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rawings/drawing2.xml" ContentType="application/vnd.openxmlformats-officedocument.drawingml.chartshape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charts/chart9.xml" ContentType="application/vnd.openxmlformats-officedocument.drawingml.chart+xml"/>
  <Override PartName="/ppt/charts/chart11.xml" ContentType="application/vnd.openxmlformats-officedocument.drawingml.char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charts/chart7.xml" ContentType="application/vnd.openxmlformats-officedocument.drawingml.chart+xml"/>
  <Override PartName="/ppt/drawings/drawing9.xml" ContentType="application/vnd.openxmlformats-officedocument.drawingml.chartshapes+xml"/>
  <Override PartName="/ppt/notesSlides/notesSlide12.xml" ContentType="application/vnd.openxmlformats-officedocument.presentationml.notesSlide+xml"/>
  <Override PartName="/ppt/notesSlides/notesSlide21.xml" ContentType="application/vnd.openxmlformats-officedocument.presentationml.notesSlide+xml"/>
  <Default Extension="xlsx" ContentType="application/vnd.openxmlformats-officedocument.spreadsheetml.sheet"/>
  <Override PartName="/ppt/notesSlides/notesSlide7.xml" ContentType="application/vnd.openxmlformats-officedocument.presentationml.notesSlide+xml"/>
  <Override PartName="/ppt/charts/chart3.xml" ContentType="application/vnd.openxmlformats-officedocument.drawingml.chart+xml"/>
  <Override PartName="/ppt/charts/chart5.xml" ContentType="application/vnd.openxmlformats-officedocument.drawingml.chart+xml"/>
  <Override PartName="/ppt/notesSlides/notesSlide10.xml" ContentType="application/vnd.openxmlformats-officedocument.presentationml.notesSlide+xml"/>
  <Override PartName="/ppt/drawings/drawing7.xml" ContentType="application/vnd.openxmlformats-officedocument.drawingml.chartshape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charts/chart1.xml" ContentType="application/vnd.openxmlformats-officedocument.drawingml.chart+xml"/>
  <Override PartName="/ppt/drawings/drawing5.xml" ContentType="application/vnd.openxmlformats-officedocument.drawingml.chartshap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rawings/drawing3.xml" ContentType="application/vnd.openxmlformats-officedocument.drawingml.chartshape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charts/chart8.xml" ContentType="application/vnd.openxmlformats-officedocument.drawingml.char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8.xml" ContentType="application/vnd.openxmlformats-officedocument.presentationml.notesSlide+xml"/>
  <Override PartName="/ppt/charts/chart6.xml" ContentType="application/vnd.openxmlformats-officedocument.drawingml.chart+xml"/>
  <Override PartName="/ppt/notesSlides/notesSlide11.xml" ContentType="application/vnd.openxmlformats-officedocument.presentationml.notesSlide+xml"/>
  <Override PartName="/ppt/charts/chart10.xml" ContentType="application/vnd.openxmlformats-officedocument.drawingml.chart+xml"/>
  <Override PartName="/ppt/notesSlides/notesSlide20.xml" ContentType="application/vnd.openxmlformats-officedocument.presentationml.notesSlide+xml"/>
  <Override PartName="/ppt/notesSlides/notesSlide6.xml" ContentType="application/vnd.openxmlformats-officedocument.presentationml.notesSlide+xml"/>
  <Override PartName="/ppt/charts/chart4.xml" ContentType="application/vnd.openxmlformats-officedocument.drawingml.chart+xml"/>
  <Override PartName="/ppt/drawings/drawing8.xml" ContentType="application/vnd.openxmlformats-officedocument.drawingml.chartshapes+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charts/chart2.xml" ContentType="application/vnd.openxmlformats-officedocument.drawingml.chart+xml"/>
  <Override PartName="/ppt/drawings/drawing6.xml" ContentType="application/vnd.openxmlformats-officedocument.drawingml.chartshapes+xml"/>
  <Override PartName="/ppt/drawings/drawing10.xml" ContentType="application/vnd.openxmlformats-officedocument.drawingml.chartshape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rawings/drawing4.xml" ContentType="application/vnd.openxmlformats-officedocument.drawingml.chartshape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9" r:id="rId1"/>
  </p:sldMasterIdLst>
  <p:notesMasterIdLst>
    <p:notesMasterId r:id="rId44"/>
  </p:notesMasterIdLst>
  <p:handoutMasterIdLst>
    <p:handoutMasterId r:id="rId45"/>
  </p:handoutMasterIdLst>
  <p:sldIdLst>
    <p:sldId id="256" r:id="rId2"/>
    <p:sldId id="338" r:id="rId3"/>
    <p:sldId id="339" r:id="rId4"/>
    <p:sldId id="340" r:id="rId5"/>
    <p:sldId id="316" r:id="rId6"/>
    <p:sldId id="317" r:id="rId7"/>
    <p:sldId id="269" r:id="rId8"/>
    <p:sldId id="293" r:id="rId9"/>
    <p:sldId id="297" r:id="rId10"/>
    <p:sldId id="302" r:id="rId11"/>
    <p:sldId id="295" r:id="rId12"/>
    <p:sldId id="300" r:id="rId13"/>
    <p:sldId id="303" r:id="rId14"/>
    <p:sldId id="299" r:id="rId15"/>
    <p:sldId id="304" r:id="rId16"/>
    <p:sldId id="305" r:id="rId17"/>
    <p:sldId id="307" r:id="rId18"/>
    <p:sldId id="308" r:id="rId19"/>
    <p:sldId id="315" r:id="rId20"/>
    <p:sldId id="309" r:id="rId21"/>
    <p:sldId id="310" r:id="rId22"/>
    <p:sldId id="311" r:id="rId23"/>
    <p:sldId id="314" r:id="rId24"/>
    <p:sldId id="313" r:id="rId25"/>
    <p:sldId id="306" r:id="rId26"/>
    <p:sldId id="332" r:id="rId27"/>
    <p:sldId id="334" r:id="rId28"/>
    <p:sldId id="335" r:id="rId29"/>
    <p:sldId id="336" r:id="rId30"/>
    <p:sldId id="333" r:id="rId31"/>
    <p:sldId id="319" r:id="rId32"/>
    <p:sldId id="325" r:id="rId33"/>
    <p:sldId id="326" r:id="rId34"/>
    <p:sldId id="327" r:id="rId35"/>
    <p:sldId id="328" r:id="rId36"/>
    <p:sldId id="320" r:id="rId37"/>
    <p:sldId id="324" r:id="rId38"/>
    <p:sldId id="322" r:id="rId39"/>
    <p:sldId id="329" r:id="rId40"/>
    <p:sldId id="323" r:id="rId41"/>
    <p:sldId id="337" r:id="rId42"/>
    <p:sldId id="291" r:id="rId43"/>
  </p:sldIdLst>
  <p:sldSz cx="9144000" cy="6858000" type="screen4x3"/>
  <p:notesSz cx="68580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malm" initials="k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61" autoAdjust="0"/>
    <p:restoredTop sz="77491" autoAdjust="0"/>
  </p:normalViewPr>
  <p:slideViewPr>
    <p:cSldViewPr snapToGrid="0" snapToObjects="1">
      <p:cViewPr>
        <p:scale>
          <a:sx n="85" d="100"/>
          <a:sy n="85" d="100"/>
        </p:scale>
        <p:origin x="-660" y="-138"/>
      </p:cViewPr>
      <p:guideLst>
        <p:guide orient="horz" pos="2160"/>
        <p:guide pos="2880"/>
      </p:guideLst>
    </p:cSldViewPr>
  </p:slideViewPr>
  <p:notesTextViewPr>
    <p:cViewPr>
      <p:scale>
        <a:sx n="75" d="100"/>
        <a:sy n="75" d="100"/>
      </p:scale>
      <p:origin x="0" y="0"/>
    </p:cViewPr>
  </p:notesTextViewPr>
  <p:notesViewPr>
    <p:cSldViewPr snapToGrid="0" snapToObjects="1">
      <p:cViewPr varScale="1">
        <p:scale>
          <a:sx n="78" d="100"/>
          <a:sy n="78" d="100"/>
        </p:scale>
        <p:origin x="-2022" y="-90"/>
      </p:cViewPr>
      <p:guideLst>
        <p:guide orient="horz" pos="2928"/>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10.xml.rels><?xml version="1.0" encoding="UTF-8" standalone="yes"?>
<Relationships xmlns="http://schemas.openxmlformats.org/package/2006/relationships"><Relationship Id="rId2" Type="http://schemas.openxmlformats.org/officeDocument/2006/relationships/chartUserShapes" Target="../drawings/drawing9.xml"/><Relationship Id="rId1" Type="http://schemas.openxmlformats.org/officeDocument/2006/relationships/package" Target="../embeddings/Microsoft_Office_Excel_Worksheet10.xlsx"/></Relationships>
</file>

<file path=ppt/charts/_rels/chart11.xml.rels><?xml version="1.0" encoding="UTF-8" standalone="yes"?>
<Relationships xmlns="http://schemas.openxmlformats.org/package/2006/relationships"><Relationship Id="rId2" Type="http://schemas.openxmlformats.org/officeDocument/2006/relationships/chartUserShapes" Target="../drawings/drawing10.xml"/><Relationship Id="rId1" Type="http://schemas.openxmlformats.org/officeDocument/2006/relationships/package" Target="../embeddings/Microsoft_Office_Excel_Worksheet11.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Office_Excel_Worksheet3.xlsx"/></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Microsoft_Office_Excel_Worksheet4.xlsx"/></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package" Target="../embeddings/Microsoft_Office_Excel_Worksheet5.xlsx"/></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package" Target="../embeddings/Microsoft_Office_Excel_Worksheet6.xlsx"/></Relationships>
</file>

<file path=ppt/charts/_rels/chart7.xml.rels><?xml version="1.0" encoding="UTF-8" standalone="yes"?>
<Relationships xmlns="http://schemas.openxmlformats.org/package/2006/relationships"><Relationship Id="rId2" Type="http://schemas.openxmlformats.org/officeDocument/2006/relationships/chartUserShapes" Target="../drawings/drawing6.xml"/><Relationship Id="rId1" Type="http://schemas.openxmlformats.org/officeDocument/2006/relationships/package" Target="../embeddings/Microsoft_Office_Excel_Worksheet7.xlsx"/></Relationships>
</file>

<file path=ppt/charts/_rels/chart8.xml.rels><?xml version="1.0" encoding="UTF-8" standalone="yes"?>
<Relationships xmlns="http://schemas.openxmlformats.org/package/2006/relationships"><Relationship Id="rId2" Type="http://schemas.openxmlformats.org/officeDocument/2006/relationships/chartUserShapes" Target="../drawings/drawing7.xml"/><Relationship Id="rId1" Type="http://schemas.openxmlformats.org/officeDocument/2006/relationships/package" Target="../embeddings/Microsoft_Office_Excel_Worksheet8.xlsx"/></Relationships>
</file>

<file path=ppt/charts/_rels/chart9.xml.rels><?xml version="1.0" encoding="UTF-8" standalone="yes"?>
<Relationships xmlns="http://schemas.openxmlformats.org/package/2006/relationships"><Relationship Id="rId2" Type="http://schemas.openxmlformats.org/officeDocument/2006/relationships/chartUserShapes" Target="../drawings/drawing8.xml"/><Relationship Id="rId1" Type="http://schemas.openxmlformats.org/officeDocument/2006/relationships/package" Target="../embeddings/Microsoft_Office_Excel_Worksheet9.xlsx"/></Relationships>
</file>

<file path=ppt/charts/chart1.xml><?xml version="1.0" encoding="utf-8"?>
<c:chartSpace xmlns:c="http://schemas.openxmlformats.org/drawingml/2006/chart" xmlns:a="http://schemas.openxmlformats.org/drawingml/2006/main" xmlns:r="http://schemas.openxmlformats.org/officeDocument/2006/relationships">
  <c:lang val="en-US"/>
  <c:chart>
    <c:autoTitleDeleted val="1"/>
    <c:plotArea>
      <c:layout/>
      <c:barChart>
        <c:barDir val="col"/>
        <c:grouping val="clustered"/>
        <c:ser>
          <c:idx val="0"/>
          <c:order val="0"/>
          <c:tx>
            <c:strRef>
              <c:f>Sheet1!$B$1</c:f>
              <c:strCache>
                <c:ptCount val="1"/>
                <c:pt idx="0">
                  <c:v>Non-relative</c:v>
                </c:pt>
              </c:strCache>
            </c:strRef>
          </c:tx>
          <c:spPr>
            <a:solidFill>
              <a:schemeClr val="accent3"/>
            </a:solidFill>
            <a:ln w="25400" cap="flat" cmpd="sng" algn="ctr">
              <a:solidFill>
                <a:schemeClr val="accent3">
                  <a:shade val="50000"/>
                </a:schemeClr>
              </a:solidFill>
              <a:prstDash val="solid"/>
            </a:ln>
            <a:effectLst/>
          </c:spPr>
          <c:dLbls>
            <c:showVal val="1"/>
          </c:dLbls>
          <c:cat>
            <c:strRef>
              <c:f>Sheet1!$A$2:$A$5</c:f>
              <c:strCache>
                <c:ptCount val="4"/>
                <c:pt idx="0">
                  <c:v>Total
n = 1347</c:v>
                </c:pt>
                <c:pt idx="1">
                  <c:v>Foster care
n = 413</c:v>
                </c:pt>
                <c:pt idx="2">
                  <c:v>Private
n = 511</c:v>
                </c:pt>
                <c:pt idx="3">
                  <c:v>International
n = 523</c:v>
                </c:pt>
              </c:strCache>
            </c:strRef>
          </c:cat>
          <c:val>
            <c:numRef>
              <c:f>Sheet1!$B$2:$B$5</c:f>
              <c:numCache>
                <c:formatCode>0%</c:formatCode>
                <c:ptCount val="4"/>
                <c:pt idx="0">
                  <c:v>0.64</c:v>
                </c:pt>
                <c:pt idx="1">
                  <c:v>0.55000000000000004</c:v>
                </c:pt>
                <c:pt idx="2">
                  <c:v>0.52</c:v>
                </c:pt>
                <c:pt idx="3">
                  <c:v>0.95</c:v>
                </c:pt>
              </c:numCache>
            </c:numRef>
          </c:val>
        </c:ser>
        <c:axId val="112716032"/>
        <c:axId val="112717824"/>
      </c:barChart>
      <c:catAx>
        <c:axId val="112716032"/>
        <c:scaling>
          <c:orientation val="minMax"/>
        </c:scaling>
        <c:axPos val="b"/>
        <c:tickLblPos val="nextTo"/>
        <c:crossAx val="112717824"/>
        <c:crosses val="autoZero"/>
        <c:auto val="1"/>
        <c:lblAlgn val="ctr"/>
        <c:lblOffset val="100"/>
      </c:catAx>
      <c:valAx>
        <c:axId val="112717824"/>
        <c:scaling>
          <c:orientation val="minMax"/>
          <c:max val="1"/>
        </c:scaling>
        <c:axPos val="l"/>
        <c:numFmt formatCode="0%" sourceLinked="1"/>
        <c:tickLblPos val="nextTo"/>
        <c:crossAx val="112716032"/>
        <c:crosses val="autoZero"/>
        <c:crossBetween val="between"/>
      </c:valAx>
    </c:plotArea>
    <c:plotVisOnly val="1"/>
  </c:chart>
  <c:txPr>
    <a:bodyPr/>
    <a:lstStyle/>
    <a:p>
      <a:pPr>
        <a:defRPr sz="1800"/>
      </a:pPr>
      <a:endParaRPr lang="en-US"/>
    </a:p>
  </c:txPr>
  <c:externalData r:id="rId1"/>
</c:chartSpace>
</file>

<file path=ppt/charts/chart10.xml><?xml version="1.0" encoding="utf-8"?>
<c:chartSpace xmlns:c="http://schemas.openxmlformats.org/drawingml/2006/chart" xmlns:a="http://schemas.openxmlformats.org/drawingml/2006/main" xmlns:r="http://schemas.openxmlformats.org/officeDocument/2006/relationships">
  <c:lang val="en-US"/>
  <c:style val="5"/>
  <c:chart>
    <c:autoTitleDeleted val="1"/>
    <c:plotArea>
      <c:layout>
        <c:manualLayout>
          <c:layoutTarget val="inner"/>
          <c:xMode val="edge"/>
          <c:yMode val="edge"/>
          <c:x val="6.8304620507174563E-2"/>
          <c:y val="8.485624584754721E-2"/>
          <c:w val="0.91899432940753267"/>
          <c:h val="0.66141708716748604"/>
        </c:manualLayout>
      </c:layout>
      <c:barChart>
        <c:barDir val="col"/>
        <c:grouping val="clustered"/>
        <c:ser>
          <c:idx val="0"/>
          <c:order val="0"/>
          <c:tx>
            <c:strRef>
              <c:f>Sheet1!$B$1</c:f>
              <c:strCache>
                <c:ptCount val="1"/>
                <c:pt idx="0">
                  <c:v>Open</c:v>
                </c:pt>
              </c:strCache>
            </c:strRef>
          </c:tx>
          <c:dLbls>
            <c:showVal val="1"/>
          </c:dLbls>
          <c:cat>
            <c:strRef>
              <c:f>Sheet1!$A$2:$A$4</c:f>
              <c:strCache>
                <c:ptCount val="3"/>
                <c:pt idx="0">
                  <c:v>Foster care</c:v>
                </c:pt>
                <c:pt idx="1">
                  <c:v>Private domestic</c:v>
                </c:pt>
                <c:pt idx="2">
                  <c:v>International</c:v>
                </c:pt>
              </c:strCache>
            </c:strRef>
          </c:cat>
          <c:val>
            <c:numRef>
              <c:f>Sheet1!$B$2:$B$4</c:f>
              <c:numCache>
                <c:formatCode>0%</c:formatCode>
                <c:ptCount val="3"/>
                <c:pt idx="0">
                  <c:v>0.34667760000000009</c:v>
                </c:pt>
                <c:pt idx="1">
                  <c:v>0.58935929999999981</c:v>
                </c:pt>
                <c:pt idx="2">
                  <c:v>6.3963100000000009E-2</c:v>
                </c:pt>
              </c:numCache>
            </c:numRef>
          </c:val>
        </c:ser>
        <c:ser>
          <c:idx val="1"/>
          <c:order val="1"/>
          <c:tx>
            <c:strRef>
              <c:f>Sheet1!$C$1</c:f>
              <c:strCache>
                <c:ptCount val="1"/>
                <c:pt idx="0">
                  <c:v>Closed</c:v>
                </c:pt>
              </c:strCache>
            </c:strRef>
          </c:tx>
          <c:spPr>
            <a:solidFill>
              <a:schemeClr val="accent4"/>
            </a:solidFill>
            <a:ln w="25400" cap="flat" cmpd="sng" algn="ctr">
              <a:solidFill>
                <a:schemeClr val="accent4">
                  <a:shade val="50000"/>
                </a:schemeClr>
              </a:solidFill>
              <a:prstDash val="solid"/>
            </a:ln>
            <a:effectLst/>
          </c:spPr>
          <c:dLbls>
            <c:showVal val="1"/>
          </c:dLbls>
          <c:cat>
            <c:strRef>
              <c:f>Sheet1!$A$2:$A$4</c:f>
              <c:strCache>
                <c:ptCount val="3"/>
                <c:pt idx="0">
                  <c:v>Foster care</c:v>
                </c:pt>
                <c:pt idx="1">
                  <c:v>Private domestic</c:v>
                </c:pt>
                <c:pt idx="2">
                  <c:v>International</c:v>
                </c:pt>
              </c:strCache>
            </c:strRef>
          </c:cat>
          <c:val>
            <c:numRef>
              <c:f>Sheet1!$C$2:$C$4</c:f>
              <c:numCache>
                <c:formatCode>0%</c:formatCode>
                <c:ptCount val="3"/>
                <c:pt idx="0">
                  <c:v>0.30200510000000008</c:v>
                </c:pt>
                <c:pt idx="1">
                  <c:v>0.15371840000000012</c:v>
                </c:pt>
                <c:pt idx="2">
                  <c:v>0.54427649999999983</c:v>
                </c:pt>
              </c:numCache>
            </c:numRef>
          </c:val>
        </c:ser>
        <c:axId val="106388480"/>
        <c:axId val="106418944"/>
      </c:barChart>
      <c:catAx>
        <c:axId val="106388480"/>
        <c:scaling>
          <c:orientation val="minMax"/>
        </c:scaling>
        <c:axPos val="b"/>
        <c:tickLblPos val="nextTo"/>
        <c:txPr>
          <a:bodyPr/>
          <a:lstStyle/>
          <a:p>
            <a:pPr>
              <a:defRPr sz="1800"/>
            </a:pPr>
            <a:endParaRPr lang="en-US"/>
          </a:p>
        </c:txPr>
        <c:crossAx val="106418944"/>
        <c:crosses val="autoZero"/>
        <c:auto val="1"/>
        <c:lblAlgn val="ctr"/>
        <c:lblOffset val="100"/>
      </c:catAx>
      <c:valAx>
        <c:axId val="106418944"/>
        <c:scaling>
          <c:orientation val="minMax"/>
          <c:max val="1"/>
        </c:scaling>
        <c:axPos val="l"/>
        <c:numFmt formatCode="0%" sourceLinked="1"/>
        <c:tickLblPos val="nextTo"/>
        <c:crossAx val="106388480"/>
        <c:crosses val="autoZero"/>
        <c:crossBetween val="between"/>
        <c:majorUnit val="0.2"/>
      </c:valAx>
    </c:plotArea>
    <c:legend>
      <c:legendPos val="r"/>
      <c:layout>
        <c:manualLayout>
          <c:xMode val="edge"/>
          <c:yMode val="edge"/>
          <c:x val="0.1610030681549347"/>
          <c:y val="5.2300064063872907E-2"/>
          <c:w val="0.71050626671760175"/>
          <c:h val="0.22176670441138091"/>
        </c:manualLayout>
      </c:layout>
      <c:txPr>
        <a:bodyPr/>
        <a:lstStyle/>
        <a:p>
          <a:pPr>
            <a:defRPr sz="2000"/>
          </a:pPr>
          <a:endParaRPr lang="en-US"/>
        </a:p>
      </c:txPr>
    </c:legend>
    <c:plotVisOnly val="1"/>
  </c:chart>
  <c:txPr>
    <a:bodyPr/>
    <a:lstStyle/>
    <a:p>
      <a:pPr>
        <a:defRPr sz="1400"/>
      </a:pPr>
      <a:endParaRPr lang="en-US"/>
    </a:p>
  </c:txPr>
  <c:externalData r:id="rId1"/>
  <c:userShapes r:id="rId2"/>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en-US"/>
  <c:style val="5"/>
  <c:chart>
    <c:autoTitleDeleted val="1"/>
    <c:plotArea>
      <c:layout>
        <c:manualLayout>
          <c:layoutTarget val="inner"/>
          <c:xMode val="edge"/>
          <c:yMode val="edge"/>
          <c:x val="7.3636072933585414E-2"/>
          <c:y val="9.9939879250170047E-2"/>
          <c:w val="0.9759492563429597"/>
          <c:h val="0.57091528675174752"/>
        </c:manualLayout>
      </c:layout>
      <c:barChart>
        <c:barDir val="col"/>
        <c:grouping val="clustered"/>
        <c:ser>
          <c:idx val="0"/>
          <c:order val="0"/>
          <c:tx>
            <c:strRef>
              <c:f>Sheet1!$B$1</c:f>
              <c:strCache>
                <c:ptCount val="1"/>
                <c:pt idx="0">
                  <c:v>Open</c:v>
                </c:pt>
              </c:strCache>
            </c:strRef>
          </c:tx>
          <c:dLbls>
            <c:showVal val="1"/>
          </c:dLbls>
          <c:cat>
            <c:strRef>
              <c:f>Sheet1!$A$2:$A$4</c:f>
              <c:strCache>
                <c:ptCount val="3"/>
                <c:pt idx="0">
                  <c:v>Parent made pre-adoption agreement to provide information about child to birth family</c:v>
                </c:pt>
                <c:pt idx="1">
                  <c:v>Parent chose adoption because wanted closed adoption (not asked for foster care adoption)</c:v>
                </c:pt>
                <c:pt idx="2">
                  <c:v>Parent adopted due to infertility</c:v>
                </c:pt>
              </c:strCache>
            </c:strRef>
          </c:cat>
          <c:val>
            <c:numRef>
              <c:f>Sheet1!$B$2:$B$4</c:f>
              <c:numCache>
                <c:formatCode>0%</c:formatCode>
                <c:ptCount val="3"/>
                <c:pt idx="0">
                  <c:v>0.65080370000000065</c:v>
                </c:pt>
                <c:pt idx="1">
                  <c:v>8.7131199999999992E-2</c:v>
                </c:pt>
                <c:pt idx="2">
                  <c:v>0.77672250000000065</c:v>
                </c:pt>
              </c:numCache>
            </c:numRef>
          </c:val>
        </c:ser>
        <c:ser>
          <c:idx val="1"/>
          <c:order val="1"/>
          <c:tx>
            <c:strRef>
              <c:f>Sheet1!$C$1</c:f>
              <c:strCache>
                <c:ptCount val="1"/>
                <c:pt idx="0">
                  <c:v>Closed</c:v>
                </c:pt>
              </c:strCache>
            </c:strRef>
          </c:tx>
          <c:spPr>
            <a:solidFill>
              <a:schemeClr val="accent4"/>
            </a:solidFill>
            <a:ln w="25400" cap="flat" cmpd="sng" algn="ctr">
              <a:solidFill>
                <a:schemeClr val="accent4">
                  <a:shade val="50000"/>
                </a:schemeClr>
              </a:solidFill>
              <a:prstDash val="solid"/>
            </a:ln>
            <a:effectLst/>
          </c:spPr>
          <c:dLbls>
            <c:showVal val="1"/>
          </c:dLbls>
          <c:cat>
            <c:strRef>
              <c:f>Sheet1!$A$2:$A$4</c:f>
              <c:strCache>
                <c:ptCount val="3"/>
                <c:pt idx="0">
                  <c:v>Parent made pre-adoption agreement to provide information about child to birth family</c:v>
                </c:pt>
                <c:pt idx="1">
                  <c:v>Parent chose adoption because wanted closed adoption (not asked for foster care adoption)</c:v>
                </c:pt>
                <c:pt idx="2">
                  <c:v>Parent adopted due to infertility</c:v>
                </c:pt>
              </c:strCache>
            </c:strRef>
          </c:cat>
          <c:val>
            <c:numRef>
              <c:f>Sheet1!$C$2:$C$4</c:f>
              <c:numCache>
                <c:formatCode>0%</c:formatCode>
                <c:ptCount val="3"/>
                <c:pt idx="0">
                  <c:v>0.13988349999999999</c:v>
                </c:pt>
                <c:pt idx="1">
                  <c:v>0.51154569999999999</c:v>
                </c:pt>
                <c:pt idx="2">
                  <c:v>0.7113060999999995</c:v>
                </c:pt>
              </c:numCache>
            </c:numRef>
          </c:val>
        </c:ser>
        <c:axId val="106497920"/>
        <c:axId val="106499456"/>
      </c:barChart>
      <c:catAx>
        <c:axId val="106497920"/>
        <c:scaling>
          <c:orientation val="minMax"/>
        </c:scaling>
        <c:axPos val="b"/>
        <c:tickLblPos val="nextTo"/>
        <c:crossAx val="106499456"/>
        <c:crosses val="autoZero"/>
        <c:auto val="1"/>
        <c:lblAlgn val="ctr"/>
        <c:lblOffset val="100"/>
      </c:catAx>
      <c:valAx>
        <c:axId val="106499456"/>
        <c:scaling>
          <c:orientation val="minMax"/>
          <c:max val="1"/>
        </c:scaling>
        <c:axPos val="l"/>
        <c:numFmt formatCode="0%" sourceLinked="1"/>
        <c:tickLblPos val="nextTo"/>
        <c:crossAx val="106497920"/>
        <c:crosses val="autoZero"/>
        <c:crossBetween val="between"/>
        <c:majorUnit val="0.2"/>
      </c:valAx>
    </c:plotArea>
    <c:legend>
      <c:legendPos val="r"/>
      <c:layout>
        <c:manualLayout>
          <c:xMode val="edge"/>
          <c:yMode val="edge"/>
          <c:x val="0.42674669888254785"/>
          <c:y val="3.7216397048703317E-2"/>
          <c:w val="0.2122108335765038"/>
          <c:h val="0.13278940973081579"/>
        </c:manualLayout>
      </c:layout>
      <c:txPr>
        <a:bodyPr/>
        <a:lstStyle/>
        <a:p>
          <a:pPr>
            <a:defRPr sz="2000"/>
          </a:pPr>
          <a:endParaRPr lang="en-US"/>
        </a:p>
      </c:txPr>
    </c:legend>
    <c:plotVisOnly val="1"/>
  </c:chart>
  <c:txPr>
    <a:bodyPr/>
    <a:lstStyle/>
    <a:p>
      <a:pPr>
        <a:defRPr sz="1400"/>
      </a:pPr>
      <a:endParaRPr lang="en-US"/>
    </a:p>
  </c:txPr>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manualLayout>
          <c:layoutTarget val="inner"/>
          <c:xMode val="edge"/>
          <c:yMode val="edge"/>
          <c:x val="0.1011462813365003"/>
          <c:y val="4.9960875984251973E-2"/>
          <c:w val="0.88131596195725126"/>
          <c:h val="0.67854970472441056"/>
        </c:manualLayout>
      </c:layout>
      <c:barChart>
        <c:barDir val="col"/>
        <c:grouping val="clustered"/>
        <c:ser>
          <c:idx val="0"/>
          <c:order val="0"/>
          <c:tx>
            <c:strRef>
              <c:f>Sheet1!$B$1</c:f>
              <c:strCache>
                <c:ptCount val="1"/>
                <c:pt idx="0">
                  <c:v>Non-relative</c:v>
                </c:pt>
              </c:strCache>
            </c:strRef>
          </c:tx>
          <c:spPr>
            <a:solidFill>
              <a:schemeClr val="accent3"/>
            </a:solidFill>
            <a:ln w="25400" cap="flat" cmpd="sng" algn="ctr">
              <a:solidFill>
                <a:schemeClr val="accent3">
                  <a:shade val="50000"/>
                </a:schemeClr>
              </a:solidFill>
              <a:prstDash val="solid"/>
            </a:ln>
            <a:effectLst/>
          </c:spPr>
          <c:dPt>
            <c:idx val="1"/>
            <c:spPr>
              <a:solidFill>
                <a:schemeClr val="accent5"/>
              </a:solidFill>
              <a:ln w="25400" cap="flat" cmpd="sng" algn="ctr">
                <a:solidFill>
                  <a:schemeClr val="accent5">
                    <a:shade val="50000"/>
                  </a:schemeClr>
                </a:solidFill>
                <a:prstDash val="solid"/>
              </a:ln>
              <a:effectLst/>
            </c:spPr>
          </c:dPt>
          <c:dPt>
            <c:idx val="2"/>
            <c:spPr>
              <a:solidFill>
                <a:schemeClr val="accent5"/>
              </a:solidFill>
              <a:ln w="25400" cap="flat" cmpd="sng" algn="ctr">
                <a:solidFill>
                  <a:schemeClr val="accent5">
                    <a:shade val="50000"/>
                  </a:schemeClr>
                </a:solidFill>
                <a:prstDash val="solid"/>
              </a:ln>
              <a:effectLst/>
            </c:spPr>
          </c:dPt>
          <c:dPt>
            <c:idx val="3"/>
            <c:spPr>
              <a:solidFill>
                <a:schemeClr val="accent5"/>
              </a:solidFill>
              <a:ln w="25400" cap="flat" cmpd="sng" algn="ctr">
                <a:solidFill>
                  <a:schemeClr val="accent5">
                    <a:shade val="50000"/>
                  </a:schemeClr>
                </a:solidFill>
                <a:prstDash val="solid"/>
              </a:ln>
              <a:effectLst/>
            </c:spPr>
          </c:dPt>
          <c:dLbls>
            <c:showVal val="1"/>
          </c:dLbls>
          <c:cat>
            <c:strRef>
              <c:f>Sheet1!$A$2:$A$5</c:f>
              <c:strCache>
                <c:ptCount val="4"/>
                <c:pt idx="0">
                  <c:v>Total
n =485</c:v>
                </c:pt>
                <c:pt idx="1">
                  <c:v>Foster care
n = 171</c:v>
                </c:pt>
                <c:pt idx="2">
                  <c:v>Private
n = 275</c:v>
                </c:pt>
                <c:pt idx="3">
                  <c:v>International
n = 39</c:v>
                </c:pt>
              </c:strCache>
            </c:strRef>
          </c:cat>
          <c:val>
            <c:numRef>
              <c:f>Sheet1!$B$2:$B$5</c:f>
              <c:numCache>
                <c:formatCode>0%</c:formatCode>
                <c:ptCount val="4"/>
                <c:pt idx="0">
                  <c:v>0.36000000000000032</c:v>
                </c:pt>
                <c:pt idx="1">
                  <c:v>0.39000000000000068</c:v>
                </c:pt>
                <c:pt idx="2">
                  <c:v>0.68</c:v>
                </c:pt>
                <c:pt idx="3">
                  <c:v>6.0000000000000032E-2</c:v>
                </c:pt>
              </c:numCache>
            </c:numRef>
          </c:val>
        </c:ser>
        <c:axId val="74615040"/>
        <c:axId val="74616832"/>
      </c:barChart>
      <c:catAx>
        <c:axId val="74615040"/>
        <c:scaling>
          <c:orientation val="minMax"/>
        </c:scaling>
        <c:axPos val="b"/>
        <c:tickLblPos val="nextTo"/>
        <c:crossAx val="74616832"/>
        <c:crosses val="autoZero"/>
        <c:auto val="1"/>
        <c:lblAlgn val="ctr"/>
        <c:lblOffset val="100"/>
      </c:catAx>
      <c:valAx>
        <c:axId val="74616832"/>
        <c:scaling>
          <c:orientation val="minMax"/>
          <c:max val="1"/>
        </c:scaling>
        <c:axPos val="l"/>
        <c:numFmt formatCode="0%" sourceLinked="1"/>
        <c:tickLblPos val="nextTo"/>
        <c:crossAx val="74615040"/>
        <c:crosses val="autoZero"/>
        <c:crossBetween val="between"/>
        <c:majorUnit val="0.2"/>
      </c:valAx>
    </c:plotArea>
    <c:plotVisOnly val="1"/>
  </c:chart>
  <c:txPr>
    <a:bodyPr/>
    <a:lstStyle/>
    <a:p>
      <a:pPr>
        <a:defRPr sz="1400"/>
      </a:pPr>
      <a:endParaRPr lang="en-US"/>
    </a:p>
  </c:txPr>
  <c:externalData r:id="rId1"/>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style val="5"/>
  <c:chart>
    <c:autoTitleDeleted val="1"/>
    <c:plotArea>
      <c:layout>
        <c:manualLayout>
          <c:layoutTarget val="inner"/>
          <c:xMode val="edge"/>
          <c:yMode val="edge"/>
          <c:x val="0.11749735643680392"/>
          <c:y val="4.8337053106456931E-2"/>
          <c:w val="0.85870716814424586"/>
          <c:h val="0.58922916557507321"/>
        </c:manualLayout>
      </c:layout>
      <c:barChart>
        <c:barDir val="col"/>
        <c:grouping val="clustered"/>
        <c:ser>
          <c:idx val="0"/>
          <c:order val="0"/>
          <c:tx>
            <c:strRef>
              <c:f>Sheet1!$B$1</c:f>
              <c:strCache>
                <c:ptCount val="1"/>
                <c:pt idx="0">
                  <c:v>Series 1</c:v>
                </c:pt>
              </c:strCache>
            </c:strRef>
          </c:tx>
          <c:dPt>
            <c:idx val="2"/>
            <c:spPr>
              <a:solidFill>
                <a:schemeClr val="accent5"/>
              </a:solidFill>
              <a:ln w="25400" cap="flat" cmpd="sng" algn="ctr">
                <a:solidFill>
                  <a:schemeClr val="accent5">
                    <a:shade val="50000"/>
                  </a:schemeClr>
                </a:solidFill>
                <a:prstDash val="solid"/>
              </a:ln>
              <a:effectLst/>
            </c:spPr>
          </c:dPt>
          <c:dPt>
            <c:idx val="3"/>
            <c:spPr>
              <a:solidFill>
                <a:schemeClr val="accent5"/>
              </a:solidFill>
              <a:ln w="25400" cap="flat" cmpd="sng" algn="ctr">
                <a:solidFill>
                  <a:schemeClr val="accent5">
                    <a:shade val="50000"/>
                  </a:schemeClr>
                </a:solidFill>
                <a:prstDash val="solid"/>
              </a:ln>
              <a:effectLst/>
            </c:spPr>
          </c:dPt>
          <c:dLbls>
            <c:showVal val="1"/>
          </c:dLbls>
          <c:cat>
            <c:strRef>
              <c:f>Sheet1!$A$2:$A$5</c:f>
              <c:strCache>
                <c:ptCount val="4"/>
                <c:pt idx="0">
                  <c:v>Agency offered
opportunity for
open adoption</c:v>
                </c:pt>
                <c:pt idx="1">
                  <c:v>Pre-adoption
contact
agreement</c:v>
                </c:pt>
                <c:pt idx="2">
                  <c:v>Agreement was verbal</c:v>
                </c:pt>
                <c:pt idx="3">
                  <c:v>Agreement was written</c:v>
                </c:pt>
              </c:strCache>
            </c:strRef>
          </c:cat>
          <c:val>
            <c:numRef>
              <c:f>Sheet1!$B$2:$B$5</c:f>
              <c:numCache>
                <c:formatCode>0%</c:formatCode>
                <c:ptCount val="4"/>
                <c:pt idx="0">
                  <c:v>0.4433101000000001</c:v>
                </c:pt>
                <c:pt idx="1">
                  <c:v>0.32205500000000015</c:v>
                </c:pt>
                <c:pt idx="2">
                  <c:v>0.61323649999999996</c:v>
                </c:pt>
                <c:pt idx="3">
                  <c:v>0.53919790000000001</c:v>
                </c:pt>
              </c:numCache>
            </c:numRef>
          </c:val>
        </c:ser>
        <c:axId val="116764672"/>
        <c:axId val="116766208"/>
      </c:barChart>
      <c:catAx>
        <c:axId val="116764672"/>
        <c:scaling>
          <c:orientation val="minMax"/>
        </c:scaling>
        <c:axPos val="b"/>
        <c:tickLblPos val="nextTo"/>
        <c:crossAx val="116766208"/>
        <c:crosses val="autoZero"/>
        <c:auto val="1"/>
        <c:lblAlgn val="ctr"/>
        <c:lblOffset val="100"/>
      </c:catAx>
      <c:valAx>
        <c:axId val="116766208"/>
        <c:scaling>
          <c:orientation val="minMax"/>
          <c:max val="1"/>
        </c:scaling>
        <c:axPos val="l"/>
        <c:numFmt formatCode="0%" sourceLinked="1"/>
        <c:tickLblPos val="nextTo"/>
        <c:crossAx val="116764672"/>
        <c:crosses val="autoZero"/>
        <c:crossBetween val="between"/>
        <c:majorUnit val="0.2"/>
      </c:valAx>
    </c:plotArea>
    <c:plotVisOnly val="1"/>
  </c:chart>
  <c:txPr>
    <a:bodyPr/>
    <a:lstStyle/>
    <a:p>
      <a:pPr>
        <a:defRPr sz="1400"/>
      </a:pPr>
      <a:endParaRPr lang="en-US"/>
    </a:p>
  </c:txPr>
  <c:externalData r:id="rId1"/>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style val="5"/>
  <c:chart>
    <c:autoTitleDeleted val="1"/>
    <c:plotArea>
      <c:layout>
        <c:manualLayout>
          <c:layoutTarget val="inner"/>
          <c:xMode val="edge"/>
          <c:yMode val="edge"/>
          <c:x val="8.6552708564643491E-2"/>
          <c:y val="6.4707641443821809E-2"/>
          <c:w val="0.93107153388556263"/>
          <c:h val="0.6361552107472056"/>
        </c:manualLayout>
      </c:layout>
      <c:barChart>
        <c:barDir val="col"/>
        <c:grouping val="clustered"/>
        <c:ser>
          <c:idx val="0"/>
          <c:order val="0"/>
          <c:tx>
            <c:strRef>
              <c:f>Sheet1!$B$1</c:f>
              <c:strCache>
                <c:ptCount val="1"/>
                <c:pt idx="0">
                  <c:v>Series 1</c:v>
                </c:pt>
              </c:strCache>
            </c:strRef>
          </c:tx>
          <c:dPt>
            <c:idx val="1"/>
            <c:spPr>
              <a:solidFill>
                <a:schemeClr val="accent5"/>
              </a:solidFill>
              <a:ln w="25400" cap="flat" cmpd="sng" algn="ctr">
                <a:solidFill>
                  <a:schemeClr val="accent5">
                    <a:shade val="50000"/>
                  </a:schemeClr>
                </a:solidFill>
                <a:prstDash val="solid"/>
              </a:ln>
              <a:effectLst/>
            </c:spPr>
          </c:dPt>
          <c:dPt>
            <c:idx val="2"/>
            <c:spPr>
              <a:solidFill>
                <a:schemeClr val="accent5"/>
              </a:solidFill>
              <a:ln w="25400" cap="flat" cmpd="sng" algn="ctr">
                <a:solidFill>
                  <a:schemeClr val="accent5">
                    <a:shade val="50000"/>
                  </a:schemeClr>
                </a:solidFill>
                <a:prstDash val="solid"/>
              </a:ln>
              <a:effectLst/>
            </c:spPr>
          </c:dPt>
          <c:dLbls>
            <c:showVal val="1"/>
          </c:dLbls>
          <c:cat>
            <c:strRef>
              <c:f>Sheet1!$A$2:$A$4</c:f>
              <c:strCache>
                <c:ptCount val="3"/>
                <c:pt idx="0">
                  <c:v>Any birth
parent contact</c:v>
                </c:pt>
                <c:pt idx="1">
                  <c:v>&gt;= few times
a year</c:v>
                </c:pt>
                <c:pt idx="2">
                  <c:v>Parent very
comfortable
with contact</c:v>
                </c:pt>
              </c:strCache>
            </c:strRef>
          </c:cat>
          <c:val>
            <c:numRef>
              <c:f>Sheet1!$B$2:$B$4</c:f>
              <c:numCache>
                <c:formatCode>0%</c:formatCode>
                <c:ptCount val="3"/>
                <c:pt idx="0">
                  <c:v>0.56000000000000005</c:v>
                </c:pt>
                <c:pt idx="1">
                  <c:v>0.36000000000000032</c:v>
                </c:pt>
                <c:pt idx="2">
                  <c:v>0.47000000000000008</c:v>
                </c:pt>
              </c:numCache>
            </c:numRef>
          </c:val>
        </c:ser>
        <c:axId val="85096320"/>
        <c:axId val="85097856"/>
      </c:barChart>
      <c:catAx>
        <c:axId val="85096320"/>
        <c:scaling>
          <c:orientation val="minMax"/>
        </c:scaling>
        <c:axPos val="b"/>
        <c:tickLblPos val="nextTo"/>
        <c:crossAx val="85097856"/>
        <c:crosses val="autoZero"/>
        <c:auto val="1"/>
        <c:lblAlgn val="ctr"/>
        <c:lblOffset val="100"/>
      </c:catAx>
      <c:valAx>
        <c:axId val="85097856"/>
        <c:scaling>
          <c:orientation val="minMax"/>
          <c:max val="1"/>
        </c:scaling>
        <c:axPos val="l"/>
        <c:numFmt formatCode="0%" sourceLinked="1"/>
        <c:tickLblPos val="nextTo"/>
        <c:crossAx val="85096320"/>
        <c:crosses val="autoZero"/>
        <c:crossBetween val="between"/>
        <c:majorUnit val="0.2"/>
      </c:valAx>
    </c:plotArea>
    <c:plotVisOnly val="1"/>
  </c:chart>
  <c:txPr>
    <a:bodyPr/>
    <a:lstStyle/>
    <a:p>
      <a:pPr>
        <a:defRPr sz="1400"/>
      </a:pPr>
      <a:endParaRPr lang="en-US"/>
    </a:p>
  </c:txPr>
  <c:externalData r:id="rId1"/>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style val="5"/>
  <c:chart>
    <c:autoTitleDeleted val="1"/>
    <c:plotArea>
      <c:layout>
        <c:manualLayout>
          <c:layoutTarget val="inner"/>
          <c:xMode val="edge"/>
          <c:yMode val="edge"/>
          <c:x val="2.5524934383201899E-4"/>
          <c:y val="2.9944471796323022E-2"/>
          <c:w val="0.97594925634295882"/>
          <c:h val="0.55906079199370251"/>
        </c:manualLayout>
      </c:layout>
      <c:barChart>
        <c:barDir val="col"/>
        <c:grouping val="clustered"/>
        <c:ser>
          <c:idx val="0"/>
          <c:order val="0"/>
          <c:tx>
            <c:strRef>
              <c:f>Sheet1!$B$1</c:f>
              <c:strCache>
                <c:ptCount val="1"/>
                <c:pt idx="0">
                  <c:v>Series 1</c:v>
                </c:pt>
              </c:strCache>
            </c:strRef>
          </c:tx>
          <c:dPt>
            <c:idx val="1"/>
            <c:spPr>
              <a:solidFill>
                <a:schemeClr val="accent5"/>
              </a:solidFill>
              <a:ln w="25400" cap="flat" cmpd="sng" algn="ctr">
                <a:solidFill>
                  <a:schemeClr val="accent5">
                    <a:shade val="50000"/>
                  </a:schemeClr>
                </a:solidFill>
                <a:prstDash val="solid"/>
              </a:ln>
              <a:effectLst/>
            </c:spPr>
          </c:dPt>
          <c:dPt>
            <c:idx val="2"/>
            <c:spPr>
              <a:solidFill>
                <a:schemeClr val="accent5"/>
              </a:solidFill>
              <a:ln w="25400" cap="flat" cmpd="sng" algn="ctr">
                <a:solidFill>
                  <a:schemeClr val="accent5">
                    <a:shade val="50000"/>
                  </a:schemeClr>
                </a:solidFill>
                <a:prstDash val="solid"/>
              </a:ln>
              <a:effectLst/>
            </c:spPr>
          </c:dPt>
          <c:dPt>
            <c:idx val="4"/>
            <c:spPr>
              <a:solidFill>
                <a:schemeClr val="accent5"/>
              </a:solidFill>
              <a:ln w="25400" cap="flat" cmpd="sng" algn="ctr">
                <a:solidFill>
                  <a:schemeClr val="accent5">
                    <a:shade val="50000"/>
                  </a:schemeClr>
                </a:solidFill>
                <a:prstDash val="solid"/>
              </a:ln>
              <a:effectLst/>
            </c:spPr>
          </c:dPt>
          <c:dPt>
            <c:idx val="5"/>
            <c:spPr>
              <a:solidFill>
                <a:schemeClr val="accent5"/>
              </a:solidFill>
              <a:ln w="25400" cap="flat" cmpd="sng" algn="ctr">
                <a:solidFill>
                  <a:schemeClr val="accent5">
                    <a:shade val="50000"/>
                  </a:schemeClr>
                </a:solidFill>
                <a:prstDash val="solid"/>
              </a:ln>
              <a:effectLst/>
            </c:spPr>
          </c:dPt>
          <c:dLbls>
            <c:showVal val="1"/>
          </c:dLbls>
          <c:cat>
            <c:strRef>
              <c:f>Sheet1!$A$2:$A$7</c:f>
              <c:strCache>
                <c:ptCount val="6"/>
                <c:pt idx="0">
                  <c:v>Any
birth
sibling
contact</c:v>
                </c:pt>
                <c:pt idx="1">
                  <c:v>&gt;= few
times
a year</c:v>
                </c:pt>
                <c:pt idx="2">
                  <c:v>Parent
very
comfortable</c:v>
                </c:pt>
                <c:pt idx="3">
                  <c:v>Any
contact
with
other
relatives</c:v>
                </c:pt>
                <c:pt idx="4">
                  <c:v>&gt;= few
times
a year</c:v>
                </c:pt>
                <c:pt idx="5">
                  <c:v>Parent
very
comfortable</c:v>
                </c:pt>
              </c:strCache>
            </c:strRef>
          </c:cat>
          <c:val>
            <c:numRef>
              <c:f>Sheet1!$B$2:$B$7</c:f>
              <c:numCache>
                <c:formatCode>0%</c:formatCode>
                <c:ptCount val="6"/>
                <c:pt idx="0">
                  <c:v>0.35000000000000031</c:v>
                </c:pt>
                <c:pt idx="1">
                  <c:v>0.43000000000000038</c:v>
                </c:pt>
                <c:pt idx="2">
                  <c:v>0.65000000000000135</c:v>
                </c:pt>
                <c:pt idx="3">
                  <c:v>0.35000000000000031</c:v>
                </c:pt>
                <c:pt idx="4">
                  <c:v>0.42000000000000032</c:v>
                </c:pt>
                <c:pt idx="5">
                  <c:v>0.62000000000000111</c:v>
                </c:pt>
              </c:numCache>
            </c:numRef>
          </c:val>
        </c:ser>
        <c:axId val="106046208"/>
        <c:axId val="106047744"/>
      </c:barChart>
      <c:catAx>
        <c:axId val="106046208"/>
        <c:scaling>
          <c:orientation val="minMax"/>
        </c:scaling>
        <c:axPos val="b"/>
        <c:tickLblPos val="nextTo"/>
        <c:crossAx val="106047744"/>
        <c:crosses val="autoZero"/>
        <c:auto val="1"/>
        <c:lblAlgn val="ctr"/>
        <c:lblOffset val="100"/>
      </c:catAx>
      <c:valAx>
        <c:axId val="106047744"/>
        <c:scaling>
          <c:orientation val="minMax"/>
          <c:max val="1"/>
        </c:scaling>
        <c:axPos val="l"/>
        <c:numFmt formatCode="0%" sourceLinked="1"/>
        <c:tickLblPos val="nextTo"/>
        <c:crossAx val="106046208"/>
        <c:crosses val="autoZero"/>
        <c:crossBetween val="between"/>
        <c:majorUnit val="0.2"/>
      </c:valAx>
    </c:plotArea>
    <c:plotVisOnly val="1"/>
  </c:chart>
  <c:txPr>
    <a:bodyPr/>
    <a:lstStyle/>
    <a:p>
      <a:pPr>
        <a:defRPr sz="1400"/>
      </a:pPr>
      <a:endParaRPr lang="en-US"/>
    </a:p>
  </c:txPr>
  <c:externalData r:id="rId1"/>
  <c:userShapes r:id="rId2"/>
</c:chartSpace>
</file>

<file path=ppt/charts/chart6.xml><?xml version="1.0" encoding="utf-8"?>
<c:chartSpace xmlns:c="http://schemas.openxmlformats.org/drawingml/2006/chart" xmlns:a="http://schemas.openxmlformats.org/drawingml/2006/main" xmlns:r="http://schemas.openxmlformats.org/officeDocument/2006/relationships">
  <c:lang val="en-US"/>
  <c:style val="5"/>
  <c:chart>
    <c:autoTitleDeleted val="1"/>
    <c:plotArea>
      <c:layout>
        <c:manualLayout>
          <c:layoutTarget val="inner"/>
          <c:xMode val="edge"/>
          <c:yMode val="edge"/>
          <c:x val="2.5524934383201899E-4"/>
          <c:y val="2.9944471796323022E-2"/>
          <c:w val="0.97594925634295893"/>
          <c:h val="0.68811909080146649"/>
        </c:manualLayout>
      </c:layout>
      <c:barChart>
        <c:barDir val="col"/>
        <c:grouping val="clustered"/>
        <c:ser>
          <c:idx val="0"/>
          <c:order val="0"/>
          <c:tx>
            <c:strRef>
              <c:f>Sheet1!$B$1</c:f>
              <c:strCache>
                <c:ptCount val="1"/>
                <c:pt idx="0">
                  <c:v>Series 1</c:v>
                </c:pt>
              </c:strCache>
            </c:strRef>
          </c:tx>
          <c:dPt>
            <c:idx val="1"/>
            <c:spPr>
              <a:solidFill>
                <a:schemeClr val="accent5"/>
              </a:solidFill>
              <a:ln w="25400" cap="flat" cmpd="sng" algn="ctr">
                <a:solidFill>
                  <a:schemeClr val="accent5">
                    <a:shade val="50000"/>
                  </a:schemeClr>
                </a:solidFill>
                <a:prstDash val="solid"/>
              </a:ln>
              <a:effectLst/>
            </c:spPr>
          </c:dPt>
          <c:dPt>
            <c:idx val="2"/>
            <c:spPr>
              <a:solidFill>
                <a:schemeClr val="accent5"/>
              </a:solidFill>
              <a:ln w="25400" cap="flat" cmpd="sng" algn="ctr">
                <a:solidFill>
                  <a:schemeClr val="accent5">
                    <a:shade val="50000"/>
                  </a:schemeClr>
                </a:solidFill>
                <a:prstDash val="solid"/>
              </a:ln>
              <a:effectLst/>
            </c:spPr>
          </c:dPt>
          <c:dPt>
            <c:idx val="3"/>
            <c:spPr>
              <a:solidFill>
                <a:schemeClr val="accent5"/>
              </a:solidFill>
              <a:ln w="25400" cap="flat" cmpd="sng" algn="ctr">
                <a:solidFill>
                  <a:schemeClr val="accent5">
                    <a:shade val="50000"/>
                  </a:schemeClr>
                </a:solidFill>
                <a:prstDash val="solid"/>
              </a:ln>
              <a:effectLst/>
            </c:spPr>
          </c:dPt>
          <c:dPt>
            <c:idx val="4"/>
            <c:spPr>
              <a:solidFill>
                <a:schemeClr val="accent5"/>
              </a:solidFill>
              <a:ln w="25400" cap="flat" cmpd="sng" algn="ctr">
                <a:solidFill>
                  <a:schemeClr val="accent5">
                    <a:shade val="50000"/>
                  </a:schemeClr>
                </a:solidFill>
                <a:prstDash val="solid"/>
              </a:ln>
              <a:effectLst/>
            </c:spPr>
          </c:dPt>
          <c:dLbls>
            <c:showVal val="1"/>
          </c:dLbls>
          <c:cat>
            <c:strRef>
              <c:f>Sheet1!$A$2:$A$6</c:f>
              <c:strCache>
                <c:ptCount val="5"/>
                <c:pt idx="0">
                  <c:v>Parent(s) had planned contact w/ birth family
since adoption
finalization</c:v>
                </c:pt>
                <c:pt idx="1">
                  <c:v>Contact with birth parent(s)</c:v>
                </c:pt>
                <c:pt idx="2">
                  <c:v>Contact with birth sibling(s) </c:v>
                </c:pt>
                <c:pt idx="3">
                  <c:v>Contact with other relatives</c:v>
                </c:pt>
                <c:pt idx="4">
                  <c:v>Parent(s) currently stay in contact</c:v>
                </c:pt>
              </c:strCache>
            </c:strRef>
          </c:cat>
          <c:val>
            <c:numRef>
              <c:f>Sheet1!$B$2:$B$6</c:f>
              <c:numCache>
                <c:formatCode>0%</c:formatCode>
                <c:ptCount val="5"/>
                <c:pt idx="0">
                  <c:v>0.67233449999999995</c:v>
                </c:pt>
                <c:pt idx="1">
                  <c:v>0.81305910000000003</c:v>
                </c:pt>
                <c:pt idx="2">
                  <c:v>0.41711310000000001</c:v>
                </c:pt>
                <c:pt idx="3">
                  <c:v>0.50554540000000003</c:v>
                </c:pt>
                <c:pt idx="4">
                  <c:v>0.67361190000000126</c:v>
                </c:pt>
              </c:numCache>
            </c:numRef>
          </c:val>
        </c:ser>
        <c:axId val="106253696"/>
        <c:axId val="106091648"/>
      </c:barChart>
      <c:catAx>
        <c:axId val="106253696"/>
        <c:scaling>
          <c:orientation val="minMax"/>
        </c:scaling>
        <c:axPos val="b"/>
        <c:tickLblPos val="nextTo"/>
        <c:crossAx val="106091648"/>
        <c:crosses val="autoZero"/>
        <c:auto val="1"/>
        <c:lblAlgn val="ctr"/>
        <c:lblOffset val="100"/>
      </c:catAx>
      <c:valAx>
        <c:axId val="106091648"/>
        <c:scaling>
          <c:orientation val="minMax"/>
          <c:max val="1"/>
        </c:scaling>
        <c:axPos val="l"/>
        <c:numFmt formatCode="0%" sourceLinked="1"/>
        <c:tickLblPos val="nextTo"/>
        <c:crossAx val="106253696"/>
        <c:crosses val="autoZero"/>
        <c:crossBetween val="between"/>
        <c:majorUnit val="0.2"/>
      </c:valAx>
    </c:plotArea>
    <c:plotVisOnly val="1"/>
  </c:chart>
  <c:txPr>
    <a:bodyPr/>
    <a:lstStyle/>
    <a:p>
      <a:pPr>
        <a:defRPr sz="1400"/>
      </a:pPr>
      <a:endParaRPr lang="en-US"/>
    </a:p>
  </c:txPr>
  <c:externalData r:id="rId1"/>
  <c:userShapes r:id="rId2"/>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US"/>
  <c:style val="5"/>
  <c:chart>
    <c:autoTitleDeleted val="1"/>
    <c:plotArea>
      <c:layout>
        <c:manualLayout>
          <c:layoutTarget val="inner"/>
          <c:xMode val="edge"/>
          <c:yMode val="edge"/>
          <c:x val="6.8304620507174563E-2"/>
          <c:y val="3.5738326335456913E-2"/>
          <c:w val="0.97594925634295904"/>
          <c:h val="0.71950943178962468"/>
        </c:manualLayout>
      </c:layout>
      <c:barChart>
        <c:barDir val="col"/>
        <c:grouping val="clustered"/>
        <c:ser>
          <c:idx val="0"/>
          <c:order val="0"/>
          <c:tx>
            <c:strRef>
              <c:f>Sheet1!$B$1</c:f>
              <c:strCache>
                <c:ptCount val="1"/>
                <c:pt idx="0">
                  <c:v>Open</c:v>
                </c:pt>
              </c:strCache>
            </c:strRef>
          </c:tx>
          <c:dLbls>
            <c:showVal val="1"/>
          </c:dLbls>
          <c:cat>
            <c:strRef>
              <c:f>Sheet1!$A$2:$A$6</c:f>
              <c:strCache>
                <c:ptCount val="5"/>
                <c:pt idx="0">
                  <c:v>Hispanic</c:v>
                </c:pt>
                <c:pt idx="1">
                  <c:v>Non-Hisp. white</c:v>
                </c:pt>
                <c:pt idx="2">
                  <c:v>Non-Hisp. black</c:v>
                </c:pt>
                <c:pt idx="3">
                  <c:v>Non-Hisp. Asian</c:v>
                </c:pt>
                <c:pt idx="4">
                  <c:v>Non-Hisp. other</c:v>
                </c:pt>
              </c:strCache>
            </c:strRef>
          </c:cat>
          <c:val>
            <c:numRef>
              <c:f>Sheet1!$B$2:$B$6</c:f>
              <c:numCache>
                <c:formatCode>0%</c:formatCode>
                <c:ptCount val="5"/>
                <c:pt idx="0">
                  <c:v>0.19116540000000001</c:v>
                </c:pt>
                <c:pt idx="1">
                  <c:v>0.45990300000000001</c:v>
                </c:pt>
                <c:pt idx="2">
                  <c:v>0.18382709999999999</c:v>
                </c:pt>
                <c:pt idx="3">
                  <c:v>4.5071699999999999E-2</c:v>
                </c:pt>
                <c:pt idx="4">
                  <c:v>0.12003280000000002</c:v>
                </c:pt>
              </c:numCache>
            </c:numRef>
          </c:val>
        </c:ser>
        <c:ser>
          <c:idx val="1"/>
          <c:order val="1"/>
          <c:tx>
            <c:strRef>
              <c:f>Sheet1!$C$1</c:f>
              <c:strCache>
                <c:ptCount val="1"/>
                <c:pt idx="0">
                  <c:v>Closed</c:v>
                </c:pt>
              </c:strCache>
            </c:strRef>
          </c:tx>
          <c:spPr>
            <a:solidFill>
              <a:schemeClr val="accent4"/>
            </a:solidFill>
            <a:ln w="25400" cap="flat" cmpd="sng" algn="ctr">
              <a:solidFill>
                <a:schemeClr val="accent4">
                  <a:shade val="50000"/>
                </a:schemeClr>
              </a:solidFill>
              <a:prstDash val="solid"/>
            </a:ln>
            <a:effectLst/>
          </c:spPr>
          <c:dLbls>
            <c:showVal val="1"/>
          </c:dLbls>
          <c:cat>
            <c:strRef>
              <c:f>Sheet1!$A$2:$A$6</c:f>
              <c:strCache>
                <c:ptCount val="5"/>
                <c:pt idx="0">
                  <c:v>Hispanic</c:v>
                </c:pt>
                <c:pt idx="1">
                  <c:v>Non-Hisp. white</c:v>
                </c:pt>
                <c:pt idx="2">
                  <c:v>Non-Hisp. black</c:v>
                </c:pt>
                <c:pt idx="3">
                  <c:v>Non-Hisp. Asian</c:v>
                </c:pt>
                <c:pt idx="4">
                  <c:v>Non-Hisp. other</c:v>
                </c:pt>
              </c:strCache>
            </c:strRef>
          </c:cat>
          <c:val>
            <c:numRef>
              <c:f>Sheet1!$C$2:$C$6</c:f>
              <c:numCache>
                <c:formatCode>0%</c:formatCode>
                <c:ptCount val="5"/>
                <c:pt idx="0">
                  <c:v>0.17772060000000001</c:v>
                </c:pt>
                <c:pt idx="1">
                  <c:v>0.27874710000000003</c:v>
                </c:pt>
                <c:pt idx="2">
                  <c:v>0.14852430000000025</c:v>
                </c:pt>
                <c:pt idx="3">
                  <c:v>0.33368210000000087</c:v>
                </c:pt>
                <c:pt idx="4">
                  <c:v>6.1325900000000003E-2</c:v>
                </c:pt>
              </c:numCache>
            </c:numRef>
          </c:val>
        </c:ser>
        <c:axId val="106178816"/>
        <c:axId val="106205184"/>
      </c:barChart>
      <c:catAx>
        <c:axId val="106178816"/>
        <c:scaling>
          <c:orientation val="minMax"/>
        </c:scaling>
        <c:axPos val="b"/>
        <c:tickLblPos val="nextTo"/>
        <c:crossAx val="106205184"/>
        <c:crosses val="autoZero"/>
        <c:auto val="1"/>
        <c:lblAlgn val="ctr"/>
        <c:lblOffset val="100"/>
      </c:catAx>
      <c:valAx>
        <c:axId val="106205184"/>
        <c:scaling>
          <c:orientation val="minMax"/>
          <c:max val="1"/>
        </c:scaling>
        <c:axPos val="l"/>
        <c:numFmt formatCode="0%" sourceLinked="1"/>
        <c:tickLblPos val="nextTo"/>
        <c:crossAx val="106178816"/>
        <c:crosses val="autoZero"/>
        <c:crossBetween val="between"/>
        <c:majorUnit val="0.2"/>
      </c:valAx>
    </c:plotArea>
    <c:legend>
      <c:legendPos val="r"/>
      <c:layout>
        <c:manualLayout>
          <c:xMode val="edge"/>
          <c:yMode val="edge"/>
          <c:x val="0.42674669888254751"/>
          <c:y val="3.7216397048703269E-2"/>
          <c:w val="0.21221083357650358"/>
          <c:h val="0.13278940973081579"/>
        </c:manualLayout>
      </c:layout>
      <c:txPr>
        <a:bodyPr/>
        <a:lstStyle/>
        <a:p>
          <a:pPr>
            <a:defRPr sz="2000"/>
          </a:pPr>
          <a:endParaRPr lang="en-US"/>
        </a:p>
      </c:txPr>
    </c:legend>
    <c:plotVisOnly val="1"/>
  </c:chart>
  <c:txPr>
    <a:bodyPr/>
    <a:lstStyle/>
    <a:p>
      <a:pPr>
        <a:defRPr sz="1400"/>
      </a:pPr>
      <a:endParaRPr lang="en-US"/>
    </a:p>
  </c:txPr>
  <c:externalData r:id="rId1"/>
  <c:userShapes r:id="rId2"/>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n-US"/>
  <c:style val="5"/>
  <c:chart>
    <c:autoTitleDeleted val="1"/>
    <c:plotArea>
      <c:layout>
        <c:manualLayout>
          <c:layoutTarget val="inner"/>
          <c:xMode val="edge"/>
          <c:yMode val="edge"/>
          <c:x val="6.8304620507174563E-2"/>
          <c:y val="3.5738326335456913E-2"/>
          <c:w val="0.97594925634295915"/>
          <c:h val="0.69440378917289458"/>
        </c:manualLayout>
      </c:layout>
      <c:barChart>
        <c:barDir val="col"/>
        <c:grouping val="clustered"/>
        <c:ser>
          <c:idx val="0"/>
          <c:order val="0"/>
          <c:tx>
            <c:strRef>
              <c:f>Sheet1!$B$1</c:f>
              <c:strCache>
                <c:ptCount val="1"/>
                <c:pt idx="0">
                  <c:v>Open</c:v>
                </c:pt>
              </c:strCache>
            </c:strRef>
          </c:tx>
          <c:dLbls>
            <c:showVal val="1"/>
          </c:dLbls>
          <c:cat>
            <c:strRef>
              <c:f>Sheet1!$A$2:$A$6</c:f>
              <c:strCache>
                <c:ptCount val="5"/>
                <c:pt idx="0">
                  <c:v>&lt;=100% poverty</c:v>
                </c:pt>
                <c:pt idx="1">
                  <c:v>&gt;100% &amp; &lt;=200% poverty</c:v>
                </c:pt>
                <c:pt idx="2">
                  <c:v>&gt;200% &amp; &lt;=300% poverty</c:v>
                </c:pt>
                <c:pt idx="3">
                  <c:v>&gt;300% &amp; &lt;=400% poverty</c:v>
                </c:pt>
                <c:pt idx="4">
                  <c:v>&gt;400% poverty</c:v>
                </c:pt>
              </c:strCache>
            </c:strRef>
          </c:cat>
          <c:val>
            <c:numRef>
              <c:f>Sheet1!$B$2:$B$6</c:f>
              <c:numCache>
                <c:formatCode>0%</c:formatCode>
                <c:ptCount val="5"/>
                <c:pt idx="0">
                  <c:v>0.10012350000000014</c:v>
                </c:pt>
                <c:pt idx="1">
                  <c:v>7.6793300000000023E-2</c:v>
                </c:pt>
                <c:pt idx="2">
                  <c:v>0.17203280000000001</c:v>
                </c:pt>
                <c:pt idx="3">
                  <c:v>0.16535759999999997</c:v>
                </c:pt>
                <c:pt idx="4">
                  <c:v>0.48569290000000032</c:v>
                </c:pt>
              </c:numCache>
            </c:numRef>
          </c:val>
        </c:ser>
        <c:ser>
          <c:idx val="1"/>
          <c:order val="1"/>
          <c:tx>
            <c:strRef>
              <c:f>Sheet1!$C$1</c:f>
              <c:strCache>
                <c:ptCount val="1"/>
                <c:pt idx="0">
                  <c:v>Closed</c:v>
                </c:pt>
              </c:strCache>
            </c:strRef>
          </c:tx>
          <c:spPr>
            <a:solidFill>
              <a:schemeClr val="accent4"/>
            </a:solidFill>
            <a:ln w="25400" cap="flat" cmpd="sng" algn="ctr">
              <a:solidFill>
                <a:schemeClr val="accent4">
                  <a:shade val="50000"/>
                </a:schemeClr>
              </a:solidFill>
              <a:prstDash val="solid"/>
            </a:ln>
            <a:effectLst/>
          </c:spPr>
          <c:dLbls>
            <c:showVal val="1"/>
          </c:dLbls>
          <c:cat>
            <c:strRef>
              <c:f>Sheet1!$A$2:$A$6</c:f>
              <c:strCache>
                <c:ptCount val="5"/>
                <c:pt idx="0">
                  <c:v>&lt;=100% poverty</c:v>
                </c:pt>
                <c:pt idx="1">
                  <c:v>&gt;100% &amp; &lt;=200% poverty</c:v>
                </c:pt>
                <c:pt idx="2">
                  <c:v>&gt;200% &amp; &lt;=300% poverty</c:v>
                </c:pt>
                <c:pt idx="3">
                  <c:v>&gt;300% &amp; &lt;=400% poverty</c:v>
                </c:pt>
                <c:pt idx="4">
                  <c:v>&gt;400% poverty</c:v>
                </c:pt>
              </c:strCache>
            </c:strRef>
          </c:cat>
          <c:val>
            <c:numRef>
              <c:f>Sheet1!$C$2:$C$6</c:f>
              <c:numCache>
                <c:formatCode>0%</c:formatCode>
                <c:ptCount val="5"/>
                <c:pt idx="0">
                  <c:v>1.8053400000000001E-2</c:v>
                </c:pt>
                <c:pt idx="1">
                  <c:v>0.1413258</c:v>
                </c:pt>
                <c:pt idx="2">
                  <c:v>0.16534399999999999</c:v>
                </c:pt>
                <c:pt idx="3">
                  <c:v>0.16784180000000001</c:v>
                </c:pt>
                <c:pt idx="4">
                  <c:v>0.50743499999999886</c:v>
                </c:pt>
              </c:numCache>
            </c:numRef>
          </c:val>
        </c:ser>
        <c:axId val="106165760"/>
        <c:axId val="106167296"/>
      </c:barChart>
      <c:catAx>
        <c:axId val="106165760"/>
        <c:scaling>
          <c:orientation val="minMax"/>
        </c:scaling>
        <c:axPos val="b"/>
        <c:tickLblPos val="nextTo"/>
        <c:crossAx val="106167296"/>
        <c:crosses val="autoZero"/>
        <c:auto val="1"/>
        <c:lblAlgn val="ctr"/>
        <c:lblOffset val="100"/>
      </c:catAx>
      <c:valAx>
        <c:axId val="106167296"/>
        <c:scaling>
          <c:orientation val="minMax"/>
          <c:max val="1"/>
        </c:scaling>
        <c:axPos val="l"/>
        <c:numFmt formatCode="0%" sourceLinked="1"/>
        <c:tickLblPos val="nextTo"/>
        <c:crossAx val="106165760"/>
        <c:crosses val="autoZero"/>
        <c:crossBetween val="between"/>
        <c:majorUnit val="0.2"/>
      </c:valAx>
    </c:plotArea>
    <c:legend>
      <c:legendPos val="r"/>
      <c:layout>
        <c:manualLayout>
          <c:xMode val="edge"/>
          <c:yMode val="edge"/>
          <c:x val="0.42674669888254757"/>
          <c:y val="3.7216397048703283E-2"/>
          <c:w val="0.21221083357650364"/>
          <c:h val="0.13278940973081579"/>
        </c:manualLayout>
      </c:layout>
      <c:txPr>
        <a:bodyPr/>
        <a:lstStyle/>
        <a:p>
          <a:pPr>
            <a:defRPr sz="2000"/>
          </a:pPr>
          <a:endParaRPr lang="en-US"/>
        </a:p>
      </c:txPr>
    </c:legend>
    <c:plotVisOnly val="1"/>
  </c:chart>
  <c:txPr>
    <a:bodyPr/>
    <a:lstStyle/>
    <a:p>
      <a:pPr>
        <a:defRPr sz="1400"/>
      </a:pPr>
      <a:endParaRPr lang="en-US"/>
    </a:p>
  </c:txPr>
  <c:externalData r:id="rId1"/>
  <c:userShapes r:id="rId2"/>
</c:chartSpace>
</file>

<file path=ppt/charts/chart9.xml><?xml version="1.0" encoding="utf-8"?>
<c:chartSpace xmlns:c="http://schemas.openxmlformats.org/drawingml/2006/chart" xmlns:a="http://schemas.openxmlformats.org/drawingml/2006/main" xmlns:r="http://schemas.openxmlformats.org/officeDocument/2006/relationships">
  <c:lang val="en-US"/>
  <c:style val="5"/>
  <c:chart>
    <c:autoTitleDeleted val="1"/>
    <c:plotArea>
      <c:layout>
        <c:manualLayout>
          <c:layoutTarget val="inner"/>
          <c:xMode val="edge"/>
          <c:yMode val="edge"/>
          <c:x val="6.8304620507174563E-2"/>
          <c:y val="5.7705665498447113E-2"/>
          <c:w val="0.97594925634295926"/>
          <c:h val="0.69440378917289458"/>
        </c:manualLayout>
      </c:layout>
      <c:barChart>
        <c:barDir val="col"/>
        <c:grouping val="clustered"/>
        <c:ser>
          <c:idx val="0"/>
          <c:order val="0"/>
          <c:tx>
            <c:strRef>
              <c:f>Sheet1!$B$1</c:f>
              <c:strCache>
                <c:ptCount val="1"/>
                <c:pt idx="0">
                  <c:v>Open</c:v>
                </c:pt>
              </c:strCache>
            </c:strRef>
          </c:tx>
          <c:dLbls>
            <c:showVal val="1"/>
          </c:dLbls>
          <c:cat>
            <c:strRef>
              <c:f>Sheet1!$A$2:$A$7</c:f>
              <c:strCache>
                <c:ptCount val="6"/>
                <c:pt idx="0">
                  <c:v>&lt; 1 year</c:v>
                </c:pt>
                <c:pt idx="1">
                  <c:v>1 year old</c:v>
                </c:pt>
                <c:pt idx="2">
                  <c:v>2-3 years</c:v>
                </c:pt>
                <c:pt idx="3">
                  <c:v>4-5 years</c:v>
                </c:pt>
                <c:pt idx="4">
                  <c:v>6-8 years</c:v>
                </c:pt>
                <c:pt idx="5">
                  <c:v>&gt;= 9 years</c:v>
                </c:pt>
              </c:strCache>
            </c:strRef>
          </c:cat>
          <c:val>
            <c:numRef>
              <c:f>Sheet1!$B$2:$B$7</c:f>
              <c:numCache>
                <c:formatCode>0%</c:formatCode>
                <c:ptCount val="6"/>
                <c:pt idx="0">
                  <c:v>0.76800420000000125</c:v>
                </c:pt>
                <c:pt idx="1">
                  <c:v>5.0112500000000088E-2</c:v>
                </c:pt>
                <c:pt idx="2">
                  <c:v>6.0817800000000033E-2</c:v>
                </c:pt>
                <c:pt idx="3">
                  <c:v>3.3507799999999997E-2</c:v>
                </c:pt>
                <c:pt idx="4">
                  <c:v>5.8069500000000003E-2</c:v>
                </c:pt>
                <c:pt idx="5">
                  <c:v>2.948810000000001E-2</c:v>
                </c:pt>
              </c:numCache>
            </c:numRef>
          </c:val>
        </c:ser>
        <c:ser>
          <c:idx val="1"/>
          <c:order val="1"/>
          <c:tx>
            <c:strRef>
              <c:f>Sheet1!$C$1</c:f>
              <c:strCache>
                <c:ptCount val="1"/>
                <c:pt idx="0">
                  <c:v>Closed</c:v>
                </c:pt>
              </c:strCache>
            </c:strRef>
          </c:tx>
          <c:spPr>
            <a:solidFill>
              <a:schemeClr val="accent4"/>
            </a:solidFill>
            <a:ln w="25400" cap="flat" cmpd="sng" algn="ctr">
              <a:solidFill>
                <a:schemeClr val="accent4">
                  <a:shade val="50000"/>
                </a:schemeClr>
              </a:solidFill>
              <a:prstDash val="solid"/>
            </a:ln>
            <a:effectLst/>
          </c:spPr>
          <c:dLbls>
            <c:showVal val="1"/>
          </c:dLbls>
          <c:cat>
            <c:strRef>
              <c:f>Sheet1!$A$2:$A$7</c:f>
              <c:strCache>
                <c:ptCount val="6"/>
                <c:pt idx="0">
                  <c:v>&lt; 1 year</c:v>
                </c:pt>
                <c:pt idx="1">
                  <c:v>1 year old</c:v>
                </c:pt>
                <c:pt idx="2">
                  <c:v>2-3 years</c:v>
                </c:pt>
                <c:pt idx="3">
                  <c:v>4-5 years</c:v>
                </c:pt>
                <c:pt idx="4">
                  <c:v>6-8 years</c:v>
                </c:pt>
                <c:pt idx="5">
                  <c:v>&gt;= 9 years</c:v>
                </c:pt>
              </c:strCache>
            </c:strRef>
          </c:cat>
          <c:val>
            <c:numRef>
              <c:f>Sheet1!$C$2:$C$7</c:f>
              <c:numCache>
                <c:formatCode>0%</c:formatCode>
                <c:ptCount val="6"/>
                <c:pt idx="0">
                  <c:v>0.56212779999999996</c:v>
                </c:pt>
                <c:pt idx="1">
                  <c:v>0.19456970000000001</c:v>
                </c:pt>
                <c:pt idx="2">
                  <c:v>0.13121690000000025</c:v>
                </c:pt>
                <c:pt idx="3">
                  <c:v>5.4583200000000102E-2</c:v>
                </c:pt>
                <c:pt idx="4">
                  <c:v>4.1049599999999915E-2</c:v>
                </c:pt>
                <c:pt idx="5">
                  <c:v>1.6452800000000021E-2</c:v>
                </c:pt>
              </c:numCache>
            </c:numRef>
          </c:val>
        </c:ser>
        <c:axId val="106336640"/>
        <c:axId val="106338176"/>
      </c:barChart>
      <c:catAx>
        <c:axId val="106336640"/>
        <c:scaling>
          <c:orientation val="minMax"/>
        </c:scaling>
        <c:axPos val="b"/>
        <c:tickLblPos val="nextTo"/>
        <c:crossAx val="106338176"/>
        <c:crosses val="autoZero"/>
        <c:auto val="1"/>
        <c:lblAlgn val="ctr"/>
        <c:lblOffset val="100"/>
      </c:catAx>
      <c:valAx>
        <c:axId val="106338176"/>
        <c:scaling>
          <c:orientation val="minMax"/>
          <c:max val="1"/>
        </c:scaling>
        <c:axPos val="l"/>
        <c:numFmt formatCode="0%" sourceLinked="1"/>
        <c:tickLblPos val="nextTo"/>
        <c:crossAx val="106336640"/>
        <c:crosses val="autoZero"/>
        <c:crossBetween val="between"/>
        <c:majorUnit val="0.2"/>
      </c:valAx>
    </c:plotArea>
    <c:legend>
      <c:legendPos val="r"/>
      <c:layout>
        <c:manualLayout>
          <c:xMode val="edge"/>
          <c:yMode val="edge"/>
          <c:x val="0.42674669888254763"/>
          <c:y val="3.7216397048703297E-2"/>
          <c:w val="0.21221083357650369"/>
          <c:h val="0.13278940973081579"/>
        </c:manualLayout>
      </c:layout>
      <c:txPr>
        <a:bodyPr/>
        <a:lstStyle/>
        <a:p>
          <a:pPr>
            <a:defRPr sz="2000"/>
          </a:pPr>
          <a:endParaRPr lang="en-US"/>
        </a:p>
      </c:txPr>
    </c:legend>
    <c:plotVisOnly val="1"/>
  </c:chart>
  <c:txPr>
    <a:bodyPr/>
    <a:lstStyle/>
    <a:p>
      <a:pPr>
        <a:defRPr sz="1400"/>
      </a:pPr>
      <a:endParaRPr lang="en-US"/>
    </a:p>
  </c:txPr>
  <c:externalData r:id="rId1"/>
  <c:userShapes r:id="rId2"/>
</c:chartSpace>
</file>

<file path=ppt/drawings/drawing1.xml><?xml version="1.0" encoding="utf-8"?>
<c:userShapes xmlns:c="http://schemas.openxmlformats.org/drawingml/2006/chart">
  <cdr:relSizeAnchor xmlns:cdr="http://schemas.openxmlformats.org/drawingml/2006/chartDrawing">
    <cdr:from>
      <cdr:x>0.36907</cdr:x>
      <cdr:y>0.88564</cdr:y>
    </cdr:from>
    <cdr:to>
      <cdr:x>0.94872</cdr:x>
      <cdr:y>0.88564</cdr:y>
    </cdr:to>
    <cdr:sp macro="" textlink="">
      <cdr:nvSpPr>
        <cdr:cNvPr id="3" name="Straight Connector 2"/>
        <cdr:cNvSpPr/>
      </cdr:nvSpPr>
      <cdr:spPr>
        <a:xfrm xmlns:a="http://schemas.openxmlformats.org/drawingml/2006/main">
          <a:off x="2939906" y="3599243"/>
          <a:ext cx="4617268" cy="0"/>
        </a:xfrm>
        <a:prstGeom xmlns:a="http://schemas.openxmlformats.org/drawingml/2006/main" prst="line">
          <a:avLst/>
        </a:prstGeom>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0.42931</cdr:x>
      <cdr:y>0.91015</cdr:y>
    </cdr:from>
    <cdr:to>
      <cdr:x>0.87484</cdr:x>
      <cdr:y>1</cdr:y>
    </cdr:to>
    <cdr:sp macro="" textlink="">
      <cdr:nvSpPr>
        <cdr:cNvPr id="4" name="TextBox 3"/>
        <cdr:cNvSpPr txBox="1"/>
      </cdr:nvSpPr>
      <cdr:spPr>
        <a:xfrm xmlns:a="http://schemas.openxmlformats.org/drawingml/2006/main">
          <a:off x="3419741" y="3698833"/>
          <a:ext cx="3548958" cy="36516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1800" dirty="0" smtClean="0"/>
            <a:t>Type of adoption</a:t>
          </a:r>
          <a:endParaRPr lang="en-US" sz="1800" dirty="0"/>
        </a:p>
      </cdr:txBody>
    </cdr:sp>
  </cdr:relSizeAnchor>
</c:userShapes>
</file>

<file path=ppt/drawings/drawing10.xml><?xml version="1.0" encoding="utf-8"?>
<c:userShapes xmlns:c="http://schemas.openxmlformats.org/drawingml/2006/chart">
  <cdr:relSizeAnchor xmlns:cdr="http://schemas.openxmlformats.org/drawingml/2006/chartDrawing">
    <cdr:from>
      <cdr:x>0</cdr:x>
      <cdr:y>0.87097</cdr:y>
    </cdr:from>
    <cdr:to>
      <cdr:x>0.88061</cdr:x>
      <cdr:y>1</cdr:y>
    </cdr:to>
    <cdr:sp macro="" textlink="">
      <cdr:nvSpPr>
        <cdr:cNvPr id="3" name="TextBox 2"/>
        <cdr:cNvSpPr txBox="1"/>
      </cdr:nvSpPr>
      <cdr:spPr>
        <a:xfrm xmlns:a="http://schemas.openxmlformats.org/drawingml/2006/main">
          <a:off x="0" y="3666653"/>
          <a:ext cx="7496269" cy="54320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400" dirty="0" smtClean="0"/>
            <a:t>* Percentages are statistically significantly different for children with open versus closed adoptions (*: p&lt;.10, **: p&lt; .05, ***: p&lt; .01)</a:t>
          </a:r>
          <a:endParaRPr lang="en-US" sz="1400" dirty="0"/>
        </a:p>
      </cdr:txBody>
    </cdr:sp>
  </cdr:relSizeAnchor>
  <cdr:relSizeAnchor xmlns:cdr="http://schemas.openxmlformats.org/drawingml/2006/chartDrawing">
    <cdr:from>
      <cdr:x>0.60718</cdr:x>
      <cdr:y>0.28487</cdr:y>
    </cdr:from>
    <cdr:to>
      <cdr:x>0.6795</cdr:x>
      <cdr:y>0.33856</cdr:y>
    </cdr:to>
    <cdr:sp macro="" textlink="">
      <cdr:nvSpPr>
        <cdr:cNvPr id="7" name="TextBox 1"/>
        <cdr:cNvSpPr txBox="1"/>
      </cdr:nvSpPr>
      <cdr:spPr>
        <a:xfrm xmlns:a="http://schemas.openxmlformats.org/drawingml/2006/main">
          <a:off x="4794460" y="1199243"/>
          <a:ext cx="571055" cy="22602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400" dirty="0" smtClean="0"/>
            <a:t>***</a:t>
          </a:r>
          <a:endParaRPr lang="en-US" sz="1400" dirty="0"/>
        </a:p>
      </cdr:txBody>
    </cdr:sp>
  </cdr:relSizeAnchor>
  <cdr:relSizeAnchor xmlns:cdr="http://schemas.openxmlformats.org/drawingml/2006/chartDrawing">
    <cdr:from>
      <cdr:x>0.21349</cdr:x>
      <cdr:y>0.21323</cdr:y>
    </cdr:from>
    <cdr:to>
      <cdr:x>0.28581</cdr:x>
      <cdr:y>0.26692</cdr:y>
    </cdr:to>
    <cdr:sp macro="" textlink="">
      <cdr:nvSpPr>
        <cdr:cNvPr id="5" name="TextBox 1"/>
        <cdr:cNvSpPr txBox="1"/>
      </cdr:nvSpPr>
      <cdr:spPr>
        <a:xfrm xmlns:a="http://schemas.openxmlformats.org/drawingml/2006/main">
          <a:off x="1685763" y="897659"/>
          <a:ext cx="571055" cy="22602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400" dirty="0" smtClean="0"/>
            <a:t>***</a:t>
          </a:r>
          <a:endParaRPr lang="en-US" sz="1400" dirty="0"/>
        </a:p>
      </cdr:txBody>
    </cdr:sp>
  </cdr:relSizeAnchor>
</c:userShapes>
</file>

<file path=ppt/drawings/drawing2.xml><?xml version="1.0" encoding="utf-8"?>
<c:userShapes xmlns:c="http://schemas.openxmlformats.org/drawingml/2006/chart">
  <cdr:relSizeAnchor xmlns:cdr="http://schemas.openxmlformats.org/drawingml/2006/chartDrawing">
    <cdr:from>
      <cdr:x>0.58971</cdr:x>
      <cdr:y>0.7991</cdr:y>
    </cdr:from>
    <cdr:to>
      <cdr:x>0.90987</cdr:x>
      <cdr:y>1</cdr:y>
    </cdr:to>
    <cdr:sp macro="" textlink="">
      <cdr:nvSpPr>
        <cdr:cNvPr id="2" name="TextBox 1"/>
        <cdr:cNvSpPr txBox="1"/>
      </cdr:nvSpPr>
      <cdr:spPr>
        <a:xfrm xmlns:a="http://schemas.openxmlformats.org/drawingml/2006/main">
          <a:off x="4588832" y="3309472"/>
          <a:ext cx="2491310" cy="83202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600" dirty="0" smtClean="0"/>
            <a:t>…among those who made contact agreements</a:t>
          </a:r>
          <a:endParaRPr lang="en-US" sz="1600" dirty="0"/>
        </a:p>
      </cdr:txBody>
    </cdr:sp>
  </cdr:relSizeAnchor>
  <cdr:relSizeAnchor xmlns:cdr="http://schemas.openxmlformats.org/drawingml/2006/chartDrawing">
    <cdr:from>
      <cdr:x>0.58325</cdr:x>
      <cdr:y>0.79711</cdr:y>
    </cdr:from>
    <cdr:to>
      <cdr:x>0.9078</cdr:x>
      <cdr:y>0.7979</cdr:y>
    </cdr:to>
    <cdr:sp macro="" textlink="">
      <cdr:nvSpPr>
        <cdr:cNvPr id="4" name="Straight Connector 3"/>
        <cdr:cNvSpPr/>
      </cdr:nvSpPr>
      <cdr:spPr>
        <a:xfrm xmlns:a="http://schemas.openxmlformats.org/drawingml/2006/main" flipV="1">
          <a:off x="4538547" y="3301230"/>
          <a:ext cx="2525482" cy="3281"/>
        </a:xfrm>
        <a:prstGeom xmlns:a="http://schemas.openxmlformats.org/drawingml/2006/main" prst="line">
          <a:avLst/>
        </a:prstGeom>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3.xml><?xml version="1.0" encoding="utf-8"?>
<c:userShapes xmlns:c="http://schemas.openxmlformats.org/drawingml/2006/chart">
  <cdr:relSizeAnchor xmlns:cdr="http://schemas.openxmlformats.org/drawingml/2006/chartDrawing">
    <cdr:from>
      <cdr:x>0.41573</cdr:x>
      <cdr:y>0.89832</cdr:y>
    </cdr:from>
    <cdr:to>
      <cdr:x>0.97913</cdr:x>
      <cdr:y>1</cdr:y>
    </cdr:to>
    <cdr:sp macro="" textlink="">
      <cdr:nvSpPr>
        <cdr:cNvPr id="2" name="TextBox 1"/>
        <cdr:cNvSpPr txBox="1"/>
      </cdr:nvSpPr>
      <cdr:spPr>
        <a:xfrm xmlns:a="http://schemas.openxmlformats.org/drawingml/2006/main">
          <a:off x="3178950" y="3938180"/>
          <a:ext cx="4308134" cy="445769"/>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600" dirty="0" smtClean="0"/>
            <a:t>…among those with any birth parent contact</a:t>
          </a:r>
          <a:endParaRPr lang="en-US" sz="1600" dirty="0"/>
        </a:p>
      </cdr:txBody>
    </cdr:sp>
  </cdr:relSizeAnchor>
  <cdr:relSizeAnchor xmlns:cdr="http://schemas.openxmlformats.org/drawingml/2006/chartDrawing">
    <cdr:from>
      <cdr:x>0.45907</cdr:x>
      <cdr:y>0.89832</cdr:y>
    </cdr:from>
    <cdr:to>
      <cdr:x>0.94703</cdr:x>
      <cdr:y>0.90353</cdr:y>
    </cdr:to>
    <cdr:sp macro="" textlink="">
      <cdr:nvSpPr>
        <cdr:cNvPr id="4" name="Straight Connector 3"/>
        <cdr:cNvSpPr/>
      </cdr:nvSpPr>
      <cdr:spPr>
        <a:xfrm xmlns:a="http://schemas.openxmlformats.org/drawingml/2006/main" flipV="1">
          <a:off x="3510357" y="3938182"/>
          <a:ext cx="3731269" cy="22840"/>
        </a:xfrm>
        <a:prstGeom xmlns:a="http://schemas.openxmlformats.org/drawingml/2006/main" prst="line">
          <a:avLst/>
        </a:prstGeom>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4.xml><?xml version="1.0" encoding="utf-8"?>
<c:userShapes xmlns:c="http://schemas.openxmlformats.org/drawingml/2006/chart">
  <cdr:relSizeAnchor xmlns:cdr="http://schemas.openxmlformats.org/drawingml/2006/chartDrawing">
    <cdr:from>
      <cdr:x>0.28039</cdr:x>
      <cdr:y>0.78804</cdr:y>
    </cdr:from>
    <cdr:to>
      <cdr:x>0.51369</cdr:x>
      <cdr:y>1</cdr:y>
    </cdr:to>
    <cdr:sp macro="" textlink="">
      <cdr:nvSpPr>
        <cdr:cNvPr id="2" name="TextBox 1"/>
        <cdr:cNvSpPr txBox="1"/>
      </cdr:nvSpPr>
      <cdr:spPr>
        <a:xfrm xmlns:a="http://schemas.openxmlformats.org/drawingml/2006/main">
          <a:off x="2386872" y="3454725"/>
          <a:ext cx="1985952" cy="92922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600" dirty="0" smtClean="0"/>
            <a:t>…among those with any birth sibling contact</a:t>
          </a:r>
          <a:endParaRPr lang="en-US" sz="1600" dirty="0"/>
        </a:p>
      </cdr:txBody>
    </cdr:sp>
  </cdr:relSizeAnchor>
  <cdr:relSizeAnchor xmlns:cdr="http://schemas.openxmlformats.org/drawingml/2006/chartDrawing">
    <cdr:from>
      <cdr:x>0.27275</cdr:x>
      <cdr:y>0.78858</cdr:y>
    </cdr:from>
    <cdr:to>
      <cdr:x>0.51095</cdr:x>
      <cdr:y>0.78915</cdr:y>
    </cdr:to>
    <cdr:sp macro="" textlink="">
      <cdr:nvSpPr>
        <cdr:cNvPr id="4" name="Straight Connector 3"/>
        <cdr:cNvSpPr/>
      </cdr:nvSpPr>
      <cdr:spPr>
        <a:xfrm xmlns:a="http://schemas.openxmlformats.org/drawingml/2006/main" flipV="1">
          <a:off x="2321829" y="3457110"/>
          <a:ext cx="2027695" cy="2499"/>
        </a:xfrm>
        <a:prstGeom xmlns:a="http://schemas.openxmlformats.org/drawingml/2006/main" prst="line">
          <a:avLst/>
        </a:prstGeom>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0.7475</cdr:x>
      <cdr:y>0.78804</cdr:y>
    </cdr:from>
    <cdr:to>
      <cdr:x>1</cdr:x>
      <cdr:y>1</cdr:y>
    </cdr:to>
    <cdr:sp macro="" textlink="">
      <cdr:nvSpPr>
        <cdr:cNvPr id="6" name="TextBox 1"/>
        <cdr:cNvSpPr txBox="1"/>
      </cdr:nvSpPr>
      <cdr:spPr>
        <a:xfrm xmlns:a="http://schemas.openxmlformats.org/drawingml/2006/main">
          <a:off x="6363148" y="3454724"/>
          <a:ext cx="2149424" cy="92922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600" dirty="0" smtClean="0"/>
            <a:t>…among those with any contact with  other relatives</a:t>
          </a:r>
          <a:endParaRPr lang="en-US" sz="1600" dirty="0"/>
        </a:p>
      </cdr:txBody>
    </cdr:sp>
  </cdr:relSizeAnchor>
</c:userShapes>
</file>

<file path=ppt/drawings/drawing5.xml><?xml version="1.0" encoding="utf-8"?>
<c:userShapes xmlns:c="http://schemas.openxmlformats.org/drawingml/2006/chart">
  <cdr:relSizeAnchor xmlns:cdr="http://schemas.openxmlformats.org/drawingml/2006/chartDrawing">
    <cdr:from>
      <cdr:x>0.36479</cdr:x>
      <cdr:y>0.8288</cdr:y>
    </cdr:from>
    <cdr:to>
      <cdr:x>0.89896</cdr:x>
      <cdr:y>0.93185</cdr:y>
    </cdr:to>
    <cdr:sp macro="" textlink="">
      <cdr:nvSpPr>
        <cdr:cNvPr id="6" name="TextBox 1"/>
        <cdr:cNvSpPr txBox="1"/>
      </cdr:nvSpPr>
      <cdr:spPr>
        <a:xfrm xmlns:a="http://schemas.openxmlformats.org/drawingml/2006/main">
          <a:off x="3105338" y="3633417"/>
          <a:ext cx="4547154" cy="45176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ctr"/>
          <a:r>
            <a:rPr lang="en-US" sz="1600" dirty="0" smtClean="0"/>
            <a:t>Among children whose parents report any planned contact with  birth family members</a:t>
          </a:r>
          <a:endParaRPr lang="en-US" sz="1600" dirty="0"/>
        </a:p>
      </cdr:txBody>
    </cdr:sp>
  </cdr:relSizeAnchor>
</c:userShapes>
</file>

<file path=ppt/drawings/drawing6.xml><?xml version="1.0" encoding="utf-8"?>
<c:userShapes xmlns:c="http://schemas.openxmlformats.org/drawingml/2006/chart">
  <cdr:relSizeAnchor xmlns:cdr="http://schemas.openxmlformats.org/drawingml/2006/chartDrawing">
    <cdr:from>
      <cdr:x>0.06062</cdr:x>
      <cdr:y>0.8613</cdr:y>
    </cdr:from>
    <cdr:to>
      <cdr:x>0.92847</cdr:x>
      <cdr:y>1</cdr:y>
    </cdr:to>
    <cdr:sp macro="" textlink="">
      <cdr:nvSpPr>
        <cdr:cNvPr id="3" name="TextBox 2"/>
        <cdr:cNvSpPr txBox="1"/>
      </cdr:nvSpPr>
      <cdr:spPr>
        <a:xfrm xmlns:a="http://schemas.openxmlformats.org/drawingml/2006/main">
          <a:off x="516048" y="3485584"/>
          <a:ext cx="7387628" cy="56131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400" dirty="0" smtClean="0"/>
            <a:t>* Percentages are statistically significantly different for children with open versus closed adoptions (*: p&lt;.10, **: p&lt; .05, ***: p&lt; .01)</a:t>
          </a:r>
          <a:endParaRPr lang="en-US" sz="1400" dirty="0"/>
        </a:p>
      </cdr:txBody>
    </cdr:sp>
  </cdr:relSizeAnchor>
  <cdr:relSizeAnchor xmlns:cdr="http://schemas.openxmlformats.org/drawingml/2006/chartDrawing">
    <cdr:from>
      <cdr:x>0.34671</cdr:x>
      <cdr:y>0.35347</cdr:y>
    </cdr:from>
    <cdr:to>
      <cdr:x>0.41903</cdr:x>
      <cdr:y>0.40716</cdr:y>
    </cdr:to>
    <cdr:sp macro="" textlink="">
      <cdr:nvSpPr>
        <cdr:cNvPr id="4" name="TextBox 3"/>
        <cdr:cNvSpPr txBox="1"/>
      </cdr:nvSpPr>
      <cdr:spPr>
        <a:xfrm xmlns:a="http://schemas.openxmlformats.org/drawingml/2006/main">
          <a:off x="2951429" y="1430447"/>
          <a:ext cx="615636" cy="217283"/>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400" dirty="0" smtClean="0"/>
            <a:t>***</a:t>
          </a:r>
          <a:endParaRPr lang="en-US" sz="1400" dirty="0"/>
        </a:p>
      </cdr:txBody>
    </cdr:sp>
  </cdr:relSizeAnchor>
  <cdr:relSizeAnchor xmlns:cdr="http://schemas.openxmlformats.org/drawingml/2006/chartDrawing">
    <cdr:from>
      <cdr:x>0.7716</cdr:x>
      <cdr:y>0.44519</cdr:y>
    </cdr:from>
    <cdr:to>
      <cdr:x>0.84392</cdr:x>
      <cdr:y>0.49888</cdr:y>
    </cdr:to>
    <cdr:sp macro="" textlink="">
      <cdr:nvSpPr>
        <cdr:cNvPr id="5" name="TextBox 1"/>
        <cdr:cNvSpPr txBox="1"/>
      </cdr:nvSpPr>
      <cdr:spPr>
        <a:xfrm xmlns:a="http://schemas.openxmlformats.org/drawingml/2006/main">
          <a:off x="6568289" y="1801640"/>
          <a:ext cx="615636" cy="217283"/>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400" dirty="0" smtClean="0"/>
            <a:t>***</a:t>
          </a:r>
          <a:endParaRPr lang="en-US" sz="1400" dirty="0"/>
        </a:p>
      </cdr:txBody>
    </cdr:sp>
  </cdr:relSizeAnchor>
  <cdr:relSizeAnchor xmlns:cdr="http://schemas.openxmlformats.org/drawingml/2006/chartDrawing">
    <cdr:from>
      <cdr:x>0.8955</cdr:x>
      <cdr:y>0.59955</cdr:y>
    </cdr:from>
    <cdr:to>
      <cdr:x>0.96782</cdr:x>
      <cdr:y>0.65324</cdr:y>
    </cdr:to>
    <cdr:sp macro="" textlink="">
      <cdr:nvSpPr>
        <cdr:cNvPr id="7" name="TextBox 1"/>
        <cdr:cNvSpPr txBox="1"/>
      </cdr:nvSpPr>
      <cdr:spPr>
        <a:xfrm xmlns:a="http://schemas.openxmlformats.org/drawingml/2006/main">
          <a:off x="7623018" y="2426329"/>
          <a:ext cx="615636" cy="217283"/>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400" dirty="0" smtClean="0"/>
            <a:t>**</a:t>
          </a:r>
          <a:endParaRPr lang="en-US" sz="1400" dirty="0"/>
        </a:p>
      </cdr:txBody>
    </cdr:sp>
  </cdr:relSizeAnchor>
</c:userShapes>
</file>

<file path=ppt/drawings/drawing7.xml><?xml version="1.0" encoding="utf-8"?>
<c:userShapes xmlns:c="http://schemas.openxmlformats.org/drawingml/2006/chart">
  <cdr:relSizeAnchor xmlns:cdr="http://schemas.openxmlformats.org/drawingml/2006/chartDrawing">
    <cdr:from>
      <cdr:x>0.06062</cdr:x>
      <cdr:y>0.8613</cdr:y>
    </cdr:from>
    <cdr:to>
      <cdr:x>0.92847</cdr:x>
      <cdr:y>1</cdr:y>
    </cdr:to>
    <cdr:sp macro="" textlink="">
      <cdr:nvSpPr>
        <cdr:cNvPr id="3" name="TextBox 2"/>
        <cdr:cNvSpPr txBox="1"/>
      </cdr:nvSpPr>
      <cdr:spPr>
        <a:xfrm xmlns:a="http://schemas.openxmlformats.org/drawingml/2006/main">
          <a:off x="516048" y="3485584"/>
          <a:ext cx="7387628" cy="56131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400" dirty="0" smtClean="0"/>
            <a:t>* Percentages are statistically significantly different for children with open versus closed adoptions (*: p&lt;.10, **: p&lt; .05, ***: p&lt; .01)</a:t>
          </a:r>
          <a:endParaRPr lang="en-US" sz="1400" dirty="0"/>
        </a:p>
      </cdr:txBody>
    </cdr:sp>
  </cdr:relSizeAnchor>
  <cdr:relSizeAnchor xmlns:cdr="http://schemas.openxmlformats.org/drawingml/2006/chartDrawing">
    <cdr:from>
      <cdr:x>0.16059</cdr:x>
      <cdr:y>0.58613</cdr:y>
    </cdr:from>
    <cdr:to>
      <cdr:x>0.23291</cdr:x>
      <cdr:y>0.63982</cdr:y>
    </cdr:to>
    <cdr:sp macro="" textlink="">
      <cdr:nvSpPr>
        <cdr:cNvPr id="4" name="TextBox 3"/>
        <cdr:cNvSpPr txBox="1"/>
      </cdr:nvSpPr>
      <cdr:spPr>
        <a:xfrm xmlns:a="http://schemas.openxmlformats.org/drawingml/2006/main">
          <a:off x="1367038" y="2372017"/>
          <a:ext cx="615629" cy="21727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400" dirty="0" smtClean="0"/>
            <a:t>**</a:t>
          </a:r>
          <a:endParaRPr lang="en-US" sz="1400" dirty="0"/>
        </a:p>
      </cdr:txBody>
    </cdr:sp>
  </cdr:relSizeAnchor>
  <cdr:relSizeAnchor xmlns:cdr="http://schemas.openxmlformats.org/drawingml/2006/chartDrawing">
    <cdr:from>
      <cdr:x>0.38925</cdr:x>
      <cdr:y>0.56376</cdr:y>
    </cdr:from>
    <cdr:to>
      <cdr:x>0.46157</cdr:x>
      <cdr:y>0.61745</cdr:y>
    </cdr:to>
    <cdr:sp macro="" textlink="">
      <cdr:nvSpPr>
        <cdr:cNvPr id="7" name="TextBox 1"/>
        <cdr:cNvSpPr txBox="1"/>
      </cdr:nvSpPr>
      <cdr:spPr>
        <a:xfrm xmlns:a="http://schemas.openxmlformats.org/drawingml/2006/main">
          <a:off x="3313558" y="2281462"/>
          <a:ext cx="615629" cy="21727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400" dirty="0" smtClean="0"/>
            <a:t>*</a:t>
          </a:r>
          <a:endParaRPr lang="en-US" sz="1400" dirty="0"/>
        </a:p>
      </cdr:txBody>
    </cdr:sp>
  </cdr:relSizeAnchor>
</c:userShapes>
</file>

<file path=ppt/drawings/drawing8.xml><?xml version="1.0" encoding="utf-8"?>
<c:userShapes xmlns:c="http://schemas.openxmlformats.org/drawingml/2006/chart">
  <cdr:relSizeAnchor xmlns:cdr="http://schemas.openxmlformats.org/drawingml/2006/chartDrawing">
    <cdr:from>
      <cdr:x>0.06062</cdr:x>
      <cdr:y>0.8613</cdr:y>
    </cdr:from>
    <cdr:to>
      <cdr:x>0.92847</cdr:x>
      <cdr:y>1</cdr:y>
    </cdr:to>
    <cdr:sp macro="" textlink="">
      <cdr:nvSpPr>
        <cdr:cNvPr id="3" name="TextBox 2"/>
        <cdr:cNvSpPr txBox="1"/>
      </cdr:nvSpPr>
      <cdr:spPr>
        <a:xfrm xmlns:a="http://schemas.openxmlformats.org/drawingml/2006/main">
          <a:off x="516048" y="3485584"/>
          <a:ext cx="7387628" cy="56131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400" dirty="0" smtClean="0"/>
            <a:t>* Percentages are statistically significantly different for children with open versus closed adoptions (*: p&lt;.10, **: p&lt; .05, ***: p&lt; .01)</a:t>
          </a:r>
          <a:endParaRPr lang="en-US" sz="1400" dirty="0"/>
        </a:p>
      </cdr:txBody>
    </cdr:sp>
  </cdr:relSizeAnchor>
  <cdr:relSizeAnchor xmlns:cdr="http://schemas.openxmlformats.org/drawingml/2006/chartDrawing">
    <cdr:from>
      <cdr:x>0.49773</cdr:x>
      <cdr:y>0.57047</cdr:y>
    </cdr:from>
    <cdr:to>
      <cdr:x>0.57005</cdr:x>
      <cdr:y>0.62416</cdr:y>
    </cdr:to>
    <cdr:sp macro="" textlink="">
      <cdr:nvSpPr>
        <cdr:cNvPr id="4" name="TextBox 3"/>
        <cdr:cNvSpPr txBox="1"/>
      </cdr:nvSpPr>
      <cdr:spPr>
        <a:xfrm xmlns:a="http://schemas.openxmlformats.org/drawingml/2006/main">
          <a:off x="4236983" y="2308635"/>
          <a:ext cx="615629" cy="21727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400" dirty="0" smtClean="0"/>
            <a:t>**</a:t>
          </a:r>
          <a:endParaRPr lang="en-US" sz="1400" dirty="0"/>
        </a:p>
      </cdr:txBody>
    </cdr:sp>
  </cdr:relSizeAnchor>
  <cdr:relSizeAnchor xmlns:cdr="http://schemas.openxmlformats.org/drawingml/2006/chartDrawing">
    <cdr:from>
      <cdr:x>0.34564</cdr:x>
      <cdr:y>0.52797</cdr:y>
    </cdr:from>
    <cdr:to>
      <cdr:x>0.41796</cdr:x>
      <cdr:y>0.58166</cdr:y>
    </cdr:to>
    <cdr:sp macro="" textlink="">
      <cdr:nvSpPr>
        <cdr:cNvPr id="7" name="TextBox 1"/>
        <cdr:cNvSpPr txBox="1"/>
      </cdr:nvSpPr>
      <cdr:spPr>
        <a:xfrm xmlns:a="http://schemas.openxmlformats.org/drawingml/2006/main">
          <a:off x="2942327" y="2136625"/>
          <a:ext cx="615629" cy="21727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400" dirty="0" smtClean="0"/>
            <a:t>***</a:t>
          </a:r>
          <a:endParaRPr lang="en-US" sz="1400" dirty="0"/>
        </a:p>
      </cdr:txBody>
    </cdr:sp>
  </cdr:relSizeAnchor>
  <cdr:relSizeAnchor xmlns:cdr="http://schemas.openxmlformats.org/drawingml/2006/chartDrawing">
    <cdr:from>
      <cdr:x>0.14251</cdr:x>
      <cdr:y>0.13423</cdr:y>
    </cdr:from>
    <cdr:to>
      <cdr:x>0.21483</cdr:x>
      <cdr:y>0.18792</cdr:y>
    </cdr:to>
    <cdr:sp macro="" textlink="">
      <cdr:nvSpPr>
        <cdr:cNvPr id="5" name="TextBox 1"/>
        <cdr:cNvSpPr txBox="1"/>
      </cdr:nvSpPr>
      <cdr:spPr>
        <a:xfrm xmlns:a="http://schemas.openxmlformats.org/drawingml/2006/main">
          <a:off x="1213165" y="543208"/>
          <a:ext cx="615629" cy="21727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400" dirty="0" smtClean="0"/>
            <a:t>***</a:t>
          </a:r>
          <a:endParaRPr lang="en-US" sz="1400" dirty="0"/>
        </a:p>
      </cdr:txBody>
    </cdr:sp>
  </cdr:relSizeAnchor>
</c:userShapes>
</file>

<file path=ppt/drawings/drawing9.xml><?xml version="1.0" encoding="utf-8"?>
<c:userShapes xmlns:c="http://schemas.openxmlformats.org/drawingml/2006/chart">
  <cdr:relSizeAnchor xmlns:cdr="http://schemas.openxmlformats.org/drawingml/2006/chartDrawing">
    <cdr:from>
      <cdr:x>1.14343E-7</cdr:x>
      <cdr:y>0.86882</cdr:y>
    </cdr:from>
    <cdr:to>
      <cdr:x>0.86025</cdr:x>
      <cdr:y>1</cdr:y>
    </cdr:to>
    <cdr:sp macro="" textlink="">
      <cdr:nvSpPr>
        <cdr:cNvPr id="3" name="TextBox 2"/>
        <cdr:cNvSpPr txBox="1"/>
      </cdr:nvSpPr>
      <cdr:spPr>
        <a:xfrm xmlns:a="http://schemas.openxmlformats.org/drawingml/2006/main">
          <a:off x="1" y="3657600"/>
          <a:ext cx="7523430" cy="55226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400" dirty="0" smtClean="0"/>
            <a:t>* Percentages are statistically significantly different for children with open versus closed adoptions (*: p&lt;.10, **: p&lt; .05, ***: p&lt; .01)</a:t>
          </a:r>
          <a:endParaRPr lang="en-US" sz="1400" dirty="0"/>
        </a:p>
      </cdr:txBody>
    </cdr:sp>
  </cdr:relSizeAnchor>
  <cdr:relSizeAnchor xmlns:cdr="http://schemas.openxmlformats.org/drawingml/2006/chartDrawing">
    <cdr:from>
      <cdr:x>0.89744</cdr:x>
      <cdr:y>0.31736</cdr:y>
    </cdr:from>
    <cdr:to>
      <cdr:x>0.96976</cdr:x>
      <cdr:y>0.37105</cdr:y>
    </cdr:to>
    <cdr:sp macro="" textlink="">
      <cdr:nvSpPr>
        <cdr:cNvPr id="7" name="TextBox 1"/>
        <cdr:cNvSpPr txBox="1"/>
      </cdr:nvSpPr>
      <cdr:spPr>
        <a:xfrm xmlns:a="http://schemas.openxmlformats.org/drawingml/2006/main">
          <a:off x="7848714" y="1336042"/>
          <a:ext cx="632486" cy="226027"/>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400" dirty="0" smtClean="0"/>
            <a:t>***</a:t>
          </a:r>
          <a:endParaRPr lang="en-US" sz="1400" dirty="0"/>
        </a:p>
      </cdr:txBody>
    </cdr:sp>
  </cdr:relSizeAnchor>
  <cdr:relSizeAnchor xmlns:cdr="http://schemas.openxmlformats.org/drawingml/2006/chartDrawing">
    <cdr:from>
      <cdr:x>0.5116</cdr:x>
      <cdr:y>0.28381</cdr:y>
    </cdr:from>
    <cdr:to>
      <cdr:x>0.58392</cdr:x>
      <cdr:y>0.3375</cdr:y>
    </cdr:to>
    <cdr:sp macro="" textlink="">
      <cdr:nvSpPr>
        <cdr:cNvPr id="5" name="TextBox 1"/>
        <cdr:cNvSpPr txBox="1"/>
      </cdr:nvSpPr>
      <cdr:spPr>
        <a:xfrm xmlns:a="http://schemas.openxmlformats.org/drawingml/2006/main">
          <a:off x="4474262" y="1194815"/>
          <a:ext cx="632485" cy="226027"/>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400" dirty="0" smtClean="0"/>
            <a:t>***</a:t>
          </a:r>
          <a:endParaRPr lang="en-US" sz="14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7C983E8F-08B1-4A40-A1A1-D8928153C3E9}" type="datetimeFigureOut">
              <a:rPr lang="en-US" smtClean="0"/>
              <a:pPr/>
              <a:t>4/18/2013</a:t>
            </a:fld>
            <a:endParaRPr lang="en-US"/>
          </a:p>
        </p:txBody>
      </p:sp>
      <p:sp>
        <p:nvSpPr>
          <p:cNvPr id="4" name="Footer Placeholder 3"/>
          <p:cNvSpPr>
            <a:spLocks noGrp="1"/>
          </p:cNvSpPr>
          <p:nvPr>
            <p:ph type="ftr" sz="quarter" idx="2"/>
          </p:nvPr>
        </p:nvSpPr>
        <p:spPr>
          <a:xfrm>
            <a:off x="0" y="8829675"/>
            <a:ext cx="2971800"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lIns="91440" tIns="45720" rIns="91440" bIns="45720" rtlCol="0" anchor="b"/>
          <a:lstStyle>
            <a:lvl1pPr algn="r">
              <a:defRPr sz="1200"/>
            </a:lvl1pPr>
          </a:lstStyle>
          <a:p>
            <a:fld id="{16D9C3CE-C818-4DF0-B951-1E43CB090E78}"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F177E93A-C667-45D0-8EEB-AA9C8C6A6530}" type="datetimeFigureOut">
              <a:rPr lang="en-US" smtClean="0"/>
              <a:pPr/>
              <a:t>4/18/2013</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25E21041-1DD3-485A-8E12-53940A1B8E2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ts val="0"/>
              </a:spcBef>
              <a:buFont typeface="Wingdings" pitchFamily="2" charset="2"/>
              <a:buChar char="§"/>
            </a:pPr>
            <a:endParaRPr lang="en-US" sz="2000" dirty="0" smtClean="0">
              <a:cs typeface="Arial" pitchFamily="34" charset="0"/>
            </a:endParaRPr>
          </a:p>
        </p:txBody>
      </p:sp>
      <p:sp>
        <p:nvSpPr>
          <p:cNvPr id="4" name="Slide Number Placeholder 3"/>
          <p:cNvSpPr>
            <a:spLocks noGrp="1"/>
          </p:cNvSpPr>
          <p:nvPr>
            <p:ph type="sldNum" sz="quarter" idx="10"/>
          </p:nvPr>
        </p:nvSpPr>
        <p:spPr/>
        <p:txBody>
          <a:bodyPr/>
          <a:lstStyle/>
          <a:p>
            <a:fld id="{25E21041-1DD3-485A-8E12-53940A1B8E20}"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percentages presented are for all children</a:t>
            </a:r>
            <a:r>
              <a:rPr lang="en-US" baseline="0" dirty="0" smtClean="0"/>
              <a:t> adopted by non-kin, since %’s did not differ significantly by openness status</a:t>
            </a:r>
            <a:endParaRPr lang="en-US" dirty="0"/>
          </a:p>
        </p:txBody>
      </p:sp>
      <p:sp>
        <p:nvSpPr>
          <p:cNvPr id="4" name="Slide Number Placeholder 3"/>
          <p:cNvSpPr>
            <a:spLocks noGrp="1"/>
          </p:cNvSpPr>
          <p:nvPr>
            <p:ph type="sldNum" sz="quarter" idx="10"/>
          </p:nvPr>
        </p:nvSpPr>
        <p:spPr/>
        <p:txBody>
          <a:bodyPr/>
          <a:lstStyle/>
          <a:p>
            <a:fld id="{25E21041-1DD3-485A-8E12-53940A1B8E20}" type="slidenum">
              <a:rPr lang="en-US" smtClean="0"/>
              <a:pPr/>
              <a:t>19</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addition,</a:t>
            </a:r>
            <a:r>
              <a:rPr lang="en-US" baseline="0" dirty="0" smtClean="0"/>
              <a:t> children in open adoptions are less likely to be in trans-racial, trans-ethnic, or trans-cultural </a:t>
            </a:r>
            <a:r>
              <a:rPr lang="en-US" baseline="0" dirty="0" err="1" smtClean="0"/>
              <a:t>adopitons</a:t>
            </a:r>
            <a:r>
              <a:rPr lang="en-US" baseline="0" dirty="0" smtClean="0"/>
              <a:t> than </a:t>
            </a:r>
            <a:r>
              <a:rPr lang="en-US" baseline="0" dirty="0" err="1" smtClean="0"/>
              <a:t>childrne</a:t>
            </a:r>
            <a:r>
              <a:rPr lang="en-US" baseline="0" dirty="0" smtClean="0"/>
              <a:t> with closed adoptions (37 vs. 60%.)</a:t>
            </a:r>
            <a:endParaRPr lang="en-US" dirty="0"/>
          </a:p>
        </p:txBody>
      </p:sp>
      <p:sp>
        <p:nvSpPr>
          <p:cNvPr id="4" name="Slide Number Placeholder 3"/>
          <p:cNvSpPr>
            <a:spLocks noGrp="1"/>
          </p:cNvSpPr>
          <p:nvPr>
            <p:ph type="sldNum" sz="quarter" idx="10"/>
          </p:nvPr>
        </p:nvSpPr>
        <p:spPr/>
        <p:txBody>
          <a:bodyPr/>
          <a:lstStyle/>
          <a:p>
            <a:fld id="{25E21041-1DD3-485A-8E12-53940A1B8E20}" type="slidenum">
              <a:rPr lang="en-US" smtClean="0"/>
              <a:pPr/>
              <a:t>20</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E21041-1DD3-485A-8E12-53940A1B8E20}" type="slidenum">
              <a:rPr lang="en-US" smtClean="0"/>
              <a:pPr/>
              <a:t>24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E21041-1DD3-485A-8E12-53940A1B8E20}" type="slidenum">
              <a:rPr lang="en-US" smtClean="0"/>
              <a:pPr/>
              <a:t>25</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Contact agreements focused only on</a:t>
            </a:r>
            <a:r>
              <a:rPr lang="en-US" baseline="0" dirty="0" smtClean="0"/>
              <a:t> the exchange of information between the adoptive family and the birth parents, not on actual contact</a:t>
            </a:r>
          </a:p>
          <a:p>
            <a:r>
              <a:rPr lang="en-US" baseline="0" dirty="0" smtClean="0"/>
              <a:t>Respondents reported only whether the agency or attorney offered the opportunity for mediated adoption, not on whether this was actually done</a:t>
            </a:r>
          </a:p>
          <a:p>
            <a:endParaRPr lang="en-US" baseline="0" dirty="0" smtClean="0"/>
          </a:p>
          <a:p>
            <a:pPr lvl="0">
              <a:buFont typeface="Wingdings" pitchFamily="2" charset="2"/>
              <a:buChar char="§"/>
            </a:pPr>
            <a:r>
              <a:rPr lang="en-US" b="0" dirty="0" smtClean="0"/>
              <a:t>Compared with children adopted by kin, those adopted by non-kin are:</a:t>
            </a:r>
          </a:p>
          <a:p>
            <a:pPr lvl="1"/>
            <a:r>
              <a:rPr lang="en-US" b="0" dirty="0" smtClean="0"/>
              <a:t>More likely to have been placed as infants </a:t>
            </a:r>
          </a:p>
          <a:p>
            <a:pPr lvl="1"/>
            <a:r>
              <a:rPr lang="en-US" b="0" dirty="0" smtClean="0"/>
              <a:t>Less likely to be non-Hispanic white or non-Hispanic black,</a:t>
            </a:r>
            <a:r>
              <a:rPr lang="en-US" b="0" baseline="0" dirty="0" smtClean="0"/>
              <a:t> more likely to be Asian</a:t>
            </a:r>
          </a:p>
          <a:p>
            <a:pPr lvl="1"/>
            <a:r>
              <a:rPr lang="en-US" b="0" dirty="0" smtClean="0"/>
              <a:t>Less likely to have low incomes</a:t>
            </a:r>
          </a:p>
          <a:p>
            <a:pPr lvl="1"/>
            <a:r>
              <a:rPr lang="en-US" b="0" dirty="0" smtClean="0"/>
              <a:t>More likely to have been adopted internationally</a:t>
            </a:r>
          </a:p>
          <a:p>
            <a:pPr lvl="1"/>
            <a:r>
              <a:rPr lang="en-US" b="0" dirty="0" smtClean="0"/>
              <a:t>More</a:t>
            </a:r>
            <a:r>
              <a:rPr lang="en-US" b="0" baseline="0" dirty="0" smtClean="0"/>
              <a:t> </a:t>
            </a:r>
            <a:r>
              <a:rPr lang="en-US" b="0" baseline="0" dirty="0" err="1" smtClean="0"/>
              <a:t>likley</a:t>
            </a:r>
            <a:r>
              <a:rPr lang="en-US" b="0" baseline="0" dirty="0" smtClean="0"/>
              <a:t> </a:t>
            </a:r>
            <a:r>
              <a:rPr lang="en-US" b="0" baseline="0" dirty="0" err="1" smtClean="0"/>
              <a:t>ot</a:t>
            </a:r>
            <a:r>
              <a:rPr lang="en-US" b="0" baseline="0" dirty="0" smtClean="0"/>
              <a:t> have parents motivated to adopt due to infertility</a:t>
            </a:r>
          </a:p>
          <a:p>
            <a:pPr lvl="1"/>
            <a:r>
              <a:rPr lang="en-US" b="0" baseline="0" dirty="0" smtClean="0"/>
              <a:t>Less </a:t>
            </a:r>
            <a:r>
              <a:rPr lang="en-US" b="0" baseline="0" dirty="0" err="1" smtClean="0"/>
              <a:t>likley</a:t>
            </a:r>
            <a:r>
              <a:rPr lang="en-US" b="0" baseline="0" dirty="0" smtClean="0"/>
              <a:t> ever to have lived with birth family</a:t>
            </a:r>
          </a:p>
          <a:p>
            <a:pPr lvl="1"/>
            <a:r>
              <a:rPr lang="en-US" b="0" baseline="0" dirty="0" smtClean="0"/>
              <a:t>Less </a:t>
            </a:r>
            <a:r>
              <a:rPr lang="en-US" b="0" baseline="0" dirty="0" err="1" smtClean="0"/>
              <a:t>likley</a:t>
            </a:r>
            <a:r>
              <a:rPr lang="en-US" b="0" baseline="0" dirty="0" smtClean="0"/>
              <a:t> to have parents who believed that the child </a:t>
            </a:r>
            <a:r>
              <a:rPr lang="en-US" b="0" baseline="0" dirty="0" err="1" smtClean="0"/>
              <a:t>sufferred</a:t>
            </a:r>
            <a:r>
              <a:rPr lang="en-US" b="0" baseline="0" dirty="0" smtClean="0"/>
              <a:t> from prior abuse or neglect</a:t>
            </a:r>
            <a:endParaRPr lang="en-US" b="0" dirty="0" smtClean="0"/>
          </a:p>
          <a:p>
            <a:endParaRPr lang="en-US" dirty="0"/>
          </a:p>
        </p:txBody>
      </p:sp>
      <p:sp>
        <p:nvSpPr>
          <p:cNvPr id="4" name="Slide Number Placeholder 3"/>
          <p:cNvSpPr>
            <a:spLocks noGrp="1"/>
          </p:cNvSpPr>
          <p:nvPr>
            <p:ph type="sldNum" sz="quarter" idx="10"/>
          </p:nvPr>
        </p:nvSpPr>
        <p:spPr/>
        <p:txBody>
          <a:bodyPr/>
          <a:lstStyle/>
          <a:p>
            <a:fld id="{25E21041-1DD3-485A-8E12-53940A1B8E20}" type="slidenum">
              <a:rPr lang="en-US" smtClean="0"/>
              <a:pPr/>
              <a:t>30</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kern="1200" dirty="0" smtClean="0">
                <a:solidFill>
                  <a:schemeClr val="tx1"/>
                </a:solidFill>
                <a:latin typeface="+mn-lt"/>
                <a:ea typeface="+mn-ea"/>
                <a:cs typeface="+mn-cs"/>
              </a:rPr>
              <a:t>The State and Local Area Integrated Telephone Survey (SLAITS) collects important health care data at State and local levels. This data collection mechanism was developed by the National Center for Health Statistics (NCHS) of the Centers for Disease Control and Prevention (CDC).</a:t>
            </a:r>
            <a:endParaRPr lang="en-US" dirty="0"/>
          </a:p>
        </p:txBody>
      </p:sp>
      <p:sp>
        <p:nvSpPr>
          <p:cNvPr id="4" name="Slide Number Placeholder 3"/>
          <p:cNvSpPr>
            <a:spLocks noGrp="1"/>
          </p:cNvSpPr>
          <p:nvPr>
            <p:ph type="sldNum" sz="quarter" idx="10"/>
          </p:nvPr>
        </p:nvSpPr>
        <p:spPr/>
        <p:txBody>
          <a:bodyPr/>
          <a:lstStyle/>
          <a:p>
            <a:fld id="{25E21041-1DD3-485A-8E12-53940A1B8E20}" type="slidenum">
              <a:rPr lang="en-US" smtClean="0"/>
              <a:pPr/>
              <a:t>32</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kern="1200" dirty="0" smtClean="0">
                <a:solidFill>
                  <a:schemeClr val="tx1"/>
                </a:solidFill>
                <a:latin typeface="+mn-lt"/>
                <a:ea typeface="+mn-ea"/>
                <a:cs typeface="+mn-cs"/>
              </a:rPr>
              <a:t>The State and Local Area Integrated Telephone Survey (SLAITS) collects important health care data at State and local levels. This data collection mechanism was developed by the National Center for Health Statistics (NCHS) of the Centers for Disease Control and Prevention (CDC).</a:t>
            </a:r>
            <a:endParaRPr lang="en-US" dirty="0"/>
          </a:p>
        </p:txBody>
      </p:sp>
      <p:sp>
        <p:nvSpPr>
          <p:cNvPr id="4" name="Slide Number Placeholder 3"/>
          <p:cNvSpPr>
            <a:spLocks noGrp="1"/>
          </p:cNvSpPr>
          <p:nvPr>
            <p:ph type="sldNum" sz="quarter" idx="10"/>
          </p:nvPr>
        </p:nvSpPr>
        <p:spPr/>
        <p:txBody>
          <a:bodyPr/>
          <a:lstStyle/>
          <a:p>
            <a:fld id="{25E21041-1DD3-485A-8E12-53940A1B8E20}" type="slidenum">
              <a:rPr lang="en-US" smtClean="0"/>
              <a:pPr/>
              <a:t>33</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kern="1200" dirty="0" smtClean="0">
                <a:solidFill>
                  <a:schemeClr val="tx1"/>
                </a:solidFill>
                <a:latin typeface="+mn-lt"/>
                <a:ea typeface="+mn-ea"/>
                <a:cs typeface="+mn-cs"/>
              </a:rPr>
              <a:t>The State and Local Area Integrated Telephone Survey (SLAITS) collects important health care data at State and local levels. This data collection mechanism was developed by the National Center for Health Statistics (NCHS) of the Centers for Disease Control and Prevention (CDC).</a:t>
            </a:r>
            <a:endParaRPr lang="en-US" dirty="0"/>
          </a:p>
        </p:txBody>
      </p:sp>
      <p:sp>
        <p:nvSpPr>
          <p:cNvPr id="4" name="Slide Number Placeholder 3"/>
          <p:cNvSpPr>
            <a:spLocks noGrp="1"/>
          </p:cNvSpPr>
          <p:nvPr>
            <p:ph type="sldNum" sz="quarter" idx="10"/>
          </p:nvPr>
        </p:nvSpPr>
        <p:spPr/>
        <p:txBody>
          <a:bodyPr/>
          <a:lstStyle/>
          <a:p>
            <a:fld id="{25E21041-1DD3-485A-8E12-53940A1B8E20}" type="slidenum">
              <a:rPr lang="en-US" smtClean="0"/>
              <a:pPr/>
              <a:t>34</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kern="1200" dirty="0" smtClean="0">
                <a:solidFill>
                  <a:schemeClr val="tx1"/>
                </a:solidFill>
                <a:latin typeface="+mn-lt"/>
                <a:ea typeface="+mn-ea"/>
                <a:cs typeface="+mn-cs"/>
              </a:rPr>
              <a:t>The State and Local Area Integrated Telephone Survey (SLAITS) collects important health care data at State and local levels. This data collection mechanism was developed by the National Center for Health Statistics (NCHS) of the Centers for Disease Control and Prevention (CDC).</a:t>
            </a:r>
            <a:endParaRPr lang="en-US" dirty="0"/>
          </a:p>
        </p:txBody>
      </p:sp>
      <p:sp>
        <p:nvSpPr>
          <p:cNvPr id="4" name="Slide Number Placeholder 3"/>
          <p:cNvSpPr>
            <a:spLocks noGrp="1"/>
          </p:cNvSpPr>
          <p:nvPr>
            <p:ph type="sldNum" sz="quarter" idx="10"/>
          </p:nvPr>
        </p:nvSpPr>
        <p:spPr/>
        <p:txBody>
          <a:bodyPr/>
          <a:lstStyle/>
          <a:p>
            <a:fld id="{25E21041-1DD3-485A-8E12-53940A1B8E20}" type="slidenum">
              <a:rPr lang="en-US" smtClean="0"/>
              <a:pPr/>
              <a:t>35</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E21041-1DD3-485A-8E12-53940A1B8E20}" type="slidenum">
              <a:rPr lang="en-US" smtClean="0"/>
              <a:pPr/>
              <a:t>36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ts val="0"/>
              </a:spcBef>
            </a:pPr>
            <a:endParaRPr lang="en-US" sz="2000" dirty="0" smtClean="0">
              <a:cs typeface="Arial" pitchFamily="34" charset="0"/>
            </a:endParaRPr>
          </a:p>
        </p:txBody>
      </p:sp>
      <p:sp>
        <p:nvSpPr>
          <p:cNvPr id="563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1D110C7-A7E2-41FD-9A08-55BFFB27F722}" type="slidenum">
              <a:rPr lang="en-US" smtClean="0"/>
              <a:pPr fontAlgn="base">
                <a:spcBef>
                  <a:spcPct val="0"/>
                </a:spcBef>
                <a:spcAft>
                  <a:spcPct val="0"/>
                </a:spcAft>
                <a:defRPr/>
              </a:pPr>
              <a:t>5</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5E21041-1DD3-485A-8E12-53940A1B8E20}" type="slidenum">
              <a:rPr lang="en-US" smtClean="0"/>
              <a:pPr/>
              <a:t>37</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kern="1200" dirty="0" smtClean="0">
                <a:solidFill>
                  <a:schemeClr val="tx1"/>
                </a:solidFill>
                <a:latin typeface="+mn-lt"/>
                <a:ea typeface="+mn-ea"/>
                <a:cs typeface="+mn-cs"/>
              </a:rPr>
              <a:t>The National Longitudinal Study of Adolescent Health (Add Health) is a longitudinal study of a nationally representative sample of adolescents in grades 7-12 in the United States during the 1994-95 school year. The Add Health cohort has been followed into young adulthood with four in-home interviews, the most recent in 2008, when the sample was aged 24-32*. Add Health combines longitudinal survey data on respondents’ social, economic, psychological and physical well-being with contextual data on the family, neighborhood, community, school, friendships, peer groups, and romantic relationships, providing unique opportunities to study how social environments and behaviors in adolescence are linked to health and achievement outcomes in young adulthood. The fourth wave of interviews expanded the collection of biological data in Add Health to understand the social, behavioral, and biological linkages in health trajectories as the Add Health cohort ages through adulthood.</a:t>
            </a:r>
            <a:endParaRPr lang="en-US" dirty="0"/>
          </a:p>
        </p:txBody>
      </p:sp>
      <p:sp>
        <p:nvSpPr>
          <p:cNvPr id="4" name="Slide Number Placeholder 3"/>
          <p:cNvSpPr>
            <a:spLocks noGrp="1"/>
          </p:cNvSpPr>
          <p:nvPr>
            <p:ph type="sldNum" sz="quarter" idx="10"/>
          </p:nvPr>
        </p:nvSpPr>
        <p:spPr/>
        <p:txBody>
          <a:bodyPr/>
          <a:lstStyle/>
          <a:p>
            <a:fld id="{25E21041-1DD3-485A-8E12-53940A1B8E20}" type="slidenum">
              <a:rPr lang="en-US" smtClean="0"/>
              <a:pPr/>
              <a:t>38</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b="0" i="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25E21041-1DD3-485A-8E12-53940A1B8E20}" type="slidenum">
              <a:rPr lang="en-US" smtClean="0"/>
              <a:pPr/>
              <a:t>39</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kern="1200" dirty="0" smtClean="0">
                <a:solidFill>
                  <a:schemeClr val="tx1"/>
                </a:solidFill>
                <a:latin typeface="+mn-lt"/>
                <a:ea typeface="+mn-ea"/>
                <a:cs typeface="+mn-cs"/>
              </a:rPr>
              <a:t>Areas of the survey that are potentially sensitive, such as sexual activity and criminal behavior, comprise the self-administered portion of the interview.</a:t>
            </a:r>
          </a:p>
          <a:p>
            <a:r>
              <a:rPr lang="en-US" sz="1200" b="0" i="0" kern="1200" dirty="0" smtClean="0">
                <a:solidFill>
                  <a:schemeClr val="tx1"/>
                </a:solidFill>
                <a:latin typeface="+mn-lt"/>
                <a:ea typeface="+mn-ea"/>
                <a:cs typeface="+mn-cs"/>
              </a:rPr>
              <a:t>One unique aspect of the NLSY97 is that Round 1 contains a parent questionnaire that generates information about the youths' family background and history. Information in the parent questionnaire includes: parents' marital and employment histories, relationship with spouse or partner, ethnic and religious background, health (parents and child), household income and assets, participation in government assistance programs, youths' early child-care arrangements, custody arrangement for youth, and parent expectations about the youth.</a:t>
            </a:r>
          </a:p>
          <a:p>
            <a:r>
              <a:rPr lang="en-US" sz="1200" b="0" i="0" kern="1200" dirty="0" smtClean="0">
                <a:solidFill>
                  <a:schemeClr val="tx1"/>
                </a:solidFill>
                <a:latin typeface="+mn-lt"/>
                <a:ea typeface="+mn-ea"/>
                <a:cs typeface="+mn-cs"/>
              </a:rPr>
              <a:t>Additional efforts provide information that will greatly enhance the research uses of the NLSY97. In 1997 and early 1998, the NLSY97 respondents were given the computer-adaptive version of the Armed Services Vocational Aptitude Battery (CAT-ASVAB). The CAT-ASVAB comprises 10 tests that measure knowledge and skill in a number of areas including mathematics and language.</a:t>
            </a:r>
          </a:p>
        </p:txBody>
      </p:sp>
      <p:sp>
        <p:nvSpPr>
          <p:cNvPr id="4" name="Slide Number Placeholder 3"/>
          <p:cNvSpPr>
            <a:spLocks noGrp="1"/>
          </p:cNvSpPr>
          <p:nvPr>
            <p:ph type="sldNum" sz="quarter" idx="10"/>
          </p:nvPr>
        </p:nvSpPr>
        <p:spPr/>
        <p:txBody>
          <a:bodyPr/>
          <a:lstStyle/>
          <a:p>
            <a:fld id="{25E21041-1DD3-485A-8E12-53940A1B8E20}" type="slidenum">
              <a:rPr lang="en-US" smtClean="0"/>
              <a:pPr/>
              <a:t>40</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kern="1200" dirty="0" smtClean="0">
                <a:solidFill>
                  <a:schemeClr val="tx1"/>
                </a:solidFill>
                <a:latin typeface="+mn-lt"/>
                <a:ea typeface="+mn-ea"/>
                <a:cs typeface="+mn-cs"/>
              </a:rPr>
              <a:t>International adoption project: A population surveillance study with adoption</a:t>
            </a:r>
            <a:r>
              <a:rPr lang="en-US" sz="1200" b="0" i="0" kern="1200" baseline="0" dirty="0" smtClean="0">
                <a:solidFill>
                  <a:schemeClr val="tx1"/>
                </a:solidFill>
                <a:latin typeface="+mn-lt"/>
                <a:ea typeface="+mn-ea"/>
                <a:cs typeface="+mn-cs"/>
              </a:rPr>
              <a:t>s carried out in the State of MN from 1990-1998. Of 5000 parents contacted, data were obtained on 3200, with data on 4000 children. Focus was on psychological and health outcomes of children.</a:t>
            </a:r>
            <a:endParaRPr lang="en-US" sz="1200" b="0" i="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25E21041-1DD3-485A-8E12-53940A1B8E20}" type="slidenum">
              <a:rPr lang="en-US" smtClean="0"/>
              <a:pPr/>
              <a:t>41</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eaLnBrk="1" hangingPunct="1">
              <a:spcBef>
                <a:spcPct val="0"/>
              </a:spcBef>
            </a:pPr>
            <a:r>
              <a:rPr lang="en-US" sz="1800" dirty="0" smtClean="0"/>
              <a:t>Contact information.</a:t>
            </a:r>
          </a:p>
        </p:txBody>
      </p:sp>
      <p:sp>
        <p:nvSpPr>
          <p:cNvPr id="563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1D110C7-A7E2-41FD-9A08-55BFFB27F722}" type="slidenum">
              <a:rPr lang="en-US" smtClean="0"/>
              <a:pPr fontAlgn="base">
                <a:spcBef>
                  <a:spcPct val="0"/>
                </a:spcBef>
                <a:spcAft>
                  <a:spcPct val="0"/>
                </a:spcAft>
                <a:defRPr/>
              </a:pPr>
              <a:t>42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ts val="0"/>
              </a:spcBef>
            </a:pPr>
            <a:endParaRPr lang="en-US" sz="2000" dirty="0" smtClean="0">
              <a:cs typeface="Arial" pitchFamily="34" charset="0"/>
            </a:endParaRPr>
          </a:p>
        </p:txBody>
      </p:sp>
      <p:sp>
        <p:nvSpPr>
          <p:cNvPr id="563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1D110C7-A7E2-41FD-9A08-55BFFB27F722}" type="slidenum">
              <a:rPr lang="en-US" smtClean="0"/>
              <a:pPr fontAlgn="base">
                <a:spcBef>
                  <a:spcPct val="0"/>
                </a:spcBef>
                <a:spcAft>
                  <a:spcPct val="0"/>
                </a:spcAft>
                <a:defRPr/>
              </a:pPr>
              <a:t>6</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ts val="0"/>
              </a:spcBef>
            </a:pPr>
            <a:endParaRPr lang="en-US" sz="2000" dirty="0" smtClean="0">
              <a:cs typeface="Arial" pitchFamily="34" charset="0"/>
            </a:endParaRPr>
          </a:p>
        </p:txBody>
      </p:sp>
      <p:sp>
        <p:nvSpPr>
          <p:cNvPr id="563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1D110C7-A7E2-41FD-9A08-55BFFB27F722}" type="slidenum">
              <a:rPr lang="en-US" smtClean="0"/>
              <a:pPr fontAlgn="base">
                <a:spcBef>
                  <a:spcPct val="0"/>
                </a:spcBef>
                <a:spcAft>
                  <a:spcPct val="0"/>
                </a:spcAft>
                <a:defRPr/>
              </a:pPr>
              <a:t>7</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ts val="0"/>
              </a:spcBef>
            </a:pPr>
            <a:endParaRPr lang="en-US" sz="2000" dirty="0" smtClean="0">
              <a:cs typeface="Arial" pitchFamily="34" charset="0"/>
            </a:endParaRPr>
          </a:p>
        </p:txBody>
      </p:sp>
      <p:sp>
        <p:nvSpPr>
          <p:cNvPr id="563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1D110C7-A7E2-41FD-9A08-55BFFB27F722}" type="slidenum">
              <a:rPr lang="en-US" smtClean="0"/>
              <a:pPr fontAlgn="base">
                <a:spcBef>
                  <a:spcPct val="0"/>
                </a:spcBef>
                <a:spcAft>
                  <a:spcPct val="0"/>
                </a:spcAft>
                <a:defRPr/>
              </a:pPr>
              <a:t>8</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z="2000" baseline="0" dirty="0" smtClean="0"/>
          </a:p>
        </p:txBody>
      </p:sp>
      <p:sp>
        <p:nvSpPr>
          <p:cNvPr id="563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1D110C7-A7E2-41FD-9A08-55BFFB27F722}" type="slidenum">
              <a:rPr lang="en-US" smtClean="0"/>
              <a:pPr fontAlgn="base">
                <a:spcBef>
                  <a:spcPct val="0"/>
                </a:spcBef>
                <a:spcAft>
                  <a:spcPct val="0"/>
                </a:spcAft>
                <a:defRPr/>
              </a:pPr>
              <a:t>11</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Wingdings" pitchFamily="2" charset="2"/>
              <a:buChar char="§"/>
            </a:pPr>
            <a:r>
              <a:rPr lang="en-US" b="0" dirty="0" smtClean="0"/>
              <a:t>Compared with children adopted by kin, those adopted by non-kin are:</a:t>
            </a:r>
          </a:p>
          <a:p>
            <a:pPr lvl="1"/>
            <a:r>
              <a:rPr lang="en-US" b="0" dirty="0" smtClean="0"/>
              <a:t>More likely to have been placed as infants </a:t>
            </a:r>
          </a:p>
          <a:p>
            <a:pPr lvl="1"/>
            <a:r>
              <a:rPr lang="en-US" b="0" dirty="0" smtClean="0"/>
              <a:t>Less likely to be non-Hispanic white or non-Hispanic black,</a:t>
            </a:r>
            <a:r>
              <a:rPr lang="en-US" b="0" baseline="0" dirty="0" smtClean="0"/>
              <a:t> more likely to be Asian</a:t>
            </a:r>
          </a:p>
          <a:p>
            <a:pPr lvl="1"/>
            <a:r>
              <a:rPr lang="en-US" b="0" dirty="0" smtClean="0"/>
              <a:t>Less likely to have low incomes</a:t>
            </a:r>
          </a:p>
          <a:p>
            <a:endParaRPr lang="en-US" dirty="0"/>
          </a:p>
        </p:txBody>
      </p:sp>
      <p:sp>
        <p:nvSpPr>
          <p:cNvPr id="4" name="Slide Number Placeholder 3"/>
          <p:cNvSpPr>
            <a:spLocks noGrp="1"/>
          </p:cNvSpPr>
          <p:nvPr>
            <p:ph type="sldNum" sz="quarter" idx="10"/>
          </p:nvPr>
        </p:nvSpPr>
        <p:spPr/>
        <p:txBody>
          <a:bodyPr/>
          <a:lstStyle/>
          <a:p>
            <a:fld id="{25E21041-1DD3-485A-8E12-53940A1B8E20}" type="slidenum">
              <a:rPr lang="en-US" smtClean="0"/>
              <a:pPr/>
              <a:t>12</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5">
              <a:buFont typeface="Wingdings" pitchFamily="2" charset="2"/>
              <a:buChar char="§"/>
            </a:pPr>
            <a:r>
              <a:rPr lang="en-US" b="0" dirty="0" smtClean="0"/>
              <a:t>Compared with children adopted by kin, those adopted by non-kin are:</a:t>
            </a:r>
          </a:p>
          <a:p>
            <a:pPr lvl="6"/>
            <a:r>
              <a:rPr lang="en-US" b="0" dirty="0" smtClean="0"/>
              <a:t>More likely to have been placed as infants </a:t>
            </a:r>
          </a:p>
          <a:p>
            <a:pPr lvl="6"/>
            <a:r>
              <a:rPr lang="en-US" b="0" dirty="0" smtClean="0"/>
              <a:t>Less likely to be non-Hispanic white or non-Hispanic black,</a:t>
            </a:r>
            <a:r>
              <a:rPr lang="en-US" b="0" baseline="0" dirty="0" smtClean="0"/>
              <a:t> more likely to be Asian</a:t>
            </a:r>
          </a:p>
          <a:p>
            <a:pPr lvl="6"/>
            <a:r>
              <a:rPr lang="en-US" b="0" dirty="0" smtClean="0"/>
              <a:t>Less likely to have low incomes</a:t>
            </a:r>
          </a:p>
          <a:p>
            <a:pPr lvl="6"/>
            <a:r>
              <a:rPr lang="en-US" b="0" dirty="0" smtClean="0"/>
              <a:t>More likely to have been adopted internationally</a:t>
            </a:r>
          </a:p>
          <a:p>
            <a:pPr lvl="6"/>
            <a:r>
              <a:rPr lang="en-US" b="0" dirty="0" smtClean="0"/>
              <a:t>More</a:t>
            </a:r>
            <a:r>
              <a:rPr lang="en-US" b="0" baseline="0" dirty="0" smtClean="0"/>
              <a:t> </a:t>
            </a:r>
            <a:r>
              <a:rPr lang="en-US" b="0" baseline="0" dirty="0" err="1" smtClean="0"/>
              <a:t>likley</a:t>
            </a:r>
            <a:r>
              <a:rPr lang="en-US" b="0" baseline="0" dirty="0" smtClean="0"/>
              <a:t> </a:t>
            </a:r>
            <a:r>
              <a:rPr lang="en-US" b="0" baseline="0" dirty="0" err="1" smtClean="0"/>
              <a:t>ot</a:t>
            </a:r>
            <a:r>
              <a:rPr lang="en-US" b="0" baseline="0" dirty="0" smtClean="0"/>
              <a:t> have parents motivated to adopt due to infertility</a:t>
            </a:r>
          </a:p>
          <a:p>
            <a:pPr lvl="6"/>
            <a:r>
              <a:rPr lang="en-US" b="0" baseline="0" dirty="0" smtClean="0"/>
              <a:t>Less </a:t>
            </a:r>
            <a:r>
              <a:rPr lang="en-US" b="0" baseline="0" dirty="0" err="1" smtClean="0"/>
              <a:t>likley</a:t>
            </a:r>
            <a:r>
              <a:rPr lang="en-US" b="0" baseline="0" dirty="0" smtClean="0"/>
              <a:t> ever to have lived with birth family</a:t>
            </a:r>
          </a:p>
          <a:p>
            <a:pPr lvl="6"/>
            <a:r>
              <a:rPr lang="en-US" b="0" baseline="0" dirty="0" smtClean="0"/>
              <a:t>Less </a:t>
            </a:r>
            <a:r>
              <a:rPr lang="en-US" b="0" baseline="0" dirty="0" err="1" smtClean="0"/>
              <a:t>likley</a:t>
            </a:r>
            <a:r>
              <a:rPr lang="en-US" b="0" baseline="0" dirty="0" smtClean="0"/>
              <a:t> to have parents who believed that the child </a:t>
            </a:r>
            <a:r>
              <a:rPr lang="en-US" b="0" baseline="0" dirty="0" err="1" smtClean="0"/>
              <a:t>sufferred</a:t>
            </a:r>
            <a:r>
              <a:rPr lang="en-US" b="0" baseline="0" dirty="0" smtClean="0"/>
              <a:t> from prior abuse or neglect</a:t>
            </a:r>
            <a:endParaRPr lang="en-US" b="0" dirty="0" smtClean="0"/>
          </a:p>
          <a:p>
            <a:endParaRPr lang="en-US" dirty="0"/>
          </a:p>
        </p:txBody>
      </p:sp>
      <p:sp>
        <p:nvSpPr>
          <p:cNvPr id="4" name="Slide Number Placeholder 3"/>
          <p:cNvSpPr>
            <a:spLocks noGrp="1"/>
          </p:cNvSpPr>
          <p:nvPr>
            <p:ph type="sldNum" sz="quarter" idx="10"/>
          </p:nvPr>
        </p:nvSpPr>
        <p:spPr/>
        <p:txBody>
          <a:bodyPr/>
          <a:lstStyle/>
          <a:p>
            <a:fld id="{25E21041-1DD3-485A-8E12-53940A1B8E20}" type="slidenum">
              <a:rPr lang="en-US" smtClean="0"/>
              <a:pPr/>
              <a:t>13</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2000" baseline="0" dirty="0" smtClean="0"/>
              <a:t>Note that, as shown in the previous slide, while children adopted internationally are the most likely to be adopted by non-kin, compared with children adopted from foster care or privately in the U.S., but among children adopted by non-kin, those adopted internationally are the least likely to have open adoptions—which I think is going to drive some of the differences you’ll see in some upcoming slides in the populations of adopted children with open adoptions, compared with adopted children with closed adoptions. </a:t>
            </a:r>
          </a:p>
        </p:txBody>
      </p:sp>
      <p:sp>
        <p:nvSpPr>
          <p:cNvPr id="563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1D110C7-A7E2-41FD-9A08-55BFFB27F722}" type="slidenum">
              <a:rPr lang="en-US" smtClean="0"/>
              <a:pPr fontAlgn="base">
                <a:spcBef>
                  <a:spcPct val="0"/>
                </a:spcBef>
                <a:spcAft>
                  <a:spcPct val="0"/>
                </a:spcAft>
                <a:defRPr/>
              </a:pPr>
              <a:t>14</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413000"/>
            <a:ext cx="7772400" cy="1187450"/>
          </a:xfrm>
        </p:spPr>
        <p:txBody>
          <a:bodyPr>
            <a:normAutofit/>
          </a:bodyPr>
          <a:lstStyle>
            <a:lvl1pPr algn="ctr">
              <a:defRPr sz="3600" b="1">
                <a:solidFill>
                  <a:srgbClr val="32548E"/>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1"/>
            <a:ext cx="6400800" cy="850900"/>
          </a:xfrm>
        </p:spPr>
        <p:txBody>
          <a:bodyPr>
            <a:normAutofit/>
          </a:bodyPr>
          <a:lstStyle>
            <a:lvl1pPr marL="0" indent="0" algn="ctr">
              <a:buNone/>
              <a:defRPr sz="26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0" name="Picture 9" descr="Child Trends EPS Logo.jpg"/>
          <p:cNvPicPr>
            <a:picLocks noChangeAspect="1"/>
          </p:cNvPicPr>
          <p:nvPr/>
        </p:nvPicPr>
        <p:blipFill>
          <a:blip r:embed="rId2"/>
          <a:stretch>
            <a:fillRect/>
          </a:stretch>
        </p:blipFill>
        <p:spPr>
          <a:xfrm>
            <a:off x="2920686" y="1057343"/>
            <a:ext cx="3302629" cy="969406"/>
          </a:xfrm>
          <a:prstGeom prst="rect">
            <a:avLst/>
          </a:prstGeom>
        </p:spPr>
      </p:pic>
      <p:sp>
        <p:nvSpPr>
          <p:cNvPr id="25" name="Content Placeholder 24"/>
          <p:cNvSpPr>
            <a:spLocks noGrp="1"/>
          </p:cNvSpPr>
          <p:nvPr>
            <p:ph sz="quarter" idx="10" hasCustomPrompt="1"/>
          </p:nvPr>
        </p:nvSpPr>
        <p:spPr>
          <a:xfrm>
            <a:off x="2228850" y="6032500"/>
            <a:ext cx="4686300" cy="533400"/>
          </a:xfrm>
        </p:spPr>
        <p:txBody>
          <a:bodyPr>
            <a:normAutofit/>
          </a:bodyPr>
          <a:lstStyle>
            <a:lvl1pPr algn="ctr">
              <a:buNone/>
              <a:defRPr sz="1200">
                <a:solidFill>
                  <a:schemeClr val="tx1"/>
                </a:solidFill>
              </a:defRPr>
            </a:lvl1pPr>
          </a:lstStyle>
          <a:p>
            <a:pPr lvl="0"/>
            <a:r>
              <a:rPr lang="en-US" dirty="0" smtClean="0"/>
              <a:t>January 10, 2011</a:t>
            </a:r>
            <a:endParaRPr lang="en-US" dirty="0"/>
          </a:p>
        </p:txBody>
      </p:sp>
      <p:sp>
        <p:nvSpPr>
          <p:cNvPr id="29" name="Text Placeholder 28"/>
          <p:cNvSpPr>
            <a:spLocks noGrp="1"/>
          </p:cNvSpPr>
          <p:nvPr>
            <p:ph type="body" sz="quarter" idx="12" hasCustomPrompt="1"/>
          </p:nvPr>
        </p:nvSpPr>
        <p:spPr>
          <a:xfrm>
            <a:off x="3238500" y="4965700"/>
            <a:ext cx="2667000" cy="914400"/>
          </a:xfrm>
        </p:spPr>
        <p:txBody>
          <a:bodyPr>
            <a:noAutofit/>
          </a:bodyPr>
          <a:lstStyle>
            <a:lvl1pPr algn="ctr">
              <a:lnSpc>
                <a:spcPts val="2100"/>
              </a:lnSpc>
              <a:buNone/>
              <a:defRPr sz="2000" baseline="0">
                <a:solidFill>
                  <a:srgbClr val="4E884D"/>
                </a:solidFill>
              </a:defRPr>
            </a:lvl1pPr>
          </a:lstStyle>
          <a:p>
            <a:pPr lvl="0"/>
            <a:r>
              <a:rPr lang="en-US" dirty="0" smtClean="0"/>
              <a:t>Presented to</a:t>
            </a:r>
          </a:p>
          <a:p>
            <a:pPr lvl="0"/>
            <a:r>
              <a:rPr lang="en-US" dirty="0" smtClean="0"/>
              <a:t>Name of Meeting</a:t>
            </a:r>
          </a:p>
          <a:p>
            <a:pPr lvl="0"/>
            <a:r>
              <a:rPr lang="en-US" dirty="0" smtClean="0"/>
              <a:t>City/State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163795"/>
            <a:ext cx="8209280" cy="761616"/>
          </a:xfrm>
        </p:spPr>
        <p:txBody>
          <a:bodyPr anchor="t">
            <a:normAutofit/>
          </a:bodyPr>
          <a:lstStyle>
            <a:lvl1pPr algn="l">
              <a:defRPr sz="3000" b="1">
                <a:solidFill>
                  <a:srgbClr val="32548E"/>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57200" y="1925411"/>
            <a:ext cx="8209280" cy="4200751"/>
          </a:xfrm>
        </p:spPr>
        <p:txBody>
          <a:bodyPr/>
          <a:lstStyle>
            <a:lvl1pPr>
              <a:defRPr sz="2400" b="1"/>
            </a:lvl1pPr>
            <a:lvl2pPr>
              <a:defRPr sz="2400"/>
            </a:lvl2pPr>
            <a:lvl3pPr>
              <a:defRPr>
                <a:solidFill>
                  <a:schemeClr val="bg1">
                    <a:lumMod val="50000"/>
                  </a:schemeClr>
                </a:solidFill>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4" name="Group 22"/>
          <p:cNvGrpSpPr/>
          <p:nvPr/>
        </p:nvGrpSpPr>
        <p:grpSpPr>
          <a:xfrm>
            <a:off x="165100" y="6217280"/>
            <a:ext cx="8840836" cy="511505"/>
            <a:chOff x="0" y="6217280"/>
            <a:chExt cx="8840836" cy="511505"/>
          </a:xfrm>
        </p:grpSpPr>
        <p:sp>
          <p:nvSpPr>
            <p:cNvPr id="24" name="Footer Placeholder 4"/>
            <p:cNvSpPr txBox="1">
              <a:spLocks/>
            </p:cNvSpPr>
            <p:nvPr/>
          </p:nvSpPr>
          <p:spPr>
            <a:xfrm>
              <a:off x="0" y="6300160"/>
              <a:ext cx="4249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srgbClr val="007DC3"/>
                  </a:solidFill>
                  <a:effectLst/>
                  <a:uLnTx/>
                  <a:uFillTx/>
                  <a:latin typeface="+mn-lt"/>
                  <a:ea typeface="+mn-ea"/>
                  <a:cs typeface="+mn-cs"/>
                </a:rPr>
                <a:t> </a:t>
              </a:r>
              <a:fld id="{065768ED-2292-0747-A5CD-BFD299102B62}" type="slidenum">
                <a:rPr kumimoji="0" lang="en-US" sz="1200" b="0" i="0" u="none" strike="noStrike" kern="1200" cap="none" spc="0" normalizeH="0" baseline="0" noProof="0" smtClean="0">
                  <a:ln>
                    <a:noFill/>
                  </a:ln>
                  <a:solidFill>
                    <a:srgbClr val="3A8D76"/>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smtClean="0">
                <a:ln>
                  <a:noFill/>
                </a:ln>
                <a:solidFill>
                  <a:srgbClr val="3A8D76"/>
                </a:solidFill>
                <a:effectLst/>
                <a:uLnTx/>
                <a:uFillTx/>
                <a:latin typeface="+mn-lt"/>
                <a:ea typeface="+mn-ea"/>
                <a:cs typeface="+mn-cs"/>
              </a:endParaRPr>
            </a:p>
          </p:txBody>
        </p:sp>
        <p:pic>
          <p:nvPicPr>
            <p:cNvPr id="25" name="Picture 24" descr="Child Trends EPS Logo.jpg"/>
            <p:cNvPicPr>
              <a:picLocks noChangeAspect="1"/>
            </p:cNvPicPr>
            <p:nvPr userDrawn="1"/>
          </p:nvPicPr>
          <p:blipFill>
            <a:blip r:embed="rId2"/>
            <a:stretch>
              <a:fillRect/>
            </a:stretch>
          </p:blipFill>
          <p:spPr>
            <a:xfrm>
              <a:off x="7098210" y="6217280"/>
              <a:ext cx="1742626" cy="511505"/>
            </a:xfrm>
            <a:prstGeom prst="rect">
              <a:avLst/>
            </a:prstGeom>
          </p:spPr>
        </p:pic>
        <p:sp>
          <p:nvSpPr>
            <p:cNvPr id="26" name="Footer Placeholder 4"/>
            <p:cNvSpPr txBox="1">
              <a:spLocks/>
            </p:cNvSpPr>
            <p:nvPr userDrawn="1"/>
          </p:nvSpPr>
          <p:spPr>
            <a:xfrm>
              <a:off x="514350" y="6300160"/>
              <a:ext cx="5969000" cy="365124"/>
            </a:xfrm>
            <a:prstGeom prst="rect">
              <a:avLst/>
            </a:prstGeom>
          </p:spPr>
          <p:txBody>
            <a:bodyPr vert="horz" lIns="91440" tIns="45720" rIns="91440" bIns="45720" rtlCol="0" anchor="b"/>
            <a:lstStyle>
              <a:lvl1pPr algn="r">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smtClean="0">
                  <a:ln>
                    <a:noFill/>
                  </a:ln>
                  <a:solidFill>
                    <a:srgbClr val="007DC3"/>
                  </a:solidFill>
                  <a:effectLst/>
                  <a:uLnTx/>
                  <a:uFillTx/>
                  <a:latin typeface="+mn-lt"/>
                  <a:ea typeface="+mn-ea"/>
                  <a:cs typeface="+mn-cs"/>
                </a:rPr>
                <a:t>Nationally Representative Data on Openness in Adoption: Findings from the 2007 NSAP</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schemeClr val="tx1">
                      <a:tint val="75000"/>
                    </a:schemeClr>
                  </a:solidFill>
                  <a:effectLst/>
                  <a:uLnTx/>
                  <a:uFillTx/>
                  <a:latin typeface="+mn-lt"/>
                  <a:ea typeface="+mn-ea"/>
                  <a:cs typeface="+mn-cs"/>
                </a:rPr>
                <a:t>Sharon Vandivere</a:t>
              </a:r>
              <a:endParaRPr kumimoji="0" lang="en-US" sz="1000" b="1" i="0" u="none" strike="noStrike" kern="1200" cap="none" spc="0" normalizeH="0" baseline="0" noProof="0" dirty="0" smtClean="0">
                <a:ln>
                  <a:noFill/>
                </a:ln>
                <a:solidFill>
                  <a:srgbClr val="007DC3"/>
                </a:solidFill>
                <a:effectLst/>
                <a:uLnTx/>
                <a:uFillTx/>
                <a:latin typeface="+mn-lt"/>
                <a:ea typeface="+mn-ea"/>
                <a:cs typeface="+mn-cs"/>
              </a:endParaRPr>
            </a:p>
          </p:txBody>
        </p:sp>
        <p:cxnSp>
          <p:nvCxnSpPr>
            <p:cNvPr id="27" name="Straight Connector 26"/>
            <p:cNvCxnSpPr/>
            <p:nvPr userDrawn="1"/>
          </p:nvCxnSpPr>
          <p:spPr>
            <a:xfrm rot="5400000">
              <a:off x="313448" y="6485814"/>
              <a:ext cx="284328" cy="1588"/>
            </a:xfrm>
            <a:prstGeom prst="line">
              <a:avLst/>
            </a:prstGeom>
            <a:ln>
              <a:solidFill>
                <a:schemeClr val="accent3"/>
              </a:solidFill>
            </a:ln>
          </p:spPr>
          <p:style>
            <a:lnRef idx="2">
              <a:schemeClr val="accent1"/>
            </a:lnRef>
            <a:fillRef idx="0">
              <a:schemeClr val="accent1"/>
            </a:fillRef>
            <a:effectRef idx="1">
              <a:schemeClr val="accent1"/>
            </a:effectRef>
            <a:fontRef idx="minor">
              <a:schemeClr val="tx1"/>
            </a:fontRef>
          </p:style>
        </p:cxn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60388" y="884237"/>
            <a:ext cx="8278812"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013268" y="1577975"/>
            <a:ext cx="5384800" cy="3768725"/>
          </a:xfrm>
        </p:spPr>
        <p:txBody>
          <a:bodyP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458788" y="5464969"/>
            <a:ext cx="8380412" cy="752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5" name="Group 23"/>
          <p:cNvGrpSpPr/>
          <p:nvPr/>
        </p:nvGrpSpPr>
        <p:grpSpPr>
          <a:xfrm>
            <a:off x="165100" y="6217280"/>
            <a:ext cx="8840836" cy="511505"/>
            <a:chOff x="0" y="6217280"/>
            <a:chExt cx="8840836" cy="511505"/>
          </a:xfrm>
        </p:grpSpPr>
        <p:sp>
          <p:nvSpPr>
            <p:cNvPr id="25" name="Footer Placeholder 4"/>
            <p:cNvSpPr txBox="1">
              <a:spLocks/>
            </p:cNvSpPr>
            <p:nvPr/>
          </p:nvSpPr>
          <p:spPr>
            <a:xfrm>
              <a:off x="0" y="6300160"/>
              <a:ext cx="4249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srgbClr val="007DC3"/>
                  </a:solidFill>
                  <a:effectLst/>
                  <a:uLnTx/>
                  <a:uFillTx/>
                  <a:latin typeface="+mn-lt"/>
                  <a:ea typeface="+mn-ea"/>
                  <a:cs typeface="+mn-cs"/>
                </a:rPr>
                <a:t> </a:t>
              </a:r>
              <a:fld id="{065768ED-2292-0747-A5CD-BFD299102B62}" type="slidenum">
                <a:rPr kumimoji="0" lang="en-US" sz="1200" b="0" i="0" u="none" strike="noStrike" kern="1200" cap="none" spc="0" normalizeH="0" baseline="0" noProof="0" smtClean="0">
                  <a:ln>
                    <a:noFill/>
                  </a:ln>
                  <a:solidFill>
                    <a:srgbClr val="3A8D76"/>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smtClean="0">
                <a:ln>
                  <a:noFill/>
                </a:ln>
                <a:solidFill>
                  <a:srgbClr val="3A8D76"/>
                </a:solidFill>
                <a:effectLst/>
                <a:uLnTx/>
                <a:uFillTx/>
                <a:latin typeface="+mn-lt"/>
                <a:ea typeface="+mn-ea"/>
                <a:cs typeface="+mn-cs"/>
              </a:endParaRPr>
            </a:p>
          </p:txBody>
        </p:sp>
        <p:pic>
          <p:nvPicPr>
            <p:cNvPr id="26" name="Picture 25" descr="Child Trends EPS Logo.jpg"/>
            <p:cNvPicPr>
              <a:picLocks noChangeAspect="1"/>
            </p:cNvPicPr>
            <p:nvPr userDrawn="1"/>
          </p:nvPicPr>
          <p:blipFill>
            <a:blip r:embed="rId2"/>
            <a:stretch>
              <a:fillRect/>
            </a:stretch>
          </p:blipFill>
          <p:spPr>
            <a:xfrm>
              <a:off x="7098210" y="6217280"/>
              <a:ext cx="1742626" cy="511505"/>
            </a:xfrm>
            <a:prstGeom prst="rect">
              <a:avLst/>
            </a:prstGeom>
          </p:spPr>
        </p:pic>
        <p:sp>
          <p:nvSpPr>
            <p:cNvPr id="27" name="Footer Placeholder 4"/>
            <p:cNvSpPr txBox="1">
              <a:spLocks/>
            </p:cNvSpPr>
            <p:nvPr userDrawn="1"/>
          </p:nvSpPr>
          <p:spPr>
            <a:xfrm>
              <a:off x="514350" y="6300160"/>
              <a:ext cx="5969000" cy="365124"/>
            </a:xfrm>
            <a:prstGeom prst="rect">
              <a:avLst/>
            </a:prstGeom>
          </p:spPr>
          <p:txBody>
            <a:bodyPr vert="horz" lIns="91440" tIns="45720" rIns="91440" bIns="45720" rtlCol="0" anchor="b"/>
            <a:lstStyle>
              <a:lvl1pPr algn="r">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smtClean="0">
                  <a:ln>
                    <a:noFill/>
                  </a:ln>
                  <a:solidFill>
                    <a:srgbClr val="007DC3"/>
                  </a:solidFill>
                  <a:effectLst/>
                  <a:uLnTx/>
                  <a:uFillTx/>
                  <a:latin typeface="+mn-lt"/>
                  <a:ea typeface="+mn-ea"/>
                  <a:cs typeface="+mn-cs"/>
                </a:rPr>
                <a:t>Title of presentation</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schemeClr val="tx1">
                      <a:tint val="75000"/>
                    </a:schemeClr>
                  </a:solidFill>
                  <a:effectLst/>
                  <a:uLnTx/>
                  <a:uFillTx/>
                  <a:latin typeface="+mn-lt"/>
                  <a:ea typeface="+mn-ea"/>
                  <a:cs typeface="+mn-cs"/>
                </a:rPr>
                <a:t>Authors’ Names </a:t>
              </a:r>
              <a:endParaRPr kumimoji="0" lang="en-US" sz="1000" b="1" i="0" u="none" strike="noStrike" kern="1200" cap="none" spc="0" normalizeH="0" baseline="0" noProof="0" dirty="0" smtClean="0">
                <a:ln>
                  <a:noFill/>
                </a:ln>
                <a:solidFill>
                  <a:srgbClr val="007DC3"/>
                </a:solidFill>
                <a:effectLst/>
                <a:uLnTx/>
                <a:uFillTx/>
                <a:latin typeface="+mn-lt"/>
                <a:ea typeface="+mn-ea"/>
                <a:cs typeface="+mn-cs"/>
              </a:endParaRPr>
            </a:p>
          </p:txBody>
        </p:sp>
        <p:cxnSp>
          <p:nvCxnSpPr>
            <p:cNvPr id="28" name="Straight Connector 27"/>
            <p:cNvCxnSpPr/>
            <p:nvPr userDrawn="1"/>
          </p:nvCxnSpPr>
          <p:spPr>
            <a:xfrm rot="5400000">
              <a:off x="313448" y="6485814"/>
              <a:ext cx="284328" cy="1588"/>
            </a:xfrm>
            <a:prstGeom prst="line">
              <a:avLst/>
            </a:prstGeom>
            <a:ln>
              <a:solidFill>
                <a:schemeClr val="accent3"/>
              </a:solidFill>
            </a:ln>
          </p:spPr>
          <p:style>
            <a:lnRef idx="2">
              <a:schemeClr val="accent1"/>
            </a:lnRef>
            <a:fillRef idx="0">
              <a:schemeClr val="accent1"/>
            </a:fillRef>
            <a:effectRef idx="1">
              <a:schemeClr val="accent1"/>
            </a:effectRef>
            <a:fontRef idx="minor">
              <a:schemeClr val="tx1"/>
            </a:fontRef>
          </p:style>
        </p:cxn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hart Placeholder 3"/>
          <p:cNvSpPr>
            <a:spLocks noGrp="1"/>
          </p:cNvSpPr>
          <p:nvPr>
            <p:ph type="chart" sz="quarter" idx="10"/>
          </p:nvPr>
        </p:nvSpPr>
        <p:spPr>
          <a:xfrm>
            <a:off x="457200" y="2146300"/>
            <a:ext cx="7874000" cy="3545701"/>
          </a:xfrm>
        </p:spPr>
        <p:txBody>
          <a:bodyPr/>
          <a:lstStyle/>
          <a:p>
            <a:r>
              <a:rPr lang="en-US" smtClean="0"/>
              <a:t>Click icon to add chart</a:t>
            </a:r>
            <a:endParaRPr lang="en-US"/>
          </a:p>
        </p:txBody>
      </p:sp>
      <p:sp>
        <p:nvSpPr>
          <p:cNvPr id="6" name="TextBox 5"/>
          <p:cNvSpPr txBox="1"/>
          <p:nvPr/>
        </p:nvSpPr>
        <p:spPr>
          <a:xfrm>
            <a:off x="355600" y="5692001"/>
            <a:ext cx="6318250" cy="276999"/>
          </a:xfrm>
          <a:prstGeom prst="rect">
            <a:avLst/>
          </a:prstGeom>
          <a:noFill/>
        </p:spPr>
        <p:txBody>
          <a:bodyPr wrap="square" rtlCol="0">
            <a:spAutoFit/>
          </a:bodyPr>
          <a:lstStyle/>
          <a:p>
            <a:r>
              <a:rPr lang="en-US" sz="1200" dirty="0" smtClean="0"/>
              <a:t>Chart Source</a:t>
            </a:r>
            <a:r>
              <a:rPr lang="en-US" sz="1200" baseline="0" dirty="0" smtClean="0"/>
              <a:t> and Notes</a:t>
            </a:r>
            <a:endParaRPr lang="en-US" sz="1200" dirty="0"/>
          </a:p>
        </p:txBody>
      </p:sp>
      <p:grpSp>
        <p:nvGrpSpPr>
          <p:cNvPr id="3" name="Group 8"/>
          <p:cNvGrpSpPr/>
          <p:nvPr/>
        </p:nvGrpSpPr>
        <p:grpSpPr>
          <a:xfrm>
            <a:off x="165100" y="6217280"/>
            <a:ext cx="8840836" cy="511505"/>
            <a:chOff x="0" y="6217280"/>
            <a:chExt cx="8840836" cy="511505"/>
          </a:xfrm>
        </p:grpSpPr>
        <p:sp>
          <p:nvSpPr>
            <p:cNvPr id="10" name="Footer Placeholder 4"/>
            <p:cNvSpPr txBox="1">
              <a:spLocks/>
            </p:cNvSpPr>
            <p:nvPr/>
          </p:nvSpPr>
          <p:spPr>
            <a:xfrm>
              <a:off x="0" y="6300160"/>
              <a:ext cx="4249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srgbClr val="007DC3"/>
                  </a:solidFill>
                  <a:effectLst/>
                  <a:uLnTx/>
                  <a:uFillTx/>
                  <a:latin typeface="+mn-lt"/>
                  <a:ea typeface="+mn-ea"/>
                  <a:cs typeface="+mn-cs"/>
                </a:rPr>
                <a:t> </a:t>
              </a:r>
              <a:fld id="{065768ED-2292-0747-A5CD-BFD299102B62}" type="slidenum">
                <a:rPr kumimoji="0" lang="en-US" sz="1200" b="0" i="0" u="none" strike="noStrike" kern="1200" cap="none" spc="0" normalizeH="0" baseline="0" noProof="0" smtClean="0">
                  <a:ln>
                    <a:noFill/>
                  </a:ln>
                  <a:solidFill>
                    <a:srgbClr val="3A8D76"/>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smtClean="0">
                <a:ln>
                  <a:noFill/>
                </a:ln>
                <a:solidFill>
                  <a:srgbClr val="3A8D76"/>
                </a:solidFill>
                <a:effectLst/>
                <a:uLnTx/>
                <a:uFillTx/>
                <a:latin typeface="+mn-lt"/>
                <a:ea typeface="+mn-ea"/>
                <a:cs typeface="+mn-cs"/>
              </a:endParaRPr>
            </a:p>
          </p:txBody>
        </p:sp>
        <p:pic>
          <p:nvPicPr>
            <p:cNvPr id="11" name="Picture 10" descr="Child Trends EPS Logo.jpg"/>
            <p:cNvPicPr>
              <a:picLocks noChangeAspect="1"/>
            </p:cNvPicPr>
            <p:nvPr userDrawn="1"/>
          </p:nvPicPr>
          <p:blipFill>
            <a:blip r:embed="rId2"/>
            <a:stretch>
              <a:fillRect/>
            </a:stretch>
          </p:blipFill>
          <p:spPr>
            <a:xfrm>
              <a:off x="7098210" y="6217280"/>
              <a:ext cx="1742626" cy="511505"/>
            </a:xfrm>
            <a:prstGeom prst="rect">
              <a:avLst/>
            </a:prstGeom>
          </p:spPr>
        </p:pic>
        <p:sp>
          <p:nvSpPr>
            <p:cNvPr id="12" name="Footer Placeholder 4"/>
            <p:cNvSpPr txBox="1">
              <a:spLocks/>
            </p:cNvSpPr>
            <p:nvPr userDrawn="1"/>
          </p:nvSpPr>
          <p:spPr>
            <a:xfrm>
              <a:off x="514350" y="6300160"/>
              <a:ext cx="5969000" cy="365124"/>
            </a:xfrm>
            <a:prstGeom prst="rect">
              <a:avLst/>
            </a:prstGeom>
          </p:spPr>
          <p:txBody>
            <a:bodyPr vert="horz" lIns="91440" tIns="45720" rIns="91440" bIns="45720" rtlCol="0" anchor="b"/>
            <a:lstStyle>
              <a:lvl1pPr algn="r">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smtClean="0">
                  <a:ln>
                    <a:noFill/>
                  </a:ln>
                  <a:solidFill>
                    <a:srgbClr val="007DC3"/>
                  </a:solidFill>
                  <a:effectLst/>
                  <a:uLnTx/>
                  <a:uFillTx/>
                  <a:latin typeface="+mn-lt"/>
                  <a:ea typeface="+mn-ea"/>
                  <a:cs typeface="+mn-cs"/>
                </a:rPr>
                <a:t>Title of presentation</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schemeClr val="tx1">
                      <a:tint val="75000"/>
                    </a:schemeClr>
                  </a:solidFill>
                  <a:effectLst/>
                  <a:uLnTx/>
                  <a:uFillTx/>
                  <a:latin typeface="+mn-lt"/>
                  <a:ea typeface="+mn-ea"/>
                  <a:cs typeface="+mn-cs"/>
                </a:rPr>
                <a:t>Authors’ Names </a:t>
              </a:r>
              <a:endParaRPr kumimoji="0" lang="en-US" sz="1000" b="1" i="0" u="none" strike="noStrike" kern="1200" cap="none" spc="0" normalizeH="0" baseline="0" noProof="0" dirty="0" smtClean="0">
                <a:ln>
                  <a:noFill/>
                </a:ln>
                <a:solidFill>
                  <a:srgbClr val="007DC3"/>
                </a:solidFill>
                <a:effectLst/>
                <a:uLnTx/>
                <a:uFillTx/>
                <a:latin typeface="+mn-lt"/>
                <a:ea typeface="+mn-ea"/>
                <a:cs typeface="+mn-cs"/>
              </a:endParaRPr>
            </a:p>
          </p:txBody>
        </p:sp>
        <p:cxnSp>
          <p:nvCxnSpPr>
            <p:cNvPr id="13" name="Straight Connector 12"/>
            <p:cNvCxnSpPr/>
            <p:nvPr userDrawn="1"/>
          </p:nvCxnSpPr>
          <p:spPr>
            <a:xfrm rot="5400000">
              <a:off x="313448" y="6485814"/>
              <a:ext cx="284328" cy="1588"/>
            </a:xfrm>
            <a:prstGeom prst="line">
              <a:avLst/>
            </a:prstGeom>
            <a:ln>
              <a:solidFill>
                <a:schemeClr val="accent3"/>
              </a:solidFill>
            </a:ln>
          </p:spPr>
          <p:style>
            <a:lnRef idx="2">
              <a:schemeClr val="accent1"/>
            </a:lnRef>
            <a:fillRef idx="0">
              <a:schemeClr val="accent1"/>
            </a:fillRef>
            <a:effectRef idx="1">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1133967"/>
            <a:ext cx="7874000" cy="677734"/>
          </a:xfrm>
        </p:spPr>
        <p:txBody>
          <a:bodyPr/>
          <a:lstStyle/>
          <a:p>
            <a:r>
              <a:rPr lang="en-US" smtClean="0"/>
              <a:t>Click to edit Master title style</a:t>
            </a:r>
            <a:endParaRPr lang="en-US" dirty="0"/>
          </a:p>
        </p:txBody>
      </p:sp>
      <p:sp>
        <p:nvSpPr>
          <p:cNvPr id="4" name="Picture Placeholder 3"/>
          <p:cNvSpPr>
            <a:spLocks noGrp="1"/>
          </p:cNvSpPr>
          <p:nvPr>
            <p:ph type="pic" sz="quarter" idx="10"/>
          </p:nvPr>
        </p:nvSpPr>
        <p:spPr>
          <a:xfrm>
            <a:off x="457200" y="1926000"/>
            <a:ext cx="2895600" cy="1917700"/>
          </a:xfrm>
          <a:solidFill>
            <a:schemeClr val="bg1"/>
          </a:solidFill>
          <a:ln w="76200" cap="flat" cmpd="sng" algn="ctr">
            <a:solidFill>
              <a:schemeClr val="bg1"/>
            </a:solidFill>
            <a:prstDash val="solid"/>
            <a:round/>
            <a:headEnd type="none" w="med" len="med"/>
            <a:tailEnd type="none" w="med" len="med"/>
          </a:ln>
          <a:effectLst>
            <a:outerShdw blurRad="50800" dist="38100" dir="2700000">
              <a:srgbClr val="000000">
                <a:alpha val="43000"/>
              </a:srgbClr>
            </a:outerShdw>
          </a:effectLst>
        </p:spPr>
        <p:txBody>
          <a:bodyPr/>
          <a:lstStyle/>
          <a:p>
            <a:r>
              <a:rPr lang="en-US" smtClean="0"/>
              <a:t>Click icon to add picture</a:t>
            </a:r>
            <a:endParaRPr lang="en-US"/>
          </a:p>
        </p:txBody>
      </p:sp>
      <p:sp>
        <p:nvSpPr>
          <p:cNvPr id="5" name="Picture Placeholder 3"/>
          <p:cNvSpPr>
            <a:spLocks noGrp="1"/>
          </p:cNvSpPr>
          <p:nvPr>
            <p:ph type="pic" sz="quarter" idx="11"/>
          </p:nvPr>
        </p:nvSpPr>
        <p:spPr>
          <a:xfrm>
            <a:off x="457200" y="4161200"/>
            <a:ext cx="2895600" cy="1917700"/>
          </a:xfrm>
          <a:solidFill>
            <a:schemeClr val="bg1"/>
          </a:solidFill>
          <a:ln w="76200" cap="flat" cmpd="sng" algn="ctr">
            <a:solidFill>
              <a:schemeClr val="bg1"/>
            </a:solidFill>
            <a:prstDash val="solid"/>
            <a:round/>
            <a:headEnd type="none" w="med" len="med"/>
            <a:tailEnd type="none" w="med" len="med"/>
          </a:ln>
          <a:effectLst>
            <a:outerShdw blurRad="50800" dist="38100" dir="2700000">
              <a:srgbClr val="000000">
                <a:alpha val="43000"/>
              </a:srgbClr>
            </a:outerShdw>
          </a:effectLst>
        </p:spPr>
        <p:txBody>
          <a:bodyPr/>
          <a:lstStyle/>
          <a:p>
            <a:r>
              <a:rPr lang="en-US" smtClean="0"/>
              <a:t>Click icon to add picture</a:t>
            </a:r>
            <a:endParaRPr lang="en-US"/>
          </a:p>
        </p:txBody>
      </p:sp>
      <p:sp>
        <p:nvSpPr>
          <p:cNvPr id="8" name="TextBox 7"/>
          <p:cNvSpPr txBox="1"/>
          <p:nvPr/>
        </p:nvSpPr>
        <p:spPr>
          <a:xfrm>
            <a:off x="3606800" y="1811700"/>
            <a:ext cx="3029204" cy="338554"/>
          </a:xfrm>
          <a:prstGeom prst="rect">
            <a:avLst/>
          </a:prstGeom>
          <a:noFill/>
        </p:spPr>
        <p:txBody>
          <a:bodyPr wrap="square" rtlCol="0" anchor="t">
            <a:spAutoFit/>
          </a:bodyPr>
          <a:lstStyle/>
          <a:p>
            <a:r>
              <a:rPr lang="en-US" sz="1600" dirty="0" smtClean="0">
                <a:solidFill>
                  <a:schemeClr val="bg1">
                    <a:lumMod val="50000"/>
                  </a:schemeClr>
                </a:solidFill>
              </a:rPr>
              <a:t>Caption</a:t>
            </a:r>
            <a:r>
              <a:rPr lang="en-US" sz="1600" baseline="0" dirty="0" smtClean="0">
                <a:solidFill>
                  <a:schemeClr val="bg1">
                    <a:lumMod val="50000"/>
                  </a:schemeClr>
                </a:solidFill>
              </a:rPr>
              <a:t> for the photo</a:t>
            </a:r>
            <a:endParaRPr lang="en-US" sz="1600" dirty="0">
              <a:solidFill>
                <a:schemeClr val="bg1">
                  <a:lumMod val="50000"/>
                </a:schemeClr>
              </a:solidFill>
            </a:endParaRPr>
          </a:p>
        </p:txBody>
      </p:sp>
      <p:sp>
        <p:nvSpPr>
          <p:cNvPr id="9" name="TextBox 8"/>
          <p:cNvSpPr txBox="1"/>
          <p:nvPr/>
        </p:nvSpPr>
        <p:spPr>
          <a:xfrm>
            <a:off x="3606800" y="4034200"/>
            <a:ext cx="3029204" cy="338554"/>
          </a:xfrm>
          <a:prstGeom prst="rect">
            <a:avLst/>
          </a:prstGeom>
          <a:noFill/>
        </p:spPr>
        <p:txBody>
          <a:bodyPr wrap="square" rtlCol="0" anchor="t">
            <a:spAutoFit/>
          </a:bodyPr>
          <a:lstStyle/>
          <a:p>
            <a:r>
              <a:rPr lang="en-US" sz="1600" dirty="0" smtClean="0">
                <a:solidFill>
                  <a:schemeClr val="bg1">
                    <a:lumMod val="50000"/>
                  </a:schemeClr>
                </a:solidFill>
              </a:rPr>
              <a:t>Caption</a:t>
            </a:r>
            <a:r>
              <a:rPr lang="en-US" sz="1600" baseline="0" dirty="0" smtClean="0">
                <a:solidFill>
                  <a:schemeClr val="bg1">
                    <a:lumMod val="50000"/>
                  </a:schemeClr>
                </a:solidFill>
              </a:rPr>
              <a:t> for the photo</a:t>
            </a:r>
            <a:endParaRPr lang="en-US" sz="1600" dirty="0">
              <a:solidFill>
                <a:schemeClr val="bg1">
                  <a:lumMod val="50000"/>
                </a:schemeClr>
              </a:solidFill>
            </a:endParaRPr>
          </a:p>
        </p:txBody>
      </p:sp>
      <p:grpSp>
        <p:nvGrpSpPr>
          <p:cNvPr id="3" name="Group 16"/>
          <p:cNvGrpSpPr/>
          <p:nvPr/>
        </p:nvGrpSpPr>
        <p:grpSpPr>
          <a:xfrm>
            <a:off x="165100" y="6217280"/>
            <a:ext cx="8840836" cy="511505"/>
            <a:chOff x="0" y="6217280"/>
            <a:chExt cx="8840836" cy="511505"/>
          </a:xfrm>
        </p:grpSpPr>
        <p:sp>
          <p:nvSpPr>
            <p:cNvPr id="18" name="Footer Placeholder 4"/>
            <p:cNvSpPr txBox="1">
              <a:spLocks/>
            </p:cNvSpPr>
            <p:nvPr/>
          </p:nvSpPr>
          <p:spPr>
            <a:xfrm>
              <a:off x="0" y="6300160"/>
              <a:ext cx="4249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srgbClr val="007DC3"/>
                  </a:solidFill>
                  <a:effectLst/>
                  <a:uLnTx/>
                  <a:uFillTx/>
                  <a:latin typeface="+mn-lt"/>
                  <a:ea typeface="+mn-ea"/>
                  <a:cs typeface="+mn-cs"/>
                </a:rPr>
                <a:t> </a:t>
              </a:r>
              <a:fld id="{065768ED-2292-0747-A5CD-BFD299102B62}" type="slidenum">
                <a:rPr kumimoji="0" lang="en-US" sz="1200" b="0" i="0" u="none" strike="noStrike" kern="1200" cap="none" spc="0" normalizeH="0" baseline="0" noProof="0" smtClean="0">
                  <a:ln>
                    <a:noFill/>
                  </a:ln>
                  <a:solidFill>
                    <a:srgbClr val="3A8D76"/>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smtClean="0">
                <a:ln>
                  <a:noFill/>
                </a:ln>
                <a:solidFill>
                  <a:srgbClr val="3A8D76"/>
                </a:solidFill>
                <a:effectLst/>
                <a:uLnTx/>
                <a:uFillTx/>
                <a:latin typeface="+mn-lt"/>
                <a:ea typeface="+mn-ea"/>
                <a:cs typeface="+mn-cs"/>
              </a:endParaRPr>
            </a:p>
          </p:txBody>
        </p:sp>
        <p:pic>
          <p:nvPicPr>
            <p:cNvPr id="19" name="Picture 18" descr="Child Trends EPS Logo.jpg"/>
            <p:cNvPicPr>
              <a:picLocks noChangeAspect="1"/>
            </p:cNvPicPr>
            <p:nvPr userDrawn="1"/>
          </p:nvPicPr>
          <p:blipFill>
            <a:blip r:embed="rId2"/>
            <a:stretch>
              <a:fillRect/>
            </a:stretch>
          </p:blipFill>
          <p:spPr>
            <a:xfrm>
              <a:off x="7098210" y="6217280"/>
              <a:ext cx="1742626" cy="511505"/>
            </a:xfrm>
            <a:prstGeom prst="rect">
              <a:avLst/>
            </a:prstGeom>
          </p:spPr>
        </p:pic>
        <p:sp>
          <p:nvSpPr>
            <p:cNvPr id="20" name="Footer Placeholder 4"/>
            <p:cNvSpPr txBox="1">
              <a:spLocks/>
            </p:cNvSpPr>
            <p:nvPr userDrawn="1"/>
          </p:nvSpPr>
          <p:spPr>
            <a:xfrm>
              <a:off x="514350" y="6300160"/>
              <a:ext cx="5969000" cy="365124"/>
            </a:xfrm>
            <a:prstGeom prst="rect">
              <a:avLst/>
            </a:prstGeom>
          </p:spPr>
          <p:txBody>
            <a:bodyPr vert="horz" lIns="91440" tIns="45720" rIns="91440" bIns="45720" rtlCol="0" anchor="b"/>
            <a:lstStyle>
              <a:lvl1pPr algn="r">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smtClean="0">
                  <a:ln>
                    <a:noFill/>
                  </a:ln>
                  <a:solidFill>
                    <a:srgbClr val="007DC3"/>
                  </a:solidFill>
                  <a:effectLst/>
                  <a:uLnTx/>
                  <a:uFillTx/>
                  <a:latin typeface="+mn-lt"/>
                  <a:ea typeface="+mn-ea"/>
                  <a:cs typeface="+mn-cs"/>
                </a:rPr>
                <a:t>Title of presentation</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schemeClr val="tx1">
                      <a:tint val="75000"/>
                    </a:schemeClr>
                  </a:solidFill>
                  <a:effectLst/>
                  <a:uLnTx/>
                  <a:uFillTx/>
                  <a:latin typeface="+mn-lt"/>
                  <a:ea typeface="+mn-ea"/>
                  <a:cs typeface="+mn-cs"/>
                </a:rPr>
                <a:t>Authors’ Names </a:t>
              </a:r>
              <a:endParaRPr kumimoji="0" lang="en-US" sz="1000" b="1" i="0" u="none" strike="noStrike" kern="1200" cap="none" spc="0" normalizeH="0" baseline="0" noProof="0" dirty="0" smtClean="0">
                <a:ln>
                  <a:noFill/>
                </a:ln>
                <a:solidFill>
                  <a:srgbClr val="007DC3"/>
                </a:solidFill>
                <a:effectLst/>
                <a:uLnTx/>
                <a:uFillTx/>
                <a:latin typeface="+mn-lt"/>
                <a:ea typeface="+mn-ea"/>
                <a:cs typeface="+mn-cs"/>
              </a:endParaRPr>
            </a:p>
          </p:txBody>
        </p:sp>
        <p:cxnSp>
          <p:nvCxnSpPr>
            <p:cNvPr id="21" name="Straight Connector 20"/>
            <p:cNvCxnSpPr/>
            <p:nvPr userDrawn="1"/>
          </p:nvCxnSpPr>
          <p:spPr>
            <a:xfrm rot="5400000">
              <a:off x="313448" y="6485814"/>
              <a:ext cx="284328" cy="1588"/>
            </a:xfrm>
            <a:prstGeom prst="line">
              <a:avLst/>
            </a:prstGeom>
            <a:ln>
              <a:solidFill>
                <a:schemeClr val="accent3"/>
              </a:solidFill>
            </a:ln>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Blank">
    <p:spTree>
      <p:nvGrpSpPr>
        <p:cNvPr id="1" name=""/>
        <p:cNvGrpSpPr/>
        <p:nvPr/>
      </p:nvGrpSpPr>
      <p:grpSpPr>
        <a:xfrm>
          <a:off x="0" y="0"/>
          <a:ext cx="0" cy="0"/>
          <a:chOff x="0" y="0"/>
          <a:chExt cx="0" cy="0"/>
        </a:xfrm>
      </p:grpSpPr>
      <p:grpSp>
        <p:nvGrpSpPr>
          <p:cNvPr id="2" name="Group 10"/>
          <p:cNvGrpSpPr/>
          <p:nvPr/>
        </p:nvGrpSpPr>
        <p:grpSpPr>
          <a:xfrm>
            <a:off x="165100" y="6217280"/>
            <a:ext cx="8840836" cy="511505"/>
            <a:chOff x="0" y="6217280"/>
            <a:chExt cx="8840836" cy="511505"/>
          </a:xfrm>
        </p:grpSpPr>
        <p:sp>
          <p:nvSpPr>
            <p:cNvPr id="12" name="Footer Placeholder 4"/>
            <p:cNvSpPr txBox="1">
              <a:spLocks/>
            </p:cNvSpPr>
            <p:nvPr/>
          </p:nvSpPr>
          <p:spPr>
            <a:xfrm>
              <a:off x="0" y="6300160"/>
              <a:ext cx="4249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srgbClr val="007DC3"/>
                  </a:solidFill>
                  <a:effectLst/>
                  <a:uLnTx/>
                  <a:uFillTx/>
                  <a:latin typeface="+mn-lt"/>
                  <a:ea typeface="+mn-ea"/>
                  <a:cs typeface="+mn-cs"/>
                </a:rPr>
                <a:t> </a:t>
              </a:r>
              <a:fld id="{065768ED-2292-0747-A5CD-BFD299102B62}" type="slidenum">
                <a:rPr kumimoji="0" lang="en-US" sz="1200" b="0" i="0" u="none" strike="noStrike" kern="1200" cap="none" spc="0" normalizeH="0" baseline="0" noProof="0" smtClean="0">
                  <a:ln>
                    <a:noFill/>
                  </a:ln>
                  <a:solidFill>
                    <a:srgbClr val="3A8D76"/>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smtClean="0">
                <a:ln>
                  <a:noFill/>
                </a:ln>
                <a:solidFill>
                  <a:srgbClr val="3A8D76"/>
                </a:solidFill>
                <a:effectLst/>
                <a:uLnTx/>
                <a:uFillTx/>
                <a:latin typeface="+mn-lt"/>
                <a:ea typeface="+mn-ea"/>
                <a:cs typeface="+mn-cs"/>
              </a:endParaRPr>
            </a:p>
          </p:txBody>
        </p:sp>
        <p:pic>
          <p:nvPicPr>
            <p:cNvPr id="13" name="Picture 12" descr="Child Trends EPS Logo.jpg"/>
            <p:cNvPicPr>
              <a:picLocks noChangeAspect="1"/>
            </p:cNvPicPr>
            <p:nvPr userDrawn="1"/>
          </p:nvPicPr>
          <p:blipFill>
            <a:blip r:embed="rId2"/>
            <a:stretch>
              <a:fillRect/>
            </a:stretch>
          </p:blipFill>
          <p:spPr>
            <a:xfrm>
              <a:off x="7098210" y="6217280"/>
              <a:ext cx="1742626" cy="511505"/>
            </a:xfrm>
            <a:prstGeom prst="rect">
              <a:avLst/>
            </a:prstGeom>
          </p:spPr>
        </p:pic>
        <p:sp>
          <p:nvSpPr>
            <p:cNvPr id="14" name="Footer Placeholder 4"/>
            <p:cNvSpPr txBox="1">
              <a:spLocks/>
            </p:cNvSpPr>
            <p:nvPr userDrawn="1"/>
          </p:nvSpPr>
          <p:spPr>
            <a:xfrm>
              <a:off x="514350" y="6300160"/>
              <a:ext cx="5969000" cy="365124"/>
            </a:xfrm>
            <a:prstGeom prst="rect">
              <a:avLst/>
            </a:prstGeom>
          </p:spPr>
          <p:txBody>
            <a:bodyPr vert="horz" lIns="91440" tIns="45720" rIns="91440" bIns="45720" rtlCol="0" anchor="b"/>
            <a:lstStyle>
              <a:lvl1pPr algn="r">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smtClean="0">
                  <a:ln>
                    <a:noFill/>
                  </a:ln>
                  <a:solidFill>
                    <a:srgbClr val="007DC3"/>
                  </a:solidFill>
                  <a:effectLst/>
                  <a:uLnTx/>
                  <a:uFillTx/>
                  <a:latin typeface="+mn-lt"/>
                  <a:ea typeface="+mn-ea"/>
                  <a:cs typeface="+mn-cs"/>
                </a:rPr>
                <a:t>Title of presentation</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schemeClr val="tx1">
                      <a:tint val="75000"/>
                    </a:schemeClr>
                  </a:solidFill>
                  <a:effectLst/>
                  <a:uLnTx/>
                  <a:uFillTx/>
                  <a:latin typeface="+mn-lt"/>
                  <a:ea typeface="+mn-ea"/>
                  <a:cs typeface="+mn-cs"/>
                </a:rPr>
                <a:t>Authors’ Names </a:t>
              </a:r>
              <a:endParaRPr kumimoji="0" lang="en-US" sz="1000" b="1" i="0" u="none" strike="noStrike" kern="1200" cap="none" spc="0" normalizeH="0" baseline="0" noProof="0" dirty="0" smtClean="0">
                <a:ln>
                  <a:noFill/>
                </a:ln>
                <a:solidFill>
                  <a:srgbClr val="007DC3"/>
                </a:solidFill>
                <a:effectLst/>
                <a:uLnTx/>
                <a:uFillTx/>
                <a:latin typeface="+mn-lt"/>
                <a:ea typeface="+mn-ea"/>
                <a:cs typeface="+mn-cs"/>
              </a:endParaRPr>
            </a:p>
          </p:txBody>
        </p:sp>
        <p:cxnSp>
          <p:nvCxnSpPr>
            <p:cNvPr id="15" name="Straight Connector 14"/>
            <p:cNvCxnSpPr/>
            <p:nvPr userDrawn="1"/>
          </p:nvCxnSpPr>
          <p:spPr>
            <a:xfrm rot="5400000">
              <a:off x="313448" y="6485814"/>
              <a:ext cx="284328" cy="1588"/>
            </a:xfrm>
            <a:prstGeom prst="line">
              <a:avLst/>
            </a:prstGeom>
            <a:ln>
              <a:solidFill>
                <a:schemeClr val="accent3"/>
              </a:solidFill>
            </a:ln>
          </p:spPr>
          <p:style>
            <a:lnRef idx="2">
              <a:schemeClr val="accent1"/>
            </a:lnRef>
            <a:fillRef idx="0">
              <a:schemeClr val="accent1"/>
            </a:fillRef>
            <a:effectRef idx="1">
              <a:schemeClr val="accent1"/>
            </a:effectRef>
            <a:fontRef idx="minor">
              <a:schemeClr val="tx1"/>
            </a:fontRef>
          </p:style>
        </p:cxn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3607FFB6-057B-7140-8D49-C7F432F47D70}" type="datetimeFigureOut">
              <a:rPr lang="en-US" smtClean="0"/>
              <a:pPr/>
              <a:t>4/18/2013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835FD4C-A631-814E-82F7-BAA7BDFDB7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133966"/>
            <a:ext cx="7874000" cy="883621"/>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2017587"/>
            <a:ext cx="7874000" cy="395141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descr="header for v3.jpg"/>
          <p:cNvPicPr>
            <a:picLocks noChangeAspect="1"/>
          </p:cNvPicPr>
          <p:nvPr/>
        </p:nvPicPr>
        <p:blipFill>
          <a:blip r:embed="rId10"/>
          <a:srcRect l="1471" t="3251" r="2273"/>
          <a:stretch>
            <a:fillRect/>
          </a:stretch>
        </p:blipFill>
        <p:spPr>
          <a:xfrm>
            <a:off x="0" y="0"/>
            <a:ext cx="9144000" cy="1133967"/>
          </a:xfrm>
          <a:prstGeom prst="rect">
            <a:avLst/>
          </a:prstGeom>
        </p:spPr>
      </p:pic>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Lst>
  <p:timing>
    <p:tnLst>
      <p:par>
        <p:cTn id="1" dur="indefinite" restart="never" nodeType="tmRoot"/>
      </p:par>
    </p:tnLst>
  </p:timing>
  <p:txStyles>
    <p:titleStyle>
      <a:lvl1pPr algn="l" defTabSz="457200" rtl="0" eaLnBrk="1" latinLnBrk="0" hangingPunct="1">
        <a:spcBef>
          <a:spcPct val="0"/>
        </a:spcBef>
        <a:buNone/>
        <a:defRPr sz="3000" b="1" kern="1200">
          <a:solidFill>
            <a:srgbClr val="32548E"/>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b="1"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rgbClr val="7F7F7F"/>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childtrends.or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http://www.facebook.com/childtrends" TargetMode="External"/><Relationship Id="rId4" Type="http://schemas.openxmlformats.org/officeDocument/2006/relationships/hyperlink" Target="http://www.twitter.com/childtrends"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childwelfare.gov/systemwide/laws_policies/statutes/cooperative.pdf" TargetMode="External"/><Relationship Id="rId2" Type="http://schemas.openxmlformats.org/officeDocument/2006/relationships/hyperlink" Target="https://www.childwelfare.gov/pubs/f_openadopt.pdf"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www.cpc.unc.edu/projects/addhealth/data/guides/design%20paper%20WI-IV.pdf"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www.iprc.unc.edu/longscan/"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hyperlink" Target="http://www.cehd.umn.edu/ICD/research/IAP/"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mailto:svandivere@childtrends.org"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2337694"/>
            <a:ext cx="7772400" cy="1187450"/>
          </a:xfrm>
        </p:spPr>
        <p:txBody>
          <a:bodyPr>
            <a:normAutofit fontScale="90000"/>
          </a:bodyPr>
          <a:lstStyle/>
          <a:p>
            <a:r>
              <a:rPr lang="en-US" dirty="0" smtClean="0"/>
              <a:t>Nationally Representative Data on Openness in Adoption: Findings from the 2007 National Survey of Adoptive Parents</a:t>
            </a:r>
            <a:endParaRPr lang="en-US" dirty="0"/>
          </a:p>
        </p:txBody>
      </p:sp>
      <p:sp>
        <p:nvSpPr>
          <p:cNvPr id="5" name="Subtitle 4"/>
          <p:cNvSpPr>
            <a:spLocks noGrp="1"/>
          </p:cNvSpPr>
          <p:nvPr>
            <p:ph type="subTitle" idx="1"/>
          </p:nvPr>
        </p:nvSpPr>
        <p:spPr>
          <a:xfrm>
            <a:off x="1371600" y="3810895"/>
            <a:ext cx="6400800" cy="850900"/>
          </a:xfrm>
        </p:spPr>
        <p:txBody>
          <a:bodyPr>
            <a:normAutofit/>
          </a:bodyPr>
          <a:lstStyle/>
          <a:p>
            <a:pPr>
              <a:spcBef>
                <a:spcPts val="0"/>
              </a:spcBef>
            </a:pPr>
            <a:endParaRPr lang="en-US" sz="2000" dirty="0" smtClean="0"/>
          </a:p>
          <a:p>
            <a:pPr>
              <a:spcBef>
                <a:spcPts val="0"/>
              </a:spcBef>
            </a:pPr>
            <a:r>
              <a:rPr lang="en-US" sz="2000" dirty="0" smtClean="0"/>
              <a:t>Sharon Vandivere</a:t>
            </a:r>
          </a:p>
        </p:txBody>
      </p:sp>
      <p:sp>
        <p:nvSpPr>
          <p:cNvPr id="6" name="Content Placeholder 5"/>
          <p:cNvSpPr>
            <a:spLocks noGrp="1"/>
          </p:cNvSpPr>
          <p:nvPr>
            <p:ph sz="quarter" idx="10"/>
          </p:nvPr>
        </p:nvSpPr>
        <p:spPr/>
        <p:txBody>
          <a:bodyPr anchor="ctr">
            <a:noAutofit/>
          </a:bodyPr>
          <a:lstStyle/>
          <a:p>
            <a:r>
              <a:rPr lang="en-US" sz="1400" dirty="0" smtClean="0">
                <a:solidFill>
                  <a:schemeClr val="bg1">
                    <a:lumMod val="75000"/>
                  </a:schemeClr>
                </a:solidFill>
                <a:hlinkClick r:id="rId3"/>
              </a:rPr>
              <a:t>www.childtrends.org</a:t>
            </a:r>
            <a:r>
              <a:rPr lang="en-US" sz="1400" dirty="0" smtClean="0">
                <a:solidFill>
                  <a:schemeClr val="bg1">
                    <a:lumMod val="75000"/>
                  </a:schemeClr>
                </a:solidFill>
              </a:rPr>
              <a:t>  </a:t>
            </a:r>
            <a:r>
              <a:rPr lang="en-US" sz="1400" dirty="0" smtClean="0">
                <a:solidFill>
                  <a:schemeClr val="bg1">
                    <a:lumMod val="75000"/>
                  </a:schemeClr>
                </a:solidFill>
                <a:sym typeface="Wingdings"/>
              </a:rPr>
              <a:t>  </a:t>
            </a:r>
            <a:r>
              <a:rPr lang="en-US" sz="1400" dirty="0" smtClean="0">
                <a:solidFill>
                  <a:schemeClr val="bg1">
                    <a:lumMod val="75000"/>
                  </a:schemeClr>
                </a:solidFill>
                <a:hlinkClick r:id="rId4"/>
              </a:rPr>
              <a:t>Twitter/</a:t>
            </a:r>
            <a:r>
              <a:rPr lang="en-US" sz="1400" dirty="0" err="1" smtClean="0">
                <a:solidFill>
                  <a:schemeClr val="bg1">
                    <a:lumMod val="75000"/>
                  </a:schemeClr>
                </a:solidFill>
                <a:hlinkClick r:id="rId4"/>
              </a:rPr>
              <a:t>childtrends</a:t>
            </a:r>
            <a:r>
              <a:rPr lang="en-US" sz="1400" dirty="0" smtClean="0">
                <a:solidFill>
                  <a:schemeClr val="bg1">
                    <a:lumMod val="75000"/>
                  </a:schemeClr>
                </a:solidFill>
              </a:rPr>
              <a:t> </a:t>
            </a:r>
            <a:r>
              <a:rPr lang="en-US" sz="1400" dirty="0" smtClean="0">
                <a:solidFill>
                  <a:schemeClr val="bg1">
                    <a:lumMod val="75000"/>
                  </a:schemeClr>
                </a:solidFill>
                <a:sym typeface="Wingdings"/>
              </a:rPr>
              <a:t>  </a:t>
            </a:r>
            <a:r>
              <a:rPr lang="en-US" sz="1400" u="sng" dirty="0" smtClean="0">
                <a:solidFill>
                  <a:schemeClr val="bg1">
                    <a:lumMod val="75000"/>
                  </a:schemeClr>
                </a:solidFill>
                <a:hlinkClick r:id="rId5"/>
              </a:rPr>
              <a:t>www.facebook.com/childtrends</a:t>
            </a:r>
            <a:r>
              <a:rPr lang="en-US" sz="1400" dirty="0" smtClean="0">
                <a:solidFill>
                  <a:schemeClr val="bg1">
                    <a:lumMod val="75000"/>
                  </a:schemeClr>
                </a:solidFill>
              </a:rPr>
              <a:t>:</a:t>
            </a:r>
            <a:endParaRPr lang="en-US" sz="1400" dirty="0">
              <a:solidFill>
                <a:schemeClr val="bg1">
                  <a:lumMod val="75000"/>
                </a:schemeClr>
              </a:solidFill>
            </a:endParaRPr>
          </a:p>
        </p:txBody>
      </p:sp>
      <p:sp>
        <p:nvSpPr>
          <p:cNvPr id="7" name="Text Placeholder 6"/>
          <p:cNvSpPr>
            <a:spLocks noGrp="1"/>
          </p:cNvSpPr>
          <p:nvPr>
            <p:ph type="body" sz="quarter" idx="12"/>
          </p:nvPr>
        </p:nvSpPr>
        <p:spPr>
          <a:xfrm>
            <a:off x="1007918" y="4965700"/>
            <a:ext cx="7138555" cy="914400"/>
          </a:xfrm>
        </p:spPr>
        <p:txBody>
          <a:bodyPr/>
          <a:lstStyle/>
          <a:p>
            <a:r>
              <a:rPr lang="en-US" sz="1800" dirty="0" smtClean="0">
                <a:solidFill>
                  <a:srgbClr val="32548E"/>
                </a:solidFill>
              </a:rPr>
              <a:t>New Worlds of Adoption Conference 2013: </a:t>
            </a:r>
          </a:p>
          <a:p>
            <a:r>
              <a:rPr lang="en-US" sz="1800" dirty="0" smtClean="0">
                <a:solidFill>
                  <a:srgbClr val="32548E"/>
                </a:solidFill>
              </a:rPr>
              <a:t>Contact Between Adoptive and Birth Families: What Works?</a:t>
            </a:r>
          </a:p>
          <a:p>
            <a:r>
              <a:rPr lang="en-US" sz="1800" dirty="0" smtClean="0">
                <a:solidFill>
                  <a:srgbClr val="32548E"/>
                </a:solidFill>
              </a:rPr>
              <a:t>Amherst, MA </a:t>
            </a:r>
            <a:r>
              <a:rPr lang="en-US" sz="1800" dirty="0" smtClean="0">
                <a:solidFill>
                  <a:srgbClr val="32548E"/>
                </a:solidFill>
                <a:sym typeface="Symbol"/>
              </a:rPr>
              <a:t> A</a:t>
            </a:r>
            <a:r>
              <a:rPr lang="en-US" sz="1800" dirty="0" smtClean="0">
                <a:solidFill>
                  <a:srgbClr val="32548E"/>
                </a:solidFill>
              </a:rPr>
              <a:t>pril 11, 2013</a:t>
            </a:r>
          </a:p>
          <a:p>
            <a:pPr>
              <a:lnSpc>
                <a:spcPct val="100000"/>
              </a:lnSpc>
              <a:spcBef>
                <a:spcPts val="0"/>
              </a:spcBef>
            </a:pPr>
            <a:endParaRPr lang="en-US" sz="1800" dirty="0">
              <a:solidFill>
                <a:srgbClr val="32548E"/>
              </a:solidFill>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6127"/>
            <a:ext cx="8209280" cy="699284"/>
          </a:xfrm>
        </p:spPr>
        <p:txBody>
          <a:bodyPr>
            <a:normAutofit/>
          </a:bodyPr>
          <a:lstStyle/>
          <a:p>
            <a:r>
              <a:rPr lang="en-US" dirty="0" smtClean="0"/>
              <a:t>NSAP questions on openness</a:t>
            </a:r>
            <a:endParaRPr lang="en-US" dirty="0"/>
          </a:p>
        </p:txBody>
      </p:sp>
      <p:sp>
        <p:nvSpPr>
          <p:cNvPr id="3" name="Content Placeholder 2"/>
          <p:cNvSpPr>
            <a:spLocks noGrp="1"/>
          </p:cNvSpPr>
          <p:nvPr>
            <p:ph idx="1"/>
          </p:nvPr>
        </p:nvSpPr>
        <p:spPr/>
        <p:txBody>
          <a:bodyPr>
            <a:normAutofit fontScale="92500" lnSpcReduction="10000"/>
          </a:bodyPr>
          <a:lstStyle/>
          <a:p>
            <a:pPr>
              <a:buFont typeface="Wingdings" pitchFamily="2" charset="2"/>
              <a:buChar char="§"/>
            </a:pPr>
            <a:r>
              <a:rPr lang="en-US" b="0" dirty="0" smtClean="0"/>
              <a:t>Question for all </a:t>
            </a:r>
            <a:r>
              <a:rPr lang="en-US" b="0" u="sng" dirty="0" smtClean="0"/>
              <a:t>non-kin adoptions</a:t>
            </a:r>
            <a:r>
              <a:rPr lang="en-US" b="0" dirty="0" smtClean="0"/>
              <a:t>:</a:t>
            </a:r>
          </a:p>
          <a:p>
            <a:pPr lvl="1"/>
            <a:r>
              <a:rPr lang="en-US" sz="2200" b="0" dirty="0" smtClean="0"/>
              <a:t>Post-adoption openness agreement: “</a:t>
            </a:r>
            <a:r>
              <a:rPr lang="en-US" sz="2200" dirty="0" smtClean="0"/>
              <a:t>Was there any kind of pre-adoption agreement in which you agreed to provide information about [S.C.] to one or both of his/her birth parents or other birth family members?”</a:t>
            </a:r>
          </a:p>
          <a:p>
            <a:pPr lvl="1"/>
            <a:r>
              <a:rPr lang="en-US" sz="2200" dirty="0" smtClean="0"/>
              <a:t>Option for adoption mediation: “</a:t>
            </a:r>
            <a:r>
              <a:rPr lang="en-US" sz="2000" dirty="0" smtClean="0"/>
              <a:t>At the time of the adoption, did the adoption agency or attorney offer any options for an open adoption?”</a:t>
            </a:r>
            <a:endParaRPr lang="en-US" sz="2200" dirty="0" smtClean="0"/>
          </a:p>
          <a:p>
            <a:pPr>
              <a:buFont typeface="Wingdings" pitchFamily="2" charset="2"/>
              <a:buChar char="§"/>
            </a:pPr>
            <a:r>
              <a:rPr lang="en-US" b="0" dirty="0" smtClean="0"/>
              <a:t>Questions for all </a:t>
            </a:r>
            <a:r>
              <a:rPr lang="en-US" b="0" u="sng" dirty="0" smtClean="0"/>
              <a:t>non-kin open adoptions</a:t>
            </a:r>
            <a:r>
              <a:rPr lang="en-US" b="0" dirty="0" smtClean="0"/>
              <a:t>:</a:t>
            </a:r>
          </a:p>
          <a:p>
            <a:pPr lvl="1"/>
            <a:r>
              <a:rPr lang="en-US" sz="2200" b="0" dirty="0" smtClean="0"/>
              <a:t>Frequency of post-adoption contact</a:t>
            </a:r>
          </a:p>
          <a:p>
            <a:pPr lvl="1"/>
            <a:r>
              <a:rPr lang="en-US" sz="2200" b="0" dirty="0" smtClean="0"/>
              <a:t>Who had the contact (parent and/or child)</a:t>
            </a:r>
          </a:p>
          <a:p>
            <a:pPr lvl="1"/>
            <a:r>
              <a:rPr lang="en-US" sz="2200" b="0" dirty="0" smtClean="0"/>
              <a:t>Whether contact was with birth parents, birth siblings, and/or other relatives</a:t>
            </a:r>
          </a:p>
          <a:p>
            <a:pPr lvl="1"/>
            <a:r>
              <a:rPr lang="en-US" sz="2200" b="0" dirty="0" smtClean="0"/>
              <a:t>Parents’ comfort with the contact</a:t>
            </a:r>
          </a:p>
          <a:p>
            <a:endParaRPr lang="en-US" b="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581891" y="1039091"/>
            <a:ext cx="7965671" cy="974814"/>
          </a:xfrm>
        </p:spPr>
        <p:txBody>
          <a:bodyPr>
            <a:normAutofit fontScale="90000"/>
          </a:bodyPr>
          <a:lstStyle/>
          <a:p>
            <a:r>
              <a:rPr lang="en-US" sz="3200" dirty="0" smtClean="0"/>
              <a:t>Percentage of adopted children adopted by non-kin, by adoption type</a:t>
            </a:r>
          </a:p>
        </p:txBody>
      </p:sp>
      <p:sp>
        <p:nvSpPr>
          <p:cNvPr id="3" name="Content Placeholder 2"/>
          <p:cNvSpPr>
            <a:spLocks noGrp="1"/>
          </p:cNvSpPr>
          <p:nvPr>
            <p:ph idx="1"/>
          </p:nvPr>
        </p:nvSpPr>
        <p:spPr>
          <a:xfrm>
            <a:off x="394856" y="1841546"/>
            <a:ext cx="8343900" cy="4742133"/>
          </a:xfrm>
        </p:spPr>
        <p:txBody>
          <a:bodyPr rtlCol="0">
            <a:noAutofit/>
          </a:bodyPr>
          <a:lstStyle/>
          <a:p>
            <a:pPr>
              <a:spcBef>
                <a:spcPts val="1200"/>
              </a:spcBef>
              <a:buFont typeface="Wingdings" pitchFamily="2" charset="2"/>
              <a:buChar char="§"/>
            </a:pPr>
            <a:endParaRPr lang="en-US" b="0" dirty="0" smtClean="0"/>
          </a:p>
          <a:p>
            <a:pPr marL="1431925" lvl="1" indent="-293688" eaLnBrk="0" hangingPunct="0">
              <a:lnSpc>
                <a:spcPct val="90000"/>
              </a:lnSpc>
              <a:buClr>
                <a:srgbClr val="413044"/>
              </a:buClr>
              <a:buSzPct val="100000"/>
              <a:buFont typeface="Wingdings" pitchFamily="2" charset="2"/>
              <a:buChar char="§"/>
              <a:tabLst>
                <a:tab pos="457200" algn="l"/>
              </a:tabLst>
              <a:defRPr/>
            </a:pPr>
            <a:endParaRPr lang="en-US" sz="2200" b="0" dirty="0" smtClean="0">
              <a:cs typeface="Arial" pitchFamily="34" charset="0"/>
            </a:endParaRPr>
          </a:p>
          <a:p>
            <a:pPr eaLnBrk="1" fontAlgn="auto" hangingPunct="1">
              <a:spcAft>
                <a:spcPts val="0"/>
              </a:spcAft>
              <a:buFont typeface="Arial"/>
              <a:buNone/>
              <a:defRPr/>
            </a:pPr>
            <a:endParaRPr lang="en-US" sz="2200" b="0" dirty="0" smtClean="0"/>
          </a:p>
        </p:txBody>
      </p:sp>
      <p:graphicFrame>
        <p:nvGraphicFramePr>
          <p:cNvPr id="6" name="Chart 5"/>
          <p:cNvGraphicFramePr/>
          <p:nvPr/>
        </p:nvGraphicFramePr>
        <p:xfrm>
          <a:off x="581891" y="2013905"/>
          <a:ext cx="7965671" cy="4064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76745"/>
            <a:ext cx="8209280" cy="948666"/>
          </a:xfrm>
        </p:spPr>
        <p:txBody>
          <a:bodyPr>
            <a:normAutofit fontScale="90000"/>
          </a:bodyPr>
          <a:lstStyle/>
          <a:p>
            <a:r>
              <a:rPr lang="en-US" dirty="0" smtClean="0"/>
              <a:t>Children adopted by non-kin differ systematically from those adopted by kin</a:t>
            </a:r>
            <a:endParaRPr lang="en-US" dirty="0"/>
          </a:p>
        </p:txBody>
      </p:sp>
      <p:sp>
        <p:nvSpPr>
          <p:cNvPr id="3" name="Content Placeholder 2"/>
          <p:cNvSpPr>
            <a:spLocks noGrp="1"/>
          </p:cNvSpPr>
          <p:nvPr>
            <p:ph idx="1"/>
          </p:nvPr>
        </p:nvSpPr>
        <p:spPr/>
        <p:txBody>
          <a:bodyPr>
            <a:normAutofit fontScale="92500" lnSpcReduction="20000"/>
          </a:bodyPr>
          <a:lstStyle/>
          <a:p>
            <a:pPr>
              <a:buFont typeface="Wingdings" pitchFamily="2" charset="2"/>
              <a:buChar char="§"/>
            </a:pPr>
            <a:r>
              <a:rPr lang="en-US" b="0" dirty="0" smtClean="0"/>
              <a:t>Compared with children adopted by kin, those adopted by non-kin are:</a:t>
            </a:r>
          </a:p>
          <a:p>
            <a:pPr lvl="1"/>
            <a:r>
              <a:rPr lang="en-US" b="0" dirty="0" smtClean="0"/>
              <a:t>More likely to have been placed as infants under age 1 (64% vs. 45%) and less likely to have been placed at age 9 or older (2% vs. 11%)</a:t>
            </a:r>
          </a:p>
          <a:p>
            <a:pPr lvl="1"/>
            <a:r>
              <a:rPr lang="en-US" b="0" dirty="0" smtClean="0"/>
              <a:t>More likely to be Hispanic (18% vs. </a:t>
            </a:r>
            <a:r>
              <a:rPr lang="en-US" dirty="0" smtClean="0"/>
              <a:t>10%) or non-Hispanic Asian (23% vs. 2%); </a:t>
            </a:r>
            <a:r>
              <a:rPr lang="en-US" b="0" dirty="0" smtClean="0"/>
              <a:t>less likely to be non-Hispanic white (34% vs. 42%) or non-Hispanic black (16% vs. 36%)</a:t>
            </a:r>
          </a:p>
          <a:p>
            <a:pPr lvl="1"/>
            <a:r>
              <a:rPr lang="en-US" b="0" dirty="0" smtClean="0"/>
              <a:t>Less likely to have low incomes (i.e., income below 2 times the poverty threshold (17% vs. 59%)</a:t>
            </a:r>
          </a:p>
          <a:p>
            <a:pPr lvl="1"/>
            <a:r>
              <a:rPr lang="en-US" b="0" dirty="0" smtClean="0"/>
              <a:t>Less likely to have an adoption finalized in 2007-2008 (5% vs. 12% and more likely to have an adoption finalized longer ago in 1990-1992 (9% vs. 4%)</a:t>
            </a: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7918"/>
            <a:ext cx="8209280" cy="917493"/>
          </a:xfrm>
        </p:spPr>
        <p:txBody>
          <a:bodyPr>
            <a:normAutofit fontScale="90000"/>
          </a:bodyPr>
          <a:lstStyle/>
          <a:p>
            <a:r>
              <a:rPr lang="en-US" dirty="0" smtClean="0"/>
              <a:t>Children adopted by non-relatives differ systematically from those adopted by relatives (cont.)</a:t>
            </a:r>
            <a:endParaRPr lang="en-US" dirty="0"/>
          </a:p>
        </p:txBody>
      </p:sp>
      <p:sp>
        <p:nvSpPr>
          <p:cNvPr id="3" name="Content Placeholder 2"/>
          <p:cNvSpPr>
            <a:spLocks noGrp="1"/>
          </p:cNvSpPr>
          <p:nvPr>
            <p:ph idx="1"/>
          </p:nvPr>
        </p:nvSpPr>
        <p:spPr/>
        <p:txBody>
          <a:bodyPr>
            <a:normAutofit fontScale="92500" lnSpcReduction="10000"/>
          </a:bodyPr>
          <a:lstStyle/>
          <a:p>
            <a:pPr lvl="1"/>
            <a:r>
              <a:rPr lang="en-US" dirty="0" smtClean="0"/>
              <a:t>Less likely to have been adopted from U.S. foster care (32% vs. 46%) or privately in the U.S. (31% vs. 50%) and more likely to have been adopted internationally (37% vs. 3%)</a:t>
            </a:r>
          </a:p>
          <a:p>
            <a:pPr lvl="1"/>
            <a:r>
              <a:rPr lang="en-US" b="0" dirty="0" smtClean="0"/>
              <a:t>More likely to have parents whose friends have also adopted (43% vs. 23%) and less likely to have parents with no prior experience with adoption (16% vs. 40%)</a:t>
            </a:r>
          </a:p>
          <a:p>
            <a:pPr lvl="1"/>
            <a:r>
              <a:rPr lang="en-US" b="0" dirty="0" smtClean="0"/>
              <a:t>More likely to have parents motivated to adopt due to infertility (74% vs. 16%)</a:t>
            </a:r>
          </a:p>
          <a:p>
            <a:pPr lvl="1"/>
            <a:r>
              <a:rPr lang="en-US" b="0" dirty="0" smtClean="0"/>
              <a:t>Less likely ever to have lived with birth family (26% vs. 72%)</a:t>
            </a:r>
          </a:p>
          <a:p>
            <a:pPr lvl="1"/>
            <a:r>
              <a:rPr lang="en-US" b="0" dirty="0" smtClean="0"/>
              <a:t>Less likely to have parents believe that the child suffered from physical abuse (20% vs. 41%), from neglect (33% vs. 58%), or from emotional abuse (43% vs. 67%)</a:t>
            </a: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581891" y="1039091"/>
            <a:ext cx="7965671" cy="974814"/>
          </a:xfrm>
        </p:spPr>
        <p:txBody>
          <a:bodyPr>
            <a:normAutofit fontScale="90000"/>
          </a:bodyPr>
          <a:lstStyle/>
          <a:p>
            <a:r>
              <a:rPr lang="en-US" sz="3200" dirty="0" smtClean="0"/>
              <a:t>Among children adopted by non-kin: Percentage with open adoptions, by adoption type</a:t>
            </a:r>
          </a:p>
        </p:txBody>
      </p:sp>
      <p:sp>
        <p:nvSpPr>
          <p:cNvPr id="3" name="Content Placeholder 2"/>
          <p:cNvSpPr>
            <a:spLocks noGrp="1"/>
          </p:cNvSpPr>
          <p:nvPr>
            <p:ph idx="1"/>
          </p:nvPr>
        </p:nvSpPr>
        <p:spPr>
          <a:xfrm>
            <a:off x="394856" y="1841546"/>
            <a:ext cx="8343900" cy="4742133"/>
          </a:xfrm>
        </p:spPr>
        <p:txBody>
          <a:bodyPr rtlCol="0">
            <a:noAutofit/>
          </a:bodyPr>
          <a:lstStyle/>
          <a:p>
            <a:pPr>
              <a:spcBef>
                <a:spcPts val="1200"/>
              </a:spcBef>
              <a:buFont typeface="Wingdings" pitchFamily="2" charset="2"/>
              <a:buChar char="§"/>
            </a:pPr>
            <a:endParaRPr lang="en-US" b="0" dirty="0" smtClean="0"/>
          </a:p>
          <a:p>
            <a:pPr marL="1431925" lvl="1" indent="-293688" eaLnBrk="0" hangingPunct="0">
              <a:lnSpc>
                <a:spcPct val="90000"/>
              </a:lnSpc>
              <a:buClr>
                <a:srgbClr val="413044"/>
              </a:buClr>
              <a:buSzPct val="100000"/>
              <a:buFont typeface="Wingdings" pitchFamily="2" charset="2"/>
              <a:buChar char="§"/>
              <a:tabLst>
                <a:tab pos="457200" algn="l"/>
              </a:tabLst>
              <a:defRPr/>
            </a:pPr>
            <a:endParaRPr lang="en-US" sz="2200" b="0" dirty="0" smtClean="0">
              <a:cs typeface="Arial" pitchFamily="34" charset="0"/>
            </a:endParaRPr>
          </a:p>
          <a:p>
            <a:pPr eaLnBrk="1" fontAlgn="auto" hangingPunct="1">
              <a:spcAft>
                <a:spcPts val="0"/>
              </a:spcAft>
              <a:buFont typeface="Arial"/>
              <a:buNone/>
              <a:defRPr/>
            </a:pPr>
            <a:endParaRPr lang="en-US" sz="2200" b="0" dirty="0" smtClean="0"/>
          </a:p>
        </p:txBody>
      </p:sp>
      <p:graphicFrame>
        <p:nvGraphicFramePr>
          <p:cNvPr id="6" name="Chart 5"/>
          <p:cNvGraphicFramePr/>
          <p:nvPr/>
        </p:nvGraphicFramePr>
        <p:xfrm>
          <a:off x="581891" y="2013905"/>
          <a:ext cx="7965671" cy="4064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28700"/>
            <a:ext cx="8572500" cy="896711"/>
          </a:xfrm>
        </p:spPr>
        <p:txBody>
          <a:bodyPr>
            <a:normAutofit fontScale="90000"/>
          </a:bodyPr>
          <a:lstStyle/>
          <a:p>
            <a:r>
              <a:rPr lang="en-US" dirty="0" smtClean="0"/>
              <a:t>Opportunity for open adoption and existence of contact agreements among children adopted by non-kin</a:t>
            </a:r>
            <a:endParaRPr lang="en-US" dirty="0"/>
          </a:p>
        </p:txBody>
      </p:sp>
      <p:graphicFrame>
        <p:nvGraphicFramePr>
          <p:cNvPr id="6" name="Content Placeholder 5"/>
          <p:cNvGraphicFramePr>
            <a:graphicFrameLocks noGrp="1"/>
          </p:cNvGraphicFramePr>
          <p:nvPr>
            <p:ph idx="1"/>
          </p:nvPr>
        </p:nvGraphicFramePr>
        <p:xfrm>
          <a:off x="457200" y="1925411"/>
          <a:ext cx="7781453" cy="4141499"/>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28700"/>
            <a:ext cx="8209280" cy="896711"/>
          </a:xfrm>
        </p:spPr>
        <p:txBody>
          <a:bodyPr>
            <a:normAutofit fontScale="90000"/>
          </a:bodyPr>
          <a:lstStyle/>
          <a:p>
            <a:r>
              <a:rPr lang="en-US" dirty="0" smtClean="0"/>
              <a:t>Child-birth parent contact, among children in open adoptions</a:t>
            </a:r>
            <a:endParaRPr lang="en-US" dirty="0"/>
          </a:p>
        </p:txBody>
      </p:sp>
      <p:graphicFrame>
        <p:nvGraphicFramePr>
          <p:cNvPr id="6" name="Content Placeholder 5"/>
          <p:cNvGraphicFramePr>
            <a:graphicFrameLocks noGrp="1"/>
          </p:cNvGraphicFramePr>
          <p:nvPr>
            <p:ph idx="1"/>
          </p:nvPr>
        </p:nvGraphicFramePr>
        <p:xfrm>
          <a:off x="651510" y="1925411"/>
          <a:ext cx="7646670" cy="4383949"/>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28700"/>
            <a:ext cx="8209280" cy="896711"/>
          </a:xfrm>
        </p:spPr>
        <p:txBody>
          <a:bodyPr>
            <a:normAutofit fontScale="90000"/>
          </a:bodyPr>
          <a:lstStyle/>
          <a:p>
            <a:r>
              <a:rPr lang="en-US" dirty="0" smtClean="0"/>
              <a:t>Child-birth sibling and child-other relative contact, among children in open adoptions</a:t>
            </a:r>
            <a:endParaRPr lang="en-US" dirty="0"/>
          </a:p>
        </p:txBody>
      </p:sp>
      <p:graphicFrame>
        <p:nvGraphicFramePr>
          <p:cNvPr id="6" name="Content Placeholder 5"/>
          <p:cNvGraphicFramePr>
            <a:graphicFrameLocks noGrp="1"/>
          </p:cNvGraphicFramePr>
          <p:nvPr>
            <p:ph idx="1"/>
          </p:nvPr>
        </p:nvGraphicFramePr>
        <p:xfrm>
          <a:off x="153909" y="1925411"/>
          <a:ext cx="8512572" cy="4383949"/>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6323393" y="5368705"/>
            <a:ext cx="2160270" cy="1143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1028700"/>
            <a:ext cx="8209280" cy="896711"/>
          </a:xfrm>
        </p:spPr>
        <p:txBody>
          <a:bodyPr>
            <a:normAutofit fontScale="90000"/>
          </a:bodyPr>
          <a:lstStyle/>
          <a:p>
            <a:r>
              <a:rPr lang="en-US" dirty="0" smtClean="0"/>
              <a:t>Parent-birth family contact, among children in open adoptions</a:t>
            </a:r>
            <a:endParaRPr lang="en-US" dirty="0"/>
          </a:p>
        </p:txBody>
      </p:sp>
      <p:graphicFrame>
        <p:nvGraphicFramePr>
          <p:cNvPr id="6" name="Content Placeholder 5"/>
          <p:cNvGraphicFramePr>
            <a:graphicFrameLocks noGrp="1"/>
          </p:cNvGraphicFramePr>
          <p:nvPr>
            <p:ph idx="1"/>
          </p:nvPr>
        </p:nvGraphicFramePr>
        <p:xfrm>
          <a:off x="153909" y="1925411"/>
          <a:ext cx="8512572" cy="4383949"/>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2584312" y="5547398"/>
            <a:ext cx="5953106" cy="1143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7918"/>
            <a:ext cx="8209280" cy="917493"/>
          </a:xfrm>
        </p:spPr>
        <p:txBody>
          <a:bodyPr>
            <a:normAutofit fontScale="90000"/>
          </a:bodyPr>
          <a:lstStyle/>
          <a:p>
            <a:r>
              <a:rPr lang="en-US" dirty="0" smtClean="0"/>
              <a:t>Similar %’s of children in open and closed adoptions…</a:t>
            </a:r>
            <a:endParaRPr lang="en-US" dirty="0"/>
          </a:p>
        </p:txBody>
      </p:sp>
      <p:sp>
        <p:nvSpPr>
          <p:cNvPr id="3" name="Content Placeholder 2"/>
          <p:cNvSpPr>
            <a:spLocks noGrp="1"/>
          </p:cNvSpPr>
          <p:nvPr>
            <p:ph idx="1"/>
          </p:nvPr>
        </p:nvSpPr>
        <p:spPr/>
        <p:txBody>
          <a:bodyPr>
            <a:normAutofit fontScale="92500" lnSpcReduction="10000"/>
          </a:bodyPr>
          <a:lstStyle/>
          <a:p>
            <a:pPr lvl="1"/>
            <a:r>
              <a:rPr lang="en-US" dirty="0" smtClean="0"/>
              <a:t>Have a parent who was satisfied/very satisfied with the adoption agency or attorney (83%)</a:t>
            </a:r>
          </a:p>
          <a:p>
            <a:pPr lvl="1"/>
            <a:r>
              <a:rPr lang="en-US" dirty="0" smtClean="0"/>
              <a:t>Ever lived with their birth family (26%)</a:t>
            </a:r>
          </a:p>
          <a:p>
            <a:pPr lvl="1"/>
            <a:r>
              <a:rPr lang="en-US" dirty="0" smtClean="0"/>
              <a:t>Have known birth siblings living elsewhere (62%)</a:t>
            </a:r>
          </a:p>
          <a:p>
            <a:pPr lvl="1"/>
            <a:r>
              <a:rPr lang="en-US" dirty="0" smtClean="0"/>
              <a:t>Have a parent motivated to adopt due to infertility (74%)</a:t>
            </a:r>
          </a:p>
          <a:p>
            <a:pPr lvl="1"/>
            <a:r>
              <a:rPr lang="en-US" dirty="0" smtClean="0"/>
              <a:t>Are male (47%)</a:t>
            </a:r>
          </a:p>
          <a:p>
            <a:pPr lvl="1"/>
            <a:r>
              <a:rPr lang="en-US" dirty="0" smtClean="0"/>
              <a:t>Have special health care needs (37%)</a:t>
            </a:r>
          </a:p>
          <a:p>
            <a:pPr lvl="1"/>
            <a:r>
              <a:rPr lang="en-US" dirty="0" smtClean="0"/>
              <a:t>Have a parent who believes the child has a history of physical abuse (20%), neglect (33%), and sexual abuse (10%)</a:t>
            </a:r>
          </a:p>
          <a:p>
            <a:pPr lvl="1"/>
            <a:r>
              <a:rPr lang="en-US" dirty="0" smtClean="0"/>
              <a:t>They are also similar in terms of age at the time of the survey and the length of time since the adoption finalization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normAutofit/>
          </a:bodyPr>
          <a:lstStyle/>
          <a:p>
            <a:pPr>
              <a:buFont typeface="Wingdings" pitchFamily="2" charset="2"/>
              <a:buChar char="§"/>
            </a:pPr>
            <a:r>
              <a:rPr lang="en-US" b="0" dirty="0" smtClean="0"/>
              <a:t>Background and aims of present analysis</a:t>
            </a:r>
          </a:p>
          <a:p>
            <a:pPr>
              <a:buFont typeface="Wingdings" pitchFamily="2" charset="2"/>
              <a:buChar char="§"/>
            </a:pPr>
            <a:r>
              <a:rPr lang="en-US" b="0" dirty="0" smtClean="0"/>
              <a:t>Data: NSAP</a:t>
            </a:r>
          </a:p>
          <a:p>
            <a:pPr>
              <a:buFont typeface="Wingdings" pitchFamily="2" charset="2"/>
              <a:buChar char="§"/>
            </a:pPr>
            <a:r>
              <a:rPr lang="en-US" b="0" dirty="0" smtClean="0"/>
              <a:t>Descriptive findings about openness among adopted children</a:t>
            </a:r>
          </a:p>
          <a:p>
            <a:pPr>
              <a:buFont typeface="Wingdings" pitchFamily="2" charset="2"/>
              <a:buChar char="§"/>
            </a:pPr>
            <a:r>
              <a:rPr lang="en-US" b="0" dirty="0" smtClean="0"/>
              <a:t>Characteristics independently associated with openness</a:t>
            </a:r>
          </a:p>
          <a:p>
            <a:pPr>
              <a:buFont typeface="Wingdings" pitchFamily="2" charset="2"/>
              <a:buChar char="§"/>
            </a:pPr>
            <a:r>
              <a:rPr lang="en-US" b="0" dirty="0" smtClean="0"/>
              <a:t>Differences in well-being indicators for children with open and closed adoptions</a:t>
            </a:r>
          </a:p>
          <a:p>
            <a:pPr>
              <a:buFont typeface="Wingdings" pitchFamily="2" charset="2"/>
              <a:buChar char="§"/>
            </a:pPr>
            <a:r>
              <a:rPr lang="en-US" b="0" dirty="0" smtClean="0"/>
              <a:t>Secondary data sources on adoption</a:t>
            </a:r>
          </a:p>
          <a:p>
            <a:endParaRPr lang="en-US" b="0" dirty="0" smtClean="0"/>
          </a:p>
          <a:p>
            <a:endParaRPr lang="en-US" b="0" dirty="0" smtClean="0"/>
          </a:p>
          <a:p>
            <a:endParaRPr lang="en-US" b="0" dirty="0" smtClean="0"/>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28700"/>
            <a:ext cx="8209280" cy="896711"/>
          </a:xfrm>
        </p:spPr>
        <p:txBody>
          <a:bodyPr>
            <a:normAutofit fontScale="90000"/>
          </a:bodyPr>
          <a:lstStyle/>
          <a:p>
            <a:r>
              <a:rPr lang="en-US" dirty="0" smtClean="0"/>
              <a:t>Children in open adoptions more likely to be white, less likely to be Asian than those with closed adoptions</a:t>
            </a:r>
            <a:endParaRPr lang="en-US" dirty="0"/>
          </a:p>
        </p:txBody>
      </p:sp>
      <p:graphicFrame>
        <p:nvGraphicFramePr>
          <p:cNvPr id="6" name="Content Placeholder 5"/>
          <p:cNvGraphicFramePr>
            <a:graphicFrameLocks noGrp="1"/>
          </p:cNvGraphicFramePr>
          <p:nvPr>
            <p:ph idx="1"/>
          </p:nvPr>
        </p:nvGraphicFramePr>
        <p:xfrm>
          <a:off x="153909" y="2055137"/>
          <a:ext cx="8512572" cy="4046899"/>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28700"/>
            <a:ext cx="8209280" cy="896711"/>
          </a:xfrm>
        </p:spPr>
        <p:txBody>
          <a:bodyPr>
            <a:normAutofit fontScale="90000"/>
          </a:bodyPr>
          <a:lstStyle/>
          <a:p>
            <a:r>
              <a:rPr lang="en-US" dirty="0" smtClean="0"/>
              <a:t>Children in open adoptions more likely to live in poor households than those with closed adoptions</a:t>
            </a:r>
            <a:endParaRPr lang="en-US" dirty="0"/>
          </a:p>
        </p:txBody>
      </p:sp>
      <p:graphicFrame>
        <p:nvGraphicFramePr>
          <p:cNvPr id="6" name="Content Placeholder 5"/>
          <p:cNvGraphicFramePr>
            <a:graphicFrameLocks noGrp="1"/>
          </p:cNvGraphicFramePr>
          <p:nvPr>
            <p:ph idx="1"/>
          </p:nvPr>
        </p:nvGraphicFramePr>
        <p:xfrm>
          <a:off x="153909" y="2055137"/>
          <a:ext cx="8512572" cy="4046899"/>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28700"/>
            <a:ext cx="8442356" cy="896711"/>
          </a:xfrm>
        </p:spPr>
        <p:txBody>
          <a:bodyPr>
            <a:normAutofit fontScale="90000"/>
          </a:bodyPr>
          <a:lstStyle/>
          <a:p>
            <a:r>
              <a:rPr lang="en-US" dirty="0" smtClean="0"/>
              <a:t>Children in open adoptions more likely to have begun living with their families as infants, less likely as toddlers than those with closed adoptions</a:t>
            </a:r>
            <a:endParaRPr lang="en-US" dirty="0"/>
          </a:p>
        </p:txBody>
      </p:sp>
      <p:graphicFrame>
        <p:nvGraphicFramePr>
          <p:cNvPr id="6" name="Content Placeholder 5"/>
          <p:cNvGraphicFramePr>
            <a:graphicFrameLocks noGrp="1"/>
          </p:cNvGraphicFramePr>
          <p:nvPr>
            <p:ph idx="1"/>
          </p:nvPr>
        </p:nvGraphicFramePr>
        <p:xfrm>
          <a:off x="153909" y="2055137"/>
          <a:ext cx="8512572" cy="4046899"/>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28700"/>
            <a:ext cx="8442356" cy="896711"/>
          </a:xfrm>
        </p:spPr>
        <p:txBody>
          <a:bodyPr>
            <a:normAutofit fontScale="90000"/>
          </a:bodyPr>
          <a:lstStyle/>
          <a:p>
            <a:r>
              <a:rPr lang="en-US" dirty="0" smtClean="0"/>
              <a:t>Children in open adoptions more likely to have adopted privately in U.S., less likely internationally, than those with closed adoptions</a:t>
            </a:r>
            <a:endParaRPr lang="en-US" dirty="0"/>
          </a:p>
        </p:txBody>
      </p:sp>
      <p:graphicFrame>
        <p:nvGraphicFramePr>
          <p:cNvPr id="6" name="Content Placeholder 5"/>
          <p:cNvGraphicFramePr>
            <a:graphicFrameLocks noGrp="1"/>
          </p:cNvGraphicFramePr>
          <p:nvPr>
            <p:ph idx="1"/>
          </p:nvPr>
        </p:nvGraphicFramePr>
        <p:xfrm>
          <a:off x="153908" y="2055137"/>
          <a:ext cx="8745647" cy="4209861"/>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80946"/>
            <a:ext cx="8442356" cy="1044465"/>
          </a:xfrm>
        </p:spPr>
        <p:txBody>
          <a:bodyPr>
            <a:normAutofit fontScale="90000"/>
          </a:bodyPr>
          <a:lstStyle/>
          <a:p>
            <a:r>
              <a:rPr lang="en-US" dirty="0" smtClean="0"/>
              <a:t>Children in open adoptions more likely to have contact agreement, less likely to have parent who wanted closed adoption than those with closed adoptions</a:t>
            </a:r>
            <a:endParaRPr lang="en-US" dirty="0"/>
          </a:p>
        </p:txBody>
      </p:sp>
      <p:graphicFrame>
        <p:nvGraphicFramePr>
          <p:cNvPr id="6" name="Content Placeholder 5"/>
          <p:cNvGraphicFramePr>
            <a:graphicFrameLocks noGrp="1"/>
          </p:cNvGraphicFramePr>
          <p:nvPr>
            <p:ph idx="1"/>
          </p:nvPr>
        </p:nvGraphicFramePr>
        <p:xfrm>
          <a:off x="457199" y="2055137"/>
          <a:ext cx="7896225" cy="4209861"/>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02889"/>
            <a:ext cx="8209280" cy="1122522"/>
          </a:xfrm>
        </p:spPr>
        <p:txBody>
          <a:bodyPr/>
          <a:lstStyle/>
          <a:p>
            <a:r>
              <a:rPr lang="en-US" dirty="0" smtClean="0"/>
              <a:t>Factors associated with openness: Odds ratios</a:t>
            </a:r>
            <a:endParaRPr lang="en-US" dirty="0"/>
          </a:p>
        </p:txBody>
      </p:sp>
      <p:pic>
        <p:nvPicPr>
          <p:cNvPr id="1026" name="Picture 2"/>
          <p:cNvPicPr>
            <a:picLocks noChangeAspect="1" noChangeArrowheads="1"/>
          </p:cNvPicPr>
          <p:nvPr/>
        </p:nvPicPr>
        <p:blipFill>
          <a:blip r:embed="rId3"/>
          <a:srcRect/>
          <a:stretch>
            <a:fillRect/>
          </a:stretch>
        </p:blipFill>
        <p:spPr bwMode="auto">
          <a:xfrm>
            <a:off x="160289" y="1519237"/>
            <a:ext cx="8710938" cy="4524723"/>
          </a:xfrm>
          <a:prstGeom prst="rect">
            <a:avLst/>
          </a:prstGeom>
          <a:noFill/>
          <a:ln w="9525">
            <a:noFill/>
            <a:miter lim="800000"/>
            <a:headEnd/>
            <a:tailEnd/>
          </a:ln>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1307"/>
            <a:ext cx="8209280" cy="944104"/>
          </a:xfrm>
        </p:spPr>
        <p:txBody>
          <a:bodyPr>
            <a:normAutofit fontScale="90000"/>
          </a:bodyPr>
          <a:lstStyle/>
          <a:p>
            <a:r>
              <a:rPr lang="en-US" dirty="0" smtClean="0"/>
              <a:t>Factors not significantly independently associated with likelihood of openness</a:t>
            </a:r>
            <a:endParaRPr lang="en-US" dirty="0"/>
          </a:p>
        </p:txBody>
      </p:sp>
      <p:sp>
        <p:nvSpPr>
          <p:cNvPr id="3" name="Content Placeholder 2"/>
          <p:cNvSpPr>
            <a:spLocks noGrp="1"/>
          </p:cNvSpPr>
          <p:nvPr>
            <p:ph idx="1"/>
          </p:nvPr>
        </p:nvSpPr>
        <p:spPr/>
        <p:txBody>
          <a:bodyPr>
            <a:normAutofit/>
          </a:bodyPr>
          <a:lstStyle/>
          <a:p>
            <a:pPr>
              <a:buFont typeface="Wingdings" pitchFamily="2" charset="2"/>
              <a:buChar char="§"/>
            </a:pPr>
            <a:r>
              <a:rPr lang="en-US" b="0" dirty="0" smtClean="0"/>
              <a:t>Child race and Hispanic origin</a:t>
            </a:r>
          </a:p>
          <a:p>
            <a:pPr>
              <a:buFont typeface="Wingdings" pitchFamily="2" charset="2"/>
              <a:buChar char="§"/>
            </a:pPr>
            <a:r>
              <a:rPr lang="en-US" b="0" dirty="0" smtClean="0"/>
              <a:t>Adoption was </a:t>
            </a:r>
            <a:r>
              <a:rPr lang="en-US" b="0" dirty="0" err="1" smtClean="0"/>
              <a:t>transracial</a:t>
            </a:r>
            <a:r>
              <a:rPr lang="en-US" b="0" dirty="0" smtClean="0"/>
              <a:t>/trans-cultural/trans-ethnic</a:t>
            </a:r>
          </a:p>
          <a:p>
            <a:pPr>
              <a:buFont typeface="Wingdings" pitchFamily="2" charset="2"/>
              <a:buChar char="§"/>
            </a:pPr>
            <a:r>
              <a:rPr lang="en-US" b="0" dirty="0" smtClean="0"/>
              <a:t>Parents were motivated to adopt due to infertility</a:t>
            </a:r>
          </a:p>
          <a:p>
            <a:pPr>
              <a:buFont typeface="Wingdings" pitchFamily="2" charset="2"/>
              <a:buChar char="§"/>
            </a:pPr>
            <a:r>
              <a:rPr lang="en-US" b="0" dirty="0" smtClean="0"/>
              <a:t>Family’s income-to-poverty ratio</a:t>
            </a:r>
          </a:p>
          <a:p>
            <a:pPr>
              <a:buFont typeface="Wingdings" pitchFamily="2" charset="2"/>
              <a:buChar char="§"/>
            </a:pPr>
            <a:r>
              <a:rPr lang="en-US" b="0" dirty="0" smtClean="0"/>
              <a:t>Parent’s experience with agency/attorney was positive</a:t>
            </a:r>
          </a:p>
          <a:p>
            <a:pPr>
              <a:buFont typeface="Wingdings" pitchFamily="2" charset="2"/>
              <a:buChar char="§"/>
            </a:pPr>
            <a:r>
              <a:rPr lang="en-US" b="0" dirty="0" smtClean="0"/>
              <a:t>Parent’s believe that child had history of physical abuse, neglect, sexual abuse, or emotional abuse</a:t>
            </a:r>
            <a:endParaRPr lang="en-US" b="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Comparison with Faulkner and Madden’s findings</a:t>
            </a:r>
            <a:endParaRPr lang="en-US" dirty="0"/>
          </a:p>
        </p:txBody>
      </p:sp>
      <p:sp>
        <p:nvSpPr>
          <p:cNvPr id="3" name="Content Placeholder 2"/>
          <p:cNvSpPr>
            <a:spLocks noGrp="1"/>
          </p:cNvSpPr>
          <p:nvPr>
            <p:ph idx="1"/>
          </p:nvPr>
        </p:nvSpPr>
        <p:spPr>
          <a:xfrm>
            <a:off x="457200" y="1925411"/>
            <a:ext cx="8209280" cy="4386179"/>
          </a:xfrm>
        </p:spPr>
        <p:txBody>
          <a:bodyPr>
            <a:normAutofit fontScale="85000" lnSpcReduction="10000"/>
          </a:bodyPr>
          <a:lstStyle/>
          <a:p>
            <a:pPr>
              <a:buFont typeface="Wingdings" pitchFamily="2" charset="2"/>
              <a:buChar char="§"/>
            </a:pPr>
            <a:r>
              <a:rPr lang="en-US" b="0" dirty="0" smtClean="0"/>
              <a:t>Consistent: </a:t>
            </a:r>
          </a:p>
          <a:p>
            <a:pPr lvl="1"/>
            <a:r>
              <a:rPr lang="en-US" b="0" dirty="0" smtClean="0"/>
              <a:t>Openness more likely among children adopted privately in the U.S. than from foster care </a:t>
            </a:r>
            <a:r>
              <a:rPr lang="en-US" u="sng" dirty="0" smtClean="0"/>
              <a:t>BUT</a:t>
            </a:r>
            <a:r>
              <a:rPr lang="en-US" dirty="0" smtClean="0"/>
              <a:t> (new finding) only if the parents did NOT report choosing private U.S. adoption because they wanted a closed adoption</a:t>
            </a:r>
          </a:p>
          <a:p>
            <a:pPr lvl="1"/>
            <a:r>
              <a:rPr lang="en-US" b="0" dirty="0" smtClean="0">
                <a:sym typeface="Wingdings" pitchFamily="2" charset="2"/>
              </a:rPr>
              <a:t>Child ever lived with birth family  more openness</a:t>
            </a:r>
          </a:p>
          <a:p>
            <a:pPr lvl="1"/>
            <a:r>
              <a:rPr lang="en-US" dirty="0" smtClean="0">
                <a:sym typeface="Wingdings" pitchFamily="2" charset="2"/>
              </a:rPr>
              <a:t>Pre-adoption contact agreement  more openness </a:t>
            </a:r>
            <a:r>
              <a:rPr lang="en-US" u="sng" dirty="0" smtClean="0">
                <a:sym typeface="Wingdings" pitchFamily="2" charset="2"/>
              </a:rPr>
              <a:t>BUT</a:t>
            </a:r>
            <a:r>
              <a:rPr lang="en-US" dirty="0" smtClean="0">
                <a:sym typeface="Wingdings" pitchFamily="2" charset="2"/>
              </a:rPr>
              <a:t> (new finding) having verbal agreement only  greater likelihood of openness than if no agreement or if written agreement</a:t>
            </a:r>
            <a:endParaRPr lang="en-US" b="0" dirty="0" smtClean="0">
              <a:sym typeface="Wingdings" pitchFamily="2" charset="2"/>
            </a:endParaRPr>
          </a:p>
          <a:p>
            <a:pPr>
              <a:buFont typeface="Wingdings" pitchFamily="2" charset="2"/>
              <a:buChar char="§"/>
            </a:pPr>
            <a:r>
              <a:rPr lang="en-US" b="0" dirty="0" smtClean="0"/>
              <a:t>New (not necessarily inconsistent):</a:t>
            </a:r>
          </a:p>
          <a:p>
            <a:pPr lvl="1"/>
            <a:r>
              <a:rPr lang="en-US" dirty="0" smtClean="0"/>
              <a:t>Children who began living with adoptive families over age 3 </a:t>
            </a:r>
            <a:r>
              <a:rPr lang="en-US" dirty="0" smtClean="0">
                <a:sym typeface="Wingdings" pitchFamily="2" charset="2"/>
              </a:rPr>
              <a:t> more openness (marginally significant); p</a:t>
            </a:r>
            <a:r>
              <a:rPr lang="en-US" dirty="0" smtClean="0"/>
              <a:t>rior study found no association with child age (at adoption, at data collection)</a:t>
            </a:r>
            <a:endParaRPr lang="en-US" dirty="0" smtClean="0">
              <a:sym typeface="Wingdings" pitchFamily="2" charset="2"/>
            </a:endParaRPr>
          </a:p>
          <a:p>
            <a:pPr lvl="1"/>
            <a:r>
              <a:rPr lang="en-US" dirty="0" smtClean="0">
                <a:sym typeface="Wingdings" pitchFamily="2" charset="2"/>
              </a:rPr>
              <a:t>Agency/attorney offered option for open adoption  more openness</a:t>
            </a:r>
          </a:p>
          <a:p>
            <a:pPr lvl="1"/>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903249"/>
            <a:ext cx="8385717" cy="1022162"/>
          </a:xfrm>
        </p:spPr>
        <p:txBody>
          <a:bodyPr>
            <a:normAutofit fontScale="90000"/>
          </a:bodyPr>
          <a:lstStyle/>
          <a:p>
            <a:r>
              <a:rPr lang="en-US" dirty="0" smtClean="0"/>
              <a:t>% of children faring well on child &amp; family well-being measures similar for those with open &amp; closed adoptions</a:t>
            </a:r>
            <a:endParaRPr lang="en-US" dirty="0"/>
          </a:p>
        </p:txBody>
      </p:sp>
      <p:sp>
        <p:nvSpPr>
          <p:cNvPr id="3" name="Content Placeholder 2"/>
          <p:cNvSpPr>
            <a:spLocks noGrp="1"/>
          </p:cNvSpPr>
          <p:nvPr>
            <p:ph idx="1"/>
          </p:nvPr>
        </p:nvSpPr>
        <p:spPr/>
        <p:txBody>
          <a:bodyPr>
            <a:normAutofit fontScale="92500" lnSpcReduction="20000"/>
          </a:bodyPr>
          <a:lstStyle/>
          <a:p>
            <a:pPr>
              <a:buFont typeface="Wingdings" pitchFamily="2" charset="2"/>
              <a:buChar char="§"/>
            </a:pPr>
            <a:r>
              <a:rPr lang="en-US" b="0" dirty="0" smtClean="0"/>
              <a:t>Parent's relationship with child is very warm and close (82%)</a:t>
            </a:r>
          </a:p>
          <a:p>
            <a:pPr>
              <a:buFont typeface="Wingdings" pitchFamily="2" charset="2"/>
              <a:buChar char="§"/>
            </a:pPr>
            <a:r>
              <a:rPr lang="en-US" b="0" dirty="0" smtClean="0"/>
              <a:t>Parent usually/always could not understand child in past month (9%)</a:t>
            </a:r>
          </a:p>
          <a:p>
            <a:pPr>
              <a:buFont typeface="Wingdings" pitchFamily="2" charset="2"/>
              <a:buChar char="§"/>
            </a:pPr>
            <a:r>
              <a:rPr lang="en-US" b="0" dirty="0" smtClean="0"/>
              <a:t>Parent usually/always trusted child in past month (82%)</a:t>
            </a:r>
          </a:p>
          <a:p>
            <a:pPr>
              <a:buFont typeface="Wingdings" pitchFamily="2" charset="2"/>
              <a:buChar char="§"/>
            </a:pPr>
            <a:r>
              <a:rPr lang="en-US" b="0" dirty="0" smtClean="0"/>
              <a:t>Parent-child relationship has been more difficult than ever expected (16%)</a:t>
            </a:r>
          </a:p>
          <a:p>
            <a:pPr>
              <a:buFont typeface="Wingdings" pitchFamily="2" charset="2"/>
              <a:buChar char="§"/>
            </a:pPr>
            <a:r>
              <a:rPr lang="en-US" b="0" dirty="0" smtClean="0"/>
              <a:t>Child feels positive/mostly positive about adoption (91%)</a:t>
            </a:r>
          </a:p>
          <a:p>
            <a:pPr>
              <a:buFont typeface="Wingdings" pitchFamily="2" charset="2"/>
              <a:buChar char="§"/>
            </a:pPr>
            <a:r>
              <a:rPr lang="en-US" b="0" dirty="0" smtClean="0"/>
              <a:t>Parent would definitely make the same decision to adopt (86%)</a:t>
            </a:r>
          </a:p>
          <a:p>
            <a:pPr>
              <a:buFont typeface="Wingdings" pitchFamily="2" charset="2"/>
              <a:buChar char="§"/>
            </a:pPr>
            <a:r>
              <a:rPr lang="en-US" b="0" dirty="0" smtClean="0"/>
              <a:t>Child has ever been diagnosed with attachment disorder (10%)</a:t>
            </a:r>
          </a:p>
          <a:p>
            <a:pPr>
              <a:buFont typeface="Wingdings" pitchFamily="2" charset="2"/>
              <a:buChar char="§"/>
            </a:pPr>
            <a:r>
              <a:rPr lang="en-US" b="0" dirty="0" smtClean="0"/>
              <a:t>Child has ever been diagnosed with post-traumatic stress disorder (4%)</a:t>
            </a:r>
          </a:p>
          <a:p>
            <a:pPr>
              <a:buFont typeface="Wingdings" pitchFamily="2" charset="2"/>
              <a:buChar char="§"/>
            </a:pPr>
            <a:r>
              <a:rPr lang="en-US" b="0" dirty="0" smtClean="0"/>
              <a:t>Excellent/very good reading/language arts performance (65%)</a:t>
            </a:r>
          </a:p>
          <a:p>
            <a:pPr>
              <a:buFont typeface="Wingdings" pitchFamily="2" charset="2"/>
              <a:buChar char="§"/>
            </a:pPr>
            <a:r>
              <a:rPr lang="en-US" b="0" dirty="0" smtClean="0"/>
              <a:t>Excellent/very good math performance (59%)</a:t>
            </a:r>
            <a:endParaRPr lang="en-US" b="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Implications/unanswered questions</a:t>
            </a:r>
            <a:endParaRPr lang="en-US" dirty="0"/>
          </a:p>
        </p:txBody>
      </p:sp>
      <p:sp>
        <p:nvSpPr>
          <p:cNvPr id="3" name="Content Placeholder 2"/>
          <p:cNvSpPr>
            <a:spLocks noGrp="1"/>
          </p:cNvSpPr>
          <p:nvPr>
            <p:ph idx="1"/>
          </p:nvPr>
        </p:nvSpPr>
        <p:spPr>
          <a:xfrm>
            <a:off x="457200" y="1925412"/>
            <a:ext cx="8209280" cy="4419632"/>
          </a:xfrm>
        </p:spPr>
        <p:txBody>
          <a:bodyPr>
            <a:normAutofit fontScale="92500" lnSpcReduction="10000"/>
          </a:bodyPr>
          <a:lstStyle/>
          <a:p>
            <a:pPr>
              <a:buFont typeface="Wingdings" pitchFamily="2" charset="2"/>
              <a:buChar char="§"/>
            </a:pPr>
            <a:r>
              <a:rPr lang="en-US" b="0" dirty="0" smtClean="0"/>
              <a:t>If openness is desirable, perhaps it could be promoted though post-adoption contact agreements, through options for mediated adoptions.</a:t>
            </a:r>
          </a:p>
          <a:p>
            <a:pPr>
              <a:buFont typeface="Wingdings" pitchFamily="2" charset="2"/>
              <a:buChar char="§"/>
            </a:pPr>
            <a:r>
              <a:rPr lang="en-US" b="0" dirty="0" smtClean="0"/>
              <a:t>Is a verbal post-adoption contact agreement a proxy for the adoptive and birth families having established a relationship prior to the adoption? If so, perhaps agencies/attorneys could support openness by facilitating direct adoptive parent/birth parent communication prior to the adoption.</a:t>
            </a:r>
          </a:p>
          <a:p>
            <a:pPr>
              <a:buFont typeface="Wingdings" pitchFamily="2" charset="2"/>
              <a:buChar char="§"/>
            </a:pPr>
            <a:r>
              <a:rPr lang="en-US" b="0" dirty="0" smtClean="0"/>
              <a:t>How does the legal enforceability of post-adoption contact agreements affect openness?</a:t>
            </a:r>
          </a:p>
          <a:p>
            <a:pPr>
              <a:buFont typeface="Wingdings" pitchFamily="2" charset="2"/>
              <a:buChar char="§"/>
            </a:pPr>
            <a:r>
              <a:rPr lang="en-US" b="0" dirty="0" smtClean="0"/>
              <a:t>Causal link between openness and child well-being is not clear; could be confounded by factors associated with likelihood of openness.</a:t>
            </a:r>
          </a:p>
          <a:p>
            <a:pPr>
              <a:buFont typeface="Wingdings" pitchFamily="2" charset="2"/>
              <a:buChar char="§"/>
            </a:pPr>
            <a:endParaRPr lang="en-US" b="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a:xfrm>
            <a:off x="457200" y="1925411"/>
            <a:ext cx="8374566" cy="4200751"/>
          </a:xfrm>
        </p:spPr>
        <p:txBody>
          <a:bodyPr>
            <a:normAutofit fontScale="92500" lnSpcReduction="10000"/>
          </a:bodyPr>
          <a:lstStyle/>
          <a:p>
            <a:pPr>
              <a:buFont typeface="Wingdings" pitchFamily="2" charset="2"/>
              <a:buChar char="§"/>
            </a:pPr>
            <a:r>
              <a:rPr lang="en-US" b="0" dirty="0" smtClean="0"/>
              <a:t>Openness (post-adoption birth-family contact) in adoptions is an increasing trend, with potential benefits for all triad members </a:t>
            </a:r>
          </a:p>
          <a:p>
            <a:pPr>
              <a:buNone/>
            </a:pPr>
            <a:r>
              <a:rPr lang="en-US" sz="1800" b="0" dirty="0" smtClean="0"/>
              <a:t>	(Child Welfare Information Gateway, 2013: </a:t>
            </a:r>
            <a:r>
              <a:rPr lang="en-US" sz="1800" b="0" dirty="0" smtClean="0">
                <a:hlinkClick r:id="rId2"/>
              </a:rPr>
              <a:t>https://www.childwelfare.gov/pubs/f_openadopt.pdf</a:t>
            </a:r>
            <a:r>
              <a:rPr lang="en-US" sz="1800" b="0" dirty="0" smtClean="0"/>
              <a:t>)</a:t>
            </a:r>
          </a:p>
          <a:p>
            <a:pPr>
              <a:buFont typeface="Wingdings" pitchFamily="2" charset="2"/>
              <a:buChar char="§"/>
            </a:pPr>
            <a:r>
              <a:rPr lang="en-US" b="0" dirty="0" smtClean="0"/>
              <a:t>Post-adoption contact agreements</a:t>
            </a:r>
            <a:r>
              <a:rPr lang="en-US" sz="1800" b="0" dirty="0" smtClean="0"/>
              <a:t> (Child Welfare Information Gateway, 2005 &amp; 2012: </a:t>
            </a:r>
            <a:r>
              <a:rPr lang="en-US" sz="1800" b="0" dirty="0" smtClean="0">
                <a:hlinkClick r:id="rId3"/>
              </a:rPr>
              <a:t>https://www.childwelfare.gov/systemwide/laws_policies/statutes/cooperative.pdf</a:t>
            </a:r>
            <a:r>
              <a:rPr lang="en-US" sz="1800" b="0" dirty="0" smtClean="0"/>
              <a:t>)</a:t>
            </a:r>
          </a:p>
          <a:p>
            <a:pPr lvl="1"/>
            <a:r>
              <a:rPr lang="en-US" dirty="0" smtClean="0"/>
              <a:t>Usually specify mode and minimum frequency of contact; may be written and/or verbal; can occur in any type of adoption (private/public); usually established prior to finalization</a:t>
            </a:r>
          </a:p>
          <a:p>
            <a:pPr lvl="1"/>
            <a:r>
              <a:rPr lang="en-US" dirty="0" smtClean="0"/>
              <a:t>Birth parents may be more amenable to adoptive parents who will agree to openness</a:t>
            </a:r>
          </a:p>
          <a:p>
            <a:pPr lvl="1"/>
            <a:r>
              <a:rPr lang="en-US" dirty="0" smtClean="0"/>
              <a:t>22 as of 2005, ~26 states as of 2011 have legally enforceable agreements</a:t>
            </a:r>
          </a:p>
          <a:p>
            <a:endParaRPr lang="en-US" b="0" dirty="0" smtClean="0"/>
          </a:p>
          <a:p>
            <a:endParaRPr lang="en-US" b="0" dirty="0" smtClean="0"/>
          </a:p>
          <a:p>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Limitations</a:t>
            </a:r>
            <a:endParaRPr lang="en-US" dirty="0"/>
          </a:p>
        </p:txBody>
      </p:sp>
      <p:sp>
        <p:nvSpPr>
          <p:cNvPr id="3" name="Content Placeholder 2"/>
          <p:cNvSpPr>
            <a:spLocks noGrp="1"/>
          </p:cNvSpPr>
          <p:nvPr>
            <p:ph idx="1"/>
          </p:nvPr>
        </p:nvSpPr>
        <p:spPr>
          <a:xfrm>
            <a:off x="457200" y="1761893"/>
            <a:ext cx="8209280" cy="4364269"/>
          </a:xfrm>
        </p:spPr>
        <p:txBody>
          <a:bodyPr>
            <a:normAutofit fontScale="92500" lnSpcReduction="20000"/>
          </a:bodyPr>
          <a:lstStyle/>
          <a:p>
            <a:pPr>
              <a:buFont typeface="Wingdings" pitchFamily="2" charset="2"/>
              <a:buChar char="§"/>
            </a:pPr>
            <a:r>
              <a:rPr lang="en-US" b="0" dirty="0" smtClean="0"/>
              <a:t>Cross-sectional study limits strengths of inferences</a:t>
            </a:r>
          </a:p>
          <a:p>
            <a:pPr lvl="1"/>
            <a:r>
              <a:rPr lang="en-US" b="0" dirty="0" smtClean="0"/>
              <a:t>Also, the longer ago the adoption was finalized, the younger the children are who are included in the sample; limits the analyses of how age at adoption and tenure of adoption are associated with openness</a:t>
            </a:r>
          </a:p>
          <a:p>
            <a:pPr>
              <a:buFont typeface="Wingdings" pitchFamily="2" charset="2"/>
              <a:buChar char="§"/>
            </a:pPr>
            <a:r>
              <a:rPr lang="en-US" b="0" dirty="0" smtClean="0"/>
              <a:t>Definitions of contact agreement, and adoption mediation not ideal</a:t>
            </a:r>
          </a:p>
          <a:p>
            <a:pPr>
              <a:buFont typeface="Wingdings" pitchFamily="2" charset="2"/>
              <a:buChar char="§"/>
            </a:pPr>
            <a:r>
              <a:rPr lang="en-US" b="0" dirty="0" smtClean="0"/>
              <a:t>Info on openness not available for children adopted by kin</a:t>
            </a:r>
          </a:p>
          <a:p>
            <a:pPr>
              <a:buFont typeface="Wingdings" pitchFamily="2" charset="2"/>
              <a:buChar char="§"/>
            </a:pPr>
            <a:r>
              <a:rPr lang="en-US" b="0" dirty="0" smtClean="0"/>
              <a:t>Not known whether post-adoption contact agreements were legally enforceable (could be examined with restricted data)</a:t>
            </a:r>
          </a:p>
          <a:p>
            <a:pPr>
              <a:buFont typeface="Wingdings" pitchFamily="2" charset="2"/>
              <a:buChar char="§"/>
            </a:pPr>
            <a:r>
              <a:rPr lang="en-US" b="0" dirty="0" smtClean="0"/>
              <a:t>No information on mode/frequency of post-adoption contact</a:t>
            </a:r>
          </a:p>
          <a:p>
            <a:pPr>
              <a:buFont typeface="Wingdings" pitchFamily="2" charset="2"/>
              <a:buChar char="§"/>
            </a:pPr>
            <a:r>
              <a:rPr lang="en-US" b="0" dirty="0" smtClean="0"/>
              <a:t>Data based only on parent reports</a:t>
            </a:r>
          </a:p>
          <a:p>
            <a:pPr>
              <a:buFont typeface="Wingdings" pitchFamily="2" charset="2"/>
              <a:buChar char="§"/>
            </a:pPr>
            <a:r>
              <a:rPr lang="en-US" b="0" dirty="0" smtClean="0"/>
              <a:t>Limited child well-being measures</a:t>
            </a:r>
          </a:p>
          <a:p>
            <a:pPr>
              <a:buFont typeface="Wingdings" pitchFamily="2" charset="2"/>
              <a:buChar char="§"/>
            </a:pPr>
            <a:r>
              <a:rPr lang="en-US" b="0" dirty="0" smtClean="0"/>
              <a:t>Potential researcher biases?</a:t>
            </a:r>
            <a:endParaRPr lang="en-US" b="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Additional Secondary Data Sources on Adoption</a:t>
            </a:r>
            <a:endParaRPr lang="en-US" dirty="0"/>
          </a:p>
        </p:txBody>
      </p:sp>
      <p:pic>
        <p:nvPicPr>
          <p:cNvPr id="1026" name="Picture 2" descr="http://www.cancer.gov/PublishedContent/Images/ncicancerbulletin/112712/SI-CISNET.jpg"/>
          <p:cNvPicPr>
            <a:picLocks noChangeAspect="1" noChangeArrowheads="1"/>
          </p:cNvPicPr>
          <p:nvPr/>
        </p:nvPicPr>
        <p:blipFill>
          <a:blip r:embed="rId2"/>
          <a:srcRect/>
          <a:stretch>
            <a:fillRect/>
          </a:stretch>
        </p:blipFill>
        <p:spPr bwMode="auto">
          <a:xfrm>
            <a:off x="2999136" y="3163152"/>
            <a:ext cx="3022522" cy="3022522"/>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59005"/>
            <a:ext cx="7036420" cy="966406"/>
          </a:xfrm>
        </p:spPr>
        <p:txBody>
          <a:bodyPr>
            <a:normAutofit fontScale="90000"/>
          </a:bodyPr>
          <a:lstStyle/>
          <a:p>
            <a:r>
              <a:rPr lang="en-US" dirty="0" smtClean="0"/>
              <a:t>Surveys using the State and Local Area Integrated Telephone Survey (SLAITS)</a:t>
            </a:r>
            <a:endParaRPr lang="en-US" dirty="0"/>
          </a:p>
        </p:txBody>
      </p:sp>
      <p:sp>
        <p:nvSpPr>
          <p:cNvPr id="3" name="Content Placeholder 2"/>
          <p:cNvSpPr>
            <a:spLocks noGrp="1"/>
          </p:cNvSpPr>
          <p:nvPr>
            <p:ph idx="1"/>
          </p:nvPr>
        </p:nvSpPr>
        <p:spPr/>
        <p:txBody>
          <a:bodyPr>
            <a:normAutofit lnSpcReduction="10000"/>
          </a:bodyPr>
          <a:lstStyle/>
          <a:p>
            <a:pPr>
              <a:buFont typeface="Wingdings" pitchFamily="2" charset="2"/>
              <a:buChar char="§"/>
            </a:pPr>
            <a:r>
              <a:rPr lang="en-US" b="0" dirty="0" smtClean="0"/>
              <a:t>National Survey of Children’s Health (NSCH)</a:t>
            </a:r>
          </a:p>
          <a:p>
            <a:pPr lvl="1"/>
            <a:r>
              <a:rPr lang="en-US" b="0" dirty="0" smtClean="0"/>
              <a:t>Cross-sectional sample of ~90,000, nationally representative of children ages 0-17</a:t>
            </a:r>
          </a:p>
          <a:p>
            <a:pPr lvl="1"/>
            <a:r>
              <a:rPr lang="en-US" b="0" dirty="0" smtClean="0"/>
              <a:t>Data collected in 2003, 2007, 2011/12</a:t>
            </a:r>
          </a:p>
          <a:p>
            <a:pPr lvl="1"/>
            <a:r>
              <a:rPr lang="en-US" dirty="0" smtClean="0"/>
              <a:t>2007 survey includes 2,737 adopted children</a:t>
            </a:r>
          </a:p>
          <a:p>
            <a:pPr lvl="1"/>
            <a:r>
              <a:rPr lang="en-US" b="0" dirty="0" smtClean="0"/>
              <a:t>Content: Demographics, child well-being (focus on health), family processes, parent health, neighborhood context, m</a:t>
            </a:r>
            <a:r>
              <a:rPr lang="en-US" dirty="0" smtClean="0"/>
              <a:t>edical homes, health insurance, access to needed services</a:t>
            </a:r>
            <a:endParaRPr lang="en-US" b="0" dirty="0" smtClean="0"/>
          </a:p>
          <a:p>
            <a:pPr lvl="1"/>
            <a:r>
              <a:rPr lang="en-US" dirty="0" smtClean="0"/>
              <a:t>Respondent is parent or guardian</a:t>
            </a:r>
          </a:p>
          <a:p>
            <a:pPr lvl="1"/>
            <a:r>
              <a:rPr lang="en-US" b="0" dirty="0" smtClean="0"/>
              <a:t>Adoption identifiers available on restricted file</a:t>
            </a:r>
          </a:p>
          <a:p>
            <a:endParaRPr lang="en-US" b="0" dirty="0"/>
          </a:p>
        </p:txBody>
      </p:sp>
      <p:pic>
        <p:nvPicPr>
          <p:cNvPr id="2050" name="Picture 2" descr="State and Local Area Integrated Telephone Survey logo"/>
          <p:cNvPicPr>
            <a:picLocks noChangeAspect="1" noChangeArrowheads="1"/>
          </p:cNvPicPr>
          <p:nvPr/>
        </p:nvPicPr>
        <p:blipFill>
          <a:blip r:embed="rId3"/>
          <a:srcRect/>
          <a:stretch>
            <a:fillRect/>
          </a:stretch>
        </p:blipFill>
        <p:spPr bwMode="auto">
          <a:xfrm>
            <a:off x="6991816" y="598092"/>
            <a:ext cx="1830782" cy="1327319"/>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59005"/>
            <a:ext cx="7036420" cy="966406"/>
          </a:xfrm>
        </p:spPr>
        <p:txBody>
          <a:bodyPr>
            <a:normAutofit fontScale="90000"/>
          </a:bodyPr>
          <a:lstStyle/>
          <a:p>
            <a:r>
              <a:rPr lang="en-US" dirty="0" smtClean="0"/>
              <a:t>Surveys using the State and Local Area Integrated Telephone Survey (SLAITS)</a:t>
            </a:r>
            <a:endParaRPr lang="en-US" dirty="0"/>
          </a:p>
        </p:txBody>
      </p:sp>
      <p:sp>
        <p:nvSpPr>
          <p:cNvPr id="3" name="Content Placeholder 2"/>
          <p:cNvSpPr>
            <a:spLocks noGrp="1"/>
          </p:cNvSpPr>
          <p:nvPr>
            <p:ph idx="1"/>
          </p:nvPr>
        </p:nvSpPr>
        <p:spPr/>
        <p:txBody>
          <a:bodyPr>
            <a:normAutofit/>
          </a:bodyPr>
          <a:lstStyle/>
          <a:p>
            <a:pPr>
              <a:buFont typeface="Wingdings" pitchFamily="2" charset="2"/>
              <a:buChar char="§"/>
            </a:pPr>
            <a:r>
              <a:rPr lang="en-US" b="0" dirty="0" smtClean="0"/>
              <a:t>National Survey of Adoptive Parents (NSAP)</a:t>
            </a:r>
          </a:p>
          <a:p>
            <a:pPr lvl="1"/>
            <a:r>
              <a:rPr lang="en-US" dirty="0" smtClean="0"/>
              <a:t>Follow-up survey administered to parents of children who were identified as adopted in the 2007 NSCH</a:t>
            </a:r>
          </a:p>
          <a:p>
            <a:pPr lvl="1"/>
            <a:r>
              <a:rPr lang="en-US" b="0" dirty="0" smtClean="0"/>
              <a:t>Cross-sectional sample of 2,089, nationally representative of adopted children ages 0-17 in 2007</a:t>
            </a:r>
          </a:p>
          <a:p>
            <a:pPr lvl="1"/>
            <a:r>
              <a:rPr lang="en-US" dirty="0" smtClean="0"/>
              <a:t>Respondent is parent or guardian</a:t>
            </a:r>
          </a:p>
          <a:p>
            <a:pPr lvl="1"/>
            <a:r>
              <a:rPr lang="en-US" b="0" dirty="0" smtClean="0"/>
              <a:t>Content: </a:t>
            </a:r>
            <a:r>
              <a:rPr lang="en-US" dirty="0" smtClean="0"/>
              <a:t>Demographic characteristics, pre-adoption experiences, and post-adoption support experiences</a:t>
            </a:r>
            <a:endParaRPr lang="en-US" b="0" dirty="0" smtClean="0"/>
          </a:p>
          <a:p>
            <a:pPr lvl="1"/>
            <a:r>
              <a:rPr lang="en-US" dirty="0" smtClean="0"/>
              <a:t>With restricted access, records can be linked across the NSCH and NSAP</a:t>
            </a:r>
            <a:endParaRPr lang="en-US" b="0" dirty="0" smtClean="0"/>
          </a:p>
          <a:p>
            <a:endParaRPr lang="en-US" b="0" dirty="0"/>
          </a:p>
        </p:txBody>
      </p:sp>
      <p:pic>
        <p:nvPicPr>
          <p:cNvPr id="2050" name="Picture 2" descr="State and Local Area Integrated Telephone Survey logo"/>
          <p:cNvPicPr>
            <a:picLocks noChangeAspect="1" noChangeArrowheads="1"/>
          </p:cNvPicPr>
          <p:nvPr/>
        </p:nvPicPr>
        <p:blipFill>
          <a:blip r:embed="rId3"/>
          <a:srcRect/>
          <a:stretch>
            <a:fillRect/>
          </a:stretch>
        </p:blipFill>
        <p:spPr bwMode="auto">
          <a:xfrm>
            <a:off x="6991816" y="598092"/>
            <a:ext cx="1830782" cy="1327319"/>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59005"/>
            <a:ext cx="7036420" cy="966406"/>
          </a:xfrm>
        </p:spPr>
        <p:txBody>
          <a:bodyPr>
            <a:normAutofit fontScale="90000"/>
          </a:bodyPr>
          <a:lstStyle/>
          <a:p>
            <a:r>
              <a:rPr lang="en-US" dirty="0" smtClean="0"/>
              <a:t>Surveys using the State and Local Area Integrated Telephone Survey (SLAITS)</a:t>
            </a:r>
            <a:endParaRPr lang="en-US" dirty="0"/>
          </a:p>
        </p:txBody>
      </p:sp>
      <p:sp>
        <p:nvSpPr>
          <p:cNvPr id="3" name="Content Placeholder 2"/>
          <p:cNvSpPr>
            <a:spLocks noGrp="1"/>
          </p:cNvSpPr>
          <p:nvPr>
            <p:ph idx="1"/>
          </p:nvPr>
        </p:nvSpPr>
        <p:spPr/>
        <p:txBody>
          <a:bodyPr>
            <a:normAutofit fontScale="92500" lnSpcReduction="10000"/>
          </a:bodyPr>
          <a:lstStyle/>
          <a:p>
            <a:pPr>
              <a:buFont typeface="Wingdings" pitchFamily="2" charset="2"/>
              <a:buChar char="§"/>
            </a:pPr>
            <a:r>
              <a:rPr lang="en-US" b="0" dirty="0" smtClean="0"/>
              <a:t>National Survey of Children with Special Health Care Needs (NSCSHCN)</a:t>
            </a:r>
          </a:p>
          <a:p>
            <a:pPr lvl="1"/>
            <a:r>
              <a:rPr lang="en-US" b="0" dirty="0" smtClean="0"/>
              <a:t>Similar to NSCH, but focuses on children with special health care needs (CSHCN)</a:t>
            </a:r>
          </a:p>
          <a:p>
            <a:pPr lvl="1"/>
            <a:r>
              <a:rPr lang="en-US" b="0" dirty="0" smtClean="0"/>
              <a:t>Cross-sectional sample of ~40,000, nationally representative of CSHCN ages 0-17</a:t>
            </a:r>
          </a:p>
          <a:p>
            <a:pPr lvl="1"/>
            <a:r>
              <a:rPr lang="en-US" b="0" dirty="0" smtClean="0"/>
              <a:t>Data collected in 2001, 2005-6, 2009-10</a:t>
            </a:r>
          </a:p>
          <a:p>
            <a:pPr lvl="1"/>
            <a:r>
              <a:rPr lang="en-US" dirty="0" smtClean="0"/>
              <a:t>2005-6 survey includes 1,898 adopted children</a:t>
            </a:r>
          </a:p>
          <a:p>
            <a:pPr lvl="1"/>
            <a:r>
              <a:rPr lang="en-US" b="0" dirty="0" smtClean="0"/>
              <a:t>Content: Similar to NSCH, also </a:t>
            </a:r>
            <a:r>
              <a:rPr lang="en-US" dirty="0" smtClean="0"/>
              <a:t>functional difficulties, transition services, shared decision-making, and satisfaction with care</a:t>
            </a:r>
            <a:endParaRPr lang="en-US" b="0" dirty="0" smtClean="0"/>
          </a:p>
          <a:p>
            <a:pPr lvl="1"/>
            <a:r>
              <a:rPr lang="en-US" dirty="0" smtClean="0"/>
              <a:t>Respondent is parent or guardian</a:t>
            </a:r>
          </a:p>
          <a:p>
            <a:pPr lvl="1"/>
            <a:r>
              <a:rPr lang="en-US" b="0" dirty="0" smtClean="0"/>
              <a:t>Adoption identifiers available on restricted file</a:t>
            </a:r>
          </a:p>
          <a:p>
            <a:endParaRPr lang="en-US" b="0" dirty="0"/>
          </a:p>
        </p:txBody>
      </p:sp>
      <p:pic>
        <p:nvPicPr>
          <p:cNvPr id="2050" name="Picture 2" descr="State and Local Area Integrated Telephone Survey logo"/>
          <p:cNvPicPr>
            <a:picLocks noChangeAspect="1" noChangeArrowheads="1"/>
          </p:cNvPicPr>
          <p:nvPr/>
        </p:nvPicPr>
        <p:blipFill>
          <a:blip r:embed="rId3"/>
          <a:srcRect/>
          <a:stretch>
            <a:fillRect/>
          </a:stretch>
        </p:blipFill>
        <p:spPr bwMode="auto">
          <a:xfrm>
            <a:off x="6991816" y="598092"/>
            <a:ext cx="1830782" cy="1327319"/>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59005"/>
            <a:ext cx="7036420" cy="966406"/>
          </a:xfrm>
        </p:spPr>
        <p:txBody>
          <a:bodyPr>
            <a:normAutofit fontScale="90000"/>
          </a:bodyPr>
          <a:lstStyle/>
          <a:p>
            <a:r>
              <a:rPr lang="en-US" dirty="0" smtClean="0"/>
              <a:t>Surveys using the State and Local Area Integrated Telephone Survey (SLAITS)</a:t>
            </a:r>
            <a:endParaRPr lang="en-US" dirty="0"/>
          </a:p>
        </p:txBody>
      </p:sp>
      <p:sp>
        <p:nvSpPr>
          <p:cNvPr id="3" name="Content Placeholder 2"/>
          <p:cNvSpPr>
            <a:spLocks noGrp="1"/>
          </p:cNvSpPr>
          <p:nvPr>
            <p:ph idx="1"/>
          </p:nvPr>
        </p:nvSpPr>
        <p:spPr/>
        <p:txBody>
          <a:bodyPr>
            <a:normAutofit lnSpcReduction="10000"/>
          </a:bodyPr>
          <a:lstStyle/>
          <a:p>
            <a:pPr>
              <a:buFont typeface="Wingdings" pitchFamily="2" charset="2"/>
              <a:buChar char="§"/>
            </a:pPr>
            <a:r>
              <a:rPr lang="en-US" b="0" dirty="0" smtClean="0"/>
              <a:t>National Survey of Adoptive Parents of Children with Special Health Care Needs (NSAP-SN)</a:t>
            </a:r>
          </a:p>
          <a:p>
            <a:pPr lvl="1"/>
            <a:r>
              <a:rPr lang="en-US" dirty="0" smtClean="0"/>
              <a:t>Follow-up survey administered to parents of children who were identified as adopted in the 2005-6 NSCSHCN</a:t>
            </a:r>
          </a:p>
          <a:p>
            <a:pPr lvl="1"/>
            <a:r>
              <a:rPr lang="en-US" b="0" dirty="0" smtClean="0"/>
              <a:t>Cross-sectional sample of 1,003, nationally representative of adopted CSHCN ages 0-15 as of 2005-06</a:t>
            </a:r>
          </a:p>
          <a:p>
            <a:pPr lvl="1"/>
            <a:r>
              <a:rPr lang="en-US" dirty="0" smtClean="0"/>
              <a:t>Data collected in 2008</a:t>
            </a:r>
            <a:endParaRPr lang="en-US" b="0" dirty="0" smtClean="0"/>
          </a:p>
          <a:p>
            <a:pPr lvl="1"/>
            <a:r>
              <a:rPr lang="en-US" b="0" dirty="0" smtClean="0"/>
              <a:t>Content: Similar to NSAP</a:t>
            </a:r>
          </a:p>
          <a:p>
            <a:pPr lvl="1"/>
            <a:r>
              <a:rPr lang="en-US" dirty="0" smtClean="0"/>
              <a:t>Respondent is parent or guardian</a:t>
            </a:r>
          </a:p>
          <a:p>
            <a:pPr lvl="1"/>
            <a:r>
              <a:rPr lang="en-US" dirty="0" smtClean="0"/>
              <a:t>With restricted access, records can be linked across the NSCSHCN and NSAP-SN</a:t>
            </a:r>
            <a:endParaRPr lang="en-US" b="0" dirty="0" smtClean="0"/>
          </a:p>
          <a:p>
            <a:endParaRPr lang="en-US" b="0" dirty="0"/>
          </a:p>
        </p:txBody>
      </p:sp>
      <p:pic>
        <p:nvPicPr>
          <p:cNvPr id="2050" name="Picture 2" descr="State and Local Area Integrated Telephone Survey logo"/>
          <p:cNvPicPr>
            <a:picLocks noChangeAspect="1" noChangeArrowheads="1"/>
          </p:cNvPicPr>
          <p:nvPr/>
        </p:nvPicPr>
        <p:blipFill>
          <a:blip r:embed="rId3"/>
          <a:srcRect/>
          <a:stretch>
            <a:fillRect/>
          </a:stretch>
        </p:blipFill>
        <p:spPr bwMode="auto">
          <a:xfrm>
            <a:off x="6991816" y="598092"/>
            <a:ext cx="1830782" cy="1327319"/>
          </a:xfrm>
          <a:prstGeom prst="rect">
            <a:avLst/>
          </a:prstGeo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59005"/>
            <a:ext cx="6866288" cy="966406"/>
          </a:xfrm>
        </p:spPr>
        <p:txBody>
          <a:bodyPr>
            <a:normAutofit fontScale="90000"/>
          </a:bodyPr>
          <a:lstStyle/>
          <a:p>
            <a:r>
              <a:rPr lang="en-US" dirty="0" smtClean="0"/>
              <a:t>National Data Archive on Child Abuse and Neglect</a:t>
            </a:r>
            <a:endParaRPr lang="en-US" dirty="0"/>
          </a:p>
        </p:txBody>
      </p:sp>
      <p:sp>
        <p:nvSpPr>
          <p:cNvPr id="3" name="Content Placeholder 2"/>
          <p:cNvSpPr>
            <a:spLocks noGrp="1"/>
          </p:cNvSpPr>
          <p:nvPr>
            <p:ph idx="1"/>
          </p:nvPr>
        </p:nvSpPr>
        <p:spPr/>
        <p:txBody>
          <a:bodyPr>
            <a:normAutofit fontScale="92500"/>
          </a:bodyPr>
          <a:lstStyle/>
          <a:p>
            <a:pPr>
              <a:buFont typeface="Wingdings" pitchFamily="2" charset="2"/>
              <a:buChar char="§"/>
            </a:pPr>
            <a:r>
              <a:rPr lang="en-US" b="0" dirty="0" smtClean="0"/>
              <a:t>Adoption and Foster Care Reporting System (AFCARS)</a:t>
            </a:r>
          </a:p>
          <a:p>
            <a:pPr lvl="1"/>
            <a:r>
              <a:rPr lang="en-US" dirty="0" smtClean="0"/>
              <a:t>Child-level data extracted from statewide automated child welfare information systems (SACWIS)</a:t>
            </a:r>
          </a:p>
          <a:p>
            <a:pPr lvl="1"/>
            <a:r>
              <a:rPr lang="en-US" b="0" dirty="0" smtClean="0"/>
              <a:t>Cross-sectional, annual data files 1995-2011 (with data prior to 2000 less reliable)</a:t>
            </a:r>
          </a:p>
          <a:p>
            <a:pPr lvl="1"/>
            <a:r>
              <a:rPr lang="en-US" dirty="0" smtClean="0"/>
              <a:t>Separate foster care and adoption files; includes children with public child welfare agency involvement</a:t>
            </a:r>
            <a:endParaRPr lang="en-US" b="0" dirty="0" smtClean="0"/>
          </a:p>
          <a:p>
            <a:pPr lvl="1"/>
            <a:r>
              <a:rPr lang="en-US" b="0" dirty="0" smtClean="0"/>
              <a:t>Content: Disabilities, basic demographics on child &amp; adoptive parents, state identifiers, pre-adoptive child-parent relationship, subsidy-receipt, TPR &amp; adoption dates</a:t>
            </a:r>
          </a:p>
          <a:p>
            <a:pPr lvl="1"/>
            <a:r>
              <a:rPr lang="en-US" dirty="0" smtClean="0"/>
              <a:t>Foster care file includes whether child exited due to adoption</a:t>
            </a:r>
            <a:endParaRPr lang="en-US" b="0" dirty="0" smtClean="0"/>
          </a:p>
          <a:p>
            <a:endParaRPr lang="en-US" b="0" dirty="0" smtClean="0"/>
          </a:p>
          <a:p>
            <a:endParaRPr lang="en-US" b="0" dirty="0" smtClean="0"/>
          </a:p>
          <a:p>
            <a:endParaRPr lang="en-US" b="0" dirty="0"/>
          </a:p>
        </p:txBody>
      </p:sp>
      <p:pic>
        <p:nvPicPr>
          <p:cNvPr id="51202" name="Picture 2" descr="NDACAN Logo"/>
          <p:cNvPicPr>
            <a:picLocks noChangeAspect="1" noChangeArrowheads="1"/>
          </p:cNvPicPr>
          <p:nvPr/>
        </p:nvPicPr>
        <p:blipFill>
          <a:blip r:embed="rId3"/>
          <a:srcRect/>
          <a:stretch>
            <a:fillRect/>
          </a:stretch>
        </p:blipFill>
        <p:spPr bwMode="auto">
          <a:xfrm>
            <a:off x="7323488" y="385445"/>
            <a:ext cx="1342992" cy="1342994"/>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59005"/>
            <a:ext cx="6866288" cy="966406"/>
          </a:xfrm>
        </p:spPr>
        <p:txBody>
          <a:bodyPr>
            <a:normAutofit fontScale="90000"/>
          </a:bodyPr>
          <a:lstStyle/>
          <a:p>
            <a:r>
              <a:rPr lang="en-US" dirty="0" smtClean="0"/>
              <a:t>National Data Archive on Child Abuse and Neglect</a:t>
            </a:r>
            <a:endParaRPr lang="en-US" dirty="0"/>
          </a:p>
        </p:txBody>
      </p:sp>
      <p:sp>
        <p:nvSpPr>
          <p:cNvPr id="3" name="Content Placeholder 2"/>
          <p:cNvSpPr>
            <a:spLocks noGrp="1"/>
          </p:cNvSpPr>
          <p:nvPr>
            <p:ph idx="1"/>
          </p:nvPr>
        </p:nvSpPr>
        <p:spPr/>
        <p:txBody>
          <a:bodyPr>
            <a:normAutofit fontScale="92500" lnSpcReduction="10000"/>
          </a:bodyPr>
          <a:lstStyle/>
          <a:p>
            <a:pPr>
              <a:buFont typeface="Wingdings" pitchFamily="2" charset="2"/>
              <a:buChar char="§"/>
            </a:pPr>
            <a:r>
              <a:rPr lang="en-US" b="0" dirty="0" smtClean="0"/>
              <a:t>National Survey of Child and Adolescent Well-being (NSCAW I)</a:t>
            </a:r>
          </a:p>
          <a:p>
            <a:pPr lvl="1"/>
            <a:r>
              <a:rPr lang="en-US" sz="2200" b="0" dirty="0" smtClean="0"/>
              <a:t>CPS sample: 5,501 children ages 0-14, who had an investigation closed between </a:t>
            </a:r>
            <a:r>
              <a:rPr lang="en-US" sz="2200" dirty="0" smtClean="0"/>
              <a:t>Oct. </a:t>
            </a:r>
            <a:r>
              <a:rPr lang="en-US" sz="2200" b="0" dirty="0" smtClean="0"/>
              <a:t>1999-Dec. 2000</a:t>
            </a:r>
          </a:p>
          <a:p>
            <a:pPr lvl="1"/>
            <a:r>
              <a:rPr lang="en-US" sz="2200" b="0" dirty="0" smtClean="0"/>
              <a:t>One-year in foster care sample: 727 children, who were in out-of-home care for ~12 months</a:t>
            </a:r>
          </a:p>
          <a:p>
            <a:pPr lvl="1"/>
            <a:r>
              <a:rPr lang="en-US" sz="2200" b="0" dirty="0" smtClean="0"/>
              <a:t>Follow-up interviews after 12, 18, &amp; 36 months &amp; 5-6 years</a:t>
            </a:r>
          </a:p>
          <a:p>
            <a:pPr>
              <a:buFont typeface="Wingdings" pitchFamily="2" charset="2"/>
              <a:buChar char="§"/>
            </a:pPr>
            <a:r>
              <a:rPr lang="en-US" b="0" dirty="0" smtClean="0"/>
              <a:t>Second National Survey of Child and Adolescent Well-Being (NSCAW II)</a:t>
            </a:r>
          </a:p>
          <a:p>
            <a:pPr lvl="1"/>
            <a:r>
              <a:rPr lang="en-US" sz="2200" b="0" dirty="0" smtClean="0"/>
              <a:t>5,873 children ages 0-17.5, who had an investigation closed between Feb. 2008 – Apr. 2009</a:t>
            </a:r>
          </a:p>
          <a:p>
            <a:pPr lvl="1"/>
            <a:r>
              <a:rPr lang="en-US" sz="2200" dirty="0" smtClean="0"/>
              <a:t>18-month follow-up</a:t>
            </a:r>
            <a:endParaRPr lang="en-US" sz="2200" b="0" dirty="0" smtClean="0"/>
          </a:p>
          <a:p>
            <a:pPr>
              <a:buFont typeface="Wingdings" pitchFamily="2" charset="2"/>
              <a:buChar char="§"/>
            </a:pPr>
            <a:r>
              <a:rPr lang="en-US" sz="2200" b="0" dirty="0" smtClean="0"/>
              <a:t>Both studies: Multiple informants</a:t>
            </a:r>
          </a:p>
          <a:p>
            <a:endParaRPr lang="en-US" b="0" dirty="0" smtClean="0"/>
          </a:p>
          <a:p>
            <a:endParaRPr lang="en-US" b="0" dirty="0" smtClean="0"/>
          </a:p>
          <a:p>
            <a:endParaRPr lang="en-US" b="0" dirty="0" smtClean="0"/>
          </a:p>
          <a:p>
            <a:endParaRPr lang="en-US" b="0" dirty="0"/>
          </a:p>
        </p:txBody>
      </p:sp>
      <p:pic>
        <p:nvPicPr>
          <p:cNvPr id="51202" name="Picture 2" descr="NDACAN Logo"/>
          <p:cNvPicPr>
            <a:picLocks noChangeAspect="1" noChangeArrowheads="1"/>
          </p:cNvPicPr>
          <p:nvPr/>
        </p:nvPicPr>
        <p:blipFill>
          <a:blip r:embed="rId3"/>
          <a:srcRect/>
          <a:stretch>
            <a:fillRect/>
          </a:stretch>
        </p:blipFill>
        <p:spPr bwMode="auto">
          <a:xfrm>
            <a:off x="7323488" y="385445"/>
            <a:ext cx="1342992" cy="1342994"/>
          </a:xfrm>
          <a:prstGeom prst="rect">
            <a:avLst/>
          </a:prstGeom>
          <a:noFill/>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59005"/>
            <a:ext cx="6866288" cy="966406"/>
          </a:xfrm>
        </p:spPr>
        <p:txBody>
          <a:bodyPr>
            <a:normAutofit fontScale="90000"/>
          </a:bodyPr>
          <a:lstStyle/>
          <a:p>
            <a:r>
              <a:rPr lang="en-US" dirty="0" smtClean="0"/>
              <a:t>National Longitudinal Study of </a:t>
            </a:r>
            <a:br>
              <a:rPr lang="en-US" dirty="0" smtClean="0"/>
            </a:br>
            <a:r>
              <a:rPr lang="en-US" dirty="0" smtClean="0"/>
              <a:t>Adolescent Health (Add Health)</a:t>
            </a:r>
            <a:endParaRPr lang="en-US" dirty="0"/>
          </a:p>
        </p:txBody>
      </p:sp>
      <p:sp>
        <p:nvSpPr>
          <p:cNvPr id="3" name="Content Placeholder 2"/>
          <p:cNvSpPr>
            <a:spLocks noGrp="1"/>
          </p:cNvSpPr>
          <p:nvPr>
            <p:ph idx="1"/>
          </p:nvPr>
        </p:nvSpPr>
        <p:spPr>
          <a:xfrm>
            <a:off x="457200" y="1925411"/>
            <a:ext cx="8450200" cy="4200751"/>
          </a:xfrm>
        </p:spPr>
        <p:txBody>
          <a:bodyPr>
            <a:normAutofit fontScale="92500" lnSpcReduction="20000"/>
          </a:bodyPr>
          <a:lstStyle/>
          <a:p>
            <a:pPr>
              <a:buFont typeface="Wingdings" pitchFamily="2" charset="2"/>
              <a:buChar char="§"/>
            </a:pPr>
            <a:r>
              <a:rPr lang="en-US" b="0" dirty="0" smtClean="0"/>
              <a:t>Carried out in response to Congressional mandate</a:t>
            </a:r>
          </a:p>
          <a:p>
            <a:pPr>
              <a:buFont typeface="Wingdings" pitchFamily="2" charset="2"/>
              <a:buChar char="§"/>
            </a:pPr>
            <a:r>
              <a:rPr lang="en-US" b="0" dirty="0" smtClean="0"/>
              <a:t>Nationally representative sample of ~ 20,000 U.S. adolescents in grades 7-12 in 1994-95, with supplemental sample of adopted youth</a:t>
            </a:r>
          </a:p>
          <a:p>
            <a:pPr>
              <a:buFont typeface="Wingdings" pitchFamily="2" charset="2"/>
              <a:buChar char="§"/>
            </a:pPr>
            <a:r>
              <a:rPr lang="en-US" b="0" dirty="0" smtClean="0"/>
              <a:t>Respondents: Youth (and other sources)</a:t>
            </a:r>
          </a:p>
          <a:p>
            <a:pPr>
              <a:buFont typeface="Wingdings" pitchFamily="2" charset="2"/>
              <a:buChar char="§"/>
            </a:pPr>
            <a:r>
              <a:rPr lang="en-US" b="0" dirty="0" smtClean="0"/>
              <a:t>Longitudinal, 4 waves of data collection (most recent in 2008)</a:t>
            </a:r>
          </a:p>
          <a:p>
            <a:pPr>
              <a:buFont typeface="Wingdings" pitchFamily="2" charset="2"/>
              <a:buChar char="§"/>
            </a:pPr>
            <a:r>
              <a:rPr lang="en-US" b="0" dirty="0" smtClean="0"/>
              <a:t>Topics: Causes of adolescent health and health behavior with emphasis on the effects of multiple contexts of adolescent life</a:t>
            </a:r>
          </a:p>
          <a:p>
            <a:pPr>
              <a:buFont typeface="Wingdings" pitchFamily="2" charset="2"/>
              <a:buChar char="§"/>
            </a:pPr>
            <a:r>
              <a:rPr lang="en-US" b="0" dirty="0" smtClean="0"/>
              <a:t>609 adopted youth. See: Miller et al. (2001.) Who is adopted? Measuring adoption status using national survey data. </a:t>
            </a:r>
            <a:r>
              <a:rPr lang="en-US" b="0" i="1" dirty="0" smtClean="0"/>
              <a:t>Adoption Quarterly</a:t>
            </a:r>
            <a:r>
              <a:rPr lang="en-US" b="0" dirty="0" smtClean="0"/>
              <a:t>, 5(1) 23-43.</a:t>
            </a:r>
          </a:p>
          <a:p>
            <a:pPr>
              <a:buFont typeface="Wingdings" pitchFamily="2" charset="2"/>
              <a:buChar char="§"/>
            </a:pPr>
            <a:r>
              <a:rPr lang="en-US" b="0" dirty="0" smtClean="0"/>
              <a:t>See: </a:t>
            </a:r>
            <a:r>
              <a:rPr lang="en-US" b="0" dirty="0" err="1" smtClean="0"/>
              <a:t>Mullan</a:t>
            </a:r>
            <a:r>
              <a:rPr lang="en-US" b="0" dirty="0" smtClean="0"/>
              <a:t> Harris. (2011.) Design Features of Add Health. </a:t>
            </a:r>
            <a:r>
              <a:rPr lang="en-US" b="0" dirty="0" smtClean="0">
                <a:hlinkClick r:id="rId3"/>
              </a:rPr>
              <a:t>http://www.cpc.unc.edu/projects/addhealth/data/guides/design%20paper%20WI-IV.pdf</a:t>
            </a:r>
            <a:endParaRPr lang="en-US" b="0" dirty="0" smtClean="0"/>
          </a:p>
          <a:p>
            <a:endParaRPr lang="en-US" b="0" dirty="0" smtClean="0"/>
          </a:p>
          <a:p>
            <a:endParaRPr lang="en-US" b="0" dirty="0" smtClean="0"/>
          </a:p>
          <a:p>
            <a:endParaRPr lang="en-US" b="0" dirty="0"/>
          </a:p>
        </p:txBody>
      </p:sp>
      <p:pic>
        <p:nvPicPr>
          <p:cNvPr id="54274" name="Picture 2" descr="AH_map_homepage.jpg"/>
          <p:cNvPicPr>
            <a:picLocks noChangeAspect="1" noChangeArrowheads="1"/>
          </p:cNvPicPr>
          <p:nvPr/>
        </p:nvPicPr>
        <p:blipFill>
          <a:blip r:embed="rId4"/>
          <a:srcRect/>
          <a:stretch>
            <a:fillRect/>
          </a:stretch>
        </p:blipFill>
        <p:spPr bwMode="auto">
          <a:xfrm>
            <a:off x="6155473" y="54101"/>
            <a:ext cx="2751927" cy="1871310"/>
          </a:xfrm>
          <a:prstGeom prst="rect">
            <a:avLst/>
          </a:prstGeom>
          <a:noFill/>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59005"/>
            <a:ext cx="6866288" cy="966406"/>
          </a:xfrm>
        </p:spPr>
        <p:txBody>
          <a:bodyPr>
            <a:normAutofit/>
          </a:bodyPr>
          <a:lstStyle/>
          <a:p>
            <a:r>
              <a:rPr lang="en-US" dirty="0" smtClean="0"/>
              <a:t>Early Growth and Development Study</a:t>
            </a:r>
            <a:endParaRPr lang="en-US" dirty="0"/>
          </a:p>
        </p:txBody>
      </p:sp>
      <p:sp>
        <p:nvSpPr>
          <p:cNvPr id="3" name="Content Placeholder 2"/>
          <p:cNvSpPr>
            <a:spLocks noGrp="1"/>
          </p:cNvSpPr>
          <p:nvPr>
            <p:ph idx="1"/>
          </p:nvPr>
        </p:nvSpPr>
        <p:spPr>
          <a:xfrm>
            <a:off x="457199" y="1761893"/>
            <a:ext cx="8352263" cy="4672361"/>
          </a:xfrm>
        </p:spPr>
        <p:txBody>
          <a:bodyPr>
            <a:normAutofit fontScale="85000" lnSpcReduction="20000"/>
          </a:bodyPr>
          <a:lstStyle/>
          <a:p>
            <a:pPr>
              <a:buFont typeface="Wingdings" pitchFamily="2" charset="2"/>
              <a:buChar char="§"/>
            </a:pPr>
            <a:r>
              <a:rPr lang="en-US" b="0" dirty="0" smtClean="0"/>
              <a:t>561 triads of birth parents, adoptive parents, and adopted children; toddler and prenatal cohort.</a:t>
            </a:r>
          </a:p>
          <a:p>
            <a:pPr>
              <a:buFont typeface="Wingdings" pitchFamily="2" charset="2"/>
              <a:buChar char="§"/>
            </a:pPr>
            <a:r>
              <a:rPr lang="en-US" b="0" dirty="0" smtClean="0"/>
              <a:t>4 recruitment sites recruited agencies nationwide.</a:t>
            </a:r>
          </a:p>
          <a:p>
            <a:pPr>
              <a:buFont typeface="Wingdings" pitchFamily="2" charset="2"/>
              <a:buChar char="§"/>
            </a:pPr>
            <a:r>
              <a:rPr lang="en-US" b="0" dirty="0" smtClean="0"/>
              <a:t>Longitudinal; data collected every 9 months through age 3, then annually through age 9. Launched in 2002.</a:t>
            </a:r>
          </a:p>
          <a:p>
            <a:pPr fontAlgn="base">
              <a:buFont typeface="Wingdings" pitchFamily="2" charset="2"/>
              <a:buChar char="§"/>
            </a:pPr>
            <a:r>
              <a:rPr lang="en-US" b="0" dirty="0" smtClean="0"/>
              <a:t>Carried out by: Oregon Social Learning Center, Penn State University, Yale University, University of New Orleans, University of California Riverside, University of Pittsburgh; funding from multiple sources.</a:t>
            </a:r>
          </a:p>
          <a:p>
            <a:pPr>
              <a:buFont typeface="Wingdings" pitchFamily="2" charset="2"/>
              <a:buChar char="§"/>
            </a:pPr>
            <a:r>
              <a:rPr lang="en-US" b="0" dirty="0" smtClean="0"/>
              <a:t>Content: child temperament and well-being; birth and adoptive parent personality, well-being, competence, stress, context, substance use, parenting, and marital relations; pre-natal drugs use and maternal stress. DNA and salivary </a:t>
            </a:r>
            <a:r>
              <a:rPr lang="en-US" b="0" dirty="0" err="1" smtClean="0"/>
              <a:t>cortisol</a:t>
            </a:r>
            <a:r>
              <a:rPr lang="en-US" b="0" dirty="0" smtClean="0"/>
              <a:t> samples.</a:t>
            </a:r>
          </a:p>
          <a:p>
            <a:pPr>
              <a:buFont typeface="Wingdings" pitchFamily="2" charset="2"/>
              <a:buChar char="§"/>
            </a:pPr>
            <a:r>
              <a:rPr lang="en-US" b="0" dirty="0" smtClean="0"/>
              <a:t>Not yet publicly available.</a:t>
            </a:r>
          </a:p>
          <a:p>
            <a:pPr>
              <a:buFont typeface="Wingdings" pitchFamily="2" charset="2"/>
              <a:buChar char="§"/>
            </a:pPr>
            <a:r>
              <a:rPr lang="en-US" b="0" dirty="0" smtClean="0"/>
              <a:t>See: Leve, </a:t>
            </a:r>
            <a:r>
              <a:rPr lang="en-US" b="0" dirty="0" err="1" smtClean="0"/>
              <a:t>Neiderhauser</a:t>
            </a:r>
            <a:r>
              <a:rPr lang="en-US" b="0" dirty="0" smtClean="0"/>
              <a:t>, Shaw, </a:t>
            </a:r>
            <a:r>
              <a:rPr lang="en-US" b="0" dirty="0" err="1" smtClean="0"/>
              <a:t>Ganiban</a:t>
            </a:r>
            <a:r>
              <a:rPr lang="en-US" b="0" dirty="0" smtClean="0"/>
              <a:t>, </a:t>
            </a:r>
            <a:r>
              <a:rPr lang="en-US" b="0" dirty="0" err="1" smtClean="0"/>
              <a:t>Natsuaki</a:t>
            </a:r>
            <a:r>
              <a:rPr lang="en-US" b="0" dirty="0" smtClean="0"/>
              <a:t>, &amp; Reiss. (2012.) The Early Growth and Development Study: A prospective adoption study from birth through middle childhood. </a:t>
            </a:r>
            <a:r>
              <a:rPr lang="en-US" b="0" i="1" dirty="0" smtClean="0"/>
              <a:t>Twin Research &amp; Human Genetics,</a:t>
            </a:r>
            <a:r>
              <a:rPr lang="en-US" b="0" dirty="0" smtClean="0"/>
              <a:t> 16(1): 412-423.</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a:xfrm>
            <a:off x="457200" y="1925411"/>
            <a:ext cx="8374566" cy="4200751"/>
          </a:xfrm>
        </p:spPr>
        <p:txBody>
          <a:bodyPr>
            <a:normAutofit lnSpcReduction="10000"/>
          </a:bodyPr>
          <a:lstStyle/>
          <a:p>
            <a:pPr>
              <a:buFont typeface="Wingdings" pitchFamily="2" charset="2"/>
              <a:buChar char="§"/>
            </a:pPr>
            <a:r>
              <a:rPr lang="en-US" b="0" dirty="0" smtClean="0"/>
              <a:t>Adoption mediation: Adoptions in which an agreement for post-adoption contact is established through mediation </a:t>
            </a:r>
            <a:r>
              <a:rPr lang="en-US" sz="1800" b="0" dirty="0" smtClean="0"/>
              <a:t>(e.g., </a:t>
            </a:r>
            <a:r>
              <a:rPr lang="en-US" sz="1800" b="0" dirty="0" err="1" smtClean="0"/>
              <a:t>Etter</a:t>
            </a:r>
            <a:r>
              <a:rPr lang="en-US" sz="1800" b="0" dirty="0" smtClean="0"/>
              <a:t>, 1993)</a:t>
            </a:r>
          </a:p>
          <a:p>
            <a:pPr lvl="1">
              <a:lnSpc>
                <a:spcPct val="90000"/>
              </a:lnSpc>
            </a:pPr>
            <a:r>
              <a:rPr lang="en-US" dirty="0" smtClean="0"/>
              <a:t>In foster care adoptions, birth parents may be motivated to agree to relinquish their rights following mediation rather than face a termination of parental rights trial</a:t>
            </a:r>
          </a:p>
          <a:p>
            <a:pPr lvl="1">
              <a:lnSpc>
                <a:spcPct val="90000"/>
              </a:lnSpc>
            </a:pPr>
            <a:r>
              <a:rPr lang="en-US" sz="1800" dirty="0" smtClean="0"/>
              <a:t>(Note: The term “mediated adoption” is sometimes used to refer to “semi-open” adoption in which families do not have direct contact)</a:t>
            </a:r>
          </a:p>
          <a:p>
            <a:pPr>
              <a:buFont typeface="Wingdings" pitchFamily="2" charset="2"/>
              <a:buChar char="§"/>
            </a:pPr>
            <a:r>
              <a:rPr lang="en-US" b="0" dirty="0" smtClean="0"/>
              <a:t>Do power imbalances in the adoption triad, and the process for adoption mediation, affect the level of contact to which all parties will agree? And in turn, how are contact agreements and the opportunity for mediated adoption related to actual contact post-adoption?</a:t>
            </a:r>
          </a:p>
          <a:p>
            <a:endParaRPr lang="en-US" b="0" dirty="0" smtClean="0"/>
          </a:p>
          <a:p>
            <a:endParaRPr lang="en-US" b="0" dirty="0" smtClean="0"/>
          </a:p>
          <a:p>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59005"/>
            <a:ext cx="6866288" cy="966406"/>
          </a:xfrm>
        </p:spPr>
        <p:txBody>
          <a:bodyPr>
            <a:normAutofit fontScale="90000"/>
          </a:bodyPr>
          <a:lstStyle/>
          <a:p>
            <a:r>
              <a:rPr lang="en-US" dirty="0" smtClean="0"/>
              <a:t>National Longitudinal Survey of Youth 1997 (NLSY97)</a:t>
            </a:r>
            <a:endParaRPr lang="en-US" dirty="0"/>
          </a:p>
        </p:txBody>
      </p:sp>
      <p:sp>
        <p:nvSpPr>
          <p:cNvPr id="3" name="Content Placeholder 2"/>
          <p:cNvSpPr>
            <a:spLocks noGrp="1"/>
          </p:cNvSpPr>
          <p:nvPr>
            <p:ph idx="1"/>
          </p:nvPr>
        </p:nvSpPr>
        <p:spPr>
          <a:xfrm>
            <a:off x="457200" y="1925411"/>
            <a:ext cx="8209280" cy="4508843"/>
          </a:xfrm>
        </p:spPr>
        <p:txBody>
          <a:bodyPr>
            <a:normAutofit fontScale="85000" lnSpcReduction="10000"/>
          </a:bodyPr>
          <a:lstStyle/>
          <a:p>
            <a:pPr>
              <a:buFont typeface="Wingdings" pitchFamily="2" charset="2"/>
              <a:buChar char="§"/>
            </a:pPr>
            <a:r>
              <a:rPr lang="en-US" b="0" dirty="0" smtClean="0"/>
              <a:t>Carried out by Bureau of Labor Statistics</a:t>
            </a:r>
          </a:p>
          <a:p>
            <a:pPr>
              <a:buFont typeface="Wingdings" pitchFamily="2" charset="2"/>
              <a:buChar char="§"/>
            </a:pPr>
            <a:r>
              <a:rPr lang="en-US" b="0" dirty="0" smtClean="0"/>
              <a:t>Nationally representative sample ~9000 youth age 12-16 as of end of 1996</a:t>
            </a:r>
          </a:p>
          <a:p>
            <a:pPr>
              <a:buFont typeface="Wingdings" pitchFamily="2" charset="2"/>
              <a:buChar char="§"/>
            </a:pPr>
            <a:r>
              <a:rPr lang="en-US" b="0" dirty="0" smtClean="0"/>
              <a:t>Respondent: Youth and (in round 1) parent</a:t>
            </a:r>
          </a:p>
          <a:p>
            <a:pPr>
              <a:buFont typeface="Wingdings" pitchFamily="2" charset="2"/>
              <a:buChar char="§"/>
            </a:pPr>
            <a:r>
              <a:rPr lang="en-US" b="0" dirty="0" smtClean="0"/>
              <a:t>Longitudinal, youths interviewed annually</a:t>
            </a:r>
          </a:p>
          <a:p>
            <a:pPr>
              <a:buFont typeface="Wingdings" pitchFamily="2" charset="2"/>
              <a:buChar char="§"/>
            </a:pPr>
            <a:r>
              <a:rPr lang="en-US" b="0" dirty="0" smtClean="0"/>
              <a:t>Content: topics related to employment and education; also Youths' relationships with parents, contact with absent parents, marital and fertility histories (incl. whether have adopted children), dating, sexual activity, onset of puberty, training, participation in government assistance programs, expectations, time use, criminal behavior, and alcohol and drug use. </a:t>
            </a:r>
          </a:p>
          <a:p>
            <a:pPr>
              <a:buFont typeface="Wingdings" pitchFamily="2" charset="2"/>
              <a:buChar char="§"/>
            </a:pPr>
            <a:r>
              <a:rPr lang="en-US" b="0" dirty="0" smtClean="0"/>
              <a:t>182 legally adopted youth (according to parent respondent)</a:t>
            </a:r>
          </a:p>
          <a:p>
            <a:pPr lvl="1"/>
            <a:r>
              <a:rPr lang="en-US" dirty="0" smtClean="0"/>
              <a:t>Whether youth has adoptive parent(s)</a:t>
            </a:r>
          </a:p>
          <a:p>
            <a:pPr lvl="1"/>
            <a:r>
              <a:rPr lang="en-US" dirty="0" smtClean="0"/>
              <a:t>Whether youth was legally adopted, year adoption occurred </a:t>
            </a:r>
          </a:p>
          <a:p>
            <a:pPr lvl="1"/>
            <a:r>
              <a:rPr lang="en-US" dirty="0" smtClean="0"/>
              <a:t>Whether youth ever live with biological parent</a:t>
            </a:r>
            <a:endParaRPr lang="en-US" b="0" dirty="0" smtClean="0"/>
          </a:p>
          <a:p>
            <a:endParaRPr lang="en-US" b="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59005"/>
            <a:ext cx="6866288" cy="966406"/>
          </a:xfrm>
        </p:spPr>
        <p:txBody>
          <a:bodyPr>
            <a:normAutofit/>
          </a:bodyPr>
          <a:lstStyle/>
          <a:p>
            <a:r>
              <a:rPr lang="en-US" dirty="0" smtClean="0"/>
              <a:t>Other possible data sources</a:t>
            </a:r>
            <a:endParaRPr lang="en-US" dirty="0"/>
          </a:p>
        </p:txBody>
      </p:sp>
      <p:sp>
        <p:nvSpPr>
          <p:cNvPr id="3" name="Content Placeholder 2"/>
          <p:cNvSpPr>
            <a:spLocks noGrp="1"/>
          </p:cNvSpPr>
          <p:nvPr>
            <p:ph idx="1"/>
          </p:nvPr>
        </p:nvSpPr>
        <p:spPr>
          <a:xfrm>
            <a:off x="457200" y="1694985"/>
            <a:ext cx="8686800" cy="4739269"/>
          </a:xfrm>
        </p:spPr>
        <p:txBody>
          <a:bodyPr>
            <a:normAutofit fontScale="92500" lnSpcReduction="10000"/>
          </a:bodyPr>
          <a:lstStyle/>
          <a:p>
            <a:pPr>
              <a:buFont typeface="Wingdings" pitchFamily="2" charset="2"/>
              <a:buChar char="§"/>
            </a:pPr>
            <a:r>
              <a:rPr lang="en-US" b="0" dirty="0" smtClean="0"/>
              <a:t>Consortium for Longitudinal Studies of Child Maltreatment (LONGSCAN): see </a:t>
            </a:r>
            <a:r>
              <a:rPr lang="en-US" b="0" dirty="0" smtClean="0">
                <a:hlinkClick r:id="rId3"/>
              </a:rPr>
              <a:t>http://www.iprc.unc.edu/longscan/</a:t>
            </a:r>
            <a:r>
              <a:rPr lang="en-US" b="0" dirty="0" smtClean="0"/>
              <a:t> &amp; NDACAN</a:t>
            </a:r>
          </a:p>
          <a:p>
            <a:pPr>
              <a:buFont typeface="Wingdings" pitchFamily="2" charset="2"/>
              <a:buChar char="§"/>
            </a:pPr>
            <a:r>
              <a:rPr lang="en-US" b="0" dirty="0" smtClean="0"/>
              <a:t>International Adoption Project: see </a:t>
            </a:r>
            <a:r>
              <a:rPr lang="en-US" b="0" dirty="0" smtClean="0">
                <a:hlinkClick r:id="rId4"/>
              </a:rPr>
              <a:t>http://www.cehd.umn.edu/ICD/research/IAP/</a:t>
            </a:r>
            <a:endParaRPr lang="en-US" b="0" dirty="0" smtClean="0"/>
          </a:p>
          <a:p>
            <a:pPr>
              <a:buFont typeface="Wingdings" pitchFamily="2" charset="2"/>
              <a:buChar char="§"/>
            </a:pPr>
            <a:r>
              <a:rPr lang="en-US" b="0" dirty="0" err="1" smtClean="0"/>
              <a:t>Feigelman</a:t>
            </a:r>
            <a:r>
              <a:rPr lang="en-US" b="0" dirty="0" smtClean="0"/>
              <a:t>, W., </a:t>
            </a:r>
            <a:r>
              <a:rPr lang="en-US" b="0" dirty="0" err="1" smtClean="0"/>
              <a:t>Bachrach</a:t>
            </a:r>
            <a:r>
              <a:rPr lang="en-US" b="0" dirty="0" smtClean="0"/>
              <a:t>, C., Chandra, A., &amp; Wilson, J. (1998). Using archival datasets to study adoption-related questions. Adoption Quarterly, 2(2): 79-88.</a:t>
            </a:r>
          </a:p>
          <a:p>
            <a:pPr lvl="1"/>
            <a:r>
              <a:rPr lang="en-US" sz="2200" dirty="0" smtClean="0"/>
              <a:t>National Survey of Family Growth</a:t>
            </a:r>
          </a:p>
          <a:p>
            <a:pPr lvl="1"/>
            <a:r>
              <a:rPr lang="en-US" sz="2200" b="0" dirty="0" smtClean="0"/>
              <a:t>National Health Interview Survey – Child Health and Adoption Supplements</a:t>
            </a:r>
          </a:p>
          <a:p>
            <a:pPr lvl="1"/>
            <a:r>
              <a:rPr lang="en-US" sz="2200" dirty="0" smtClean="0"/>
              <a:t>National Longitudinal Survey of Youth 1979</a:t>
            </a:r>
          </a:p>
          <a:p>
            <a:pPr lvl="1"/>
            <a:r>
              <a:rPr lang="en-US" sz="2200" b="0" dirty="0" smtClean="0"/>
              <a:t>National Survey of Families and Households</a:t>
            </a:r>
          </a:p>
          <a:p>
            <a:pPr>
              <a:buFont typeface="Wingdings" pitchFamily="2" charset="2"/>
              <a:buChar char="§"/>
            </a:pPr>
            <a:r>
              <a:rPr lang="en-US" b="0" dirty="0" smtClean="0"/>
              <a:t>Others?</a:t>
            </a:r>
            <a:endParaRPr lang="en-US" b="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2468946" y="1163638"/>
            <a:ext cx="6492174" cy="762000"/>
          </a:xfrm>
        </p:spPr>
        <p:txBody>
          <a:bodyPr>
            <a:noAutofit/>
          </a:bodyPr>
          <a:lstStyle/>
          <a:p>
            <a:pPr eaLnBrk="1" hangingPunct="1"/>
            <a:r>
              <a:rPr lang="en-US" sz="3200" dirty="0" smtClean="0"/>
              <a:t>Questions</a:t>
            </a:r>
          </a:p>
        </p:txBody>
      </p:sp>
      <p:sp>
        <p:nvSpPr>
          <p:cNvPr id="6" name="Rectangle 5"/>
          <p:cNvSpPr/>
          <p:nvPr/>
        </p:nvSpPr>
        <p:spPr>
          <a:xfrm>
            <a:off x="457200" y="2338712"/>
            <a:ext cx="8208226" cy="3185487"/>
          </a:xfrm>
          <a:prstGeom prst="rect">
            <a:avLst/>
          </a:prstGeom>
        </p:spPr>
        <p:txBody>
          <a:bodyPr wrap="square">
            <a:spAutoFit/>
          </a:bodyPr>
          <a:lstStyle/>
          <a:p>
            <a:pPr marL="339725" indent="-339725" eaLnBrk="0" hangingPunct="0">
              <a:spcAft>
                <a:spcPts val="600"/>
              </a:spcAft>
              <a:buClr>
                <a:srgbClr val="FF0000"/>
              </a:buClr>
              <a:buSzPct val="100000"/>
              <a:defRPr/>
            </a:pPr>
            <a:r>
              <a:rPr lang="en-US" sz="2400" dirty="0" smtClean="0">
                <a:cs typeface="Arial" pitchFamily="34" charset="0"/>
              </a:rPr>
              <a:t>For more information contact:</a:t>
            </a:r>
          </a:p>
          <a:p>
            <a:pPr marL="796925" lvl="1" indent="-339725" eaLnBrk="0" hangingPunct="0">
              <a:buClr>
                <a:srgbClr val="413044"/>
              </a:buClr>
              <a:buSzPct val="100000"/>
              <a:buFont typeface="Arial" pitchFamily="34" charset="0"/>
              <a:buChar char="•"/>
              <a:defRPr/>
            </a:pPr>
            <a:endParaRPr lang="en-US" sz="400" dirty="0" smtClean="0">
              <a:latin typeface="Arial" pitchFamily="34" charset="0"/>
              <a:cs typeface="Arial" pitchFamily="34" charset="0"/>
            </a:endParaRPr>
          </a:p>
          <a:p>
            <a:pPr lvl="1" eaLnBrk="0" hangingPunct="0">
              <a:buClr>
                <a:srgbClr val="413044"/>
              </a:buClr>
              <a:buSzPct val="125000"/>
              <a:tabLst>
                <a:tab pos="457200" algn="l"/>
              </a:tabLst>
            </a:pPr>
            <a:r>
              <a:rPr lang="en-US" sz="2200" dirty="0" smtClean="0">
                <a:cs typeface="Arial" pitchFamily="34" charset="0"/>
              </a:rPr>
              <a:t>	 		Sharon Vandivere</a:t>
            </a:r>
          </a:p>
          <a:p>
            <a:pPr lvl="1" eaLnBrk="0" hangingPunct="0">
              <a:buClr>
                <a:srgbClr val="413044"/>
              </a:buClr>
              <a:buSzPct val="125000"/>
              <a:tabLst>
                <a:tab pos="457200" algn="l"/>
              </a:tabLst>
            </a:pPr>
            <a:r>
              <a:rPr lang="en-US" sz="2200" dirty="0" smtClean="0">
                <a:cs typeface="Arial" pitchFamily="34" charset="0"/>
              </a:rPr>
              <a:t>			240-223-9244</a:t>
            </a:r>
          </a:p>
          <a:p>
            <a:pPr lvl="1" eaLnBrk="0" hangingPunct="0">
              <a:buClr>
                <a:srgbClr val="413044"/>
              </a:buClr>
              <a:buSzPct val="125000"/>
              <a:tabLst>
                <a:tab pos="457200" algn="l"/>
              </a:tabLst>
            </a:pPr>
            <a:r>
              <a:rPr lang="en-US" sz="2200" dirty="0" smtClean="0">
                <a:cs typeface="Arial" pitchFamily="34" charset="0"/>
              </a:rPr>
              <a:t>			</a:t>
            </a:r>
            <a:r>
              <a:rPr lang="en-US" sz="2200" dirty="0" smtClean="0">
                <a:cs typeface="Arial" pitchFamily="34" charset="0"/>
                <a:hlinkClick r:id="rId3"/>
              </a:rPr>
              <a:t>svandivere@childtrends.org</a:t>
            </a:r>
            <a:endParaRPr lang="en-US" sz="2200" dirty="0" smtClean="0">
              <a:cs typeface="Arial" pitchFamily="34" charset="0"/>
            </a:endParaRPr>
          </a:p>
          <a:p>
            <a:pPr lvl="1" eaLnBrk="0" hangingPunct="0">
              <a:buClr>
                <a:srgbClr val="413044"/>
              </a:buClr>
              <a:buSzPct val="125000"/>
              <a:tabLst>
                <a:tab pos="457200" algn="l"/>
              </a:tabLst>
            </a:pPr>
            <a:endParaRPr lang="en-US" sz="2200" dirty="0" smtClean="0">
              <a:cs typeface="Arial" pitchFamily="34" charset="0"/>
            </a:endParaRPr>
          </a:p>
          <a:p>
            <a:pPr lvl="1" eaLnBrk="0" hangingPunct="0">
              <a:buClr>
                <a:srgbClr val="413044"/>
              </a:buClr>
              <a:buSzPct val="125000"/>
              <a:tabLst>
                <a:tab pos="457200" algn="l"/>
              </a:tabLst>
            </a:pPr>
            <a:endParaRPr lang="en-US" sz="2200" dirty="0" smtClean="0">
              <a:cs typeface="Arial" pitchFamily="34" charset="0"/>
            </a:endParaRPr>
          </a:p>
          <a:p>
            <a:pPr lvl="1" eaLnBrk="0" hangingPunct="0">
              <a:buClr>
                <a:srgbClr val="413044"/>
              </a:buClr>
              <a:buSzPct val="125000"/>
              <a:tabLst>
                <a:tab pos="457200" algn="l"/>
              </a:tabLst>
            </a:pPr>
            <a:endParaRPr lang="en-US" dirty="0" smtClean="0">
              <a:cs typeface="Arial" pitchFamily="34" charset="0"/>
            </a:endParaRPr>
          </a:p>
          <a:p>
            <a:pPr lvl="2" eaLnBrk="0" hangingPunct="0">
              <a:buClr>
                <a:srgbClr val="413044"/>
              </a:buClr>
              <a:buSzPct val="100000"/>
              <a:defRPr/>
            </a:pPr>
            <a:endParaRPr lang="en-US" dirty="0" smtClean="0">
              <a:latin typeface="Arial" pitchFamily="34" charset="0"/>
              <a:cs typeface="Arial" pitchFamily="34" charset="0"/>
            </a:endParaRPr>
          </a:p>
          <a:p>
            <a:pPr marL="457200" indent="-457200" eaLnBrk="0" hangingPunct="0">
              <a:buClr>
                <a:srgbClr val="413044"/>
              </a:buClr>
              <a:buSzPct val="100000"/>
              <a:buFont typeface="Wingdings" pitchFamily="2" charset="2"/>
              <a:buChar char="§"/>
              <a:defRPr/>
            </a:pPr>
            <a:endParaRPr lang="en-US" sz="2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94855" y="914400"/>
            <a:ext cx="7965671" cy="1161850"/>
          </a:xfrm>
        </p:spPr>
        <p:txBody>
          <a:bodyPr>
            <a:normAutofit/>
          </a:bodyPr>
          <a:lstStyle/>
          <a:p>
            <a:r>
              <a:rPr lang="en-US" sz="3200" dirty="0" smtClean="0"/>
              <a:t>Prior analyses of open adoption using NSAP by Faulkner &amp; Madden (2012)</a:t>
            </a:r>
          </a:p>
        </p:txBody>
      </p:sp>
      <p:sp>
        <p:nvSpPr>
          <p:cNvPr id="3" name="Content Placeholder 2"/>
          <p:cNvSpPr>
            <a:spLocks noGrp="1"/>
          </p:cNvSpPr>
          <p:nvPr>
            <p:ph idx="1"/>
          </p:nvPr>
        </p:nvSpPr>
        <p:spPr>
          <a:xfrm>
            <a:off x="394855" y="2076250"/>
            <a:ext cx="8503817" cy="4507429"/>
          </a:xfrm>
        </p:spPr>
        <p:txBody>
          <a:bodyPr rtlCol="0">
            <a:noAutofit/>
          </a:bodyPr>
          <a:lstStyle/>
          <a:p>
            <a:pPr>
              <a:spcBef>
                <a:spcPts val="1200"/>
              </a:spcBef>
              <a:buFont typeface="Wingdings" pitchFamily="2" charset="2"/>
              <a:buChar char="§"/>
            </a:pPr>
            <a:r>
              <a:rPr lang="en-US" b="0" dirty="0" smtClean="0">
                <a:cs typeface="Times New Roman" pitchFamily="18" charset="0"/>
              </a:rPr>
              <a:t>Examined domestic open adoption, focusing on comparisons of children adopted privately by non-kin vs. through foster care.</a:t>
            </a:r>
          </a:p>
          <a:p>
            <a:pPr>
              <a:spcBef>
                <a:spcPts val="1200"/>
              </a:spcBef>
              <a:buFont typeface="Wingdings" pitchFamily="2" charset="2"/>
              <a:buChar char="§"/>
            </a:pPr>
            <a:r>
              <a:rPr lang="en-US" b="0" dirty="0" smtClean="0">
                <a:cs typeface="Times New Roman" pitchFamily="18" charset="0"/>
              </a:rPr>
              <a:t>Post-adoption birth-family contact more likely if:</a:t>
            </a:r>
          </a:p>
          <a:p>
            <a:pPr lvl="1"/>
            <a:r>
              <a:rPr lang="en-US" sz="2200" dirty="0" smtClean="0"/>
              <a:t>Child was adopted privately</a:t>
            </a:r>
          </a:p>
          <a:p>
            <a:pPr lvl="1"/>
            <a:r>
              <a:rPr lang="en-US" sz="2200" dirty="0" smtClean="0"/>
              <a:t>A post-adoption contact agreement was in place</a:t>
            </a:r>
          </a:p>
          <a:p>
            <a:pPr lvl="1"/>
            <a:r>
              <a:rPr lang="en-US" sz="2200" dirty="0" smtClean="0"/>
              <a:t>Child had ever lived with birth family</a:t>
            </a:r>
          </a:p>
          <a:p>
            <a:pPr>
              <a:spcBef>
                <a:spcPts val="1200"/>
              </a:spcBef>
              <a:buFont typeface="Wingdings" pitchFamily="2" charset="2"/>
              <a:buChar char="§"/>
            </a:pPr>
            <a:r>
              <a:rPr lang="en-US" b="0" dirty="0" smtClean="0">
                <a:cs typeface="Times New Roman" pitchFamily="18" charset="0"/>
              </a:rPr>
              <a:t>Factors not associated with openness: </a:t>
            </a:r>
          </a:p>
          <a:p>
            <a:pPr lvl="1"/>
            <a:r>
              <a:rPr lang="en-US" sz="2200" dirty="0" err="1" smtClean="0"/>
              <a:t>Transracial</a:t>
            </a:r>
            <a:r>
              <a:rPr lang="en-US" sz="2200" dirty="0" smtClean="0"/>
              <a:t> adoption, child age at adoption, child gender, child’s age at time of survey, parents’ perceptions of child’s maltreatment history</a:t>
            </a:r>
          </a:p>
          <a:p>
            <a:pPr>
              <a:spcBef>
                <a:spcPts val="1200"/>
              </a:spcBef>
              <a:buFont typeface="Wingdings" pitchFamily="2" charset="2"/>
              <a:buChar char="§"/>
            </a:pPr>
            <a:endParaRPr lang="en-US" b="0" dirty="0" smtClean="0"/>
          </a:p>
          <a:p>
            <a:pPr marL="1431925" lvl="1" indent="-293688" eaLnBrk="0" hangingPunct="0">
              <a:lnSpc>
                <a:spcPct val="90000"/>
              </a:lnSpc>
              <a:buClr>
                <a:srgbClr val="413044"/>
              </a:buClr>
              <a:buSzPct val="100000"/>
              <a:buFont typeface="Wingdings" pitchFamily="2" charset="2"/>
              <a:buChar char="§"/>
              <a:tabLst>
                <a:tab pos="457200" algn="l"/>
              </a:tabLst>
              <a:defRPr/>
            </a:pPr>
            <a:endParaRPr lang="en-US" sz="2200" b="0" dirty="0" smtClean="0">
              <a:cs typeface="Arial" pitchFamily="34" charset="0"/>
            </a:endParaRPr>
          </a:p>
          <a:p>
            <a:pPr eaLnBrk="1" fontAlgn="auto" hangingPunct="1">
              <a:spcAft>
                <a:spcPts val="0"/>
              </a:spcAft>
              <a:buFont typeface="Arial"/>
              <a:buNone/>
              <a:defRPr/>
            </a:pPr>
            <a:endParaRPr lang="en-US" sz="2200" b="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94855" y="914400"/>
            <a:ext cx="7965671" cy="1161850"/>
          </a:xfrm>
        </p:spPr>
        <p:txBody>
          <a:bodyPr>
            <a:normAutofit/>
          </a:bodyPr>
          <a:lstStyle/>
          <a:p>
            <a:r>
              <a:rPr lang="en-US" sz="3200" dirty="0" smtClean="0"/>
              <a:t>Aims of the present study</a:t>
            </a:r>
          </a:p>
        </p:txBody>
      </p:sp>
      <p:sp>
        <p:nvSpPr>
          <p:cNvPr id="3" name="Content Placeholder 2"/>
          <p:cNvSpPr>
            <a:spLocks noGrp="1"/>
          </p:cNvSpPr>
          <p:nvPr>
            <p:ph idx="1"/>
          </p:nvPr>
        </p:nvSpPr>
        <p:spPr>
          <a:xfrm>
            <a:off x="394856" y="1841546"/>
            <a:ext cx="8343900" cy="4742133"/>
          </a:xfrm>
        </p:spPr>
        <p:txBody>
          <a:bodyPr rtlCol="0">
            <a:noAutofit/>
          </a:bodyPr>
          <a:lstStyle/>
          <a:p>
            <a:pPr>
              <a:spcBef>
                <a:spcPts val="1200"/>
              </a:spcBef>
              <a:buFont typeface="Wingdings" pitchFamily="2" charset="2"/>
              <a:buChar char="§"/>
            </a:pPr>
            <a:r>
              <a:rPr lang="en-US" b="0" dirty="0" smtClean="0">
                <a:cs typeface="Times New Roman" pitchFamily="18" charset="0"/>
              </a:rPr>
              <a:t>Expand on Faulkner &amp; Madden’s work by presenting descriptive portrait of openness among all children adopted by non-kin</a:t>
            </a:r>
          </a:p>
          <a:p>
            <a:pPr>
              <a:spcBef>
                <a:spcPts val="1200"/>
              </a:spcBef>
              <a:buFont typeface="Wingdings" pitchFamily="2" charset="2"/>
              <a:buChar char="§"/>
            </a:pPr>
            <a:r>
              <a:rPr lang="en-US" b="0" dirty="0" smtClean="0">
                <a:cs typeface="Times New Roman" pitchFamily="18" charset="0"/>
              </a:rPr>
              <a:t>Examine factors independently associated with post-adoption contact, including potential correlates not examined previously</a:t>
            </a:r>
          </a:p>
          <a:p>
            <a:pPr lvl="1"/>
            <a:r>
              <a:rPr lang="en-US" sz="2200" dirty="0" smtClean="0"/>
              <a:t>How are post-adoption contact agreements and options for adoption mediation associated with contact, net of parents’ desires for a closed adoption?</a:t>
            </a:r>
          </a:p>
          <a:p>
            <a:pPr lvl="1"/>
            <a:r>
              <a:rPr lang="en-US" sz="2200" dirty="0" smtClean="0"/>
              <a:t>While age at finalization may not be associated with contact, is age at initial placement? </a:t>
            </a:r>
          </a:p>
          <a:p>
            <a:pPr>
              <a:spcBef>
                <a:spcPts val="1200"/>
              </a:spcBef>
              <a:buFont typeface="Wingdings" pitchFamily="2" charset="2"/>
              <a:buChar char="§"/>
            </a:pPr>
            <a:r>
              <a:rPr lang="en-US" b="0" dirty="0" smtClean="0">
                <a:cs typeface="Times New Roman" pitchFamily="18" charset="0"/>
              </a:rPr>
              <a:t>Take an initial look at association of well-being with openness</a:t>
            </a:r>
            <a:endParaRPr lang="en-US" b="0" dirty="0" smtClean="0"/>
          </a:p>
          <a:p>
            <a:pPr marL="1431925" lvl="1" indent="-293688" eaLnBrk="0" hangingPunct="0">
              <a:lnSpc>
                <a:spcPct val="90000"/>
              </a:lnSpc>
              <a:buClr>
                <a:srgbClr val="413044"/>
              </a:buClr>
              <a:buSzPct val="100000"/>
              <a:buFont typeface="Wingdings" pitchFamily="2" charset="2"/>
              <a:buChar char="§"/>
              <a:tabLst>
                <a:tab pos="457200" algn="l"/>
              </a:tabLst>
              <a:defRPr/>
            </a:pPr>
            <a:endParaRPr lang="en-US" sz="2200" b="0" dirty="0" smtClean="0">
              <a:cs typeface="Arial" pitchFamily="34" charset="0"/>
            </a:endParaRPr>
          </a:p>
          <a:p>
            <a:pPr eaLnBrk="1" fontAlgn="auto" hangingPunct="1">
              <a:spcAft>
                <a:spcPts val="0"/>
              </a:spcAft>
              <a:buFont typeface="Arial"/>
              <a:buNone/>
              <a:defRPr/>
            </a:pPr>
            <a:endParaRPr lang="en-US" sz="2200" b="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94855" y="1101436"/>
            <a:ext cx="7965671" cy="974814"/>
          </a:xfrm>
        </p:spPr>
        <p:txBody>
          <a:bodyPr>
            <a:normAutofit fontScale="90000"/>
          </a:bodyPr>
          <a:lstStyle/>
          <a:p>
            <a:r>
              <a:rPr lang="en-US" sz="3200" dirty="0" smtClean="0"/>
              <a:t>The National Survey of Adoptive Parents (NSAP)</a:t>
            </a:r>
          </a:p>
        </p:txBody>
      </p:sp>
      <p:sp>
        <p:nvSpPr>
          <p:cNvPr id="3" name="Content Placeholder 2"/>
          <p:cNvSpPr>
            <a:spLocks noGrp="1"/>
          </p:cNvSpPr>
          <p:nvPr>
            <p:ph idx="1"/>
          </p:nvPr>
        </p:nvSpPr>
        <p:spPr>
          <a:xfrm>
            <a:off x="394856" y="1841546"/>
            <a:ext cx="8343900" cy="4742133"/>
          </a:xfrm>
        </p:spPr>
        <p:txBody>
          <a:bodyPr rtlCol="0">
            <a:noAutofit/>
          </a:bodyPr>
          <a:lstStyle/>
          <a:p>
            <a:pPr>
              <a:spcBef>
                <a:spcPts val="1200"/>
              </a:spcBef>
              <a:buFont typeface="Wingdings" pitchFamily="2" charset="2"/>
              <a:buChar char="§"/>
            </a:pPr>
            <a:r>
              <a:rPr lang="en-US" sz="2000" b="0" dirty="0" smtClean="0">
                <a:cs typeface="Times New Roman" pitchFamily="18" charset="0"/>
              </a:rPr>
              <a:t>Module of the State and Local Area Integrated Telephone Survey (SLAITS)</a:t>
            </a:r>
          </a:p>
          <a:p>
            <a:pPr>
              <a:spcBef>
                <a:spcPts val="1200"/>
              </a:spcBef>
              <a:buFont typeface="Wingdings" pitchFamily="2" charset="2"/>
              <a:buChar char="§"/>
            </a:pPr>
            <a:r>
              <a:rPr lang="en-US" sz="2000" b="0" dirty="0" smtClean="0">
                <a:cs typeface="Times New Roman" pitchFamily="18" charset="0"/>
              </a:rPr>
              <a:t>Conducted in 2007-2008 by the National Center for Health Statistics (NCHS)</a:t>
            </a:r>
          </a:p>
          <a:p>
            <a:pPr>
              <a:spcBef>
                <a:spcPts val="1200"/>
              </a:spcBef>
              <a:buFont typeface="Wingdings" pitchFamily="2" charset="2"/>
              <a:buChar char="§"/>
            </a:pPr>
            <a:r>
              <a:rPr lang="en-US" sz="2000" b="0" dirty="0" smtClean="0"/>
              <a:t>Jointly funded by the U.S. Department of Health and Human Services’ Office of the Assistant Secretary for Planning and Evaluation and the Administration for Children &amp; Families</a:t>
            </a:r>
          </a:p>
          <a:p>
            <a:pPr>
              <a:spcBef>
                <a:spcPts val="1200"/>
              </a:spcBef>
              <a:buFont typeface="Wingdings" pitchFamily="2" charset="2"/>
              <a:buChar char="§"/>
            </a:pPr>
            <a:r>
              <a:rPr lang="en-US" sz="2000" b="0" dirty="0" smtClean="0"/>
              <a:t>Respondents were adoptive parents of children identified as adopted in the 2007 NSCH</a:t>
            </a:r>
          </a:p>
          <a:p>
            <a:pPr>
              <a:spcBef>
                <a:spcPts val="1200"/>
              </a:spcBef>
              <a:buFont typeface="Wingdings" pitchFamily="2" charset="2"/>
              <a:buChar char="§"/>
            </a:pPr>
            <a:r>
              <a:rPr lang="en-US" sz="2000" b="0" dirty="0" smtClean="0"/>
              <a:t>Parents of 2,089 adopted focal children were interviewed</a:t>
            </a:r>
          </a:p>
          <a:p>
            <a:pPr>
              <a:spcBef>
                <a:spcPts val="1200"/>
              </a:spcBef>
              <a:buFont typeface="Wingdings" pitchFamily="2" charset="2"/>
              <a:buChar char="§"/>
            </a:pPr>
            <a:r>
              <a:rPr lang="en-US" sz="2000" b="0" dirty="0" smtClean="0"/>
              <a:t>30-minute phone interview</a:t>
            </a:r>
          </a:p>
          <a:p>
            <a:pPr>
              <a:spcBef>
                <a:spcPts val="1200"/>
              </a:spcBef>
              <a:buFont typeface="Wingdings" pitchFamily="2" charset="2"/>
              <a:buChar char="§"/>
            </a:pPr>
            <a:r>
              <a:rPr lang="en-US" sz="2000" b="0" dirty="0" smtClean="0"/>
              <a:t>NSAP represents 1.8 million adopted U.S. children under age 18 in English-speaking households in 2007</a:t>
            </a:r>
          </a:p>
          <a:p>
            <a:pPr>
              <a:spcBef>
                <a:spcPts val="1200"/>
              </a:spcBef>
              <a:buFont typeface="Wingdings" pitchFamily="2" charset="2"/>
              <a:buChar char="§"/>
            </a:pPr>
            <a:endParaRPr lang="en-US" b="0" dirty="0" smtClean="0"/>
          </a:p>
          <a:p>
            <a:pPr>
              <a:spcBef>
                <a:spcPts val="1200"/>
              </a:spcBef>
              <a:buFont typeface="Wingdings" pitchFamily="2" charset="2"/>
              <a:buChar char="§"/>
            </a:pPr>
            <a:endParaRPr lang="en-US" b="0" dirty="0" smtClean="0"/>
          </a:p>
          <a:p>
            <a:pPr>
              <a:spcBef>
                <a:spcPts val="1200"/>
              </a:spcBef>
              <a:buFont typeface="Wingdings" pitchFamily="2" charset="2"/>
              <a:buChar char="§"/>
            </a:pPr>
            <a:endParaRPr lang="en-US" b="0" dirty="0" smtClean="0"/>
          </a:p>
          <a:p>
            <a:pPr marL="1431925" lvl="1" indent="-293688" eaLnBrk="0" hangingPunct="0">
              <a:lnSpc>
                <a:spcPct val="90000"/>
              </a:lnSpc>
              <a:buClr>
                <a:srgbClr val="413044"/>
              </a:buClr>
              <a:buSzPct val="100000"/>
              <a:buFont typeface="Wingdings" pitchFamily="2" charset="2"/>
              <a:buChar char="§"/>
              <a:tabLst>
                <a:tab pos="457200" algn="l"/>
              </a:tabLst>
              <a:defRPr/>
            </a:pPr>
            <a:endParaRPr lang="en-US" sz="2200" b="0" dirty="0" smtClean="0">
              <a:cs typeface="Arial" pitchFamily="34" charset="0"/>
            </a:endParaRPr>
          </a:p>
          <a:p>
            <a:pPr eaLnBrk="1" fontAlgn="auto" hangingPunct="1">
              <a:spcAft>
                <a:spcPts val="0"/>
              </a:spcAft>
              <a:buFont typeface="Arial"/>
              <a:buNone/>
              <a:defRPr/>
            </a:pPr>
            <a:endParaRPr lang="en-US" sz="2200" b="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94855" y="1101436"/>
            <a:ext cx="7965671" cy="974814"/>
          </a:xfrm>
        </p:spPr>
        <p:txBody>
          <a:bodyPr>
            <a:normAutofit/>
          </a:bodyPr>
          <a:lstStyle/>
          <a:p>
            <a:r>
              <a:rPr lang="en-US" sz="3200" dirty="0" smtClean="0"/>
              <a:t>Types of adoption in NSAP</a:t>
            </a:r>
          </a:p>
        </p:txBody>
      </p:sp>
      <p:sp>
        <p:nvSpPr>
          <p:cNvPr id="3" name="Content Placeholder 2"/>
          <p:cNvSpPr>
            <a:spLocks noGrp="1"/>
          </p:cNvSpPr>
          <p:nvPr>
            <p:ph idx="1"/>
          </p:nvPr>
        </p:nvSpPr>
        <p:spPr>
          <a:xfrm>
            <a:off x="394856" y="1841546"/>
            <a:ext cx="8343900" cy="4742133"/>
          </a:xfrm>
        </p:spPr>
        <p:txBody>
          <a:bodyPr rtlCol="0">
            <a:noAutofit/>
          </a:bodyPr>
          <a:lstStyle/>
          <a:p>
            <a:pPr>
              <a:spcBef>
                <a:spcPts val="1200"/>
              </a:spcBef>
              <a:buFont typeface="Wingdings" pitchFamily="2" charset="2"/>
              <a:buChar char="§"/>
            </a:pPr>
            <a:r>
              <a:rPr lang="en-US" b="0" dirty="0" smtClean="0">
                <a:cs typeface="Times New Roman" pitchFamily="18" charset="0"/>
              </a:rPr>
              <a:t>NSAP includes children adopted in 3 ways:</a:t>
            </a:r>
          </a:p>
          <a:p>
            <a:pPr marL="914400" lvl="1" indent="-457200">
              <a:buFontTx/>
              <a:buAutoNum type="arabicPeriod"/>
            </a:pPr>
            <a:r>
              <a:rPr lang="en-US" dirty="0" smtClean="0"/>
              <a:t>Foster care</a:t>
            </a:r>
          </a:p>
          <a:p>
            <a:pPr marL="914400" lvl="1" indent="-457200">
              <a:buFontTx/>
              <a:buAutoNum type="arabicPeriod"/>
            </a:pPr>
            <a:r>
              <a:rPr lang="en-US" dirty="0" smtClean="0"/>
              <a:t>Private domestic</a:t>
            </a:r>
          </a:p>
          <a:p>
            <a:pPr marL="914400" lvl="1" indent="-457200">
              <a:buFontTx/>
              <a:buAutoNum type="arabicPeriod"/>
            </a:pPr>
            <a:r>
              <a:rPr lang="en-US" dirty="0" smtClean="0"/>
              <a:t>International</a:t>
            </a:r>
          </a:p>
          <a:p>
            <a:pPr>
              <a:spcBef>
                <a:spcPts val="1200"/>
              </a:spcBef>
              <a:buFont typeface="Wingdings" pitchFamily="2" charset="2"/>
              <a:buChar char="§"/>
            </a:pPr>
            <a:r>
              <a:rPr lang="en-US" b="0" dirty="0" smtClean="0">
                <a:cs typeface="Times New Roman" pitchFamily="18" charset="0"/>
              </a:rPr>
              <a:t>Relatives caring for children without a parent present in the NSCH were asked whether they had legally adopted the child in their care.  Those children are included if they had been legally adopted.</a:t>
            </a:r>
          </a:p>
          <a:p>
            <a:pPr>
              <a:spcBef>
                <a:spcPts val="1200"/>
              </a:spcBef>
              <a:buFont typeface="Wingdings" pitchFamily="2" charset="2"/>
              <a:buChar char="§"/>
            </a:pPr>
            <a:r>
              <a:rPr lang="en-US" b="0" dirty="0" smtClean="0">
                <a:cs typeface="Times New Roman" pitchFamily="18" charset="0"/>
              </a:rPr>
              <a:t>Step-parent adoptions (in which one parent in the household is a biological parent) are NOT included</a:t>
            </a:r>
          </a:p>
          <a:p>
            <a:pPr>
              <a:spcBef>
                <a:spcPts val="1200"/>
              </a:spcBef>
              <a:buFont typeface="Wingdings" pitchFamily="2" charset="2"/>
              <a:buChar char="§"/>
            </a:pPr>
            <a:endParaRPr lang="en-US" b="0" dirty="0" smtClean="0"/>
          </a:p>
          <a:p>
            <a:pPr marL="1431925" lvl="1" indent="-293688" eaLnBrk="0" hangingPunct="0">
              <a:lnSpc>
                <a:spcPct val="90000"/>
              </a:lnSpc>
              <a:buClr>
                <a:srgbClr val="413044"/>
              </a:buClr>
              <a:buSzPct val="100000"/>
              <a:buFont typeface="Wingdings" pitchFamily="2" charset="2"/>
              <a:buChar char="§"/>
              <a:tabLst>
                <a:tab pos="457200" algn="l"/>
              </a:tabLst>
              <a:defRPr/>
            </a:pPr>
            <a:endParaRPr lang="en-US" sz="2200" b="0" dirty="0" smtClean="0">
              <a:cs typeface="Arial" pitchFamily="34" charset="0"/>
            </a:endParaRPr>
          </a:p>
          <a:p>
            <a:pPr eaLnBrk="1" fontAlgn="auto" hangingPunct="1">
              <a:spcAft>
                <a:spcPts val="0"/>
              </a:spcAft>
              <a:buFont typeface="Arial"/>
              <a:buNone/>
              <a:defRPr/>
            </a:pPr>
            <a:endParaRPr lang="en-US" sz="2200" b="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7136"/>
            <a:ext cx="8209280" cy="938275"/>
          </a:xfrm>
        </p:spPr>
        <p:txBody>
          <a:bodyPr>
            <a:normAutofit fontScale="90000"/>
          </a:bodyPr>
          <a:lstStyle/>
          <a:p>
            <a:r>
              <a:rPr lang="en-US" dirty="0" smtClean="0"/>
              <a:t>Questions on openness asked of parents of children adopted by non-kin</a:t>
            </a:r>
            <a:endParaRPr lang="en-US" dirty="0"/>
          </a:p>
        </p:txBody>
      </p:sp>
      <p:sp>
        <p:nvSpPr>
          <p:cNvPr id="3" name="Content Placeholder 2"/>
          <p:cNvSpPr>
            <a:spLocks noGrp="1"/>
          </p:cNvSpPr>
          <p:nvPr>
            <p:ph idx="1"/>
          </p:nvPr>
        </p:nvSpPr>
        <p:spPr/>
        <p:txBody>
          <a:bodyPr>
            <a:normAutofit fontScale="92500" lnSpcReduction="10000"/>
          </a:bodyPr>
          <a:lstStyle/>
          <a:p>
            <a:r>
              <a:rPr lang="en-US" b="0" dirty="0" smtClean="0"/>
              <a:t>Identifying children adopted by non-kin:</a:t>
            </a:r>
          </a:p>
          <a:p>
            <a:pPr lvl="1"/>
            <a:r>
              <a:rPr lang="en-US" b="0" dirty="0" smtClean="0"/>
              <a:t>“Before you [and your spouse/partner] adopted [S.C.], were you … already related to him/her? For example, were you … [S.C.]’s grandparent, aunt/uncle, or other relative?”</a:t>
            </a:r>
          </a:p>
          <a:p>
            <a:pPr lvl="1"/>
            <a:r>
              <a:rPr lang="en-US" dirty="0" smtClean="0"/>
              <a:t>Did you [and your spouse/partner] know [S.C.] before [you considered adopting [him/her]/being matched with [him/her] for adoption]? 	</a:t>
            </a:r>
          </a:p>
          <a:p>
            <a:r>
              <a:rPr lang="en-US" b="0" dirty="0" smtClean="0"/>
              <a:t>Identifying open adoptions:</a:t>
            </a:r>
          </a:p>
          <a:p>
            <a:pPr lvl="1"/>
            <a:r>
              <a:rPr lang="en-US" dirty="0" smtClean="0"/>
              <a:t>“Since the time of [S.C.]’s adoption, have you [or your spouse/partner], or SC ever had contact with his/her birth family members?” </a:t>
            </a:r>
            <a:r>
              <a:rPr lang="en-US" i="1" dirty="0" smtClean="0"/>
              <a:t>includes letters, emails, phone calls, in-person</a:t>
            </a:r>
          </a:p>
          <a:p>
            <a:endParaRPr lang="en-US" b="0" dirty="0" smtClean="0"/>
          </a:p>
          <a:p>
            <a:endParaRPr lang="en-US" b="0" dirty="0"/>
          </a:p>
        </p:txBody>
      </p:sp>
    </p:spTree>
  </p:cSld>
  <p:clrMapOvr>
    <a:masterClrMapping/>
  </p:clrMapOvr>
</p:sld>
</file>

<file path=ppt/theme/theme1.xml><?xml version="1.0" encoding="utf-8"?>
<a:theme xmlns:a="http://schemas.openxmlformats.org/drawingml/2006/main" name="Child Trends_template">
  <a:themeElements>
    <a:clrScheme name="Child Trends Powerpoint Chart Colors">
      <a:dk1>
        <a:sysClr val="windowText" lastClr="000000"/>
      </a:dk1>
      <a:lt1>
        <a:sysClr val="window" lastClr="FFFFFF"/>
      </a:lt1>
      <a:dk2>
        <a:srgbClr val="1F497D"/>
      </a:dk2>
      <a:lt2>
        <a:srgbClr val="EEECE1"/>
      </a:lt2>
      <a:accent1>
        <a:srgbClr val="558ED5"/>
      </a:accent1>
      <a:accent2>
        <a:srgbClr val="06724E"/>
      </a:accent2>
      <a:accent3>
        <a:srgbClr val="212C93"/>
      </a:accent3>
      <a:accent4>
        <a:srgbClr val="8EBE8D"/>
      </a:accent4>
      <a:accent5>
        <a:srgbClr val="A8C6EA"/>
      </a:accent5>
      <a:accent6>
        <a:srgbClr val="756BAD"/>
      </a:accent6>
      <a:hlink>
        <a:srgbClr val="03432E"/>
      </a:hlink>
      <a:folHlink>
        <a:srgbClr val="83879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Child Trends_template</Template>
  <TotalTime>2650</TotalTime>
  <Words>4155</Words>
  <Application>Microsoft Office PowerPoint</Application>
  <PresentationFormat>On-screen Show (4:3)</PresentationFormat>
  <Paragraphs>336</Paragraphs>
  <Slides>42</Slides>
  <Notes>25</Notes>
  <HiddenSlides>2</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Child Trends_template</vt:lpstr>
      <vt:lpstr>Nationally Representative Data on Openness in Adoption: Findings from the 2007 National Survey of Adoptive Parents</vt:lpstr>
      <vt:lpstr>Overview</vt:lpstr>
      <vt:lpstr>Background</vt:lpstr>
      <vt:lpstr>Background</vt:lpstr>
      <vt:lpstr>Prior analyses of open adoption using NSAP by Faulkner &amp; Madden (2012)</vt:lpstr>
      <vt:lpstr>Aims of the present study</vt:lpstr>
      <vt:lpstr>The National Survey of Adoptive Parents (NSAP)</vt:lpstr>
      <vt:lpstr>Types of adoption in NSAP</vt:lpstr>
      <vt:lpstr>Questions on openness asked of parents of children adopted by non-kin</vt:lpstr>
      <vt:lpstr>NSAP questions on openness</vt:lpstr>
      <vt:lpstr>Percentage of adopted children adopted by non-kin, by adoption type</vt:lpstr>
      <vt:lpstr>Children adopted by non-kin differ systematically from those adopted by kin</vt:lpstr>
      <vt:lpstr>Children adopted by non-relatives differ systematically from those adopted by relatives (cont.)</vt:lpstr>
      <vt:lpstr>Among children adopted by non-kin: Percentage with open adoptions, by adoption type</vt:lpstr>
      <vt:lpstr>Opportunity for open adoption and existence of contact agreements among children adopted by non-kin</vt:lpstr>
      <vt:lpstr>Child-birth parent contact, among children in open adoptions</vt:lpstr>
      <vt:lpstr>Child-birth sibling and child-other relative contact, among children in open adoptions</vt:lpstr>
      <vt:lpstr>Parent-birth family contact, among children in open adoptions</vt:lpstr>
      <vt:lpstr>Similar %’s of children in open and closed adoptions…</vt:lpstr>
      <vt:lpstr>Children in open adoptions more likely to be white, less likely to be Asian than those with closed adoptions</vt:lpstr>
      <vt:lpstr>Children in open adoptions more likely to live in poor households than those with closed adoptions</vt:lpstr>
      <vt:lpstr>Children in open adoptions more likely to have begun living with their families as infants, less likely as toddlers than those with closed adoptions</vt:lpstr>
      <vt:lpstr>Children in open adoptions more likely to have adopted privately in U.S., less likely internationally, than those with closed adoptions</vt:lpstr>
      <vt:lpstr>Children in open adoptions more likely to have contact agreement, less likely to have parent who wanted closed adoption than those with closed adoptions</vt:lpstr>
      <vt:lpstr>Factors associated with openness: Odds ratios</vt:lpstr>
      <vt:lpstr>Factors not significantly independently associated with likelihood of openness</vt:lpstr>
      <vt:lpstr>Comparison with Faulkner and Madden’s findings</vt:lpstr>
      <vt:lpstr>% of children faring well on child &amp; family well-being measures similar for those with open &amp; closed adoptions</vt:lpstr>
      <vt:lpstr>Implications/unanswered questions</vt:lpstr>
      <vt:lpstr>Limitations</vt:lpstr>
      <vt:lpstr>Additional Secondary Data Sources on Adoption</vt:lpstr>
      <vt:lpstr>Surveys using the State and Local Area Integrated Telephone Survey (SLAITS)</vt:lpstr>
      <vt:lpstr>Surveys using the State and Local Area Integrated Telephone Survey (SLAITS)</vt:lpstr>
      <vt:lpstr>Surveys using the State and Local Area Integrated Telephone Survey (SLAITS)</vt:lpstr>
      <vt:lpstr>Surveys using the State and Local Area Integrated Telephone Survey (SLAITS)</vt:lpstr>
      <vt:lpstr>National Data Archive on Child Abuse and Neglect</vt:lpstr>
      <vt:lpstr>National Data Archive on Child Abuse and Neglect</vt:lpstr>
      <vt:lpstr>National Longitudinal Study of  Adolescent Health (Add Health)</vt:lpstr>
      <vt:lpstr>Early Growth and Development Study</vt:lpstr>
      <vt:lpstr>National Longitudinal Survey of Youth 1997 (NLSY97)</vt:lpstr>
      <vt:lpstr>Other possible data sources</vt:lpstr>
      <vt:lpstr>Questions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dc:title>
  <dc:creator>kmalm</dc:creator>
  <cp:lastModifiedBy>svandivere</cp:lastModifiedBy>
  <cp:revision>518</cp:revision>
  <cp:lastPrinted>2011-01-10T20:56:47Z</cp:lastPrinted>
  <dcterms:created xsi:type="dcterms:W3CDTF">2012-10-01T13:42:09Z</dcterms:created>
  <dcterms:modified xsi:type="dcterms:W3CDTF">2013-04-18T15:56:16Z</dcterms:modified>
</cp:coreProperties>
</file>