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Lst>
  <p:notesMasterIdLst>
    <p:notesMasterId r:id="rId55"/>
  </p:notesMasterIdLst>
  <p:handoutMasterIdLst>
    <p:handoutMasterId r:id="rId56"/>
  </p:handoutMasterIdLst>
  <p:sldIdLst>
    <p:sldId id="257" r:id="rId2"/>
    <p:sldId id="598" r:id="rId3"/>
    <p:sldId id="599" r:id="rId4"/>
    <p:sldId id="600" r:id="rId5"/>
    <p:sldId id="364" r:id="rId6"/>
    <p:sldId id="571" r:id="rId7"/>
    <p:sldId id="260" r:id="rId8"/>
    <p:sldId id="374" r:id="rId9"/>
    <p:sldId id="375" r:id="rId10"/>
    <p:sldId id="545" r:id="rId11"/>
    <p:sldId id="546" r:id="rId12"/>
    <p:sldId id="561" r:id="rId13"/>
    <p:sldId id="562" r:id="rId14"/>
    <p:sldId id="563" r:id="rId15"/>
    <p:sldId id="564" r:id="rId16"/>
    <p:sldId id="597" r:id="rId17"/>
    <p:sldId id="534" r:id="rId18"/>
    <p:sldId id="538" r:id="rId19"/>
    <p:sldId id="537" r:id="rId20"/>
    <p:sldId id="539" r:id="rId21"/>
    <p:sldId id="541" r:id="rId22"/>
    <p:sldId id="542" r:id="rId23"/>
    <p:sldId id="517" r:id="rId24"/>
    <p:sldId id="485" r:id="rId25"/>
    <p:sldId id="389" r:id="rId26"/>
    <p:sldId id="558" r:id="rId27"/>
    <p:sldId id="550" r:id="rId28"/>
    <p:sldId id="578" r:id="rId29"/>
    <p:sldId id="595" r:id="rId30"/>
    <p:sldId id="596" r:id="rId31"/>
    <p:sldId id="548" r:id="rId32"/>
    <p:sldId id="586" r:id="rId33"/>
    <p:sldId id="588" r:id="rId34"/>
    <p:sldId id="554" r:id="rId35"/>
    <p:sldId id="580" r:id="rId36"/>
    <p:sldId id="557" r:id="rId37"/>
    <p:sldId id="547" r:id="rId38"/>
    <p:sldId id="551" r:id="rId39"/>
    <p:sldId id="581" r:id="rId40"/>
    <p:sldId id="582" r:id="rId41"/>
    <p:sldId id="583" r:id="rId42"/>
    <p:sldId id="572" r:id="rId43"/>
    <p:sldId id="577" r:id="rId44"/>
    <p:sldId id="585" r:id="rId45"/>
    <p:sldId id="575" r:id="rId46"/>
    <p:sldId id="576" r:id="rId47"/>
    <p:sldId id="594" r:id="rId48"/>
    <p:sldId id="574" r:id="rId49"/>
    <p:sldId id="568" r:id="rId50"/>
    <p:sldId id="570" r:id="rId51"/>
    <p:sldId id="567" r:id="rId52"/>
    <p:sldId id="569" r:id="rId53"/>
    <p:sldId id="544" r:id="rId54"/>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CC9900"/>
    <a:srgbClr val="99FF33"/>
    <a:srgbClr val="969696"/>
    <a:srgbClr val="009900"/>
    <a:srgbClr val="663300"/>
    <a:srgbClr val="000000"/>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4" autoAdjust="0"/>
    <p:restoredTop sz="94631" autoAdjust="0"/>
  </p:normalViewPr>
  <p:slideViewPr>
    <p:cSldViewPr>
      <p:cViewPr>
        <p:scale>
          <a:sx n="70" d="100"/>
          <a:sy n="70" d="100"/>
        </p:scale>
        <p:origin x="-138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66" d="100"/>
          <a:sy n="66" d="100"/>
        </p:scale>
        <p:origin x="-2538" y="642"/>
      </p:cViewPr>
      <p:guideLst>
        <p:guide orient="horz" pos="3025"/>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8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wmf"/><Relationship Id="rId1"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4" name="Rectangle 3074"/>
          <p:cNvSpPr>
            <a:spLocks noGrp="1" noChangeArrowheads="1"/>
          </p:cNvSpPr>
          <p:nvPr>
            <p:ph type="hdr" sz="quarter"/>
          </p:nvPr>
        </p:nvSpPr>
        <p:spPr bwMode="auto">
          <a:xfrm>
            <a:off x="0" y="0"/>
            <a:ext cx="7315200" cy="480388"/>
          </a:xfrm>
          <a:prstGeom prst="rect">
            <a:avLst/>
          </a:prstGeom>
          <a:noFill/>
          <a:ln w="12700">
            <a:noFill/>
            <a:miter lim="800000"/>
            <a:headEnd type="none" w="sm" len="sm"/>
            <a:tailEnd type="none" w="lg" len="lg"/>
          </a:ln>
          <a:effectLst/>
        </p:spPr>
        <p:txBody>
          <a:bodyPr vert="horz" wrap="square" lIns="96113" tIns="48056" rIns="96113" bIns="48056" numCol="1" anchor="t" anchorCtr="0" compatLnSpc="1">
            <a:prstTxWarp prst="textNoShape">
              <a:avLst/>
            </a:prstTxWarp>
          </a:bodyPr>
          <a:lstStyle>
            <a:lvl1pPr defTabSz="960793">
              <a:defRPr sz="1300"/>
            </a:lvl1pPr>
          </a:lstStyle>
          <a:p>
            <a:pPr>
              <a:defRPr/>
            </a:pPr>
            <a:r>
              <a:rPr lang="en-US" smtClean="0"/>
              <a:t>STEM Digital - Water Quality</a:t>
            </a:r>
            <a:endParaRPr lang="en-US"/>
          </a:p>
        </p:txBody>
      </p:sp>
      <p:sp>
        <p:nvSpPr>
          <p:cNvPr id="151555" name="Rectangle 3075"/>
          <p:cNvSpPr>
            <a:spLocks noGrp="1" noChangeArrowheads="1"/>
          </p:cNvSpPr>
          <p:nvPr>
            <p:ph type="dt" sz="quarter" idx="1"/>
          </p:nvPr>
        </p:nvSpPr>
        <p:spPr bwMode="auto">
          <a:xfrm>
            <a:off x="5486400" y="629587"/>
            <a:ext cx="1828800" cy="244293"/>
          </a:xfrm>
          <a:prstGeom prst="rect">
            <a:avLst/>
          </a:prstGeom>
          <a:noFill/>
          <a:ln w="12700">
            <a:noFill/>
            <a:miter lim="800000"/>
            <a:headEnd type="none" w="sm" len="sm"/>
            <a:tailEnd type="none" w="lg" len="lg"/>
          </a:ln>
          <a:effectLst/>
        </p:spPr>
        <p:txBody>
          <a:bodyPr vert="horz" wrap="square" lIns="96113" tIns="48056" rIns="96113" bIns="48056" numCol="1" anchor="t" anchorCtr="0" compatLnSpc="1">
            <a:prstTxWarp prst="textNoShape">
              <a:avLst/>
            </a:prstTxWarp>
          </a:bodyPr>
          <a:lstStyle>
            <a:lvl1pPr algn="r" defTabSz="960793">
              <a:defRPr sz="1300"/>
            </a:lvl1pPr>
          </a:lstStyle>
          <a:p>
            <a:pPr>
              <a:defRPr/>
            </a:pPr>
            <a:endParaRPr lang="en-US"/>
          </a:p>
        </p:txBody>
      </p:sp>
      <p:sp>
        <p:nvSpPr>
          <p:cNvPr id="151556" name="Rectangle 3076"/>
          <p:cNvSpPr>
            <a:spLocks noGrp="1" noChangeArrowheads="1"/>
          </p:cNvSpPr>
          <p:nvPr>
            <p:ph type="ftr" sz="quarter" idx="2"/>
          </p:nvPr>
        </p:nvSpPr>
        <p:spPr bwMode="auto">
          <a:xfrm>
            <a:off x="1" y="9120813"/>
            <a:ext cx="3168227" cy="480387"/>
          </a:xfrm>
          <a:prstGeom prst="rect">
            <a:avLst/>
          </a:prstGeom>
          <a:noFill/>
          <a:ln w="12700">
            <a:noFill/>
            <a:miter lim="800000"/>
            <a:headEnd type="none" w="sm" len="sm"/>
            <a:tailEnd type="none" w="lg" len="lg"/>
          </a:ln>
          <a:effectLst/>
        </p:spPr>
        <p:txBody>
          <a:bodyPr vert="horz" wrap="square" lIns="96113" tIns="48056" rIns="96113" bIns="48056" numCol="1" anchor="b" anchorCtr="0" compatLnSpc="1">
            <a:prstTxWarp prst="textNoShape">
              <a:avLst/>
            </a:prstTxWarp>
          </a:bodyPr>
          <a:lstStyle>
            <a:lvl1pPr defTabSz="960793">
              <a:defRPr sz="1300"/>
            </a:lvl1pPr>
          </a:lstStyle>
          <a:p>
            <a:pPr>
              <a:defRPr/>
            </a:pPr>
            <a:endParaRPr lang="en-US"/>
          </a:p>
        </p:txBody>
      </p:sp>
      <p:sp>
        <p:nvSpPr>
          <p:cNvPr id="151557" name="Rectangle 3077"/>
          <p:cNvSpPr>
            <a:spLocks noGrp="1" noChangeArrowheads="1"/>
          </p:cNvSpPr>
          <p:nvPr>
            <p:ph type="sldNum" sz="quarter" idx="3"/>
          </p:nvPr>
        </p:nvSpPr>
        <p:spPr bwMode="auto">
          <a:xfrm>
            <a:off x="4146974" y="9120813"/>
            <a:ext cx="3168226" cy="480387"/>
          </a:xfrm>
          <a:prstGeom prst="rect">
            <a:avLst/>
          </a:prstGeom>
          <a:noFill/>
          <a:ln w="12700">
            <a:noFill/>
            <a:miter lim="800000"/>
            <a:headEnd type="none" w="sm" len="sm"/>
            <a:tailEnd type="none" w="lg" len="lg"/>
          </a:ln>
          <a:effectLst/>
        </p:spPr>
        <p:txBody>
          <a:bodyPr vert="horz" wrap="square" lIns="96113" tIns="48056" rIns="96113" bIns="48056" numCol="1" anchor="b" anchorCtr="0" compatLnSpc="1">
            <a:prstTxWarp prst="textNoShape">
              <a:avLst/>
            </a:prstTxWarp>
          </a:bodyPr>
          <a:lstStyle>
            <a:lvl1pPr algn="r" defTabSz="960793">
              <a:defRPr sz="1300"/>
            </a:lvl1pPr>
          </a:lstStyle>
          <a:p>
            <a:pPr>
              <a:defRPr/>
            </a:pPr>
            <a:fld id="{D8F45F42-E74C-4EF8-8ADF-D207EA4C2143}" type="slidenum">
              <a:rPr lang="en-US"/>
              <a:pPr>
                <a:defRPr/>
              </a:pPr>
              <a:t>‹#›</a:t>
            </a:fld>
            <a:endParaRPr lang="en-US"/>
          </a:p>
        </p:txBody>
      </p:sp>
      <p:sp>
        <p:nvSpPr>
          <p:cNvPr id="151558" name="Line 3078"/>
          <p:cNvSpPr>
            <a:spLocks noChangeShapeType="1"/>
          </p:cNvSpPr>
          <p:nvPr/>
        </p:nvSpPr>
        <p:spPr bwMode="auto">
          <a:xfrm>
            <a:off x="0" y="550889"/>
            <a:ext cx="7315200" cy="0"/>
          </a:xfrm>
          <a:prstGeom prst="line">
            <a:avLst/>
          </a:prstGeom>
          <a:noFill/>
          <a:ln w="12700">
            <a:solidFill>
              <a:schemeClr val="tx1"/>
            </a:solidFill>
            <a:round/>
            <a:headEnd type="none" w="sm" len="sm"/>
            <a:tailEnd type="none" w="lg" len="lg"/>
          </a:ln>
          <a:effectLst/>
        </p:spPr>
        <p:txBody>
          <a:bodyPr lIns="95747" tIns="47873" rIns="95747" bIns="47873"/>
          <a:lstStyle/>
          <a:p>
            <a:pPr>
              <a:defRPr/>
            </a:pPr>
            <a:endParaRPr lang="en-US"/>
          </a:p>
        </p:txBody>
      </p:sp>
    </p:spTree>
    <p:extLst>
      <p:ext uri="{BB962C8B-B14F-4D97-AF65-F5344CB8AC3E}">
        <p14:creationId xmlns:p14="http://schemas.microsoft.com/office/powerpoint/2010/main" val="24529931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1" y="0"/>
            <a:ext cx="3168227" cy="480388"/>
          </a:xfrm>
          <a:prstGeom prst="rect">
            <a:avLst/>
          </a:prstGeom>
          <a:noFill/>
          <a:ln w="12700">
            <a:noFill/>
            <a:miter lim="800000"/>
            <a:headEnd type="none" w="sm" len="sm"/>
            <a:tailEnd type="none" w="sm" len="sm"/>
          </a:ln>
          <a:effectLst/>
        </p:spPr>
        <p:txBody>
          <a:bodyPr vert="horz" wrap="square" lIns="96113" tIns="48056" rIns="96113" bIns="48056" numCol="1" anchor="t" anchorCtr="0" compatLnSpc="1">
            <a:prstTxWarp prst="textNoShape">
              <a:avLst/>
            </a:prstTxWarp>
          </a:bodyPr>
          <a:lstStyle>
            <a:lvl1pPr defTabSz="960793">
              <a:defRPr sz="1300"/>
            </a:lvl1pPr>
          </a:lstStyle>
          <a:p>
            <a:pPr>
              <a:defRPr/>
            </a:pPr>
            <a:r>
              <a:rPr lang="en-US" smtClean="0"/>
              <a:t>STEM Digital - Water Quality</a:t>
            </a:r>
            <a:endParaRPr lang="en-US"/>
          </a:p>
        </p:txBody>
      </p:sp>
      <p:sp>
        <p:nvSpPr>
          <p:cNvPr id="32771" name="Rectangle 3"/>
          <p:cNvSpPr>
            <a:spLocks noGrp="1" noChangeArrowheads="1"/>
          </p:cNvSpPr>
          <p:nvPr>
            <p:ph type="dt" idx="1"/>
          </p:nvPr>
        </p:nvSpPr>
        <p:spPr bwMode="auto">
          <a:xfrm>
            <a:off x="4146974" y="0"/>
            <a:ext cx="3168226" cy="480388"/>
          </a:xfrm>
          <a:prstGeom prst="rect">
            <a:avLst/>
          </a:prstGeom>
          <a:noFill/>
          <a:ln w="12700">
            <a:noFill/>
            <a:miter lim="800000"/>
            <a:headEnd type="none" w="sm" len="sm"/>
            <a:tailEnd type="none" w="sm" len="sm"/>
          </a:ln>
          <a:effectLst/>
        </p:spPr>
        <p:txBody>
          <a:bodyPr vert="horz" wrap="square" lIns="96113" tIns="48056" rIns="96113" bIns="48056" numCol="1" anchor="t" anchorCtr="0" compatLnSpc="1">
            <a:prstTxWarp prst="textNoShape">
              <a:avLst/>
            </a:prstTxWarp>
          </a:bodyPr>
          <a:lstStyle>
            <a:lvl1pPr algn="r" defTabSz="960793">
              <a:defRPr sz="1300"/>
            </a:lvl1pPr>
          </a:lstStyle>
          <a:p>
            <a:pPr>
              <a:defRPr/>
            </a:pPr>
            <a:endParaRPr lang="en-US"/>
          </a:p>
        </p:txBody>
      </p:sp>
      <p:sp>
        <p:nvSpPr>
          <p:cNvPr id="91140"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32773" name="Rectangle 5"/>
          <p:cNvSpPr>
            <a:spLocks noGrp="1" noChangeArrowheads="1"/>
          </p:cNvSpPr>
          <p:nvPr>
            <p:ph type="body" sz="quarter" idx="3"/>
          </p:nvPr>
        </p:nvSpPr>
        <p:spPr bwMode="auto">
          <a:xfrm>
            <a:off x="975360" y="4561226"/>
            <a:ext cx="5364480" cy="4320213"/>
          </a:xfrm>
          <a:prstGeom prst="rect">
            <a:avLst/>
          </a:prstGeom>
          <a:noFill/>
          <a:ln w="12700">
            <a:noFill/>
            <a:miter lim="800000"/>
            <a:headEnd type="none" w="sm" len="sm"/>
            <a:tailEnd type="none" w="sm" len="sm"/>
          </a:ln>
          <a:effectLst/>
        </p:spPr>
        <p:txBody>
          <a:bodyPr vert="horz" wrap="square" lIns="96113" tIns="48056" rIns="96113" bIns="4805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4" name="Rectangle 6"/>
          <p:cNvSpPr>
            <a:spLocks noGrp="1" noChangeArrowheads="1"/>
          </p:cNvSpPr>
          <p:nvPr>
            <p:ph type="ftr" sz="quarter" idx="4"/>
          </p:nvPr>
        </p:nvSpPr>
        <p:spPr bwMode="auto">
          <a:xfrm>
            <a:off x="1" y="9120813"/>
            <a:ext cx="3168227" cy="480387"/>
          </a:xfrm>
          <a:prstGeom prst="rect">
            <a:avLst/>
          </a:prstGeom>
          <a:noFill/>
          <a:ln w="12700">
            <a:noFill/>
            <a:miter lim="800000"/>
            <a:headEnd type="none" w="sm" len="sm"/>
            <a:tailEnd type="none" w="sm" len="sm"/>
          </a:ln>
          <a:effectLst/>
        </p:spPr>
        <p:txBody>
          <a:bodyPr vert="horz" wrap="square" lIns="96113" tIns="48056" rIns="96113" bIns="48056" numCol="1" anchor="b" anchorCtr="0" compatLnSpc="1">
            <a:prstTxWarp prst="textNoShape">
              <a:avLst/>
            </a:prstTxWarp>
          </a:bodyPr>
          <a:lstStyle>
            <a:lvl1pPr defTabSz="960793">
              <a:defRPr sz="1300"/>
            </a:lvl1pPr>
          </a:lstStyle>
          <a:p>
            <a:pPr>
              <a:defRPr/>
            </a:pPr>
            <a:endParaRPr lang="en-US"/>
          </a:p>
        </p:txBody>
      </p:sp>
      <p:sp>
        <p:nvSpPr>
          <p:cNvPr id="32775" name="Rectangle 7"/>
          <p:cNvSpPr>
            <a:spLocks noGrp="1" noChangeArrowheads="1"/>
          </p:cNvSpPr>
          <p:nvPr>
            <p:ph type="sldNum" sz="quarter" idx="5"/>
          </p:nvPr>
        </p:nvSpPr>
        <p:spPr bwMode="auto">
          <a:xfrm>
            <a:off x="4146974" y="9120813"/>
            <a:ext cx="3168226" cy="480387"/>
          </a:xfrm>
          <a:prstGeom prst="rect">
            <a:avLst/>
          </a:prstGeom>
          <a:noFill/>
          <a:ln w="12700">
            <a:noFill/>
            <a:miter lim="800000"/>
            <a:headEnd type="none" w="sm" len="sm"/>
            <a:tailEnd type="none" w="sm" len="sm"/>
          </a:ln>
          <a:effectLst/>
        </p:spPr>
        <p:txBody>
          <a:bodyPr vert="horz" wrap="square" lIns="96113" tIns="48056" rIns="96113" bIns="48056" numCol="1" anchor="b" anchorCtr="0" compatLnSpc="1">
            <a:prstTxWarp prst="textNoShape">
              <a:avLst/>
            </a:prstTxWarp>
          </a:bodyPr>
          <a:lstStyle>
            <a:lvl1pPr algn="r" defTabSz="960793">
              <a:defRPr sz="1300"/>
            </a:lvl1pPr>
          </a:lstStyle>
          <a:p>
            <a:pPr>
              <a:defRPr/>
            </a:pPr>
            <a:fld id="{DC57013C-88B8-496F-AD03-E2626F31F1A1}" type="slidenum">
              <a:rPr lang="en-US"/>
              <a:pPr>
                <a:defRPr/>
              </a:pPr>
              <a:t>‹#›</a:t>
            </a:fld>
            <a:endParaRPr lang="en-US"/>
          </a:p>
        </p:txBody>
      </p:sp>
    </p:spTree>
    <p:extLst>
      <p:ext uri="{BB962C8B-B14F-4D97-AF65-F5344CB8AC3E}">
        <p14:creationId xmlns:p14="http://schemas.microsoft.com/office/powerpoint/2010/main" val="1651434069"/>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noFill/>
        </p:spPr>
        <p:txBody>
          <a:bodyPr/>
          <a:lstStyle/>
          <a:p>
            <a:r>
              <a:rPr lang="en-US" smtClean="0"/>
              <a:t>STEM Digital - Water Quality</a:t>
            </a:r>
          </a:p>
        </p:txBody>
      </p:sp>
      <p:sp>
        <p:nvSpPr>
          <p:cNvPr id="92163" name="Rectangle 7"/>
          <p:cNvSpPr>
            <a:spLocks noGrp="1" noChangeArrowheads="1"/>
          </p:cNvSpPr>
          <p:nvPr>
            <p:ph type="sldNum" sz="quarter" idx="5"/>
          </p:nvPr>
        </p:nvSpPr>
        <p:spPr>
          <a:noFill/>
        </p:spPr>
        <p:txBody>
          <a:bodyPr/>
          <a:lstStyle/>
          <a:p>
            <a:fld id="{D4AB4E5C-6FA0-4A32-8AAF-630218BDD48C}" type="slidenum">
              <a:rPr lang="en-US" smtClean="0"/>
              <a:pPr/>
              <a:t>1</a:t>
            </a:fld>
            <a:endParaRPr lang="en-US" smtClean="0"/>
          </a:p>
        </p:txBody>
      </p:sp>
      <p:sp>
        <p:nvSpPr>
          <p:cNvPr id="92164" name="Rectangle 2"/>
          <p:cNvSpPr>
            <a:spLocks noGrp="1" noRot="1" noChangeAspect="1" noChangeArrowheads="1" noTextEdit="1"/>
          </p:cNvSpPr>
          <p:nvPr>
            <p:ph type="sldImg"/>
          </p:nvPr>
        </p:nvSpPr>
        <p:spPr>
          <a:ln/>
        </p:spPr>
      </p:sp>
      <p:sp>
        <p:nvSpPr>
          <p:cNvPr id="92165" name="Rectangle 3"/>
          <p:cNvSpPr>
            <a:spLocks noGrp="1" noChangeArrowheads="1"/>
          </p:cNvSpPr>
          <p:nvPr>
            <p:ph type="body" idx="1"/>
          </p:nvPr>
        </p:nvSpPr>
        <p:spPr>
          <a:noFill/>
          <a:ln w="9525"/>
        </p:spPr>
        <p:txBody>
          <a:bodyPr/>
          <a:lstStyle/>
          <a:p>
            <a:r>
              <a:rPr lang="en-US" smtClean="0"/>
              <a:t>50 min</a:t>
            </a:r>
          </a:p>
          <a:p>
            <a:r>
              <a:rPr lang="en-US" smtClean="0"/>
              <a:t>53 slides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STEM Digital - Water Quality</a:t>
            </a:r>
            <a:endParaRPr lang="en-US"/>
          </a:p>
        </p:txBody>
      </p:sp>
      <p:sp>
        <p:nvSpPr>
          <p:cNvPr id="5" name="Slide Number Placeholder 4"/>
          <p:cNvSpPr>
            <a:spLocks noGrp="1"/>
          </p:cNvSpPr>
          <p:nvPr>
            <p:ph type="sldNum" sz="quarter" idx="11"/>
          </p:nvPr>
        </p:nvSpPr>
        <p:spPr/>
        <p:txBody>
          <a:bodyPr/>
          <a:lstStyle/>
          <a:p>
            <a:pPr>
              <a:defRPr/>
            </a:pPr>
            <a:fld id="{DC57013C-88B8-496F-AD03-E2626F31F1A1}" type="slidenum">
              <a:rPr lang="en-US" smtClean="0"/>
              <a:pPr>
                <a:defRPr/>
              </a:pPr>
              <a:t>12</a:t>
            </a:fld>
            <a:endParaRPr lang="en-US"/>
          </a:p>
        </p:txBody>
      </p:sp>
    </p:spTree>
    <p:extLst>
      <p:ext uri="{BB962C8B-B14F-4D97-AF65-F5344CB8AC3E}">
        <p14:creationId xmlns:p14="http://schemas.microsoft.com/office/powerpoint/2010/main" val="3485450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6"/>
          <p:cNvSpPr>
            <a:spLocks noGrp="1" noChangeArrowheads="1"/>
          </p:cNvSpPr>
          <p:nvPr>
            <p:ph type="hdr" sz="quarter"/>
          </p:nvPr>
        </p:nvSpPr>
        <p:spPr>
          <a:ln/>
        </p:spPr>
        <p:txBody>
          <a:bodyPr/>
          <a:lstStyle/>
          <a:p>
            <a:r>
              <a:rPr lang="en-US" smtClean="0"/>
              <a:t>STEM Digital - Water Quality</a:t>
            </a:r>
            <a:endParaRPr lang="en-US"/>
          </a:p>
        </p:txBody>
      </p:sp>
      <p:sp>
        <p:nvSpPr>
          <p:cNvPr id="6" name="Rectangle 1031"/>
          <p:cNvSpPr>
            <a:spLocks noGrp="1" noChangeArrowheads="1"/>
          </p:cNvSpPr>
          <p:nvPr>
            <p:ph type="sldNum" sz="quarter" idx="5"/>
          </p:nvPr>
        </p:nvSpPr>
        <p:spPr>
          <a:ln/>
        </p:spPr>
        <p:txBody>
          <a:bodyPr/>
          <a:lstStyle/>
          <a:p>
            <a:fld id="{6E92FD5F-123C-4BF0-8EBB-6CCD1C3A2ED6}" type="slidenum">
              <a:rPr lang="en-US"/>
              <a:pPr/>
              <a:t>18</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6"/>
          <p:cNvSpPr>
            <a:spLocks noGrp="1" noChangeArrowheads="1"/>
          </p:cNvSpPr>
          <p:nvPr>
            <p:ph type="hdr" sz="quarter"/>
          </p:nvPr>
        </p:nvSpPr>
        <p:spPr>
          <a:ln/>
        </p:spPr>
        <p:txBody>
          <a:bodyPr/>
          <a:lstStyle/>
          <a:p>
            <a:r>
              <a:rPr lang="en-US" smtClean="0"/>
              <a:t>STEM Digital - Water Quality</a:t>
            </a:r>
            <a:endParaRPr lang="en-US"/>
          </a:p>
        </p:txBody>
      </p:sp>
      <p:sp>
        <p:nvSpPr>
          <p:cNvPr id="6" name="Rectangle 1031"/>
          <p:cNvSpPr>
            <a:spLocks noGrp="1" noChangeArrowheads="1"/>
          </p:cNvSpPr>
          <p:nvPr>
            <p:ph type="sldNum" sz="quarter" idx="5"/>
          </p:nvPr>
        </p:nvSpPr>
        <p:spPr>
          <a:ln/>
        </p:spPr>
        <p:txBody>
          <a:bodyPr/>
          <a:lstStyle/>
          <a:p>
            <a:fld id="{BCD28CE6-BDF0-44BE-853A-201AD9EE0205}" type="slidenum">
              <a:rPr lang="en-US"/>
              <a:pPr/>
              <a:t>19</a:t>
            </a:fld>
            <a:endParaRPr lang="en-US"/>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r>
              <a:rPr lang="en-US"/>
              <a:t>Tannins are common plant products found in trees, coffee, cocoa, etc.  They all share an ability to turn animal skins into leather, rendering non-putrescable.  Some tannins have been used as an antidote to poisons.  They have also been useful in the treatment of diarrhea.  Some tannins may also play a role in mouth and throat cancer.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Other books:</a:t>
            </a:r>
          </a:p>
          <a:p>
            <a:r>
              <a:rPr lang="en-US" dirty="0" smtClean="0"/>
              <a:t>The Strange</a:t>
            </a:r>
            <a:r>
              <a:rPr lang="en-US" baseline="0" dirty="0" smtClean="0"/>
              <a:t> Case of the </a:t>
            </a:r>
            <a:r>
              <a:rPr lang="en-US" baseline="0" dirty="0" err="1" smtClean="0"/>
              <a:t>Broadstreet</a:t>
            </a:r>
            <a:r>
              <a:rPr lang="en-US" baseline="0" dirty="0" smtClean="0"/>
              <a:t> Pump: John Snow and the Mystery of Cholera (2007)</a:t>
            </a:r>
          </a:p>
          <a:p>
            <a:r>
              <a:rPr lang="en-US" baseline="0" dirty="0" smtClean="0"/>
              <a:t>The Medical Detective: John Snow, Cholera and the Mystery of the Broad Street Pump (2007)</a:t>
            </a:r>
          </a:p>
          <a:p>
            <a:r>
              <a:rPr lang="en-US" baseline="0" dirty="0" smtClean="0"/>
              <a:t>The Blue Death: Disease, Disaster and the Water we Drink (2007)</a:t>
            </a:r>
          </a:p>
          <a:p>
            <a:r>
              <a:rPr lang="en-US" baseline="0" dirty="0" smtClean="0"/>
              <a:t>Cholera, Chloroform and the Science of Medicine: A Life of John Snow (2003)</a:t>
            </a:r>
            <a:endParaRPr lang="en-US" dirty="0"/>
          </a:p>
        </p:txBody>
      </p:sp>
      <p:sp>
        <p:nvSpPr>
          <p:cNvPr id="4" name="Header Placeholder 3"/>
          <p:cNvSpPr>
            <a:spLocks noGrp="1"/>
          </p:cNvSpPr>
          <p:nvPr>
            <p:ph type="hdr" sz="quarter" idx="10"/>
          </p:nvPr>
        </p:nvSpPr>
        <p:spPr/>
        <p:txBody>
          <a:bodyPr/>
          <a:lstStyle/>
          <a:p>
            <a:pPr>
              <a:defRPr/>
            </a:pPr>
            <a:r>
              <a:rPr lang="en-US" smtClean="0"/>
              <a:t>STEM Digital - Water Quality</a:t>
            </a:r>
            <a:endParaRPr lang="en-US"/>
          </a:p>
        </p:txBody>
      </p:sp>
      <p:sp>
        <p:nvSpPr>
          <p:cNvPr id="5" name="Slide Number Placeholder 4"/>
          <p:cNvSpPr>
            <a:spLocks noGrp="1"/>
          </p:cNvSpPr>
          <p:nvPr>
            <p:ph type="sldNum" sz="quarter" idx="11"/>
          </p:nvPr>
        </p:nvSpPr>
        <p:spPr/>
        <p:txBody>
          <a:bodyPr/>
          <a:lstStyle/>
          <a:p>
            <a:pPr>
              <a:defRPr/>
            </a:pPr>
            <a:fld id="{2C66ACDB-8DBA-40EE-9640-E7FB12914258}" type="slidenum">
              <a:rPr lang="en-US" smtClean="0"/>
              <a:pPr>
                <a:defRPr/>
              </a:pPr>
              <a:t>26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noFill/>
        </p:spPr>
        <p:txBody>
          <a:bodyPr/>
          <a:lstStyle/>
          <a:p>
            <a:r>
              <a:rPr lang="en-US" smtClean="0"/>
              <a:t>STEM Digital - Water Quality</a:t>
            </a:r>
          </a:p>
        </p:txBody>
      </p:sp>
      <p:sp>
        <p:nvSpPr>
          <p:cNvPr id="95235" name="Rectangle 7"/>
          <p:cNvSpPr>
            <a:spLocks noGrp="1" noChangeArrowheads="1"/>
          </p:cNvSpPr>
          <p:nvPr>
            <p:ph type="sldNum" sz="quarter" idx="5"/>
          </p:nvPr>
        </p:nvSpPr>
        <p:spPr>
          <a:noFill/>
        </p:spPr>
        <p:txBody>
          <a:bodyPr/>
          <a:lstStyle/>
          <a:p>
            <a:fld id="{F7D5506C-19FB-483B-A305-8497D3B2033F}" type="slidenum">
              <a:rPr lang="en-US" smtClean="0"/>
              <a:pPr/>
              <a:t>53</a:t>
            </a:fld>
            <a:endParaRPr lang="en-US" smtClean="0"/>
          </a:p>
        </p:txBody>
      </p:sp>
      <p:sp>
        <p:nvSpPr>
          <p:cNvPr id="95236" name="Rectangle 2"/>
          <p:cNvSpPr>
            <a:spLocks noGrp="1" noRot="1" noChangeAspect="1" noChangeArrowheads="1" noTextEdit="1"/>
          </p:cNvSpPr>
          <p:nvPr>
            <p:ph type="sldImg"/>
          </p:nvPr>
        </p:nvSpPr>
        <p:spPr>
          <a:ln/>
        </p:spPr>
      </p:sp>
      <p:sp>
        <p:nvSpPr>
          <p:cNvPr id="9523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r>
              <a:rPr lang="en-US" smtClean="0"/>
              <a:t>Dave Reckhow</a:t>
            </a:r>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a:solidFill>
                  <a:srgbClr val="FFFFFF"/>
                </a:solidFill>
              </a:defRPr>
            </a:lvl1pPr>
          </a:lstStyle>
          <a:p>
            <a:pPr>
              <a:defRPr/>
            </a:pPr>
            <a:fld id="{6B8C42FC-E80B-494C-9108-0F331A1CED8D}"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r>
              <a:rPr lang="en-US" smtClean="0"/>
              <a:t>Dave Reckhow</a:t>
            </a: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51AE6944-FAC1-47A2-8BDC-CE6BE6ED11C2}" type="slidenum">
              <a:rPr lang="en-US"/>
              <a:pPr>
                <a:defRPr/>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r>
              <a:rPr lang="en-US" smtClean="0"/>
              <a:t>Dave Reckhow</a:t>
            </a: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D1A3EDB-FD04-46E2-B763-8DAB3117E776}" type="slidenum">
              <a:rPr lang="en-US"/>
              <a:pPr>
                <a:defRPr/>
              </a:pPr>
              <a:t>‹#›</a:t>
            </a:fld>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304800"/>
            <a:ext cx="7793037"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1752600"/>
            <a:ext cx="3810000" cy="4379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1752600"/>
            <a:ext cx="3810000" cy="43799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r>
              <a:rPr lang="en-US" smtClean="0"/>
              <a:t>Dave Reckhow</a:t>
            </a: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1D16FB10-CD25-4930-8C31-1EA6A55E8245}" type="slidenum">
              <a:rPr lang="en-US"/>
              <a:pPr>
                <a:defRPr/>
              </a:pPr>
              <a:t>‹#›</a:t>
            </a:fld>
            <a:endParaRPr lang="en-US"/>
          </a:p>
        </p:txBody>
      </p:sp>
    </p:spTree>
    <p:extLst>
      <p:ext uri="{BB962C8B-B14F-4D97-AF65-F5344CB8AC3E}">
        <p14:creationId xmlns:p14="http://schemas.microsoft.com/office/powerpoint/2010/main" val="269940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a:xfrm>
            <a:off x="6172200" y="6400800"/>
            <a:ext cx="2476500" cy="266700"/>
          </a:xfrm>
        </p:spPr>
        <p:txBody>
          <a:bodyPr/>
          <a:lstStyle>
            <a:lvl1pPr>
              <a:defRPr/>
            </a:lvl1pPr>
          </a:lstStyle>
          <a:p>
            <a:pPr>
              <a:defRPr/>
            </a:pPr>
            <a:r>
              <a:rPr lang="en-US" smtClean="0"/>
              <a:t>Dave Reckhow</a:t>
            </a: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E870B21-F8F6-40FD-A884-7E01A81D1238}" type="slidenum">
              <a:rPr lang="en-US"/>
              <a:pPr>
                <a:defRPr/>
              </a:pPr>
              <a:t>‹#›</a:t>
            </a:fld>
            <a:endParaRPr lang="en-US"/>
          </a:p>
        </p:txBody>
      </p:sp>
    </p:spTree>
  </p:cSld>
  <p:clrMapOvr>
    <a:masterClrMapping/>
  </p:clrMapOvr>
  <p:transition>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r>
              <a:rPr lang="en-US" smtClean="0"/>
              <a:t>Dave Reckhow</a:t>
            </a:r>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8091F773-9286-4B79-B529-B9E6CE4146D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r>
              <a:rPr lang="en-US" smtClean="0"/>
              <a:t>Dave Reckhow</a:t>
            </a: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BD07CF73-5F37-49B4-B1F6-DA275810D035}" type="slidenum">
              <a:rPr lang="en-US"/>
              <a:pPr>
                <a:defRPr/>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r>
              <a:rPr lang="en-US" smtClean="0"/>
              <a:t>Dave Reckhow</a:t>
            </a: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3240F7D2-6A05-4D6E-BCCE-C720E677E169}" type="slidenum">
              <a:rPr lang="en-US"/>
              <a:pPr>
                <a:defRPr/>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r>
              <a:rPr lang="en-US" smtClean="0"/>
              <a:t>Dave Reckhow</a:t>
            </a:r>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B6D75333-C73A-4494-A3E2-4070396C17B0}" type="slidenum">
              <a:rPr lang="en-US"/>
              <a:pPr>
                <a:defRPr/>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r>
              <a:rPr lang="en-US" smtClean="0"/>
              <a:t>Dave Reckhow</a:t>
            </a: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272864C2-E856-4715-AE8A-BA66C9C2DF86}" type="slidenum">
              <a:rPr lang="en-US"/>
              <a:pPr>
                <a:defRPr/>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r>
              <a:rPr lang="en-US" smtClean="0"/>
              <a:t>Dave Reckhow</a:t>
            </a:r>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8B5A4EC3-2D68-4E83-9716-A4FC833B9C45}" type="slidenum">
              <a:rPr lang="en-US"/>
              <a:pPr>
                <a:defRPr/>
              </a:pPr>
              <a:t>‹#›</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r>
              <a:rPr lang="en-US" smtClean="0"/>
              <a:t>Dave Reckhow</a:t>
            </a:r>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4774DB8C-5D09-43CF-91B5-2944BB30F400}" type="slidenum">
              <a:rPr lang="en-US"/>
              <a:pPr>
                <a:defRPr/>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hangingPunct="1">
              <a:defRPr/>
            </a:pPr>
            <a:endParaRPr lang="en-US"/>
          </a:p>
        </p:txBody>
      </p:sp>
      <p:sp>
        <p:nvSpPr>
          <p:cNvPr id="4710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4710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r>
              <a:rPr lang="en-US" smtClean="0"/>
              <a:t>Dave Reckhow</a:t>
            </a:r>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7668D5D2-A66D-4772-BD1B-04620EBE669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88" r:id="rId1"/>
    <p:sldLayoutId id="2147483779" r:id="rId2"/>
    <p:sldLayoutId id="2147483789" r:id="rId3"/>
    <p:sldLayoutId id="2147483780" r:id="rId4"/>
    <p:sldLayoutId id="2147483781" r:id="rId5"/>
    <p:sldLayoutId id="2147483782" r:id="rId6"/>
    <p:sldLayoutId id="2147483783" r:id="rId7"/>
    <p:sldLayoutId id="2147483790" r:id="rId8"/>
    <p:sldLayoutId id="2147483791" r:id="rId9"/>
    <p:sldLayoutId id="2147483784" r:id="rId10"/>
    <p:sldLayoutId id="2147483785" r:id="rId11"/>
    <p:sldLayoutId id="2147483792" r:id="rId12"/>
  </p:sldLayoutIdLst>
  <p:transition>
    <p:random/>
  </p:transition>
  <p:timing>
    <p:tnLst>
      <p:par>
        <p:cTn id="1" dur="indefinite" restart="never" nodeType="tmRoot"/>
      </p:par>
    </p:tnLst>
  </p:timing>
  <p:hf hdr="0" ftr="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24.wmf"/><Relationship Id="rId5" Type="http://schemas.openxmlformats.org/officeDocument/2006/relationships/oleObject" Target="../embeddings/oleObject2.bin"/><Relationship Id="rId4" Type="http://schemas.openxmlformats.org/officeDocument/2006/relationships/image" Target="../media/image23.wmf"/></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upload.wikimedia.org/wikipedia/commons/e/ee/Lignin_structure.sv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8.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27.wmf"/><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notesSlide" Target="../notesSlides/notesSlide4.xml"/><Relationship Id="rId7" Type="http://schemas.openxmlformats.org/officeDocument/2006/relationships/image" Target="../media/image30.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29.wmf"/><Relationship Id="rId4" Type="http://schemas.openxmlformats.org/officeDocument/2006/relationships/oleObject" Target="../embeddings/oleObject5.bin"/></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33.wmf"/><Relationship Id="rId5" Type="http://schemas.openxmlformats.org/officeDocument/2006/relationships/oleObject" Target="../embeddings/oleObject8.bin"/><Relationship Id="rId4" Type="http://schemas.openxmlformats.org/officeDocument/2006/relationships/image" Target="../media/image32.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6.wmf"/><Relationship Id="rId5" Type="http://schemas.openxmlformats.org/officeDocument/2006/relationships/oleObject" Target="../embeddings/oleObject11.bin"/><Relationship Id="rId4" Type="http://schemas.openxmlformats.org/officeDocument/2006/relationships/image" Target="../media/image35.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image" Target="../media/image39.jpeg"/><Relationship Id="rId4" Type="http://schemas.openxmlformats.org/officeDocument/2006/relationships/image" Target="../media/image38.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40.wmf"/><Relationship Id="rId4" Type="http://schemas.openxmlformats.org/officeDocument/2006/relationships/oleObject" Target="../embeddings/Microsoft_Word_97_-_2003_Document1.doc"/></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50.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52.wmf"/><Relationship Id="rId5" Type="http://schemas.openxmlformats.org/officeDocument/2006/relationships/oleObject" Target="../embeddings/oleObject16.bin"/><Relationship Id="rId4" Type="http://schemas.openxmlformats.org/officeDocument/2006/relationships/image" Target="../media/image51.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54.png"/><Relationship Id="rId4" Type="http://schemas.openxmlformats.org/officeDocument/2006/relationships/image" Target="../media/image53.wmf"/></Relationships>
</file>

<file path=ppt/slides/_rels/slide34.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6.xml"/><Relationship Id="rId1" Type="http://schemas.openxmlformats.org/officeDocument/2006/relationships/vmlDrawing" Target="../drawings/vmlDrawing10.vml"/><Relationship Id="rId5" Type="http://schemas.openxmlformats.org/officeDocument/2006/relationships/image" Target="../media/image69.wmf"/><Relationship Id="rId4" Type="http://schemas.openxmlformats.org/officeDocument/2006/relationships/oleObject" Target="../embeddings/Microsoft_Word_97_-_2003_Document2.doc"/></Relationships>
</file>

<file path=ppt/slides/_rels/slide44.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5.jpeg"/><Relationship Id="rId7" Type="http://schemas.openxmlformats.org/officeDocument/2006/relationships/image" Target="../media/image79.wmf"/><Relationship Id="rId2" Type="http://schemas.openxmlformats.org/officeDocument/2006/relationships/image" Target="../media/image74.jpeg"/><Relationship Id="rId1" Type="http://schemas.openxmlformats.org/officeDocument/2006/relationships/slideLayout" Target="../slideLayouts/slideLayout2.xml"/><Relationship Id="rId6" Type="http://schemas.openxmlformats.org/officeDocument/2006/relationships/image" Target="../media/image78.wmf"/><Relationship Id="rId5" Type="http://schemas.openxmlformats.org/officeDocument/2006/relationships/image" Target="../media/image77.wmf"/><Relationship Id="rId4" Type="http://schemas.openxmlformats.org/officeDocument/2006/relationships/image" Target="../media/image76.wmf"/></Relationships>
</file>

<file path=ppt/slides/_rels/slide49.xml.rels><?xml version="1.0" encoding="UTF-8" standalone="yes"?>
<Relationships xmlns="http://schemas.openxmlformats.org/package/2006/relationships"><Relationship Id="rId2" Type="http://schemas.openxmlformats.org/officeDocument/2006/relationships/image" Target="../media/image80.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1.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82.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3.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image" Target="../media/image84.wmf"/><Relationship Id="rId5" Type="http://schemas.openxmlformats.org/officeDocument/2006/relationships/oleObject" Target="../embeddings/oleObject19.bin"/><Relationship Id="rId4" Type="http://schemas.openxmlformats.org/officeDocument/2006/relationships/image" Target="../media/image8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6.xml"/><Relationship Id="rId4" Type="http://schemas.openxmlformats.org/officeDocument/2006/relationships/image" Target="../media/image11.wmf"/></Relationships>
</file>

<file path=ppt/slides/_rels/slide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0.wmf"/><Relationship Id="rId1" Type="http://schemas.openxmlformats.org/officeDocument/2006/relationships/slideLayout" Target="../slideLayouts/slideLayout6.xml"/><Relationship Id="rId5" Type="http://schemas.openxmlformats.org/officeDocument/2006/relationships/image" Target="../media/image14.wmf"/><Relationship Id="rId4"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subTitle" idx="1"/>
          </p:nvPr>
        </p:nvSpPr>
        <p:spPr/>
        <p:txBody>
          <a:bodyPr/>
          <a:lstStyle/>
          <a:p>
            <a:pPr eaLnBrk="1" hangingPunct="1"/>
            <a:r>
              <a:rPr lang="en-US" dirty="0" smtClean="0"/>
              <a:t>Formation in Watersheds and Removal in Water Treatment</a:t>
            </a:r>
          </a:p>
        </p:txBody>
      </p:sp>
      <p:sp>
        <p:nvSpPr>
          <p:cNvPr id="50178" name="Rectangle 7"/>
          <p:cNvSpPr>
            <a:spLocks noGrp="1" noChangeArrowheads="1"/>
          </p:cNvSpPr>
          <p:nvPr>
            <p:ph type="sldNum" sz="quarter" idx="12"/>
          </p:nvPr>
        </p:nvSpPr>
        <p:spPr>
          <a:noFill/>
        </p:spPr>
        <p:txBody>
          <a:bodyPr/>
          <a:lstStyle/>
          <a:p>
            <a:pPr>
              <a:defRPr/>
            </a:pPr>
            <a:fld id="{F8CE5D89-B2A3-4DD3-AF4D-F79F33EAEE87}" type="slidenum">
              <a:rPr lang="en-US"/>
              <a:pPr>
                <a:defRPr/>
              </a:pPr>
              <a:t>1</a:t>
            </a:fld>
            <a:endParaRPr lang="en-US"/>
          </a:p>
        </p:txBody>
      </p:sp>
      <p:sp>
        <p:nvSpPr>
          <p:cNvPr id="52228" name="Rectangle 2"/>
          <p:cNvSpPr>
            <a:spLocks noGrp="1" noChangeArrowheads="1"/>
          </p:cNvSpPr>
          <p:nvPr>
            <p:ph type="ctrTitle"/>
          </p:nvPr>
        </p:nvSpPr>
        <p:spPr>
          <a:xfrm>
            <a:off x="457200" y="1506538"/>
            <a:ext cx="8229600" cy="1470025"/>
          </a:xfrm>
        </p:spPr>
        <p:txBody>
          <a:bodyPr/>
          <a:lstStyle/>
          <a:p>
            <a:pPr eaLnBrk="1" hangingPunct="1"/>
            <a:r>
              <a:rPr smtClean="0"/>
              <a:t>Natural Organic Matter in Water</a:t>
            </a:r>
          </a:p>
        </p:txBody>
      </p:sp>
      <p:sp>
        <p:nvSpPr>
          <p:cNvPr id="52229" name="Text Box 4"/>
          <p:cNvSpPr txBox="1">
            <a:spLocks noChangeArrowheads="1"/>
          </p:cNvSpPr>
          <p:nvPr/>
        </p:nvSpPr>
        <p:spPr bwMode="auto">
          <a:xfrm>
            <a:off x="2819400" y="5715000"/>
            <a:ext cx="3636963" cy="822325"/>
          </a:xfrm>
          <a:prstGeom prst="rect">
            <a:avLst/>
          </a:prstGeom>
          <a:noFill/>
          <a:ln w="12700">
            <a:noFill/>
            <a:miter lim="800000"/>
            <a:headEnd type="none" w="sm" len="sm"/>
            <a:tailEnd type="none" w="lg" len="lg"/>
          </a:ln>
        </p:spPr>
        <p:txBody>
          <a:bodyPr wrap="none">
            <a:spAutoFit/>
          </a:bodyPr>
          <a:lstStyle/>
          <a:p>
            <a:pPr algn="ctr"/>
            <a:r>
              <a:rPr lang="en-US"/>
              <a:t>David A. Reckhow</a:t>
            </a:r>
          </a:p>
          <a:p>
            <a:pPr algn="ctr"/>
            <a:r>
              <a:rPr lang="en-US"/>
              <a:t>University of Massachusetts</a:t>
            </a:r>
          </a:p>
        </p:txBody>
      </p:sp>
      <p:pic>
        <p:nvPicPr>
          <p:cNvPr id="9" name="Picture 16" descr="stem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4229100"/>
            <a:ext cx="1371600" cy="11430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10" descr="nsflogo.jpg"/>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7086600" y="4191000"/>
            <a:ext cx="1295400" cy="1219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16739" name="Picture 3" descr="headerwa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8000" y="174171"/>
            <a:ext cx="5181600" cy="1348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pPr>
              <a:defRPr/>
            </a:pPr>
            <a:r>
              <a:rPr lang="en-US" smtClean="0"/>
              <a:t>Dave Reckhow</a:t>
            </a:r>
            <a:endParaRPr lang="en-US"/>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smtClean="0"/>
              <a:t>Dave Reckhow</a:t>
            </a:r>
            <a:endParaRPr lang="en-US"/>
          </a:p>
        </p:txBody>
      </p:sp>
      <p:sp>
        <p:nvSpPr>
          <p:cNvPr id="8" name="Slide Number Placeholder 5"/>
          <p:cNvSpPr>
            <a:spLocks noGrp="1"/>
          </p:cNvSpPr>
          <p:nvPr>
            <p:ph type="sldNum" sz="quarter" idx="12"/>
          </p:nvPr>
        </p:nvSpPr>
        <p:spPr/>
        <p:txBody>
          <a:bodyPr/>
          <a:lstStyle/>
          <a:p>
            <a:fld id="{06061CEB-D5DC-449C-89DB-2EC75593CEAC}" type="slidenum">
              <a:rPr lang="en-US"/>
              <a:pPr/>
              <a:t>10</a:t>
            </a:fld>
            <a:endParaRPr lang="en-US"/>
          </a:p>
        </p:txBody>
      </p:sp>
      <p:pic>
        <p:nvPicPr>
          <p:cNvPr id="422916" name="Picture 4" descr="A9B2B454"/>
          <p:cNvPicPr>
            <a:picLocks noChangeAspect="1" noChangeArrowheads="1"/>
          </p:cNvPicPr>
          <p:nvPr/>
        </p:nvPicPr>
        <p:blipFill>
          <a:blip r:embed="rId2" cstate="print"/>
          <a:srcRect l="8673" t="18239" r="6267" b="7283"/>
          <a:stretch>
            <a:fillRect/>
          </a:stretch>
        </p:blipFill>
        <p:spPr bwMode="auto">
          <a:xfrm>
            <a:off x="119424" y="1135747"/>
            <a:ext cx="9024575" cy="4655453"/>
          </a:xfrm>
          <a:prstGeom prst="rect">
            <a:avLst/>
          </a:prstGeom>
          <a:noFill/>
        </p:spPr>
      </p:pic>
      <p:sp>
        <p:nvSpPr>
          <p:cNvPr id="422914" name="Rectangle 2"/>
          <p:cNvSpPr>
            <a:spLocks noGrp="1" noChangeArrowheads="1"/>
          </p:cNvSpPr>
          <p:nvPr>
            <p:ph type="title"/>
          </p:nvPr>
        </p:nvSpPr>
        <p:spPr/>
        <p:txBody>
          <a:bodyPr/>
          <a:lstStyle/>
          <a:p>
            <a:r>
              <a:rPr lang="en-US"/>
              <a:t>Hydrologic Cycle</a:t>
            </a:r>
          </a:p>
        </p:txBody>
      </p:sp>
      <p:sp>
        <p:nvSpPr>
          <p:cNvPr id="422915" name="Rectangle 3"/>
          <p:cNvSpPr>
            <a:spLocks noGrp="1" noChangeArrowheads="1"/>
          </p:cNvSpPr>
          <p:nvPr>
            <p:ph type="body" idx="1"/>
          </p:nvPr>
        </p:nvSpPr>
        <p:spPr>
          <a:xfrm>
            <a:off x="2438400" y="4648200"/>
            <a:ext cx="5505563" cy="1600200"/>
          </a:xfrm>
        </p:spPr>
        <p:txBody>
          <a:bodyPr/>
          <a:lstStyle/>
          <a:p>
            <a:pPr>
              <a:lnSpc>
                <a:spcPct val="80000"/>
              </a:lnSpc>
            </a:pPr>
            <a:r>
              <a:rPr lang="en-US" sz="2800" dirty="0" smtClean="0"/>
              <a:t>Three levels</a:t>
            </a:r>
            <a:endParaRPr lang="en-US" sz="2800" dirty="0"/>
          </a:p>
          <a:p>
            <a:pPr lvl="1">
              <a:lnSpc>
                <a:spcPct val="80000"/>
              </a:lnSpc>
            </a:pPr>
            <a:r>
              <a:rPr lang="en-US" sz="2400" dirty="0"/>
              <a:t>Surface runoff, overland flow, direct runoff</a:t>
            </a:r>
          </a:p>
          <a:p>
            <a:pPr lvl="1">
              <a:lnSpc>
                <a:spcPct val="80000"/>
              </a:lnSpc>
            </a:pPr>
            <a:r>
              <a:rPr lang="en-US" sz="2400" dirty="0"/>
              <a:t>Interflow</a:t>
            </a:r>
          </a:p>
          <a:p>
            <a:pPr lvl="1">
              <a:lnSpc>
                <a:spcPct val="80000"/>
              </a:lnSpc>
            </a:pPr>
            <a:r>
              <a:rPr lang="en-US" sz="2400" dirty="0"/>
              <a:t>Infiltration, </a:t>
            </a:r>
            <a:r>
              <a:rPr lang="en-US" sz="2400" dirty="0" smtClean="0"/>
              <a:t>percolation, groundwater flow</a:t>
            </a:r>
            <a:endParaRPr lang="en-US" sz="2400" dirty="0"/>
          </a:p>
        </p:txBody>
      </p:sp>
      <p:sp>
        <p:nvSpPr>
          <p:cNvPr id="422917" name="Text Box 5"/>
          <p:cNvSpPr txBox="1">
            <a:spLocks noChangeArrowheads="1"/>
          </p:cNvSpPr>
          <p:nvPr/>
        </p:nvSpPr>
        <p:spPr bwMode="auto">
          <a:xfrm>
            <a:off x="6934200" y="381000"/>
            <a:ext cx="1954213" cy="457200"/>
          </a:xfrm>
          <a:prstGeom prst="rect">
            <a:avLst/>
          </a:prstGeom>
          <a:noFill/>
          <a:ln w="9525">
            <a:noFill/>
            <a:miter lim="800000"/>
            <a:headEnd/>
            <a:tailEnd/>
          </a:ln>
          <a:effectLst/>
        </p:spPr>
        <p:txBody>
          <a:bodyPr wrap="none">
            <a:spAutoFit/>
          </a:bodyPr>
          <a:lstStyle/>
          <a:p>
            <a:r>
              <a:rPr lang="en-US" dirty="0"/>
              <a:t>D&amp;M, Fig 6-1</a:t>
            </a:r>
          </a:p>
        </p:txBody>
      </p:sp>
    </p:spTree>
    <p:extLst>
      <p:ext uri="{BB962C8B-B14F-4D97-AF65-F5344CB8AC3E}">
        <p14:creationId xmlns:p14="http://schemas.microsoft.com/office/powerpoint/2010/main" val="3836463450"/>
      </p:ext>
    </p:extLst>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smtClean="0"/>
              <a:t>Dave Reckhow</a:t>
            </a:r>
            <a:endParaRPr lang="en-US"/>
          </a:p>
        </p:txBody>
      </p:sp>
      <p:sp>
        <p:nvSpPr>
          <p:cNvPr id="8" name="Slide Number Placeholder 5"/>
          <p:cNvSpPr>
            <a:spLocks noGrp="1"/>
          </p:cNvSpPr>
          <p:nvPr>
            <p:ph type="sldNum" sz="quarter" idx="12"/>
          </p:nvPr>
        </p:nvSpPr>
        <p:spPr/>
        <p:txBody>
          <a:bodyPr/>
          <a:lstStyle/>
          <a:p>
            <a:fld id="{80F48DBB-4D97-449F-A7F4-A6EFA95D94AF}" type="slidenum">
              <a:rPr lang="en-US"/>
              <a:pPr/>
              <a:t>11</a:t>
            </a:fld>
            <a:endParaRPr lang="en-US"/>
          </a:p>
        </p:txBody>
      </p:sp>
      <p:sp>
        <p:nvSpPr>
          <p:cNvPr id="288770" name="Rectangle 2"/>
          <p:cNvSpPr>
            <a:spLocks noGrp="1" noChangeArrowheads="1"/>
          </p:cNvSpPr>
          <p:nvPr>
            <p:ph type="title"/>
          </p:nvPr>
        </p:nvSpPr>
        <p:spPr/>
        <p:txBody>
          <a:bodyPr/>
          <a:lstStyle/>
          <a:p>
            <a:endParaRPr lang="en-US"/>
          </a:p>
        </p:txBody>
      </p:sp>
      <p:sp>
        <p:nvSpPr>
          <p:cNvPr id="288771" name="Rectangle 3"/>
          <p:cNvSpPr>
            <a:spLocks noGrp="1" noChangeArrowheads="1"/>
          </p:cNvSpPr>
          <p:nvPr>
            <p:ph type="body" idx="1"/>
          </p:nvPr>
        </p:nvSpPr>
        <p:spPr/>
        <p:txBody>
          <a:bodyPr/>
          <a:lstStyle/>
          <a:p>
            <a:endParaRPr lang="en-US"/>
          </a:p>
        </p:txBody>
      </p:sp>
      <p:pic>
        <p:nvPicPr>
          <p:cNvPr id="288772" name="Picture 4" descr="Groundwater flow"/>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88773" name="Text Box 5"/>
          <p:cNvSpPr txBox="1">
            <a:spLocks noChangeArrowheads="1"/>
          </p:cNvSpPr>
          <p:nvPr/>
        </p:nvSpPr>
        <p:spPr bwMode="auto">
          <a:xfrm>
            <a:off x="288925" y="6178550"/>
            <a:ext cx="5883275" cy="304800"/>
          </a:xfrm>
          <a:prstGeom prst="rect">
            <a:avLst/>
          </a:prstGeom>
          <a:noFill/>
          <a:ln w="9525">
            <a:noFill/>
            <a:miter lim="800000"/>
            <a:headEnd/>
            <a:tailEnd/>
          </a:ln>
          <a:effectLst/>
        </p:spPr>
        <p:txBody>
          <a:bodyPr wrap="none">
            <a:spAutoFit/>
          </a:bodyPr>
          <a:lstStyle/>
          <a:p>
            <a:r>
              <a:rPr lang="en-US" sz="1400" b="1">
                <a:solidFill>
                  <a:schemeClr val="folHlink"/>
                </a:solidFill>
              </a:rPr>
              <a:t>http://www.ec.gc.ca/water/images/nature/grdwtr/a5f2e.htm</a:t>
            </a:r>
          </a:p>
        </p:txBody>
      </p:sp>
      <p:sp>
        <p:nvSpPr>
          <p:cNvPr id="2" name="TextBox 1"/>
          <p:cNvSpPr txBox="1"/>
          <p:nvPr/>
        </p:nvSpPr>
        <p:spPr>
          <a:xfrm>
            <a:off x="4200818" y="990600"/>
            <a:ext cx="3876382" cy="461665"/>
          </a:xfrm>
          <a:prstGeom prst="rect">
            <a:avLst/>
          </a:prstGeom>
          <a:noFill/>
        </p:spPr>
        <p:txBody>
          <a:bodyPr wrap="none" rtlCol="0">
            <a:spAutoFit/>
          </a:bodyPr>
          <a:lstStyle/>
          <a:p>
            <a:r>
              <a:rPr lang="en-US" dirty="0" smtClean="0"/>
              <a:t>During dry periods: base flow</a:t>
            </a:r>
            <a:endParaRPr lang="en-US" dirty="0"/>
          </a:p>
        </p:txBody>
      </p:sp>
    </p:spTree>
    <p:extLst>
      <p:ext uri="{BB962C8B-B14F-4D97-AF65-F5344CB8AC3E}">
        <p14:creationId xmlns:p14="http://schemas.microsoft.com/office/powerpoint/2010/main" val="265014149"/>
      </p:ext>
    </p:extLst>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A1E5DC57-057C-4FA6-9DB3-84FA5614B511}" type="slidenum">
              <a:rPr lang="en-US"/>
              <a:pPr>
                <a:defRPr/>
              </a:pPr>
              <a:t>12</a:t>
            </a:fld>
            <a:endParaRPr lang="en-US"/>
          </a:p>
        </p:txBody>
      </p:sp>
      <p:sp>
        <p:nvSpPr>
          <p:cNvPr id="28675" name="Rectangle 2"/>
          <p:cNvSpPr>
            <a:spLocks noGrp="1" noChangeArrowheads="1"/>
          </p:cNvSpPr>
          <p:nvPr>
            <p:ph type="title"/>
          </p:nvPr>
        </p:nvSpPr>
        <p:spPr>
          <a:xfrm>
            <a:off x="533400" y="228600"/>
            <a:ext cx="8458200" cy="1104900"/>
          </a:xfrm>
        </p:spPr>
        <p:txBody>
          <a:bodyPr/>
          <a:lstStyle/>
          <a:p>
            <a:pPr eaLnBrk="1" hangingPunct="1"/>
            <a:r>
              <a:rPr lang="en-US" dirty="0" smtClean="0"/>
              <a:t>NOM:  Which is the bigger source?</a:t>
            </a:r>
          </a:p>
        </p:txBody>
      </p:sp>
      <p:sp>
        <p:nvSpPr>
          <p:cNvPr id="28676" name="Rectangle 3"/>
          <p:cNvSpPr>
            <a:spLocks noGrp="1" noChangeArrowheads="1"/>
          </p:cNvSpPr>
          <p:nvPr>
            <p:ph type="body" idx="1"/>
          </p:nvPr>
        </p:nvSpPr>
        <p:spPr>
          <a:xfrm>
            <a:off x="5545137" y="5791200"/>
            <a:ext cx="3124200" cy="533400"/>
          </a:xfrm>
        </p:spPr>
        <p:txBody>
          <a:bodyPr/>
          <a:lstStyle/>
          <a:p>
            <a:pPr eaLnBrk="1" hangingPunct="1"/>
            <a:r>
              <a:rPr lang="en-US" sz="2400" dirty="0" smtClean="0"/>
              <a:t>Autochthonous</a:t>
            </a:r>
          </a:p>
          <a:p>
            <a:pPr lvl="1" eaLnBrk="1" hangingPunct="1"/>
            <a:r>
              <a:rPr lang="en-US" sz="2200" dirty="0" smtClean="0"/>
              <a:t>Aquatic plants</a:t>
            </a:r>
          </a:p>
        </p:txBody>
      </p:sp>
      <p:pic>
        <p:nvPicPr>
          <p:cNvPr id="28677" name="Picture 4" descr="DCP04301"/>
          <p:cNvPicPr>
            <a:picLocks noChangeAspect="1" noChangeArrowheads="1"/>
          </p:cNvPicPr>
          <p:nvPr/>
        </p:nvPicPr>
        <p:blipFill>
          <a:blip r:embed="rId3" cstate="print"/>
          <a:srcRect l="5618" r="22472"/>
          <a:stretch>
            <a:fillRect/>
          </a:stretch>
        </p:blipFill>
        <p:spPr bwMode="auto">
          <a:xfrm>
            <a:off x="5070475" y="1447800"/>
            <a:ext cx="4073525" cy="4248150"/>
          </a:xfrm>
          <a:prstGeom prst="rect">
            <a:avLst/>
          </a:prstGeom>
          <a:noFill/>
          <a:ln w="9525">
            <a:noFill/>
            <a:miter lim="800000"/>
            <a:headEnd/>
            <a:tailEnd/>
          </a:ln>
        </p:spPr>
      </p:pic>
      <p:sp>
        <p:nvSpPr>
          <p:cNvPr id="28678" name="Text Box 5"/>
          <p:cNvSpPr txBox="1">
            <a:spLocks noChangeArrowheads="1"/>
          </p:cNvSpPr>
          <p:nvPr/>
        </p:nvSpPr>
        <p:spPr bwMode="auto">
          <a:xfrm>
            <a:off x="4210050" y="2803525"/>
            <a:ext cx="819150" cy="1006475"/>
          </a:xfrm>
          <a:prstGeom prst="rect">
            <a:avLst/>
          </a:prstGeom>
          <a:noFill/>
          <a:ln w="12700">
            <a:noFill/>
            <a:miter lim="800000"/>
            <a:headEnd type="none" w="sm" len="sm"/>
            <a:tailEnd type="none" w="lg" len="med"/>
          </a:ln>
        </p:spPr>
        <p:txBody>
          <a:bodyPr wrap="none">
            <a:spAutoFit/>
          </a:bodyPr>
          <a:lstStyle/>
          <a:p>
            <a:pPr eaLnBrk="0" hangingPunct="0"/>
            <a:r>
              <a:rPr lang="en-US" sz="6000"/>
              <a:t>or</a:t>
            </a:r>
          </a:p>
        </p:txBody>
      </p:sp>
      <p:pic>
        <p:nvPicPr>
          <p:cNvPr id="28679" name="Picture 6" descr="DCP04224"/>
          <p:cNvPicPr>
            <a:picLocks noChangeAspect="1" noChangeArrowheads="1"/>
          </p:cNvPicPr>
          <p:nvPr/>
        </p:nvPicPr>
        <p:blipFill>
          <a:blip r:embed="rId4" cstate="print"/>
          <a:srcRect l="10146" r="18840"/>
          <a:stretch>
            <a:fillRect/>
          </a:stretch>
        </p:blipFill>
        <p:spPr bwMode="auto">
          <a:xfrm>
            <a:off x="152400" y="1447800"/>
            <a:ext cx="4022725" cy="4248150"/>
          </a:xfrm>
          <a:prstGeom prst="rect">
            <a:avLst/>
          </a:prstGeom>
          <a:noFill/>
          <a:ln w="9525">
            <a:noFill/>
            <a:miter lim="800000"/>
            <a:headEnd/>
            <a:tailEnd/>
          </a:ln>
        </p:spPr>
      </p:pic>
      <p:sp>
        <p:nvSpPr>
          <p:cNvPr id="8" name="Rectangle 3"/>
          <p:cNvSpPr txBox="1">
            <a:spLocks noChangeArrowheads="1"/>
          </p:cNvSpPr>
          <p:nvPr/>
        </p:nvSpPr>
        <p:spPr bwMode="auto">
          <a:xfrm>
            <a:off x="914400" y="5743120"/>
            <a:ext cx="3140075" cy="7338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eaLnBrk="1" hangingPunct="1"/>
            <a:r>
              <a:rPr lang="en-US" sz="2400" dirty="0" err="1" smtClean="0"/>
              <a:t>Allochthonous</a:t>
            </a:r>
            <a:r>
              <a:rPr lang="en-US" sz="2400" dirty="0" smtClean="0"/>
              <a:t> </a:t>
            </a:r>
          </a:p>
          <a:p>
            <a:pPr lvl="1" eaLnBrk="1" hangingPunct="1"/>
            <a:r>
              <a:rPr lang="en-US" sz="2200" dirty="0" smtClean="0"/>
              <a:t>land plants</a:t>
            </a: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Tree>
    <p:extLst>
      <p:ext uri="{BB962C8B-B14F-4D97-AF65-F5344CB8AC3E}">
        <p14:creationId xmlns:p14="http://schemas.microsoft.com/office/powerpoint/2010/main" val="391023291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5"/>
          <p:cNvSpPr>
            <a:spLocks noGrp="1"/>
          </p:cNvSpPr>
          <p:nvPr>
            <p:ph type="sldNum" sz="quarter" idx="12"/>
          </p:nvPr>
        </p:nvSpPr>
        <p:spPr/>
        <p:txBody>
          <a:bodyPr/>
          <a:lstStyle/>
          <a:p>
            <a:pPr>
              <a:defRPr/>
            </a:pPr>
            <a:fld id="{2A1784D6-3357-446A-BB55-77976FEC3EE9}" type="slidenum">
              <a:rPr lang="en-US"/>
              <a:pPr>
                <a:defRPr/>
              </a:pPr>
              <a:t>13</a:t>
            </a:fld>
            <a:endParaRPr lang="en-US"/>
          </a:p>
        </p:txBody>
      </p:sp>
      <p:sp>
        <p:nvSpPr>
          <p:cNvPr id="31747" name="Rectangle 2"/>
          <p:cNvSpPr>
            <a:spLocks noGrp="1" noChangeArrowheads="1"/>
          </p:cNvSpPr>
          <p:nvPr>
            <p:ph type="title"/>
          </p:nvPr>
        </p:nvSpPr>
        <p:spPr>
          <a:xfrm>
            <a:off x="359569" y="381000"/>
            <a:ext cx="5988050" cy="990600"/>
          </a:xfrm>
        </p:spPr>
        <p:txBody>
          <a:bodyPr/>
          <a:lstStyle/>
          <a:p>
            <a:pPr eaLnBrk="1" hangingPunct="1"/>
            <a:r>
              <a:rPr lang="en-US" sz="3200" dirty="0" smtClean="0"/>
              <a:t>Aquatic sources:</a:t>
            </a:r>
            <a:r>
              <a:rPr lang="en-US" sz="3200" dirty="0"/>
              <a:t> </a:t>
            </a:r>
            <a:r>
              <a:rPr lang="en-US" sz="3200" dirty="0" smtClean="0"/>
              <a:t>Algae</a:t>
            </a:r>
          </a:p>
        </p:txBody>
      </p:sp>
      <p:pic>
        <p:nvPicPr>
          <p:cNvPr id="31749" name="Picture 4" descr="msotw9_temp0"/>
          <p:cNvPicPr>
            <a:picLocks noChangeAspect="1" noChangeArrowheads="1"/>
          </p:cNvPicPr>
          <p:nvPr/>
        </p:nvPicPr>
        <p:blipFill>
          <a:blip r:embed="rId2" cstate="print"/>
          <a:srcRect l="8812" t="7620" r="1021" b="3160"/>
          <a:stretch>
            <a:fillRect/>
          </a:stretch>
        </p:blipFill>
        <p:spPr bwMode="auto">
          <a:xfrm>
            <a:off x="0" y="2343150"/>
            <a:ext cx="9144000" cy="4514850"/>
          </a:xfrm>
          <a:prstGeom prst="rect">
            <a:avLst/>
          </a:prstGeom>
          <a:noFill/>
          <a:ln w="12700">
            <a:noFill/>
            <a:miter lim="800000"/>
            <a:headEnd type="none" w="sm" len="sm"/>
            <a:tailEnd type="none" w="lg" len="med"/>
          </a:ln>
        </p:spPr>
      </p:pic>
      <p:pic>
        <p:nvPicPr>
          <p:cNvPr id="31750" name="Picture 5" descr="msotw9_temp0"/>
          <p:cNvPicPr>
            <a:picLocks noChangeAspect="1" noChangeArrowheads="1"/>
          </p:cNvPicPr>
          <p:nvPr/>
        </p:nvPicPr>
        <p:blipFill>
          <a:blip r:embed="rId3" cstate="print"/>
          <a:srcRect l="7793" t="6250" r="6494" b="6250"/>
          <a:stretch>
            <a:fillRect/>
          </a:stretch>
        </p:blipFill>
        <p:spPr bwMode="auto">
          <a:xfrm>
            <a:off x="5715000" y="0"/>
            <a:ext cx="1676400" cy="2133600"/>
          </a:xfrm>
          <a:prstGeom prst="rect">
            <a:avLst/>
          </a:prstGeom>
          <a:noFill/>
          <a:ln w="12700">
            <a:noFill/>
            <a:miter lim="800000"/>
            <a:headEnd type="none" w="sm" len="sm"/>
            <a:tailEnd type="none" w="lg" len="med"/>
          </a:ln>
        </p:spPr>
      </p:pic>
      <p:pic>
        <p:nvPicPr>
          <p:cNvPr id="31751" name="Picture 6" descr="msotw9_temp0"/>
          <p:cNvPicPr>
            <a:picLocks noChangeAspect="1" noChangeArrowheads="1"/>
          </p:cNvPicPr>
          <p:nvPr/>
        </p:nvPicPr>
        <p:blipFill>
          <a:blip r:embed="rId4" cstate="print"/>
          <a:srcRect l="4027" t="3159" r="7382" b="5263"/>
          <a:stretch>
            <a:fillRect/>
          </a:stretch>
        </p:blipFill>
        <p:spPr bwMode="auto">
          <a:xfrm>
            <a:off x="7467600" y="0"/>
            <a:ext cx="1676400" cy="2209800"/>
          </a:xfrm>
          <a:prstGeom prst="rect">
            <a:avLst/>
          </a:prstGeom>
          <a:noFill/>
          <a:ln w="12700">
            <a:noFill/>
            <a:miter lim="800000"/>
            <a:headEnd type="none" w="sm" len="sm"/>
            <a:tailEnd type="none" w="lg" len="med"/>
          </a:ln>
        </p:spPr>
      </p:pic>
      <p:sp>
        <p:nvSpPr>
          <p:cNvPr id="463879" name="Text Box 7"/>
          <p:cNvSpPr txBox="1">
            <a:spLocks noChangeArrowheads="1"/>
          </p:cNvSpPr>
          <p:nvPr/>
        </p:nvSpPr>
        <p:spPr bwMode="auto">
          <a:xfrm>
            <a:off x="6400800" y="2590800"/>
            <a:ext cx="2347913" cy="336550"/>
          </a:xfrm>
          <a:prstGeom prst="rect">
            <a:avLst/>
          </a:prstGeom>
          <a:noFill/>
          <a:ln w="12700">
            <a:noFill/>
            <a:miter lim="800000"/>
            <a:headEnd type="none" w="sm" len="sm"/>
            <a:tailEnd type="none" w="lg" len="med"/>
          </a:ln>
          <a:effectLst/>
        </p:spPr>
        <p:txBody>
          <a:bodyPr wrap="none">
            <a:spAutoFit/>
          </a:bodyPr>
          <a:lstStyle/>
          <a:p>
            <a:pPr eaLnBrk="0" hangingPunct="0">
              <a:defRPr/>
            </a:pPr>
            <a:r>
              <a:rPr lang="en-US" sz="1600" i="1">
                <a:solidFill>
                  <a:srgbClr val="006600"/>
                </a:solidFill>
                <a:effectLst>
                  <a:outerShdw blurRad="38100" dist="38100" dir="2700000" algn="tl">
                    <a:srgbClr val="C0C0C0"/>
                  </a:outerShdw>
                </a:effectLst>
              </a:rPr>
              <a:t>Scenedesmus quadricauda</a:t>
            </a:r>
          </a:p>
        </p:txBody>
      </p:sp>
      <p:sp>
        <p:nvSpPr>
          <p:cNvPr id="463880" name="Text Box 8"/>
          <p:cNvSpPr txBox="1">
            <a:spLocks noChangeArrowheads="1"/>
          </p:cNvSpPr>
          <p:nvPr/>
        </p:nvSpPr>
        <p:spPr bwMode="auto">
          <a:xfrm>
            <a:off x="6400800" y="2895600"/>
            <a:ext cx="1304925" cy="336550"/>
          </a:xfrm>
          <a:prstGeom prst="rect">
            <a:avLst/>
          </a:prstGeom>
          <a:noFill/>
          <a:ln w="12700">
            <a:noFill/>
            <a:miter lim="800000"/>
            <a:headEnd type="none" w="sm" len="sm"/>
            <a:tailEnd type="none" w="lg" len="med"/>
          </a:ln>
          <a:effectLst/>
        </p:spPr>
        <p:txBody>
          <a:bodyPr wrap="none">
            <a:spAutoFit/>
          </a:bodyPr>
          <a:lstStyle/>
          <a:p>
            <a:pPr eaLnBrk="0" hangingPunct="0">
              <a:defRPr/>
            </a:pPr>
            <a:r>
              <a:rPr lang="en-US" sz="1600" i="1">
                <a:solidFill>
                  <a:srgbClr val="006600"/>
                </a:solidFill>
                <a:effectLst>
                  <a:outerShdw blurRad="38100" dist="38100" dir="2700000" algn="tl">
                    <a:srgbClr val="C0C0C0"/>
                  </a:outerShdw>
                </a:effectLst>
              </a:rPr>
              <a:t>Cyclotella sp.</a:t>
            </a:r>
          </a:p>
        </p:txBody>
      </p:sp>
      <p:sp>
        <p:nvSpPr>
          <p:cNvPr id="31754" name="Line 9"/>
          <p:cNvSpPr>
            <a:spLocks noChangeShapeType="1"/>
          </p:cNvSpPr>
          <p:nvPr/>
        </p:nvSpPr>
        <p:spPr bwMode="auto">
          <a:xfrm flipH="1" flipV="1">
            <a:off x="6553200" y="1905000"/>
            <a:ext cx="76200" cy="685800"/>
          </a:xfrm>
          <a:prstGeom prst="line">
            <a:avLst/>
          </a:prstGeom>
          <a:noFill/>
          <a:ln w="38100">
            <a:solidFill>
              <a:srgbClr val="00CC00"/>
            </a:solidFill>
            <a:round/>
            <a:headEnd type="none" w="sm" len="sm"/>
            <a:tailEnd type="arrow" w="lg" len="med"/>
          </a:ln>
        </p:spPr>
        <p:txBody>
          <a:bodyPr/>
          <a:lstStyle/>
          <a:p>
            <a:endParaRPr lang="en-US"/>
          </a:p>
        </p:txBody>
      </p:sp>
      <p:sp>
        <p:nvSpPr>
          <p:cNvPr id="31755" name="Freeform 10"/>
          <p:cNvSpPr>
            <a:spLocks/>
          </p:cNvSpPr>
          <p:nvPr/>
        </p:nvSpPr>
        <p:spPr bwMode="auto">
          <a:xfrm>
            <a:off x="7696200" y="1981200"/>
            <a:ext cx="1066800" cy="1143000"/>
          </a:xfrm>
          <a:custGeom>
            <a:avLst/>
            <a:gdLst>
              <a:gd name="T0" fmla="*/ 0 w 672"/>
              <a:gd name="T1" fmla="*/ 2147483647 h 720"/>
              <a:gd name="T2" fmla="*/ 2147483647 w 672"/>
              <a:gd name="T3" fmla="*/ 2147483647 h 720"/>
              <a:gd name="T4" fmla="*/ 2147483647 w 672"/>
              <a:gd name="T5" fmla="*/ 0 h 720"/>
              <a:gd name="T6" fmla="*/ 0 60000 65536"/>
              <a:gd name="T7" fmla="*/ 0 60000 65536"/>
              <a:gd name="T8" fmla="*/ 0 60000 65536"/>
              <a:gd name="T9" fmla="*/ 0 w 672"/>
              <a:gd name="T10" fmla="*/ 0 h 720"/>
              <a:gd name="T11" fmla="*/ 672 w 672"/>
              <a:gd name="T12" fmla="*/ 720 h 720"/>
            </a:gdLst>
            <a:ahLst/>
            <a:cxnLst>
              <a:cxn ang="T6">
                <a:pos x="T0" y="T1"/>
              </a:cxn>
              <a:cxn ang="T7">
                <a:pos x="T2" y="T3"/>
              </a:cxn>
              <a:cxn ang="T8">
                <a:pos x="T4" y="T5"/>
              </a:cxn>
            </a:cxnLst>
            <a:rect l="T9" t="T10" r="T11" b="T12"/>
            <a:pathLst>
              <a:path w="672" h="720">
                <a:moveTo>
                  <a:pt x="0" y="720"/>
                </a:moveTo>
                <a:lnTo>
                  <a:pt x="672" y="720"/>
                </a:lnTo>
                <a:lnTo>
                  <a:pt x="528" y="0"/>
                </a:lnTo>
              </a:path>
            </a:pathLst>
          </a:custGeom>
          <a:noFill/>
          <a:ln w="38100">
            <a:solidFill>
              <a:srgbClr val="00CC00"/>
            </a:solidFill>
            <a:round/>
            <a:headEnd type="none" w="sm" len="sm"/>
            <a:tailEnd type="arrow" w="lg" len="med"/>
          </a:ln>
        </p:spPr>
        <p:txBody>
          <a:bodyPr/>
          <a:lstStyle/>
          <a:p>
            <a:endParaRPr lang="en-US"/>
          </a:p>
        </p:txBody>
      </p:sp>
      <p:sp>
        <p:nvSpPr>
          <p:cNvPr id="31756" name="Text Box 11"/>
          <p:cNvSpPr txBox="1">
            <a:spLocks noChangeArrowheads="1"/>
          </p:cNvSpPr>
          <p:nvPr/>
        </p:nvSpPr>
        <p:spPr bwMode="auto">
          <a:xfrm>
            <a:off x="4343400" y="2819400"/>
            <a:ext cx="1331913" cy="274638"/>
          </a:xfrm>
          <a:prstGeom prst="rect">
            <a:avLst/>
          </a:prstGeom>
          <a:noFill/>
          <a:ln w="12700">
            <a:noFill/>
            <a:miter lim="800000"/>
            <a:headEnd type="none" w="sm" len="sm"/>
            <a:tailEnd type="none" w="lg" len="med"/>
          </a:ln>
        </p:spPr>
        <p:txBody>
          <a:bodyPr wrap="none">
            <a:spAutoFit/>
          </a:bodyPr>
          <a:lstStyle/>
          <a:p>
            <a:pPr eaLnBrk="0" hangingPunct="0"/>
            <a:r>
              <a:rPr lang="en-US" sz="1200" b="1">
                <a:solidFill>
                  <a:srgbClr val="006600"/>
                </a:solidFill>
              </a:rPr>
              <a:t>~25% from EOM</a:t>
            </a:r>
          </a:p>
        </p:txBody>
      </p:sp>
      <p:sp>
        <p:nvSpPr>
          <p:cNvPr id="31757" name="Text Box 12"/>
          <p:cNvSpPr txBox="1">
            <a:spLocks noChangeArrowheads="1"/>
          </p:cNvSpPr>
          <p:nvPr/>
        </p:nvSpPr>
        <p:spPr bwMode="auto">
          <a:xfrm>
            <a:off x="4860925" y="6438900"/>
            <a:ext cx="3024188" cy="366713"/>
          </a:xfrm>
          <a:prstGeom prst="rect">
            <a:avLst/>
          </a:prstGeom>
          <a:noFill/>
          <a:ln w="12700">
            <a:noFill/>
            <a:miter lim="800000"/>
            <a:headEnd type="none" w="sm" len="sm"/>
            <a:tailEnd type="none" w="lg" len="med"/>
          </a:ln>
        </p:spPr>
        <p:txBody>
          <a:bodyPr wrap="none">
            <a:spAutoFit/>
          </a:bodyPr>
          <a:lstStyle/>
          <a:p>
            <a:pPr eaLnBrk="0" hangingPunct="0"/>
            <a:r>
              <a:rPr lang="en-US" sz="1800">
                <a:solidFill>
                  <a:schemeClr val="hlink"/>
                </a:solidFill>
              </a:rPr>
              <a:t>pH 7, 20-24</a:t>
            </a:r>
            <a:r>
              <a:rPr lang="en-US" sz="1800">
                <a:solidFill>
                  <a:schemeClr val="hlink"/>
                </a:solidFill>
                <a:cs typeface="Times New Roman" pitchFamily="18" charset="0"/>
              </a:rPr>
              <a:t>º</a:t>
            </a:r>
            <a:r>
              <a:rPr lang="en-US" sz="1800">
                <a:solidFill>
                  <a:schemeClr val="hlink"/>
                </a:solidFill>
              </a:rPr>
              <a:t>C, chlorine excess</a:t>
            </a:r>
          </a:p>
        </p:txBody>
      </p:sp>
      <p:sp>
        <p:nvSpPr>
          <p:cNvPr id="31758" name="AutoShape 13"/>
          <p:cNvSpPr>
            <a:spLocks/>
          </p:cNvSpPr>
          <p:nvPr/>
        </p:nvSpPr>
        <p:spPr bwMode="auto">
          <a:xfrm>
            <a:off x="5029200" y="3733800"/>
            <a:ext cx="381000" cy="1828800"/>
          </a:xfrm>
          <a:prstGeom prst="rightBrace">
            <a:avLst>
              <a:gd name="adj1" fmla="val 40000"/>
              <a:gd name="adj2" fmla="val 50000"/>
            </a:avLst>
          </a:prstGeom>
          <a:noFill/>
          <a:ln w="28575">
            <a:solidFill>
              <a:srgbClr val="00CC00"/>
            </a:solidFill>
            <a:round/>
            <a:headEnd type="none" w="sm" len="sm"/>
            <a:tailEnd type="none" w="lg" len="med"/>
          </a:ln>
        </p:spPr>
        <p:txBody>
          <a:bodyPr wrap="none" anchor="ctr"/>
          <a:lstStyle/>
          <a:p>
            <a:endParaRPr lang="en-US"/>
          </a:p>
        </p:txBody>
      </p:sp>
      <p:sp>
        <p:nvSpPr>
          <p:cNvPr id="31759" name="Text Box 14"/>
          <p:cNvSpPr txBox="1">
            <a:spLocks noChangeArrowheads="1"/>
          </p:cNvSpPr>
          <p:nvPr/>
        </p:nvSpPr>
        <p:spPr bwMode="auto">
          <a:xfrm>
            <a:off x="5334000" y="4457700"/>
            <a:ext cx="730250" cy="366713"/>
          </a:xfrm>
          <a:prstGeom prst="rect">
            <a:avLst/>
          </a:prstGeom>
          <a:noFill/>
          <a:ln w="12700">
            <a:noFill/>
            <a:miter lim="800000"/>
            <a:headEnd type="none" w="sm" len="sm"/>
            <a:tailEnd type="none" w="lg" len="med"/>
          </a:ln>
        </p:spPr>
        <p:txBody>
          <a:bodyPr wrap="none">
            <a:spAutoFit/>
          </a:bodyPr>
          <a:lstStyle/>
          <a:p>
            <a:pPr eaLnBrk="0" hangingPunct="0"/>
            <a:r>
              <a:rPr lang="en-US" sz="1800">
                <a:solidFill>
                  <a:srgbClr val="00CC00"/>
                </a:solidFill>
              </a:rPr>
              <a:t>Algae</a:t>
            </a:r>
          </a:p>
        </p:txBody>
      </p:sp>
      <p:sp>
        <p:nvSpPr>
          <p:cNvPr id="31760" name="AutoShape 15"/>
          <p:cNvSpPr>
            <a:spLocks/>
          </p:cNvSpPr>
          <p:nvPr/>
        </p:nvSpPr>
        <p:spPr bwMode="auto">
          <a:xfrm>
            <a:off x="5638800" y="2819400"/>
            <a:ext cx="381000" cy="304800"/>
          </a:xfrm>
          <a:prstGeom prst="leftBrace">
            <a:avLst>
              <a:gd name="adj1" fmla="val 8333"/>
              <a:gd name="adj2" fmla="val 50000"/>
            </a:avLst>
          </a:prstGeom>
          <a:noFill/>
          <a:ln w="28575">
            <a:solidFill>
              <a:srgbClr val="00CC00"/>
            </a:solidFill>
            <a:round/>
            <a:headEnd type="none" w="sm" len="sm"/>
            <a:tailEnd type="none" w="lg" len="med"/>
          </a:ln>
        </p:spPr>
        <p:txBody>
          <a:bodyPr wrap="none" anchor="ctr"/>
          <a:lstStyle/>
          <a:p>
            <a:endParaRPr lang="en-US"/>
          </a:p>
        </p:txBody>
      </p:sp>
      <p:sp>
        <p:nvSpPr>
          <p:cNvPr id="31748" name="Rectangle 3"/>
          <p:cNvSpPr>
            <a:spLocks noGrp="1" noChangeArrowheads="1"/>
          </p:cNvSpPr>
          <p:nvPr>
            <p:ph type="body" idx="1"/>
          </p:nvPr>
        </p:nvSpPr>
        <p:spPr>
          <a:xfrm>
            <a:off x="304800" y="1752600"/>
            <a:ext cx="7727950" cy="4114800"/>
          </a:xfrm>
        </p:spPr>
        <p:txBody>
          <a:bodyPr/>
          <a:lstStyle/>
          <a:p>
            <a:pPr eaLnBrk="1" hangingPunct="1"/>
            <a:r>
              <a:rPr lang="en-US" sz="2000" dirty="0" smtClean="0"/>
              <a:t>From: Plummer &amp; Edzwald, 2001</a:t>
            </a:r>
          </a:p>
          <a:p>
            <a:pPr lvl="1" eaLnBrk="1" hangingPunct="1"/>
            <a:r>
              <a:rPr lang="en-US" sz="1800" dirty="0" smtClean="0"/>
              <a:t> [ES&amp;T:35:3661]</a:t>
            </a: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Tree>
    <p:extLst>
      <p:ext uri="{BB962C8B-B14F-4D97-AF65-F5344CB8AC3E}">
        <p14:creationId xmlns:p14="http://schemas.microsoft.com/office/powerpoint/2010/main" val="209764010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5"/>
          <p:cNvSpPr>
            <a:spLocks noGrp="1"/>
          </p:cNvSpPr>
          <p:nvPr>
            <p:ph type="sldNum" sz="quarter" idx="12"/>
          </p:nvPr>
        </p:nvSpPr>
        <p:spPr/>
        <p:txBody>
          <a:bodyPr/>
          <a:lstStyle/>
          <a:p>
            <a:pPr>
              <a:defRPr/>
            </a:pPr>
            <a:fld id="{BE8B67F8-5B46-42EA-929A-0BF843D5B4CA}" type="slidenum">
              <a:rPr lang="en-US"/>
              <a:pPr>
                <a:defRPr/>
              </a:pPr>
              <a:t>14</a:t>
            </a:fld>
            <a:endParaRPr lang="en-US"/>
          </a:p>
        </p:txBody>
      </p:sp>
      <p:sp>
        <p:nvSpPr>
          <p:cNvPr id="30723" name="Rectangle 2"/>
          <p:cNvSpPr>
            <a:spLocks noGrp="1" noChangeArrowheads="1"/>
          </p:cNvSpPr>
          <p:nvPr>
            <p:ph type="title"/>
          </p:nvPr>
        </p:nvSpPr>
        <p:spPr/>
        <p:txBody>
          <a:bodyPr/>
          <a:lstStyle/>
          <a:p>
            <a:pPr eaLnBrk="1" hangingPunct="1"/>
            <a:r>
              <a:rPr lang="en-US" dirty="0" smtClean="0"/>
              <a:t>Terrestrial Sources:</a:t>
            </a:r>
            <a:br>
              <a:rPr lang="en-US" dirty="0" smtClean="0"/>
            </a:br>
            <a:r>
              <a:rPr lang="en-US" dirty="0"/>
              <a:t> </a:t>
            </a:r>
            <a:r>
              <a:rPr lang="en-US" dirty="0" smtClean="0"/>
              <a:t>  Leaching Experiments</a:t>
            </a:r>
          </a:p>
        </p:txBody>
      </p:sp>
      <p:sp>
        <p:nvSpPr>
          <p:cNvPr id="30724" name="Rectangle 3"/>
          <p:cNvSpPr>
            <a:spLocks noGrp="1" noChangeArrowheads="1"/>
          </p:cNvSpPr>
          <p:nvPr>
            <p:ph type="body" idx="1"/>
          </p:nvPr>
        </p:nvSpPr>
        <p:spPr>
          <a:xfrm>
            <a:off x="914400" y="2362200"/>
            <a:ext cx="8001000" cy="1452563"/>
          </a:xfrm>
        </p:spPr>
        <p:txBody>
          <a:bodyPr/>
          <a:lstStyle/>
          <a:p>
            <a:pPr eaLnBrk="1" hangingPunct="1"/>
            <a:endParaRPr lang="en-US" smtClean="0"/>
          </a:p>
        </p:txBody>
      </p:sp>
      <p:pic>
        <p:nvPicPr>
          <p:cNvPr id="30725" name="Picture 4" descr="DCP04296"/>
          <p:cNvPicPr>
            <a:picLocks noChangeAspect="1" noChangeArrowheads="1"/>
          </p:cNvPicPr>
          <p:nvPr/>
        </p:nvPicPr>
        <p:blipFill>
          <a:blip r:embed="rId2" cstate="print"/>
          <a:srcRect t="20712" r="5826" b="14563"/>
          <a:stretch>
            <a:fillRect/>
          </a:stretch>
        </p:blipFill>
        <p:spPr bwMode="auto">
          <a:xfrm>
            <a:off x="990600" y="1447800"/>
            <a:ext cx="7391400" cy="3810000"/>
          </a:xfrm>
          <a:prstGeom prst="rect">
            <a:avLst/>
          </a:prstGeom>
          <a:noFill/>
          <a:ln w="9525">
            <a:noFill/>
            <a:miter lim="800000"/>
            <a:headEnd/>
            <a:tailEnd/>
          </a:ln>
        </p:spPr>
      </p:pic>
      <p:sp>
        <p:nvSpPr>
          <p:cNvPr id="30726" name="Text Box 5"/>
          <p:cNvSpPr txBox="1">
            <a:spLocks noChangeArrowheads="1"/>
          </p:cNvSpPr>
          <p:nvPr/>
        </p:nvSpPr>
        <p:spPr bwMode="auto">
          <a:xfrm>
            <a:off x="1828800" y="5638800"/>
            <a:ext cx="1050925" cy="946150"/>
          </a:xfrm>
          <a:prstGeom prst="rect">
            <a:avLst/>
          </a:prstGeom>
          <a:noFill/>
          <a:ln w="12700">
            <a:noFill/>
            <a:miter lim="800000"/>
            <a:headEnd type="none" w="sm" len="sm"/>
            <a:tailEnd type="none" w="lg" len="med"/>
          </a:ln>
        </p:spPr>
        <p:txBody>
          <a:bodyPr wrap="none">
            <a:spAutoFit/>
          </a:bodyPr>
          <a:lstStyle/>
          <a:p>
            <a:pPr algn="ctr" eaLnBrk="0" hangingPunct="0"/>
            <a:r>
              <a:rPr lang="en-US" sz="2800"/>
              <a:t>White</a:t>
            </a:r>
          </a:p>
          <a:p>
            <a:pPr algn="ctr" eaLnBrk="0" hangingPunct="0"/>
            <a:r>
              <a:rPr lang="en-US" sz="2800"/>
              <a:t>Pine</a:t>
            </a:r>
          </a:p>
        </p:txBody>
      </p:sp>
      <p:sp>
        <p:nvSpPr>
          <p:cNvPr id="30727" name="Text Box 6"/>
          <p:cNvSpPr txBox="1">
            <a:spLocks noChangeArrowheads="1"/>
          </p:cNvSpPr>
          <p:nvPr/>
        </p:nvSpPr>
        <p:spPr bwMode="auto">
          <a:xfrm>
            <a:off x="6172200" y="5638800"/>
            <a:ext cx="1090613" cy="946150"/>
          </a:xfrm>
          <a:prstGeom prst="rect">
            <a:avLst/>
          </a:prstGeom>
          <a:noFill/>
          <a:ln w="12700">
            <a:noFill/>
            <a:miter lim="800000"/>
            <a:headEnd type="none" w="sm" len="sm"/>
            <a:tailEnd type="none" w="lg" len="med"/>
          </a:ln>
        </p:spPr>
        <p:txBody>
          <a:bodyPr wrap="none">
            <a:spAutoFit/>
          </a:bodyPr>
          <a:lstStyle/>
          <a:p>
            <a:pPr algn="ctr" eaLnBrk="0" hangingPunct="0"/>
            <a:r>
              <a:rPr lang="en-US" sz="2800"/>
              <a:t>Red</a:t>
            </a:r>
          </a:p>
          <a:p>
            <a:pPr algn="ctr" eaLnBrk="0" hangingPunct="0"/>
            <a:r>
              <a:rPr lang="en-US" sz="2800"/>
              <a:t>Maple</a:t>
            </a:r>
          </a:p>
        </p:txBody>
      </p:sp>
      <p:sp>
        <p:nvSpPr>
          <p:cNvPr id="30728" name="Text Box 7"/>
          <p:cNvSpPr txBox="1">
            <a:spLocks noChangeArrowheads="1"/>
          </p:cNvSpPr>
          <p:nvPr/>
        </p:nvSpPr>
        <p:spPr bwMode="auto">
          <a:xfrm>
            <a:off x="3962400" y="5607050"/>
            <a:ext cx="1050925" cy="946150"/>
          </a:xfrm>
          <a:prstGeom prst="rect">
            <a:avLst/>
          </a:prstGeom>
          <a:noFill/>
          <a:ln w="12700">
            <a:noFill/>
            <a:miter lim="800000"/>
            <a:headEnd type="none" w="sm" len="sm"/>
            <a:tailEnd type="none" w="lg" len="med"/>
          </a:ln>
        </p:spPr>
        <p:txBody>
          <a:bodyPr wrap="none">
            <a:spAutoFit/>
          </a:bodyPr>
          <a:lstStyle/>
          <a:p>
            <a:pPr algn="ctr" eaLnBrk="0" hangingPunct="0"/>
            <a:r>
              <a:rPr lang="en-US" sz="2800"/>
              <a:t>White</a:t>
            </a:r>
          </a:p>
          <a:p>
            <a:pPr algn="ctr" eaLnBrk="0" hangingPunct="0"/>
            <a:r>
              <a:rPr lang="en-US" sz="2800"/>
              <a:t>Oak</a:t>
            </a:r>
          </a:p>
        </p:txBody>
      </p:sp>
      <p:sp>
        <p:nvSpPr>
          <p:cNvPr id="30729" name="Text Box 8"/>
          <p:cNvSpPr txBox="1">
            <a:spLocks noChangeArrowheads="1"/>
          </p:cNvSpPr>
          <p:nvPr/>
        </p:nvSpPr>
        <p:spPr bwMode="auto">
          <a:xfrm>
            <a:off x="5775325" y="346075"/>
            <a:ext cx="2925763" cy="457200"/>
          </a:xfrm>
          <a:prstGeom prst="rect">
            <a:avLst/>
          </a:prstGeom>
          <a:noFill/>
          <a:ln w="12700">
            <a:noFill/>
            <a:miter lim="800000"/>
            <a:headEnd type="none" w="sm" len="sm"/>
            <a:tailEnd type="none" w="lg" len="med"/>
          </a:ln>
        </p:spPr>
        <p:txBody>
          <a:bodyPr wrap="none">
            <a:spAutoFit/>
          </a:bodyPr>
          <a:lstStyle/>
          <a:p>
            <a:pPr eaLnBrk="0" hangingPunct="0"/>
            <a:r>
              <a:rPr lang="en-US"/>
              <a:t>Darleen Bryan’s study</a:t>
            </a: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Tree>
    <p:extLst>
      <p:ext uri="{BB962C8B-B14F-4D97-AF65-F5344CB8AC3E}">
        <p14:creationId xmlns:p14="http://schemas.microsoft.com/office/powerpoint/2010/main" val="327361315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noChangeAspect="1"/>
          </p:cNvGraphicFramePr>
          <p:nvPr>
            <p:extLst>
              <p:ext uri="{D42A27DB-BD31-4B8C-83A1-F6EECF244321}">
                <p14:modId xmlns:p14="http://schemas.microsoft.com/office/powerpoint/2010/main" val="1244336481"/>
              </p:ext>
            </p:extLst>
          </p:nvPr>
        </p:nvGraphicFramePr>
        <p:xfrm>
          <a:off x="2244725" y="1371600"/>
          <a:ext cx="6899275" cy="4746781"/>
        </p:xfrm>
        <a:graphic>
          <a:graphicData uri="http://schemas.openxmlformats.org/presentationml/2006/ole">
            <mc:AlternateContent xmlns:mc="http://schemas.openxmlformats.org/markup-compatibility/2006">
              <mc:Choice xmlns:v="urn:schemas-microsoft-com:vml" Requires="v">
                <p:oleObj spid="_x0000_s115810" name="SPW 8.0 Graph" r:id="rId3" imgW="5719320" imgH="4464000" progId="SigmaPlotGraphicObject.7">
                  <p:embed/>
                </p:oleObj>
              </mc:Choice>
              <mc:Fallback>
                <p:oleObj name="SPW 8.0 Graph" r:id="rId3" imgW="5719320" imgH="4464000" progId="SigmaPlotGraphicObjec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11844"/>
                      <a:stretch>
                        <a:fillRect/>
                      </a:stretch>
                    </p:blipFill>
                    <p:spPr bwMode="auto">
                      <a:xfrm>
                        <a:off x="2244725" y="1371600"/>
                        <a:ext cx="6899275" cy="4746781"/>
                      </a:xfrm>
                      <a:prstGeom prst="rect">
                        <a:avLst/>
                      </a:prstGeom>
                      <a:noFill/>
                      <a:ln>
                        <a:noFill/>
                      </a:ln>
                      <a:effectLst/>
                    </p:spPr>
                  </p:pic>
                </p:oleObj>
              </mc:Fallback>
            </mc:AlternateContent>
          </a:graphicData>
        </a:graphic>
      </p:graphicFrame>
      <p:sp>
        <p:nvSpPr>
          <p:cNvPr id="7172" name="Rectangle 3"/>
          <p:cNvSpPr>
            <a:spLocks noGrp="1" noChangeArrowheads="1"/>
          </p:cNvSpPr>
          <p:nvPr>
            <p:ph type="title"/>
          </p:nvPr>
        </p:nvSpPr>
        <p:spPr>
          <a:xfrm>
            <a:off x="1371600" y="304800"/>
            <a:ext cx="7572375" cy="914400"/>
          </a:xfrm>
        </p:spPr>
        <p:txBody>
          <a:bodyPr/>
          <a:lstStyle/>
          <a:p>
            <a:pPr eaLnBrk="1" hangingPunct="1"/>
            <a:r>
              <a:rPr lang="en-US" dirty="0" smtClean="0"/>
              <a:t>Leaching of leaves</a:t>
            </a:r>
          </a:p>
        </p:txBody>
      </p:sp>
      <p:sp>
        <p:nvSpPr>
          <p:cNvPr id="7173" name="Rectangle 4"/>
          <p:cNvSpPr>
            <a:spLocks noGrp="1" noChangeArrowheads="1"/>
          </p:cNvSpPr>
          <p:nvPr>
            <p:ph type="body" sz="half" idx="1"/>
          </p:nvPr>
        </p:nvSpPr>
        <p:spPr>
          <a:xfrm>
            <a:off x="76200" y="1447800"/>
            <a:ext cx="2286000" cy="4800600"/>
          </a:xfrm>
        </p:spPr>
        <p:txBody>
          <a:bodyPr/>
          <a:lstStyle/>
          <a:p>
            <a:pPr eaLnBrk="1" hangingPunct="1"/>
            <a:r>
              <a:rPr lang="en-US" sz="2000" dirty="0" smtClean="0"/>
              <a:t>More organic matter released as the leaves remain submerged</a:t>
            </a:r>
          </a:p>
          <a:p>
            <a:pPr eaLnBrk="1" hangingPunct="1"/>
            <a:r>
              <a:rPr lang="en-US" sz="2000" dirty="0" smtClean="0"/>
              <a:t>Ultraviolet (UV</a:t>
            </a:r>
            <a:r>
              <a:rPr lang="en-US" sz="2000" baseline="-25000" dirty="0" smtClean="0"/>
              <a:t>254</a:t>
            </a:r>
            <a:r>
              <a:rPr lang="en-US" sz="2000" dirty="0" smtClean="0"/>
              <a:t>) absorbance measures a certain fraction</a:t>
            </a:r>
          </a:p>
          <a:p>
            <a:pPr eaLnBrk="1" hangingPunct="1"/>
            <a:r>
              <a:rPr lang="en-US" sz="2000" dirty="0" smtClean="0"/>
              <a:t>The ratio of UV</a:t>
            </a:r>
            <a:r>
              <a:rPr lang="en-US" sz="2000" baseline="-25000" dirty="0" smtClean="0"/>
              <a:t>254</a:t>
            </a:r>
            <a:r>
              <a:rPr lang="en-US" sz="2000" dirty="0" smtClean="0"/>
              <a:t> to dissolved organic carbon (DOC) concentration is called SUVA and reflects organic matter reactivity</a:t>
            </a:r>
          </a:p>
        </p:txBody>
      </p:sp>
      <p:graphicFrame>
        <p:nvGraphicFramePr>
          <p:cNvPr id="261125" name="Object 3"/>
          <p:cNvGraphicFramePr>
            <a:graphicFrameLocks noGrp="1" noChangeAspect="1"/>
          </p:cNvGraphicFramePr>
          <p:nvPr>
            <p:ph sz="half" idx="2"/>
            <p:extLst>
              <p:ext uri="{D42A27DB-BD31-4B8C-83A1-F6EECF244321}">
                <p14:modId xmlns:p14="http://schemas.microsoft.com/office/powerpoint/2010/main" val="3194997867"/>
              </p:ext>
            </p:extLst>
          </p:nvPr>
        </p:nvGraphicFramePr>
        <p:xfrm>
          <a:off x="2209800" y="6018652"/>
          <a:ext cx="2667000" cy="839348"/>
        </p:xfrm>
        <a:graphic>
          <a:graphicData uri="http://schemas.openxmlformats.org/presentationml/2006/ole">
            <mc:AlternateContent xmlns:mc="http://schemas.openxmlformats.org/markup-compatibility/2006">
              <mc:Choice xmlns:v="urn:schemas-microsoft-com:vml" Requires="v">
                <p:oleObj spid="_x0000_s115811" name="Equation" r:id="rId5" imgW="1371600" imgH="431640" progId="Equation.DSMT4">
                  <p:embed/>
                </p:oleObj>
              </mc:Choice>
              <mc:Fallback>
                <p:oleObj name="Equation" r:id="rId5" imgW="1371600" imgH="4316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6018652"/>
                        <a:ext cx="2667000" cy="839348"/>
                      </a:xfrm>
                      <a:prstGeom prst="rect">
                        <a:avLst/>
                      </a:prstGeom>
                      <a:solidFill>
                        <a:schemeClr val="hlink"/>
                      </a:solidFill>
                      <a:ln>
                        <a:noFill/>
                      </a:ln>
                      <a:effectLst/>
                    </p:spPr>
                  </p:pic>
                </p:oleObj>
              </mc:Fallback>
            </mc:AlternateContent>
          </a:graphicData>
        </a:graphic>
      </p:graphicFrame>
      <p:sp>
        <p:nvSpPr>
          <p:cNvPr id="2" name="Date Placeholder 1"/>
          <p:cNvSpPr>
            <a:spLocks noGrp="1"/>
          </p:cNvSpPr>
          <p:nvPr>
            <p:ph type="dt" sz="half" idx="10"/>
          </p:nvPr>
        </p:nvSpPr>
        <p:spPr/>
        <p:txBody>
          <a:bodyPr/>
          <a:lstStyle/>
          <a:p>
            <a:pPr>
              <a:defRPr/>
            </a:pPr>
            <a:r>
              <a:rPr lang="en-US" smtClean="0"/>
              <a:t>Dave Reckhow</a:t>
            </a:r>
            <a:endParaRPr lang="en-US"/>
          </a:p>
        </p:txBody>
      </p:sp>
      <p:sp>
        <p:nvSpPr>
          <p:cNvPr id="4" name="Slide Number Placeholder 3"/>
          <p:cNvSpPr>
            <a:spLocks noGrp="1"/>
          </p:cNvSpPr>
          <p:nvPr>
            <p:ph type="sldNum" sz="quarter" idx="12"/>
          </p:nvPr>
        </p:nvSpPr>
        <p:spPr/>
        <p:txBody>
          <a:bodyPr/>
          <a:lstStyle/>
          <a:p>
            <a:pPr>
              <a:defRPr/>
            </a:pPr>
            <a:fld id="{1D16FB10-CD25-4930-8C31-1EA6A55E8245}" type="slidenum">
              <a:rPr lang="en-US" smtClean="0"/>
              <a:pPr>
                <a:defRPr/>
              </a:pPr>
              <a:t>15</a:t>
            </a:fld>
            <a:endParaRPr lang="en-US"/>
          </a:p>
        </p:txBody>
      </p:sp>
    </p:spTree>
    <p:extLst>
      <p:ext uri="{BB962C8B-B14F-4D97-AF65-F5344CB8AC3E}">
        <p14:creationId xmlns:p14="http://schemas.microsoft.com/office/powerpoint/2010/main" val="16592032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261125"/>
                                        </p:tgtEl>
                                        <p:attrNameLst>
                                          <p:attrName>style.visibility</p:attrName>
                                        </p:attrNameLst>
                                      </p:cBhvr>
                                      <p:to>
                                        <p:strVal val="visible"/>
                                      </p:to>
                                    </p:set>
                                    <p:animEffect transition="in" filter="wedge">
                                      <p:cBhvr>
                                        <p:cTn id="7" dur="2000"/>
                                        <p:tgtEl>
                                          <p:spTgt spid="261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Composition of an “average” leaf</a:t>
            </a:r>
            <a:endParaRPr lang="en-US" dirty="0"/>
          </a:p>
        </p:txBody>
      </p:sp>
      <p:sp>
        <p:nvSpPr>
          <p:cNvPr id="3" name="Text Placeholder 2"/>
          <p:cNvSpPr>
            <a:spLocks noGrp="1"/>
          </p:cNvSpPr>
          <p:nvPr>
            <p:ph type="body" sz="half" idx="1"/>
          </p:nvPr>
        </p:nvSpPr>
        <p:spPr>
          <a:xfrm>
            <a:off x="1066800" y="1536640"/>
            <a:ext cx="3810000" cy="4379913"/>
          </a:xfrm>
        </p:spPr>
        <p:txBody>
          <a:bodyPr/>
          <a:lstStyle/>
          <a:p>
            <a:r>
              <a:rPr lang="en-US" dirty="0" smtClean="0"/>
              <a:t>250 g/m</a:t>
            </a:r>
            <a:r>
              <a:rPr lang="en-US" baseline="30000" dirty="0" smtClean="0"/>
              <a:t>2</a:t>
            </a:r>
            <a:r>
              <a:rPr lang="en-US" dirty="0" smtClean="0"/>
              <a:t>/</a:t>
            </a:r>
            <a:r>
              <a:rPr lang="en-US" dirty="0" err="1" smtClean="0"/>
              <a:t>yr</a:t>
            </a:r>
            <a:r>
              <a:rPr lang="en-US" dirty="0" smtClean="0"/>
              <a:t>  EABP</a:t>
            </a:r>
            <a:endParaRPr lang="en-US" dirty="0"/>
          </a:p>
        </p:txBody>
      </p:sp>
      <p:sp>
        <p:nvSpPr>
          <p:cNvPr id="5" name="Date Placeholder 4"/>
          <p:cNvSpPr>
            <a:spLocks noGrp="1"/>
          </p:cNvSpPr>
          <p:nvPr>
            <p:ph type="dt" sz="half" idx="10"/>
          </p:nvPr>
        </p:nvSpPr>
        <p:spPr/>
        <p:txBody>
          <a:bodyPr/>
          <a:lstStyle/>
          <a:p>
            <a:pPr>
              <a:defRPr/>
            </a:pPr>
            <a:r>
              <a:rPr lang="en-US" smtClean="0"/>
              <a:t>Dave Reckhow</a:t>
            </a:r>
            <a:endParaRPr lang="en-US"/>
          </a:p>
        </p:txBody>
      </p:sp>
      <p:sp>
        <p:nvSpPr>
          <p:cNvPr id="6" name="Slide Number Placeholder 5"/>
          <p:cNvSpPr>
            <a:spLocks noGrp="1"/>
          </p:cNvSpPr>
          <p:nvPr>
            <p:ph type="sldNum" sz="quarter" idx="12"/>
          </p:nvPr>
        </p:nvSpPr>
        <p:spPr/>
        <p:txBody>
          <a:bodyPr/>
          <a:lstStyle/>
          <a:p>
            <a:pPr>
              <a:defRPr/>
            </a:pPr>
            <a:fld id="{1D16FB10-CD25-4930-8C31-1EA6A55E8245}" type="slidenum">
              <a:rPr lang="en-US" smtClean="0"/>
              <a:pPr>
                <a:defRPr/>
              </a:pPr>
              <a:t>16</a:t>
            </a:fld>
            <a:endParaRPr lang="en-US"/>
          </a:p>
        </p:txBody>
      </p:sp>
      <p:pic>
        <p:nvPicPr>
          <p:cNvPr id="120834"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752600" y="2303115"/>
            <a:ext cx="7202488" cy="4326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28600" y="2895600"/>
            <a:ext cx="1219200" cy="830997"/>
          </a:xfrm>
          <a:prstGeom prst="rect">
            <a:avLst/>
          </a:prstGeom>
          <a:noFill/>
        </p:spPr>
        <p:txBody>
          <a:bodyPr wrap="square" rtlCol="0">
            <a:spAutoFit/>
          </a:bodyPr>
          <a:lstStyle/>
          <a:p>
            <a:r>
              <a:rPr lang="en-US" dirty="0" smtClean="0"/>
              <a:t>Highly-colored</a:t>
            </a:r>
            <a:endParaRPr lang="en-US" dirty="0"/>
          </a:p>
        </p:txBody>
      </p:sp>
      <p:sp>
        <p:nvSpPr>
          <p:cNvPr id="8" name="Right Arrow 7"/>
          <p:cNvSpPr/>
          <p:nvPr/>
        </p:nvSpPr>
        <p:spPr>
          <a:xfrm>
            <a:off x="1600200" y="3124200"/>
            <a:ext cx="457200" cy="415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28600" y="4013958"/>
            <a:ext cx="990600" cy="830997"/>
          </a:xfrm>
          <a:prstGeom prst="rect">
            <a:avLst/>
          </a:prstGeom>
          <a:noFill/>
        </p:spPr>
        <p:txBody>
          <a:bodyPr wrap="square" rtlCol="0">
            <a:spAutoFit/>
          </a:bodyPr>
          <a:lstStyle/>
          <a:p>
            <a:r>
              <a:rPr lang="en-US" dirty="0" smtClean="0"/>
              <a:t>Some color</a:t>
            </a:r>
            <a:endParaRPr lang="en-US" dirty="0"/>
          </a:p>
        </p:txBody>
      </p:sp>
      <p:sp>
        <p:nvSpPr>
          <p:cNvPr id="10" name="Right Arrow 9"/>
          <p:cNvSpPr/>
          <p:nvPr/>
        </p:nvSpPr>
        <p:spPr>
          <a:xfrm>
            <a:off x="1447800" y="4191000"/>
            <a:ext cx="1066800" cy="238456"/>
          </a:xfrm>
          <a:prstGeom prs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38888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smtClean="0"/>
              <a:t>Plant biopolymers</a:t>
            </a:r>
          </a:p>
        </p:txBody>
      </p:sp>
      <p:sp>
        <p:nvSpPr>
          <p:cNvPr id="59395" name="Content Placeholder 2"/>
          <p:cNvSpPr>
            <a:spLocks noGrp="1"/>
          </p:cNvSpPr>
          <p:nvPr>
            <p:ph idx="1"/>
          </p:nvPr>
        </p:nvSpPr>
        <p:spPr>
          <a:xfrm>
            <a:off x="228600" y="1905000"/>
            <a:ext cx="3276600" cy="4379913"/>
          </a:xfrm>
        </p:spPr>
        <p:txBody>
          <a:bodyPr/>
          <a:lstStyle/>
          <a:p>
            <a:r>
              <a:rPr lang="en-US" smtClean="0"/>
              <a:t>Cellulose</a:t>
            </a:r>
          </a:p>
          <a:p>
            <a:r>
              <a:rPr lang="en-US" smtClean="0"/>
              <a:t>Lignin</a:t>
            </a:r>
          </a:p>
          <a:p>
            <a:pPr lvl="1"/>
            <a:r>
              <a:rPr lang="en-US" smtClean="0"/>
              <a:t>Phenyl-propane units</a:t>
            </a:r>
          </a:p>
          <a:p>
            <a:pPr lvl="1"/>
            <a:r>
              <a:rPr lang="en-US" smtClean="0"/>
              <a:t>Cross-linked</a:t>
            </a:r>
          </a:p>
          <a:p>
            <a:pPr lvl="1"/>
            <a:r>
              <a:rPr lang="en-US" smtClean="0"/>
              <a:t>Radical polymerization</a:t>
            </a:r>
          </a:p>
          <a:p>
            <a:pPr lvl="1"/>
            <a:r>
              <a:rPr lang="en-US" smtClean="0"/>
              <a:t>Ill defined structure</a:t>
            </a:r>
          </a:p>
          <a:p>
            <a:r>
              <a:rPr lang="en-US" smtClean="0"/>
              <a:t>Hemicellulose</a:t>
            </a:r>
          </a:p>
          <a:p>
            <a:r>
              <a:rPr lang="en-US" smtClean="0"/>
              <a:t>Terpeniods</a:t>
            </a:r>
          </a:p>
          <a:p>
            <a:r>
              <a:rPr lang="en-US" smtClean="0"/>
              <a:t>Proteins</a:t>
            </a:r>
          </a:p>
        </p:txBody>
      </p:sp>
      <p:pic>
        <p:nvPicPr>
          <p:cNvPr id="59396" name="Picture 2" descr="Image:Lignin structure.svg">
            <a:hlinkClick r:id="rId2"/>
          </p:cNvPr>
          <p:cNvPicPr>
            <a:picLocks noChangeAspect="1" noChangeArrowheads="1"/>
          </p:cNvPicPr>
          <p:nvPr/>
        </p:nvPicPr>
        <p:blipFill>
          <a:blip r:embed="rId3" cstate="print"/>
          <a:srcRect/>
          <a:stretch>
            <a:fillRect/>
          </a:stretch>
        </p:blipFill>
        <p:spPr bwMode="auto">
          <a:xfrm>
            <a:off x="3228975" y="914400"/>
            <a:ext cx="5915025" cy="5715000"/>
          </a:xfrm>
          <a:prstGeom prst="rect">
            <a:avLst/>
          </a:prstGeom>
          <a:noFill/>
          <a:ln w="9525">
            <a:noFill/>
            <a:miter lim="800000"/>
            <a:headEnd/>
            <a:tailEnd/>
          </a:ln>
        </p:spPr>
      </p:pic>
      <p:sp>
        <p:nvSpPr>
          <p:cNvPr id="5" name="Right Arrow 4"/>
          <p:cNvSpPr/>
          <p:nvPr/>
        </p:nvSpPr>
        <p:spPr>
          <a:xfrm>
            <a:off x="1600200" y="2438400"/>
            <a:ext cx="14478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Date Placeholder 1"/>
          <p:cNvSpPr>
            <a:spLocks noGrp="1"/>
          </p:cNvSpPr>
          <p:nvPr>
            <p:ph type="dt" sz="half" idx="10"/>
          </p:nvPr>
        </p:nvSpPr>
        <p:spPr/>
        <p:txBody>
          <a:bodyPr/>
          <a:lstStyle/>
          <a:p>
            <a:pPr>
              <a:defRPr/>
            </a:pPr>
            <a:r>
              <a:rPr lang="en-US" smtClean="0"/>
              <a:t>Dave Reckhow</a:t>
            </a:r>
            <a:endParaRPr lang="en-US"/>
          </a:p>
        </p:txBody>
      </p:sp>
      <p:sp>
        <p:nvSpPr>
          <p:cNvPr id="4" name="Slide Number Placeholder 3"/>
          <p:cNvSpPr>
            <a:spLocks noGrp="1"/>
          </p:cNvSpPr>
          <p:nvPr>
            <p:ph type="sldNum" sz="quarter" idx="12"/>
          </p:nvPr>
        </p:nvSpPr>
        <p:spPr/>
        <p:txBody>
          <a:bodyPr/>
          <a:lstStyle/>
          <a:p>
            <a:pPr>
              <a:defRPr/>
            </a:pPr>
            <a:fld id="{9E870B21-F8F6-40FD-A884-7E01A81D1238}" type="slidenum">
              <a:rPr lang="en-US" smtClean="0"/>
              <a:pPr>
                <a:defRPr/>
              </a:pPr>
              <a:t>17</a:t>
            </a:fld>
            <a:endParaRPr lang="en-US"/>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3200"/>
              <a:t>Tannins, Aromatic Acids and Phenols, cont.</a:t>
            </a:r>
          </a:p>
        </p:txBody>
      </p:sp>
      <p:graphicFrame>
        <p:nvGraphicFramePr>
          <p:cNvPr id="14339" name="Object 3"/>
          <p:cNvGraphicFramePr>
            <a:graphicFrameLocks noChangeAspect="1"/>
          </p:cNvGraphicFramePr>
          <p:nvPr/>
        </p:nvGraphicFramePr>
        <p:xfrm>
          <a:off x="2819400" y="2895600"/>
          <a:ext cx="1457325" cy="3048000"/>
        </p:xfrm>
        <a:graphic>
          <a:graphicData uri="http://schemas.openxmlformats.org/presentationml/2006/ole">
            <mc:AlternateContent xmlns:mc="http://schemas.openxmlformats.org/markup-compatibility/2006">
              <mc:Choice xmlns:v="urn:schemas-microsoft-com:vml" Requires="v">
                <p:oleObj spid="_x0000_s109684" name="Document" r:id="rId4" imgW="566280" imgH="1181160" progId="Word.Document.8">
                  <p:embed/>
                </p:oleObj>
              </mc:Choice>
              <mc:Fallback>
                <p:oleObj name="Document" r:id="rId4" imgW="566280" imgH="118116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2895600"/>
                        <a:ext cx="1457325" cy="3048000"/>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340" name="Object 4"/>
          <p:cNvGraphicFramePr>
            <a:graphicFrameLocks noChangeAspect="1"/>
          </p:cNvGraphicFramePr>
          <p:nvPr/>
        </p:nvGraphicFramePr>
        <p:xfrm>
          <a:off x="5715000" y="2971800"/>
          <a:ext cx="2227263" cy="2743200"/>
        </p:xfrm>
        <a:graphic>
          <a:graphicData uri="http://schemas.openxmlformats.org/presentationml/2006/ole">
            <mc:AlternateContent xmlns:mc="http://schemas.openxmlformats.org/markup-compatibility/2006">
              <mc:Choice xmlns:v="urn:schemas-microsoft-com:vml" Requires="v">
                <p:oleObj spid="_x0000_s109685" name="Document" r:id="rId6" imgW="958680" imgH="1181160" progId="Word.Document.8">
                  <p:embed/>
                </p:oleObj>
              </mc:Choice>
              <mc:Fallback>
                <p:oleObj name="Document" r:id="rId6" imgW="958680" imgH="1181160"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2971800"/>
                        <a:ext cx="2227263" cy="2743200"/>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41" name="Text Box 5"/>
          <p:cNvSpPr txBox="1">
            <a:spLocks noChangeArrowheads="1"/>
          </p:cNvSpPr>
          <p:nvPr/>
        </p:nvSpPr>
        <p:spPr bwMode="auto">
          <a:xfrm>
            <a:off x="381000" y="1981200"/>
            <a:ext cx="32273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3200"/>
              <a:t>Lignin monomers</a:t>
            </a:r>
            <a:endParaRPr lang="en-US"/>
          </a:p>
        </p:txBody>
      </p:sp>
      <p:sp>
        <p:nvSpPr>
          <p:cNvPr id="14342" name="Text Box 6"/>
          <p:cNvSpPr txBox="1">
            <a:spLocks noChangeArrowheads="1"/>
          </p:cNvSpPr>
          <p:nvPr/>
        </p:nvSpPr>
        <p:spPr bwMode="auto">
          <a:xfrm>
            <a:off x="1752600" y="6096000"/>
            <a:ext cx="3136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p-Hydroxybenzoic Acid</a:t>
            </a:r>
          </a:p>
        </p:txBody>
      </p:sp>
      <p:sp>
        <p:nvSpPr>
          <p:cNvPr id="14343" name="Text Box 7"/>
          <p:cNvSpPr txBox="1">
            <a:spLocks noChangeArrowheads="1"/>
          </p:cNvSpPr>
          <p:nvPr/>
        </p:nvSpPr>
        <p:spPr bwMode="auto">
          <a:xfrm>
            <a:off x="5711825" y="6061075"/>
            <a:ext cx="1831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Vanillic Acid</a:t>
            </a: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
        <p:nvSpPr>
          <p:cNvPr id="4" name="Slide Number Placeholder 3"/>
          <p:cNvSpPr>
            <a:spLocks noGrp="1"/>
          </p:cNvSpPr>
          <p:nvPr>
            <p:ph type="sldNum" sz="quarter" idx="12"/>
          </p:nvPr>
        </p:nvSpPr>
        <p:spPr/>
        <p:txBody>
          <a:bodyPr/>
          <a:lstStyle/>
          <a:p>
            <a:pPr>
              <a:defRPr/>
            </a:pPr>
            <a:fld id="{B6D75333-C73A-4494-A3E2-4070396C17B0}" type="slidenum">
              <a:rPr lang="en-US" smtClean="0"/>
              <a:pPr>
                <a:defRPr/>
              </a:pPr>
              <a:t>18</a:t>
            </a:fld>
            <a:endParaRPr lang="en-US"/>
          </a:p>
        </p:txBody>
      </p:sp>
    </p:spTree>
    <p:extLst>
      <p:ext uri="{BB962C8B-B14F-4D97-AF65-F5344CB8AC3E}">
        <p14:creationId xmlns:p14="http://schemas.microsoft.com/office/powerpoint/2010/main" val="1272290587"/>
      </p:ext>
    </p:extLst>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600"/>
              <a:t>Tannins, Aromatic Acids</a:t>
            </a:r>
            <a:br>
              <a:rPr lang="en-US" sz="3600"/>
            </a:br>
            <a:r>
              <a:rPr lang="en-US" sz="3600"/>
              <a:t>and Phenols</a:t>
            </a:r>
            <a:endParaRPr lang="en-US" sz="3600" b="1"/>
          </a:p>
        </p:txBody>
      </p:sp>
      <p:sp>
        <p:nvSpPr>
          <p:cNvPr id="13315" name="Text Box 3"/>
          <p:cNvSpPr txBox="1">
            <a:spLocks noChangeArrowheads="1"/>
          </p:cNvSpPr>
          <p:nvPr/>
        </p:nvSpPr>
        <p:spPr bwMode="auto">
          <a:xfrm>
            <a:off x="304800" y="1371600"/>
            <a:ext cx="3975100" cy="237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971550">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lvl="2">
              <a:spcBef>
                <a:spcPts val="600"/>
              </a:spcBef>
              <a:spcAft>
                <a:spcPts val="400"/>
              </a:spcAft>
            </a:pPr>
            <a:endParaRPr lang="en-US" b="1"/>
          </a:p>
          <a:p>
            <a:pPr lvl="1">
              <a:spcAft>
                <a:spcPts val="800"/>
              </a:spcAft>
              <a:buFont typeface="Symbol" pitchFamily="18" charset="2"/>
              <a:buChar char="·"/>
            </a:pPr>
            <a:r>
              <a:rPr lang="en-US"/>
              <a:t>About 0.5% of Total</a:t>
            </a:r>
          </a:p>
          <a:p>
            <a:pPr lvl="1">
              <a:spcAft>
                <a:spcPts val="800"/>
              </a:spcAft>
              <a:buFont typeface="Symbol" pitchFamily="18" charset="2"/>
              <a:buChar char="·"/>
            </a:pPr>
            <a:r>
              <a:rPr lang="en-US"/>
              <a:t>Plant Products</a:t>
            </a:r>
          </a:p>
          <a:p>
            <a:pPr lvl="1">
              <a:spcAft>
                <a:spcPts val="800"/>
              </a:spcAft>
              <a:buFont typeface="Symbol" pitchFamily="18" charset="2"/>
              <a:buChar char="·"/>
            </a:pPr>
            <a:r>
              <a:rPr lang="en-US"/>
              <a:t>Likely THM Precursors</a:t>
            </a:r>
          </a:p>
          <a:p>
            <a:pPr lvl="1">
              <a:spcAft>
                <a:spcPts val="800"/>
              </a:spcAft>
              <a:buFont typeface="Symbol" pitchFamily="18" charset="2"/>
              <a:buChar char="·"/>
            </a:pPr>
            <a:r>
              <a:rPr lang="en-US"/>
              <a:t>Source of Color &amp; DBPs</a:t>
            </a:r>
          </a:p>
        </p:txBody>
      </p:sp>
      <p:graphicFrame>
        <p:nvGraphicFramePr>
          <p:cNvPr id="13316" name="Object 4"/>
          <p:cNvGraphicFramePr>
            <a:graphicFrameLocks noChangeAspect="1"/>
          </p:cNvGraphicFramePr>
          <p:nvPr/>
        </p:nvGraphicFramePr>
        <p:xfrm>
          <a:off x="4343400" y="1890713"/>
          <a:ext cx="4648200" cy="2352675"/>
        </p:xfrm>
        <a:graphic>
          <a:graphicData uri="http://schemas.openxmlformats.org/presentationml/2006/ole">
            <mc:AlternateContent xmlns:mc="http://schemas.openxmlformats.org/markup-compatibility/2006">
              <mc:Choice xmlns:v="urn:schemas-microsoft-com:vml" Requires="v">
                <p:oleObj spid="_x0000_s110708" name="Document" r:id="rId4" imgW="2558880" imgH="1295280" progId="Word.Document.8">
                  <p:embed/>
                </p:oleObj>
              </mc:Choice>
              <mc:Fallback>
                <p:oleObj name="Document" r:id="rId4" imgW="2558880" imgH="129528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1890713"/>
                        <a:ext cx="4648200" cy="2352675"/>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17" name="Object 5"/>
          <p:cNvGraphicFramePr>
            <a:graphicFrameLocks noChangeAspect="1"/>
          </p:cNvGraphicFramePr>
          <p:nvPr/>
        </p:nvGraphicFramePr>
        <p:xfrm>
          <a:off x="685800" y="3803650"/>
          <a:ext cx="3810000" cy="3054350"/>
        </p:xfrm>
        <a:graphic>
          <a:graphicData uri="http://schemas.openxmlformats.org/presentationml/2006/ole">
            <mc:AlternateContent xmlns:mc="http://schemas.openxmlformats.org/markup-compatibility/2006">
              <mc:Choice xmlns:v="urn:schemas-microsoft-com:vml" Requires="v">
                <p:oleObj spid="_x0000_s110709" name="Document" r:id="rId6" imgW="2090520" imgH="1676520" progId="Word.Document.8">
                  <p:embed/>
                </p:oleObj>
              </mc:Choice>
              <mc:Fallback>
                <p:oleObj name="Document" r:id="rId6" imgW="2090520" imgH="1676520"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3803650"/>
                        <a:ext cx="3810000" cy="3054350"/>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8" name="Text Box 6"/>
          <p:cNvSpPr txBox="1">
            <a:spLocks noChangeArrowheads="1"/>
          </p:cNvSpPr>
          <p:nvPr/>
        </p:nvSpPr>
        <p:spPr bwMode="auto">
          <a:xfrm>
            <a:off x="4572000" y="6096000"/>
            <a:ext cx="2779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Hydrolyzable Tannin</a:t>
            </a:r>
          </a:p>
        </p:txBody>
      </p:sp>
      <p:sp>
        <p:nvSpPr>
          <p:cNvPr id="13319" name="Text Box 7"/>
          <p:cNvSpPr txBox="1">
            <a:spLocks noChangeArrowheads="1"/>
          </p:cNvSpPr>
          <p:nvPr/>
        </p:nvSpPr>
        <p:spPr bwMode="auto">
          <a:xfrm>
            <a:off x="6080125" y="4156075"/>
            <a:ext cx="2476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Condensed Tannin</a:t>
            </a:r>
          </a:p>
        </p:txBody>
      </p:sp>
      <p:sp>
        <p:nvSpPr>
          <p:cNvPr id="13320" name="Text Box 8"/>
          <p:cNvSpPr txBox="1">
            <a:spLocks noChangeArrowheads="1"/>
          </p:cNvSpPr>
          <p:nvPr/>
        </p:nvSpPr>
        <p:spPr bwMode="auto">
          <a:xfrm>
            <a:off x="5089525" y="5019675"/>
            <a:ext cx="33813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effectLst>
                  <a:outerShdw blurRad="38100" dist="38100" dir="2700000" algn="tl">
                    <a:srgbClr val="000099"/>
                  </a:outerShdw>
                </a:effectLst>
              </a:rPr>
              <a:t>Gallic Acid monomers</a:t>
            </a:r>
            <a:endParaRPr lang="en-US"/>
          </a:p>
        </p:txBody>
      </p:sp>
      <p:sp>
        <p:nvSpPr>
          <p:cNvPr id="13321" name="Line 9"/>
          <p:cNvSpPr>
            <a:spLocks noChangeShapeType="1"/>
          </p:cNvSpPr>
          <p:nvPr/>
        </p:nvSpPr>
        <p:spPr bwMode="auto">
          <a:xfrm flipH="1">
            <a:off x="4643438" y="5638800"/>
            <a:ext cx="841375" cy="228600"/>
          </a:xfrm>
          <a:prstGeom prst="line">
            <a:avLst/>
          </a:prstGeom>
          <a:noFill/>
          <a:ln w="12700">
            <a:solidFill>
              <a:schemeClr val="tx1"/>
            </a:solidFill>
            <a:round/>
            <a:headEnd type="none" w="sm" len="sm"/>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2" name="Line 10"/>
          <p:cNvSpPr>
            <a:spLocks noChangeShapeType="1"/>
          </p:cNvSpPr>
          <p:nvPr/>
        </p:nvSpPr>
        <p:spPr bwMode="auto">
          <a:xfrm flipV="1">
            <a:off x="5867400" y="4343400"/>
            <a:ext cx="76200" cy="685800"/>
          </a:xfrm>
          <a:prstGeom prst="line">
            <a:avLst/>
          </a:prstGeom>
          <a:noFill/>
          <a:ln w="12700">
            <a:solidFill>
              <a:schemeClr val="tx1"/>
            </a:solidFill>
            <a:round/>
            <a:headEnd type="none" w="sm" len="sm"/>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3" name="Text Box 11"/>
          <p:cNvSpPr txBox="1">
            <a:spLocks noChangeArrowheads="1"/>
          </p:cNvSpPr>
          <p:nvPr/>
        </p:nvSpPr>
        <p:spPr bwMode="auto">
          <a:xfrm>
            <a:off x="7794625" y="228600"/>
            <a:ext cx="13493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Chemical</a:t>
            </a:r>
          </a:p>
          <a:p>
            <a:r>
              <a:rPr lang="en-US"/>
              <a:t>Symbols</a:t>
            </a:r>
          </a:p>
        </p:txBody>
      </p:sp>
      <p:pic>
        <p:nvPicPr>
          <p:cNvPr id="13326" name="Picture 1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91200" y="152400"/>
            <a:ext cx="1752600" cy="1485900"/>
          </a:xfrm>
          <a:prstGeom prst="rect">
            <a:avLst/>
          </a:prstGeom>
          <a:solidFill>
            <a:schemeClr val="tx2"/>
          </a:solidFill>
          <a:ln>
            <a:noFill/>
          </a:ln>
          <a:effectLst/>
          <a:extLs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24" name="Line 12"/>
          <p:cNvSpPr>
            <a:spLocks noChangeShapeType="1"/>
          </p:cNvSpPr>
          <p:nvPr/>
        </p:nvSpPr>
        <p:spPr bwMode="auto">
          <a:xfrm>
            <a:off x="7162800" y="1295400"/>
            <a:ext cx="609600" cy="1295400"/>
          </a:xfrm>
          <a:prstGeom prst="line">
            <a:avLst/>
          </a:prstGeom>
          <a:noFill/>
          <a:ln w="12700">
            <a:solidFill>
              <a:schemeClr val="hlink"/>
            </a:solidFill>
            <a:round/>
            <a:headEnd type="none" w="sm" len="sm"/>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Date Placeholder 1"/>
          <p:cNvSpPr>
            <a:spLocks noGrp="1"/>
          </p:cNvSpPr>
          <p:nvPr>
            <p:ph type="dt" sz="half" idx="10"/>
          </p:nvPr>
        </p:nvSpPr>
        <p:spPr/>
        <p:txBody>
          <a:bodyPr/>
          <a:lstStyle/>
          <a:p>
            <a:pPr>
              <a:defRPr/>
            </a:pPr>
            <a:r>
              <a:rPr lang="en-US" smtClean="0"/>
              <a:t>Dave Reckhow</a:t>
            </a:r>
            <a:endParaRPr lang="en-US"/>
          </a:p>
        </p:txBody>
      </p:sp>
      <p:sp>
        <p:nvSpPr>
          <p:cNvPr id="4" name="Slide Number Placeholder 3"/>
          <p:cNvSpPr>
            <a:spLocks noGrp="1"/>
          </p:cNvSpPr>
          <p:nvPr>
            <p:ph type="sldNum" sz="quarter" idx="12"/>
          </p:nvPr>
        </p:nvSpPr>
        <p:spPr/>
        <p:txBody>
          <a:bodyPr/>
          <a:lstStyle/>
          <a:p>
            <a:pPr>
              <a:defRPr/>
            </a:pPr>
            <a:fld id="{B6D75333-C73A-4494-A3E2-4070396C17B0}" type="slidenum">
              <a:rPr lang="en-US" smtClean="0"/>
              <a:pPr>
                <a:defRPr/>
              </a:pPr>
              <a:t>19</a:t>
            </a:fld>
            <a:endParaRPr lang="en-US"/>
          </a:p>
        </p:txBody>
      </p:sp>
    </p:spTree>
    <p:extLst>
      <p:ext uri="{BB962C8B-B14F-4D97-AF65-F5344CB8AC3E}">
        <p14:creationId xmlns:p14="http://schemas.microsoft.com/office/powerpoint/2010/main" val="1435688985"/>
      </p:ext>
    </p:extLst>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Exposure to Environmental Contaminants?</a:t>
            </a:r>
            <a:endParaRPr lang="en-US" dirty="0"/>
          </a:p>
        </p:txBody>
      </p:sp>
      <p:sp>
        <p:nvSpPr>
          <p:cNvPr id="3" name="Content Placeholder 2"/>
          <p:cNvSpPr>
            <a:spLocks noGrp="1"/>
          </p:cNvSpPr>
          <p:nvPr>
            <p:ph sz="half" idx="1"/>
          </p:nvPr>
        </p:nvSpPr>
        <p:spPr/>
        <p:txBody>
          <a:bodyPr/>
          <a:lstStyle/>
          <a:p>
            <a:r>
              <a:rPr lang="en-US" dirty="0" smtClean="0"/>
              <a:t>You are what you drink</a:t>
            </a:r>
            <a:endParaRPr lang="en-US" dirty="0"/>
          </a:p>
        </p:txBody>
      </p:sp>
      <p:pic>
        <p:nvPicPr>
          <p:cNvPr id="2050" name="Picture 2" descr="http://www.trainbodyandmind.com/wp-content/uploads/2010/10/drinking-water-while-exercising-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2205037"/>
            <a:ext cx="2917314" cy="4371975"/>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4" descr="http://www.hansgrohe-int.com/assets/hg_alvensleben-woman-overhead-shower-royal2_730x411.jpg"/>
          <p:cNvSpPr>
            <a:spLocks noChangeAspect="1" noChangeArrowheads="1"/>
          </p:cNvSpPr>
          <p:nvPr/>
        </p:nvSpPr>
        <p:spPr bwMode="auto">
          <a:xfrm>
            <a:off x="63500" y="-136525"/>
            <a:ext cx="7038975" cy="395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44266423"/>
      </p:ext>
    </p:extLst>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Carbohydrates</a:t>
            </a:r>
          </a:p>
        </p:txBody>
      </p:sp>
      <p:sp>
        <p:nvSpPr>
          <p:cNvPr id="15363" name="Text Box 3"/>
          <p:cNvSpPr txBox="1">
            <a:spLocks noChangeArrowheads="1"/>
          </p:cNvSpPr>
          <p:nvPr/>
        </p:nvSpPr>
        <p:spPr bwMode="auto">
          <a:xfrm>
            <a:off x="0" y="1447800"/>
            <a:ext cx="4562475"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285750" indent="-285750">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a:defRPr sz="2400">
                <a:solidFill>
                  <a:schemeClr val="tx1"/>
                </a:solidFill>
                <a:latin typeface="Times New Roman" pitchFamily="18" charset="0"/>
              </a:defRPr>
            </a:lvl4pPr>
            <a:lvl5pPr>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Aft>
                <a:spcPts val="800"/>
              </a:spcAft>
              <a:buFont typeface="Symbol" pitchFamily="18" charset="2"/>
              <a:buChar char="·"/>
            </a:pPr>
            <a:r>
              <a:rPr lang="en-US" sz="2800">
                <a:solidFill>
                  <a:schemeClr val="hlink"/>
                </a:solidFill>
                <a:effectLst>
                  <a:outerShdw blurRad="38100" dist="38100" dir="2700000" algn="tl">
                    <a:srgbClr val="FFFFFF"/>
                  </a:outerShdw>
                </a:effectLst>
              </a:rPr>
              <a:t>empirical formula: C</a:t>
            </a:r>
            <a:r>
              <a:rPr lang="en-US" sz="2800" baseline="-25000">
                <a:solidFill>
                  <a:schemeClr val="hlink"/>
                </a:solidFill>
                <a:effectLst>
                  <a:outerShdw blurRad="38100" dist="38100" dir="2700000" algn="tl">
                    <a:srgbClr val="FFFFFF"/>
                  </a:outerShdw>
                </a:effectLst>
              </a:rPr>
              <a:t>x</a:t>
            </a:r>
            <a:r>
              <a:rPr lang="en-US" sz="2800">
                <a:solidFill>
                  <a:schemeClr val="hlink"/>
                </a:solidFill>
                <a:effectLst>
                  <a:outerShdw blurRad="38100" dist="38100" dir="2700000" algn="tl">
                    <a:srgbClr val="FFFFFF"/>
                  </a:outerShdw>
                </a:effectLst>
              </a:rPr>
              <a:t>(H</a:t>
            </a:r>
            <a:r>
              <a:rPr lang="en-US" sz="2800" baseline="-25000">
                <a:solidFill>
                  <a:schemeClr val="hlink"/>
                </a:solidFill>
                <a:effectLst>
                  <a:outerShdw blurRad="38100" dist="38100" dir="2700000" algn="tl">
                    <a:srgbClr val="FFFFFF"/>
                  </a:outerShdw>
                </a:effectLst>
              </a:rPr>
              <a:t>2</a:t>
            </a:r>
            <a:r>
              <a:rPr lang="en-US" sz="2800">
                <a:solidFill>
                  <a:schemeClr val="hlink"/>
                </a:solidFill>
                <a:effectLst>
                  <a:outerShdw blurRad="38100" dist="38100" dir="2700000" algn="tl">
                    <a:srgbClr val="FFFFFF"/>
                  </a:outerShdw>
                </a:effectLst>
              </a:rPr>
              <a:t>O)</a:t>
            </a:r>
            <a:r>
              <a:rPr lang="en-US" sz="2800" baseline="-25000">
                <a:solidFill>
                  <a:schemeClr val="hlink"/>
                </a:solidFill>
                <a:effectLst>
                  <a:outerShdw blurRad="38100" dist="38100" dir="2700000" algn="tl">
                    <a:srgbClr val="FFFFFF"/>
                  </a:outerShdw>
                </a:effectLst>
              </a:rPr>
              <a:t>y</a:t>
            </a:r>
            <a:endParaRPr lang="en-US" sz="2800">
              <a:solidFill>
                <a:schemeClr val="hlink"/>
              </a:solidFill>
              <a:effectLst>
                <a:outerShdw blurRad="38100" dist="38100" dir="2700000" algn="tl">
                  <a:srgbClr val="FFFFFF"/>
                </a:outerShdw>
              </a:effectLst>
            </a:endParaRPr>
          </a:p>
        </p:txBody>
      </p:sp>
      <p:graphicFrame>
        <p:nvGraphicFramePr>
          <p:cNvPr id="15364" name="Object 4"/>
          <p:cNvGraphicFramePr>
            <a:graphicFrameLocks noChangeAspect="1"/>
          </p:cNvGraphicFramePr>
          <p:nvPr/>
        </p:nvGraphicFramePr>
        <p:xfrm>
          <a:off x="1676400" y="2133600"/>
          <a:ext cx="1857375" cy="1744663"/>
        </p:xfrm>
        <a:graphic>
          <a:graphicData uri="http://schemas.openxmlformats.org/presentationml/2006/ole">
            <mc:AlternateContent xmlns:mc="http://schemas.openxmlformats.org/markup-compatibility/2006">
              <mc:Choice xmlns:v="urn:schemas-microsoft-com:vml" Requires="v">
                <p:oleObj spid="_x0000_s111789" name="Document" r:id="rId3" imgW="1122120" imgH="1054080" progId="Word.Document.8">
                  <p:embed/>
                </p:oleObj>
              </mc:Choice>
              <mc:Fallback>
                <p:oleObj name="Document" r:id="rId3" imgW="1122120" imgH="105408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133600"/>
                        <a:ext cx="1857375" cy="1744663"/>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365" name="Object 5"/>
          <p:cNvGraphicFramePr>
            <a:graphicFrameLocks noChangeAspect="1"/>
          </p:cNvGraphicFramePr>
          <p:nvPr/>
        </p:nvGraphicFramePr>
        <p:xfrm>
          <a:off x="4572000" y="1852613"/>
          <a:ext cx="4572000" cy="2119312"/>
        </p:xfrm>
        <a:graphic>
          <a:graphicData uri="http://schemas.openxmlformats.org/presentationml/2006/ole">
            <mc:AlternateContent xmlns:mc="http://schemas.openxmlformats.org/markup-compatibility/2006">
              <mc:Choice xmlns:v="urn:schemas-microsoft-com:vml" Requires="v">
                <p:oleObj spid="_x0000_s111790" name="Document" r:id="rId5" imgW="3233520" imgH="1498680" progId="Word.Document.8">
                  <p:embed/>
                </p:oleObj>
              </mc:Choice>
              <mc:Fallback>
                <p:oleObj name="Document" r:id="rId5" imgW="3233520" imgH="149868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1852613"/>
                        <a:ext cx="4572000" cy="2119312"/>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366" name="Text Box 6"/>
          <p:cNvSpPr txBox="1">
            <a:spLocks noChangeArrowheads="1"/>
          </p:cNvSpPr>
          <p:nvPr/>
        </p:nvSpPr>
        <p:spPr bwMode="auto">
          <a:xfrm>
            <a:off x="1447800" y="3886200"/>
            <a:ext cx="70961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Glucose (monosaccharide)	Cellulose (polysaccharide)</a:t>
            </a:r>
          </a:p>
          <a:p>
            <a:endParaRPr lang="en-US"/>
          </a:p>
        </p:txBody>
      </p:sp>
      <p:graphicFrame>
        <p:nvGraphicFramePr>
          <p:cNvPr id="15367" name="Object 7"/>
          <p:cNvGraphicFramePr>
            <a:graphicFrameLocks noChangeAspect="1"/>
          </p:cNvGraphicFramePr>
          <p:nvPr/>
        </p:nvGraphicFramePr>
        <p:xfrm>
          <a:off x="4572000" y="4648200"/>
          <a:ext cx="2008188" cy="1931988"/>
        </p:xfrm>
        <a:graphic>
          <a:graphicData uri="http://schemas.openxmlformats.org/presentationml/2006/ole">
            <mc:AlternateContent xmlns:mc="http://schemas.openxmlformats.org/markup-compatibility/2006">
              <mc:Choice xmlns:v="urn:schemas-microsoft-com:vml" Requires="v">
                <p:oleObj spid="_x0000_s111791" name="Document" r:id="rId7" imgW="1122120" imgH="1079640" progId="Word.Document.8">
                  <p:embed/>
                </p:oleObj>
              </mc:Choice>
              <mc:Fallback>
                <p:oleObj name="Document" r:id="rId7" imgW="1122120" imgH="1079640" progId="Word.Document.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0" y="4648200"/>
                        <a:ext cx="2008188" cy="1931988"/>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368" name="Text Box 8"/>
          <p:cNvSpPr txBox="1">
            <a:spLocks noChangeArrowheads="1"/>
          </p:cNvSpPr>
          <p:nvPr/>
        </p:nvSpPr>
        <p:spPr bwMode="auto">
          <a:xfrm>
            <a:off x="593725" y="5375275"/>
            <a:ext cx="3567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Glucosamine (amino sugar)</a:t>
            </a: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
        <p:nvSpPr>
          <p:cNvPr id="4" name="Slide Number Placeholder 3"/>
          <p:cNvSpPr>
            <a:spLocks noGrp="1"/>
          </p:cNvSpPr>
          <p:nvPr>
            <p:ph type="sldNum" sz="quarter" idx="12"/>
          </p:nvPr>
        </p:nvSpPr>
        <p:spPr/>
        <p:txBody>
          <a:bodyPr/>
          <a:lstStyle/>
          <a:p>
            <a:pPr>
              <a:defRPr/>
            </a:pPr>
            <a:fld id="{B6D75333-C73A-4494-A3E2-4070396C17B0}" type="slidenum">
              <a:rPr lang="en-US" smtClean="0"/>
              <a:pPr>
                <a:defRPr/>
              </a:pPr>
              <a:t>20</a:t>
            </a:fld>
            <a:endParaRPr lang="en-US"/>
          </a:p>
        </p:txBody>
      </p:sp>
    </p:spTree>
    <p:extLst>
      <p:ext uri="{BB962C8B-B14F-4D97-AF65-F5344CB8AC3E}">
        <p14:creationId xmlns:p14="http://schemas.microsoft.com/office/powerpoint/2010/main" val="1643582402"/>
      </p:ext>
    </p:extLst>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Fatty Acids</a:t>
            </a:r>
          </a:p>
        </p:txBody>
      </p:sp>
      <p:sp>
        <p:nvSpPr>
          <p:cNvPr id="17411" name="Text Box 3"/>
          <p:cNvSpPr txBox="1">
            <a:spLocks noChangeArrowheads="1"/>
          </p:cNvSpPr>
          <p:nvPr/>
        </p:nvSpPr>
        <p:spPr bwMode="auto">
          <a:xfrm>
            <a:off x="974725" y="1666875"/>
            <a:ext cx="7231063" cy="243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1">
              <a:spcAft>
                <a:spcPts val="800"/>
              </a:spcAft>
              <a:buFont typeface="Symbol" pitchFamily="18" charset="2"/>
              <a:buChar char="·"/>
            </a:pPr>
            <a:r>
              <a:rPr lang="en-US" sz="2800"/>
              <a:t>maybe 4% of DOC</a:t>
            </a:r>
          </a:p>
          <a:p>
            <a:pPr lvl="1">
              <a:spcAft>
                <a:spcPts val="800"/>
              </a:spcAft>
              <a:buFont typeface="Symbol" pitchFamily="18" charset="2"/>
              <a:buChar char="·"/>
            </a:pPr>
            <a:r>
              <a:rPr lang="en-US" sz="2800"/>
              <a:t>other mixed acids may account for 2%</a:t>
            </a:r>
          </a:p>
          <a:p>
            <a:endParaRPr lang="en-US" sz="2800"/>
          </a:p>
          <a:p>
            <a:r>
              <a:rPr lang="en-US" sz="2800"/>
              <a:t>  H-</a:t>
            </a:r>
            <a:r>
              <a:rPr lang="en-US" sz="2800">
                <a:solidFill>
                  <a:schemeClr val="hlink"/>
                </a:solidFill>
              </a:rPr>
              <a:t>COOH</a:t>
            </a:r>
            <a:r>
              <a:rPr lang="en-US" sz="2800"/>
              <a:t>	   CH</a:t>
            </a:r>
            <a:r>
              <a:rPr lang="en-US" sz="2800" baseline="-25000"/>
              <a:t>3</a:t>
            </a:r>
            <a:r>
              <a:rPr lang="en-US" sz="2800"/>
              <a:t>-</a:t>
            </a:r>
            <a:r>
              <a:rPr lang="en-US" sz="2800">
                <a:solidFill>
                  <a:schemeClr val="hlink"/>
                </a:solidFill>
              </a:rPr>
              <a:t>COOH</a:t>
            </a:r>
            <a:r>
              <a:rPr lang="en-US" sz="2800"/>
              <a:t>  	CH</a:t>
            </a:r>
            <a:r>
              <a:rPr lang="en-US" sz="2800" baseline="-25000"/>
              <a:t>3</a:t>
            </a:r>
            <a:r>
              <a:rPr lang="en-US" sz="2800"/>
              <a:t>-CH</a:t>
            </a:r>
            <a:r>
              <a:rPr lang="en-US" sz="2800" baseline="-25000"/>
              <a:t>2</a:t>
            </a:r>
            <a:r>
              <a:rPr lang="en-US" sz="2800"/>
              <a:t>-</a:t>
            </a:r>
            <a:r>
              <a:rPr lang="en-US" sz="2800">
                <a:solidFill>
                  <a:schemeClr val="hlink"/>
                </a:solidFill>
              </a:rPr>
              <a:t>COOH</a:t>
            </a:r>
            <a:endParaRPr lang="en-US" sz="2800"/>
          </a:p>
          <a:p>
            <a:r>
              <a:rPr lang="en-US" sz="2800"/>
              <a:t>Formic Acid    Acetic Acid	  Propionic Acid</a:t>
            </a:r>
          </a:p>
        </p:txBody>
      </p:sp>
      <p:sp>
        <p:nvSpPr>
          <p:cNvPr id="17412" name="Text Box 4"/>
          <p:cNvSpPr txBox="1">
            <a:spLocks noChangeArrowheads="1"/>
          </p:cNvSpPr>
          <p:nvPr/>
        </p:nvSpPr>
        <p:spPr bwMode="auto">
          <a:xfrm>
            <a:off x="987425" y="4572000"/>
            <a:ext cx="7546975" cy="197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2800"/>
              <a:t>CH</a:t>
            </a:r>
            <a:r>
              <a:rPr lang="en-US" sz="2800" baseline="-25000"/>
              <a:t>3</a:t>
            </a:r>
            <a:r>
              <a:rPr lang="en-US" sz="2800"/>
              <a:t>-CH</a:t>
            </a:r>
            <a:r>
              <a:rPr lang="en-US" sz="2800" baseline="-25000"/>
              <a:t>2</a:t>
            </a:r>
            <a:r>
              <a:rPr lang="en-US" sz="2800"/>
              <a:t>-CH</a:t>
            </a:r>
            <a:r>
              <a:rPr lang="en-US" sz="2800" baseline="-25000"/>
              <a:t>2</a:t>
            </a:r>
            <a:r>
              <a:rPr lang="en-US" sz="2800"/>
              <a:t>-</a:t>
            </a:r>
            <a:r>
              <a:rPr lang="en-US" sz="2800">
                <a:solidFill>
                  <a:schemeClr val="hlink"/>
                </a:solidFill>
              </a:rPr>
              <a:t>COOH</a:t>
            </a:r>
            <a:r>
              <a:rPr lang="en-US" sz="2800"/>
              <a:t>	H</a:t>
            </a:r>
            <a:r>
              <a:rPr lang="en-US" sz="2800" baseline="-25000"/>
              <a:t>3</a:t>
            </a:r>
            <a:r>
              <a:rPr lang="en-US" sz="2800"/>
              <a:t>-CH</a:t>
            </a:r>
            <a:r>
              <a:rPr lang="en-US" sz="2800" baseline="-25000"/>
              <a:t>2</a:t>
            </a:r>
            <a:r>
              <a:rPr lang="en-US" sz="2800"/>
              <a:t>-CH</a:t>
            </a:r>
            <a:r>
              <a:rPr lang="en-US" sz="2800" baseline="-25000"/>
              <a:t>2</a:t>
            </a:r>
            <a:r>
              <a:rPr lang="en-US" sz="2800"/>
              <a:t>-CH</a:t>
            </a:r>
            <a:r>
              <a:rPr lang="en-US" sz="2800" baseline="-25000"/>
              <a:t>2</a:t>
            </a:r>
            <a:r>
              <a:rPr lang="en-US" sz="2800"/>
              <a:t>-</a:t>
            </a:r>
            <a:r>
              <a:rPr lang="en-US" sz="2800">
                <a:solidFill>
                  <a:schemeClr val="hlink"/>
                </a:solidFill>
              </a:rPr>
              <a:t>COOH</a:t>
            </a:r>
            <a:endParaRPr lang="en-US" sz="2800"/>
          </a:p>
          <a:p>
            <a:pPr algn="ctr"/>
            <a:r>
              <a:rPr lang="en-US" sz="2800"/>
              <a:t>        Butyric Acid                            Valeric Acid </a:t>
            </a:r>
          </a:p>
          <a:p>
            <a:pPr algn="ctr"/>
            <a:endParaRPr lang="en-US" sz="2800"/>
          </a:p>
          <a:p>
            <a:pPr algn="ctr">
              <a:spcBef>
                <a:spcPts val="600"/>
              </a:spcBef>
              <a:spcAft>
                <a:spcPts val="800"/>
              </a:spcAft>
            </a:pPr>
            <a:r>
              <a:rPr lang="en-US" sz="2800" i="1"/>
              <a:t>Common Volatile Fatty Acids in Natural Waters</a:t>
            </a:r>
            <a:endParaRPr lang="en-US" sz="2800"/>
          </a:p>
        </p:txBody>
      </p:sp>
      <p:grpSp>
        <p:nvGrpSpPr>
          <p:cNvPr id="17416" name="Group 8"/>
          <p:cNvGrpSpPr>
            <a:grpSpLocks/>
          </p:cNvGrpSpPr>
          <p:nvPr/>
        </p:nvGrpSpPr>
        <p:grpSpPr bwMode="auto">
          <a:xfrm>
            <a:off x="4114800" y="193675"/>
            <a:ext cx="4471988" cy="2854325"/>
            <a:chOff x="2592" y="122"/>
            <a:chExt cx="2817" cy="1798"/>
          </a:xfrm>
        </p:grpSpPr>
        <p:sp>
          <p:nvSpPr>
            <p:cNvPr id="17413" name="Text Box 5"/>
            <p:cNvSpPr txBox="1">
              <a:spLocks noChangeArrowheads="1"/>
            </p:cNvSpPr>
            <p:nvPr/>
          </p:nvSpPr>
          <p:spPr bwMode="auto">
            <a:xfrm>
              <a:off x="3254" y="410"/>
              <a:ext cx="10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t>CH</a:t>
              </a:r>
              <a:r>
                <a:rPr lang="en-US" b="1" baseline="-25000"/>
                <a:t>3</a:t>
              </a:r>
              <a:r>
                <a:rPr lang="en-US" b="1"/>
                <a:t>-</a:t>
              </a:r>
              <a:r>
                <a:rPr lang="en-US" b="1">
                  <a:solidFill>
                    <a:schemeClr val="hlink"/>
                  </a:solidFill>
                </a:rPr>
                <a:t>COO</a:t>
              </a:r>
              <a:r>
                <a:rPr lang="en-US" b="1" baseline="30000">
                  <a:solidFill>
                    <a:schemeClr val="hlink"/>
                  </a:solidFill>
                </a:rPr>
                <a:t>-</a:t>
              </a:r>
              <a:endParaRPr lang="en-US" b="1"/>
            </a:p>
          </p:txBody>
        </p:sp>
        <p:sp>
          <p:nvSpPr>
            <p:cNvPr id="17414" name="Line 6"/>
            <p:cNvSpPr>
              <a:spLocks noChangeShapeType="1"/>
            </p:cNvSpPr>
            <p:nvPr/>
          </p:nvSpPr>
          <p:spPr bwMode="auto">
            <a:xfrm flipV="1">
              <a:off x="2592" y="768"/>
              <a:ext cx="816" cy="1152"/>
            </a:xfrm>
            <a:prstGeom prst="line">
              <a:avLst/>
            </a:prstGeom>
            <a:noFill/>
            <a:ln w="28575">
              <a:solidFill>
                <a:schemeClr val="tx1"/>
              </a:solidFill>
              <a:round/>
              <a:headEnd type="none" w="sm" len="sm"/>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5" name="Text Box 7"/>
            <p:cNvSpPr txBox="1">
              <a:spLocks noChangeArrowheads="1"/>
            </p:cNvSpPr>
            <p:nvPr/>
          </p:nvSpPr>
          <p:spPr bwMode="auto">
            <a:xfrm>
              <a:off x="3062" y="122"/>
              <a:ext cx="234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At neutral pH’s most lose H</a:t>
              </a:r>
              <a:r>
                <a:rPr lang="en-US" baseline="30000"/>
                <a:t>+</a:t>
              </a:r>
              <a:endParaRPr lang="en-US"/>
            </a:p>
          </p:txBody>
        </p:sp>
      </p:grpSp>
      <p:sp>
        <p:nvSpPr>
          <p:cNvPr id="2" name="Date Placeholder 1"/>
          <p:cNvSpPr>
            <a:spLocks noGrp="1"/>
          </p:cNvSpPr>
          <p:nvPr>
            <p:ph type="dt" sz="half" idx="10"/>
          </p:nvPr>
        </p:nvSpPr>
        <p:spPr/>
        <p:txBody>
          <a:bodyPr/>
          <a:lstStyle/>
          <a:p>
            <a:pPr>
              <a:defRPr/>
            </a:pPr>
            <a:r>
              <a:rPr lang="en-US" smtClean="0"/>
              <a:t>Dave Reckhow</a:t>
            </a:r>
            <a:endParaRPr lang="en-US"/>
          </a:p>
        </p:txBody>
      </p:sp>
      <p:sp>
        <p:nvSpPr>
          <p:cNvPr id="4" name="Slide Number Placeholder 3"/>
          <p:cNvSpPr>
            <a:spLocks noGrp="1"/>
          </p:cNvSpPr>
          <p:nvPr>
            <p:ph type="sldNum" sz="quarter" idx="12"/>
          </p:nvPr>
        </p:nvSpPr>
        <p:spPr/>
        <p:txBody>
          <a:bodyPr/>
          <a:lstStyle/>
          <a:p>
            <a:pPr>
              <a:defRPr/>
            </a:pPr>
            <a:fld id="{B6D75333-C73A-4494-A3E2-4070396C17B0}" type="slidenum">
              <a:rPr lang="en-US" smtClean="0"/>
              <a:pPr>
                <a:defRPr/>
              </a:pPr>
              <a:t>21</a:t>
            </a:fld>
            <a:endParaRPr lang="en-US"/>
          </a:p>
        </p:txBody>
      </p:sp>
    </p:spTree>
    <p:extLst>
      <p:ext uri="{BB962C8B-B14F-4D97-AF65-F5344CB8AC3E}">
        <p14:creationId xmlns:p14="http://schemas.microsoft.com/office/powerpoint/2010/main" val="454594898"/>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17416"/>
                                        </p:tgtEl>
                                        <p:attrNameLst>
                                          <p:attrName>style.visibility</p:attrName>
                                        </p:attrNameLst>
                                      </p:cBhvr>
                                      <p:to>
                                        <p:strVal val="visible"/>
                                      </p:to>
                                    </p:set>
                                    <p:anim calcmode="lin" valueType="num">
                                      <p:cBhvr>
                                        <p:cTn id="7" dur="1000" fill="hold"/>
                                        <p:tgtEl>
                                          <p:spTgt spid="17416"/>
                                        </p:tgtEl>
                                        <p:attrNameLst>
                                          <p:attrName>ppt_w</p:attrName>
                                        </p:attrNameLst>
                                      </p:cBhvr>
                                      <p:tavLst>
                                        <p:tav tm="0">
                                          <p:val>
                                            <p:fltVal val="0"/>
                                          </p:val>
                                        </p:tav>
                                        <p:tav tm="100000">
                                          <p:val>
                                            <p:strVal val="#ppt_w"/>
                                          </p:val>
                                        </p:tav>
                                      </p:tavLst>
                                    </p:anim>
                                    <p:anim calcmode="lin" valueType="num">
                                      <p:cBhvr>
                                        <p:cTn id="8" dur="1000" fill="hold"/>
                                        <p:tgtEl>
                                          <p:spTgt spid="17416"/>
                                        </p:tgtEl>
                                        <p:attrNameLst>
                                          <p:attrName>ppt_h</p:attrName>
                                        </p:attrNameLst>
                                      </p:cBhvr>
                                      <p:tavLst>
                                        <p:tav tm="0">
                                          <p:val>
                                            <p:fltVal val="0"/>
                                          </p:val>
                                        </p:tav>
                                        <p:tav tm="100000">
                                          <p:val>
                                            <p:strVal val="#ppt_h"/>
                                          </p:val>
                                        </p:tav>
                                      </p:tavLst>
                                    </p:anim>
                                    <p:anim calcmode="lin" valueType="num">
                                      <p:cBhvr>
                                        <p:cTn id="9" dur="1000" fill="hold"/>
                                        <p:tgtEl>
                                          <p:spTgt spid="1741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74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914400" y="274638"/>
            <a:ext cx="7772400" cy="1020762"/>
          </a:xfrm>
        </p:spPr>
        <p:txBody>
          <a:bodyPr/>
          <a:lstStyle/>
          <a:p>
            <a:r>
              <a:rPr lang="en-US" dirty="0"/>
              <a:t>Amino Acids and Proteins</a:t>
            </a:r>
          </a:p>
        </p:txBody>
      </p:sp>
      <p:graphicFrame>
        <p:nvGraphicFramePr>
          <p:cNvPr id="19459" name="Object 3"/>
          <p:cNvGraphicFramePr>
            <a:graphicFrameLocks noChangeAspect="1"/>
          </p:cNvGraphicFramePr>
          <p:nvPr>
            <p:extLst>
              <p:ext uri="{D42A27DB-BD31-4B8C-83A1-F6EECF244321}">
                <p14:modId xmlns:p14="http://schemas.microsoft.com/office/powerpoint/2010/main" val="1104383382"/>
              </p:ext>
            </p:extLst>
          </p:nvPr>
        </p:nvGraphicFramePr>
        <p:xfrm>
          <a:off x="5638800" y="1371600"/>
          <a:ext cx="2509838" cy="1328738"/>
        </p:xfrm>
        <a:graphic>
          <a:graphicData uri="http://schemas.openxmlformats.org/presentationml/2006/ole">
            <mc:AlternateContent xmlns:mc="http://schemas.openxmlformats.org/markup-compatibility/2006">
              <mc:Choice xmlns:v="urn:schemas-microsoft-com:vml" Requires="v">
                <p:oleObj spid="_x0000_s112812" name="Document" r:id="rId3" imgW="1056600" imgH="558720" progId="Word.Document.8">
                  <p:embed/>
                </p:oleObj>
              </mc:Choice>
              <mc:Fallback>
                <p:oleObj name="Document" r:id="rId3" imgW="1056600" imgH="55872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1371600"/>
                        <a:ext cx="2509838" cy="1328738"/>
                      </a:xfrm>
                      <a:prstGeom prst="rect">
                        <a:avLst/>
                      </a:prstGeom>
                      <a:solidFill>
                        <a:srgbClr val="99FF33"/>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9467" name="Group 11"/>
          <p:cNvGrpSpPr>
            <a:grpSpLocks/>
          </p:cNvGrpSpPr>
          <p:nvPr/>
        </p:nvGrpSpPr>
        <p:grpSpPr bwMode="auto">
          <a:xfrm>
            <a:off x="4419600" y="2743200"/>
            <a:ext cx="4311650" cy="1681163"/>
            <a:chOff x="2784" y="1872"/>
            <a:chExt cx="2716" cy="1059"/>
          </a:xfrm>
        </p:grpSpPr>
        <p:graphicFrame>
          <p:nvGraphicFramePr>
            <p:cNvPr id="19460" name="Object 4"/>
            <p:cNvGraphicFramePr>
              <a:graphicFrameLocks noChangeAspect="1"/>
            </p:cNvGraphicFramePr>
            <p:nvPr/>
          </p:nvGraphicFramePr>
          <p:xfrm>
            <a:off x="2784" y="1872"/>
            <a:ext cx="2716" cy="817"/>
          </p:xfrm>
          <a:graphic>
            <a:graphicData uri="http://schemas.openxmlformats.org/presentationml/2006/ole">
              <mc:AlternateContent xmlns:mc="http://schemas.openxmlformats.org/markup-compatibility/2006">
                <mc:Choice xmlns:v="urn:schemas-microsoft-com:vml" Requires="v">
                  <p:oleObj spid="_x0000_s112813" name="Document" r:id="rId5" imgW="2068920" imgH="622440" progId="Word.Document.8">
                    <p:embed/>
                  </p:oleObj>
                </mc:Choice>
                <mc:Fallback>
                  <p:oleObj name="Document" r:id="rId5" imgW="2068920" imgH="62244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4" y="1872"/>
                          <a:ext cx="2716" cy="817"/>
                        </a:xfrm>
                        <a:prstGeom prst="rect">
                          <a:avLst/>
                        </a:prstGeom>
                        <a:solidFill>
                          <a:srgbClr val="99FF33"/>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461" name="Text Box 5"/>
            <p:cNvSpPr txBox="1">
              <a:spLocks noChangeArrowheads="1"/>
            </p:cNvSpPr>
            <p:nvPr/>
          </p:nvSpPr>
          <p:spPr bwMode="auto">
            <a:xfrm>
              <a:off x="4656" y="2640"/>
              <a:ext cx="831"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dirty="0"/>
                <a:t>Tyrosine</a:t>
              </a:r>
            </a:p>
          </p:txBody>
        </p:sp>
      </p:grpSp>
      <p:sp>
        <p:nvSpPr>
          <p:cNvPr id="19464" name="Rectangle 8"/>
          <p:cNvSpPr>
            <a:spLocks noGrp="1" noChangeArrowheads="1"/>
          </p:cNvSpPr>
          <p:nvPr>
            <p:ph type="body" idx="1"/>
          </p:nvPr>
        </p:nvSpPr>
        <p:spPr>
          <a:xfrm>
            <a:off x="228600" y="1371599"/>
            <a:ext cx="4343400" cy="1600201"/>
          </a:xfrm>
        </p:spPr>
        <p:txBody>
          <a:bodyPr/>
          <a:lstStyle/>
          <a:p>
            <a:r>
              <a:rPr lang="en-US" sz="3200" dirty="0"/>
              <a:t>Simple Amino Acids</a:t>
            </a:r>
          </a:p>
          <a:p>
            <a:pPr lvl="1"/>
            <a:r>
              <a:rPr lang="en-US" sz="3200" dirty="0" smtClean="0"/>
              <a:t>Amine and acid groups</a:t>
            </a:r>
            <a:endParaRPr lang="en-US" sz="3200" dirty="0"/>
          </a:p>
        </p:txBody>
      </p:sp>
      <p:sp>
        <p:nvSpPr>
          <p:cNvPr id="19465" name="Text Box 9"/>
          <p:cNvSpPr txBox="1">
            <a:spLocks noChangeArrowheads="1"/>
          </p:cNvSpPr>
          <p:nvPr/>
        </p:nvSpPr>
        <p:spPr bwMode="auto">
          <a:xfrm>
            <a:off x="7772400" y="1371600"/>
            <a:ext cx="12105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t>Alanine</a:t>
            </a:r>
          </a:p>
        </p:txBody>
      </p:sp>
      <p:sp>
        <p:nvSpPr>
          <p:cNvPr id="19466" name="Rectangle 10"/>
          <p:cNvSpPr>
            <a:spLocks noChangeArrowheads="1"/>
          </p:cNvSpPr>
          <p:nvPr/>
        </p:nvSpPr>
        <p:spPr bwMode="auto">
          <a:xfrm>
            <a:off x="5715000" y="4953000"/>
            <a:ext cx="34290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buClr>
                <a:schemeClr val="accent2"/>
              </a:buClr>
              <a:buSzPct val="75000"/>
              <a:buFont typeface="Monotype Sorts" pitchFamily="2" charset="2"/>
              <a:buChar char="u"/>
            </a:pPr>
            <a:r>
              <a:rPr lang="en-US" sz="2800" dirty="0" smtClean="0"/>
              <a:t>Polypeptides &amp; Proteins</a:t>
            </a:r>
            <a:endParaRPr lang="en-US" sz="2800" dirty="0"/>
          </a:p>
          <a:p>
            <a:pPr marL="742950" lvl="1" indent="-285750">
              <a:spcBef>
                <a:spcPct val="20000"/>
              </a:spcBef>
              <a:buClr>
                <a:schemeClr val="tx1"/>
              </a:buClr>
              <a:buFontTx/>
              <a:buChar char="–"/>
            </a:pPr>
            <a:r>
              <a:rPr lang="en-US" dirty="0" smtClean="0"/>
              <a:t>Comprised of many AAs</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570053774"/>
              </p:ext>
            </p:extLst>
          </p:nvPr>
        </p:nvGraphicFramePr>
        <p:xfrm>
          <a:off x="76200" y="2503642"/>
          <a:ext cx="5562600" cy="4278158"/>
        </p:xfrm>
        <a:graphic>
          <a:graphicData uri="http://schemas.openxmlformats.org/presentationml/2006/ole">
            <mc:AlternateContent xmlns:mc="http://schemas.openxmlformats.org/markup-compatibility/2006">
              <mc:Choice xmlns:v="urn:schemas-microsoft-com:vml" Requires="v">
                <p:oleObj spid="_x0000_s112814" name="CS ChemDraw Drawing" r:id="rId7" imgW="5321344" imgH="4093003" progId="ChemDraw.Document.6.0">
                  <p:embed/>
                </p:oleObj>
              </mc:Choice>
              <mc:Fallback>
                <p:oleObj name="CS ChemDraw Drawing" r:id="rId7" imgW="5321344" imgH="4093003" progId="ChemDraw.Document.6.0">
                  <p:embed/>
                  <p:pic>
                    <p:nvPicPr>
                      <p:cNvPr id="0" name=""/>
                      <p:cNvPicPr/>
                      <p:nvPr/>
                    </p:nvPicPr>
                    <p:blipFill>
                      <a:blip r:embed="rId8"/>
                      <a:stretch>
                        <a:fillRect/>
                      </a:stretch>
                    </p:blipFill>
                    <p:spPr>
                      <a:xfrm>
                        <a:off x="76200" y="2503642"/>
                        <a:ext cx="5562600" cy="4278158"/>
                      </a:xfrm>
                      <a:prstGeom prst="rect">
                        <a:avLst/>
                      </a:prstGeom>
                    </p:spPr>
                  </p:pic>
                </p:oleObj>
              </mc:Fallback>
            </mc:AlternateContent>
          </a:graphicData>
        </a:graphic>
      </p:graphicFrame>
      <p:sp>
        <p:nvSpPr>
          <p:cNvPr id="3" name="Date Placeholder 2"/>
          <p:cNvSpPr>
            <a:spLocks noGrp="1"/>
          </p:cNvSpPr>
          <p:nvPr>
            <p:ph type="dt" sz="half" idx="10"/>
          </p:nvPr>
        </p:nvSpPr>
        <p:spPr/>
        <p:txBody>
          <a:bodyPr/>
          <a:lstStyle/>
          <a:p>
            <a:pPr>
              <a:defRPr/>
            </a:pPr>
            <a:r>
              <a:rPr lang="en-US" smtClean="0"/>
              <a:t>Dave Reckhow</a:t>
            </a:r>
            <a:endParaRPr lang="en-US"/>
          </a:p>
        </p:txBody>
      </p:sp>
      <p:sp>
        <p:nvSpPr>
          <p:cNvPr id="5" name="Slide Number Placeholder 4"/>
          <p:cNvSpPr>
            <a:spLocks noGrp="1"/>
          </p:cNvSpPr>
          <p:nvPr>
            <p:ph type="sldNum" sz="quarter" idx="12"/>
          </p:nvPr>
        </p:nvSpPr>
        <p:spPr/>
        <p:txBody>
          <a:bodyPr/>
          <a:lstStyle/>
          <a:p>
            <a:pPr>
              <a:defRPr/>
            </a:pPr>
            <a:fld id="{9E870B21-F8F6-40FD-A884-7E01A81D1238}" type="slidenum">
              <a:rPr lang="en-US" smtClean="0"/>
              <a:pPr>
                <a:defRPr/>
              </a:pPr>
              <a:t>22</a:t>
            </a:fld>
            <a:endParaRPr lang="en-US"/>
          </a:p>
        </p:txBody>
      </p:sp>
    </p:spTree>
    <p:extLst>
      <p:ext uri="{BB962C8B-B14F-4D97-AF65-F5344CB8AC3E}">
        <p14:creationId xmlns:p14="http://schemas.microsoft.com/office/powerpoint/2010/main" val="494600108"/>
      </p:ext>
    </p:extLst>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64">
                                            <p:txEl>
                                              <p:pRg st="0" end="0"/>
                                            </p:txEl>
                                          </p:spTgt>
                                        </p:tgtEl>
                                        <p:attrNameLst>
                                          <p:attrName>style.visibility</p:attrName>
                                        </p:attrNameLst>
                                      </p:cBhvr>
                                      <p:to>
                                        <p:strVal val="visible"/>
                                      </p:to>
                                    </p:set>
                                    <p:anim calcmode="lin" valueType="num">
                                      <p:cBhvr additive="base">
                                        <p:cTn id="7" dur="500" fill="hold"/>
                                        <p:tgtEl>
                                          <p:spTgt spid="1946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64">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9464">
                                            <p:txEl>
                                              <p:pRg st="0" end="0"/>
                                            </p:txEl>
                                          </p:spTgt>
                                        </p:tgtEl>
                                        <p:attrNameLst>
                                          <p:attrName>ppt_c</p:attrName>
                                        </p:attrNameLst>
                                      </p:cBhvr>
                                      <p:to>
                                        <a:srgbClr val="969696"/>
                                      </p:to>
                                    </p:animClr>
                                  </p:subTnLst>
                                </p:cTn>
                              </p:par>
                              <p:par>
                                <p:cTn id="9" presetID="2" presetClass="entr" presetSubtype="8" fill="hold" grpId="0" nodeType="withEffect">
                                  <p:stCondLst>
                                    <p:cond delay="0"/>
                                  </p:stCondLst>
                                  <p:childTnLst>
                                    <p:set>
                                      <p:cBhvr>
                                        <p:cTn id="10" dur="1" fill="hold">
                                          <p:stCondLst>
                                            <p:cond delay="0"/>
                                          </p:stCondLst>
                                        </p:cTn>
                                        <p:tgtEl>
                                          <p:spTgt spid="19464">
                                            <p:txEl>
                                              <p:pRg st="1" end="1"/>
                                            </p:txEl>
                                          </p:spTgt>
                                        </p:tgtEl>
                                        <p:attrNameLst>
                                          <p:attrName>style.visibility</p:attrName>
                                        </p:attrNameLst>
                                      </p:cBhvr>
                                      <p:to>
                                        <p:strVal val="visible"/>
                                      </p:to>
                                    </p:set>
                                    <p:anim calcmode="lin" valueType="num">
                                      <p:cBhvr additive="base">
                                        <p:cTn id="11" dur="500" fill="hold"/>
                                        <p:tgtEl>
                                          <p:spTgt spid="19464">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9464">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9464">
                                            <p:txEl>
                                              <p:pRg st="1" end="1"/>
                                            </p:txEl>
                                          </p:spTgt>
                                        </p:tgtEl>
                                        <p:attrNameLst>
                                          <p:attrName>ppt_c</p:attrName>
                                        </p:attrNameLst>
                                      </p:cBhvr>
                                      <p:to>
                                        <a:srgbClr val="969696"/>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9466">
                                            <p:txEl>
                                              <p:pRg st="0" end="0"/>
                                            </p:txEl>
                                          </p:spTgt>
                                        </p:tgtEl>
                                        <p:attrNameLst>
                                          <p:attrName>style.visibility</p:attrName>
                                        </p:attrNameLst>
                                      </p:cBhvr>
                                      <p:to>
                                        <p:strVal val="visible"/>
                                      </p:to>
                                    </p:set>
                                    <p:anim calcmode="lin" valueType="num">
                                      <p:cBhvr additive="base">
                                        <p:cTn id="17" dur="500" fill="hold"/>
                                        <p:tgtEl>
                                          <p:spTgt spid="19466">
                                            <p:txEl>
                                              <p:pRg st="0" end="0"/>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9466">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9466">
                                            <p:txEl>
                                              <p:pRg st="0" end="0"/>
                                            </p:txEl>
                                          </p:spTgt>
                                        </p:tgtEl>
                                        <p:attrNameLst>
                                          <p:attrName>ppt_c</p:attrName>
                                        </p:attrNameLst>
                                      </p:cBhvr>
                                      <p:to>
                                        <a:srgbClr val="969696"/>
                                      </p:to>
                                    </p:animClr>
                                  </p:subTnLst>
                                </p:cTn>
                              </p:par>
                              <p:par>
                                <p:cTn id="19" presetID="2" presetClass="entr" presetSubtype="8" fill="hold" grpId="0" nodeType="withEffect">
                                  <p:stCondLst>
                                    <p:cond delay="0"/>
                                  </p:stCondLst>
                                  <p:childTnLst>
                                    <p:set>
                                      <p:cBhvr>
                                        <p:cTn id="20" dur="1" fill="hold">
                                          <p:stCondLst>
                                            <p:cond delay="0"/>
                                          </p:stCondLst>
                                        </p:cTn>
                                        <p:tgtEl>
                                          <p:spTgt spid="19466">
                                            <p:txEl>
                                              <p:pRg st="1" end="1"/>
                                            </p:txEl>
                                          </p:spTgt>
                                        </p:tgtEl>
                                        <p:attrNameLst>
                                          <p:attrName>style.visibility</p:attrName>
                                        </p:attrNameLst>
                                      </p:cBhvr>
                                      <p:to>
                                        <p:strVal val="visible"/>
                                      </p:to>
                                    </p:set>
                                    <p:anim calcmode="lin" valueType="num">
                                      <p:cBhvr additive="base">
                                        <p:cTn id="21" dur="500" fill="hold"/>
                                        <p:tgtEl>
                                          <p:spTgt spid="19466">
                                            <p:txEl>
                                              <p:pRg st="1" end="1"/>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9466">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9466">
                                            <p:txEl>
                                              <p:pRg st="1" end="1"/>
                                            </p:txEl>
                                          </p:spTgt>
                                        </p:tgtEl>
                                        <p:attrNameLst>
                                          <p:attrName>ppt_c</p:attrName>
                                        </p:attrNameLst>
                                      </p:cBhvr>
                                      <p:to>
                                        <a:srgbClr val="969696"/>
                                      </p:to>
                                    </p:animClr>
                                  </p:sub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nodeType="clickEffect">
                                  <p:stCondLst>
                                    <p:cond delay="0"/>
                                  </p:stCondLst>
                                  <p:childTnLst>
                                    <p:set>
                                      <p:cBhvr>
                                        <p:cTn id="26" dur="1" fill="hold">
                                          <p:stCondLst>
                                            <p:cond delay="0"/>
                                          </p:stCondLst>
                                        </p:cTn>
                                        <p:tgtEl>
                                          <p:spTgt spid="19467"/>
                                        </p:tgtEl>
                                        <p:attrNameLst>
                                          <p:attrName>style.visibility</p:attrName>
                                        </p:attrNameLst>
                                      </p:cBhvr>
                                      <p:to>
                                        <p:strVal val="visible"/>
                                      </p:to>
                                    </p:set>
                                    <p:anim calcmode="lin" valueType="num">
                                      <p:cBhvr additive="base">
                                        <p:cTn id="27" dur="500" fill="hold"/>
                                        <p:tgtEl>
                                          <p:spTgt spid="19467"/>
                                        </p:tgtEl>
                                        <p:attrNameLst>
                                          <p:attrName>ppt_x</p:attrName>
                                        </p:attrNameLst>
                                      </p:cBhvr>
                                      <p:tavLst>
                                        <p:tav tm="0">
                                          <p:val>
                                            <p:strVal val="0-#ppt_w/2"/>
                                          </p:val>
                                        </p:tav>
                                        <p:tav tm="100000">
                                          <p:val>
                                            <p:strVal val="#ppt_x"/>
                                          </p:val>
                                        </p:tav>
                                      </p:tavLst>
                                    </p:anim>
                                    <p:anim calcmode="lin" valueType="num">
                                      <p:cBhvr additive="base">
                                        <p:cTn id="28" dur="500" fill="hold"/>
                                        <p:tgtEl>
                                          <p:spTgt spid="194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4" grpId="0" build="p" autoUpdateAnimBg="0"/>
      <p:bldP spid="19466"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16"/>
          <p:cNvGraphicFramePr>
            <a:graphicFrameLocks noChangeAspect="1"/>
          </p:cNvGraphicFramePr>
          <p:nvPr/>
        </p:nvGraphicFramePr>
        <p:xfrm>
          <a:off x="609600" y="2590800"/>
          <a:ext cx="7772400" cy="949325"/>
        </p:xfrm>
        <a:graphic>
          <a:graphicData uri="http://schemas.openxmlformats.org/presentationml/2006/ole">
            <mc:AlternateContent xmlns:mc="http://schemas.openxmlformats.org/markup-compatibility/2006">
              <mc:Choice xmlns:v="urn:schemas-microsoft-com:vml" Requires="v">
                <p:oleObj spid="_x0000_s1085" name="Equation" r:id="rId3" imgW="3225600" imgH="393480" progId="Equation.3">
                  <p:embed/>
                </p:oleObj>
              </mc:Choice>
              <mc:Fallback>
                <p:oleObj name="Equation" r:id="rId3" imgW="3225600" imgH="393480" progId="Equation.3">
                  <p:embed/>
                  <p:pic>
                    <p:nvPicPr>
                      <p:cNvPr id="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590800"/>
                        <a:ext cx="7772400" cy="94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Rectangle 6147"/>
          <p:cNvSpPr>
            <a:spLocks noGrp="1" noChangeArrowheads="1"/>
          </p:cNvSpPr>
          <p:nvPr>
            <p:ph type="title"/>
          </p:nvPr>
        </p:nvSpPr>
        <p:spPr>
          <a:xfrm>
            <a:off x="381000" y="266700"/>
            <a:ext cx="8077200" cy="952500"/>
          </a:xfrm>
        </p:spPr>
        <p:txBody>
          <a:bodyPr/>
          <a:lstStyle/>
          <a:p>
            <a:pPr eaLnBrk="1" hangingPunct="1"/>
            <a:r>
              <a:rPr lang="en-US" dirty="0" smtClean="0"/>
              <a:t>NOM Quantification: TOC &amp; DOC</a:t>
            </a:r>
          </a:p>
        </p:txBody>
      </p:sp>
      <p:sp>
        <p:nvSpPr>
          <p:cNvPr id="4" name="Slide Number Placeholder 4"/>
          <p:cNvSpPr>
            <a:spLocks noGrp="1"/>
          </p:cNvSpPr>
          <p:nvPr>
            <p:ph type="sldNum" sz="quarter" idx="12"/>
          </p:nvPr>
        </p:nvSpPr>
        <p:spPr>
          <a:noFill/>
        </p:spPr>
        <p:txBody>
          <a:bodyPr/>
          <a:lstStyle/>
          <a:p>
            <a:pPr>
              <a:defRPr/>
            </a:pPr>
            <a:fld id="{809CFF1E-FEE9-48DC-9170-A252EB2218DB}" type="slidenum">
              <a:rPr lang="en-US"/>
              <a:pPr>
                <a:defRPr/>
              </a:pPr>
              <a:t>23</a:t>
            </a:fld>
            <a:endParaRPr lang="en-US"/>
          </a:p>
        </p:txBody>
      </p:sp>
      <p:pic>
        <p:nvPicPr>
          <p:cNvPr id="1029" name="Picture 6146" descr="DCP00221"/>
          <p:cNvPicPr>
            <a:picLocks noChangeAspect="1" noChangeArrowheads="1"/>
          </p:cNvPicPr>
          <p:nvPr/>
        </p:nvPicPr>
        <p:blipFill>
          <a:blip r:embed="rId5" cstate="print"/>
          <a:srcRect l="2942" t="25490" r="11765" b="9804"/>
          <a:stretch>
            <a:fillRect/>
          </a:stretch>
        </p:blipFill>
        <p:spPr bwMode="auto">
          <a:xfrm>
            <a:off x="3200400" y="3476625"/>
            <a:ext cx="5943600" cy="3381375"/>
          </a:xfrm>
          <a:prstGeom prst="rect">
            <a:avLst/>
          </a:prstGeom>
          <a:noFill/>
          <a:ln w="9525">
            <a:noFill/>
            <a:miter lim="800000"/>
            <a:headEnd/>
            <a:tailEnd/>
          </a:ln>
        </p:spPr>
      </p:pic>
      <p:sp>
        <p:nvSpPr>
          <p:cNvPr id="347140" name="Text Box 6148"/>
          <p:cNvSpPr txBox="1">
            <a:spLocks noChangeArrowheads="1"/>
          </p:cNvSpPr>
          <p:nvPr/>
        </p:nvSpPr>
        <p:spPr bwMode="auto">
          <a:xfrm>
            <a:off x="0" y="3746500"/>
            <a:ext cx="3505200" cy="3009900"/>
          </a:xfrm>
          <a:prstGeom prst="rect">
            <a:avLst/>
          </a:prstGeom>
          <a:noFill/>
          <a:ln w="12700">
            <a:noFill/>
            <a:miter lim="800000"/>
            <a:headEnd type="none" w="sm" len="sm"/>
            <a:tailEnd type="none" w="lg" len="lg"/>
          </a:ln>
        </p:spPr>
        <p:txBody>
          <a:bodyPr>
            <a:spAutoFit/>
          </a:bodyPr>
          <a:lstStyle/>
          <a:p>
            <a:pPr marL="733425" lvl="3">
              <a:spcBef>
                <a:spcPts val="600"/>
              </a:spcBef>
              <a:spcAft>
                <a:spcPts val="400"/>
              </a:spcAft>
            </a:pPr>
            <a:r>
              <a:rPr lang="en-US" sz="2800" b="1" i="1"/>
              <a:t>Oxidation</a:t>
            </a:r>
            <a:endParaRPr lang="en-US" sz="2800"/>
          </a:p>
          <a:p>
            <a:pPr marL="346075" lvl="1" indent="-231775">
              <a:spcAft>
                <a:spcPts val="800"/>
              </a:spcAft>
              <a:buFont typeface="Symbol" pitchFamily="18" charset="2"/>
              <a:buChar char="·"/>
            </a:pPr>
            <a:r>
              <a:rPr lang="en-US" sz="2800"/>
              <a:t>High Temperature Pyrolysis</a:t>
            </a:r>
          </a:p>
          <a:p>
            <a:pPr marL="346075" lvl="1" indent="-231775">
              <a:spcAft>
                <a:spcPts val="800"/>
              </a:spcAft>
              <a:buFont typeface="Symbol" pitchFamily="18" charset="2"/>
              <a:buChar char="·"/>
            </a:pPr>
            <a:r>
              <a:rPr lang="en-US" sz="2800"/>
              <a:t>UV Irradiation</a:t>
            </a:r>
          </a:p>
          <a:p>
            <a:pPr marL="346075" lvl="1" indent="-231775">
              <a:spcAft>
                <a:spcPts val="800"/>
              </a:spcAft>
              <a:buFont typeface="Symbol" pitchFamily="18" charset="2"/>
              <a:buChar char="·"/>
            </a:pPr>
            <a:r>
              <a:rPr lang="en-US" sz="2800"/>
              <a:t>Heated Persulfate</a:t>
            </a:r>
          </a:p>
          <a:p>
            <a:pPr marL="346075" lvl="1" indent="-231775">
              <a:spcAft>
                <a:spcPts val="800"/>
              </a:spcAft>
              <a:buFont typeface="Symbol" pitchFamily="18" charset="2"/>
              <a:buChar char="·"/>
            </a:pPr>
            <a:r>
              <a:rPr lang="en-US" sz="2800"/>
              <a:t>UV/Persulfate</a:t>
            </a:r>
          </a:p>
        </p:txBody>
      </p:sp>
      <p:sp>
        <p:nvSpPr>
          <p:cNvPr id="347143" name="Text Box 6151"/>
          <p:cNvSpPr txBox="1">
            <a:spLocks noChangeArrowheads="1"/>
          </p:cNvSpPr>
          <p:nvPr/>
        </p:nvSpPr>
        <p:spPr bwMode="auto">
          <a:xfrm>
            <a:off x="136525" y="1600200"/>
            <a:ext cx="9007475" cy="946150"/>
          </a:xfrm>
          <a:prstGeom prst="rect">
            <a:avLst/>
          </a:prstGeom>
          <a:noFill/>
          <a:ln w="12700">
            <a:noFill/>
            <a:miter lim="800000"/>
            <a:headEnd type="none" w="sm" len="sm"/>
            <a:tailEnd type="none" w="lg" len="lg"/>
          </a:ln>
          <a:effectLst/>
        </p:spPr>
        <p:txBody>
          <a:bodyPr>
            <a:spAutoFit/>
          </a:bodyPr>
          <a:lstStyle/>
          <a:p>
            <a:pPr>
              <a:defRPr/>
            </a:pPr>
            <a:r>
              <a:rPr lang="en-US" sz="2800" dirty="0">
                <a:solidFill>
                  <a:schemeClr val="hlink"/>
                </a:solidFill>
                <a:effectLst>
                  <a:outerShdw blurRad="38100" dist="38100" dir="2700000" algn="tl">
                    <a:srgbClr val="FFFFFF"/>
                  </a:outerShdw>
                </a:effectLst>
              </a:rPr>
              <a:t>Principle</a:t>
            </a:r>
            <a:r>
              <a:rPr lang="en-US" sz="2800" dirty="0"/>
              <a:t>: oxidize all organic matter to Carbon dioxide and water.  Then measure the amount of carbon dioxide produced</a:t>
            </a:r>
            <a:endParaRPr lang="en-US" dirty="0"/>
          </a:p>
        </p:txBody>
      </p:sp>
      <p:grpSp>
        <p:nvGrpSpPr>
          <p:cNvPr id="2" name="Group 6158"/>
          <p:cNvGrpSpPr>
            <a:grpSpLocks/>
          </p:cNvGrpSpPr>
          <p:nvPr/>
        </p:nvGrpSpPr>
        <p:grpSpPr bwMode="auto">
          <a:xfrm>
            <a:off x="457200" y="2819400"/>
            <a:ext cx="5562600" cy="609600"/>
            <a:chOff x="432" y="1872"/>
            <a:chExt cx="3504" cy="384"/>
          </a:xfrm>
        </p:grpSpPr>
        <p:sp>
          <p:nvSpPr>
            <p:cNvPr id="1037" name="Rectangle 6152"/>
            <p:cNvSpPr>
              <a:spLocks noChangeArrowheads="1"/>
            </p:cNvSpPr>
            <p:nvPr/>
          </p:nvSpPr>
          <p:spPr bwMode="auto">
            <a:xfrm>
              <a:off x="432" y="1872"/>
              <a:ext cx="384" cy="384"/>
            </a:xfrm>
            <a:prstGeom prst="rect">
              <a:avLst/>
            </a:prstGeom>
            <a:noFill/>
            <a:ln w="38100">
              <a:solidFill>
                <a:schemeClr val="hlink"/>
              </a:solidFill>
              <a:miter lim="800000"/>
              <a:headEnd type="none" w="sm" len="sm"/>
              <a:tailEnd type="none" w="lg" len="lg"/>
            </a:ln>
          </p:spPr>
          <p:txBody>
            <a:bodyPr wrap="none" anchor="ctr"/>
            <a:lstStyle/>
            <a:p>
              <a:endParaRPr lang="en-US"/>
            </a:p>
          </p:txBody>
        </p:sp>
        <p:sp>
          <p:nvSpPr>
            <p:cNvPr id="1038" name="Rectangle 6153"/>
            <p:cNvSpPr>
              <a:spLocks noChangeArrowheads="1"/>
            </p:cNvSpPr>
            <p:nvPr/>
          </p:nvSpPr>
          <p:spPr bwMode="auto">
            <a:xfrm>
              <a:off x="3360" y="1872"/>
              <a:ext cx="576" cy="384"/>
            </a:xfrm>
            <a:prstGeom prst="rect">
              <a:avLst/>
            </a:prstGeom>
            <a:noFill/>
            <a:ln w="38100">
              <a:solidFill>
                <a:schemeClr val="hlink"/>
              </a:solidFill>
              <a:miter lim="800000"/>
              <a:headEnd type="none" w="sm" len="sm"/>
              <a:tailEnd type="none" w="lg" len="lg"/>
            </a:ln>
          </p:spPr>
          <p:txBody>
            <a:bodyPr wrap="none" anchor="ctr"/>
            <a:lstStyle/>
            <a:p>
              <a:endParaRPr lang="en-US"/>
            </a:p>
          </p:txBody>
        </p:sp>
      </p:grpSp>
      <p:grpSp>
        <p:nvGrpSpPr>
          <p:cNvPr id="3" name="Group 6157"/>
          <p:cNvGrpSpPr>
            <a:grpSpLocks/>
          </p:cNvGrpSpPr>
          <p:nvPr/>
        </p:nvGrpSpPr>
        <p:grpSpPr bwMode="auto">
          <a:xfrm>
            <a:off x="5257800" y="152400"/>
            <a:ext cx="2057400" cy="457200"/>
            <a:chOff x="3312" y="96"/>
            <a:chExt cx="1296" cy="288"/>
          </a:xfrm>
        </p:grpSpPr>
        <p:sp>
          <p:nvSpPr>
            <p:cNvPr id="1034" name="Rectangle 6154"/>
            <p:cNvSpPr>
              <a:spLocks noChangeArrowheads="1"/>
            </p:cNvSpPr>
            <p:nvPr/>
          </p:nvSpPr>
          <p:spPr bwMode="auto">
            <a:xfrm>
              <a:off x="3696" y="96"/>
              <a:ext cx="528" cy="240"/>
            </a:xfrm>
            <a:prstGeom prst="rect">
              <a:avLst/>
            </a:prstGeom>
            <a:solidFill>
              <a:schemeClr val="accent1"/>
            </a:solidFill>
            <a:ln w="12700">
              <a:solidFill>
                <a:schemeClr val="tx1"/>
              </a:solidFill>
              <a:miter lim="800000"/>
              <a:headEnd type="none" w="sm" len="sm"/>
              <a:tailEnd type="none" w="lg" len="lg"/>
            </a:ln>
          </p:spPr>
          <p:txBody>
            <a:bodyPr wrap="none" anchor="ctr"/>
            <a:lstStyle/>
            <a:p>
              <a:pPr algn="ctr"/>
              <a:r>
                <a:rPr lang="en-US"/>
                <a:t>Filter</a:t>
              </a:r>
            </a:p>
          </p:txBody>
        </p:sp>
        <p:sp>
          <p:nvSpPr>
            <p:cNvPr id="1035" name="AutoShape 6155"/>
            <p:cNvSpPr>
              <a:spLocks noChangeArrowheads="1"/>
            </p:cNvSpPr>
            <p:nvPr/>
          </p:nvSpPr>
          <p:spPr bwMode="auto">
            <a:xfrm>
              <a:off x="3312" y="144"/>
              <a:ext cx="336" cy="240"/>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07 w 21600"/>
                <a:gd name="T13" fmla="*/ 2880 h 21600"/>
                <a:gd name="T14" fmla="*/ 18257 w 21600"/>
                <a:gd name="T15" fmla="*/ 9270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12700">
              <a:solidFill>
                <a:schemeClr val="tx1"/>
              </a:solidFill>
              <a:miter lim="800000"/>
              <a:headEnd type="none" w="sm" len="sm"/>
              <a:tailEnd type="none" w="lg" len="lg"/>
            </a:ln>
          </p:spPr>
          <p:txBody>
            <a:bodyPr wrap="none" anchor="ctr"/>
            <a:lstStyle/>
            <a:p>
              <a:endParaRPr lang="en-US"/>
            </a:p>
          </p:txBody>
        </p:sp>
        <p:sp>
          <p:nvSpPr>
            <p:cNvPr id="1036" name="AutoShape 6156"/>
            <p:cNvSpPr>
              <a:spLocks noChangeArrowheads="1"/>
            </p:cNvSpPr>
            <p:nvPr/>
          </p:nvSpPr>
          <p:spPr bwMode="auto">
            <a:xfrm rot="5400000">
              <a:off x="4356" y="132"/>
              <a:ext cx="216" cy="2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00 w 21600"/>
                <a:gd name="T13" fmla="*/ 2925 h 21600"/>
                <a:gd name="T14" fmla="*/ 18200 w 21600"/>
                <a:gd name="T15" fmla="*/ 9225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12700">
              <a:solidFill>
                <a:schemeClr val="tx1"/>
              </a:solidFill>
              <a:miter lim="800000"/>
              <a:headEnd type="none" w="sm" len="sm"/>
              <a:tailEnd type="none" w="lg" len="lg"/>
            </a:ln>
          </p:spPr>
          <p:txBody>
            <a:bodyPr wrap="none" anchor="ctr"/>
            <a:lstStyle/>
            <a:p>
              <a:endParaRPr lang="en-US"/>
            </a:p>
          </p:txBody>
        </p:sp>
      </p:grpSp>
      <p:sp>
        <p:nvSpPr>
          <p:cNvPr id="5" name="Date Placeholder 4"/>
          <p:cNvSpPr>
            <a:spLocks noGrp="1"/>
          </p:cNvSpPr>
          <p:nvPr>
            <p:ph type="dt" sz="half" idx="10"/>
          </p:nvPr>
        </p:nvSpPr>
        <p:spPr/>
        <p:txBody>
          <a:bodyPr/>
          <a:lstStyle/>
          <a:p>
            <a:pPr>
              <a:defRPr/>
            </a:pPr>
            <a:r>
              <a:rPr lang="en-US" smtClean="0"/>
              <a:t>Dave Reckhow</a:t>
            </a:r>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7140"/>
                                        </p:tgtEl>
                                        <p:attrNameLst>
                                          <p:attrName>style.visibility</p:attrName>
                                        </p:attrNameLst>
                                      </p:cBhvr>
                                      <p:to>
                                        <p:strVal val="visible"/>
                                      </p:to>
                                    </p:set>
                                    <p:anim calcmode="lin" valueType="num">
                                      <p:cBhvr additive="base">
                                        <p:cTn id="13" dur="500" fill="hold"/>
                                        <p:tgtEl>
                                          <p:spTgt spid="347140"/>
                                        </p:tgtEl>
                                        <p:attrNameLst>
                                          <p:attrName>ppt_x</p:attrName>
                                        </p:attrNameLst>
                                      </p:cBhvr>
                                      <p:tavLst>
                                        <p:tav tm="0">
                                          <p:val>
                                            <p:strVal val="0-#ppt_w/2"/>
                                          </p:val>
                                        </p:tav>
                                        <p:tav tm="100000">
                                          <p:val>
                                            <p:strVal val="#ppt_x"/>
                                          </p:val>
                                        </p:tav>
                                      </p:tavLst>
                                    </p:anim>
                                    <p:anim calcmode="lin" valueType="num">
                                      <p:cBhvr additive="base">
                                        <p:cTn id="14" dur="500" fill="hold"/>
                                        <p:tgtEl>
                                          <p:spTgt spid="34714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40"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26"/>
          <p:cNvSpPr>
            <a:spLocks noGrp="1" noChangeArrowheads="1"/>
          </p:cNvSpPr>
          <p:nvPr>
            <p:ph type="title"/>
          </p:nvPr>
        </p:nvSpPr>
        <p:spPr/>
        <p:txBody>
          <a:bodyPr/>
          <a:lstStyle/>
          <a:p>
            <a:pPr eaLnBrk="1" hangingPunct="1"/>
            <a:r>
              <a:rPr lang="en-US" smtClean="0"/>
              <a:t>Concentrations: Pedogenic</a:t>
            </a:r>
          </a:p>
        </p:txBody>
      </p:sp>
      <p:sp>
        <p:nvSpPr>
          <p:cNvPr id="57346" name="Slide Number Placeholder 5"/>
          <p:cNvSpPr>
            <a:spLocks noGrp="1"/>
          </p:cNvSpPr>
          <p:nvPr>
            <p:ph type="sldNum" sz="quarter" idx="12"/>
          </p:nvPr>
        </p:nvSpPr>
        <p:spPr>
          <a:noFill/>
        </p:spPr>
        <p:txBody>
          <a:bodyPr/>
          <a:lstStyle/>
          <a:p>
            <a:pPr>
              <a:defRPr/>
            </a:pPr>
            <a:fld id="{D8E10125-629B-4A90-A74B-E121021D305F}" type="slidenum">
              <a:rPr lang="en-US"/>
              <a:pPr>
                <a:defRPr/>
              </a:pPr>
              <a:t>24</a:t>
            </a:fld>
            <a:endParaRPr lang="en-US"/>
          </a:p>
        </p:txBody>
      </p:sp>
      <p:sp>
        <p:nvSpPr>
          <p:cNvPr id="60420" name="Rectangle 1027"/>
          <p:cNvSpPr>
            <a:spLocks noGrp="1" noChangeArrowheads="1"/>
          </p:cNvSpPr>
          <p:nvPr>
            <p:ph sz="quarter" idx="1"/>
          </p:nvPr>
        </p:nvSpPr>
        <p:spPr>
          <a:xfrm>
            <a:off x="1035050" y="1676400"/>
            <a:ext cx="7727950" cy="4267200"/>
          </a:xfrm>
        </p:spPr>
        <p:txBody>
          <a:bodyPr/>
          <a:lstStyle/>
          <a:p>
            <a:pPr eaLnBrk="1" hangingPunct="1"/>
            <a:r>
              <a:rPr lang="en-US" sz="2800" smtClean="0"/>
              <a:t>Land Sources</a:t>
            </a:r>
          </a:p>
          <a:p>
            <a:pPr lvl="1" eaLnBrk="1" hangingPunct="1"/>
            <a:r>
              <a:rPr lang="en-US" sz="2800" smtClean="0"/>
              <a:t>From Woody &amp; non-woody plants</a:t>
            </a:r>
          </a:p>
          <a:p>
            <a:pPr lvl="1" eaLnBrk="1" hangingPunct="1"/>
            <a:r>
              <a:rPr lang="en-US" sz="2800" smtClean="0"/>
              <a:t>Depends on vegetation, soil, hydrology</a:t>
            </a:r>
          </a:p>
          <a:p>
            <a:pPr lvl="1" eaLnBrk="1" hangingPunct="1"/>
            <a:r>
              <a:rPr lang="en-US" sz="2800" smtClean="0"/>
              <a:t>Most biodegradable fractions are quickly lost</a:t>
            </a:r>
          </a:p>
          <a:p>
            <a:pPr eaLnBrk="1" hangingPunct="1"/>
            <a:r>
              <a:rPr lang="en-US" sz="2800" smtClean="0"/>
              <a:t>Attenuated by adsorption to clay soils</a:t>
            </a:r>
          </a:p>
          <a:p>
            <a:pPr lvl="1" eaLnBrk="1" hangingPunct="1"/>
            <a:r>
              <a:rPr lang="en-US" sz="2800" smtClean="0"/>
              <a:t>Parallel watersheds in Australia </a:t>
            </a:r>
            <a:r>
              <a:rPr lang="en-US" smtClean="0">
                <a:solidFill>
                  <a:schemeClr val="tx2"/>
                </a:solidFill>
              </a:rPr>
              <a:t>(Cotsaris et al., 1994)</a:t>
            </a:r>
            <a:endParaRPr lang="en-US" sz="2800" smtClean="0"/>
          </a:p>
          <a:p>
            <a:pPr lvl="2" eaLnBrk="1" hangingPunct="1"/>
            <a:r>
              <a:rPr lang="en-US" sz="2400" smtClean="0"/>
              <a:t>Clearwater Creek, high clay content: </a:t>
            </a:r>
            <a:r>
              <a:rPr lang="en-US" sz="2400" smtClean="0">
                <a:solidFill>
                  <a:schemeClr val="hlink"/>
                </a:solidFill>
              </a:rPr>
              <a:t>2.5 mg/L TOC</a:t>
            </a:r>
          </a:p>
          <a:p>
            <a:pPr lvl="2" eaLnBrk="1" hangingPunct="1"/>
            <a:r>
              <a:rPr lang="en-US" sz="2400" smtClean="0"/>
              <a:t>Redwater Creek, sandy soil:   </a:t>
            </a:r>
            <a:r>
              <a:rPr lang="en-US" sz="2400" smtClean="0">
                <a:solidFill>
                  <a:schemeClr val="hlink"/>
                </a:solidFill>
              </a:rPr>
              <a:t>31.7 mg/L TOC</a:t>
            </a:r>
          </a:p>
          <a:p>
            <a:pPr eaLnBrk="1" hangingPunct="1"/>
            <a:endParaRPr lang="en-US" sz="2800" smtClean="0">
              <a:solidFill>
                <a:schemeClr val="tx2"/>
              </a:solidFill>
            </a:endParaRPr>
          </a:p>
        </p:txBody>
      </p:sp>
      <p:sp>
        <p:nvSpPr>
          <p:cNvPr id="303108" name="WordArt 1028"/>
          <p:cNvSpPr>
            <a:spLocks noChangeArrowheads="1" noChangeShapeType="1" noTextEdit="1"/>
          </p:cNvSpPr>
          <p:nvPr/>
        </p:nvSpPr>
        <p:spPr bwMode="auto">
          <a:xfrm>
            <a:off x="533400" y="6019800"/>
            <a:ext cx="7772400" cy="571500"/>
          </a:xfrm>
          <a:prstGeom prst="rect">
            <a:avLst/>
          </a:prstGeom>
        </p:spPr>
        <p:txBody>
          <a:bodyPr wrap="none" fromWordArt="1">
            <a:prstTxWarp prst="textPlain">
              <a:avLst>
                <a:gd name="adj" fmla="val 50000"/>
              </a:avLst>
            </a:prstTxWarp>
          </a:bodyPr>
          <a:lstStyle/>
          <a:p>
            <a:pPr algn="ctr"/>
            <a:r>
              <a:rPr lang="en-US" sz="3600" kern="10">
                <a:ln w="9525">
                  <a:solidFill>
                    <a:srgbClr val="FF0000"/>
                  </a:solidFill>
                  <a:round/>
                  <a:headEnd type="none" w="sm" len="sm"/>
                  <a:tailEnd type="none" w="lg" len="lg"/>
                </a:ln>
                <a:solidFill>
                  <a:srgbClr val="FF0000"/>
                </a:solidFill>
                <a:effectLst>
                  <a:outerShdw dist="35921" dir="2700000" algn="ctr" rotWithShape="0">
                    <a:srgbClr val="C0C0C0"/>
                  </a:outerShdw>
                </a:effectLst>
                <a:latin typeface="Impact"/>
              </a:rPr>
              <a:t>Increasing?; link to global warming?</a:t>
            </a:r>
          </a:p>
        </p:txBody>
      </p:sp>
      <p:sp>
        <p:nvSpPr>
          <p:cNvPr id="6" name="Slide Number Placeholder 2"/>
          <p:cNvSpPr txBox="1">
            <a:spLocks/>
          </p:cNvSpPr>
          <p:nvPr/>
        </p:nvSpPr>
        <p:spPr>
          <a:xfrm>
            <a:off x="152400" y="6248400"/>
            <a:ext cx="457200" cy="457200"/>
          </a:xfrm>
          <a:prstGeom prst="ellipse">
            <a:avLst/>
          </a:prstGeom>
          <a:solidFill>
            <a:schemeClr val="accent1"/>
          </a:solidFill>
        </p:spPr>
        <p:txBody>
          <a:bodyPr wrap="none" lIns="0" tIns="0" rIns="0" bIns="0" anchor="ctr" anchorCtr="1"/>
          <a:lstStyle/>
          <a:p>
            <a:pPr algn="ctr" eaLnBrk="1" hangingPunct="1">
              <a:defRPr/>
            </a:pPr>
            <a:fld id="{86376FA2-9223-4C17-9D46-6FE12C110D7A}" type="slidenum">
              <a:rPr lang="en-US" sz="1400">
                <a:solidFill>
                  <a:srgbClr val="FFFFFF"/>
                </a:solidFill>
                <a:latin typeface="+mj-lt"/>
                <a:ea typeface="+mj-ea"/>
                <a:cs typeface="+mj-cs"/>
              </a:rPr>
              <a:pPr algn="ctr" eaLnBrk="1" hangingPunct="1">
                <a:defRPr/>
              </a:pPr>
              <a:t>24</a:t>
            </a:fld>
            <a:endParaRPr lang="en-US" sz="1400">
              <a:solidFill>
                <a:srgbClr val="FFFFFF"/>
              </a:solidFill>
              <a:latin typeface="+mj-lt"/>
              <a:ea typeface="+mj-ea"/>
              <a:cs typeface="+mj-cs"/>
            </a:endParaRP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03108"/>
                                        </p:tgtEl>
                                        <p:attrNameLst>
                                          <p:attrName>style.visibility</p:attrName>
                                        </p:attrNameLst>
                                      </p:cBhvr>
                                      <p:to>
                                        <p:strVal val="visible"/>
                                      </p:to>
                                    </p:set>
                                    <p:anim calcmode="lin" valueType="num">
                                      <p:cBhvr>
                                        <p:cTn id="7" dur="1000" fill="hold"/>
                                        <p:tgtEl>
                                          <p:spTgt spid="303108"/>
                                        </p:tgtEl>
                                        <p:attrNameLst>
                                          <p:attrName>ppt_w</p:attrName>
                                        </p:attrNameLst>
                                      </p:cBhvr>
                                      <p:tavLst>
                                        <p:tav tm="0">
                                          <p:val>
                                            <p:fltVal val="0"/>
                                          </p:val>
                                        </p:tav>
                                        <p:tav tm="100000">
                                          <p:val>
                                            <p:strVal val="#ppt_w"/>
                                          </p:val>
                                        </p:tav>
                                      </p:tavLst>
                                    </p:anim>
                                    <p:anim calcmode="lin" valueType="num">
                                      <p:cBhvr>
                                        <p:cTn id="8" dur="1000" fill="hold"/>
                                        <p:tgtEl>
                                          <p:spTgt spid="303108"/>
                                        </p:tgtEl>
                                        <p:attrNameLst>
                                          <p:attrName>ppt_h</p:attrName>
                                        </p:attrNameLst>
                                      </p:cBhvr>
                                      <p:tavLst>
                                        <p:tav tm="0">
                                          <p:val>
                                            <p:fltVal val="0"/>
                                          </p:val>
                                        </p:tav>
                                        <p:tav tm="100000">
                                          <p:val>
                                            <p:strVal val="#ppt_h"/>
                                          </p:val>
                                        </p:tav>
                                      </p:tavLst>
                                    </p:anim>
                                    <p:anim calcmode="lin" valueType="num">
                                      <p:cBhvr>
                                        <p:cTn id="9" dur="1000" fill="hold"/>
                                        <p:tgtEl>
                                          <p:spTgt spid="30310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0310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1026"/>
          <p:cNvSpPr>
            <a:spLocks noGrp="1" noChangeArrowheads="1"/>
          </p:cNvSpPr>
          <p:nvPr>
            <p:ph type="title"/>
          </p:nvPr>
        </p:nvSpPr>
        <p:spPr/>
        <p:txBody>
          <a:bodyPr/>
          <a:lstStyle/>
          <a:p>
            <a:pPr eaLnBrk="1" hangingPunct="1"/>
            <a:r>
              <a:rPr lang="en-US" smtClean="0"/>
              <a:t>Concentrations: Aquagenic</a:t>
            </a:r>
          </a:p>
        </p:txBody>
      </p:sp>
      <p:sp>
        <p:nvSpPr>
          <p:cNvPr id="2" name="Slide Number Placeholder 5"/>
          <p:cNvSpPr>
            <a:spLocks noGrp="1"/>
          </p:cNvSpPr>
          <p:nvPr>
            <p:ph type="sldNum" sz="quarter" idx="12"/>
          </p:nvPr>
        </p:nvSpPr>
        <p:spPr>
          <a:noFill/>
        </p:spPr>
        <p:txBody>
          <a:bodyPr/>
          <a:lstStyle/>
          <a:p>
            <a:pPr>
              <a:defRPr/>
            </a:pPr>
            <a:fld id="{E4093885-28B9-416B-AB66-7337D8211DDC}" type="slidenum">
              <a:rPr lang="en-US"/>
              <a:pPr>
                <a:defRPr/>
              </a:pPr>
              <a:t>25</a:t>
            </a:fld>
            <a:endParaRPr lang="en-US"/>
          </a:p>
        </p:txBody>
      </p:sp>
      <p:sp>
        <p:nvSpPr>
          <p:cNvPr id="2053" name="Rectangle 1030"/>
          <p:cNvSpPr>
            <a:spLocks noGrp="1" noChangeArrowheads="1"/>
          </p:cNvSpPr>
          <p:nvPr>
            <p:ph sz="quarter" idx="1"/>
          </p:nvPr>
        </p:nvSpPr>
        <p:spPr>
          <a:xfrm>
            <a:off x="1035050" y="1676400"/>
            <a:ext cx="7727950" cy="5181600"/>
          </a:xfrm>
        </p:spPr>
        <p:txBody>
          <a:bodyPr/>
          <a:lstStyle/>
          <a:p>
            <a:pPr eaLnBrk="1" hangingPunct="1">
              <a:lnSpc>
                <a:spcPct val="90000"/>
              </a:lnSpc>
            </a:pPr>
            <a:r>
              <a:rPr lang="en-US" sz="3200" smtClean="0"/>
              <a:t>Algal &amp; aquatic plant Sources</a:t>
            </a:r>
          </a:p>
          <a:p>
            <a:pPr lvl="1" eaLnBrk="1" hangingPunct="1">
              <a:lnSpc>
                <a:spcPct val="90000"/>
              </a:lnSpc>
            </a:pPr>
            <a:r>
              <a:rPr lang="en-US" sz="3200" smtClean="0"/>
              <a:t>Depend on nutrient levels / trophic state</a:t>
            </a:r>
          </a:p>
          <a:p>
            <a:pPr eaLnBrk="1" hangingPunct="1">
              <a:lnSpc>
                <a:spcPct val="90000"/>
              </a:lnSpc>
            </a:pPr>
            <a:r>
              <a:rPr lang="en-US" sz="3200" smtClean="0"/>
              <a:t>Concentrations in Lakes (mg/L)  </a:t>
            </a:r>
            <a:r>
              <a:rPr lang="en-US" sz="3200" smtClean="0">
                <a:solidFill>
                  <a:schemeClr val="tx2"/>
                </a:solidFill>
              </a:rPr>
              <a:t>(Thurman, 1985)</a:t>
            </a:r>
          </a:p>
          <a:p>
            <a:pPr eaLnBrk="1" hangingPunct="1">
              <a:lnSpc>
                <a:spcPct val="90000"/>
              </a:lnSpc>
            </a:pPr>
            <a:endParaRPr lang="en-US" sz="3200" smtClean="0"/>
          </a:p>
          <a:p>
            <a:pPr eaLnBrk="1" hangingPunct="1">
              <a:lnSpc>
                <a:spcPct val="90000"/>
              </a:lnSpc>
            </a:pPr>
            <a:endParaRPr lang="en-US" sz="3200" smtClean="0"/>
          </a:p>
          <a:p>
            <a:pPr eaLnBrk="1" hangingPunct="1">
              <a:lnSpc>
                <a:spcPct val="90000"/>
              </a:lnSpc>
            </a:pPr>
            <a:endParaRPr lang="en-US" sz="3200" smtClean="0"/>
          </a:p>
          <a:p>
            <a:pPr eaLnBrk="1" hangingPunct="1">
              <a:lnSpc>
                <a:spcPct val="90000"/>
              </a:lnSpc>
            </a:pPr>
            <a:endParaRPr lang="en-US" sz="3200" smtClean="0"/>
          </a:p>
          <a:p>
            <a:pPr eaLnBrk="1" hangingPunct="1">
              <a:lnSpc>
                <a:spcPct val="90000"/>
              </a:lnSpc>
            </a:pPr>
            <a:r>
              <a:rPr lang="en-US" sz="3200" smtClean="0"/>
              <a:t>Groundwater average: 0.7 mg/L</a:t>
            </a:r>
          </a:p>
          <a:p>
            <a:pPr lvl="1" eaLnBrk="1" hangingPunct="1">
              <a:lnSpc>
                <a:spcPct val="90000"/>
              </a:lnSpc>
            </a:pPr>
            <a:r>
              <a:rPr lang="en-US" sz="3200" smtClean="0"/>
              <a:t>No algae, much soil attenuation</a:t>
            </a:r>
          </a:p>
        </p:txBody>
      </p:sp>
      <p:graphicFrame>
        <p:nvGraphicFramePr>
          <p:cNvPr id="2050" name="Object 1027"/>
          <p:cNvGraphicFramePr>
            <a:graphicFrameLocks noChangeAspect="1"/>
          </p:cNvGraphicFramePr>
          <p:nvPr/>
        </p:nvGraphicFramePr>
        <p:xfrm>
          <a:off x="2667000" y="3200400"/>
          <a:ext cx="5791200" cy="2362200"/>
        </p:xfrm>
        <a:graphic>
          <a:graphicData uri="http://schemas.openxmlformats.org/presentationml/2006/ole">
            <mc:AlternateContent xmlns:mc="http://schemas.openxmlformats.org/markup-compatibility/2006">
              <mc:Choice xmlns:v="urn:schemas-microsoft-com:vml" Requires="v">
                <p:oleObj spid="_x0000_s2109" name="Document" r:id="rId4" imgW="5675400" imgH="1575720" progId="Word.Document.8">
                  <p:embed/>
                </p:oleObj>
              </mc:Choice>
              <mc:Fallback>
                <p:oleObj name="Document" r:id="rId4" imgW="5675400" imgH="1575720" progId="Word.Document.8">
                  <p:embed/>
                  <p:pic>
                    <p:nvPicPr>
                      <p:cNvPr id="0" name="Object 1027"/>
                      <p:cNvPicPr>
                        <a:picLocks noChangeAspect="1" noChangeArrowheads="1"/>
                      </p:cNvPicPr>
                      <p:nvPr/>
                    </p:nvPicPr>
                    <p:blipFill>
                      <a:blip r:embed="rId5">
                        <a:extLst>
                          <a:ext uri="{28A0092B-C50C-407E-A947-70E740481C1C}">
                            <a14:useLocalDpi xmlns:a14="http://schemas.microsoft.com/office/drawing/2010/main" val="0"/>
                          </a:ext>
                        </a:extLst>
                      </a:blip>
                      <a:srcRect l="27209" r="12389" b="11165"/>
                      <a:stretch>
                        <a:fillRect/>
                      </a:stretch>
                    </p:blipFill>
                    <p:spPr bwMode="auto">
                      <a:xfrm>
                        <a:off x="2667000" y="3200400"/>
                        <a:ext cx="5791200" cy="2362200"/>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Slide Number Placeholder 2"/>
          <p:cNvSpPr txBox="1">
            <a:spLocks/>
          </p:cNvSpPr>
          <p:nvPr/>
        </p:nvSpPr>
        <p:spPr>
          <a:xfrm>
            <a:off x="152400" y="6248400"/>
            <a:ext cx="457200" cy="457200"/>
          </a:xfrm>
          <a:prstGeom prst="ellipse">
            <a:avLst/>
          </a:prstGeom>
          <a:solidFill>
            <a:schemeClr val="accent1"/>
          </a:solidFill>
        </p:spPr>
        <p:txBody>
          <a:bodyPr wrap="none" lIns="0" tIns="0" rIns="0" bIns="0" anchor="ctr" anchorCtr="1"/>
          <a:lstStyle/>
          <a:p>
            <a:pPr algn="ctr" eaLnBrk="1" hangingPunct="1">
              <a:defRPr/>
            </a:pPr>
            <a:fld id="{B653A87F-9DC6-4F00-9B74-0E66D16CE0AD}" type="slidenum">
              <a:rPr lang="en-US" sz="1400">
                <a:solidFill>
                  <a:srgbClr val="FFFFFF"/>
                </a:solidFill>
                <a:latin typeface="+mj-lt"/>
                <a:ea typeface="+mj-ea"/>
                <a:cs typeface="+mj-cs"/>
              </a:rPr>
              <a:pPr algn="ctr" eaLnBrk="1" hangingPunct="1">
                <a:defRPr/>
              </a:pPr>
              <a:t>25</a:t>
            </a:fld>
            <a:endParaRPr lang="en-US" sz="1400">
              <a:solidFill>
                <a:srgbClr val="FFFFFF"/>
              </a:solidFill>
              <a:latin typeface="+mj-lt"/>
              <a:ea typeface="+mj-ea"/>
              <a:cs typeface="+mj-cs"/>
            </a:endParaRPr>
          </a:p>
        </p:txBody>
      </p:sp>
      <p:sp>
        <p:nvSpPr>
          <p:cNvPr id="3" name="Date Placeholder 2"/>
          <p:cNvSpPr>
            <a:spLocks noGrp="1"/>
          </p:cNvSpPr>
          <p:nvPr>
            <p:ph type="dt" sz="half" idx="10"/>
          </p:nvPr>
        </p:nvSpPr>
        <p:spPr/>
        <p:txBody>
          <a:bodyPr/>
          <a:lstStyle/>
          <a:p>
            <a:pPr>
              <a:defRPr/>
            </a:pPr>
            <a:r>
              <a:rPr lang="en-US" smtClean="0"/>
              <a:t>Dave Reckhow</a:t>
            </a:r>
            <a:endParaRPr lang="en-US"/>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pPr>
              <a:defRPr/>
            </a:pPr>
            <a:fld id="{B9AF0A98-793A-4A77-8358-B125A52FE665}" type="slidenum">
              <a:rPr lang="en-US"/>
              <a:pPr>
                <a:defRPr/>
              </a:pPr>
              <a:t>26</a:t>
            </a:fld>
            <a:endParaRPr lang="en-US"/>
          </a:p>
        </p:txBody>
      </p:sp>
      <p:sp>
        <p:nvSpPr>
          <p:cNvPr id="12291" name="Rectangle 2"/>
          <p:cNvSpPr>
            <a:spLocks noGrp="1" noChangeArrowheads="1"/>
          </p:cNvSpPr>
          <p:nvPr>
            <p:ph type="title"/>
          </p:nvPr>
        </p:nvSpPr>
        <p:spPr/>
        <p:txBody>
          <a:bodyPr/>
          <a:lstStyle/>
          <a:p>
            <a:pPr eaLnBrk="1" hangingPunct="1"/>
            <a:r>
              <a:rPr lang="en-US" dirty="0" smtClean="0"/>
              <a:t>John #I:  Dr. John Snow</a:t>
            </a:r>
          </a:p>
        </p:txBody>
      </p:sp>
      <p:pic>
        <p:nvPicPr>
          <p:cNvPr id="12292" name="Picture 4" descr="theghostmap_cover"/>
          <p:cNvPicPr>
            <a:picLocks noChangeAspect="1" noChangeArrowheads="1"/>
          </p:cNvPicPr>
          <p:nvPr/>
        </p:nvPicPr>
        <p:blipFill>
          <a:blip r:embed="rId3" cstate="print"/>
          <a:srcRect/>
          <a:stretch>
            <a:fillRect/>
          </a:stretch>
        </p:blipFill>
        <p:spPr bwMode="auto">
          <a:xfrm>
            <a:off x="6523038" y="0"/>
            <a:ext cx="2620962" cy="3962400"/>
          </a:xfrm>
          <a:prstGeom prst="rect">
            <a:avLst/>
          </a:prstGeom>
          <a:noFill/>
          <a:ln w="9525">
            <a:noFill/>
            <a:miter lim="800000"/>
            <a:headEnd/>
            <a:tailEnd/>
          </a:ln>
        </p:spPr>
      </p:pic>
      <p:pic>
        <p:nvPicPr>
          <p:cNvPr id="12293" name="Picture 6" descr="snowphoto1857"/>
          <p:cNvPicPr>
            <a:picLocks noChangeAspect="1" noChangeArrowheads="1"/>
          </p:cNvPicPr>
          <p:nvPr/>
        </p:nvPicPr>
        <p:blipFill>
          <a:blip r:embed="rId4" cstate="print"/>
          <a:srcRect/>
          <a:stretch>
            <a:fillRect/>
          </a:stretch>
        </p:blipFill>
        <p:spPr bwMode="auto">
          <a:xfrm>
            <a:off x="0" y="2286000"/>
            <a:ext cx="3424465" cy="4572000"/>
          </a:xfrm>
          <a:prstGeom prst="rect">
            <a:avLst/>
          </a:prstGeom>
          <a:noFill/>
          <a:ln w="9525">
            <a:noFill/>
            <a:miter lim="800000"/>
            <a:headEnd/>
            <a:tailEnd/>
          </a:ln>
        </p:spPr>
      </p:pic>
      <p:sp>
        <p:nvSpPr>
          <p:cNvPr id="12294" name="Rectangle 3"/>
          <p:cNvSpPr>
            <a:spLocks noGrp="1" noChangeArrowheads="1"/>
          </p:cNvSpPr>
          <p:nvPr>
            <p:ph type="body" idx="1"/>
          </p:nvPr>
        </p:nvSpPr>
        <p:spPr>
          <a:xfrm>
            <a:off x="2819400" y="2209800"/>
            <a:ext cx="6553200" cy="4343400"/>
          </a:xfrm>
        </p:spPr>
        <p:txBody>
          <a:bodyPr/>
          <a:lstStyle/>
          <a:p>
            <a:pPr eaLnBrk="1" hangingPunct="1"/>
            <a:r>
              <a:rPr lang="en-US" dirty="0" smtClean="0"/>
              <a:t>Characterizing “the </a:t>
            </a:r>
            <a:br>
              <a:rPr lang="en-US" dirty="0" smtClean="0"/>
            </a:br>
            <a:r>
              <a:rPr lang="en-US" dirty="0" smtClean="0"/>
              <a:t>       acute problem”</a:t>
            </a:r>
          </a:p>
          <a:p>
            <a:pPr eaLnBrk="1" hangingPunct="1"/>
            <a:r>
              <a:rPr lang="en-US" dirty="0" smtClean="0"/>
              <a:t>Cholera</a:t>
            </a:r>
          </a:p>
          <a:p>
            <a:pPr lvl="1" eaLnBrk="1" hangingPunct="1"/>
            <a:r>
              <a:rPr lang="en-US" dirty="0" smtClean="0"/>
              <a:t>First emerged</a:t>
            </a:r>
            <a:br>
              <a:rPr lang="en-US" dirty="0" smtClean="0"/>
            </a:br>
            <a:r>
              <a:rPr lang="en-US" dirty="0" smtClean="0"/>
              <a:t> in early 1800s</a:t>
            </a:r>
          </a:p>
          <a:p>
            <a:pPr lvl="1" eaLnBrk="1" hangingPunct="1"/>
            <a:r>
              <a:rPr lang="en-US" dirty="0" smtClean="0"/>
              <a:t>1852-1860: The third cholera pandemic</a:t>
            </a:r>
          </a:p>
          <a:p>
            <a:pPr lvl="2" eaLnBrk="1" hangingPunct="1"/>
            <a:r>
              <a:rPr lang="en-US" dirty="0" smtClean="0"/>
              <a:t>Snow showed the role of water in disease transmission</a:t>
            </a:r>
          </a:p>
          <a:p>
            <a:pPr lvl="3" eaLnBrk="1" hangingPunct="1"/>
            <a:r>
              <a:rPr lang="en-US" dirty="0" smtClean="0"/>
              <a:t>London’s Broad Street pump (</a:t>
            </a:r>
            <a:r>
              <a:rPr lang="en-US" dirty="0" err="1" smtClean="0"/>
              <a:t>Broadwick</a:t>
            </a:r>
            <a:r>
              <a:rPr lang="en-US" dirty="0" smtClean="0"/>
              <a:t> St)</a:t>
            </a:r>
          </a:p>
          <a:p>
            <a:pPr lvl="2" eaLnBrk="1" hangingPunct="1"/>
            <a:r>
              <a:rPr lang="en-US" dirty="0" smtClean="0"/>
              <a:t>Miasma theory was discredited, but it took decades to fully put it to rest</a:t>
            </a:r>
          </a:p>
        </p:txBody>
      </p:sp>
      <p:sp>
        <p:nvSpPr>
          <p:cNvPr id="7" name="TextBox 6"/>
          <p:cNvSpPr txBox="1"/>
          <p:nvPr/>
        </p:nvSpPr>
        <p:spPr>
          <a:xfrm>
            <a:off x="1066800" y="1905000"/>
            <a:ext cx="1295547" cy="400110"/>
          </a:xfrm>
          <a:prstGeom prst="rect">
            <a:avLst/>
          </a:prstGeom>
          <a:noFill/>
        </p:spPr>
        <p:txBody>
          <a:bodyPr wrap="none" rtlCol="0">
            <a:spAutoFit/>
          </a:bodyPr>
          <a:lstStyle/>
          <a:p>
            <a:r>
              <a:rPr lang="en-US" sz="2000" b="1" dirty="0" smtClean="0"/>
              <a:t>1813-1858</a:t>
            </a:r>
            <a:endParaRPr lang="en-US" sz="2000" b="1" dirty="0"/>
          </a:p>
        </p:txBody>
      </p:sp>
      <p:sp>
        <p:nvSpPr>
          <p:cNvPr id="9" name="TextBox 8"/>
          <p:cNvSpPr txBox="1"/>
          <p:nvPr/>
        </p:nvSpPr>
        <p:spPr>
          <a:xfrm>
            <a:off x="5715000" y="0"/>
            <a:ext cx="697627" cy="400110"/>
          </a:xfrm>
          <a:prstGeom prst="rect">
            <a:avLst/>
          </a:prstGeom>
          <a:noFill/>
        </p:spPr>
        <p:txBody>
          <a:bodyPr wrap="none" rtlCol="0">
            <a:spAutoFit/>
          </a:bodyPr>
          <a:lstStyle/>
          <a:p>
            <a:r>
              <a:rPr lang="en-US" sz="2000" b="1" dirty="0" smtClean="0"/>
              <a:t>2006</a:t>
            </a:r>
            <a:endParaRPr lang="en-US" sz="2000" b="1" dirty="0"/>
          </a:p>
        </p:txBody>
      </p:sp>
      <p:sp>
        <p:nvSpPr>
          <p:cNvPr id="2" name="Date Placeholder 1"/>
          <p:cNvSpPr>
            <a:spLocks noGrp="1"/>
          </p:cNvSpPr>
          <p:nvPr>
            <p:ph type="dt" sz="half" idx="10"/>
          </p:nvPr>
        </p:nvSpPr>
        <p:spPr/>
        <p:txBody>
          <a:bodyPr/>
          <a:lstStyle/>
          <a:p>
            <a:pPr>
              <a:defRPr/>
            </a:pPr>
            <a:r>
              <a:rPr lang="en-US" smtClean="0"/>
              <a:t>Dave Reckhow</a:t>
            </a:r>
            <a:endParaRPr lang="en-US"/>
          </a:p>
        </p:txBody>
      </p:sp>
    </p:spTree>
    <p:extLst>
      <p:ext uri="{BB962C8B-B14F-4D97-AF65-F5344CB8AC3E}">
        <p14:creationId xmlns:p14="http://schemas.microsoft.com/office/powerpoint/2010/main" val="3888459285"/>
      </p:ext>
    </p:extLst>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smtClean="0"/>
              <a:t>Dave Reckhow</a:t>
            </a:r>
            <a:endParaRPr lang="en-US"/>
          </a:p>
        </p:txBody>
      </p:sp>
      <p:sp>
        <p:nvSpPr>
          <p:cNvPr id="7" name="Slide Number Placeholder 5"/>
          <p:cNvSpPr>
            <a:spLocks noGrp="1"/>
          </p:cNvSpPr>
          <p:nvPr>
            <p:ph type="sldNum" sz="quarter" idx="12"/>
          </p:nvPr>
        </p:nvSpPr>
        <p:spPr/>
        <p:txBody>
          <a:bodyPr/>
          <a:lstStyle/>
          <a:p>
            <a:fld id="{C58E2684-EF63-4533-8E36-45064E7C2910}" type="slidenum">
              <a:rPr lang="en-US"/>
              <a:pPr/>
              <a:t>27</a:t>
            </a:fld>
            <a:endParaRPr lang="en-US"/>
          </a:p>
        </p:txBody>
      </p:sp>
      <p:sp>
        <p:nvSpPr>
          <p:cNvPr id="1000450" name="Rectangle 2"/>
          <p:cNvSpPr>
            <a:spLocks noGrp="1" noChangeArrowheads="1"/>
          </p:cNvSpPr>
          <p:nvPr>
            <p:ph type="title"/>
          </p:nvPr>
        </p:nvSpPr>
        <p:spPr/>
        <p:txBody>
          <a:bodyPr/>
          <a:lstStyle/>
          <a:p>
            <a:r>
              <a:rPr lang="en-US" sz="4000"/>
              <a:t>Cholera in London &amp; Dr. John Snow</a:t>
            </a:r>
          </a:p>
        </p:txBody>
      </p:sp>
      <p:sp>
        <p:nvSpPr>
          <p:cNvPr id="1000451" name="Rectangle 3"/>
          <p:cNvSpPr>
            <a:spLocks noGrp="1" noChangeArrowheads="1"/>
          </p:cNvSpPr>
          <p:nvPr>
            <p:ph type="body" idx="1"/>
          </p:nvPr>
        </p:nvSpPr>
        <p:spPr>
          <a:xfrm>
            <a:off x="457200" y="1828800"/>
            <a:ext cx="5324475" cy="4495800"/>
          </a:xfrm>
        </p:spPr>
        <p:txBody>
          <a:bodyPr/>
          <a:lstStyle/>
          <a:p>
            <a:pPr>
              <a:spcBef>
                <a:spcPts val="500"/>
              </a:spcBef>
              <a:spcAft>
                <a:spcPts val="500"/>
              </a:spcAft>
            </a:pPr>
            <a:r>
              <a:rPr lang="en-US" sz="1800" dirty="0"/>
              <a:t>During an outbreak of cholera in London in 1854, John Snow plotted on a map the location of all the cases he learned of. Water in that part of London was pumped from wells located in the various neighborhoods. Snow's map revealed a close association between the density of cholera cases and a single well located on Broad Street</a:t>
            </a:r>
            <a:r>
              <a:rPr lang="en-US" sz="1800" dirty="0" smtClean="0"/>
              <a:t>.</a:t>
            </a:r>
          </a:p>
          <a:p>
            <a:pPr>
              <a:spcBef>
                <a:spcPts val="500"/>
              </a:spcBef>
              <a:spcAft>
                <a:spcPts val="500"/>
              </a:spcAft>
            </a:pPr>
            <a:r>
              <a:rPr lang="en-US" sz="1800" dirty="0" smtClean="0"/>
              <a:t>Removing </a:t>
            </a:r>
            <a:r>
              <a:rPr lang="en-US" sz="1800" dirty="0"/>
              <a:t>the pump handle of the Broad Street well put an end to the epidemic. This despite the fact that the infectious agent that causes cholera was not clearly recognized until 1905. </a:t>
            </a:r>
          </a:p>
          <a:p>
            <a:pPr>
              <a:spcBef>
                <a:spcPts val="500"/>
              </a:spcBef>
              <a:spcAft>
                <a:spcPts val="500"/>
              </a:spcAft>
            </a:pPr>
            <a:r>
              <a:rPr lang="en-US" sz="1800" dirty="0"/>
              <a:t>John Snow's map showing cholera deaths in London in 1854 (courtesy of The Geographical Journal). The Broad Street well is marked with an X (within the red circle).</a:t>
            </a:r>
          </a:p>
          <a:p>
            <a:endParaRPr lang="en-US" sz="1800" dirty="0"/>
          </a:p>
        </p:txBody>
      </p:sp>
      <p:pic>
        <p:nvPicPr>
          <p:cNvPr id="1000452" name="Picture 4"/>
          <p:cNvPicPr>
            <a:picLocks noChangeAspect="1" noChangeArrowheads="1"/>
          </p:cNvPicPr>
          <p:nvPr/>
        </p:nvPicPr>
        <p:blipFill>
          <a:blip r:embed="rId2" cstate="print"/>
          <a:srcRect/>
          <a:stretch>
            <a:fillRect/>
          </a:stretch>
        </p:blipFill>
        <p:spPr bwMode="auto">
          <a:xfrm>
            <a:off x="5638800" y="3124200"/>
            <a:ext cx="3505200" cy="3505200"/>
          </a:xfrm>
          <a:prstGeom prst="rect">
            <a:avLst/>
          </a:prstGeom>
          <a:noFill/>
          <a:ln w="9525">
            <a:noFill/>
            <a:miter lim="800000"/>
            <a:headEnd/>
            <a:tailEnd/>
          </a:ln>
          <a:effectLst/>
        </p:spPr>
      </p:pic>
      <p:sp>
        <p:nvSpPr>
          <p:cNvPr id="2" name="TextBox 1"/>
          <p:cNvSpPr txBox="1"/>
          <p:nvPr/>
        </p:nvSpPr>
        <p:spPr>
          <a:xfrm>
            <a:off x="768232" y="6017567"/>
            <a:ext cx="4875117" cy="461665"/>
          </a:xfrm>
          <a:prstGeom prst="rect">
            <a:avLst/>
          </a:prstGeom>
          <a:noFill/>
        </p:spPr>
        <p:txBody>
          <a:bodyPr wrap="none" rtlCol="0">
            <a:spAutoFit/>
          </a:bodyPr>
          <a:lstStyle/>
          <a:p>
            <a:r>
              <a:rPr lang="en-US" dirty="0"/>
              <a:t>http://www.ph.ucla.edu/epi/snow.html</a:t>
            </a:r>
          </a:p>
        </p:txBody>
      </p:sp>
    </p:spTree>
    <p:extLst>
      <p:ext uri="{BB962C8B-B14F-4D97-AF65-F5344CB8AC3E}">
        <p14:creationId xmlns:p14="http://schemas.microsoft.com/office/powerpoint/2010/main" val="3804014617"/>
      </p:ext>
    </p:extLst>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pPr>
              <a:defRPr/>
            </a:pPr>
            <a:fld id="{BE67F513-2B35-4290-B85E-401E5DFF4C06}" type="slidenum">
              <a:rPr lang="en-US"/>
              <a:pPr>
                <a:defRPr/>
              </a:pPr>
              <a:t>28</a:t>
            </a:fld>
            <a:endParaRPr lang="en-US"/>
          </a:p>
        </p:txBody>
      </p:sp>
      <p:pic>
        <p:nvPicPr>
          <p:cNvPr id="13315" name="Picture 2" descr="jsnow"/>
          <p:cNvPicPr>
            <a:picLocks noChangeAspect="1" noChangeArrowheads="1"/>
          </p:cNvPicPr>
          <p:nvPr/>
        </p:nvPicPr>
        <p:blipFill>
          <a:blip r:embed="rId2" cstate="print"/>
          <a:srcRect l="2950" t="3690"/>
          <a:stretch>
            <a:fillRect/>
          </a:stretch>
        </p:blipFill>
        <p:spPr bwMode="auto">
          <a:xfrm>
            <a:off x="304800" y="0"/>
            <a:ext cx="8534400" cy="6850063"/>
          </a:xfrm>
          <a:prstGeom prst="rect">
            <a:avLst/>
          </a:prstGeom>
          <a:noFill/>
          <a:ln w="28575">
            <a:noFill/>
            <a:miter lim="800000"/>
            <a:headEnd/>
            <a:tailEnd/>
          </a:ln>
        </p:spPr>
      </p:pic>
      <p:sp>
        <p:nvSpPr>
          <p:cNvPr id="6" name="Rounded Rectangle 5"/>
          <p:cNvSpPr/>
          <p:nvPr/>
        </p:nvSpPr>
        <p:spPr bwMode="auto">
          <a:xfrm>
            <a:off x="5791200" y="6400800"/>
            <a:ext cx="1905000" cy="457200"/>
          </a:xfrm>
          <a:prstGeom prst="roundRect">
            <a:avLst/>
          </a:prstGeom>
          <a:solidFill>
            <a:schemeClr val="accent1"/>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rPr>
              <a:t>Picadilly</a:t>
            </a:r>
            <a:r>
              <a:rPr kumimoji="0" lang="en-US" sz="2000" b="1" i="0" u="none" strike="noStrike" cap="none" normalizeH="0" baseline="0" dirty="0" smtClean="0">
                <a:ln>
                  <a:noFill/>
                </a:ln>
                <a:solidFill>
                  <a:schemeClr val="tx1"/>
                </a:solidFill>
                <a:effectLst/>
                <a:latin typeface="Times New Roman" pitchFamily="18" charset="0"/>
              </a:rPr>
              <a:t> Circus</a:t>
            </a:r>
          </a:p>
        </p:txBody>
      </p:sp>
      <p:sp>
        <p:nvSpPr>
          <p:cNvPr id="7" name="TextBox 6"/>
          <p:cNvSpPr txBox="1"/>
          <p:nvPr/>
        </p:nvSpPr>
        <p:spPr>
          <a:xfrm>
            <a:off x="6172200" y="0"/>
            <a:ext cx="2494850" cy="461665"/>
          </a:xfrm>
          <a:prstGeom prst="rect">
            <a:avLst/>
          </a:prstGeom>
          <a:noFill/>
        </p:spPr>
        <p:txBody>
          <a:bodyPr wrap="none" rtlCol="0">
            <a:spAutoFit/>
          </a:bodyPr>
          <a:lstStyle/>
          <a:p>
            <a:r>
              <a:rPr lang="en-US" dirty="0" err="1" smtClean="0"/>
              <a:t>Soho</a:t>
            </a:r>
            <a:r>
              <a:rPr lang="en-US" dirty="0" smtClean="0"/>
              <a:t>, Westminster</a:t>
            </a:r>
            <a:endParaRPr lang="en-US" dirty="0"/>
          </a:p>
        </p:txBody>
      </p:sp>
    </p:spTree>
    <p:extLst>
      <p:ext uri="{BB962C8B-B14F-4D97-AF65-F5344CB8AC3E}">
        <p14:creationId xmlns:p14="http://schemas.microsoft.com/office/powerpoint/2010/main" val="3296327585"/>
      </p:ext>
    </p:extLst>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p:cNvSpPr>
            <a:spLocks noGrp="1"/>
          </p:cNvSpPr>
          <p:nvPr>
            <p:ph type="title"/>
          </p:nvPr>
        </p:nvSpPr>
        <p:spPr>
          <a:xfrm>
            <a:off x="762000" y="762000"/>
            <a:ext cx="8001000" cy="685800"/>
          </a:xfrm>
        </p:spPr>
        <p:txBody>
          <a:bodyPr/>
          <a:lstStyle/>
          <a:p>
            <a:r>
              <a:rPr lang="en-US" dirty="0" smtClean="0"/>
              <a:t>John #2: Dr. John L. Leal</a:t>
            </a:r>
          </a:p>
        </p:txBody>
      </p:sp>
      <p:sp>
        <p:nvSpPr>
          <p:cNvPr id="2" name="Slide Number Placeholder 1"/>
          <p:cNvSpPr>
            <a:spLocks noGrp="1"/>
          </p:cNvSpPr>
          <p:nvPr>
            <p:ph type="sldNum" sz="quarter" idx="12"/>
          </p:nvPr>
        </p:nvSpPr>
        <p:spPr/>
        <p:txBody>
          <a:bodyPr/>
          <a:lstStyle/>
          <a:p>
            <a:pPr>
              <a:defRPr/>
            </a:pPr>
            <a:fld id="{59A1C861-CE23-429A-A6FE-EAC7BCE66BF6}" type="slidenum">
              <a:rPr lang="en-US" smtClean="0"/>
              <a:pPr>
                <a:defRPr/>
              </a:pPr>
              <a:t>29</a:t>
            </a:fld>
            <a:endParaRPr lang="en-US"/>
          </a:p>
        </p:txBody>
      </p:sp>
      <p:pic>
        <p:nvPicPr>
          <p:cNvPr id="14340" name="Picture 2"/>
          <p:cNvPicPr>
            <a:picLocks noChangeAspect="1" noChangeArrowheads="1"/>
          </p:cNvPicPr>
          <p:nvPr/>
        </p:nvPicPr>
        <p:blipFill>
          <a:blip r:embed="rId2" cstate="print"/>
          <a:srcRect b="26190"/>
          <a:stretch>
            <a:fillRect/>
          </a:stretch>
        </p:blipFill>
        <p:spPr bwMode="auto">
          <a:xfrm>
            <a:off x="4043363" y="4495800"/>
            <a:ext cx="5100637" cy="2362200"/>
          </a:xfrm>
          <a:prstGeom prst="rect">
            <a:avLst/>
          </a:prstGeom>
          <a:noFill/>
          <a:ln w="9525">
            <a:noFill/>
            <a:miter lim="800000"/>
            <a:headEnd/>
            <a:tailEnd/>
          </a:ln>
        </p:spPr>
      </p:pic>
      <p:sp>
        <p:nvSpPr>
          <p:cNvPr id="14341" name="Content Placeholder 3"/>
          <p:cNvSpPr>
            <a:spLocks noGrp="1"/>
          </p:cNvSpPr>
          <p:nvPr>
            <p:ph idx="1"/>
          </p:nvPr>
        </p:nvSpPr>
        <p:spPr>
          <a:xfrm>
            <a:off x="838200" y="2057400"/>
            <a:ext cx="8001000" cy="3733800"/>
          </a:xfrm>
        </p:spPr>
        <p:txBody>
          <a:bodyPr/>
          <a:lstStyle/>
          <a:p>
            <a:r>
              <a:rPr lang="en-US" dirty="0"/>
              <a:t>Solutions to “the acute problem”</a:t>
            </a:r>
          </a:p>
          <a:p>
            <a:pPr lvl="1"/>
            <a:r>
              <a:rPr lang="en-US" dirty="0"/>
              <a:t>Jersey City’s Boonton Reservoir</a:t>
            </a:r>
          </a:p>
          <a:p>
            <a:pPr lvl="1"/>
            <a:r>
              <a:rPr lang="en-US" dirty="0"/>
              <a:t>Leal experimented with chlorine,</a:t>
            </a:r>
            <a:br>
              <a:rPr lang="en-US" dirty="0"/>
            </a:br>
            <a:r>
              <a:rPr lang="en-US" dirty="0"/>
              <a:t>its effectiveness and production</a:t>
            </a:r>
          </a:p>
          <a:p>
            <a:pPr lvl="2"/>
            <a:r>
              <a:rPr lang="en-US" dirty="0"/>
              <a:t>George Johnson &amp; George Fuller worked with Leal and designed the system (1908)</a:t>
            </a:r>
          </a:p>
        </p:txBody>
      </p:sp>
      <p:sp>
        <p:nvSpPr>
          <p:cNvPr id="7" name="Bent Arrow 6"/>
          <p:cNvSpPr/>
          <p:nvPr/>
        </p:nvSpPr>
        <p:spPr bwMode="auto">
          <a:xfrm rot="5400000">
            <a:off x="7010400" y="4267200"/>
            <a:ext cx="1752600" cy="1295400"/>
          </a:xfrm>
          <a:prstGeom prst="bentArrow">
            <a:avLst>
              <a:gd name="adj1" fmla="val 13908"/>
              <a:gd name="adj2" fmla="val 25000"/>
              <a:gd name="adj3" fmla="val 25000"/>
              <a:gd name="adj4" fmla="val 43750"/>
            </a:avLst>
          </a:prstGeom>
          <a:solidFill>
            <a:schemeClr val="accent1"/>
          </a:solidFill>
          <a:ln w="9525" cap="flat" cmpd="sng" algn="ctr">
            <a:solidFill>
              <a:schemeClr val="tx1"/>
            </a:solidFill>
            <a:prstDash val="solid"/>
            <a:miter lim="800000"/>
            <a:headEnd type="none" w="med" len="med"/>
            <a:tailEnd type="none" w="med" len="med"/>
          </a:ln>
          <a:effectLst/>
        </p:spPr>
        <p:txBody>
          <a:bodyPr wrap="none"/>
          <a:lstStyle/>
          <a:p>
            <a:pPr>
              <a:defRPr/>
            </a:pPr>
            <a:endParaRPr lang="en-US"/>
          </a:p>
        </p:txBody>
      </p:sp>
      <p:sp>
        <p:nvSpPr>
          <p:cNvPr id="14343" name="TextBox 7"/>
          <p:cNvSpPr txBox="1">
            <a:spLocks noChangeArrowheads="1"/>
          </p:cNvSpPr>
          <p:nvPr/>
        </p:nvSpPr>
        <p:spPr bwMode="auto">
          <a:xfrm>
            <a:off x="0" y="4800600"/>
            <a:ext cx="4114800" cy="1754188"/>
          </a:xfrm>
          <a:prstGeom prst="rect">
            <a:avLst/>
          </a:prstGeom>
          <a:noFill/>
          <a:ln w="9525">
            <a:noFill/>
            <a:miter lim="800000"/>
            <a:headEnd/>
            <a:tailEnd/>
          </a:ln>
        </p:spPr>
        <p:txBody>
          <a:bodyPr>
            <a:spAutoFit/>
          </a:bodyPr>
          <a:lstStyle/>
          <a:p>
            <a:r>
              <a:rPr lang="en-US" sz="1800"/>
              <a:t>“Full-scale and continuous implementation of  disinfection for the first time in Jersey City, NJ ignited a disinfection revolution in the United States that reverberated around the world” </a:t>
            </a:r>
          </a:p>
          <a:p>
            <a:r>
              <a:rPr lang="en-US" sz="1800"/>
              <a:t>	</a:t>
            </a:r>
            <a:r>
              <a:rPr lang="en-US" sz="1600"/>
              <a:t>M.J. McGuire, </a:t>
            </a:r>
            <a:r>
              <a:rPr lang="en-US" sz="1600" u="sng"/>
              <a:t>JAWWA</a:t>
            </a:r>
            <a:r>
              <a:rPr lang="en-US" sz="1600"/>
              <a:t> 98(3)123</a:t>
            </a:r>
            <a:endParaRPr lang="en-US" sz="1800"/>
          </a:p>
        </p:txBody>
      </p:sp>
      <p:pic>
        <p:nvPicPr>
          <p:cNvPr id="14344" name="Picture 8"/>
          <p:cNvPicPr>
            <a:picLocks noChangeAspect="1" noChangeArrowheads="1"/>
          </p:cNvPicPr>
          <p:nvPr/>
        </p:nvPicPr>
        <p:blipFill>
          <a:blip r:embed="rId3" cstate="print"/>
          <a:srcRect/>
          <a:stretch>
            <a:fillRect/>
          </a:stretch>
        </p:blipFill>
        <p:spPr bwMode="auto">
          <a:xfrm>
            <a:off x="6845908" y="0"/>
            <a:ext cx="2298092" cy="2971800"/>
          </a:xfrm>
          <a:prstGeom prst="rect">
            <a:avLst/>
          </a:prstGeom>
          <a:noFill/>
          <a:ln w="9525">
            <a:noFill/>
            <a:miter lim="800000"/>
            <a:headEnd/>
            <a:tailEnd/>
          </a:ln>
        </p:spPr>
      </p:pic>
      <p:sp>
        <p:nvSpPr>
          <p:cNvPr id="10" name="TextBox 9"/>
          <p:cNvSpPr txBox="1"/>
          <p:nvPr/>
        </p:nvSpPr>
        <p:spPr>
          <a:xfrm>
            <a:off x="7391400" y="2895600"/>
            <a:ext cx="1295547" cy="400110"/>
          </a:xfrm>
          <a:prstGeom prst="rect">
            <a:avLst/>
          </a:prstGeom>
          <a:noFill/>
        </p:spPr>
        <p:txBody>
          <a:bodyPr wrap="none" rtlCol="0">
            <a:spAutoFit/>
          </a:bodyPr>
          <a:lstStyle/>
          <a:p>
            <a:r>
              <a:rPr lang="en-US" sz="2000" b="1" dirty="0" smtClean="0"/>
              <a:t>1858-1914</a:t>
            </a:r>
            <a:endParaRPr lang="en-US" sz="2000" b="1" dirty="0"/>
          </a:p>
        </p:txBody>
      </p:sp>
      <p:pic>
        <p:nvPicPr>
          <p:cNvPr id="108749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7599" t="35667" r="34552" b="13968"/>
          <a:stretch/>
        </p:blipFill>
        <p:spPr bwMode="auto">
          <a:xfrm>
            <a:off x="6400801" y="-38304"/>
            <a:ext cx="2743200" cy="3010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191001" y="0"/>
            <a:ext cx="2209800" cy="531912"/>
          </a:xfrm>
          <a:prstGeom prst="rect">
            <a:avLst/>
          </a:prstGeom>
          <a:noFill/>
        </p:spPr>
        <p:txBody>
          <a:bodyPr wrap="square" rtlCol="0">
            <a:spAutoFit/>
          </a:bodyPr>
          <a:lstStyle/>
          <a:p>
            <a:r>
              <a:rPr lang="en-US" sz="1400" dirty="0" smtClean="0"/>
              <a:t>Photo courtesy of  the Leal family and Mike McGuire</a:t>
            </a:r>
            <a:endParaRPr lang="en-US" sz="1400" dirty="0"/>
          </a:p>
        </p:txBody>
      </p:sp>
    </p:spTree>
    <p:extLst>
      <p:ext uri="{BB962C8B-B14F-4D97-AF65-F5344CB8AC3E}">
        <p14:creationId xmlns:p14="http://schemas.microsoft.com/office/powerpoint/2010/main" val="1921044147"/>
      </p:ext>
    </p:extLst>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Exposure to Environmental Contaminants?</a:t>
            </a:r>
            <a:endParaRPr lang="en-US" dirty="0"/>
          </a:p>
        </p:txBody>
      </p:sp>
      <p:sp>
        <p:nvSpPr>
          <p:cNvPr id="3" name="Content Placeholder 2"/>
          <p:cNvSpPr>
            <a:spLocks noGrp="1"/>
          </p:cNvSpPr>
          <p:nvPr>
            <p:ph sz="half" idx="1"/>
          </p:nvPr>
        </p:nvSpPr>
        <p:spPr/>
        <p:txBody>
          <a:bodyPr/>
          <a:lstStyle/>
          <a:p>
            <a:r>
              <a:rPr lang="en-US" dirty="0" smtClean="0"/>
              <a:t>You are what you drink?</a:t>
            </a:r>
            <a:endParaRPr lang="en-US" dirty="0"/>
          </a:p>
        </p:txBody>
      </p:sp>
      <p:sp>
        <p:nvSpPr>
          <p:cNvPr id="4" name="Content Placeholder 3"/>
          <p:cNvSpPr>
            <a:spLocks noGrp="1"/>
          </p:cNvSpPr>
          <p:nvPr>
            <p:ph sz="half" idx="2"/>
          </p:nvPr>
        </p:nvSpPr>
        <p:spPr/>
        <p:txBody>
          <a:bodyPr/>
          <a:lstStyle/>
          <a:p>
            <a:r>
              <a:rPr lang="en-US" dirty="0" smtClean="0"/>
              <a:t>You are what you shower with?</a:t>
            </a:r>
            <a:endParaRPr lang="en-US" dirty="0"/>
          </a:p>
        </p:txBody>
      </p:sp>
      <p:sp>
        <p:nvSpPr>
          <p:cNvPr id="5" name="Slide Number Placeholder 4"/>
          <p:cNvSpPr>
            <a:spLocks noGrp="1"/>
          </p:cNvSpPr>
          <p:nvPr>
            <p:ph type="sldNum" sz="quarter" idx="12"/>
          </p:nvPr>
        </p:nvSpPr>
        <p:spPr/>
        <p:txBody>
          <a:bodyPr/>
          <a:lstStyle/>
          <a:p>
            <a:fld id="{AE59E767-3DDD-4244-B5DB-6CB3CE06C3FA}" type="slidenum">
              <a:rPr lang="en-US" smtClean="0"/>
              <a:t>3</a:t>
            </a:fld>
            <a:endParaRPr lang="en-US"/>
          </a:p>
        </p:txBody>
      </p:sp>
      <p:pic>
        <p:nvPicPr>
          <p:cNvPr id="2050" name="Picture 2" descr="http://www.trainbodyandmind.com/wp-content/uploads/2010/10/drinking-water-while-exercising-02.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66800" y="2205037"/>
            <a:ext cx="2917314" cy="4371975"/>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4" descr="http://www.hansgrohe-int.com/assets/hg_alvensleben-woman-overhead-shower-royal2_730x411.jpg"/>
          <p:cNvSpPr>
            <a:spLocks noChangeAspect="1" noChangeArrowheads="1"/>
          </p:cNvSpPr>
          <p:nvPr/>
        </p:nvSpPr>
        <p:spPr bwMode="auto">
          <a:xfrm>
            <a:off x="63500" y="-136525"/>
            <a:ext cx="7038975" cy="395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4" name="Picture 6" descr="http://www.hansgrohe-int.com/assets/hg_alvensleben-woman-overhead-shower-royal2_730x411.jpg"/>
          <p:cNvPicPr>
            <a:picLocks noChangeAspect="1" noChangeArrowheads="1"/>
          </p:cNvPicPr>
          <p:nvPr/>
        </p:nvPicPr>
        <p:blipFill rotWithShape="1">
          <a:blip r:embed="rId3">
            <a:extLst>
              <a:ext uri="{28A0092B-C50C-407E-A947-70E740481C1C}">
                <a14:useLocalDpi xmlns:a14="http://schemas.microsoft.com/office/drawing/2010/main" val="0"/>
              </a:ext>
            </a:extLst>
          </a:blip>
          <a:srcRect l="24921" r="21645"/>
          <a:stretch/>
        </p:blipFill>
        <p:spPr bwMode="auto">
          <a:xfrm>
            <a:off x="4982029" y="2667000"/>
            <a:ext cx="3280891" cy="344805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267200" y="4038600"/>
            <a:ext cx="554960" cy="523220"/>
          </a:xfrm>
          <a:prstGeom prst="rect">
            <a:avLst/>
          </a:prstGeom>
          <a:noFill/>
        </p:spPr>
        <p:txBody>
          <a:bodyPr wrap="none" rtlCol="0">
            <a:spAutoFit/>
          </a:bodyPr>
          <a:lstStyle/>
          <a:p>
            <a:r>
              <a:rPr lang="en-US" sz="2800" b="1" dirty="0" smtClean="0"/>
              <a:t>Or</a:t>
            </a:r>
            <a:endParaRPr lang="en-US" sz="2800" b="1" dirty="0"/>
          </a:p>
        </p:txBody>
      </p:sp>
    </p:spTree>
    <p:extLst>
      <p:ext uri="{BB962C8B-B14F-4D97-AF65-F5344CB8AC3E}">
        <p14:creationId xmlns:p14="http://schemas.microsoft.com/office/powerpoint/2010/main" val="3187333913"/>
      </p:ext>
    </p:extLst>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p:spPr>
        <p:txBody>
          <a:bodyPr/>
          <a:lstStyle/>
          <a:p>
            <a:fld id="{8D41FD04-7B1B-4C7E-A947-3FA63CC0E7EB}" type="slidenum">
              <a:rPr lang="en-US" smtClean="0"/>
              <a:pPr/>
              <a:t>30</a:t>
            </a:fld>
            <a:endParaRPr lang="en-US" smtClean="0"/>
          </a:p>
        </p:txBody>
      </p:sp>
      <p:sp>
        <p:nvSpPr>
          <p:cNvPr id="49155" name="Rectangle 2"/>
          <p:cNvSpPr>
            <a:spLocks noGrp="1" noChangeArrowheads="1"/>
          </p:cNvSpPr>
          <p:nvPr>
            <p:ph type="title"/>
          </p:nvPr>
        </p:nvSpPr>
        <p:spPr>
          <a:xfrm>
            <a:off x="685800" y="228600"/>
            <a:ext cx="7772400" cy="1143000"/>
          </a:xfrm>
        </p:spPr>
        <p:txBody>
          <a:bodyPr/>
          <a:lstStyle/>
          <a:p>
            <a:r>
              <a:rPr lang="en-US" smtClean="0"/>
              <a:t>Chlorination</a:t>
            </a:r>
          </a:p>
        </p:txBody>
      </p:sp>
      <p:pic>
        <p:nvPicPr>
          <p:cNvPr id="49156" name="Picture 4" descr="msotw9_temp0"/>
          <p:cNvPicPr>
            <a:picLocks noChangeAspect="1" noChangeArrowheads="1"/>
          </p:cNvPicPr>
          <p:nvPr/>
        </p:nvPicPr>
        <p:blipFill>
          <a:blip r:embed="rId2" cstate="print"/>
          <a:srcRect l="14038" t="5714" r="6467" b="4286"/>
          <a:stretch>
            <a:fillRect/>
          </a:stretch>
        </p:blipFill>
        <p:spPr bwMode="auto">
          <a:xfrm>
            <a:off x="4572000" y="0"/>
            <a:ext cx="4572000" cy="6858000"/>
          </a:xfrm>
          <a:prstGeom prst="rect">
            <a:avLst/>
          </a:prstGeom>
          <a:noFill/>
          <a:ln w="12700">
            <a:noFill/>
            <a:miter lim="800000"/>
            <a:headEnd type="none" w="sm" len="sm"/>
            <a:tailEnd type="none" w="lg" len="med"/>
          </a:ln>
        </p:spPr>
      </p:pic>
      <p:sp>
        <p:nvSpPr>
          <p:cNvPr id="49157" name="Text Box 5"/>
          <p:cNvSpPr txBox="1">
            <a:spLocks noChangeArrowheads="1"/>
          </p:cNvSpPr>
          <p:nvPr/>
        </p:nvSpPr>
        <p:spPr bwMode="auto">
          <a:xfrm>
            <a:off x="228600" y="6400800"/>
            <a:ext cx="4191000" cy="304800"/>
          </a:xfrm>
          <a:prstGeom prst="rect">
            <a:avLst/>
          </a:prstGeom>
          <a:noFill/>
          <a:ln w="12700">
            <a:noFill/>
            <a:miter lim="800000"/>
            <a:headEnd type="none" w="sm" len="sm"/>
            <a:tailEnd type="none" w="lg" len="med"/>
          </a:ln>
        </p:spPr>
        <p:txBody>
          <a:bodyPr>
            <a:spAutoFit/>
          </a:bodyPr>
          <a:lstStyle/>
          <a:p>
            <a:pPr eaLnBrk="0" hangingPunct="0"/>
            <a:r>
              <a:rPr lang="en-US" sz="1400" b="1">
                <a:solidFill>
                  <a:srgbClr val="3DD2F5"/>
                </a:solidFill>
              </a:rPr>
              <a:t>Melosi, 2000, </a:t>
            </a:r>
            <a:r>
              <a:rPr lang="en-US" sz="1400" b="1" u="sng">
                <a:solidFill>
                  <a:srgbClr val="3DD2F5"/>
                </a:solidFill>
              </a:rPr>
              <a:t>The Sanitary City</a:t>
            </a:r>
            <a:r>
              <a:rPr lang="en-US" sz="1400" b="1">
                <a:solidFill>
                  <a:srgbClr val="3DD2F5"/>
                </a:solidFill>
              </a:rPr>
              <a:t>, John Hopkins Press</a:t>
            </a:r>
          </a:p>
        </p:txBody>
      </p:sp>
      <p:pic>
        <p:nvPicPr>
          <p:cNvPr id="49158" name="Picture 6" descr="msotw9_temp0"/>
          <p:cNvPicPr>
            <a:picLocks noChangeAspect="1" noChangeArrowheads="1"/>
          </p:cNvPicPr>
          <p:nvPr/>
        </p:nvPicPr>
        <p:blipFill>
          <a:blip r:embed="rId3" cstate="print"/>
          <a:srcRect l="2542" t="13190" r="5933" b="7669"/>
          <a:stretch>
            <a:fillRect/>
          </a:stretch>
        </p:blipFill>
        <p:spPr bwMode="auto">
          <a:xfrm>
            <a:off x="0" y="2636838"/>
            <a:ext cx="4495800" cy="3579812"/>
          </a:xfrm>
          <a:prstGeom prst="rect">
            <a:avLst/>
          </a:prstGeom>
          <a:noFill/>
          <a:ln w="12700">
            <a:noFill/>
            <a:miter lim="800000"/>
            <a:headEnd type="none" w="sm" len="sm"/>
            <a:tailEnd type="none" w="lg" len="med"/>
          </a:ln>
        </p:spPr>
      </p:pic>
      <p:sp>
        <p:nvSpPr>
          <p:cNvPr id="49159" name="Text Box 7"/>
          <p:cNvSpPr txBox="1">
            <a:spLocks noChangeArrowheads="1"/>
          </p:cNvSpPr>
          <p:nvPr/>
        </p:nvSpPr>
        <p:spPr bwMode="auto">
          <a:xfrm>
            <a:off x="2133600" y="2971800"/>
            <a:ext cx="2133600" cy="1155700"/>
          </a:xfrm>
          <a:prstGeom prst="rect">
            <a:avLst/>
          </a:prstGeom>
          <a:noFill/>
          <a:ln w="12700">
            <a:noFill/>
            <a:miter lim="800000"/>
            <a:headEnd type="none" w="sm" len="sm"/>
            <a:tailEnd type="none" w="lg" len="med"/>
          </a:ln>
        </p:spPr>
        <p:txBody>
          <a:bodyPr>
            <a:spAutoFit/>
          </a:bodyPr>
          <a:lstStyle/>
          <a:p>
            <a:pPr eaLnBrk="0" hangingPunct="0"/>
            <a:r>
              <a:rPr lang="en-US" sz="1400" b="1">
                <a:solidFill>
                  <a:srgbClr val="3DD2F5"/>
                </a:solidFill>
              </a:rPr>
              <a:t>Greenberg, 1980, </a:t>
            </a:r>
            <a:r>
              <a:rPr lang="en-US" sz="1400" b="1" u="sng">
                <a:solidFill>
                  <a:srgbClr val="3DD2F5"/>
                </a:solidFill>
              </a:rPr>
              <a:t>Water Chlorination, Env. Impact &amp; Health Eff., </a:t>
            </a:r>
            <a:r>
              <a:rPr lang="en-US" sz="1400" b="1">
                <a:solidFill>
                  <a:srgbClr val="3DD2F5"/>
                </a:solidFill>
              </a:rPr>
              <a:t>Vol 3, pg.3, Ann Arbor Sci.</a:t>
            </a:r>
          </a:p>
        </p:txBody>
      </p:sp>
      <p:sp>
        <p:nvSpPr>
          <p:cNvPr id="49160" name="Text Box 8"/>
          <p:cNvSpPr txBox="1">
            <a:spLocks noChangeArrowheads="1"/>
          </p:cNvSpPr>
          <p:nvPr/>
        </p:nvSpPr>
        <p:spPr bwMode="auto">
          <a:xfrm>
            <a:off x="609600" y="5083314"/>
            <a:ext cx="2378075" cy="707886"/>
          </a:xfrm>
          <a:prstGeom prst="rect">
            <a:avLst/>
          </a:prstGeom>
          <a:noFill/>
          <a:ln w="12700">
            <a:noFill/>
            <a:miter lim="800000"/>
            <a:headEnd type="none" w="sm" len="sm"/>
            <a:tailEnd type="none" w="lg" len="med"/>
          </a:ln>
        </p:spPr>
        <p:txBody>
          <a:bodyPr>
            <a:spAutoFit/>
          </a:bodyPr>
          <a:lstStyle/>
          <a:p>
            <a:pPr eaLnBrk="0" hangingPunct="0"/>
            <a:r>
              <a:rPr lang="en-US" sz="2000" dirty="0">
                <a:solidFill>
                  <a:schemeClr val="hlink"/>
                </a:solidFill>
              </a:rPr>
              <a:t>US Death Rates for Typhoid Fever</a:t>
            </a:r>
          </a:p>
        </p:txBody>
      </p:sp>
      <p:sp>
        <p:nvSpPr>
          <p:cNvPr id="49161" name="Rectangle 3"/>
          <p:cNvSpPr>
            <a:spLocks noGrp="1" noChangeArrowheads="1"/>
          </p:cNvSpPr>
          <p:nvPr>
            <p:ph type="body" idx="1"/>
          </p:nvPr>
        </p:nvSpPr>
        <p:spPr>
          <a:xfrm>
            <a:off x="228600" y="1828800"/>
            <a:ext cx="4267200" cy="3505200"/>
          </a:xfrm>
        </p:spPr>
        <p:txBody>
          <a:bodyPr/>
          <a:lstStyle/>
          <a:p>
            <a:r>
              <a:rPr lang="en-US" smtClean="0"/>
              <a:t>1-2 punch of filtration &amp; chlorination</a:t>
            </a:r>
          </a:p>
        </p:txBody>
      </p:sp>
      <p:pic>
        <p:nvPicPr>
          <p:cNvPr id="49162" name="Picture 4" descr="C:\Users\Administrator\AppData\Local\Microsoft\Windows\Temporary Internet Files\Content.IE5\S6VTD38W\MCj04244660000[1].wmf"/>
          <p:cNvPicPr>
            <a:picLocks noChangeAspect="1" noChangeArrowheads="1"/>
          </p:cNvPicPr>
          <p:nvPr/>
        </p:nvPicPr>
        <p:blipFill>
          <a:blip r:embed="rId4" cstate="print"/>
          <a:srcRect/>
          <a:stretch>
            <a:fillRect/>
          </a:stretch>
        </p:blipFill>
        <p:spPr bwMode="auto">
          <a:xfrm>
            <a:off x="3429000" y="0"/>
            <a:ext cx="1974850" cy="1698625"/>
          </a:xfrm>
          <a:prstGeom prst="rect">
            <a:avLst/>
          </a:prstGeom>
          <a:noFill/>
          <a:ln w="9525">
            <a:noFill/>
            <a:miter lim="800000"/>
            <a:headEnd/>
            <a:tailEnd/>
          </a:ln>
        </p:spPr>
      </p:pic>
    </p:spTree>
    <p:extLst>
      <p:ext uri="{BB962C8B-B14F-4D97-AF65-F5344CB8AC3E}">
        <p14:creationId xmlns:p14="http://schemas.microsoft.com/office/powerpoint/2010/main" val="244119799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Date Placeholder 3"/>
          <p:cNvSpPr>
            <a:spLocks noGrp="1"/>
          </p:cNvSpPr>
          <p:nvPr>
            <p:ph type="dt" sz="half" idx="10"/>
          </p:nvPr>
        </p:nvSpPr>
        <p:spPr/>
        <p:txBody>
          <a:bodyPr/>
          <a:lstStyle/>
          <a:p>
            <a:r>
              <a:rPr lang="en-US" smtClean="0"/>
              <a:t>Dave Reckhow</a:t>
            </a:r>
            <a:endParaRPr lang="en-US"/>
          </a:p>
        </p:txBody>
      </p:sp>
      <p:sp>
        <p:nvSpPr>
          <p:cNvPr id="59" name="Slide Number Placeholder 5"/>
          <p:cNvSpPr>
            <a:spLocks noGrp="1"/>
          </p:cNvSpPr>
          <p:nvPr>
            <p:ph type="sldNum" sz="quarter" idx="12"/>
          </p:nvPr>
        </p:nvSpPr>
        <p:spPr/>
        <p:txBody>
          <a:bodyPr/>
          <a:lstStyle/>
          <a:p>
            <a:fld id="{B9EE8FA4-A727-4DC3-A667-5E242D2AEE70}" type="slidenum">
              <a:rPr lang="en-US"/>
              <a:pPr/>
              <a:t>31</a:t>
            </a:fld>
            <a:endParaRPr lang="en-US"/>
          </a:p>
        </p:txBody>
      </p:sp>
      <p:sp>
        <p:nvSpPr>
          <p:cNvPr id="1073154" name="Rectangle 2"/>
          <p:cNvSpPr>
            <a:spLocks noGrp="1" noChangeArrowheads="1"/>
          </p:cNvSpPr>
          <p:nvPr>
            <p:ph type="title"/>
          </p:nvPr>
        </p:nvSpPr>
        <p:spPr/>
        <p:txBody>
          <a:bodyPr/>
          <a:lstStyle/>
          <a:p>
            <a:r>
              <a:rPr lang="en-US" dirty="0" smtClean="0"/>
              <a:t>Today’s Conventional Treatment</a:t>
            </a:r>
            <a:endParaRPr lang="en-US" dirty="0"/>
          </a:p>
        </p:txBody>
      </p:sp>
      <p:sp>
        <p:nvSpPr>
          <p:cNvPr id="1073155" name="Rectangle 3"/>
          <p:cNvSpPr>
            <a:spLocks noGrp="1" noChangeArrowheads="1"/>
          </p:cNvSpPr>
          <p:nvPr>
            <p:ph type="body" idx="1"/>
          </p:nvPr>
        </p:nvSpPr>
        <p:spPr>
          <a:xfrm>
            <a:off x="609600" y="1676400"/>
            <a:ext cx="7772400" cy="3081020"/>
          </a:xfrm>
        </p:spPr>
        <p:txBody>
          <a:bodyPr/>
          <a:lstStyle/>
          <a:p>
            <a:r>
              <a:rPr lang="en-US" sz="2800" dirty="0"/>
              <a:t>Coagulation &amp; solids separation</a:t>
            </a:r>
          </a:p>
          <a:p>
            <a:pPr lvl="1"/>
            <a:r>
              <a:rPr lang="en-US" sz="2400" dirty="0" smtClean="0"/>
              <a:t>Use of alum or another chemical coagulant</a:t>
            </a:r>
          </a:p>
          <a:p>
            <a:pPr lvl="1"/>
            <a:r>
              <a:rPr lang="en-US" sz="2400" dirty="0" smtClean="0"/>
              <a:t>rapid </a:t>
            </a:r>
            <a:r>
              <a:rPr lang="en-US" sz="2400" dirty="0"/>
              <a:t>mix, flocculation, settling, filtration</a:t>
            </a:r>
          </a:p>
          <a:p>
            <a:r>
              <a:rPr lang="en-US" sz="2800" dirty="0"/>
              <a:t>Disinfection</a:t>
            </a:r>
          </a:p>
          <a:p>
            <a:pPr lvl="1"/>
            <a:r>
              <a:rPr lang="en-US" sz="2400" dirty="0"/>
              <a:t>including </a:t>
            </a:r>
            <a:r>
              <a:rPr lang="en-US" sz="2400" dirty="0" err="1" smtClean="0"/>
              <a:t>clearwell</a:t>
            </a:r>
            <a:r>
              <a:rPr lang="en-US" sz="2400" dirty="0" smtClean="0"/>
              <a:t> </a:t>
            </a:r>
            <a:r>
              <a:rPr lang="en-US" sz="2400" dirty="0"/>
              <a:t>for contact </a:t>
            </a:r>
            <a:r>
              <a:rPr lang="en-US" sz="2400" dirty="0" smtClean="0"/>
              <a:t>time</a:t>
            </a:r>
          </a:p>
          <a:p>
            <a:r>
              <a:rPr lang="en-US" dirty="0" smtClean="0"/>
              <a:t>Most common sequence for surface water</a:t>
            </a:r>
            <a:endParaRPr lang="en-US" dirty="0"/>
          </a:p>
        </p:txBody>
      </p:sp>
      <p:grpSp>
        <p:nvGrpSpPr>
          <p:cNvPr id="2" name="Group 4"/>
          <p:cNvGrpSpPr>
            <a:grpSpLocks/>
          </p:cNvGrpSpPr>
          <p:nvPr/>
        </p:nvGrpSpPr>
        <p:grpSpPr bwMode="auto">
          <a:xfrm>
            <a:off x="779780" y="4376420"/>
            <a:ext cx="8153400" cy="2270125"/>
            <a:chOff x="624" y="1392"/>
            <a:chExt cx="5136" cy="1430"/>
          </a:xfrm>
        </p:grpSpPr>
        <p:sp>
          <p:nvSpPr>
            <p:cNvPr id="1073157" name="Rectangle 5"/>
            <p:cNvSpPr>
              <a:spLocks noChangeArrowheads="1"/>
            </p:cNvSpPr>
            <p:nvPr/>
          </p:nvSpPr>
          <p:spPr bwMode="auto">
            <a:xfrm>
              <a:off x="1440" y="2160"/>
              <a:ext cx="288" cy="288"/>
            </a:xfrm>
            <a:prstGeom prst="rect">
              <a:avLst/>
            </a:prstGeom>
            <a:solidFill>
              <a:srgbClr val="996633"/>
            </a:solidFill>
            <a:ln w="12700">
              <a:solidFill>
                <a:schemeClr val="tx1"/>
              </a:solidFill>
              <a:miter lim="800000"/>
              <a:headEnd type="none" w="sm" len="sm"/>
              <a:tailEnd type="none" w="lg" len="med"/>
            </a:ln>
            <a:effectLst/>
          </p:spPr>
          <p:txBody>
            <a:bodyPr wrap="none" anchor="ctr"/>
            <a:lstStyle/>
            <a:p>
              <a:endParaRPr lang="en-US"/>
            </a:p>
          </p:txBody>
        </p:sp>
        <p:sp>
          <p:nvSpPr>
            <p:cNvPr id="1073158" name="Rectangle 6"/>
            <p:cNvSpPr>
              <a:spLocks noChangeArrowheads="1"/>
            </p:cNvSpPr>
            <p:nvPr/>
          </p:nvSpPr>
          <p:spPr bwMode="auto">
            <a:xfrm>
              <a:off x="2736" y="1968"/>
              <a:ext cx="864" cy="480"/>
            </a:xfrm>
            <a:prstGeom prst="rect">
              <a:avLst/>
            </a:prstGeom>
            <a:solidFill>
              <a:schemeClr val="bg2"/>
            </a:solidFill>
            <a:ln w="12700">
              <a:solidFill>
                <a:srgbClr val="000000"/>
              </a:solidFill>
              <a:miter lim="800000"/>
              <a:headEnd type="none" w="sm" len="sm"/>
              <a:tailEnd type="none" w="lg" len="med"/>
            </a:ln>
            <a:effectLst/>
          </p:spPr>
          <p:txBody>
            <a:bodyPr wrap="none" anchor="ctr"/>
            <a:lstStyle/>
            <a:p>
              <a:pPr algn="ctr"/>
              <a:endParaRPr lang="en-US" sz="2400"/>
            </a:p>
          </p:txBody>
        </p:sp>
        <p:sp>
          <p:nvSpPr>
            <p:cNvPr id="1073159" name="Oval 7" descr="Large grid"/>
            <p:cNvSpPr>
              <a:spLocks noChangeArrowheads="1"/>
            </p:cNvSpPr>
            <p:nvPr/>
          </p:nvSpPr>
          <p:spPr bwMode="auto">
            <a:xfrm>
              <a:off x="5280" y="1632"/>
              <a:ext cx="480" cy="1008"/>
            </a:xfrm>
            <a:prstGeom prst="ellipse">
              <a:avLst/>
            </a:prstGeom>
            <a:pattFill prst="lgGrid">
              <a:fgClr>
                <a:srgbClr val="000000"/>
              </a:fgClr>
              <a:bgClr>
                <a:schemeClr val="bg1"/>
              </a:bgClr>
            </a:pattFill>
            <a:ln w="12700">
              <a:solidFill>
                <a:srgbClr val="000000"/>
              </a:solidFill>
              <a:round/>
              <a:headEnd type="none" w="sm" len="sm"/>
              <a:tailEnd type="none" w="lg" len="med"/>
            </a:ln>
            <a:effectLst/>
          </p:spPr>
          <p:txBody>
            <a:bodyPr wrap="none" anchor="ctr"/>
            <a:lstStyle/>
            <a:p>
              <a:pPr algn="ctr"/>
              <a:r>
                <a:rPr lang="en-US" sz="2400"/>
                <a:t>Dist.</a:t>
              </a:r>
            </a:p>
            <a:p>
              <a:pPr algn="ctr"/>
              <a:r>
                <a:rPr lang="en-US" sz="2400"/>
                <a:t>Sys.</a:t>
              </a:r>
            </a:p>
          </p:txBody>
        </p:sp>
        <p:sp>
          <p:nvSpPr>
            <p:cNvPr id="1073160" name="Rectangle 8" descr="Large confetti"/>
            <p:cNvSpPr>
              <a:spLocks noChangeArrowheads="1"/>
            </p:cNvSpPr>
            <p:nvPr/>
          </p:nvSpPr>
          <p:spPr bwMode="auto">
            <a:xfrm>
              <a:off x="1872" y="2064"/>
              <a:ext cx="576" cy="384"/>
            </a:xfrm>
            <a:prstGeom prst="rect">
              <a:avLst/>
            </a:prstGeom>
            <a:pattFill prst="lgConfetti">
              <a:fgClr>
                <a:srgbClr val="996633"/>
              </a:fgClr>
              <a:bgClr>
                <a:schemeClr val="bg2"/>
              </a:bgClr>
            </a:pattFill>
            <a:ln w="12700">
              <a:solidFill>
                <a:schemeClr val="tx1"/>
              </a:solidFill>
              <a:miter lim="800000"/>
              <a:headEnd type="none" w="sm" len="sm"/>
              <a:tailEnd type="none" w="lg" len="med"/>
            </a:ln>
            <a:effectLst/>
          </p:spPr>
          <p:txBody>
            <a:bodyPr wrap="none" anchor="ctr"/>
            <a:lstStyle/>
            <a:p>
              <a:endParaRPr lang="en-US"/>
            </a:p>
          </p:txBody>
        </p:sp>
        <p:sp>
          <p:nvSpPr>
            <p:cNvPr id="1073161" name="Line 9"/>
            <p:cNvSpPr>
              <a:spLocks noChangeShapeType="1"/>
            </p:cNvSpPr>
            <p:nvPr/>
          </p:nvSpPr>
          <p:spPr bwMode="auto">
            <a:xfrm>
              <a:off x="2064" y="2064"/>
              <a:ext cx="0" cy="288"/>
            </a:xfrm>
            <a:prstGeom prst="line">
              <a:avLst/>
            </a:prstGeom>
            <a:noFill/>
            <a:ln w="12700">
              <a:solidFill>
                <a:schemeClr val="tx1"/>
              </a:solidFill>
              <a:round/>
              <a:headEnd type="none" w="sm" len="sm"/>
              <a:tailEnd type="none" w="lg" len="med"/>
            </a:ln>
            <a:effectLst/>
          </p:spPr>
          <p:txBody>
            <a:bodyPr wrap="none" anchor="ctr"/>
            <a:lstStyle/>
            <a:p>
              <a:endParaRPr lang="en-US"/>
            </a:p>
          </p:txBody>
        </p:sp>
        <p:sp>
          <p:nvSpPr>
            <p:cNvPr id="1073162" name="Line 10"/>
            <p:cNvSpPr>
              <a:spLocks noChangeShapeType="1"/>
            </p:cNvSpPr>
            <p:nvPr/>
          </p:nvSpPr>
          <p:spPr bwMode="auto">
            <a:xfrm flipV="1">
              <a:off x="2256" y="2208"/>
              <a:ext cx="0" cy="240"/>
            </a:xfrm>
            <a:prstGeom prst="line">
              <a:avLst/>
            </a:prstGeom>
            <a:noFill/>
            <a:ln w="12700">
              <a:solidFill>
                <a:schemeClr val="tx1"/>
              </a:solidFill>
              <a:round/>
              <a:headEnd type="none" w="sm" len="sm"/>
              <a:tailEnd type="none" w="lg" len="med"/>
            </a:ln>
            <a:effectLst/>
          </p:spPr>
          <p:txBody>
            <a:bodyPr wrap="none" anchor="ctr"/>
            <a:lstStyle/>
            <a:p>
              <a:endParaRPr lang="en-US"/>
            </a:p>
          </p:txBody>
        </p:sp>
        <p:grpSp>
          <p:nvGrpSpPr>
            <p:cNvPr id="3" name="Group 11"/>
            <p:cNvGrpSpPr>
              <a:grpSpLocks/>
            </p:cNvGrpSpPr>
            <p:nvPr/>
          </p:nvGrpSpPr>
          <p:grpSpPr bwMode="auto">
            <a:xfrm>
              <a:off x="1920" y="1920"/>
              <a:ext cx="96" cy="480"/>
              <a:chOff x="1728" y="3600"/>
              <a:chExt cx="96" cy="480"/>
            </a:xfrm>
          </p:grpSpPr>
          <p:sp>
            <p:nvSpPr>
              <p:cNvPr id="1073164" name="Rectangle 12" descr="Dark vertical"/>
              <p:cNvSpPr>
                <a:spLocks noChangeArrowheads="1"/>
              </p:cNvSpPr>
              <p:nvPr/>
            </p:nvSpPr>
            <p:spPr bwMode="auto">
              <a:xfrm>
                <a:off x="1728" y="3984"/>
                <a:ext cx="96" cy="96"/>
              </a:xfrm>
              <a:prstGeom prst="rect">
                <a:avLst/>
              </a:prstGeom>
              <a:pattFill prst="dkVert">
                <a:fgClr>
                  <a:schemeClr val="accent1"/>
                </a:fgClr>
                <a:bgClr>
                  <a:schemeClr val="bg1"/>
                </a:bgClr>
              </a:pattFill>
              <a:ln w="12700">
                <a:solidFill>
                  <a:schemeClr val="tx1"/>
                </a:solidFill>
                <a:miter lim="800000"/>
                <a:headEnd type="none" w="sm" len="sm"/>
                <a:tailEnd type="none" w="lg" len="med"/>
              </a:ln>
              <a:effectLst/>
            </p:spPr>
            <p:txBody>
              <a:bodyPr wrap="none" anchor="ctr"/>
              <a:lstStyle/>
              <a:p>
                <a:endParaRPr lang="en-US"/>
              </a:p>
            </p:txBody>
          </p:sp>
          <p:sp>
            <p:nvSpPr>
              <p:cNvPr id="1073165" name="Line 13"/>
              <p:cNvSpPr>
                <a:spLocks noChangeShapeType="1"/>
              </p:cNvSpPr>
              <p:nvPr/>
            </p:nvSpPr>
            <p:spPr bwMode="auto">
              <a:xfrm flipV="1">
                <a:off x="1776" y="3696"/>
                <a:ext cx="0" cy="288"/>
              </a:xfrm>
              <a:prstGeom prst="line">
                <a:avLst/>
              </a:prstGeom>
              <a:noFill/>
              <a:ln w="12700">
                <a:solidFill>
                  <a:schemeClr val="tx1"/>
                </a:solidFill>
                <a:round/>
                <a:headEnd type="none" w="sm" len="sm"/>
                <a:tailEnd type="none" w="lg" len="med"/>
              </a:ln>
              <a:effectLst/>
            </p:spPr>
            <p:txBody>
              <a:bodyPr wrap="none" anchor="ctr"/>
              <a:lstStyle/>
              <a:p>
                <a:endParaRPr lang="en-US"/>
              </a:p>
            </p:txBody>
          </p:sp>
          <p:sp>
            <p:nvSpPr>
              <p:cNvPr id="1073166" name="Rectangle 14"/>
              <p:cNvSpPr>
                <a:spLocks noChangeArrowheads="1"/>
              </p:cNvSpPr>
              <p:nvPr/>
            </p:nvSpPr>
            <p:spPr bwMode="auto">
              <a:xfrm>
                <a:off x="1728" y="3648"/>
                <a:ext cx="96" cy="96"/>
              </a:xfrm>
              <a:prstGeom prst="rect">
                <a:avLst/>
              </a:prstGeom>
              <a:solidFill>
                <a:schemeClr val="folHlink"/>
              </a:solidFill>
              <a:ln w="12700">
                <a:solidFill>
                  <a:schemeClr val="tx1"/>
                </a:solidFill>
                <a:miter lim="800000"/>
                <a:headEnd type="none" w="sm" len="sm"/>
                <a:tailEnd type="none" w="lg" len="med"/>
              </a:ln>
              <a:effectLst/>
            </p:spPr>
            <p:txBody>
              <a:bodyPr wrap="none" anchor="ctr"/>
              <a:lstStyle/>
              <a:p>
                <a:endParaRPr lang="en-US"/>
              </a:p>
            </p:txBody>
          </p:sp>
          <p:sp>
            <p:nvSpPr>
              <p:cNvPr id="1073167" name="Rectangle 15"/>
              <p:cNvSpPr>
                <a:spLocks noChangeArrowheads="1"/>
              </p:cNvSpPr>
              <p:nvPr/>
            </p:nvSpPr>
            <p:spPr bwMode="auto">
              <a:xfrm>
                <a:off x="1728" y="3600"/>
                <a:ext cx="48" cy="48"/>
              </a:xfrm>
              <a:prstGeom prst="rect">
                <a:avLst/>
              </a:prstGeom>
              <a:solidFill>
                <a:srgbClr val="000000"/>
              </a:solidFill>
              <a:ln w="12700">
                <a:solidFill>
                  <a:schemeClr val="tx1"/>
                </a:solidFill>
                <a:miter lim="800000"/>
                <a:headEnd type="none" w="sm" len="sm"/>
                <a:tailEnd type="none" w="lg" len="med"/>
              </a:ln>
              <a:effectLst/>
            </p:spPr>
            <p:txBody>
              <a:bodyPr wrap="none" anchor="ctr"/>
              <a:lstStyle/>
              <a:p>
                <a:endParaRPr lang="en-US"/>
              </a:p>
            </p:txBody>
          </p:sp>
        </p:grpSp>
        <p:grpSp>
          <p:nvGrpSpPr>
            <p:cNvPr id="4" name="Group 16"/>
            <p:cNvGrpSpPr>
              <a:grpSpLocks/>
            </p:cNvGrpSpPr>
            <p:nvPr/>
          </p:nvGrpSpPr>
          <p:grpSpPr bwMode="auto">
            <a:xfrm>
              <a:off x="2112" y="1920"/>
              <a:ext cx="96" cy="480"/>
              <a:chOff x="1728" y="3600"/>
              <a:chExt cx="96" cy="480"/>
            </a:xfrm>
          </p:grpSpPr>
          <p:sp>
            <p:nvSpPr>
              <p:cNvPr id="1073169" name="Rectangle 17" descr="Dark vertical"/>
              <p:cNvSpPr>
                <a:spLocks noChangeArrowheads="1"/>
              </p:cNvSpPr>
              <p:nvPr/>
            </p:nvSpPr>
            <p:spPr bwMode="auto">
              <a:xfrm>
                <a:off x="1728" y="3984"/>
                <a:ext cx="96" cy="96"/>
              </a:xfrm>
              <a:prstGeom prst="rect">
                <a:avLst/>
              </a:prstGeom>
              <a:pattFill prst="dkVert">
                <a:fgClr>
                  <a:schemeClr val="accent1"/>
                </a:fgClr>
                <a:bgClr>
                  <a:schemeClr val="bg1"/>
                </a:bgClr>
              </a:pattFill>
              <a:ln w="12700">
                <a:solidFill>
                  <a:schemeClr val="tx1"/>
                </a:solidFill>
                <a:miter lim="800000"/>
                <a:headEnd type="none" w="sm" len="sm"/>
                <a:tailEnd type="none" w="lg" len="med"/>
              </a:ln>
              <a:effectLst/>
            </p:spPr>
            <p:txBody>
              <a:bodyPr wrap="none" anchor="ctr"/>
              <a:lstStyle/>
              <a:p>
                <a:endParaRPr lang="en-US"/>
              </a:p>
            </p:txBody>
          </p:sp>
          <p:sp>
            <p:nvSpPr>
              <p:cNvPr id="1073170" name="Line 18"/>
              <p:cNvSpPr>
                <a:spLocks noChangeShapeType="1"/>
              </p:cNvSpPr>
              <p:nvPr/>
            </p:nvSpPr>
            <p:spPr bwMode="auto">
              <a:xfrm flipV="1">
                <a:off x="1776" y="3696"/>
                <a:ext cx="0" cy="288"/>
              </a:xfrm>
              <a:prstGeom prst="line">
                <a:avLst/>
              </a:prstGeom>
              <a:noFill/>
              <a:ln w="12700">
                <a:solidFill>
                  <a:schemeClr val="tx1"/>
                </a:solidFill>
                <a:round/>
                <a:headEnd type="none" w="sm" len="sm"/>
                <a:tailEnd type="none" w="lg" len="med"/>
              </a:ln>
              <a:effectLst/>
            </p:spPr>
            <p:txBody>
              <a:bodyPr wrap="none" anchor="ctr"/>
              <a:lstStyle/>
              <a:p>
                <a:endParaRPr lang="en-US"/>
              </a:p>
            </p:txBody>
          </p:sp>
          <p:sp>
            <p:nvSpPr>
              <p:cNvPr id="1073171" name="Rectangle 19"/>
              <p:cNvSpPr>
                <a:spLocks noChangeArrowheads="1"/>
              </p:cNvSpPr>
              <p:nvPr/>
            </p:nvSpPr>
            <p:spPr bwMode="auto">
              <a:xfrm>
                <a:off x="1728" y="3648"/>
                <a:ext cx="96" cy="96"/>
              </a:xfrm>
              <a:prstGeom prst="rect">
                <a:avLst/>
              </a:prstGeom>
              <a:solidFill>
                <a:schemeClr val="folHlink"/>
              </a:solidFill>
              <a:ln w="12700">
                <a:solidFill>
                  <a:schemeClr val="tx1"/>
                </a:solidFill>
                <a:miter lim="800000"/>
                <a:headEnd type="none" w="sm" len="sm"/>
                <a:tailEnd type="none" w="lg" len="med"/>
              </a:ln>
              <a:effectLst/>
            </p:spPr>
            <p:txBody>
              <a:bodyPr wrap="none" anchor="ctr"/>
              <a:lstStyle/>
              <a:p>
                <a:endParaRPr lang="en-US"/>
              </a:p>
            </p:txBody>
          </p:sp>
          <p:sp>
            <p:nvSpPr>
              <p:cNvPr id="1073172" name="Rectangle 20"/>
              <p:cNvSpPr>
                <a:spLocks noChangeArrowheads="1"/>
              </p:cNvSpPr>
              <p:nvPr/>
            </p:nvSpPr>
            <p:spPr bwMode="auto">
              <a:xfrm>
                <a:off x="1728" y="3600"/>
                <a:ext cx="48" cy="48"/>
              </a:xfrm>
              <a:prstGeom prst="rect">
                <a:avLst/>
              </a:prstGeom>
              <a:solidFill>
                <a:srgbClr val="000000"/>
              </a:solidFill>
              <a:ln w="12700">
                <a:solidFill>
                  <a:schemeClr val="tx1"/>
                </a:solidFill>
                <a:miter lim="800000"/>
                <a:headEnd type="none" w="sm" len="sm"/>
                <a:tailEnd type="none" w="lg" len="med"/>
              </a:ln>
              <a:effectLst/>
            </p:spPr>
            <p:txBody>
              <a:bodyPr wrap="none" anchor="ctr"/>
              <a:lstStyle/>
              <a:p>
                <a:endParaRPr lang="en-US"/>
              </a:p>
            </p:txBody>
          </p:sp>
        </p:grpSp>
        <p:grpSp>
          <p:nvGrpSpPr>
            <p:cNvPr id="5" name="Group 21"/>
            <p:cNvGrpSpPr>
              <a:grpSpLocks/>
            </p:cNvGrpSpPr>
            <p:nvPr/>
          </p:nvGrpSpPr>
          <p:grpSpPr bwMode="auto">
            <a:xfrm>
              <a:off x="2304" y="1920"/>
              <a:ext cx="96" cy="480"/>
              <a:chOff x="1728" y="3600"/>
              <a:chExt cx="96" cy="480"/>
            </a:xfrm>
          </p:grpSpPr>
          <p:sp>
            <p:nvSpPr>
              <p:cNvPr id="1073174" name="Rectangle 22" descr="Dark vertical"/>
              <p:cNvSpPr>
                <a:spLocks noChangeArrowheads="1"/>
              </p:cNvSpPr>
              <p:nvPr/>
            </p:nvSpPr>
            <p:spPr bwMode="auto">
              <a:xfrm>
                <a:off x="1728" y="3984"/>
                <a:ext cx="96" cy="96"/>
              </a:xfrm>
              <a:prstGeom prst="rect">
                <a:avLst/>
              </a:prstGeom>
              <a:pattFill prst="dkVert">
                <a:fgClr>
                  <a:schemeClr val="accent1"/>
                </a:fgClr>
                <a:bgClr>
                  <a:schemeClr val="bg1"/>
                </a:bgClr>
              </a:pattFill>
              <a:ln w="12700">
                <a:solidFill>
                  <a:schemeClr val="tx1"/>
                </a:solidFill>
                <a:miter lim="800000"/>
                <a:headEnd type="none" w="sm" len="sm"/>
                <a:tailEnd type="none" w="lg" len="med"/>
              </a:ln>
              <a:effectLst/>
            </p:spPr>
            <p:txBody>
              <a:bodyPr wrap="none" anchor="ctr"/>
              <a:lstStyle/>
              <a:p>
                <a:endParaRPr lang="en-US"/>
              </a:p>
            </p:txBody>
          </p:sp>
          <p:sp>
            <p:nvSpPr>
              <p:cNvPr id="1073175" name="Line 23"/>
              <p:cNvSpPr>
                <a:spLocks noChangeShapeType="1"/>
              </p:cNvSpPr>
              <p:nvPr/>
            </p:nvSpPr>
            <p:spPr bwMode="auto">
              <a:xfrm flipV="1">
                <a:off x="1776" y="3696"/>
                <a:ext cx="0" cy="288"/>
              </a:xfrm>
              <a:prstGeom prst="line">
                <a:avLst/>
              </a:prstGeom>
              <a:noFill/>
              <a:ln w="12700">
                <a:solidFill>
                  <a:schemeClr val="tx1"/>
                </a:solidFill>
                <a:round/>
                <a:headEnd type="none" w="sm" len="sm"/>
                <a:tailEnd type="none" w="lg" len="med"/>
              </a:ln>
              <a:effectLst/>
            </p:spPr>
            <p:txBody>
              <a:bodyPr wrap="none" anchor="ctr"/>
              <a:lstStyle/>
              <a:p>
                <a:endParaRPr lang="en-US"/>
              </a:p>
            </p:txBody>
          </p:sp>
          <p:sp>
            <p:nvSpPr>
              <p:cNvPr id="1073176" name="Rectangle 24"/>
              <p:cNvSpPr>
                <a:spLocks noChangeArrowheads="1"/>
              </p:cNvSpPr>
              <p:nvPr/>
            </p:nvSpPr>
            <p:spPr bwMode="auto">
              <a:xfrm>
                <a:off x="1728" y="3648"/>
                <a:ext cx="96" cy="96"/>
              </a:xfrm>
              <a:prstGeom prst="rect">
                <a:avLst/>
              </a:prstGeom>
              <a:solidFill>
                <a:schemeClr val="folHlink"/>
              </a:solidFill>
              <a:ln w="12700">
                <a:solidFill>
                  <a:schemeClr val="tx1"/>
                </a:solidFill>
                <a:miter lim="800000"/>
                <a:headEnd type="none" w="sm" len="sm"/>
                <a:tailEnd type="none" w="lg" len="med"/>
              </a:ln>
              <a:effectLst/>
            </p:spPr>
            <p:txBody>
              <a:bodyPr wrap="none" anchor="ctr"/>
              <a:lstStyle/>
              <a:p>
                <a:endParaRPr lang="en-US"/>
              </a:p>
            </p:txBody>
          </p:sp>
          <p:sp>
            <p:nvSpPr>
              <p:cNvPr id="1073177" name="Rectangle 25"/>
              <p:cNvSpPr>
                <a:spLocks noChangeArrowheads="1"/>
              </p:cNvSpPr>
              <p:nvPr/>
            </p:nvSpPr>
            <p:spPr bwMode="auto">
              <a:xfrm>
                <a:off x="1728" y="3600"/>
                <a:ext cx="48" cy="48"/>
              </a:xfrm>
              <a:prstGeom prst="rect">
                <a:avLst/>
              </a:prstGeom>
              <a:solidFill>
                <a:srgbClr val="000000"/>
              </a:solidFill>
              <a:ln w="12700">
                <a:solidFill>
                  <a:schemeClr val="tx1"/>
                </a:solidFill>
                <a:miter lim="800000"/>
                <a:headEnd type="none" w="sm" len="sm"/>
                <a:tailEnd type="none" w="lg" len="med"/>
              </a:ln>
              <a:effectLst/>
            </p:spPr>
            <p:txBody>
              <a:bodyPr wrap="none" anchor="ctr"/>
              <a:lstStyle/>
              <a:p>
                <a:endParaRPr lang="en-US"/>
              </a:p>
            </p:txBody>
          </p:sp>
        </p:grpSp>
        <p:grpSp>
          <p:nvGrpSpPr>
            <p:cNvPr id="6" name="Group 26"/>
            <p:cNvGrpSpPr>
              <a:grpSpLocks/>
            </p:cNvGrpSpPr>
            <p:nvPr/>
          </p:nvGrpSpPr>
          <p:grpSpPr bwMode="auto">
            <a:xfrm>
              <a:off x="1488" y="2016"/>
              <a:ext cx="240" cy="336"/>
              <a:chOff x="1392" y="3744"/>
              <a:chExt cx="240" cy="336"/>
            </a:xfrm>
          </p:grpSpPr>
          <p:sp>
            <p:nvSpPr>
              <p:cNvPr id="1073179" name="Oval 27"/>
              <p:cNvSpPr>
                <a:spLocks noChangeArrowheads="1"/>
              </p:cNvSpPr>
              <p:nvPr/>
            </p:nvSpPr>
            <p:spPr bwMode="auto">
              <a:xfrm rot="1711947">
                <a:off x="1392" y="3984"/>
                <a:ext cx="96" cy="48"/>
              </a:xfrm>
              <a:prstGeom prst="ellipse">
                <a:avLst/>
              </a:prstGeom>
              <a:solidFill>
                <a:srgbClr val="000000"/>
              </a:solidFill>
              <a:ln w="12700">
                <a:solidFill>
                  <a:srgbClr val="000000"/>
                </a:solidFill>
                <a:round/>
                <a:headEnd type="none" w="sm" len="sm"/>
                <a:tailEnd type="none" w="lg" len="med"/>
              </a:ln>
              <a:effectLst/>
            </p:spPr>
            <p:txBody>
              <a:bodyPr wrap="none" anchor="ctr"/>
              <a:lstStyle/>
              <a:p>
                <a:endParaRPr lang="en-US"/>
              </a:p>
            </p:txBody>
          </p:sp>
          <p:sp>
            <p:nvSpPr>
              <p:cNvPr id="1073180" name="Oval 28"/>
              <p:cNvSpPr>
                <a:spLocks noChangeArrowheads="1"/>
              </p:cNvSpPr>
              <p:nvPr/>
            </p:nvSpPr>
            <p:spPr bwMode="auto">
              <a:xfrm rot="1711947">
                <a:off x="1488" y="4032"/>
                <a:ext cx="96" cy="48"/>
              </a:xfrm>
              <a:prstGeom prst="ellipse">
                <a:avLst/>
              </a:prstGeom>
              <a:solidFill>
                <a:srgbClr val="000000"/>
              </a:solidFill>
              <a:ln w="12700">
                <a:solidFill>
                  <a:srgbClr val="000000"/>
                </a:solidFill>
                <a:round/>
                <a:headEnd type="none" w="sm" len="sm"/>
                <a:tailEnd type="none" w="lg" len="med"/>
              </a:ln>
              <a:effectLst/>
            </p:spPr>
            <p:txBody>
              <a:bodyPr wrap="none" anchor="ctr"/>
              <a:lstStyle/>
              <a:p>
                <a:endParaRPr lang="en-US"/>
              </a:p>
            </p:txBody>
          </p:sp>
          <p:sp>
            <p:nvSpPr>
              <p:cNvPr id="1073181" name="Line 29"/>
              <p:cNvSpPr>
                <a:spLocks noChangeShapeType="1"/>
              </p:cNvSpPr>
              <p:nvPr/>
            </p:nvSpPr>
            <p:spPr bwMode="auto">
              <a:xfrm flipV="1">
                <a:off x="1488" y="3744"/>
                <a:ext cx="144" cy="288"/>
              </a:xfrm>
              <a:prstGeom prst="line">
                <a:avLst/>
              </a:prstGeom>
              <a:noFill/>
              <a:ln w="12700">
                <a:solidFill>
                  <a:srgbClr val="000000"/>
                </a:solidFill>
                <a:round/>
                <a:headEnd type="none" w="sm" len="sm"/>
                <a:tailEnd type="none" w="lg" len="med"/>
              </a:ln>
              <a:effectLst/>
            </p:spPr>
            <p:txBody>
              <a:bodyPr wrap="none" anchor="ctr"/>
              <a:lstStyle/>
              <a:p>
                <a:endParaRPr lang="en-US"/>
              </a:p>
            </p:txBody>
          </p:sp>
        </p:grpSp>
        <p:sp>
          <p:nvSpPr>
            <p:cNvPr id="1073182" name="Rectangle 30" descr="Sphere"/>
            <p:cNvSpPr>
              <a:spLocks noChangeArrowheads="1"/>
            </p:cNvSpPr>
            <p:nvPr/>
          </p:nvSpPr>
          <p:spPr bwMode="auto">
            <a:xfrm>
              <a:off x="3936" y="2352"/>
              <a:ext cx="432" cy="48"/>
            </a:xfrm>
            <a:prstGeom prst="rect">
              <a:avLst/>
            </a:prstGeom>
            <a:pattFill prst="sphere">
              <a:fgClr>
                <a:schemeClr val="folHlink"/>
              </a:fgClr>
              <a:bgClr>
                <a:schemeClr val="bg1"/>
              </a:bgClr>
            </a:pattFill>
            <a:ln w="12700">
              <a:solidFill>
                <a:srgbClr val="000000"/>
              </a:solidFill>
              <a:miter lim="800000"/>
              <a:headEnd type="none" w="sm" len="sm"/>
              <a:tailEnd type="none" w="lg" len="med"/>
            </a:ln>
            <a:effectLst/>
          </p:spPr>
          <p:txBody>
            <a:bodyPr wrap="none" anchor="ctr"/>
            <a:lstStyle/>
            <a:p>
              <a:endParaRPr lang="en-US"/>
            </a:p>
          </p:txBody>
        </p:sp>
        <p:sp>
          <p:nvSpPr>
            <p:cNvPr id="1073183" name="Rectangle 31" descr="Large confetti"/>
            <p:cNvSpPr>
              <a:spLocks noChangeArrowheads="1"/>
            </p:cNvSpPr>
            <p:nvPr/>
          </p:nvSpPr>
          <p:spPr bwMode="auto">
            <a:xfrm>
              <a:off x="3936" y="2208"/>
              <a:ext cx="432" cy="144"/>
            </a:xfrm>
            <a:prstGeom prst="rect">
              <a:avLst/>
            </a:prstGeom>
            <a:pattFill prst="lgConfetti">
              <a:fgClr>
                <a:schemeClr val="folHlink"/>
              </a:fgClr>
              <a:bgClr>
                <a:schemeClr val="bg1"/>
              </a:bgClr>
            </a:pattFill>
            <a:ln w="3175">
              <a:solidFill>
                <a:schemeClr val="tx1"/>
              </a:solidFill>
              <a:miter lim="800000"/>
              <a:headEnd type="none" w="sm" len="sm"/>
              <a:tailEnd type="none" w="lg" len="med"/>
            </a:ln>
            <a:effectLst/>
          </p:spPr>
          <p:txBody>
            <a:bodyPr wrap="none" anchor="ctr"/>
            <a:lstStyle/>
            <a:p>
              <a:endParaRPr lang="en-US"/>
            </a:p>
          </p:txBody>
        </p:sp>
        <p:sp>
          <p:nvSpPr>
            <p:cNvPr id="1073184" name="Rectangle 32"/>
            <p:cNvSpPr>
              <a:spLocks noChangeArrowheads="1"/>
            </p:cNvSpPr>
            <p:nvPr/>
          </p:nvSpPr>
          <p:spPr bwMode="auto">
            <a:xfrm>
              <a:off x="3936" y="2064"/>
              <a:ext cx="432" cy="384"/>
            </a:xfrm>
            <a:prstGeom prst="rect">
              <a:avLst/>
            </a:prstGeom>
            <a:noFill/>
            <a:ln w="12700">
              <a:solidFill>
                <a:srgbClr val="000000"/>
              </a:solidFill>
              <a:miter lim="800000"/>
              <a:headEnd type="none" w="sm" len="sm"/>
              <a:tailEnd type="none" w="lg" len="med"/>
            </a:ln>
            <a:effectLst/>
          </p:spPr>
          <p:txBody>
            <a:bodyPr wrap="none" anchor="ctr"/>
            <a:lstStyle/>
            <a:p>
              <a:endParaRPr lang="en-US"/>
            </a:p>
          </p:txBody>
        </p:sp>
        <p:sp>
          <p:nvSpPr>
            <p:cNvPr id="1073185" name="AutoShape 33"/>
            <p:cNvSpPr>
              <a:spLocks noChangeArrowheads="1"/>
            </p:cNvSpPr>
            <p:nvPr/>
          </p:nvSpPr>
          <p:spPr bwMode="auto">
            <a:xfrm>
              <a:off x="4560" y="2064"/>
              <a:ext cx="528" cy="432"/>
            </a:xfrm>
            <a:prstGeom prst="can">
              <a:avLst>
                <a:gd name="adj" fmla="val 25000"/>
              </a:avLst>
            </a:prstGeom>
            <a:solidFill>
              <a:srgbClr val="3399FF"/>
            </a:solidFill>
            <a:ln w="12700">
              <a:solidFill>
                <a:srgbClr val="000000"/>
              </a:solidFill>
              <a:round/>
              <a:headEnd type="none" w="sm" len="sm"/>
              <a:tailEnd type="none" w="lg" len="med"/>
            </a:ln>
            <a:effectLst/>
          </p:spPr>
          <p:txBody>
            <a:bodyPr wrap="none" anchor="ctr"/>
            <a:lstStyle/>
            <a:p>
              <a:pPr algn="ctr" eaLnBrk="1" hangingPunct="1"/>
              <a:r>
                <a:rPr lang="en-US" sz="1600" b="1"/>
                <a:t>Clear</a:t>
              </a:r>
            </a:p>
            <a:p>
              <a:pPr algn="ctr" eaLnBrk="1" hangingPunct="1"/>
              <a:r>
                <a:rPr lang="en-US" sz="1600" b="1"/>
                <a:t>well</a:t>
              </a:r>
            </a:p>
          </p:txBody>
        </p:sp>
        <p:sp>
          <p:nvSpPr>
            <p:cNvPr id="1073186" name="Freeform 34"/>
            <p:cNvSpPr>
              <a:spLocks/>
            </p:cNvSpPr>
            <p:nvPr/>
          </p:nvSpPr>
          <p:spPr bwMode="auto">
            <a:xfrm>
              <a:off x="624" y="1872"/>
              <a:ext cx="336" cy="576"/>
            </a:xfrm>
            <a:custGeom>
              <a:avLst/>
              <a:gdLst/>
              <a:ahLst/>
              <a:cxnLst>
                <a:cxn ang="0">
                  <a:pos x="336" y="0"/>
                </a:cxn>
                <a:cxn ang="0">
                  <a:pos x="240" y="576"/>
                </a:cxn>
                <a:cxn ang="0">
                  <a:pos x="0" y="576"/>
                </a:cxn>
                <a:cxn ang="0">
                  <a:pos x="0" y="0"/>
                </a:cxn>
                <a:cxn ang="0">
                  <a:pos x="336" y="0"/>
                </a:cxn>
              </a:cxnLst>
              <a:rect l="0" t="0" r="r" b="b"/>
              <a:pathLst>
                <a:path w="336" h="576">
                  <a:moveTo>
                    <a:pt x="336" y="0"/>
                  </a:moveTo>
                  <a:lnTo>
                    <a:pt x="240" y="576"/>
                  </a:lnTo>
                  <a:lnTo>
                    <a:pt x="0" y="576"/>
                  </a:lnTo>
                  <a:lnTo>
                    <a:pt x="0" y="0"/>
                  </a:lnTo>
                  <a:lnTo>
                    <a:pt x="336" y="0"/>
                  </a:lnTo>
                  <a:close/>
                </a:path>
              </a:pathLst>
            </a:custGeom>
            <a:solidFill>
              <a:srgbClr val="996633"/>
            </a:solidFill>
            <a:ln w="12700" cap="flat" cmpd="sng">
              <a:solidFill>
                <a:srgbClr val="996633"/>
              </a:solidFill>
              <a:prstDash val="solid"/>
              <a:round/>
              <a:headEnd type="none" w="sm" len="sm"/>
              <a:tailEnd type="none" w="lg" len="med"/>
            </a:ln>
            <a:effectLst/>
          </p:spPr>
          <p:txBody>
            <a:bodyPr wrap="none" anchor="ctr"/>
            <a:lstStyle/>
            <a:p>
              <a:endParaRPr lang="en-US"/>
            </a:p>
          </p:txBody>
        </p:sp>
        <p:sp>
          <p:nvSpPr>
            <p:cNvPr id="1073187" name="AutoShape 35" descr="Large confetti"/>
            <p:cNvSpPr>
              <a:spLocks noChangeArrowheads="1"/>
            </p:cNvSpPr>
            <p:nvPr/>
          </p:nvSpPr>
          <p:spPr bwMode="auto">
            <a:xfrm>
              <a:off x="2736" y="1968"/>
              <a:ext cx="864" cy="480"/>
            </a:xfrm>
            <a:prstGeom prst="rtTriangle">
              <a:avLst/>
            </a:prstGeom>
            <a:pattFill prst="lgConfetti">
              <a:fgClr>
                <a:srgbClr val="996633"/>
              </a:fgClr>
              <a:bgClr>
                <a:schemeClr val="bg1"/>
              </a:bgClr>
            </a:pattFill>
            <a:ln w="12700">
              <a:solidFill>
                <a:schemeClr val="bg2"/>
              </a:solidFill>
              <a:miter lim="800000"/>
              <a:headEnd type="none" w="sm" len="sm"/>
              <a:tailEnd type="none" w="lg" len="med"/>
            </a:ln>
            <a:effectLst/>
          </p:spPr>
          <p:txBody>
            <a:bodyPr wrap="none" anchor="ctr"/>
            <a:lstStyle/>
            <a:p>
              <a:endParaRPr lang="en-US"/>
            </a:p>
          </p:txBody>
        </p:sp>
        <p:sp>
          <p:nvSpPr>
            <p:cNvPr id="1073188" name="AutoShape 36"/>
            <p:cNvSpPr>
              <a:spLocks noChangeArrowheads="1"/>
            </p:cNvSpPr>
            <p:nvPr/>
          </p:nvSpPr>
          <p:spPr bwMode="auto">
            <a:xfrm>
              <a:off x="2736" y="2400"/>
              <a:ext cx="864" cy="48"/>
            </a:xfrm>
            <a:prstGeom prst="rtTriangle">
              <a:avLst/>
            </a:prstGeom>
            <a:solidFill>
              <a:srgbClr val="663300"/>
            </a:solidFill>
            <a:ln w="12700">
              <a:solidFill>
                <a:srgbClr val="663300"/>
              </a:solidFill>
              <a:miter lim="800000"/>
              <a:headEnd type="none" w="sm" len="sm"/>
              <a:tailEnd type="none" w="lg" len="med"/>
            </a:ln>
            <a:effectLst/>
          </p:spPr>
          <p:txBody>
            <a:bodyPr wrap="none" anchor="ctr"/>
            <a:lstStyle/>
            <a:p>
              <a:endParaRPr lang="en-US"/>
            </a:p>
          </p:txBody>
        </p:sp>
        <p:sp>
          <p:nvSpPr>
            <p:cNvPr id="1073189" name="Rectangle 37"/>
            <p:cNvSpPr>
              <a:spLocks noChangeArrowheads="1"/>
            </p:cNvSpPr>
            <p:nvPr/>
          </p:nvSpPr>
          <p:spPr bwMode="auto">
            <a:xfrm>
              <a:off x="3936" y="2400"/>
              <a:ext cx="432" cy="48"/>
            </a:xfrm>
            <a:prstGeom prst="rect">
              <a:avLst/>
            </a:prstGeom>
            <a:solidFill>
              <a:srgbClr val="3399FF"/>
            </a:solidFill>
            <a:ln w="12700">
              <a:solidFill>
                <a:srgbClr val="000000"/>
              </a:solidFill>
              <a:miter lim="800000"/>
              <a:headEnd type="none" w="sm" len="sm"/>
              <a:tailEnd type="none" w="lg" len="med"/>
            </a:ln>
            <a:effectLst/>
          </p:spPr>
          <p:txBody>
            <a:bodyPr wrap="none" anchor="ctr"/>
            <a:lstStyle/>
            <a:p>
              <a:endParaRPr lang="en-US"/>
            </a:p>
          </p:txBody>
        </p:sp>
        <p:sp>
          <p:nvSpPr>
            <p:cNvPr id="1073190" name="Rectangle 38"/>
            <p:cNvSpPr>
              <a:spLocks noChangeArrowheads="1"/>
            </p:cNvSpPr>
            <p:nvPr/>
          </p:nvSpPr>
          <p:spPr bwMode="auto">
            <a:xfrm>
              <a:off x="1392" y="1776"/>
              <a:ext cx="480" cy="144"/>
            </a:xfrm>
            <a:prstGeom prst="rect">
              <a:avLst/>
            </a:prstGeom>
            <a:noFill/>
            <a:ln w="12700">
              <a:solidFill>
                <a:schemeClr val="tx1"/>
              </a:solidFill>
              <a:miter lim="800000"/>
              <a:headEnd type="none" w="sm" len="sm"/>
              <a:tailEnd type="none" w="lg" len="med"/>
            </a:ln>
            <a:effectLst/>
          </p:spPr>
          <p:txBody>
            <a:bodyPr wrap="none" anchor="ctr"/>
            <a:lstStyle/>
            <a:p>
              <a:pPr algn="ctr"/>
              <a:r>
                <a:rPr lang="en-US" sz="1200" b="1"/>
                <a:t>Coagulant</a:t>
              </a:r>
              <a:endParaRPr lang="en-US" sz="2800" b="1"/>
            </a:p>
          </p:txBody>
        </p:sp>
        <p:sp>
          <p:nvSpPr>
            <p:cNvPr id="1073191" name="AutoShape 39"/>
            <p:cNvSpPr>
              <a:spLocks noChangeArrowheads="1"/>
            </p:cNvSpPr>
            <p:nvPr/>
          </p:nvSpPr>
          <p:spPr bwMode="auto">
            <a:xfrm>
              <a:off x="1488" y="1920"/>
              <a:ext cx="48" cy="240"/>
            </a:xfrm>
            <a:prstGeom prst="downArrow">
              <a:avLst>
                <a:gd name="adj1" fmla="val 50000"/>
                <a:gd name="adj2" fmla="val 125000"/>
              </a:avLst>
            </a:prstGeom>
            <a:noFill/>
            <a:ln w="12700">
              <a:solidFill>
                <a:schemeClr val="tx1"/>
              </a:solidFill>
              <a:miter lim="800000"/>
              <a:headEnd type="none" w="sm" len="sm"/>
              <a:tailEnd type="none" w="lg" len="med"/>
            </a:ln>
            <a:effectLst/>
          </p:spPr>
          <p:txBody>
            <a:bodyPr wrap="none" anchor="ctr"/>
            <a:lstStyle/>
            <a:p>
              <a:endParaRPr lang="en-US"/>
            </a:p>
          </p:txBody>
        </p:sp>
        <p:sp>
          <p:nvSpPr>
            <p:cNvPr id="1073192" name="Rectangle 40"/>
            <p:cNvSpPr>
              <a:spLocks noChangeArrowheads="1"/>
            </p:cNvSpPr>
            <p:nvPr/>
          </p:nvSpPr>
          <p:spPr bwMode="auto">
            <a:xfrm>
              <a:off x="4464" y="1776"/>
              <a:ext cx="672" cy="192"/>
            </a:xfrm>
            <a:prstGeom prst="rect">
              <a:avLst/>
            </a:prstGeom>
            <a:noFill/>
            <a:ln w="12700">
              <a:solidFill>
                <a:schemeClr val="tx1"/>
              </a:solidFill>
              <a:miter lim="800000"/>
              <a:headEnd type="none" w="sm" len="sm"/>
              <a:tailEnd type="none" w="lg" len="med"/>
            </a:ln>
            <a:effectLst/>
          </p:spPr>
          <p:txBody>
            <a:bodyPr wrap="none" anchor="ctr"/>
            <a:lstStyle/>
            <a:p>
              <a:pPr algn="ctr"/>
              <a:r>
                <a:rPr lang="en-US" sz="1400" b="1"/>
                <a:t>Disinfectant</a:t>
              </a:r>
              <a:endParaRPr lang="en-US" sz="2000" b="1"/>
            </a:p>
          </p:txBody>
        </p:sp>
        <p:sp>
          <p:nvSpPr>
            <p:cNvPr id="1073193" name="AutoShape 41"/>
            <p:cNvSpPr>
              <a:spLocks noChangeArrowheads="1"/>
            </p:cNvSpPr>
            <p:nvPr/>
          </p:nvSpPr>
          <p:spPr bwMode="auto">
            <a:xfrm>
              <a:off x="4464" y="1968"/>
              <a:ext cx="48" cy="432"/>
            </a:xfrm>
            <a:prstGeom prst="downArrow">
              <a:avLst>
                <a:gd name="adj1" fmla="val 50000"/>
                <a:gd name="adj2" fmla="val 225000"/>
              </a:avLst>
            </a:prstGeom>
            <a:noFill/>
            <a:ln w="12700">
              <a:solidFill>
                <a:schemeClr val="tx1"/>
              </a:solidFill>
              <a:miter lim="800000"/>
              <a:headEnd type="none" w="sm" len="sm"/>
              <a:tailEnd type="none" w="lg" len="med"/>
            </a:ln>
            <a:effectLst/>
          </p:spPr>
          <p:txBody>
            <a:bodyPr wrap="none" anchor="ctr"/>
            <a:lstStyle/>
            <a:p>
              <a:endParaRPr lang="en-US"/>
            </a:p>
          </p:txBody>
        </p:sp>
        <p:sp>
          <p:nvSpPr>
            <p:cNvPr id="1073194" name="AutoShape 42"/>
            <p:cNvSpPr>
              <a:spLocks noChangeArrowheads="1"/>
            </p:cNvSpPr>
            <p:nvPr/>
          </p:nvSpPr>
          <p:spPr bwMode="auto">
            <a:xfrm>
              <a:off x="5088" y="1968"/>
              <a:ext cx="48" cy="144"/>
            </a:xfrm>
            <a:prstGeom prst="downArrow">
              <a:avLst>
                <a:gd name="adj1" fmla="val 50000"/>
                <a:gd name="adj2" fmla="val 75000"/>
              </a:avLst>
            </a:prstGeom>
            <a:noFill/>
            <a:ln w="12700">
              <a:solidFill>
                <a:schemeClr val="tx1"/>
              </a:solidFill>
              <a:miter lim="800000"/>
              <a:headEnd type="none" w="sm" len="sm"/>
              <a:tailEnd type="none" w="lg" len="med"/>
            </a:ln>
            <a:effectLst/>
          </p:spPr>
          <p:txBody>
            <a:bodyPr wrap="none" anchor="ctr"/>
            <a:lstStyle/>
            <a:p>
              <a:endParaRPr lang="en-US"/>
            </a:p>
          </p:txBody>
        </p:sp>
        <p:sp>
          <p:nvSpPr>
            <p:cNvPr id="1073195" name="AutoShape 43" descr="Horizontal brick"/>
            <p:cNvSpPr>
              <a:spLocks noChangeArrowheads="1"/>
            </p:cNvSpPr>
            <p:nvPr/>
          </p:nvSpPr>
          <p:spPr bwMode="auto">
            <a:xfrm flipV="1">
              <a:off x="864" y="1824"/>
              <a:ext cx="384" cy="624"/>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pattFill prst="horzBrick">
              <a:fgClr>
                <a:schemeClr val="folHlink"/>
              </a:fgClr>
              <a:bgClr>
                <a:srgbClr val="FFFFFF"/>
              </a:bgClr>
            </a:pattFill>
            <a:ln w="12700">
              <a:solidFill>
                <a:schemeClr val="tx1"/>
              </a:solidFill>
              <a:miter lim="800000"/>
              <a:headEnd type="none" w="sm" len="sm"/>
              <a:tailEnd type="none" w="lg" len="med"/>
            </a:ln>
            <a:effectLst/>
          </p:spPr>
          <p:txBody>
            <a:bodyPr wrap="none" anchor="ctr"/>
            <a:lstStyle/>
            <a:p>
              <a:endParaRPr lang="en-US"/>
            </a:p>
          </p:txBody>
        </p:sp>
        <p:sp>
          <p:nvSpPr>
            <p:cNvPr id="1073196" name="Rectangle 44"/>
            <p:cNvSpPr>
              <a:spLocks noChangeArrowheads="1"/>
            </p:cNvSpPr>
            <p:nvPr/>
          </p:nvSpPr>
          <p:spPr bwMode="auto">
            <a:xfrm>
              <a:off x="1248" y="2352"/>
              <a:ext cx="192" cy="48"/>
            </a:xfrm>
            <a:prstGeom prst="rect">
              <a:avLst/>
            </a:prstGeom>
            <a:solidFill>
              <a:srgbClr val="996633"/>
            </a:solidFill>
            <a:ln w="12700">
              <a:solidFill>
                <a:schemeClr val="tx1"/>
              </a:solidFill>
              <a:miter lim="800000"/>
              <a:headEnd type="none" w="sm" len="sm"/>
              <a:tailEnd type="none" w="lg" len="med"/>
            </a:ln>
            <a:effectLst/>
          </p:spPr>
          <p:txBody>
            <a:bodyPr wrap="none" anchor="ctr"/>
            <a:lstStyle/>
            <a:p>
              <a:endParaRPr lang="en-US"/>
            </a:p>
          </p:txBody>
        </p:sp>
        <p:sp>
          <p:nvSpPr>
            <p:cNvPr id="1073197" name="Rectangle 45"/>
            <p:cNvSpPr>
              <a:spLocks noChangeArrowheads="1"/>
            </p:cNvSpPr>
            <p:nvPr/>
          </p:nvSpPr>
          <p:spPr bwMode="auto">
            <a:xfrm>
              <a:off x="1728" y="2208"/>
              <a:ext cx="144" cy="48"/>
            </a:xfrm>
            <a:prstGeom prst="rect">
              <a:avLst/>
            </a:prstGeom>
            <a:solidFill>
              <a:srgbClr val="996633"/>
            </a:solidFill>
            <a:ln w="12700">
              <a:solidFill>
                <a:schemeClr val="tx1"/>
              </a:solidFill>
              <a:miter lim="800000"/>
              <a:headEnd type="none" w="sm" len="sm"/>
              <a:tailEnd type="none" w="lg" len="med"/>
            </a:ln>
            <a:effectLst/>
          </p:spPr>
          <p:txBody>
            <a:bodyPr wrap="none" anchor="ctr"/>
            <a:lstStyle/>
            <a:p>
              <a:endParaRPr lang="en-US"/>
            </a:p>
          </p:txBody>
        </p:sp>
        <p:sp>
          <p:nvSpPr>
            <p:cNvPr id="1073198" name="Rectangle 46" descr="Large confetti"/>
            <p:cNvSpPr>
              <a:spLocks noChangeArrowheads="1"/>
            </p:cNvSpPr>
            <p:nvPr/>
          </p:nvSpPr>
          <p:spPr bwMode="auto">
            <a:xfrm>
              <a:off x="2448" y="2112"/>
              <a:ext cx="288" cy="48"/>
            </a:xfrm>
            <a:prstGeom prst="rect">
              <a:avLst/>
            </a:prstGeom>
            <a:pattFill prst="lgConfetti">
              <a:fgClr>
                <a:srgbClr val="996633"/>
              </a:fgClr>
              <a:bgClr>
                <a:schemeClr val="bg1"/>
              </a:bgClr>
            </a:pattFill>
            <a:ln w="12700">
              <a:solidFill>
                <a:schemeClr val="tx1"/>
              </a:solidFill>
              <a:miter lim="800000"/>
              <a:headEnd type="none" w="sm" len="sm"/>
              <a:tailEnd type="none" w="lg" len="med"/>
            </a:ln>
            <a:effectLst/>
          </p:spPr>
          <p:txBody>
            <a:bodyPr wrap="none" anchor="ctr"/>
            <a:lstStyle/>
            <a:p>
              <a:endParaRPr lang="en-US"/>
            </a:p>
          </p:txBody>
        </p:sp>
        <p:sp>
          <p:nvSpPr>
            <p:cNvPr id="1073199" name="Rectangle 47"/>
            <p:cNvSpPr>
              <a:spLocks noChangeArrowheads="1"/>
            </p:cNvSpPr>
            <p:nvPr/>
          </p:nvSpPr>
          <p:spPr bwMode="auto">
            <a:xfrm>
              <a:off x="3600" y="2064"/>
              <a:ext cx="336" cy="48"/>
            </a:xfrm>
            <a:prstGeom prst="rect">
              <a:avLst/>
            </a:prstGeom>
            <a:noFill/>
            <a:ln w="12700">
              <a:solidFill>
                <a:srgbClr val="000000"/>
              </a:solidFill>
              <a:miter lim="800000"/>
              <a:headEnd type="none" w="sm" len="sm"/>
              <a:tailEnd type="none" w="lg" len="med"/>
            </a:ln>
            <a:effectLst/>
          </p:spPr>
          <p:txBody>
            <a:bodyPr wrap="none" anchor="ctr"/>
            <a:lstStyle/>
            <a:p>
              <a:endParaRPr lang="en-US"/>
            </a:p>
          </p:txBody>
        </p:sp>
        <p:sp>
          <p:nvSpPr>
            <p:cNvPr id="1073200" name="Rectangle 48"/>
            <p:cNvSpPr>
              <a:spLocks noChangeArrowheads="1"/>
            </p:cNvSpPr>
            <p:nvPr/>
          </p:nvSpPr>
          <p:spPr bwMode="auto">
            <a:xfrm>
              <a:off x="4368" y="2400"/>
              <a:ext cx="192" cy="48"/>
            </a:xfrm>
            <a:prstGeom prst="rect">
              <a:avLst/>
            </a:prstGeom>
            <a:solidFill>
              <a:srgbClr val="3399FF"/>
            </a:solidFill>
            <a:ln w="12700">
              <a:solidFill>
                <a:srgbClr val="000000"/>
              </a:solidFill>
              <a:miter lim="800000"/>
              <a:headEnd type="none" w="sm" len="sm"/>
              <a:tailEnd type="none" w="lg" len="med"/>
            </a:ln>
            <a:effectLst/>
          </p:spPr>
          <p:txBody>
            <a:bodyPr wrap="none" anchor="ctr"/>
            <a:lstStyle/>
            <a:p>
              <a:endParaRPr lang="en-US"/>
            </a:p>
          </p:txBody>
        </p:sp>
        <p:sp>
          <p:nvSpPr>
            <p:cNvPr id="1073201" name="Rectangle 49"/>
            <p:cNvSpPr>
              <a:spLocks noChangeArrowheads="1"/>
            </p:cNvSpPr>
            <p:nvPr/>
          </p:nvSpPr>
          <p:spPr bwMode="auto">
            <a:xfrm>
              <a:off x="5088" y="2112"/>
              <a:ext cx="192" cy="48"/>
            </a:xfrm>
            <a:prstGeom prst="rect">
              <a:avLst/>
            </a:prstGeom>
            <a:solidFill>
              <a:srgbClr val="3399FF"/>
            </a:solidFill>
            <a:ln w="12700">
              <a:solidFill>
                <a:srgbClr val="000000"/>
              </a:solidFill>
              <a:miter lim="800000"/>
              <a:headEnd type="none" w="sm" len="sm"/>
              <a:tailEnd type="none" w="lg" len="med"/>
            </a:ln>
            <a:effectLst/>
          </p:spPr>
          <p:txBody>
            <a:bodyPr wrap="none" anchor="ctr"/>
            <a:lstStyle/>
            <a:p>
              <a:endParaRPr lang="en-US"/>
            </a:p>
          </p:txBody>
        </p:sp>
        <p:sp>
          <p:nvSpPr>
            <p:cNvPr id="1073202" name="Text Box 50"/>
            <p:cNvSpPr txBox="1">
              <a:spLocks noChangeArrowheads="1"/>
            </p:cNvSpPr>
            <p:nvPr/>
          </p:nvSpPr>
          <p:spPr bwMode="auto">
            <a:xfrm>
              <a:off x="2928" y="2496"/>
              <a:ext cx="482" cy="192"/>
            </a:xfrm>
            <a:prstGeom prst="rect">
              <a:avLst/>
            </a:prstGeom>
            <a:noFill/>
            <a:ln w="12700">
              <a:noFill/>
              <a:miter lim="800000"/>
              <a:headEnd type="none" w="sm" len="sm"/>
              <a:tailEnd type="none" w="lg" len="med"/>
            </a:ln>
            <a:effectLst/>
          </p:spPr>
          <p:txBody>
            <a:bodyPr wrap="none">
              <a:spAutoFit/>
            </a:bodyPr>
            <a:lstStyle/>
            <a:p>
              <a:r>
                <a:rPr lang="en-US" sz="1400" b="1"/>
                <a:t>Settling</a:t>
              </a:r>
            </a:p>
          </p:txBody>
        </p:sp>
        <p:sp>
          <p:nvSpPr>
            <p:cNvPr id="1073203" name="AutoShape 51"/>
            <p:cNvSpPr>
              <a:spLocks noChangeArrowheads="1"/>
            </p:cNvSpPr>
            <p:nvPr/>
          </p:nvSpPr>
          <p:spPr bwMode="auto">
            <a:xfrm>
              <a:off x="5184" y="1632"/>
              <a:ext cx="48" cy="480"/>
            </a:xfrm>
            <a:prstGeom prst="downArrow">
              <a:avLst>
                <a:gd name="adj1" fmla="val 50000"/>
                <a:gd name="adj2" fmla="val 250000"/>
              </a:avLst>
            </a:prstGeom>
            <a:noFill/>
            <a:ln w="12700">
              <a:solidFill>
                <a:schemeClr val="tx1"/>
              </a:solidFill>
              <a:miter lim="800000"/>
              <a:headEnd type="none" w="sm" len="sm"/>
              <a:tailEnd type="none" w="lg" len="med"/>
            </a:ln>
            <a:effectLst/>
          </p:spPr>
          <p:txBody>
            <a:bodyPr wrap="none" anchor="ctr"/>
            <a:lstStyle/>
            <a:p>
              <a:endParaRPr lang="en-US"/>
            </a:p>
          </p:txBody>
        </p:sp>
        <p:sp>
          <p:nvSpPr>
            <p:cNvPr id="1073204" name="Rectangle 52"/>
            <p:cNvSpPr>
              <a:spLocks noChangeArrowheads="1"/>
            </p:cNvSpPr>
            <p:nvPr/>
          </p:nvSpPr>
          <p:spPr bwMode="auto">
            <a:xfrm>
              <a:off x="4560" y="1392"/>
              <a:ext cx="816" cy="240"/>
            </a:xfrm>
            <a:prstGeom prst="rect">
              <a:avLst/>
            </a:prstGeom>
            <a:noFill/>
            <a:ln w="12700">
              <a:solidFill>
                <a:schemeClr val="tx1"/>
              </a:solidFill>
              <a:miter lim="800000"/>
              <a:headEnd type="none" w="sm" len="sm"/>
              <a:tailEnd type="none" w="lg" len="med"/>
            </a:ln>
            <a:effectLst/>
          </p:spPr>
          <p:txBody>
            <a:bodyPr wrap="none" anchor="ctr"/>
            <a:lstStyle/>
            <a:p>
              <a:pPr algn="ctr"/>
              <a:r>
                <a:rPr lang="en-US" sz="1200"/>
                <a:t>Corrosion Control</a:t>
              </a:r>
            </a:p>
            <a:p>
              <a:pPr algn="ctr"/>
              <a:r>
                <a:rPr lang="en-US" sz="1200"/>
                <a:t> Fluoride</a:t>
              </a:r>
            </a:p>
          </p:txBody>
        </p:sp>
        <p:sp>
          <p:nvSpPr>
            <p:cNvPr id="1073205" name="Text Box 53"/>
            <p:cNvSpPr txBox="1">
              <a:spLocks noChangeArrowheads="1"/>
            </p:cNvSpPr>
            <p:nvPr/>
          </p:nvSpPr>
          <p:spPr bwMode="auto">
            <a:xfrm>
              <a:off x="624" y="2496"/>
              <a:ext cx="610" cy="192"/>
            </a:xfrm>
            <a:prstGeom prst="rect">
              <a:avLst/>
            </a:prstGeom>
            <a:noFill/>
            <a:ln w="9525">
              <a:noFill/>
              <a:miter lim="800000"/>
              <a:headEnd/>
              <a:tailEnd/>
            </a:ln>
            <a:effectLst/>
          </p:spPr>
          <p:txBody>
            <a:bodyPr>
              <a:spAutoFit/>
            </a:bodyPr>
            <a:lstStyle/>
            <a:p>
              <a:pPr eaLnBrk="1" hangingPunct="1">
                <a:spcBef>
                  <a:spcPct val="50000"/>
                </a:spcBef>
              </a:pPr>
              <a:r>
                <a:rPr lang="en-US" sz="1400" b="1"/>
                <a:t>raw water</a:t>
              </a:r>
            </a:p>
          </p:txBody>
        </p:sp>
        <p:sp>
          <p:nvSpPr>
            <p:cNvPr id="1073206" name="Text Box 54"/>
            <p:cNvSpPr txBox="1">
              <a:spLocks noChangeArrowheads="1"/>
            </p:cNvSpPr>
            <p:nvPr/>
          </p:nvSpPr>
          <p:spPr bwMode="auto">
            <a:xfrm>
              <a:off x="1824" y="2496"/>
              <a:ext cx="706" cy="192"/>
            </a:xfrm>
            <a:prstGeom prst="rect">
              <a:avLst/>
            </a:prstGeom>
            <a:noFill/>
            <a:ln w="9525">
              <a:noFill/>
              <a:miter lim="800000"/>
              <a:headEnd/>
              <a:tailEnd/>
            </a:ln>
            <a:effectLst/>
          </p:spPr>
          <p:txBody>
            <a:bodyPr>
              <a:spAutoFit/>
            </a:bodyPr>
            <a:lstStyle/>
            <a:p>
              <a:pPr eaLnBrk="1" hangingPunct="1">
                <a:spcBef>
                  <a:spcPct val="50000"/>
                </a:spcBef>
              </a:pPr>
              <a:r>
                <a:rPr lang="en-US" sz="1400" b="1"/>
                <a:t>flocculation</a:t>
              </a:r>
            </a:p>
          </p:txBody>
        </p:sp>
        <p:sp>
          <p:nvSpPr>
            <p:cNvPr id="1073207" name="Text Box 55"/>
            <p:cNvSpPr txBox="1">
              <a:spLocks noChangeArrowheads="1"/>
            </p:cNvSpPr>
            <p:nvPr/>
          </p:nvSpPr>
          <p:spPr bwMode="auto">
            <a:xfrm>
              <a:off x="1344" y="2496"/>
              <a:ext cx="466" cy="326"/>
            </a:xfrm>
            <a:prstGeom prst="rect">
              <a:avLst/>
            </a:prstGeom>
            <a:noFill/>
            <a:ln w="9525">
              <a:noFill/>
              <a:miter lim="800000"/>
              <a:headEnd/>
              <a:tailEnd/>
            </a:ln>
            <a:effectLst/>
          </p:spPr>
          <p:txBody>
            <a:bodyPr>
              <a:spAutoFit/>
            </a:bodyPr>
            <a:lstStyle/>
            <a:p>
              <a:pPr algn="ctr" eaLnBrk="1" hangingPunct="1"/>
              <a:r>
                <a:rPr lang="en-US" sz="1400" b="1"/>
                <a:t>rapid</a:t>
              </a:r>
            </a:p>
            <a:p>
              <a:pPr algn="ctr" eaLnBrk="1" hangingPunct="1"/>
              <a:r>
                <a:rPr lang="en-US" sz="1400" b="1"/>
                <a:t>mix</a:t>
              </a:r>
            </a:p>
          </p:txBody>
        </p:sp>
        <p:sp>
          <p:nvSpPr>
            <p:cNvPr id="1073208" name="Text Box 56"/>
            <p:cNvSpPr txBox="1">
              <a:spLocks noChangeArrowheads="1"/>
            </p:cNvSpPr>
            <p:nvPr/>
          </p:nvSpPr>
          <p:spPr bwMode="auto">
            <a:xfrm>
              <a:off x="3840" y="2496"/>
              <a:ext cx="575" cy="192"/>
            </a:xfrm>
            <a:prstGeom prst="rect">
              <a:avLst/>
            </a:prstGeom>
            <a:noFill/>
            <a:ln w="12700">
              <a:noFill/>
              <a:miter lim="800000"/>
              <a:headEnd type="none" w="sm" len="sm"/>
              <a:tailEnd type="none" w="lg" len="med"/>
            </a:ln>
            <a:effectLst/>
          </p:spPr>
          <p:txBody>
            <a:bodyPr wrap="none">
              <a:spAutoFit/>
            </a:bodyPr>
            <a:lstStyle/>
            <a:p>
              <a:r>
                <a:rPr lang="en-US" sz="1400" b="1"/>
                <a:t>Filtration</a:t>
              </a:r>
            </a:p>
          </p:txBody>
        </p:sp>
      </p:grpSp>
      <p:sp>
        <p:nvSpPr>
          <p:cNvPr id="7" name="Right Brace 6"/>
          <p:cNvSpPr/>
          <p:nvPr/>
        </p:nvSpPr>
        <p:spPr>
          <a:xfrm>
            <a:off x="5885180" y="1730514"/>
            <a:ext cx="495300" cy="1295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ight Brace 7"/>
          <p:cNvSpPr/>
          <p:nvPr/>
        </p:nvSpPr>
        <p:spPr>
          <a:xfrm>
            <a:off x="5410200" y="3025914"/>
            <a:ext cx="360680" cy="101268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6493193" y="1882914"/>
            <a:ext cx="2439987" cy="1015663"/>
          </a:xfrm>
          <a:prstGeom prst="rect">
            <a:avLst/>
          </a:prstGeom>
          <a:noFill/>
        </p:spPr>
        <p:txBody>
          <a:bodyPr wrap="square" rtlCol="0">
            <a:spAutoFit/>
          </a:bodyPr>
          <a:lstStyle/>
          <a:p>
            <a:r>
              <a:rPr lang="en-US" sz="2000" dirty="0" smtClean="0">
                <a:solidFill>
                  <a:srgbClr val="FF0000"/>
                </a:solidFill>
              </a:rPr>
              <a:t>Removes some of the NOM &amp; suspended particles</a:t>
            </a:r>
            <a:endParaRPr lang="en-US" sz="2000" dirty="0">
              <a:solidFill>
                <a:srgbClr val="FF0000"/>
              </a:solidFill>
            </a:endParaRPr>
          </a:p>
        </p:txBody>
      </p:sp>
      <p:sp>
        <p:nvSpPr>
          <p:cNvPr id="65" name="TextBox 64"/>
          <p:cNvSpPr txBox="1"/>
          <p:nvPr/>
        </p:nvSpPr>
        <p:spPr>
          <a:xfrm>
            <a:off x="5943600" y="3178314"/>
            <a:ext cx="2439987" cy="707886"/>
          </a:xfrm>
          <a:prstGeom prst="rect">
            <a:avLst/>
          </a:prstGeom>
          <a:noFill/>
        </p:spPr>
        <p:txBody>
          <a:bodyPr wrap="square" rtlCol="0">
            <a:spAutoFit/>
          </a:bodyPr>
          <a:lstStyle/>
          <a:p>
            <a:r>
              <a:rPr lang="en-US" sz="2000" dirty="0" smtClean="0">
                <a:solidFill>
                  <a:srgbClr val="FF0000"/>
                </a:solidFill>
              </a:rPr>
              <a:t>Kills or inactivates pathogenic organisms</a:t>
            </a:r>
            <a:endParaRPr lang="en-US" sz="2000" dirty="0">
              <a:solidFill>
                <a:srgbClr val="FF0000"/>
              </a:solidFill>
            </a:endParaRPr>
          </a:p>
        </p:txBody>
      </p:sp>
    </p:spTree>
    <p:extLst>
      <p:ext uri="{BB962C8B-B14F-4D97-AF65-F5344CB8AC3E}">
        <p14:creationId xmlns:p14="http://schemas.microsoft.com/office/powerpoint/2010/main" val="692508962"/>
      </p:ext>
    </p:extLst>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p:txBody>
          <a:bodyPr/>
          <a:lstStyle/>
          <a:p>
            <a:r>
              <a:rPr lang="en-US" smtClean="0"/>
              <a:t>Coagulation chemistry</a:t>
            </a:r>
          </a:p>
        </p:txBody>
      </p:sp>
      <p:graphicFrame>
        <p:nvGraphicFramePr>
          <p:cNvPr id="1026" name="Object 2"/>
          <p:cNvGraphicFramePr>
            <a:graphicFrameLocks noChangeAspect="1"/>
          </p:cNvGraphicFramePr>
          <p:nvPr/>
        </p:nvGraphicFramePr>
        <p:xfrm>
          <a:off x="969963" y="2286000"/>
          <a:ext cx="6800850" cy="514350"/>
        </p:xfrm>
        <a:graphic>
          <a:graphicData uri="http://schemas.openxmlformats.org/presentationml/2006/ole">
            <mc:AlternateContent xmlns:mc="http://schemas.openxmlformats.org/markup-compatibility/2006">
              <mc:Choice xmlns:v="urn:schemas-microsoft-com:vml" Requires="v">
                <p:oleObj spid="_x0000_s117812" name="Equation" r:id="rId3" imgW="3022560" imgH="228600" progId="Equation.2">
                  <p:embed/>
                </p:oleObj>
              </mc:Choice>
              <mc:Fallback>
                <p:oleObj name="Equation" r:id="rId3" imgW="3022560" imgH="228600" progId="Equation.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9963" y="2286000"/>
                        <a:ext cx="6800850" cy="514350"/>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9" name="Text Box 4"/>
          <p:cNvSpPr txBox="1">
            <a:spLocks noChangeArrowheads="1"/>
          </p:cNvSpPr>
          <p:nvPr/>
        </p:nvSpPr>
        <p:spPr bwMode="auto">
          <a:xfrm>
            <a:off x="288925" y="1774825"/>
            <a:ext cx="1849438" cy="457200"/>
          </a:xfrm>
          <a:prstGeom prst="rect">
            <a:avLst/>
          </a:prstGeom>
          <a:noFill/>
          <a:ln w="12700">
            <a:noFill/>
            <a:miter lim="800000"/>
            <a:headEnd type="none" w="sm" len="sm"/>
            <a:tailEnd type="none" w="lg" len="lg"/>
          </a:ln>
        </p:spPr>
        <p:txBody>
          <a:bodyPr wrap="none">
            <a:spAutoFit/>
          </a:bodyPr>
          <a:lstStyle/>
          <a:p>
            <a:r>
              <a:rPr lang="en-US"/>
              <a:t>Ferric Sulfate</a:t>
            </a:r>
          </a:p>
        </p:txBody>
      </p:sp>
      <p:sp>
        <p:nvSpPr>
          <p:cNvPr id="1030" name="Text Box 5"/>
          <p:cNvSpPr txBox="1">
            <a:spLocks noChangeArrowheads="1"/>
          </p:cNvSpPr>
          <p:nvPr/>
        </p:nvSpPr>
        <p:spPr bwMode="auto">
          <a:xfrm>
            <a:off x="250825" y="3032125"/>
            <a:ext cx="877888" cy="457200"/>
          </a:xfrm>
          <a:prstGeom prst="rect">
            <a:avLst/>
          </a:prstGeom>
          <a:noFill/>
          <a:ln w="12700">
            <a:noFill/>
            <a:miter lim="800000"/>
            <a:headEnd type="none" w="sm" len="sm"/>
            <a:tailEnd type="none" w="lg" len="lg"/>
          </a:ln>
        </p:spPr>
        <p:txBody>
          <a:bodyPr wrap="none">
            <a:spAutoFit/>
          </a:bodyPr>
          <a:lstStyle/>
          <a:p>
            <a:r>
              <a:rPr lang="en-US"/>
              <a:t>Alum</a:t>
            </a:r>
          </a:p>
        </p:txBody>
      </p:sp>
      <p:graphicFrame>
        <p:nvGraphicFramePr>
          <p:cNvPr id="1027" name="Object 3"/>
          <p:cNvGraphicFramePr>
            <a:graphicFrameLocks noChangeAspect="1"/>
          </p:cNvGraphicFramePr>
          <p:nvPr/>
        </p:nvGraphicFramePr>
        <p:xfrm>
          <a:off x="234950" y="3524250"/>
          <a:ext cx="8604250" cy="539750"/>
        </p:xfrm>
        <a:graphic>
          <a:graphicData uri="http://schemas.openxmlformats.org/presentationml/2006/ole">
            <mc:AlternateContent xmlns:mc="http://schemas.openxmlformats.org/markup-compatibility/2006">
              <mc:Choice xmlns:v="urn:schemas-microsoft-com:vml" Requires="v">
                <p:oleObj spid="_x0000_s117813" name="Equation" r:id="rId5" imgW="3644640" imgH="228600" progId="Equation.2">
                  <p:embed/>
                </p:oleObj>
              </mc:Choice>
              <mc:Fallback>
                <p:oleObj name="Equation" r:id="rId5" imgW="3644640" imgH="228600" progId="Equation.2">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950" y="3524250"/>
                        <a:ext cx="8604250" cy="539750"/>
                      </a:xfrm>
                      <a:prstGeom prst="rect">
                        <a:avLst/>
                      </a:prstGeom>
                      <a:solidFill>
                        <a:srgbClr val="66FFCC"/>
                      </a:solidFill>
                    </p:spPr>
                  </p:pic>
                </p:oleObj>
              </mc:Fallback>
            </mc:AlternateContent>
          </a:graphicData>
        </a:graphic>
      </p:graphicFrame>
      <p:sp>
        <p:nvSpPr>
          <p:cNvPr id="4103" name="Text Box 7"/>
          <p:cNvSpPr txBox="1">
            <a:spLocks noChangeArrowheads="1"/>
          </p:cNvSpPr>
          <p:nvPr/>
        </p:nvSpPr>
        <p:spPr bwMode="auto">
          <a:xfrm>
            <a:off x="1069975" y="4581525"/>
            <a:ext cx="6021388" cy="1816100"/>
          </a:xfrm>
          <a:prstGeom prst="rect">
            <a:avLst/>
          </a:prstGeom>
          <a:noFill/>
          <a:ln w="12700">
            <a:noFill/>
            <a:miter lim="800000"/>
            <a:headEnd type="none" w="sm" len="sm"/>
            <a:tailEnd type="none" w="lg" len="lg"/>
          </a:ln>
          <a:effectLst/>
        </p:spPr>
        <p:txBody>
          <a:bodyPr wrap="none">
            <a:spAutoFit/>
          </a:bodyPr>
          <a:lstStyle/>
          <a:p>
            <a:pPr marL="285750" indent="-285750">
              <a:defRPr/>
            </a:pPr>
            <a:r>
              <a:rPr lang="en-US" sz="2800" u="sng" dirty="0">
                <a:solidFill>
                  <a:srgbClr val="FF0000"/>
                </a:solidFill>
              </a:rPr>
              <a:t>Mechanisms</a:t>
            </a:r>
          </a:p>
          <a:p>
            <a:pPr marL="285750" indent="-285750">
              <a:buFontTx/>
              <a:buChar char="•"/>
              <a:defRPr/>
            </a:pPr>
            <a:r>
              <a:rPr lang="en-US" sz="2800" dirty="0">
                <a:solidFill>
                  <a:schemeClr val="accent4">
                    <a:lumMod val="90000"/>
                    <a:lumOff val="10000"/>
                  </a:schemeClr>
                </a:solidFill>
              </a:rPr>
              <a:t>Precipitation of metal hydroxide, then:</a:t>
            </a:r>
          </a:p>
          <a:p>
            <a:pPr marL="742950" lvl="1" indent="-285750">
              <a:buFontTx/>
              <a:buChar char="•"/>
              <a:defRPr/>
            </a:pPr>
            <a:r>
              <a:rPr lang="en-US" sz="2800" dirty="0">
                <a:solidFill>
                  <a:schemeClr val="accent4">
                    <a:lumMod val="90000"/>
                    <a:lumOff val="10000"/>
                  </a:schemeClr>
                </a:solidFill>
              </a:rPr>
              <a:t>Adsorption of contaminants</a:t>
            </a:r>
          </a:p>
          <a:p>
            <a:pPr marL="742950" lvl="1" indent="-285750">
              <a:buFontTx/>
              <a:buChar char="•"/>
              <a:defRPr/>
            </a:pPr>
            <a:r>
              <a:rPr lang="en-US" sz="2800" dirty="0">
                <a:solidFill>
                  <a:schemeClr val="accent4">
                    <a:lumMod val="90000"/>
                    <a:lumOff val="10000"/>
                  </a:schemeClr>
                </a:solidFill>
              </a:rPr>
              <a:t>Enmeshment of particles</a:t>
            </a:r>
          </a:p>
        </p:txBody>
      </p:sp>
      <p:sp>
        <p:nvSpPr>
          <p:cNvPr id="8" name="Slide Number Placeholder 7"/>
          <p:cNvSpPr>
            <a:spLocks noGrp="1"/>
          </p:cNvSpPr>
          <p:nvPr>
            <p:ph type="sldNum" sz="quarter" idx="12"/>
          </p:nvPr>
        </p:nvSpPr>
        <p:spPr/>
        <p:txBody>
          <a:bodyPr/>
          <a:lstStyle/>
          <a:p>
            <a:fld id="{04371D54-BC04-4AFE-A90A-5DC1CF5B18CD}" type="slidenum">
              <a:rPr lang="en-US" smtClean="0"/>
              <a:pPr/>
              <a:t>32</a:t>
            </a:fld>
            <a:endParaRPr lang="en-US"/>
          </a:p>
        </p:txBody>
      </p:sp>
    </p:spTree>
    <p:extLst>
      <p:ext uri="{BB962C8B-B14F-4D97-AF65-F5344CB8AC3E}">
        <p14:creationId xmlns:p14="http://schemas.microsoft.com/office/powerpoint/2010/main" val="3059157450"/>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fld id="{A804E80C-DC5B-4BEE-AC63-A53EAE83F5DB}" type="slidenum">
              <a:rPr lang="en-US"/>
              <a:pPr/>
              <a:t>33</a:t>
            </a:fld>
            <a:endParaRPr lang="en-US"/>
          </a:p>
        </p:txBody>
      </p:sp>
      <p:graphicFrame>
        <p:nvGraphicFramePr>
          <p:cNvPr id="949251" name="Object 3"/>
          <p:cNvGraphicFramePr>
            <a:graphicFrameLocks noChangeAspect="1"/>
          </p:cNvGraphicFramePr>
          <p:nvPr/>
        </p:nvGraphicFramePr>
        <p:xfrm>
          <a:off x="0" y="1371600"/>
          <a:ext cx="9144000" cy="5486400"/>
        </p:xfrm>
        <a:graphic>
          <a:graphicData uri="http://schemas.openxmlformats.org/presentationml/2006/ole">
            <mc:AlternateContent xmlns:mc="http://schemas.openxmlformats.org/markup-compatibility/2006">
              <mc:Choice xmlns:v="urn:schemas-microsoft-com:vml" Requires="v">
                <p:oleObj spid="_x0000_s119831" name="SPW 4.0 Graph" r:id="rId3" imgW="7231680" imgH="5105880" progId="JandelGraphicObject.2">
                  <p:embed/>
                </p:oleObj>
              </mc:Choice>
              <mc:Fallback>
                <p:oleObj name="SPW 4.0 Graph" r:id="rId3" imgW="7231680" imgH="5105880" progId="JandelGraphicObject.2">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5751" t="15666" r="4697" b="8238"/>
                      <a:stretch>
                        <a:fillRect/>
                      </a:stretch>
                    </p:blipFill>
                    <p:spPr bwMode="auto">
                      <a:xfrm>
                        <a:off x="0" y="1371600"/>
                        <a:ext cx="91440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49250" name="Rectangle 2"/>
          <p:cNvSpPr>
            <a:spLocks noGrp="1" noChangeArrowheads="1"/>
          </p:cNvSpPr>
          <p:nvPr>
            <p:ph type="title"/>
          </p:nvPr>
        </p:nvSpPr>
        <p:spPr>
          <a:xfrm>
            <a:off x="457200" y="228600"/>
            <a:ext cx="5510568" cy="1143000"/>
          </a:xfrm>
        </p:spPr>
        <p:txBody>
          <a:bodyPr/>
          <a:lstStyle/>
          <a:p>
            <a:r>
              <a:rPr lang="en-US" sz="3600" dirty="0" smtClean="0"/>
              <a:t>NOM </a:t>
            </a:r>
            <a:r>
              <a:rPr lang="en-US" sz="3600" dirty="0"/>
              <a:t>removal by alum coagulation</a:t>
            </a:r>
          </a:p>
        </p:txBody>
      </p:sp>
      <p:sp>
        <p:nvSpPr>
          <p:cNvPr id="949256" name="Rectangle 8"/>
          <p:cNvSpPr>
            <a:spLocks noGrp="1" noChangeArrowheads="1"/>
          </p:cNvSpPr>
          <p:nvPr>
            <p:ph type="body" idx="1"/>
          </p:nvPr>
        </p:nvSpPr>
        <p:spPr>
          <a:xfrm>
            <a:off x="685800" y="1447800"/>
            <a:ext cx="7727950" cy="3886200"/>
          </a:xfrm>
        </p:spPr>
        <p:txBody>
          <a:bodyPr/>
          <a:lstStyle/>
          <a:p>
            <a:r>
              <a:rPr lang="en-US" dirty="0">
                <a:solidFill>
                  <a:schemeClr val="hlink"/>
                </a:solidFill>
              </a:rPr>
              <a:t>Impacts of pH and dose</a:t>
            </a:r>
          </a:p>
        </p:txBody>
      </p:sp>
      <p:sp>
        <p:nvSpPr>
          <p:cNvPr id="949252" name="Freeform 4" descr="Wide upward diagonal"/>
          <p:cNvSpPr>
            <a:spLocks/>
          </p:cNvSpPr>
          <p:nvPr/>
        </p:nvSpPr>
        <p:spPr bwMode="auto">
          <a:xfrm>
            <a:off x="5524500" y="4756150"/>
            <a:ext cx="2501900" cy="1250950"/>
          </a:xfrm>
          <a:custGeom>
            <a:avLst/>
            <a:gdLst>
              <a:gd name="T0" fmla="*/ 1568 w 1576"/>
              <a:gd name="T1" fmla="*/ 24 h 788"/>
              <a:gd name="T2" fmla="*/ 1576 w 1576"/>
              <a:gd name="T3" fmla="*/ 784 h 788"/>
              <a:gd name="T4" fmla="*/ 1200 w 1576"/>
              <a:gd name="T5" fmla="*/ 788 h 788"/>
              <a:gd name="T6" fmla="*/ 976 w 1576"/>
              <a:gd name="T7" fmla="*/ 780 h 788"/>
              <a:gd name="T8" fmla="*/ 840 w 1576"/>
              <a:gd name="T9" fmla="*/ 748 h 788"/>
              <a:gd name="T10" fmla="*/ 736 w 1576"/>
              <a:gd name="T11" fmla="*/ 612 h 788"/>
              <a:gd name="T12" fmla="*/ 584 w 1576"/>
              <a:gd name="T13" fmla="*/ 356 h 788"/>
              <a:gd name="T14" fmla="*/ 496 w 1576"/>
              <a:gd name="T15" fmla="*/ 212 h 788"/>
              <a:gd name="T16" fmla="*/ 336 w 1576"/>
              <a:gd name="T17" fmla="*/ 88 h 788"/>
              <a:gd name="T18" fmla="*/ 0 w 1576"/>
              <a:gd name="T19" fmla="*/ 0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6" h="788">
                <a:moveTo>
                  <a:pt x="1568" y="24"/>
                </a:moveTo>
                <a:lnTo>
                  <a:pt x="1576" y="784"/>
                </a:lnTo>
                <a:lnTo>
                  <a:pt x="1200" y="788"/>
                </a:lnTo>
                <a:lnTo>
                  <a:pt x="976" y="780"/>
                </a:lnTo>
                <a:lnTo>
                  <a:pt x="840" y="748"/>
                </a:lnTo>
                <a:lnTo>
                  <a:pt x="736" y="612"/>
                </a:lnTo>
                <a:lnTo>
                  <a:pt x="584" y="356"/>
                </a:lnTo>
                <a:lnTo>
                  <a:pt x="496" y="212"/>
                </a:lnTo>
                <a:lnTo>
                  <a:pt x="336" y="88"/>
                </a:lnTo>
                <a:lnTo>
                  <a:pt x="0" y="0"/>
                </a:lnTo>
              </a:path>
            </a:pathLst>
          </a:custGeom>
          <a:pattFill prst="wdUpDiag">
            <a:fgClr>
              <a:srgbClr val="006600"/>
            </a:fgClr>
            <a:bgClr>
              <a:schemeClr val="tx1"/>
            </a:bgClr>
          </a:pattFill>
          <a:ln w="12700" cap="flat" cmpd="sng">
            <a:solidFill>
              <a:schemeClr val="tx1"/>
            </a:solidFill>
            <a:prstDash val="solid"/>
            <a:round/>
            <a:headEnd type="none" w="sm" len="sm"/>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9253" name="Rectangle 5"/>
          <p:cNvSpPr>
            <a:spLocks noChangeArrowheads="1"/>
          </p:cNvSpPr>
          <p:nvPr/>
        </p:nvSpPr>
        <p:spPr bwMode="auto">
          <a:xfrm>
            <a:off x="6705600" y="5105400"/>
            <a:ext cx="1219200" cy="228600"/>
          </a:xfrm>
          <a:prstGeom prst="rect">
            <a:avLst/>
          </a:prstGeom>
          <a:solidFill>
            <a:schemeClr val="tx1"/>
          </a:solidFill>
          <a:ln w="12700">
            <a:solidFill>
              <a:srgbClr val="006600"/>
            </a:solidFill>
            <a:miter lim="800000"/>
            <a:headEnd type="none" w="sm" len="sm"/>
            <a:tailEnd type="non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b="1">
                <a:solidFill>
                  <a:srgbClr val="006600"/>
                </a:solidFill>
              </a:rPr>
              <a:t>Mn precipitation</a:t>
            </a:r>
            <a:endParaRPr lang="en-US" sz="2000" b="1">
              <a:solidFill>
                <a:srgbClr val="006600"/>
              </a:solidFill>
            </a:endParaRPr>
          </a:p>
        </p:txBody>
      </p:sp>
      <p:sp>
        <p:nvSpPr>
          <p:cNvPr id="949254" name="AutoShape 6"/>
          <p:cNvSpPr>
            <a:spLocks noChangeArrowheads="1"/>
          </p:cNvSpPr>
          <p:nvPr/>
        </p:nvSpPr>
        <p:spPr bwMode="auto">
          <a:xfrm>
            <a:off x="2362200" y="2438400"/>
            <a:ext cx="228600" cy="1371600"/>
          </a:xfrm>
          <a:prstGeom prst="downArrow">
            <a:avLst>
              <a:gd name="adj1" fmla="val 50000"/>
              <a:gd name="adj2" fmla="val 150000"/>
            </a:avLst>
          </a:prstGeom>
          <a:noFill/>
          <a:ln w="38100">
            <a:solidFill>
              <a:srgbClr val="009999"/>
            </a:solidFill>
            <a:miter lim="800000"/>
            <a:headEnd type="none" w="sm" len="sm"/>
            <a:tailEnd type="non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9255" name="Rectangle 7"/>
          <p:cNvSpPr>
            <a:spLocks noChangeArrowheads="1"/>
          </p:cNvSpPr>
          <p:nvPr/>
        </p:nvSpPr>
        <p:spPr bwMode="auto">
          <a:xfrm>
            <a:off x="838200" y="5029200"/>
            <a:ext cx="3352800" cy="914400"/>
          </a:xfrm>
          <a:prstGeom prst="rect">
            <a:avLst/>
          </a:prstGeom>
          <a:noFill/>
          <a:ln w="12700">
            <a:solidFill>
              <a:schemeClr val="tx1"/>
            </a:solidFill>
            <a:miter lim="800000"/>
            <a:headEnd type="none" w="sm" len="sm"/>
            <a:tailEnd type="none" w="lg"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600" dirty="0">
                <a:solidFill>
                  <a:srgbClr val="0066CC"/>
                </a:solidFill>
              </a:rPr>
              <a:t>Rennes IV Raw Water</a:t>
            </a:r>
          </a:p>
          <a:p>
            <a:pPr algn="ctr"/>
            <a:r>
              <a:rPr lang="en-US" sz="1600" dirty="0">
                <a:solidFill>
                  <a:srgbClr val="0066CC"/>
                </a:solidFill>
              </a:rPr>
              <a:t>(France)  11/19/84</a:t>
            </a:r>
          </a:p>
          <a:p>
            <a:pPr algn="ctr"/>
            <a:r>
              <a:rPr lang="en-US" sz="1400" i="1" dirty="0">
                <a:solidFill>
                  <a:srgbClr val="0066CC"/>
                </a:solidFill>
              </a:rPr>
              <a:t>Reckhow &amp; </a:t>
            </a:r>
            <a:r>
              <a:rPr lang="en-US" sz="1400" i="1" dirty="0" err="1">
                <a:solidFill>
                  <a:srgbClr val="0066CC"/>
                </a:solidFill>
              </a:rPr>
              <a:t>Bourbigot</a:t>
            </a:r>
            <a:r>
              <a:rPr lang="en-US" sz="1400" i="1" dirty="0">
                <a:solidFill>
                  <a:srgbClr val="0066CC"/>
                </a:solidFill>
              </a:rPr>
              <a:t> (unpublished data)</a:t>
            </a:r>
            <a:endParaRPr lang="en-US" sz="2000" dirty="0"/>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7768" y="457200"/>
            <a:ext cx="314325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1821978"/>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smtClean="0"/>
              <a:t>Dave Reckhow</a:t>
            </a:r>
            <a:endParaRPr lang="en-US"/>
          </a:p>
        </p:txBody>
      </p:sp>
      <p:sp>
        <p:nvSpPr>
          <p:cNvPr id="8" name="Slide Number Placeholder 5"/>
          <p:cNvSpPr>
            <a:spLocks noGrp="1"/>
          </p:cNvSpPr>
          <p:nvPr>
            <p:ph type="sldNum" sz="quarter" idx="12"/>
          </p:nvPr>
        </p:nvSpPr>
        <p:spPr/>
        <p:txBody>
          <a:bodyPr/>
          <a:lstStyle/>
          <a:p>
            <a:fld id="{A9F0D4EC-5427-4D8F-8448-F2CB54EEE1D0}" type="slidenum">
              <a:rPr lang="en-US"/>
              <a:pPr/>
              <a:t>34</a:t>
            </a:fld>
            <a:endParaRPr lang="en-US"/>
          </a:p>
        </p:txBody>
      </p:sp>
      <p:sp>
        <p:nvSpPr>
          <p:cNvPr id="371714" name="Rectangle 2"/>
          <p:cNvSpPr>
            <a:spLocks noGrp="1" noChangeArrowheads="1"/>
          </p:cNvSpPr>
          <p:nvPr>
            <p:ph type="title"/>
          </p:nvPr>
        </p:nvSpPr>
        <p:spPr/>
        <p:txBody>
          <a:bodyPr/>
          <a:lstStyle/>
          <a:p>
            <a:r>
              <a:rPr lang="en-US"/>
              <a:t>Flocculation</a:t>
            </a:r>
          </a:p>
        </p:txBody>
      </p:sp>
      <p:sp>
        <p:nvSpPr>
          <p:cNvPr id="371715" name="Rectangle 3"/>
          <p:cNvSpPr>
            <a:spLocks noGrp="1" noChangeArrowheads="1"/>
          </p:cNvSpPr>
          <p:nvPr>
            <p:ph type="body" idx="1"/>
          </p:nvPr>
        </p:nvSpPr>
        <p:spPr/>
        <p:txBody>
          <a:bodyPr/>
          <a:lstStyle/>
          <a:p>
            <a:r>
              <a:rPr lang="en-US" dirty="0"/>
              <a:t>An Empty full-scale </a:t>
            </a:r>
            <a:r>
              <a:rPr lang="en-US" dirty="0" smtClean="0"/>
              <a:t>rectangular flocculation tank </a:t>
            </a:r>
            <a:r>
              <a:rPr lang="en-US" dirty="0"/>
              <a:t>in Southern CA</a:t>
            </a:r>
          </a:p>
        </p:txBody>
      </p:sp>
      <p:pic>
        <p:nvPicPr>
          <p:cNvPr id="371716" name="Picture 4" descr="DSCN2589"/>
          <p:cNvPicPr>
            <a:picLocks noChangeAspect="1" noChangeArrowheads="1"/>
          </p:cNvPicPr>
          <p:nvPr/>
        </p:nvPicPr>
        <p:blipFill>
          <a:blip r:embed="rId2" cstate="print"/>
          <a:srcRect/>
          <a:stretch>
            <a:fillRect/>
          </a:stretch>
        </p:blipFill>
        <p:spPr bwMode="auto">
          <a:xfrm>
            <a:off x="2743200" y="2176463"/>
            <a:ext cx="6242050" cy="4681537"/>
          </a:xfrm>
          <a:prstGeom prst="rect">
            <a:avLst/>
          </a:prstGeom>
          <a:noFill/>
        </p:spPr>
      </p:pic>
      <p:sp>
        <p:nvSpPr>
          <p:cNvPr id="371717" name="Text Box 5"/>
          <p:cNvSpPr txBox="1">
            <a:spLocks noChangeArrowheads="1"/>
          </p:cNvSpPr>
          <p:nvPr/>
        </p:nvSpPr>
        <p:spPr bwMode="auto">
          <a:xfrm>
            <a:off x="0" y="5788025"/>
            <a:ext cx="1952625" cy="1069975"/>
          </a:xfrm>
          <a:prstGeom prst="rect">
            <a:avLst/>
          </a:prstGeom>
          <a:noFill/>
          <a:ln w="9525">
            <a:noFill/>
            <a:miter lim="800000"/>
            <a:headEnd/>
            <a:tailEnd/>
          </a:ln>
          <a:effectLst/>
        </p:spPr>
        <p:txBody>
          <a:bodyPr>
            <a:spAutoFit/>
          </a:bodyPr>
          <a:lstStyle/>
          <a:p>
            <a:pPr algn="ctr"/>
            <a:r>
              <a:rPr lang="en-US" sz="1600">
                <a:solidFill>
                  <a:schemeClr val="hlink"/>
                </a:solidFill>
                <a:latin typeface="Franklin Gothic Heavy" pitchFamily="34" charset="0"/>
              </a:rPr>
              <a:t>MWDSC</a:t>
            </a:r>
          </a:p>
          <a:p>
            <a:pPr algn="ctr"/>
            <a:r>
              <a:rPr lang="en-US" sz="1600">
                <a:solidFill>
                  <a:schemeClr val="hlink"/>
                </a:solidFill>
                <a:latin typeface="Franklin Gothic Heavy" pitchFamily="34" charset="0"/>
              </a:rPr>
              <a:t>Weymouth Plant</a:t>
            </a:r>
          </a:p>
          <a:p>
            <a:pPr algn="ctr"/>
            <a:r>
              <a:rPr lang="en-US" sz="1600">
                <a:solidFill>
                  <a:schemeClr val="hlink"/>
                </a:solidFill>
                <a:latin typeface="Franklin Gothic Heavy" pitchFamily="34" charset="0"/>
              </a:rPr>
              <a:t>12 Dec 05</a:t>
            </a:r>
          </a:p>
          <a:p>
            <a:pPr algn="ctr"/>
            <a:endParaRPr lang="en-US" sz="1600">
              <a:solidFill>
                <a:schemeClr val="hlink"/>
              </a:solidFill>
              <a:latin typeface="Franklin Gothic Heavy" pitchFamily="34" charset="0"/>
            </a:endParaRPr>
          </a:p>
        </p:txBody>
      </p:sp>
      <p:sp>
        <p:nvSpPr>
          <p:cNvPr id="9" name="TextBox 8"/>
          <p:cNvSpPr txBox="1"/>
          <p:nvPr/>
        </p:nvSpPr>
        <p:spPr>
          <a:xfrm>
            <a:off x="304800" y="2743200"/>
            <a:ext cx="2362201" cy="2308324"/>
          </a:xfrm>
          <a:prstGeom prst="rect">
            <a:avLst/>
          </a:prstGeom>
          <a:noFill/>
        </p:spPr>
        <p:txBody>
          <a:bodyPr wrap="square" rtlCol="0">
            <a:spAutoFit/>
          </a:bodyPr>
          <a:lstStyle/>
          <a:p>
            <a:r>
              <a:rPr lang="en-US" dirty="0" smtClean="0"/>
              <a:t>Can be done in the lab by slowly mixing your sample with a stirrer or on a shaking table</a:t>
            </a:r>
            <a:endParaRPr lang="en-US" dirty="0"/>
          </a:p>
        </p:txBody>
      </p:sp>
    </p:spTree>
    <p:extLst>
      <p:ext uri="{BB962C8B-B14F-4D97-AF65-F5344CB8AC3E}">
        <p14:creationId xmlns:p14="http://schemas.microsoft.com/office/powerpoint/2010/main" val="2335971962"/>
      </p:ext>
    </p:extLst>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56B8A0DD-893D-43FD-9784-D463E8EC07FD}" type="slidenum">
              <a:rPr lang="en-US"/>
              <a:pPr/>
              <a:t>35</a:t>
            </a:fld>
            <a:endParaRPr lang="en-US"/>
          </a:p>
        </p:txBody>
      </p:sp>
      <p:sp>
        <p:nvSpPr>
          <p:cNvPr id="370690" name="Rectangle 2"/>
          <p:cNvSpPr>
            <a:spLocks noGrp="1" noChangeArrowheads="1"/>
          </p:cNvSpPr>
          <p:nvPr>
            <p:ph type="title"/>
          </p:nvPr>
        </p:nvSpPr>
        <p:spPr/>
        <p:txBody>
          <a:bodyPr/>
          <a:lstStyle/>
          <a:p>
            <a:r>
              <a:rPr lang="en-US"/>
              <a:t>Settling</a:t>
            </a:r>
          </a:p>
        </p:txBody>
      </p:sp>
      <p:sp>
        <p:nvSpPr>
          <p:cNvPr id="370691" name="Rectangle 3"/>
          <p:cNvSpPr>
            <a:spLocks noGrp="1" noChangeArrowheads="1"/>
          </p:cNvSpPr>
          <p:nvPr>
            <p:ph type="body" idx="1"/>
          </p:nvPr>
        </p:nvSpPr>
        <p:spPr>
          <a:xfrm>
            <a:off x="152400" y="1350168"/>
            <a:ext cx="3276600" cy="1981200"/>
          </a:xfrm>
        </p:spPr>
        <p:txBody>
          <a:bodyPr/>
          <a:lstStyle/>
          <a:p>
            <a:r>
              <a:rPr lang="en-US" dirty="0" smtClean="0"/>
              <a:t>Circular and rectangular designs</a:t>
            </a:r>
            <a:endParaRPr lang="en-US" dirty="0"/>
          </a:p>
        </p:txBody>
      </p:sp>
      <p:pic>
        <p:nvPicPr>
          <p:cNvPr id="978946" name="Picture 2" descr="C:\Users\Dave\Pictures\Work Photos\Treatment Plants\CA MWD\DSCN2573.JPG"/>
          <p:cNvPicPr>
            <a:picLocks noChangeAspect="1" noChangeArrowheads="1"/>
          </p:cNvPicPr>
          <p:nvPr/>
        </p:nvPicPr>
        <p:blipFill>
          <a:blip r:embed="rId2" cstate="print"/>
          <a:srcRect/>
          <a:stretch>
            <a:fillRect/>
          </a:stretch>
        </p:blipFill>
        <p:spPr bwMode="auto">
          <a:xfrm>
            <a:off x="2901950" y="0"/>
            <a:ext cx="6242050" cy="4681537"/>
          </a:xfrm>
          <a:prstGeom prst="rect">
            <a:avLst/>
          </a:prstGeom>
          <a:noFill/>
        </p:spPr>
      </p:pic>
      <p:pic>
        <p:nvPicPr>
          <p:cNvPr id="370692" name="Picture 4" descr="DSCN2592"/>
          <p:cNvPicPr>
            <a:picLocks noChangeAspect="1" noChangeArrowheads="1"/>
          </p:cNvPicPr>
          <p:nvPr/>
        </p:nvPicPr>
        <p:blipFill>
          <a:blip r:embed="rId3" cstate="print"/>
          <a:srcRect/>
          <a:stretch>
            <a:fillRect/>
          </a:stretch>
        </p:blipFill>
        <p:spPr bwMode="auto">
          <a:xfrm>
            <a:off x="0" y="2743200"/>
            <a:ext cx="5486401" cy="4114800"/>
          </a:xfrm>
          <a:prstGeom prst="rect">
            <a:avLst/>
          </a:prstGeom>
          <a:noFill/>
        </p:spPr>
      </p:pic>
      <p:sp>
        <p:nvSpPr>
          <p:cNvPr id="7" name="TextBox 6"/>
          <p:cNvSpPr txBox="1"/>
          <p:nvPr/>
        </p:nvSpPr>
        <p:spPr>
          <a:xfrm>
            <a:off x="6002503" y="4953000"/>
            <a:ext cx="2673350" cy="1569660"/>
          </a:xfrm>
          <a:prstGeom prst="rect">
            <a:avLst/>
          </a:prstGeom>
          <a:noFill/>
        </p:spPr>
        <p:txBody>
          <a:bodyPr wrap="square" rtlCol="0">
            <a:spAutoFit/>
          </a:bodyPr>
          <a:lstStyle/>
          <a:p>
            <a:r>
              <a:rPr lang="en-US" dirty="0" smtClean="0"/>
              <a:t>Can be done in the lab by letting your sample sit in a jar quiescently</a:t>
            </a:r>
            <a:endParaRPr lang="en-US" dirty="0"/>
          </a:p>
        </p:txBody>
      </p:sp>
      <p:sp>
        <p:nvSpPr>
          <p:cNvPr id="9" name="Text Box 5"/>
          <p:cNvSpPr txBox="1">
            <a:spLocks noChangeArrowheads="1"/>
          </p:cNvSpPr>
          <p:nvPr/>
        </p:nvSpPr>
        <p:spPr bwMode="auto">
          <a:xfrm>
            <a:off x="0" y="5788025"/>
            <a:ext cx="1952625" cy="1069975"/>
          </a:xfrm>
          <a:prstGeom prst="rect">
            <a:avLst/>
          </a:prstGeom>
          <a:noFill/>
          <a:ln w="9525">
            <a:noFill/>
            <a:miter lim="800000"/>
            <a:headEnd/>
            <a:tailEnd/>
          </a:ln>
          <a:effectLst/>
        </p:spPr>
        <p:txBody>
          <a:bodyPr>
            <a:spAutoFit/>
          </a:bodyPr>
          <a:lstStyle/>
          <a:p>
            <a:pPr algn="ctr"/>
            <a:r>
              <a:rPr lang="en-US" sz="1600" dirty="0">
                <a:solidFill>
                  <a:schemeClr val="hlink"/>
                </a:solidFill>
                <a:latin typeface="Franklin Gothic Heavy" pitchFamily="34" charset="0"/>
              </a:rPr>
              <a:t>MWDSC</a:t>
            </a:r>
          </a:p>
          <a:p>
            <a:pPr algn="ctr"/>
            <a:r>
              <a:rPr lang="en-US" sz="1600" dirty="0">
                <a:solidFill>
                  <a:schemeClr val="hlink"/>
                </a:solidFill>
                <a:latin typeface="Franklin Gothic Heavy" pitchFamily="34" charset="0"/>
              </a:rPr>
              <a:t>Weymouth Plant</a:t>
            </a:r>
          </a:p>
          <a:p>
            <a:pPr algn="ctr"/>
            <a:r>
              <a:rPr lang="en-US" sz="1600" dirty="0">
                <a:solidFill>
                  <a:schemeClr val="hlink"/>
                </a:solidFill>
                <a:latin typeface="Franklin Gothic Heavy" pitchFamily="34" charset="0"/>
              </a:rPr>
              <a:t>12 Dec 05</a:t>
            </a:r>
          </a:p>
          <a:p>
            <a:pPr algn="ctr"/>
            <a:endParaRPr lang="en-US" sz="1600" dirty="0">
              <a:solidFill>
                <a:schemeClr val="hlink"/>
              </a:solidFill>
              <a:latin typeface="Franklin Gothic Heavy" pitchFamily="34" charset="0"/>
            </a:endParaRPr>
          </a:p>
        </p:txBody>
      </p:sp>
    </p:spTree>
    <p:extLst>
      <p:ext uri="{BB962C8B-B14F-4D97-AF65-F5344CB8AC3E}">
        <p14:creationId xmlns:p14="http://schemas.microsoft.com/office/powerpoint/2010/main" val="2498354736"/>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Filtration</a:t>
            </a:r>
            <a:endParaRPr lang="en-US" dirty="0"/>
          </a:p>
        </p:txBody>
      </p:sp>
      <p:sp>
        <p:nvSpPr>
          <p:cNvPr id="3" name="Content Placeholder 2"/>
          <p:cNvSpPr>
            <a:spLocks noGrp="1"/>
          </p:cNvSpPr>
          <p:nvPr>
            <p:ph sz="quarter" idx="1"/>
          </p:nvPr>
        </p:nvSpPr>
        <p:spPr/>
        <p:txBody>
          <a:bodyPr/>
          <a:lstStyle/>
          <a:p>
            <a:r>
              <a:rPr lang="en-US" dirty="0" smtClean="0"/>
              <a:t>Sand media</a:t>
            </a:r>
          </a:p>
          <a:p>
            <a:pPr lvl="1"/>
            <a:r>
              <a:rPr lang="en-US" dirty="0" smtClean="0"/>
              <a:t>Empty filter, not in service (Cincinnati)</a:t>
            </a:r>
            <a:endParaRPr lang="en-US" dirty="0"/>
          </a:p>
        </p:txBody>
      </p:sp>
      <p:sp>
        <p:nvSpPr>
          <p:cNvPr id="4" name="Slide Number Placeholder 3"/>
          <p:cNvSpPr>
            <a:spLocks noGrp="1"/>
          </p:cNvSpPr>
          <p:nvPr>
            <p:ph type="sldNum" sz="quarter" idx="12"/>
          </p:nvPr>
        </p:nvSpPr>
        <p:spPr/>
        <p:txBody>
          <a:bodyPr/>
          <a:lstStyle/>
          <a:p>
            <a:pPr>
              <a:defRPr/>
            </a:pPr>
            <a:fld id="{9E870B21-F8F6-40FD-A884-7E01A81D1238}" type="slidenum">
              <a:rPr lang="en-US" smtClean="0"/>
              <a:pPr>
                <a:defRPr/>
              </a:pPr>
              <a:t>36</a:t>
            </a:fld>
            <a:endParaRPr lang="en-US"/>
          </a:p>
        </p:txBody>
      </p:sp>
      <p:pic>
        <p:nvPicPr>
          <p:cNvPr id="114690" name="Picture 2" descr="C:\Users\Dave\Pictures\Work Photos\Treatment Plants\OH Cincinnati\DCP049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362200"/>
            <a:ext cx="5486400" cy="4114800"/>
          </a:xfrm>
          <a:prstGeom prst="rect">
            <a:avLst/>
          </a:prstGeom>
          <a:noFill/>
          <a:extLst>
            <a:ext uri="{909E8E84-426E-40DD-AFC4-6F175D3DCCD1}">
              <a14:hiddenFill xmlns:a14="http://schemas.microsoft.com/office/drawing/2010/main">
                <a:solidFill>
                  <a:srgbClr val="FFFFFF"/>
                </a:solidFill>
              </a14:hiddenFill>
            </a:ext>
          </a:extLst>
        </p:spPr>
      </p:pic>
      <p:sp>
        <p:nvSpPr>
          <p:cNvPr id="5" name="Date Placeholder 4"/>
          <p:cNvSpPr>
            <a:spLocks noGrp="1"/>
          </p:cNvSpPr>
          <p:nvPr>
            <p:ph type="dt" sz="half" idx="10"/>
          </p:nvPr>
        </p:nvSpPr>
        <p:spPr/>
        <p:txBody>
          <a:bodyPr/>
          <a:lstStyle/>
          <a:p>
            <a:pPr>
              <a:defRPr/>
            </a:pPr>
            <a:r>
              <a:rPr lang="en-US" smtClean="0"/>
              <a:t>Dave Reckhow</a:t>
            </a:r>
            <a:endParaRPr lang="en-US"/>
          </a:p>
        </p:txBody>
      </p:sp>
    </p:spTree>
    <p:extLst>
      <p:ext uri="{BB962C8B-B14F-4D97-AF65-F5344CB8AC3E}">
        <p14:creationId xmlns:p14="http://schemas.microsoft.com/office/powerpoint/2010/main" val="1727114676"/>
      </p:ext>
    </p:extLst>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C:\Dar-extra\Pictures\Research\WRRI\DCP0394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170" name="Rectangle 2"/>
          <p:cNvSpPr>
            <a:spLocks noGrp="1" noChangeArrowheads="1"/>
          </p:cNvSpPr>
          <p:nvPr>
            <p:ph type="title"/>
          </p:nvPr>
        </p:nvSpPr>
        <p:spPr>
          <a:xfrm>
            <a:off x="609600" y="274638"/>
            <a:ext cx="7772400" cy="944562"/>
          </a:xfrm>
        </p:spPr>
        <p:txBody>
          <a:bodyPr/>
          <a:lstStyle/>
          <a:p>
            <a:r>
              <a:rPr lang="en-US" b="1" dirty="0" smtClean="0">
                <a:solidFill>
                  <a:srgbClr val="FF0000"/>
                </a:solidFill>
              </a:rPr>
              <a:t>Chlorination</a:t>
            </a:r>
            <a:endParaRPr lang="en-US" b="1" dirty="0">
              <a:solidFill>
                <a:srgbClr val="FF0000"/>
              </a:solidFill>
            </a:endParaRPr>
          </a:p>
        </p:txBody>
      </p:sp>
      <p:sp>
        <p:nvSpPr>
          <p:cNvPr id="7171" name="Rectangle 3"/>
          <p:cNvSpPr>
            <a:spLocks noGrp="1" noChangeArrowheads="1"/>
          </p:cNvSpPr>
          <p:nvPr>
            <p:ph type="body" idx="1"/>
          </p:nvPr>
        </p:nvSpPr>
        <p:spPr>
          <a:xfrm>
            <a:off x="6400800" y="4724400"/>
            <a:ext cx="2743200" cy="1905000"/>
          </a:xfrm>
        </p:spPr>
        <p:txBody>
          <a:bodyPr/>
          <a:lstStyle/>
          <a:p>
            <a:r>
              <a:rPr lang="en-US" dirty="0"/>
              <a:t>Chlorine tanks</a:t>
            </a:r>
          </a:p>
          <a:p>
            <a:pPr lvl="1"/>
            <a:r>
              <a:rPr lang="en-US" dirty="0"/>
              <a:t>Left side is currently feeding</a:t>
            </a:r>
          </a:p>
          <a:p>
            <a:pPr lvl="1"/>
            <a:r>
              <a:rPr lang="en-US" dirty="0"/>
              <a:t>Right side is on reserve</a:t>
            </a: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
        <p:nvSpPr>
          <p:cNvPr id="4" name="Slide Number Placeholder 3"/>
          <p:cNvSpPr>
            <a:spLocks noGrp="1"/>
          </p:cNvSpPr>
          <p:nvPr>
            <p:ph type="sldNum" sz="quarter" idx="12"/>
          </p:nvPr>
        </p:nvSpPr>
        <p:spPr/>
        <p:txBody>
          <a:bodyPr/>
          <a:lstStyle/>
          <a:p>
            <a:pPr>
              <a:defRPr/>
            </a:pPr>
            <a:fld id="{9E870B21-F8F6-40FD-A884-7E01A81D1238}" type="slidenum">
              <a:rPr lang="en-US" smtClean="0"/>
              <a:pPr>
                <a:defRPr/>
              </a:pPr>
              <a:t>37</a:t>
            </a:fld>
            <a:endParaRPr lang="en-US"/>
          </a:p>
        </p:txBody>
      </p:sp>
    </p:spTree>
    <p:extLst>
      <p:ext uri="{BB962C8B-B14F-4D97-AF65-F5344CB8AC3E}">
        <p14:creationId xmlns:p14="http://schemas.microsoft.com/office/powerpoint/2010/main" val="2380334452"/>
      </p:ext>
    </p:extLst>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Date Placeholder 3"/>
          <p:cNvSpPr>
            <a:spLocks noGrp="1"/>
          </p:cNvSpPr>
          <p:nvPr>
            <p:ph type="dt" sz="half" idx="10"/>
          </p:nvPr>
        </p:nvSpPr>
        <p:spPr>
          <a:xfrm>
            <a:off x="6172200" y="5562600"/>
            <a:ext cx="2476500" cy="266700"/>
          </a:xfrm>
        </p:spPr>
        <p:txBody>
          <a:bodyPr/>
          <a:lstStyle/>
          <a:p>
            <a:r>
              <a:rPr lang="en-US" smtClean="0"/>
              <a:t>Dave Reckhow</a:t>
            </a:r>
            <a:endParaRPr lang="en-US"/>
          </a:p>
        </p:txBody>
      </p:sp>
      <p:sp>
        <p:nvSpPr>
          <p:cNvPr id="131" name="Slide Number Placeholder 5"/>
          <p:cNvSpPr>
            <a:spLocks noGrp="1"/>
          </p:cNvSpPr>
          <p:nvPr>
            <p:ph type="sldNum" sz="quarter" idx="12"/>
          </p:nvPr>
        </p:nvSpPr>
        <p:spPr>
          <a:xfrm>
            <a:off x="146050" y="5372100"/>
            <a:ext cx="457200" cy="457200"/>
          </a:xfrm>
        </p:spPr>
        <p:txBody>
          <a:bodyPr/>
          <a:lstStyle/>
          <a:p>
            <a:fld id="{F15DE676-28E8-477E-AB37-BC4C2EF758F8}" type="slidenum">
              <a:rPr lang="en-US"/>
              <a:pPr/>
              <a:t>38</a:t>
            </a:fld>
            <a:endParaRPr lang="en-US"/>
          </a:p>
        </p:txBody>
      </p:sp>
      <p:sp>
        <p:nvSpPr>
          <p:cNvPr id="1077250" name="Rectangle 2"/>
          <p:cNvSpPr>
            <a:spLocks noGrp="1" noChangeArrowheads="1"/>
          </p:cNvSpPr>
          <p:nvPr>
            <p:ph type="title"/>
          </p:nvPr>
        </p:nvSpPr>
        <p:spPr/>
        <p:txBody>
          <a:bodyPr/>
          <a:lstStyle/>
          <a:p>
            <a:r>
              <a:rPr lang="en-US" dirty="0" smtClean="0"/>
              <a:t>Other Types: Ozone Plants</a:t>
            </a:r>
            <a:endParaRPr lang="en-US" dirty="0"/>
          </a:p>
        </p:txBody>
      </p:sp>
      <p:sp>
        <p:nvSpPr>
          <p:cNvPr id="1077251" name="Rectangle 3"/>
          <p:cNvSpPr>
            <a:spLocks noGrp="1" noChangeArrowheads="1"/>
          </p:cNvSpPr>
          <p:nvPr>
            <p:ph type="body" idx="1"/>
          </p:nvPr>
        </p:nvSpPr>
        <p:spPr/>
        <p:txBody>
          <a:bodyPr/>
          <a:lstStyle/>
          <a:p>
            <a:r>
              <a:rPr lang="en-US" dirty="0"/>
              <a:t>Many types</a:t>
            </a:r>
          </a:p>
          <a:p>
            <a:pPr lvl="1"/>
            <a:r>
              <a:rPr lang="en-US" dirty="0"/>
              <a:t>Simplest type: ozone, non-filtration shown below</a:t>
            </a:r>
          </a:p>
          <a:p>
            <a:pPr lvl="2"/>
            <a:r>
              <a:rPr lang="en-US" dirty="0"/>
              <a:t>examples: </a:t>
            </a:r>
            <a:r>
              <a:rPr lang="en-US" dirty="0" smtClean="0"/>
              <a:t>MWRA (Boston), Portland ME</a:t>
            </a:r>
          </a:p>
          <a:p>
            <a:pPr lvl="1"/>
            <a:r>
              <a:rPr lang="en-US" dirty="0" smtClean="0"/>
              <a:t>More complex: including coagulation &amp; Filtration</a:t>
            </a:r>
          </a:p>
          <a:p>
            <a:pPr lvl="2"/>
            <a:r>
              <a:rPr lang="en-US" dirty="0" smtClean="0"/>
              <a:t>examples: Andover MA, Amherst MA</a:t>
            </a:r>
          </a:p>
          <a:p>
            <a:pPr lvl="1"/>
            <a:r>
              <a:rPr lang="en-US" dirty="0" smtClean="0"/>
              <a:t>Always includes final disinfection with chlorine or chloramines</a:t>
            </a:r>
            <a:endParaRPr lang="en-US" dirty="0"/>
          </a:p>
        </p:txBody>
      </p:sp>
      <p:grpSp>
        <p:nvGrpSpPr>
          <p:cNvPr id="2" name="Group 4"/>
          <p:cNvGrpSpPr>
            <a:grpSpLocks/>
          </p:cNvGrpSpPr>
          <p:nvPr/>
        </p:nvGrpSpPr>
        <p:grpSpPr bwMode="auto">
          <a:xfrm>
            <a:off x="0" y="4114800"/>
            <a:ext cx="9144000" cy="1905000"/>
            <a:chOff x="0" y="3120"/>
            <a:chExt cx="5760" cy="1200"/>
          </a:xfrm>
        </p:grpSpPr>
        <p:sp>
          <p:nvSpPr>
            <p:cNvPr id="1077253" name="Rectangle 5"/>
            <p:cNvSpPr>
              <a:spLocks noChangeArrowheads="1"/>
            </p:cNvSpPr>
            <p:nvPr/>
          </p:nvSpPr>
          <p:spPr bwMode="auto">
            <a:xfrm>
              <a:off x="864" y="3648"/>
              <a:ext cx="384" cy="480"/>
            </a:xfrm>
            <a:prstGeom prst="rect">
              <a:avLst/>
            </a:prstGeom>
            <a:solidFill>
              <a:srgbClr val="996633"/>
            </a:solidFill>
            <a:ln w="12700">
              <a:solidFill>
                <a:schemeClr val="tx1"/>
              </a:solidFill>
              <a:miter lim="800000"/>
              <a:headEnd type="none" w="sm" len="sm"/>
              <a:tailEnd type="none" w="lg" len="med"/>
            </a:ln>
            <a:effectLst/>
          </p:spPr>
          <p:txBody>
            <a:bodyPr wrap="none" anchor="ctr"/>
            <a:lstStyle/>
            <a:p>
              <a:endParaRPr lang="en-US"/>
            </a:p>
          </p:txBody>
        </p:sp>
        <p:sp>
          <p:nvSpPr>
            <p:cNvPr id="1077254" name="Line 6"/>
            <p:cNvSpPr>
              <a:spLocks noChangeShapeType="1"/>
            </p:cNvSpPr>
            <p:nvPr/>
          </p:nvSpPr>
          <p:spPr bwMode="auto">
            <a:xfrm>
              <a:off x="1008" y="3648"/>
              <a:ext cx="0" cy="288"/>
            </a:xfrm>
            <a:prstGeom prst="line">
              <a:avLst/>
            </a:prstGeom>
            <a:noFill/>
            <a:ln w="12700">
              <a:solidFill>
                <a:schemeClr val="tx1"/>
              </a:solidFill>
              <a:round/>
              <a:headEnd type="none" w="sm" len="sm"/>
              <a:tailEnd type="none" w="lg" len="med"/>
            </a:ln>
            <a:effectLst/>
          </p:spPr>
          <p:txBody>
            <a:bodyPr wrap="none" anchor="ctr"/>
            <a:lstStyle/>
            <a:p>
              <a:endParaRPr lang="en-US"/>
            </a:p>
          </p:txBody>
        </p:sp>
        <p:sp>
          <p:nvSpPr>
            <p:cNvPr id="1077255" name="Line 7"/>
            <p:cNvSpPr>
              <a:spLocks noChangeShapeType="1"/>
            </p:cNvSpPr>
            <p:nvPr/>
          </p:nvSpPr>
          <p:spPr bwMode="auto">
            <a:xfrm flipV="1">
              <a:off x="1152" y="3840"/>
              <a:ext cx="0" cy="288"/>
            </a:xfrm>
            <a:prstGeom prst="line">
              <a:avLst/>
            </a:prstGeom>
            <a:noFill/>
            <a:ln w="12700">
              <a:solidFill>
                <a:schemeClr val="tx1"/>
              </a:solidFill>
              <a:round/>
              <a:headEnd type="none" w="sm" len="sm"/>
              <a:tailEnd type="none" w="lg" len="med"/>
            </a:ln>
            <a:effectLst/>
          </p:spPr>
          <p:txBody>
            <a:bodyPr wrap="none" anchor="ctr"/>
            <a:lstStyle/>
            <a:p>
              <a:endParaRPr lang="en-US"/>
            </a:p>
          </p:txBody>
        </p:sp>
        <p:sp>
          <p:nvSpPr>
            <p:cNvPr id="1077256" name="Oval 8" descr="Large grid"/>
            <p:cNvSpPr>
              <a:spLocks noChangeArrowheads="1"/>
            </p:cNvSpPr>
            <p:nvPr/>
          </p:nvSpPr>
          <p:spPr bwMode="auto">
            <a:xfrm>
              <a:off x="5280" y="3312"/>
              <a:ext cx="480" cy="1008"/>
            </a:xfrm>
            <a:prstGeom prst="ellipse">
              <a:avLst/>
            </a:prstGeom>
            <a:pattFill prst="lgGrid">
              <a:fgClr>
                <a:srgbClr val="000000"/>
              </a:fgClr>
              <a:bgClr>
                <a:schemeClr val="bg1"/>
              </a:bgClr>
            </a:pattFill>
            <a:ln w="12700">
              <a:solidFill>
                <a:srgbClr val="000000"/>
              </a:solidFill>
              <a:round/>
              <a:headEnd type="none" w="sm" len="sm"/>
              <a:tailEnd type="none" w="lg" len="med"/>
            </a:ln>
            <a:effectLst/>
          </p:spPr>
          <p:txBody>
            <a:bodyPr wrap="none" anchor="ctr"/>
            <a:lstStyle/>
            <a:p>
              <a:pPr algn="ctr"/>
              <a:r>
                <a:rPr lang="en-US" sz="2400"/>
                <a:t>Dist.</a:t>
              </a:r>
            </a:p>
            <a:p>
              <a:pPr algn="ctr"/>
              <a:r>
                <a:rPr lang="en-US" sz="2400"/>
                <a:t>Sys.</a:t>
              </a:r>
            </a:p>
          </p:txBody>
        </p:sp>
        <p:sp>
          <p:nvSpPr>
            <p:cNvPr id="1077257" name="AutoShape 9"/>
            <p:cNvSpPr>
              <a:spLocks noChangeArrowheads="1"/>
            </p:cNvSpPr>
            <p:nvPr/>
          </p:nvSpPr>
          <p:spPr bwMode="auto">
            <a:xfrm>
              <a:off x="4560" y="3744"/>
              <a:ext cx="528" cy="432"/>
            </a:xfrm>
            <a:prstGeom prst="can">
              <a:avLst>
                <a:gd name="adj" fmla="val 25000"/>
              </a:avLst>
            </a:prstGeom>
            <a:solidFill>
              <a:srgbClr val="3399FF"/>
            </a:solidFill>
            <a:ln w="12700">
              <a:solidFill>
                <a:srgbClr val="000000"/>
              </a:solidFill>
              <a:round/>
              <a:headEnd type="none" w="sm" len="sm"/>
              <a:tailEnd type="none" w="lg" len="med"/>
            </a:ln>
            <a:effectLst/>
          </p:spPr>
          <p:txBody>
            <a:bodyPr wrap="none" anchor="ctr"/>
            <a:lstStyle/>
            <a:p>
              <a:endParaRPr lang="en-US"/>
            </a:p>
          </p:txBody>
        </p:sp>
        <p:sp>
          <p:nvSpPr>
            <p:cNvPr id="1077258" name="Freeform 10"/>
            <p:cNvSpPr>
              <a:spLocks/>
            </p:cNvSpPr>
            <p:nvPr/>
          </p:nvSpPr>
          <p:spPr bwMode="auto">
            <a:xfrm>
              <a:off x="0" y="3552"/>
              <a:ext cx="336" cy="576"/>
            </a:xfrm>
            <a:custGeom>
              <a:avLst/>
              <a:gdLst/>
              <a:ahLst/>
              <a:cxnLst>
                <a:cxn ang="0">
                  <a:pos x="336" y="0"/>
                </a:cxn>
                <a:cxn ang="0">
                  <a:pos x="240" y="576"/>
                </a:cxn>
                <a:cxn ang="0">
                  <a:pos x="0" y="576"/>
                </a:cxn>
                <a:cxn ang="0">
                  <a:pos x="0" y="0"/>
                </a:cxn>
                <a:cxn ang="0">
                  <a:pos x="336" y="0"/>
                </a:cxn>
              </a:cxnLst>
              <a:rect l="0" t="0" r="r" b="b"/>
              <a:pathLst>
                <a:path w="336" h="576">
                  <a:moveTo>
                    <a:pt x="336" y="0"/>
                  </a:moveTo>
                  <a:lnTo>
                    <a:pt x="240" y="576"/>
                  </a:lnTo>
                  <a:lnTo>
                    <a:pt x="0" y="576"/>
                  </a:lnTo>
                  <a:lnTo>
                    <a:pt x="0" y="0"/>
                  </a:lnTo>
                  <a:lnTo>
                    <a:pt x="336" y="0"/>
                  </a:lnTo>
                  <a:close/>
                </a:path>
              </a:pathLst>
            </a:custGeom>
            <a:solidFill>
              <a:srgbClr val="996633"/>
            </a:solidFill>
            <a:ln w="12700" cap="flat" cmpd="sng">
              <a:solidFill>
                <a:srgbClr val="996633"/>
              </a:solidFill>
              <a:prstDash val="solid"/>
              <a:round/>
              <a:headEnd type="none" w="sm" len="sm"/>
              <a:tailEnd type="none" w="lg" len="med"/>
            </a:ln>
            <a:effectLst/>
          </p:spPr>
          <p:txBody>
            <a:bodyPr wrap="none" anchor="ctr"/>
            <a:lstStyle/>
            <a:p>
              <a:endParaRPr lang="en-US"/>
            </a:p>
          </p:txBody>
        </p:sp>
        <p:sp>
          <p:nvSpPr>
            <p:cNvPr id="1077259" name="Rectangle 11"/>
            <p:cNvSpPr>
              <a:spLocks noChangeArrowheads="1"/>
            </p:cNvSpPr>
            <p:nvPr/>
          </p:nvSpPr>
          <p:spPr bwMode="auto">
            <a:xfrm>
              <a:off x="816" y="3360"/>
              <a:ext cx="192" cy="192"/>
            </a:xfrm>
            <a:prstGeom prst="rect">
              <a:avLst/>
            </a:prstGeom>
            <a:noFill/>
            <a:ln w="12700">
              <a:solidFill>
                <a:schemeClr val="tx1"/>
              </a:solidFill>
              <a:miter lim="800000"/>
              <a:headEnd type="none" w="sm" len="sm"/>
              <a:tailEnd type="none" w="lg" len="med"/>
            </a:ln>
            <a:effectLst/>
          </p:spPr>
          <p:txBody>
            <a:bodyPr wrap="none" anchor="ctr"/>
            <a:lstStyle/>
            <a:p>
              <a:pPr algn="ctr"/>
              <a:r>
                <a:rPr lang="en-US" sz="1600"/>
                <a:t>Cl</a:t>
              </a:r>
              <a:r>
                <a:rPr lang="en-US" sz="1600" baseline="-25000"/>
                <a:t>2</a:t>
              </a:r>
              <a:endParaRPr lang="en-US" sz="2400"/>
            </a:p>
          </p:txBody>
        </p:sp>
        <p:sp>
          <p:nvSpPr>
            <p:cNvPr id="1077260" name="AutoShape 12"/>
            <p:cNvSpPr>
              <a:spLocks noChangeArrowheads="1"/>
            </p:cNvSpPr>
            <p:nvPr/>
          </p:nvSpPr>
          <p:spPr bwMode="auto">
            <a:xfrm>
              <a:off x="912" y="3552"/>
              <a:ext cx="48" cy="96"/>
            </a:xfrm>
            <a:prstGeom prst="downArrow">
              <a:avLst>
                <a:gd name="adj1" fmla="val 50000"/>
                <a:gd name="adj2" fmla="val 50000"/>
              </a:avLst>
            </a:prstGeom>
            <a:noFill/>
            <a:ln w="12700">
              <a:solidFill>
                <a:schemeClr val="tx1"/>
              </a:solidFill>
              <a:miter lim="800000"/>
              <a:headEnd type="none" w="sm" len="sm"/>
              <a:tailEnd type="none" w="lg" len="med"/>
            </a:ln>
            <a:effectLst/>
          </p:spPr>
          <p:txBody>
            <a:bodyPr wrap="none" anchor="ctr"/>
            <a:lstStyle/>
            <a:p>
              <a:endParaRPr lang="en-US"/>
            </a:p>
          </p:txBody>
        </p:sp>
        <p:sp>
          <p:nvSpPr>
            <p:cNvPr id="1077261" name="Rectangle 13"/>
            <p:cNvSpPr>
              <a:spLocks noChangeArrowheads="1"/>
            </p:cNvSpPr>
            <p:nvPr/>
          </p:nvSpPr>
          <p:spPr bwMode="auto">
            <a:xfrm>
              <a:off x="4512" y="3456"/>
              <a:ext cx="192" cy="192"/>
            </a:xfrm>
            <a:prstGeom prst="rect">
              <a:avLst/>
            </a:prstGeom>
            <a:noFill/>
            <a:ln w="12700">
              <a:solidFill>
                <a:schemeClr val="tx1"/>
              </a:solidFill>
              <a:miter lim="800000"/>
              <a:headEnd type="none" w="sm" len="sm"/>
              <a:tailEnd type="none" w="lg" len="med"/>
            </a:ln>
            <a:effectLst/>
          </p:spPr>
          <p:txBody>
            <a:bodyPr wrap="none" anchor="ctr"/>
            <a:lstStyle/>
            <a:p>
              <a:pPr algn="ctr"/>
              <a:r>
                <a:rPr lang="en-US" sz="1600"/>
                <a:t>Cl</a:t>
              </a:r>
              <a:r>
                <a:rPr lang="en-US" sz="1600" baseline="-25000"/>
                <a:t>2</a:t>
              </a:r>
              <a:endParaRPr lang="en-US" sz="2400"/>
            </a:p>
          </p:txBody>
        </p:sp>
        <p:sp>
          <p:nvSpPr>
            <p:cNvPr id="1077262" name="AutoShape 14"/>
            <p:cNvSpPr>
              <a:spLocks noChangeArrowheads="1"/>
            </p:cNvSpPr>
            <p:nvPr/>
          </p:nvSpPr>
          <p:spPr bwMode="auto">
            <a:xfrm>
              <a:off x="4512" y="3648"/>
              <a:ext cx="48" cy="432"/>
            </a:xfrm>
            <a:prstGeom prst="downArrow">
              <a:avLst>
                <a:gd name="adj1" fmla="val 50000"/>
                <a:gd name="adj2" fmla="val 225000"/>
              </a:avLst>
            </a:prstGeom>
            <a:noFill/>
            <a:ln w="12700">
              <a:solidFill>
                <a:schemeClr val="tx1"/>
              </a:solidFill>
              <a:miter lim="800000"/>
              <a:headEnd type="none" w="sm" len="sm"/>
              <a:tailEnd type="none" w="lg" len="med"/>
            </a:ln>
            <a:effectLst/>
          </p:spPr>
          <p:txBody>
            <a:bodyPr wrap="none" anchor="ctr"/>
            <a:lstStyle/>
            <a:p>
              <a:endParaRPr lang="en-US"/>
            </a:p>
          </p:txBody>
        </p:sp>
        <p:sp>
          <p:nvSpPr>
            <p:cNvPr id="1077263" name="Rectangle 15"/>
            <p:cNvSpPr>
              <a:spLocks noChangeArrowheads="1"/>
            </p:cNvSpPr>
            <p:nvPr/>
          </p:nvSpPr>
          <p:spPr bwMode="auto">
            <a:xfrm>
              <a:off x="4896" y="3456"/>
              <a:ext cx="240" cy="192"/>
            </a:xfrm>
            <a:prstGeom prst="rect">
              <a:avLst/>
            </a:prstGeom>
            <a:noFill/>
            <a:ln w="12700">
              <a:solidFill>
                <a:schemeClr val="tx1"/>
              </a:solidFill>
              <a:miter lim="800000"/>
              <a:headEnd type="none" w="sm" len="sm"/>
              <a:tailEnd type="none" w="lg" len="med"/>
            </a:ln>
            <a:effectLst/>
          </p:spPr>
          <p:txBody>
            <a:bodyPr wrap="none" anchor="ctr"/>
            <a:lstStyle/>
            <a:p>
              <a:pPr algn="ctr"/>
              <a:r>
                <a:rPr lang="en-US" sz="1600"/>
                <a:t>NH</a:t>
              </a:r>
              <a:r>
                <a:rPr lang="en-US" sz="1600" baseline="-25000"/>
                <a:t>3</a:t>
              </a:r>
              <a:endParaRPr lang="en-US" sz="2400"/>
            </a:p>
          </p:txBody>
        </p:sp>
        <p:sp>
          <p:nvSpPr>
            <p:cNvPr id="1077264" name="AutoShape 16"/>
            <p:cNvSpPr>
              <a:spLocks noChangeArrowheads="1"/>
            </p:cNvSpPr>
            <p:nvPr/>
          </p:nvSpPr>
          <p:spPr bwMode="auto">
            <a:xfrm>
              <a:off x="5088" y="3648"/>
              <a:ext cx="48" cy="144"/>
            </a:xfrm>
            <a:prstGeom prst="downArrow">
              <a:avLst>
                <a:gd name="adj1" fmla="val 50000"/>
                <a:gd name="adj2" fmla="val 75000"/>
              </a:avLst>
            </a:prstGeom>
            <a:noFill/>
            <a:ln w="12700">
              <a:solidFill>
                <a:schemeClr val="tx1"/>
              </a:solidFill>
              <a:miter lim="800000"/>
              <a:headEnd type="none" w="sm" len="sm"/>
              <a:tailEnd type="none" w="lg" len="med"/>
            </a:ln>
            <a:effectLst/>
          </p:spPr>
          <p:txBody>
            <a:bodyPr wrap="none" anchor="ctr"/>
            <a:lstStyle/>
            <a:p>
              <a:endParaRPr lang="en-US"/>
            </a:p>
          </p:txBody>
        </p:sp>
        <p:sp>
          <p:nvSpPr>
            <p:cNvPr id="1077265" name="Rectangle 17"/>
            <p:cNvSpPr>
              <a:spLocks noChangeArrowheads="1"/>
            </p:cNvSpPr>
            <p:nvPr/>
          </p:nvSpPr>
          <p:spPr bwMode="auto">
            <a:xfrm>
              <a:off x="528" y="3696"/>
              <a:ext cx="336" cy="48"/>
            </a:xfrm>
            <a:prstGeom prst="rect">
              <a:avLst/>
            </a:prstGeom>
            <a:solidFill>
              <a:srgbClr val="996633"/>
            </a:solidFill>
            <a:ln w="12700">
              <a:solidFill>
                <a:schemeClr val="tx1"/>
              </a:solidFill>
              <a:miter lim="800000"/>
              <a:headEnd type="none" w="sm" len="sm"/>
              <a:tailEnd type="none" w="lg" len="med"/>
            </a:ln>
            <a:effectLst/>
          </p:spPr>
          <p:txBody>
            <a:bodyPr wrap="none" anchor="ctr"/>
            <a:lstStyle/>
            <a:p>
              <a:endParaRPr lang="en-US"/>
            </a:p>
          </p:txBody>
        </p:sp>
        <p:sp>
          <p:nvSpPr>
            <p:cNvPr id="1077266" name="AutoShape 18" descr="Horizontal brick"/>
            <p:cNvSpPr>
              <a:spLocks noChangeArrowheads="1"/>
            </p:cNvSpPr>
            <p:nvPr/>
          </p:nvSpPr>
          <p:spPr bwMode="auto">
            <a:xfrm flipV="1">
              <a:off x="240" y="3504"/>
              <a:ext cx="384" cy="624"/>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pattFill prst="horzBrick">
              <a:fgClr>
                <a:schemeClr val="folHlink"/>
              </a:fgClr>
              <a:bgClr>
                <a:srgbClr val="FFFFFF"/>
              </a:bgClr>
            </a:pattFill>
            <a:ln w="12700">
              <a:solidFill>
                <a:schemeClr val="tx1"/>
              </a:solidFill>
              <a:miter lim="800000"/>
              <a:headEnd type="none" w="sm" len="sm"/>
              <a:tailEnd type="none" w="lg" len="med"/>
            </a:ln>
            <a:effectLst/>
          </p:spPr>
          <p:txBody>
            <a:bodyPr wrap="none" anchor="ctr"/>
            <a:lstStyle/>
            <a:p>
              <a:endParaRPr lang="en-US"/>
            </a:p>
          </p:txBody>
        </p:sp>
        <p:sp>
          <p:nvSpPr>
            <p:cNvPr id="1077267" name="Rectangle 19"/>
            <p:cNvSpPr>
              <a:spLocks noChangeArrowheads="1"/>
            </p:cNvSpPr>
            <p:nvPr/>
          </p:nvSpPr>
          <p:spPr bwMode="auto">
            <a:xfrm>
              <a:off x="1248" y="4032"/>
              <a:ext cx="192" cy="48"/>
            </a:xfrm>
            <a:prstGeom prst="rect">
              <a:avLst/>
            </a:prstGeom>
            <a:solidFill>
              <a:srgbClr val="996633"/>
            </a:solidFill>
            <a:ln w="12700">
              <a:solidFill>
                <a:schemeClr val="tx1"/>
              </a:solidFill>
              <a:miter lim="800000"/>
              <a:headEnd type="none" w="sm" len="sm"/>
              <a:tailEnd type="none" w="lg" len="med"/>
            </a:ln>
            <a:effectLst/>
          </p:spPr>
          <p:txBody>
            <a:bodyPr wrap="none" anchor="ctr"/>
            <a:lstStyle/>
            <a:p>
              <a:endParaRPr lang="en-US"/>
            </a:p>
          </p:txBody>
        </p:sp>
        <p:sp>
          <p:nvSpPr>
            <p:cNvPr id="1077268" name="Rectangle 20"/>
            <p:cNvSpPr>
              <a:spLocks noChangeArrowheads="1"/>
            </p:cNvSpPr>
            <p:nvPr/>
          </p:nvSpPr>
          <p:spPr bwMode="auto">
            <a:xfrm>
              <a:off x="3600" y="3744"/>
              <a:ext cx="336" cy="48"/>
            </a:xfrm>
            <a:prstGeom prst="rect">
              <a:avLst/>
            </a:prstGeom>
            <a:solidFill>
              <a:srgbClr val="66CCFF"/>
            </a:solidFill>
            <a:ln w="12700">
              <a:solidFill>
                <a:srgbClr val="000000"/>
              </a:solidFill>
              <a:miter lim="800000"/>
              <a:headEnd type="none" w="sm" len="sm"/>
              <a:tailEnd type="none" w="lg" len="med"/>
            </a:ln>
            <a:effectLst/>
          </p:spPr>
          <p:txBody>
            <a:bodyPr wrap="none" anchor="ctr"/>
            <a:lstStyle/>
            <a:p>
              <a:endParaRPr lang="en-US"/>
            </a:p>
          </p:txBody>
        </p:sp>
        <p:sp>
          <p:nvSpPr>
            <p:cNvPr id="1077269" name="Rectangle 21"/>
            <p:cNvSpPr>
              <a:spLocks noChangeArrowheads="1"/>
            </p:cNvSpPr>
            <p:nvPr/>
          </p:nvSpPr>
          <p:spPr bwMode="auto">
            <a:xfrm>
              <a:off x="4368" y="4080"/>
              <a:ext cx="192" cy="48"/>
            </a:xfrm>
            <a:prstGeom prst="rect">
              <a:avLst/>
            </a:prstGeom>
            <a:solidFill>
              <a:srgbClr val="3399FF"/>
            </a:solidFill>
            <a:ln w="12700">
              <a:solidFill>
                <a:srgbClr val="000000"/>
              </a:solidFill>
              <a:miter lim="800000"/>
              <a:headEnd type="none" w="sm" len="sm"/>
              <a:tailEnd type="none" w="lg" len="med"/>
            </a:ln>
            <a:effectLst/>
          </p:spPr>
          <p:txBody>
            <a:bodyPr wrap="none" anchor="ctr"/>
            <a:lstStyle/>
            <a:p>
              <a:endParaRPr lang="en-US"/>
            </a:p>
          </p:txBody>
        </p:sp>
        <p:sp>
          <p:nvSpPr>
            <p:cNvPr id="1077270" name="Rectangle 22"/>
            <p:cNvSpPr>
              <a:spLocks noChangeArrowheads="1"/>
            </p:cNvSpPr>
            <p:nvPr/>
          </p:nvSpPr>
          <p:spPr bwMode="auto">
            <a:xfrm>
              <a:off x="5088" y="3792"/>
              <a:ext cx="192" cy="48"/>
            </a:xfrm>
            <a:prstGeom prst="rect">
              <a:avLst/>
            </a:prstGeom>
            <a:solidFill>
              <a:srgbClr val="3399FF"/>
            </a:solidFill>
            <a:ln w="12700">
              <a:solidFill>
                <a:srgbClr val="000000"/>
              </a:solidFill>
              <a:miter lim="800000"/>
              <a:headEnd type="none" w="sm" len="sm"/>
              <a:tailEnd type="none" w="lg" len="med"/>
            </a:ln>
            <a:effectLst/>
          </p:spPr>
          <p:txBody>
            <a:bodyPr wrap="none" anchor="ctr"/>
            <a:lstStyle/>
            <a:p>
              <a:endParaRPr lang="en-US"/>
            </a:p>
          </p:txBody>
        </p:sp>
        <p:sp>
          <p:nvSpPr>
            <p:cNvPr id="1077271" name="Freeform 23"/>
            <p:cNvSpPr>
              <a:spLocks/>
            </p:cNvSpPr>
            <p:nvPr/>
          </p:nvSpPr>
          <p:spPr bwMode="auto">
            <a:xfrm>
              <a:off x="3648" y="3744"/>
              <a:ext cx="912" cy="384"/>
            </a:xfrm>
            <a:custGeom>
              <a:avLst/>
              <a:gdLst/>
              <a:ahLst/>
              <a:cxnLst>
                <a:cxn ang="0">
                  <a:pos x="0" y="48"/>
                </a:cxn>
                <a:cxn ang="0">
                  <a:pos x="288" y="48"/>
                </a:cxn>
                <a:cxn ang="0">
                  <a:pos x="288" y="384"/>
                </a:cxn>
                <a:cxn ang="0">
                  <a:pos x="912" y="384"/>
                </a:cxn>
                <a:cxn ang="0">
                  <a:pos x="912" y="336"/>
                </a:cxn>
                <a:cxn ang="0">
                  <a:pos x="336" y="336"/>
                </a:cxn>
                <a:cxn ang="0">
                  <a:pos x="336" y="0"/>
                </a:cxn>
                <a:cxn ang="0">
                  <a:pos x="0" y="0"/>
                </a:cxn>
                <a:cxn ang="0">
                  <a:pos x="0" y="48"/>
                </a:cxn>
              </a:cxnLst>
              <a:rect l="0" t="0" r="r" b="b"/>
              <a:pathLst>
                <a:path w="912" h="384">
                  <a:moveTo>
                    <a:pt x="0" y="48"/>
                  </a:moveTo>
                  <a:lnTo>
                    <a:pt x="288" y="48"/>
                  </a:lnTo>
                  <a:lnTo>
                    <a:pt x="288" y="384"/>
                  </a:lnTo>
                  <a:lnTo>
                    <a:pt x="912" y="384"/>
                  </a:lnTo>
                  <a:lnTo>
                    <a:pt x="912" y="336"/>
                  </a:lnTo>
                  <a:lnTo>
                    <a:pt x="336" y="336"/>
                  </a:lnTo>
                  <a:lnTo>
                    <a:pt x="336" y="0"/>
                  </a:lnTo>
                  <a:lnTo>
                    <a:pt x="0" y="0"/>
                  </a:lnTo>
                  <a:lnTo>
                    <a:pt x="0" y="48"/>
                  </a:lnTo>
                  <a:close/>
                </a:path>
              </a:pathLst>
            </a:custGeom>
            <a:solidFill>
              <a:srgbClr val="66CCFF"/>
            </a:solidFill>
            <a:ln w="12700" cap="flat" cmpd="sng">
              <a:solidFill>
                <a:srgbClr val="000000"/>
              </a:solidFill>
              <a:prstDash val="solid"/>
              <a:round/>
              <a:headEnd type="none" w="sm" len="sm"/>
              <a:tailEnd type="none" w="lg" len="med"/>
            </a:ln>
            <a:effectLst/>
          </p:spPr>
          <p:txBody>
            <a:bodyPr wrap="none" anchor="ctr"/>
            <a:lstStyle/>
            <a:p>
              <a:endParaRPr lang="en-US"/>
            </a:p>
          </p:txBody>
        </p:sp>
        <p:sp>
          <p:nvSpPr>
            <p:cNvPr id="1077272" name="Freeform 24"/>
            <p:cNvSpPr>
              <a:spLocks/>
            </p:cNvSpPr>
            <p:nvPr/>
          </p:nvSpPr>
          <p:spPr bwMode="auto">
            <a:xfrm>
              <a:off x="1248" y="3696"/>
              <a:ext cx="864" cy="384"/>
            </a:xfrm>
            <a:custGeom>
              <a:avLst/>
              <a:gdLst/>
              <a:ahLst/>
              <a:cxnLst>
                <a:cxn ang="0">
                  <a:pos x="0" y="336"/>
                </a:cxn>
                <a:cxn ang="0">
                  <a:pos x="288" y="336"/>
                </a:cxn>
                <a:cxn ang="0">
                  <a:pos x="288" y="0"/>
                </a:cxn>
                <a:cxn ang="0">
                  <a:pos x="864" y="0"/>
                </a:cxn>
                <a:cxn ang="0">
                  <a:pos x="864" y="48"/>
                </a:cxn>
                <a:cxn ang="0">
                  <a:pos x="336" y="48"/>
                </a:cxn>
                <a:cxn ang="0">
                  <a:pos x="336" y="384"/>
                </a:cxn>
                <a:cxn ang="0">
                  <a:pos x="0" y="384"/>
                </a:cxn>
                <a:cxn ang="0">
                  <a:pos x="0" y="336"/>
                </a:cxn>
              </a:cxnLst>
              <a:rect l="0" t="0" r="r" b="b"/>
              <a:pathLst>
                <a:path w="864" h="384">
                  <a:moveTo>
                    <a:pt x="0" y="336"/>
                  </a:moveTo>
                  <a:lnTo>
                    <a:pt x="288" y="336"/>
                  </a:lnTo>
                  <a:lnTo>
                    <a:pt x="288" y="0"/>
                  </a:lnTo>
                  <a:lnTo>
                    <a:pt x="864" y="0"/>
                  </a:lnTo>
                  <a:lnTo>
                    <a:pt x="864" y="48"/>
                  </a:lnTo>
                  <a:lnTo>
                    <a:pt x="336" y="48"/>
                  </a:lnTo>
                  <a:lnTo>
                    <a:pt x="336" y="384"/>
                  </a:lnTo>
                  <a:lnTo>
                    <a:pt x="0" y="384"/>
                  </a:lnTo>
                  <a:lnTo>
                    <a:pt x="0" y="336"/>
                  </a:lnTo>
                  <a:close/>
                </a:path>
              </a:pathLst>
            </a:custGeom>
            <a:solidFill>
              <a:srgbClr val="996633"/>
            </a:solidFill>
            <a:ln w="12700" cap="flat" cmpd="sng">
              <a:solidFill>
                <a:schemeClr val="tx1"/>
              </a:solidFill>
              <a:prstDash val="solid"/>
              <a:round/>
              <a:headEnd type="none" w="sm" len="sm"/>
              <a:tailEnd type="none" w="lg" len="med"/>
            </a:ln>
            <a:effectLst/>
          </p:spPr>
          <p:txBody>
            <a:bodyPr wrap="none" anchor="ctr"/>
            <a:lstStyle/>
            <a:p>
              <a:endParaRPr lang="en-US"/>
            </a:p>
          </p:txBody>
        </p:sp>
        <p:grpSp>
          <p:nvGrpSpPr>
            <p:cNvPr id="3" name="Group 25"/>
            <p:cNvGrpSpPr>
              <a:grpSpLocks/>
            </p:cNvGrpSpPr>
            <p:nvPr/>
          </p:nvGrpSpPr>
          <p:grpSpPr bwMode="auto">
            <a:xfrm>
              <a:off x="2112" y="3600"/>
              <a:ext cx="1728" cy="576"/>
              <a:chOff x="2112" y="3600"/>
              <a:chExt cx="1728" cy="576"/>
            </a:xfrm>
          </p:grpSpPr>
          <p:sp>
            <p:nvSpPr>
              <p:cNvPr id="1077274" name="Rectangle 26"/>
              <p:cNvSpPr>
                <a:spLocks noChangeArrowheads="1"/>
              </p:cNvSpPr>
              <p:nvPr/>
            </p:nvSpPr>
            <p:spPr bwMode="auto">
              <a:xfrm>
                <a:off x="2256" y="3732"/>
                <a:ext cx="1248" cy="432"/>
              </a:xfrm>
              <a:prstGeom prst="rect">
                <a:avLst/>
              </a:prstGeom>
              <a:gradFill rotWithShape="0">
                <a:gsLst>
                  <a:gs pos="0">
                    <a:srgbClr val="996633"/>
                  </a:gs>
                  <a:gs pos="100000">
                    <a:srgbClr val="66CCFF"/>
                  </a:gs>
                </a:gsLst>
                <a:lin ang="0" scaled="1"/>
              </a:gradFill>
              <a:ln w="12700">
                <a:solidFill>
                  <a:schemeClr val="tx1"/>
                </a:solidFill>
                <a:miter lim="800000"/>
                <a:headEnd type="none" w="sm" len="sm"/>
                <a:tailEnd type="none" w="lg" len="med"/>
              </a:ln>
              <a:effectLst/>
            </p:spPr>
            <p:txBody>
              <a:bodyPr wrap="none" anchor="ctr"/>
              <a:lstStyle/>
              <a:p>
                <a:endParaRPr lang="en-US"/>
              </a:p>
            </p:txBody>
          </p:sp>
          <p:sp>
            <p:nvSpPr>
              <p:cNvPr id="1077275" name="Freeform 27"/>
              <p:cNvSpPr>
                <a:spLocks/>
              </p:cNvSpPr>
              <p:nvPr/>
            </p:nvSpPr>
            <p:spPr bwMode="auto">
              <a:xfrm>
                <a:off x="2138" y="3666"/>
                <a:ext cx="581" cy="510"/>
              </a:xfrm>
              <a:custGeom>
                <a:avLst/>
                <a:gdLst/>
                <a:ahLst/>
                <a:cxnLst>
                  <a:cxn ang="0">
                    <a:pos x="0" y="0"/>
                  </a:cxn>
                  <a:cxn ang="0">
                    <a:pos x="0" y="528"/>
                  </a:cxn>
                  <a:cxn ang="0">
                    <a:pos x="240" y="528"/>
                  </a:cxn>
                  <a:cxn ang="0">
                    <a:pos x="240" y="240"/>
                  </a:cxn>
                  <a:cxn ang="0">
                    <a:pos x="240" y="1776"/>
                  </a:cxn>
                  <a:cxn ang="0">
                    <a:pos x="336" y="1776"/>
                  </a:cxn>
                  <a:cxn ang="0">
                    <a:pos x="336" y="1872"/>
                  </a:cxn>
                  <a:cxn ang="0">
                    <a:pos x="480" y="1872"/>
                  </a:cxn>
                  <a:cxn ang="0">
                    <a:pos x="480" y="1776"/>
                  </a:cxn>
                  <a:cxn ang="0">
                    <a:pos x="1008" y="1776"/>
                  </a:cxn>
                  <a:cxn ang="0">
                    <a:pos x="1008" y="432"/>
                  </a:cxn>
                  <a:cxn ang="0">
                    <a:pos x="1008" y="1776"/>
                  </a:cxn>
                  <a:cxn ang="0">
                    <a:pos x="1200" y="1776"/>
                  </a:cxn>
                  <a:cxn ang="0">
                    <a:pos x="1200" y="1872"/>
                  </a:cxn>
                </a:cxnLst>
                <a:rect l="0" t="0" r="r" b="b"/>
                <a:pathLst>
                  <a:path w="1200" h="1872">
                    <a:moveTo>
                      <a:pt x="0" y="0"/>
                    </a:moveTo>
                    <a:lnTo>
                      <a:pt x="0" y="528"/>
                    </a:lnTo>
                    <a:lnTo>
                      <a:pt x="240" y="528"/>
                    </a:lnTo>
                    <a:lnTo>
                      <a:pt x="240" y="240"/>
                    </a:lnTo>
                    <a:lnTo>
                      <a:pt x="240" y="1776"/>
                    </a:lnTo>
                    <a:lnTo>
                      <a:pt x="336" y="1776"/>
                    </a:lnTo>
                    <a:lnTo>
                      <a:pt x="336" y="1872"/>
                    </a:lnTo>
                    <a:lnTo>
                      <a:pt x="480" y="1872"/>
                    </a:lnTo>
                    <a:lnTo>
                      <a:pt x="480" y="1776"/>
                    </a:lnTo>
                    <a:lnTo>
                      <a:pt x="1008" y="1776"/>
                    </a:lnTo>
                    <a:lnTo>
                      <a:pt x="1008" y="432"/>
                    </a:lnTo>
                    <a:lnTo>
                      <a:pt x="1008" y="1776"/>
                    </a:lnTo>
                    <a:lnTo>
                      <a:pt x="1200" y="1776"/>
                    </a:lnTo>
                    <a:lnTo>
                      <a:pt x="1200" y="1872"/>
                    </a:lnTo>
                  </a:path>
                </a:pathLst>
              </a:custGeom>
              <a:noFill/>
              <a:ln w="76200" cap="flat" cmpd="sng">
                <a:pattFill prst="dashUpDiag">
                  <a:fgClr>
                    <a:srgbClr val="000000"/>
                  </a:fgClr>
                  <a:bgClr>
                    <a:srgbClr val="B2B2B2"/>
                  </a:bgClr>
                </a:pattFill>
                <a:prstDash val="solid"/>
                <a:round/>
                <a:headEnd type="none" w="sm" len="sm"/>
                <a:tailEnd type="none" w="lg" len="lg"/>
              </a:ln>
              <a:effectLst/>
            </p:spPr>
            <p:txBody>
              <a:bodyPr wrap="none" anchor="ctr"/>
              <a:lstStyle/>
              <a:p>
                <a:endParaRPr lang="en-US"/>
              </a:p>
            </p:txBody>
          </p:sp>
          <p:sp>
            <p:nvSpPr>
              <p:cNvPr id="1077276" name="Freeform 28"/>
              <p:cNvSpPr>
                <a:spLocks/>
              </p:cNvSpPr>
              <p:nvPr/>
            </p:nvSpPr>
            <p:spPr bwMode="auto">
              <a:xfrm>
                <a:off x="2722" y="3665"/>
                <a:ext cx="908" cy="511"/>
              </a:xfrm>
              <a:custGeom>
                <a:avLst/>
                <a:gdLst/>
                <a:ahLst/>
                <a:cxnLst>
                  <a:cxn ang="0">
                    <a:pos x="0" y="1872"/>
                  </a:cxn>
                  <a:cxn ang="0">
                    <a:pos x="144" y="1872"/>
                  </a:cxn>
                  <a:cxn ang="0">
                    <a:pos x="144" y="1776"/>
                  </a:cxn>
                  <a:cxn ang="0">
                    <a:pos x="720" y="1776"/>
                  </a:cxn>
                  <a:cxn ang="0">
                    <a:pos x="720" y="432"/>
                  </a:cxn>
                  <a:cxn ang="0">
                    <a:pos x="720" y="1776"/>
                  </a:cxn>
                  <a:cxn ang="0">
                    <a:pos x="912" y="1776"/>
                  </a:cxn>
                  <a:cxn ang="0">
                    <a:pos x="912" y="1872"/>
                  </a:cxn>
                  <a:cxn ang="0">
                    <a:pos x="1056" y="1872"/>
                  </a:cxn>
                  <a:cxn ang="0">
                    <a:pos x="1056" y="1776"/>
                  </a:cxn>
                  <a:cxn ang="0">
                    <a:pos x="1632" y="1776"/>
                  </a:cxn>
                  <a:cxn ang="0">
                    <a:pos x="1632" y="240"/>
                  </a:cxn>
                  <a:cxn ang="0">
                    <a:pos x="1632" y="528"/>
                  </a:cxn>
                  <a:cxn ang="0">
                    <a:pos x="1872" y="528"/>
                  </a:cxn>
                  <a:cxn ang="0">
                    <a:pos x="1872" y="0"/>
                  </a:cxn>
                  <a:cxn ang="0">
                    <a:pos x="1602" y="6"/>
                  </a:cxn>
                </a:cxnLst>
                <a:rect l="0" t="0" r="r" b="b"/>
                <a:pathLst>
                  <a:path w="1872" h="1872">
                    <a:moveTo>
                      <a:pt x="0" y="1872"/>
                    </a:moveTo>
                    <a:lnTo>
                      <a:pt x="144" y="1872"/>
                    </a:lnTo>
                    <a:lnTo>
                      <a:pt x="144" y="1776"/>
                    </a:lnTo>
                    <a:lnTo>
                      <a:pt x="720" y="1776"/>
                    </a:lnTo>
                    <a:lnTo>
                      <a:pt x="720" y="432"/>
                    </a:lnTo>
                    <a:lnTo>
                      <a:pt x="720" y="1776"/>
                    </a:lnTo>
                    <a:lnTo>
                      <a:pt x="912" y="1776"/>
                    </a:lnTo>
                    <a:lnTo>
                      <a:pt x="912" y="1872"/>
                    </a:lnTo>
                    <a:lnTo>
                      <a:pt x="1056" y="1872"/>
                    </a:lnTo>
                    <a:lnTo>
                      <a:pt x="1056" y="1776"/>
                    </a:lnTo>
                    <a:lnTo>
                      <a:pt x="1632" y="1776"/>
                    </a:lnTo>
                    <a:lnTo>
                      <a:pt x="1632" y="240"/>
                    </a:lnTo>
                    <a:lnTo>
                      <a:pt x="1632" y="528"/>
                    </a:lnTo>
                    <a:lnTo>
                      <a:pt x="1872" y="528"/>
                    </a:lnTo>
                    <a:lnTo>
                      <a:pt x="1872" y="0"/>
                    </a:lnTo>
                    <a:lnTo>
                      <a:pt x="1602" y="6"/>
                    </a:lnTo>
                  </a:path>
                </a:pathLst>
              </a:custGeom>
              <a:noFill/>
              <a:ln w="76200" cap="flat" cmpd="sng">
                <a:pattFill prst="dashUpDiag">
                  <a:fgClr>
                    <a:srgbClr val="000000"/>
                  </a:fgClr>
                  <a:bgClr>
                    <a:srgbClr val="B2B2B2"/>
                  </a:bgClr>
                </a:pattFill>
                <a:prstDash val="solid"/>
                <a:round/>
                <a:headEnd type="none" w="sm" len="sm"/>
                <a:tailEnd type="none" w="lg" len="lg"/>
              </a:ln>
              <a:effectLst/>
            </p:spPr>
            <p:txBody>
              <a:bodyPr wrap="none" anchor="ctr"/>
              <a:lstStyle/>
              <a:p>
                <a:endParaRPr lang="en-US"/>
              </a:p>
            </p:txBody>
          </p:sp>
          <p:sp>
            <p:nvSpPr>
              <p:cNvPr id="1077277" name="Line 29"/>
              <p:cNvSpPr>
                <a:spLocks noChangeShapeType="1"/>
              </p:cNvSpPr>
              <p:nvPr/>
            </p:nvSpPr>
            <p:spPr bwMode="auto">
              <a:xfrm>
                <a:off x="2139" y="3731"/>
                <a:ext cx="1468" cy="0"/>
              </a:xfrm>
              <a:prstGeom prst="line">
                <a:avLst/>
              </a:prstGeom>
              <a:noFill/>
              <a:ln w="12700">
                <a:solidFill>
                  <a:schemeClr val="tx1"/>
                </a:solidFill>
                <a:prstDash val="lgDash"/>
                <a:round/>
                <a:headEnd type="none" w="sm" len="sm"/>
                <a:tailEnd type="none" w="lg" len="lg"/>
              </a:ln>
              <a:effectLst/>
            </p:spPr>
            <p:txBody>
              <a:bodyPr wrap="none" anchor="ctr"/>
              <a:lstStyle/>
              <a:p>
                <a:endParaRPr lang="en-US"/>
              </a:p>
            </p:txBody>
          </p:sp>
          <p:sp>
            <p:nvSpPr>
              <p:cNvPr id="1077278" name="Line 30"/>
              <p:cNvSpPr>
                <a:spLocks noChangeShapeType="1"/>
              </p:cNvSpPr>
              <p:nvPr/>
            </p:nvSpPr>
            <p:spPr bwMode="auto">
              <a:xfrm>
                <a:off x="2512" y="3705"/>
                <a:ext cx="0" cy="406"/>
              </a:xfrm>
              <a:prstGeom prst="line">
                <a:avLst/>
              </a:prstGeom>
              <a:noFill/>
              <a:ln w="76200">
                <a:pattFill prst="dashUpDiag">
                  <a:fgClr>
                    <a:srgbClr val="000000"/>
                  </a:fgClr>
                  <a:bgClr>
                    <a:srgbClr val="B2B2B2"/>
                  </a:bgClr>
                </a:pattFill>
                <a:round/>
                <a:headEnd type="none" w="sm" len="sm"/>
                <a:tailEnd type="none" w="lg" len="lg"/>
              </a:ln>
              <a:effectLst/>
            </p:spPr>
            <p:txBody>
              <a:bodyPr wrap="none" anchor="ctr"/>
              <a:lstStyle/>
              <a:p>
                <a:endParaRPr lang="en-US"/>
              </a:p>
            </p:txBody>
          </p:sp>
          <p:sp>
            <p:nvSpPr>
              <p:cNvPr id="1077279" name="Line 31"/>
              <p:cNvSpPr>
                <a:spLocks noChangeShapeType="1"/>
              </p:cNvSpPr>
              <p:nvPr/>
            </p:nvSpPr>
            <p:spPr bwMode="auto">
              <a:xfrm>
                <a:off x="2955" y="3705"/>
                <a:ext cx="0" cy="406"/>
              </a:xfrm>
              <a:prstGeom prst="line">
                <a:avLst/>
              </a:prstGeom>
              <a:noFill/>
              <a:ln w="76200">
                <a:pattFill prst="dashUpDiag">
                  <a:fgClr>
                    <a:srgbClr val="000000"/>
                  </a:fgClr>
                  <a:bgClr>
                    <a:srgbClr val="B2B2B2"/>
                  </a:bgClr>
                </a:pattFill>
                <a:round/>
                <a:headEnd type="none" w="sm" len="sm"/>
                <a:tailEnd type="none" w="lg" len="lg"/>
              </a:ln>
              <a:effectLst/>
            </p:spPr>
            <p:txBody>
              <a:bodyPr wrap="none" anchor="ctr"/>
              <a:lstStyle/>
              <a:p>
                <a:endParaRPr lang="en-US"/>
              </a:p>
            </p:txBody>
          </p:sp>
          <p:sp>
            <p:nvSpPr>
              <p:cNvPr id="1077280" name="Line 32"/>
              <p:cNvSpPr>
                <a:spLocks noChangeShapeType="1"/>
              </p:cNvSpPr>
              <p:nvPr/>
            </p:nvSpPr>
            <p:spPr bwMode="auto">
              <a:xfrm>
                <a:off x="3397" y="3705"/>
                <a:ext cx="0" cy="406"/>
              </a:xfrm>
              <a:prstGeom prst="line">
                <a:avLst/>
              </a:prstGeom>
              <a:noFill/>
              <a:ln w="76200">
                <a:pattFill prst="dashUpDiag">
                  <a:fgClr>
                    <a:srgbClr val="000000"/>
                  </a:fgClr>
                  <a:bgClr>
                    <a:srgbClr val="B2B2B2"/>
                  </a:bgClr>
                </a:pattFill>
                <a:round/>
                <a:headEnd type="none" w="sm" len="sm"/>
                <a:tailEnd type="none" w="lg" len="lg"/>
              </a:ln>
              <a:effectLst/>
            </p:spPr>
            <p:txBody>
              <a:bodyPr wrap="none" anchor="ctr"/>
              <a:lstStyle/>
              <a:p>
                <a:endParaRPr lang="en-US"/>
              </a:p>
            </p:txBody>
          </p:sp>
          <p:sp>
            <p:nvSpPr>
              <p:cNvPr id="1077281" name="AutoShape 33"/>
              <p:cNvSpPr>
                <a:spLocks noChangeArrowheads="1"/>
              </p:cNvSpPr>
              <p:nvPr/>
            </p:nvSpPr>
            <p:spPr bwMode="auto">
              <a:xfrm rot="10851078">
                <a:off x="2605" y="3705"/>
                <a:ext cx="47" cy="26"/>
              </a:xfrm>
              <a:prstGeom prst="triangle">
                <a:avLst>
                  <a:gd name="adj" fmla="val 50000"/>
                </a:avLst>
              </a:prstGeom>
              <a:noFill/>
              <a:ln w="12700">
                <a:solidFill>
                  <a:schemeClr val="tx1"/>
                </a:solidFill>
                <a:miter lim="800000"/>
                <a:headEnd type="none" w="sm" len="sm"/>
                <a:tailEnd type="none" w="lg" len="lg"/>
              </a:ln>
              <a:effectLst/>
            </p:spPr>
            <p:txBody>
              <a:bodyPr wrap="none" anchor="ctr"/>
              <a:lstStyle/>
              <a:p>
                <a:endParaRPr lang="en-US"/>
              </a:p>
            </p:txBody>
          </p:sp>
          <p:sp>
            <p:nvSpPr>
              <p:cNvPr id="1077282" name="AutoShape 34"/>
              <p:cNvSpPr>
                <a:spLocks noChangeArrowheads="1"/>
              </p:cNvSpPr>
              <p:nvPr/>
            </p:nvSpPr>
            <p:spPr bwMode="auto">
              <a:xfrm rot="10851078">
                <a:off x="3024" y="3705"/>
                <a:ext cx="47" cy="26"/>
              </a:xfrm>
              <a:prstGeom prst="triangle">
                <a:avLst>
                  <a:gd name="adj" fmla="val 50000"/>
                </a:avLst>
              </a:prstGeom>
              <a:noFill/>
              <a:ln w="12700">
                <a:solidFill>
                  <a:schemeClr val="tx1"/>
                </a:solidFill>
                <a:miter lim="800000"/>
                <a:headEnd type="none" w="sm" len="sm"/>
                <a:tailEnd type="none" w="lg" len="lg"/>
              </a:ln>
              <a:effectLst/>
            </p:spPr>
            <p:txBody>
              <a:bodyPr wrap="none" anchor="ctr"/>
              <a:lstStyle/>
              <a:p>
                <a:endParaRPr lang="en-US"/>
              </a:p>
            </p:txBody>
          </p:sp>
          <p:grpSp>
            <p:nvGrpSpPr>
              <p:cNvPr id="4" name="Group 35"/>
              <p:cNvGrpSpPr>
                <a:grpSpLocks/>
              </p:cNvGrpSpPr>
              <p:nvPr/>
            </p:nvGrpSpPr>
            <p:grpSpPr bwMode="auto">
              <a:xfrm>
                <a:off x="2325" y="3600"/>
                <a:ext cx="128" cy="524"/>
                <a:chOff x="1152" y="1440"/>
                <a:chExt cx="263" cy="1920"/>
              </a:xfrm>
            </p:grpSpPr>
            <p:sp>
              <p:nvSpPr>
                <p:cNvPr id="1077284" name="Line 36"/>
                <p:cNvSpPr>
                  <a:spLocks noChangeShapeType="1"/>
                </p:cNvSpPr>
                <p:nvPr/>
              </p:nvSpPr>
              <p:spPr bwMode="auto">
                <a:xfrm>
                  <a:off x="1152" y="1440"/>
                  <a:ext cx="0" cy="1920"/>
                </a:xfrm>
                <a:prstGeom prst="line">
                  <a:avLst/>
                </a:prstGeom>
                <a:noFill/>
                <a:ln w="28575">
                  <a:solidFill>
                    <a:schemeClr val="tx1"/>
                  </a:solidFill>
                  <a:round/>
                  <a:headEnd type="none" w="sm" len="sm"/>
                  <a:tailEnd type="none" w="lg" len="lg"/>
                </a:ln>
                <a:effectLst/>
              </p:spPr>
              <p:txBody>
                <a:bodyPr wrap="none" anchor="ctr"/>
                <a:lstStyle/>
                <a:p>
                  <a:endParaRPr lang="en-US"/>
                </a:p>
              </p:txBody>
            </p:sp>
            <p:sp>
              <p:nvSpPr>
                <p:cNvPr id="1077285" name="Line 37"/>
                <p:cNvSpPr>
                  <a:spLocks noChangeShapeType="1"/>
                </p:cNvSpPr>
                <p:nvPr/>
              </p:nvSpPr>
              <p:spPr bwMode="auto">
                <a:xfrm>
                  <a:off x="1152" y="3360"/>
                  <a:ext cx="240" cy="0"/>
                </a:xfrm>
                <a:prstGeom prst="line">
                  <a:avLst/>
                </a:prstGeom>
                <a:noFill/>
                <a:ln w="28575">
                  <a:solidFill>
                    <a:schemeClr val="tx1"/>
                  </a:solidFill>
                  <a:round/>
                  <a:headEnd type="none" w="sm" len="sm"/>
                  <a:tailEnd type="none" w="lg" len="lg"/>
                </a:ln>
                <a:effectLst/>
              </p:spPr>
              <p:txBody>
                <a:bodyPr wrap="none" anchor="ctr"/>
                <a:lstStyle/>
                <a:p>
                  <a:endParaRPr lang="en-US"/>
                </a:p>
              </p:txBody>
            </p:sp>
            <p:sp>
              <p:nvSpPr>
                <p:cNvPr id="1077286" name="AutoShape 38"/>
                <p:cNvSpPr>
                  <a:spLocks noChangeArrowheads="1"/>
                </p:cNvSpPr>
                <p:nvPr/>
              </p:nvSpPr>
              <p:spPr bwMode="auto">
                <a:xfrm rot="10718165">
                  <a:off x="1200"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287" name="AutoShape 39"/>
                <p:cNvSpPr>
                  <a:spLocks noChangeArrowheads="1"/>
                </p:cNvSpPr>
                <p:nvPr/>
              </p:nvSpPr>
              <p:spPr bwMode="auto">
                <a:xfrm rot="10718165">
                  <a:off x="1248"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288" name="AutoShape 40"/>
                <p:cNvSpPr>
                  <a:spLocks noChangeArrowheads="1"/>
                </p:cNvSpPr>
                <p:nvPr/>
              </p:nvSpPr>
              <p:spPr bwMode="auto">
                <a:xfrm rot="10718165">
                  <a:off x="1296"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289" name="AutoShape 41"/>
                <p:cNvSpPr>
                  <a:spLocks noChangeArrowheads="1"/>
                </p:cNvSpPr>
                <p:nvPr/>
              </p:nvSpPr>
              <p:spPr bwMode="auto">
                <a:xfrm rot="10718165">
                  <a:off x="1344"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290" name="Oval 42"/>
                <p:cNvSpPr>
                  <a:spLocks noChangeArrowheads="1"/>
                </p:cNvSpPr>
                <p:nvPr/>
              </p:nvSpPr>
              <p:spPr bwMode="auto">
                <a:xfrm>
                  <a:off x="1344" y="3072"/>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291" name="Oval 43"/>
                <p:cNvSpPr>
                  <a:spLocks noChangeArrowheads="1"/>
                </p:cNvSpPr>
                <p:nvPr/>
              </p:nvSpPr>
              <p:spPr bwMode="auto">
                <a:xfrm>
                  <a:off x="1225" y="316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292" name="Oval 44"/>
                <p:cNvSpPr>
                  <a:spLocks noChangeArrowheads="1"/>
                </p:cNvSpPr>
                <p:nvPr/>
              </p:nvSpPr>
              <p:spPr bwMode="auto">
                <a:xfrm>
                  <a:off x="1296" y="3120"/>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293" name="Oval 45"/>
                <p:cNvSpPr>
                  <a:spLocks noChangeArrowheads="1"/>
                </p:cNvSpPr>
                <p:nvPr/>
              </p:nvSpPr>
              <p:spPr bwMode="auto">
                <a:xfrm>
                  <a:off x="1248" y="302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294" name="Oval 46"/>
                <p:cNvSpPr>
                  <a:spLocks noChangeArrowheads="1"/>
                </p:cNvSpPr>
                <p:nvPr/>
              </p:nvSpPr>
              <p:spPr bwMode="auto">
                <a:xfrm>
                  <a:off x="1273" y="2953"/>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295" name="Oval 47"/>
                <p:cNvSpPr>
                  <a:spLocks noChangeArrowheads="1"/>
                </p:cNvSpPr>
                <p:nvPr/>
              </p:nvSpPr>
              <p:spPr bwMode="auto">
                <a:xfrm>
                  <a:off x="1344" y="292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296" name="Oval 48"/>
                <p:cNvSpPr>
                  <a:spLocks noChangeArrowheads="1"/>
                </p:cNvSpPr>
                <p:nvPr/>
              </p:nvSpPr>
              <p:spPr bwMode="auto">
                <a:xfrm>
                  <a:off x="1248" y="2832"/>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297" name="Oval 49"/>
                <p:cNvSpPr>
                  <a:spLocks noChangeArrowheads="1"/>
                </p:cNvSpPr>
                <p:nvPr/>
              </p:nvSpPr>
              <p:spPr bwMode="auto">
                <a:xfrm>
                  <a:off x="1248" y="278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298" name="Oval 50"/>
                <p:cNvSpPr>
                  <a:spLocks noChangeArrowheads="1"/>
                </p:cNvSpPr>
                <p:nvPr/>
              </p:nvSpPr>
              <p:spPr bwMode="auto">
                <a:xfrm>
                  <a:off x="1392" y="278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299" name="Oval 51"/>
                <p:cNvSpPr>
                  <a:spLocks noChangeArrowheads="1"/>
                </p:cNvSpPr>
                <p:nvPr/>
              </p:nvSpPr>
              <p:spPr bwMode="auto">
                <a:xfrm>
                  <a:off x="1296" y="268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00" name="Oval 52"/>
                <p:cNvSpPr>
                  <a:spLocks noChangeArrowheads="1"/>
                </p:cNvSpPr>
                <p:nvPr/>
              </p:nvSpPr>
              <p:spPr bwMode="auto">
                <a:xfrm>
                  <a:off x="1392" y="2592"/>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01" name="Oval 53"/>
                <p:cNvSpPr>
                  <a:spLocks noChangeArrowheads="1"/>
                </p:cNvSpPr>
                <p:nvPr/>
              </p:nvSpPr>
              <p:spPr bwMode="auto">
                <a:xfrm>
                  <a:off x="1200" y="2496"/>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02" name="Oval 54"/>
                <p:cNvSpPr>
                  <a:spLocks noChangeArrowheads="1"/>
                </p:cNvSpPr>
                <p:nvPr/>
              </p:nvSpPr>
              <p:spPr bwMode="auto">
                <a:xfrm>
                  <a:off x="1296" y="244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03" name="Oval 55"/>
                <p:cNvSpPr>
                  <a:spLocks noChangeArrowheads="1"/>
                </p:cNvSpPr>
                <p:nvPr/>
              </p:nvSpPr>
              <p:spPr bwMode="auto">
                <a:xfrm>
                  <a:off x="1369" y="230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04" name="Oval 56"/>
                <p:cNvSpPr>
                  <a:spLocks noChangeArrowheads="1"/>
                </p:cNvSpPr>
                <p:nvPr/>
              </p:nvSpPr>
              <p:spPr bwMode="auto">
                <a:xfrm>
                  <a:off x="1248" y="2160"/>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05" name="Oval 57"/>
                <p:cNvSpPr>
                  <a:spLocks noChangeArrowheads="1"/>
                </p:cNvSpPr>
                <p:nvPr/>
              </p:nvSpPr>
              <p:spPr bwMode="auto">
                <a:xfrm>
                  <a:off x="1344" y="2016"/>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06" name="Oval 58"/>
                <p:cNvSpPr>
                  <a:spLocks noChangeArrowheads="1"/>
                </p:cNvSpPr>
                <p:nvPr/>
              </p:nvSpPr>
              <p:spPr bwMode="auto">
                <a:xfrm>
                  <a:off x="1248" y="1920"/>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grpSp>
          <p:grpSp>
            <p:nvGrpSpPr>
              <p:cNvPr id="5" name="Group 59"/>
              <p:cNvGrpSpPr>
                <a:grpSpLocks/>
              </p:cNvGrpSpPr>
              <p:nvPr/>
            </p:nvGrpSpPr>
            <p:grpSpPr bwMode="auto">
              <a:xfrm>
                <a:off x="2687" y="3600"/>
                <a:ext cx="128" cy="524"/>
                <a:chOff x="1152" y="1440"/>
                <a:chExt cx="263" cy="1920"/>
              </a:xfrm>
            </p:grpSpPr>
            <p:sp>
              <p:nvSpPr>
                <p:cNvPr id="1077308" name="Line 60"/>
                <p:cNvSpPr>
                  <a:spLocks noChangeShapeType="1"/>
                </p:cNvSpPr>
                <p:nvPr/>
              </p:nvSpPr>
              <p:spPr bwMode="auto">
                <a:xfrm>
                  <a:off x="1152" y="1440"/>
                  <a:ext cx="0" cy="1920"/>
                </a:xfrm>
                <a:prstGeom prst="line">
                  <a:avLst/>
                </a:prstGeom>
                <a:noFill/>
                <a:ln w="28575">
                  <a:solidFill>
                    <a:schemeClr val="tx1"/>
                  </a:solidFill>
                  <a:round/>
                  <a:headEnd type="none" w="sm" len="sm"/>
                  <a:tailEnd type="none" w="lg" len="lg"/>
                </a:ln>
                <a:effectLst/>
              </p:spPr>
              <p:txBody>
                <a:bodyPr wrap="none" anchor="ctr"/>
                <a:lstStyle/>
                <a:p>
                  <a:endParaRPr lang="en-US"/>
                </a:p>
              </p:txBody>
            </p:sp>
            <p:sp>
              <p:nvSpPr>
                <p:cNvPr id="1077309" name="Line 61"/>
                <p:cNvSpPr>
                  <a:spLocks noChangeShapeType="1"/>
                </p:cNvSpPr>
                <p:nvPr/>
              </p:nvSpPr>
              <p:spPr bwMode="auto">
                <a:xfrm>
                  <a:off x="1152" y="3360"/>
                  <a:ext cx="240" cy="0"/>
                </a:xfrm>
                <a:prstGeom prst="line">
                  <a:avLst/>
                </a:prstGeom>
                <a:noFill/>
                <a:ln w="28575">
                  <a:solidFill>
                    <a:schemeClr val="tx1"/>
                  </a:solidFill>
                  <a:round/>
                  <a:headEnd type="none" w="sm" len="sm"/>
                  <a:tailEnd type="none" w="lg" len="lg"/>
                </a:ln>
                <a:effectLst/>
              </p:spPr>
              <p:txBody>
                <a:bodyPr wrap="none" anchor="ctr"/>
                <a:lstStyle/>
                <a:p>
                  <a:endParaRPr lang="en-US"/>
                </a:p>
              </p:txBody>
            </p:sp>
            <p:sp>
              <p:nvSpPr>
                <p:cNvPr id="1077310" name="AutoShape 62"/>
                <p:cNvSpPr>
                  <a:spLocks noChangeArrowheads="1"/>
                </p:cNvSpPr>
                <p:nvPr/>
              </p:nvSpPr>
              <p:spPr bwMode="auto">
                <a:xfrm rot="10718165">
                  <a:off x="1200"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311" name="AutoShape 63"/>
                <p:cNvSpPr>
                  <a:spLocks noChangeArrowheads="1"/>
                </p:cNvSpPr>
                <p:nvPr/>
              </p:nvSpPr>
              <p:spPr bwMode="auto">
                <a:xfrm rot="10718165">
                  <a:off x="1248"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312" name="AutoShape 64"/>
                <p:cNvSpPr>
                  <a:spLocks noChangeArrowheads="1"/>
                </p:cNvSpPr>
                <p:nvPr/>
              </p:nvSpPr>
              <p:spPr bwMode="auto">
                <a:xfrm rot="10718165">
                  <a:off x="1296"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313" name="AutoShape 65"/>
                <p:cNvSpPr>
                  <a:spLocks noChangeArrowheads="1"/>
                </p:cNvSpPr>
                <p:nvPr/>
              </p:nvSpPr>
              <p:spPr bwMode="auto">
                <a:xfrm rot="10718165">
                  <a:off x="1344"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314" name="Oval 66"/>
                <p:cNvSpPr>
                  <a:spLocks noChangeArrowheads="1"/>
                </p:cNvSpPr>
                <p:nvPr/>
              </p:nvSpPr>
              <p:spPr bwMode="auto">
                <a:xfrm>
                  <a:off x="1344" y="3072"/>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15" name="Oval 67"/>
                <p:cNvSpPr>
                  <a:spLocks noChangeArrowheads="1"/>
                </p:cNvSpPr>
                <p:nvPr/>
              </p:nvSpPr>
              <p:spPr bwMode="auto">
                <a:xfrm>
                  <a:off x="1225" y="316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16" name="Oval 68"/>
                <p:cNvSpPr>
                  <a:spLocks noChangeArrowheads="1"/>
                </p:cNvSpPr>
                <p:nvPr/>
              </p:nvSpPr>
              <p:spPr bwMode="auto">
                <a:xfrm>
                  <a:off x="1296" y="3120"/>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17" name="Oval 69"/>
                <p:cNvSpPr>
                  <a:spLocks noChangeArrowheads="1"/>
                </p:cNvSpPr>
                <p:nvPr/>
              </p:nvSpPr>
              <p:spPr bwMode="auto">
                <a:xfrm>
                  <a:off x="1248" y="302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18" name="Oval 70"/>
                <p:cNvSpPr>
                  <a:spLocks noChangeArrowheads="1"/>
                </p:cNvSpPr>
                <p:nvPr/>
              </p:nvSpPr>
              <p:spPr bwMode="auto">
                <a:xfrm>
                  <a:off x="1273" y="2953"/>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19" name="Oval 71"/>
                <p:cNvSpPr>
                  <a:spLocks noChangeArrowheads="1"/>
                </p:cNvSpPr>
                <p:nvPr/>
              </p:nvSpPr>
              <p:spPr bwMode="auto">
                <a:xfrm>
                  <a:off x="1344" y="292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0" name="Oval 72"/>
                <p:cNvSpPr>
                  <a:spLocks noChangeArrowheads="1"/>
                </p:cNvSpPr>
                <p:nvPr/>
              </p:nvSpPr>
              <p:spPr bwMode="auto">
                <a:xfrm>
                  <a:off x="1248" y="2832"/>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1" name="Oval 73"/>
                <p:cNvSpPr>
                  <a:spLocks noChangeArrowheads="1"/>
                </p:cNvSpPr>
                <p:nvPr/>
              </p:nvSpPr>
              <p:spPr bwMode="auto">
                <a:xfrm>
                  <a:off x="1248" y="278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2" name="Oval 74"/>
                <p:cNvSpPr>
                  <a:spLocks noChangeArrowheads="1"/>
                </p:cNvSpPr>
                <p:nvPr/>
              </p:nvSpPr>
              <p:spPr bwMode="auto">
                <a:xfrm>
                  <a:off x="1392" y="278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3" name="Oval 75"/>
                <p:cNvSpPr>
                  <a:spLocks noChangeArrowheads="1"/>
                </p:cNvSpPr>
                <p:nvPr/>
              </p:nvSpPr>
              <p:spPr bwMode="auto">
                <a:xfrm>
                  <a:off x="1296" y="268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4" name="Oval 76"/>
                <p:cNvSpPr>
                  <a:spLocks noChangeArrowheads="1"/>
                </p:cNvSpPr>
                <p:nvPr/>
              </p:nvSpPr>
              <p:spPr bwMode="auto">
                <a:xfrm>
                  <a:off x="1392" y="2592"/>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5" name="Oval 77"/>
                <p:cNvSpPr>
                  <a:spLocks noChangeArrowheads="1"/>
                </p:cNvSpPr>
                <p:nvPr/>
              </p:nvSpPr>
              <p:spPr bwMode="auto">
                <a:xfrm>
                  <a:off x="1200" y="2496"/>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6" name="Oval 78"/>
                <p:cNvSpPr>
                  <a:spLocks noChangeArrowheads="1"/>
                </p:cNvSpPr>
                <p:nvPr/>
              </p:nvSpPr>
              <p:spPr bwMode="auto">
                <a:xfrm>
                  <a:off x="1296" y="244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7" name="Oval 79"/>
                <p:cNvSpPr>
                  <a:spLocks noChangeArrowheads="1"/>
                </p:cNvSpPr>
                <p:nvPr/>
              </p:nvSpPr>
              <p:spPr bwMode="auto">
                <a:xfrm>
                  <a:off x="1369" y="230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8" name="Oval 80"/>
                <p:cNvSpPr>
                  <a:spLocks noChangeArrowheads="1"/>
                </p:cNvSpPr>
                <p:nvPr/>
              </p:nvSpPr>
              <p:spPr bwMode="auto">
                <a:xfrm>
                  <a:off x="1248" y="2160"/>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29" name="Oval 81"/>
                <p:cNvSpPr>
                  <a:spLocks noChangeArrowheads="1"/>
                </p:cNvSpPr>
                <p:nvPr/>
              </p:nvSpPr>
              <p:spPr bwMode="auto">
                <a:xfrm>
                  <a:off x="1344" y="2016"/>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30" name="Oval 82"/>
                <p:cNvSpPr>
                  <a:spLocks noChangeArrowheads="1"/>
                </p:cNvSpPr>
                <p:nvPr/>
              </p:nvSpPr>
              <p:spPr bwMode="auto">
                <a:xfrm>
                  <a:off x="1248" y="1920"/>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grpSp>
          <p:grpSp>
            <p:nvGrpSpPr>
              <p:cNvPr id="6" name="Group 83"/>
              <p:cNvGrpSpPr>
                <a:grpSpLocks/>
              </p:cNvGrpSpPr>
              <p:nvPr/>
            </p:nvGrpSpPr>
            <p:grpSpPr bwMode="auto">
              <a:xfrm>
                <a:off x="3141" y="3600"/>
                <a:ext cx="128" cy="524"/>
                <a:chOff x="1152" y="1440"/>
                <a:chExt cx="263" cy="1920"/>
              </a:xfrm>
            </p:grpSpPr>
            <p:sp>
              <p:nvSpPr>
                <p:cNvPr id="1077332" name="Line 84"/>
                <p:cNvSpPr>
                  <a:spLocks noChangeShapeType="1"/>
                </p:cNvSpPr>
                <p:nvPr/>
              </p:nvSpPr>
              <p:spPr bwMode="auto">
                <a:xfrm>
                  <a:off x="1152" y="1440"/>
                  <a:ext cx="0" cy="1920"/>
                </a:xfrm>
                <a:prstGeom prst="line">
                  <a:avLst/>
                </a:prstGeom>
                <a:noFill/>
                <a:ln w="28575">
                  <a:solidFill>
                    <a:schemeClr val="tx1"/>
                  </a:solidFill>
                  <a:round/>
                  <a:headEnd type="none" w="sm" len="sm"/>
                  <a:tailEnd type="none" w="lg" len="lg"/>
                </a:ln>
                <a:effectLst/>
              </p:spPr>
              <p:txBody>
                <a:bodyPr wrap="none" anchor="ctr"/>
                <a:lstStyle/>
                <a:p>
                  <a:endParaRPr lang="en-US"/>
                </a:p>
              </p:txBody>
            </p:sp>
            <p:sp>
              <p:nvSpPr>
                <p:cNvPr id="1077333" name="Line 85"/>
                <p:cNvSpPr>
                  <a:spLocks noChangeShapeType="1"/>
                </p:cNvSpPr>
                <p:nvPr/>
              </p:nvSpPr>
              <p:spPr bwMode="auto">
                <a:xfrm>
                  <a:off x="1152" y="3360"/>
                  <a:ext cx="240" cy="0"/>
                </a:xfrm>
                <a:prstGeom prst="line">
                  <a:avLst/>
                </a:prstGeom>
                <a:noFill/>
                <a:ln w="28575">
                  <a:solidFill>
                    <a:schemeClr val="tx1"/>
                  </a:solidFill>
                  <a:round/>
                  <a:headEnd type="none" w="sm" len="sm"/>
                  <a:tailEnd type="none" w="lg" len="lg"/>
                </a:ln>
                <a:effectLst/>
              </p:spPr>
              <p:txBody>
                <a:bodyPr wrap="none" anchor="ctr"/>
                <a:lstStyle/>
                <a:p>
                  <a:endParaRPr lang="en-US"/>
                </a:p>
              </p:txBody>
            </p:sp>
            <p:sp>
              <p:nvSpPr>
                <p:cNvPr id="1077334" name="AutoShape 86"/>
                <p:cNvSpPr>
                  <a:spLocks noChangeArrowheads="1"/>
                </p:cNvSpPr>
                <p:nvPr/>
              </p:nvSpPr>
              <p:spPr bwMode="auto">
                <a:xfrm rot="10718165">
                  <a:off x="1200"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335" name="AutoShape 87"/>
                <p:cNvSpPr>
                  <a:spLocks noChangeArrowheads="1"/>
                </p:cNvSpPr>
                <p:nvPr/>
              </p:nvSpPr>
              <p:spPr bwMode="auto">
                <a:xfrm rot="10718165">
                  <a:off x="1248"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336" name="AutoShape 88"/>
                <p:cNvSpPr>
                  <a:spLocks noChangeArrowheads="1"/>
                </p:cNvSpPr>
                <p:nvPr/>
              </p:nvSpPr>
              <p:spPr bwMode="auto">
                <a:xfrm rot="10718165">
                  <a:off x="1296"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337" name="AutoShape 89"/>
                <p:cNvSpPr>
                  <a:spLocks noChangeArrowheads="1"/>
                </p:cNvSpPr>
                <p:nvPr/>
              </p:nvSpPr>
              <p:spPr bwMode="auto">
                <a:xfrm rot="10718165">
                  <a:off x="1344" y="3264"/>
                  <a:ext cx="48" cy="96"/>
                </a:xfrm>
                <a:prstGeom prst="triangle">
                  <a:avLst>
                    <a:gd name="adj" fmla="val 50000"/>
                  </a:avLst>
                </a:prstGeom>
                <a:solidFill>
                  <a:schemeClr val="tx1"/>
                </a:solidFill>
                <a:ln w="12700">
                  <a:solidFill>
                    <a:schemeClr val="tx1"/>
                  </a:solidFill>
                  <a:miter lim="800000"/>
                  <a:headEnd type="none" w="sm" len="sm"/>
                  <a:tailEnd type="none" w="lg" len="lg"/>
                </a:ln>
                <a:effectLst/>
              </p:spPr>
              <p:txBody>
                <a:bodyPr wrap="none" anchor="ctr"/>
                <a:lstStyle/>
                <a:p>
                  <a:endParaRPr lang="en-US"/>
                </a:p>
              </p:txBody>
            </p:sp>
            <p:sp>
              <p:nvSpPr>
                <p:cNvPr id="1077338" name="Oval 90"/>
                <p:cNvSpPr>
                  <a:spLocks noChangeArrowheads="1"/>
                </p:cNvSpPr>
                <p:nvPr/>
              </p:nvSpPr>
              <p:spPr bwMode="auto">
                <a:xfrm>
                  <a:off x="1344" y="3072"/>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39" name="Oval 91"/>
                <p:cNvSpPr>
                  <a:spLocks noChangeArrowheads="1"/>
                </p:cNvSpPr>
                <p:nvPr/>
              </p:nvSpPr>
              <p:spPr bwMode="auto">
                <a:xfrm>
                  <a:off x="1225" y="316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0" name="Oval 92"/>
                <p:cNvSpPr>
                  <a:spLocks noChangeArrowheads="1"/>
                </p:cNvSpPr>
                <p:nvPr/>
              </p:nvSpPr>
              <p:spPr bwMode="auto">
                <a:xfrm>
                  <a:off x="1296" y="3120"/>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1" name="Oval 93"/>
                <p:cNvSpPr>
                  <a:spLocks noChangeArrowheads="1"/>
                </p:cNvSpPr>
                <p:nvPr/>
              </p:nvSpPr>
              <p:spPr bwMode="auto">
                <a:xfrm>
                  <a:off x="1248" y="302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2" name="Oval 94"/>
                <p:cNvSpPr>
                  <a:spLocks noChangeArrowheads="1"/>
                </p:cNvSpPr>
                <p:nvPr/>
              </p:nvSpPr>
              <p:spPr bwMode="auto">
                <a:xfrm>
                  <a:off x="1273" y="2953"/>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3" name="Oval 95"/>
                <p:cNvSpPr>
                  <a:spLocks noChangeArrowheads="1"/>
                </p:cNvSpPr>
                <p:nvPr/>
              </p:nvSpPr>
              <p:spPr bwMode="auto">
                <a:xfrm>
                  <a:off x="1344" y="292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4" name="Oval 96"/>
                <p:cNvSpPr>
                  <a:spLocks noChangeArrowheads="1"/>
                </p:cNvSpPr>
                <p:nvPr/>
              </p:nvSpPr>
              <p:spPr bwMode="auto">
                <a:xfrm>
                  <a:off x="1248" y="2832"/>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5" name="Oval 97"/>
                <p:cNvSpPr>
                  <a:spLocks noChangeArrowheads="1"/>
                </p:cNvSpPr>
                <p:nvPr/>
              </p:nvSpPr>
              <p:spPr bwMode="auto">
                <a:xfrm>
                  <a:off x="1248" y="278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6" name="Oval 98"/>
                <p:cNvSpPr>
                  <a:spLocks noChangeArrowheads="1"/>
                </p:cNvSpPr>
                <p:nvPr/>
              </p:nvSpPr>
              <p:spPr bwMode="auto">
                <a:xfrm>
                  <a:off x="1392" y="278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7" name="Oval 99"/>
                <p:cNvSpPr>
                  <a:spLocks noChangeArrowheads="1"/>
                </p:cNvSpPr>
                <p:nvPr/>
              </p:nvSpPr>
              <p:spPr bwMode="auto">
                <a:xfrm>
                  <a:off x="1296" y="268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8" name="Oval 100"/>
                <p:cNvSpPr>
                  <a:spLocks noChangeArrowheads="1"/>
                </p:cNvSpPr>
                <p:nvPr/>
              </p:nvSpPr>
              <p:spPr bwMode="auto">
                <a:xfrm>
                  <a:off x="1392" y="2592"/>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49" name="Oval 101"/>
                <p:cNvSpPr>
                  <a:spLocks noChangeArrowheads="1"/>
                </p:cNvSpPr>
                <p:nvPr/>
              </p:nvSpPr>
              <p:spPr bwMode="auto">
                <a:xfrm>
                  <a:off x="1200" y="2496"/>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50" name="Oval 102"/>
                <p:cNvSpPr>
                  <a:spLocks noChangeArrowheads="1"/>
                </p:cNvSpPr>
                <p:nvPr/>
              </p:nvSpPr>
              <p:spPr bwMode="auto">
                <a:xfrm>
                  <a:off x="1296" y="2448"/>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51" name="Oval 103"/>
                <p:cNvSpPr>
                  <a:spLocks noChangeArrowheads="1"/>
                </p:cNvSpPr>
                <p:nvPr/>
              </p:nvSpPr>
              <p:spPr bwMode="auto">
                <a:xfrm>
                  <a:off x="1369" y="2304"/>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52" name="Oval 104"/>
                <p:cNvSpPr>
                  <a:spLocks noChangeArrowheads="1"/>
                </p:cNvSpPr>
                <p:nvPr/>
              </p:nvSpPr>
              <p:spPr bwMode="auto">
                <a:xfrm>
                  <a:off x="1248" y="2160"/>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53" name="Oval 105"/>
                <p:cNvSpPr>
                  <a:spLocks noChangeArrowheads="1"/>
                </p:cNvSpPr>
                <p:nvPr/>
              </p:nvSpPr>
              <p:spPr bwMode="auto">
                <a:xfrm>
                  <a:off x="1344" y="2016"/>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sp>
              <p:nvSpPr>
                <p:cNvPr id="1077354" name="Oval 106"/>
                <p:cNvSpPr>
                  <a:spLocks noChangeArrowheads="1"/>
                </p:cNvSpPr>
                <p:nvPr/>
              </p:nvSpPr>
              <p:spPr bwMode="auto">
                <a:xfrm>
                  <a:off x="1248" y="1920"/>
                  <a:ext cx="23" cy="23"/>
                </a:xfrm>
                <a:prstGeom prst="ellipse">
                  <a:avLst/>
                </a:prstGeom>
                <a:noFill/>
                <a:ln w="12700">
                  <a:solidFill>
                    <a:schemeClr val="tx1"/>
                  </a:solidFill>
                  <a:round/>
                  <a:headEnd type="none" w="sm" len="sm"/>
                  <a:tailEnd type="none" w="lg" len="lg"/>
                </a:ln>
                <a:effectLst/>
              </p:spPr>
              <p:txBody>
                <a:bodyPr wrap="none" anchor="ctr"/>
                <a:lstStyle/>
                <a:p>
                  <a:endParaRPr lang="en-US"/>
                </a:p>
              </p:txBody>
            </p:sp>
          </p:grpSp>
          <p:sp>
            <p:nvSpPr>
              <p:cNvPr id="1077355" name="Freeform 107"/>
              <p:cNvSpPr>
                <a:spLocks/>
              </p:cNvSpPr>
              <p:nvPr/>
            </p:nvSpPr>
            <p:spPr bwMode="auto">
              <a:xfrm>
                <a:off x="2186" y="3718"/>
                <a:ext cx="116" cy="39"/>
              </a:xfrm>
              <a:custGeom>
                <a:avLst/>
                <a:gdLst/>
                <a:ahLst/>
                <a:cxnLst>
                  <a:cxn ang="0">
                    <a:pos x="0" y="144"/>
                  </a:cxn>
                  <a:cxn ang="0">
                    <a:pos x="144" y="0"/>
                  </a:cxn>
                  <a:cxn ang="0">
                    <a:pos x="240" y="144"/>
                  </a:cxn>
                </a:cxnLst>
                <a:rect l="0" t="0" r="r" b="b"/>
                <a:pathLst>
                  <a:path w="240" h="144">
                    <a:moveTo>
                      <a:pt x="0" y="144"/>
                    </a:moveTo>
                    <a:cubicBezTo>
                      <a:pt x="52" y="72"/>
                      <a:pt x="104" y="0"/>
                      <a:pt x="144" y="0"/>
                    </a:cubicBezTo>
                    <a:cubicBezTo>
                      <a:pt x="184" y="0"/>
                      <a:pt x="224" y="96"/>
                      <a:pt x="240" y="144"/>
                    </a:cubicBezTo>
                  </a:path>
                </a:pathLst>
              </a:custGeom>
              <a:noFill/>
              <a:ln w="12700" cap="flat" cmpd="sng">
                <a:solidFill>
                  <a:schemeClr val="tx1"/>
                </a:solidFill>
                <a:prstDash val="solid"/>
                <a:round/>
                <a:headEnd type="none" w="sm" len="sm"/>
                <a:tailEnd type="stealth" w="lg" len="lg"/>
              </a:ln>
              <a:effectLst/>
            </p:spPr>
            <p:txBody>
              <a:bodyPr wrap="none" anchor="ctr"/>
              <a:lstStyle/>
              <a:p>
                <a:endParaRPr lang="en-US"/>
              </a:p>
            </p:txBody>
          </p:sp>
          <p:sp>
            <p:nvSpPr>
              <p:cNvPr id="1077356" name="Freeform 108"/>
              <p:cNvSpPr>
                <a:spLocks/>
              </p:cNvSpPr>
              <p:nvPr/>
            </p:nvSpPr>
            <p:spPr bwMode="auto">
              <a:xfrm>
                <a:off x="2582" y="3757"/>
                <a:ext cx="93" cy="52"/>
              </a:xfrm>
              <a:custGeom>
                <a:avLst/>
                <a:gdLst/>
                <a:ahLst/>
                <a:cxnLst>
                  <a:cxn ang="0">
                    <a:pos x="0" y="192"/>
                  </a:cxn>
                  <a:cxn ang="0">
                    <a:pos x="96" y="0"/>
                  </a:cxn>
                  <a:cxn ang="0">
                    <a:pos x="192" y="192"/>
                  </a:cxn>
                </a:cxnLst>
                <a:rect l="0" t="0" r="r" b="b"/>
                <a:pathLst>
                  <a:path w="192" h="192">
                    <a:moveTo>
                      <a:pt x="0" y="192"/>
                    </a:moveTo>
                    <a:cubicBezTo>
                      <a:pt x="32" y="96"/>
                      <a:pt x="64" y="0"/>
                      <a:pt x="96" y="0"/>
                    </a:cubicBezTo>
                    <a:cubicBezTo>
                      <a:pt x="128" y="0"/>
                      <a:pt x="160" y="96"/>
                      <a:pt x="192" y="192"/>
                    </a:cubicBezTo>
                  </a:path>
                </a:pathLst>
              </a:custGeom>
              <a:noFill/>
              <a:ln w="12700" cap="flat" cmpd="sng">
                <a:solidFill>
                  <a:schemeClr val="tx1"/>
                </a:solidFill>
                <a:prstDash val="solid"/>
                <a:round/>
                <a:headEnd type="none" w="sm" len="sm"/>
                <a:tailEnd type="stealth" w="lg" len="lg"/>
              </a:ln>
              <a:effectLst/>
            </p:spPr>
            <p:txBody>
              <a:bodyPr wrap="none" anchor="ctr"/>
              <a:lstStyle/>
              <a:p>
                <a:endParaRPr lang="en-US"/>
              </a:p>
            </p:txBody>
          </p:sp>
          <p:sp>
            <p:nvSpPr>
              <p:cNvPr id="1077357" name="Freeform 109"/>
              <p:cNvSpPr>
                <a:spLocks/>
              </p:cNvSpPr>
              <p:nvPr/>
            </p:nvSpPr>
            <p:spPr bwMode="auto">
              <a:xfrm>
                <a:off x="2885" y="4058"/>
                <a:ext cx="139" cy="81"/>
              </a:xfrm>
              <a:custGeom>
                <a:avLst/>
                <a:gdLst/>
                <a:ahLst/>
                <a:cxnLst>
                  <a:cxn ang="0">
                    <a:pos x="0" y="0"/>
                  </a:cxn>
                  <a:cxn ang="0">
                    <a:pos x="144" y="288"/>
                  </a:cxn>
                  <a:cxn ang="0">
                    <a:pos x="288" y="48"/>
                  </a:cxn>
                </a:cxnLst>
                <a:rect l="0" t="0" r="r" b="b"/>
                <a:pathLst>
                  <a:path w="288" h="296">
                    <a:moveTo>
                      <a:pt x="0" y="0"/>
                    </a:moveTo>
                    <a:cubicBezTo>
                      <a:pt x="48" y="140"/>
                      <a:pt x="96" y="280"/>
                      <a:pt x="144" y="288"/>
                    </a:cubicBezTo>
                    <a:cubicBezTo>
                      <a:pt x="192" y="296"/>
                      <a:pt x="240" y="172"/>
                      <a:pt x="288" y="48"/>
                    </a:cubicBezTo>
                  </a:path>
                </a:pathLst>
              </a:custGeom>
              <a:noFill/>
              <a:ln w="12700" cap="flat" cmpd="sng">
                <a:solidFill>
                  <a:schemeClr val="tx1"/>
                </a:solidFill>
                <a:prstDash val="solid"/>
                <a:round/>
                <a:headEnd type="none" w="sm" len="sm"/>
                <a:tailEnd type="stealth" w="lg" len="lg"/>
              </a:ln>
              <a:effectLst/>
            </p:spPr>
            <p:txBody>
              <a:bodyPr wrap="none" anchor="ctr"/>
              <a:lstStyle/>
              <a:p>
                <a:endParaRPr lang="en-US"/>
              </a:p>
            </p:txBody>
          </p:sp>
          <p:sp>
            <p:nvSpPr>
              <p:cNvPr id="1077358" name="Freeform 110"/>
              <p:cNvSpPr>
                <a:spLocks/>
              </p:cNvSpPr>
              <p:nvPr/>
            </p:nvSpPr>
            <p:spPr bwMode="auto">
              <a:xfrm>
                <a:off x="3024" y="3757"/>
                <a:ext cx="94" cy="52"/>
              </a:xfrm>
              <a:custGeom>
                <a:avLst/>
                <a:gdLst/>
                <a:ahLst/>
                <a:cxnLst>
                  <a:cxn ang="0">
                    <a:pos x="0" y="192"/>
                  </a:cxn>
                  <a:cxn ang="0">
                    <a:pos x="96" y="0"/>
                  </a:cxn>
                  <a:cxn ang="0">
                    <a:pos x="192" y="192"/>
                  </a:cxn>
                </a:cxnLst>
                <a:rect l="0" t="0" r="r" b="b"/>
                <a:pathLst>
                  <a:path w="192" h="192">
                    <a:moveTo>
                      <a:pt x="0" y="192"/>
                    </a:moveTo>
                    <a:cubicBezTo>
                      <a:pt x="32" y="96"/>
                      <a:pt x="64" y="0"/>
                      <a:pt x="96" y="0"/>
                    </a:cubicBezTo>
                    <a:cubicBezTo>
                      <a:pt x="128" y="0"/>
                      <a:pt x="160" y="96"/>
                      <a:pt x="192" y="192"/>
                    </a:cubicBezTo>
                  </a:path>
                </a:pathLst>
              </a:custGeom>
              <a:noFill/>
              <a:ln w="12700" cap="flat" cmpd="sng">
                <a:solidFill>
                  <a:schemeClr val="tx1"/>
                </a:solidFill>
                <a:prstDash val="solid"/>
                <a:round/>
                <a:headEnd type="none" w="sm" len="sm"/>
                <a:tailEnd type="stealth" w="lg" len="lg"/>
              </a:ln>
              <a:effectLst/>
            </p:spPr>
            <p:txBody>
              <a:bodyPr wrap="none" anchor="ctr"/>
              <a:lstStyle/>
              <a:p>
                <a:endParaRPr lang="en-US"/>
              </a:p>
            </p:txBody>
          </p:sp>
          <p:sp>
            <p:nvSpPr>
              <p:cNvPr id="1077359" name="Freeform 111"/>
              <p:cNvSpPr>
                <a:spLocks/>
              </p:cNvSpPr>
              <p:nvPr/>
            </p:nvSpPr>
            <p:spPr bwMode="auto">
              <a:xfrm>
                <a:off x="2442" y="4056"/>
                <a:ext cx="140" cy="81"/>
              </a:xfrm>
              <a:custGeom>
                <a:avLst/>
                <a:gdLst/>
                <a:ahLst/>
                <a:cxnLst>
                  <a:cxn ang="0">
                    <a:pos x="0" y="0"/>
                  </a:cxn>
                  <a:cxn ang="0">
                    <a:pos x="144" y="288"/>
                  </a:cxn>
                  <a:cxn ang="0">
                    <a:pos x="288" y="48"/>
                  </a:cxn>
                </a:cxnLst>
                <a:rect l="0" t="0" r="r" b="b"/>
                <a:pathLst>
                  <a:path w="288" h="296">
                    <a:moveTo>
                      <a:pt x="0" y="0"/>
                    </a:moveTo>
                    <a:cubicBezTo>
                      <a:pt x="48" y="140"/>
                      <a:pt x="96" y="280"/>
                      <a:pt x="144" y="288"/>
                    </a:cubicBezTo>
                    <a:cubicBezTo>
                      <a:pt x="192" y="296"/>
                      <a:pt x="240" y="172"/>
                      <a:pt x="288" y="48"/>
                    </a:cubicBezTo>
                  </a:path>
                </a:pathLst>
              </a:custGeom>
              <a:noFill/>
              <a:ln w="12700" cap="flat" cmpd="sng">
                <a:solidFill>
                  <a:schemeClr val="tx1"/>
                </a:solidFill>
                <a:prstDash val="solid"/>
                <a:round/>
                <a:headEnd type="none" w="sm" len="sm"/>
                <a:tailEnd type="stealth" w="lg" len="lg"/>
              </a:ln>
              <a:effectLst/>
            </p:spPr>
            <p:txBody>
              <a:bodyPr wrap="none" anchor="ctr"/>
              <a:lstStyle/>
              <a:p>
                <a:endParaRPr lang="en-US"/>
              </a:p>
            </p:txBody>
          </p:sp>
          <p:sp>
            <p:nvSpPr>
              <p:cNvPr id="1077360" name="Freeform 112"/>
              <p:cNvSpPr>
                <a:spLocks/>
              </p:cNvSpPr>
              <p:nvPr/>
            </p:nvSpPr>
            <p:spPr bwMode="auto">
              <a:xfrm>
                <a:off x="3327" y="4058"/>
                <a:ext cx="140" cy="81"/>
              </a:xfrm>
              <a:custGeom>
                <a:avLst/>
                <a:gdLst/>
                <a:ahLst/>
                <a:cxnLst>
                  <a:cxn ang="0">
                    <a:pos x="0" y="0"/>
                  </a:cxn>
                  <a:cxn ang="0">
                    <a:pos x="144" y="288"/>
                  </a:cxn>
                  <a:cxn ang="0">
                    <a:pos x="288" y="48"/>
                  </a:cxn>
                </a:cxnLst>
                <a:rect l="0" t="0" r="r" b="b"/>
                <a:pathLst>
                  <a:path w="288" h="296">
                    <a:moveTo>
                      <a:pt x="0" y="0"/>
                    </a:moveTo>
                    <a:cubicBezTo>
                      <a:pt x="48" y="140"/>
                      <a:pt x="96" y="280"/>
                      <a:pt x="144" y="288"/>
                    </a:cubicBezTo>
                    <a:cubicBezTo>
                      <a:pt x="192" y="296"/>
                      <a:pt x="240" y="172"/>
                      <a:pt x="288" y="48"/>
                    </a:cubicBezTo>
                  </a:path>
                </a:pathLst>
              </a:custGeom>
              <a:noFill/>
              <a:ln w="12700" cap="flat" cmpd="sng">
                <a:solidFill>
                  <a:schemeClr val="tx1"/>
                </a:solidFill>
                <a:prstDash val="solid"/>
                <a:round/>
                <a:headEnd type="none" w="sm" len="sm"/>
                <a:tailEnd type="stealth" w="lg" len="lg"/>
              </a:ln>
              <a:effectLst/>
            </p:spPr>
            <p:txBody>
              <a:bodyPr wrap="none" anchor="ctr"/>
              <a:lstStyle/>
              <a:p>
                <a:endParaRPr lang="en-US"/>
              </a:p>
            </p:txBody>
          </p:sp>
          <p:sp>
            <p:nvSpPr>
              <p:cNvPr id="1077361" name="Freeform 113"/>
              <p:cNvSpPr>
                <a:spLocks/>
              </p:cNvSpPr>
              <p:nvPr/>
            </p:nvSpPr>
            <p:spPr bwMode="auto">
              <a:xfrm>
                <a:off x="3467" y="3705"/>
                <a:ext cx="117" cy="39"/>
              </a:xfrm>
              <a:custGeom>
                <a:avLst/>
                <a:gdLst/>
                <a:ahLst/>
                <a:cxnLst>
                  <a:cxn ang="0">
                    <a:pos x="0" y="144"/>
                  </a:cxn>
                  <a:cxn ang="0">
                    <a:pos x="144" y="0"/>
                  </a:cxn>
                  <a:cxn ang="0">
                    <a:pos x="240" y="144"/>
                  </a:cxn>
                </a:cxnLst>
                <a:rect l="0" t="0" r="r" b="b"/>
                <a:pathLst>
                  <a:path w="240" h="144">
                    <a:moveTo>
                      <a:pt x="0" y="144"/>
                    </a:moveTo>
                    <a:cubicBezTo>
                      <a:pt x="52" y="72"/>
                      <a:pt x="104" y="0"/>
                      <a:pt x="144" y="0"/>
                    </a:cubicBezTo>
                    <a:cubicBezTo>
                      <a:pt x="184" y="0"/>
                      <a:pt x="224" y="96"/>
                      <a:pt x="240" y="144"/>
                    </a:cubicBezTo>
                  </a:path>
                </a:pathLst>
              </a:custGeom>
              <a:noFill/>
              <a:ln w="12700" cap="flat" cmpd="sng">
                <a:solidFill>
                  <a:schemeClr val="tx1"/>
                </a:solidFill>
                <a:prstDash val="solid"/>
                <a:round/>
                <a:headEnd type="none" w="sm" len="sm"/>
                <a:tailEnd type="stealth" w="lg" len="lg"/>
              </a:ln>
              <a:effectLst/>
            </p:spPr>
            <p:txBody>
              <a:bodyPr wrap="none" anchor="ctr"/>
              <a:lstStyle/>
              <a:p>
                <a:endParaRPr lang="en-US"/>
              </a:p>
            </p:txBody>
          </p:sp>
          <p:sp>
            <p:nvSpPr>
              <p:cNvPr id="1077362" name="Line 114"/>
              <p:cNvSpPr>
                <a:spLocks noChangeShapeType="1"/>
              </p:cNvSpPr>
              <p:nvPr/>
            </p:nvSpPr>
            <p:spPr bwMode="auto">
              <a:xfrm>
                <a:off x="2112" y="3600"/>
                <a:ext cx="1029" cy="0"/>
              </a:xfrm>
              <a:prstGeom prst="line">
                <a:avLst/>
              </a:prstGeom>
              <a:noFill/>
              <a:ln w="28575">
                <a:solidFill>
                  <a:schemeClr val="tx1"/>
                </a:solidFill>
                <a:round/>
                <a:headEnd type="none" w="sm" len="sm"/>
                <a:tailEnd type="none" w="lg" len="lg"/>
              </a:ln>
              <a:effectLst/>
            </p:spPr>
            <p:txBody>
              <a:bodyPr wrap="none" anchor="ctr"/>
              <a:lstStyle/>
              <a:p>
                <a:endParaRPr lang="en-US"/>
              </a:p>
            </p:txBody>
          </p:sp>
          <p:sp>
            <p:nvSpPr>
              <p:cNvPr id="1077363" name="Freeform 115"/>
              <p:cNvSpPr>
                <a:spLocks/>
              </p:cNvSpPr>
              <p:nvPr/>
            </p:nvSpPr>
            <p:spPr bwMode="auto">
              <a:xfrm>
                <a:off x="2130" y="3664"/>
                <a:ext cx="1331" cy="3"/>
              </a:xfrm>
              <a:custGeom>
                <a:avLst/>
                <a:gdLst/>
                <a:ahLst/>
                <a:cxnLst>
                  <a:cxn ang="0">
                    <a:pos x="220" y="4"/>
                  </a:cxn>
                  <a:cxn ang="0">
                    <a:pos x="0" y="0"/>
                  </a:cxn>
                  <a:cxn ang="0">
                    <a:pos x="2742" y="12"/>
                  </a:cxn>
                </a:cxnLst>
                <a:rect l="0" t="0" r="r" b="b"/>
                <a:pathLst>
                  <a:path w="2742" h="12">
                    <a:moveTo>
                      <a:pt x="220" y="4"/>
                    </a:moveTo>
                    <a:lnTo>
                      <a:pt x="0" y="0"/>
                    </a:lnTo>
                    <a:lnTo>
                      <a:pt x="2742" y="12"/>
                    </a:lnTo>
                  </a:path>
                </a:pathLst>
              </a:custGeom>
              <a:noFill/>
              <a:ln w="76200" cap="flat" cmpd="sng">
                <a:pattFill prst="dashUpDiag">
                  <a:fgClr>
                    <a:srgbClr val="000000"/>
                  </a:fgClr>
                  <a:bgClr>
                    <a:srgbClr val="B2B2B2"/>
                  </a:bgClr>
                </a:pattFill>
                <a:prstDash val="solid"/>
                <a:round/>
                <a:headEnd type="none" w="sm" len="sm"/>
                <a:tailEnd type="none" w="lg" len="lg"/>
              </a:ln>
              <a:effectLst/>
            </p:spPr>
            <p:txBody>
              <a:bodyPr wrap="none" anchor="ctr"/>
              <a:lstStyle/>
              <a:p>
                <a:endParaRPr lang="en-US"/>
              </a:p>
            </p:txBody>
          </p:sp>
          <p:sp>
            <p:nvSpPr>
              <p:cNvPr id="1077364" name="Freeform 116"/>
              <p:cNvSpPr>
                <a:spLocks/>
              </p:cNvSpPr>
              <p:nvPr/>
            </p:nvSpPr>
            <p:spPr bwMode="auto">
              <a:xfrm>
                <a:off x="3467" y="3600"/>
                <a:ext cx="373" cy="79"/>
              </a:xfrm>
              <a:custGeom>
                <a:avLst/>
                <a:gdLst/>
                <a:ahLst/>
                <a:cxnLst>
                  <a:cxn ang="0">
                    <a:pos x="0" y="288"/>
                  </a:cxn>
                  <a:cxn ang="0">
                    <a:pos x="0" y="0"/>
                  </a:cxn>
                  <a:cxn ang="0">
                    <a:pos x="768" y="0"/>
                  </a:cxn>
                </a:cxnLst>
                <a:rect l="0" t="0" r="r" b="b"/>
                <a:pathLst>
                  <a:path w="768" h="288">
                    <a:moveTo>
                      <a:pt x="0" y="288"/>
                    </a:moveTo>
                    <a:lnTo>
                      <a:pt x="0" y="0"/>
                    </a:lnTo>
                    <a:lnTo>
                      <a:pt x="768" y="0"/>
                    </a:lnTo>
                  </a:path>
                </a:pathLst>
              </a:custGeom>
              <a:noFill/>
              <a:ln w="12700" cap="flat" cmpd="sng">
                <a:solidFill>
                  <a:schemeClr val="tx1"/>
                </a:solidFill>
                <a:prstDash val="solid"/>
                <a:round/>
                <a:headEnd type="none" w="sm" len="sm"/>
                <a:tailEnd type="none" w="lg" len="lg"/>
              </a:ln>
              <a:effectLst/>
            </p:spPr>
            <p:txBody>
              <a:bodyPr wrap="none" anchor="ctr"/>
              <a:lstStyle/>
              <a:p>
                <a:endParaRPr lang="en-US"/>
              </a:p>
            </p:txBody>
          </p:sp>
          <p:sp>
            <p:nvSpPr>
              <p:cNvPr id="1077365" name="Freeform 117"/>
              <p:cNvSpPr>
                <a:spLocks/>
              </p:cNvSpPr>
              <p:nvPr/>
            </p:nvSpPr>
            <p:spPr bwMode="auto">
              <a:xfrm>
                <a:off x="3490" y="3613"/>
                <a:ext cx="347" cy="66"/>
              </a:xfrm>
              <a:custGeom>
                <a:avLst/>
                <a:gdLst/>
                <a:ahLst/>
                <a:cxnLst>
                  <a:cxn ang="0">
                    <a:pos x="0" y="240"/>
                  </a:cxn>
                  <a:cxn ang="0">
                    <a:pos x="0" y="0"/>
                  </a:cxn>
                  <a:cxn ang="0">
                    <a:pos x="714" y="0"/>
                  </a:cxn>
                </a:cxnLst>
                <a:rect l="0" t="0" r="r" b="b"/>
                <a:pathLst>
                  <a:path w="714" h="240">
                    <a:moveTo>
                      <a:pt x="0" y="240"/>
                    </a:moveTo>
                    <a:lnTo>
                      <a:pt x="0" y="0"/>
                    </a:lnTo>
                    <a:lnTo>
                      <a:pt x="714" y="0"/>
                    </a:lnTo>
                  </a:path>
                </a:pathLst>
              </a:custGeom>
              <a:noFill/>
              <a:ln w="12700" cap="flat" cmpd="sng">
                <a:solidFill>
                  <a:schemeClr val="tx1"/>
                </a:solidFill>
                <a:prstDash val="solid"/>
                <a:round/>
                <a:headEnd type="none" w="sm" len="sm"/>
                <a:tailEnd type="none" w="lg" len="lg"/>
              </a:ln>
              <a:effectLst/>
            </p:spPr>
            <p:txBody>
              <a:bodyPr wrap="none" anchor="ctr"/>
              <a:lstStyle/>
              <a:p>
                <a:endParaRPr lang="en-US"/>
              </a:p>
            </p:txBody>
          </p:sp>
        </p:grpSp>
        <p:grpSp>
          <p:nvGrpSpPr>
            <p:cNvPr id="7" name="Group 118"/>
            <p:cNvGrpSpPr>
              <a:grpSpLocks/>
            </p:cNvGrpSpPr>
            <p:nvPr/>
          </p:nvGrpSpPr>
          <p:grpSpPr bwMode="auto">
            <a:xfrm>
              <a:off x="1824" y="3120"/>
              <a:ext cx="624" cy="384"/>
              <a:chOff x="1200" y="1824"/>
              <a:chExt cx="2640" cy="1008"/>
            </a:xfrm>
          </p:grpSpPr>
          <p:sp>
            <p:nvSpPr>
              <p:cNvPr id="1077367" name="AutoShape 119"/>
              <p:cNvSpPr>
                <a:spLocks noChangeArrowheads="1"/>
              </p:cNvSpPr>
              <p:nvPr/>
            </p:nvSpPr>
            <p:spPr bwMode="auto">
              <a:xfrm>
                <a:off x="3408" y="1920"/>
                <a:ext cx="336" cy="816"/>
              </a:xfrm>
              <a:prstGeom prst="flowChartDelay">
                <a:avLst/>
              </a:prstGeom>
              <a:noFill/>
              <a:ln w="38100">
                <a:solidFill>
                  <a:schemeClr val="tx1"/>
                </a:solidFill>
                <a:miter lim="800000"/>
                <a:headEnd type="none" w="sm" len="sm"/>
                <a:tailEnd type="none" w="lg" len="lg"/>
              </a:ln>
              <a:effectLst/>
            </p:spPr>
            <p:txBody>
              <a:bodyPr wrap="none" anchor="ctr"/>
              <a:lstStyle/>
              <a:p>
                <a:endParaRPr lang="en-US"/>
              </a:p>
            </p:txBody>
          </p:sp>
          <p:sp>
            <p:nvSpPr>
              <p:cNvPr id="1077368" name="Rectangle 120"/>
              <p:cNvSpPr>
                <a:spLocks noChangeArrowheads="1"/>
              </p:cNvSpPr>
              <p:nvPr/>
            </p:nvSpPr>
            <p:spPr bwMode="auto">
              <a:xfrm>
                <a:off x="1728" y="1920"/>
                <a:ext cx="1584" cy="816"/>
              </a:xfrm>
              <a:prstGeom prst="rect">
                <a:avLst/>
              </a:prstGeom>
              <a:noFill/>
              <a:ln w="38100">
                <a:solidFill>
                  <a:schemeClr val="tx1"/>
                </a:solidFill>
                <a:miter lim="800000"/>
                <a:headEnd type="none" w="sm" len="sm"/>
                <a:tailEnd type="none" w="lg" len="lg"/>
              </a:ln>
              <a:effectLst/>
            </p:spPr>
            <p:txBody>
              <a:bodyPr wrap="none" anchor="ctr"/>
              <a:lstStyle/>
              <a:p>
                <a:endParaRPr lang="en-US"/>
              </a:p>
            </p:txBody>
          </p:sp>
          <p:sp>
            <p:nvSpPr>
              <p:cNvPr id="1077369" name="AutoShape 121"/>
              <p:cNvSpPr>
                <a:spLocks noChangeArrowheads="1"/>
              </p:cNvSpPr>
              <p:nvPr/>
            </p:nvSpPr>
            <p:spPr bwMode="auto">
              <a:xfrm flipH="1">
                <a:off x="1296" y="1920"/>
                <a:ext cx="336" cy="816"/>
              </a:xfrm>
              <a:prstGeom prst="flowChartDelay">
                <a:avLst/>
              </a:prstGeom>
              <a:noFill/>
              <a:ln w="38100">
                <a:solidFill>
                  <a:schemeClr val="tx1"/>
                </a:solidFill>
                <a:miter lim="800000"/>
                <a:headEnd type="none" w="sm" len="sm"/>
                <a:tailEnd type="none" w="lg" len="lg"/>
              </a:ln>
              <a:effectLst/>
            </p:spPr>
            <p:txBody>
              <a:bodyPr wrap="none" anchor="ctr"/>
              <a:lstStyle/>
              <a:p>
                <a:endParaRPr lang="en-US"/>
              </a:p>
            </p:txBody>
          </p:sp>
          <p:sp>
            <p:nvSpPr>
              <p:cNvPr id="1077370" name="Rectangle 122"/>
              <p:cNvSpPr>
                <a:spLocks noChangeArrowheads="1"/>
              </p:cNvSpPr>
              <p:nvPr/>
            </p:nvSpPr>
            <p:spPr bwMode="auto">
              <a:xfrm>
                <a:off x="1632" y="1824"/>
                <a:ext cx="96" cy="1008"/>
              </a:xfrm>
              <a:prstGeom prst="rect">
                <a:avLst/>
              </a:prstGeom>
              <a:noFill/>
              <a:ln w="38100">
                <a:solidFill>
                  <a:schemeClr val="tx1"/>
                </a:solidFill>
                <a:miter lim="800000"/>
                <a:headEnd type="none" w="sm" len="sm"/>
                <a:tailEnd type="none" w="lg" len="lg"/>
              </a:ln>
              <a:effectLst/>
            </p:spPr>
            <p:txBody>
              <a:bodyPr wrap="none" anchor="ctr"/>
              <a:lstStyle/>
              <a:p>
                <a:endParaRPr lang="en-US"/>
              </a:p>
            </p:txBody>
          </p:sp>
          <p:sp>
            <p:nvSpPr>
              <p:cNvPr id="1077371" name="Rectangle 123"/>
              <p:cNvSpPr>
                <a:spLocks noChangeArrowheads="1"/>
              </p:cNvSpPr>
              <p:nvPr/>
            </p:nvSpPr>
            <p:spPr bwMode="auto">
              <a:xfrm>
                <a:off x="3312" y="1824"/>
                <a:ext cx="96" cy="1008"/>
              </a:xfrm>
              <a:prstGeom prst="rect">
                <a:avLst/>
              </a:prstGeom>
              <a:noFill/>
              <a:ln w="38100">
                <a:solidFill>
                  <a:schemeClr val="tx1"/>
                </a:solidFill>
                <a:miter lim="800000"/>
                <a:headEnd type="none" w="sm" len="sm"/>
                <a:tailEnd type="none" w="lg" len="lg"/>
              </a:ln>
              <a:effectLst/>
            </p:spPr>
            <p:txBody>
              <a:bodyPr wrap="none" anchor="ctr"/>
              <a:lstStyle/>
              <a:p>
                <a:endParaRPr lang="en-US"/>
              </a:p>
            </p:txBody>
          </p:sp>
          <p:sp>
            <p:nvSpPr>
              <p:cNvPr id="1077372" name="Rectangle 124" descr="Light horizontal"/>
              <p:cNvSpPr>
                <a:spLocks noChangeArrowheads="1"/>
              </p:cNvSpPr>
              <p:nvPr/>
            </p:nvSpPr>
            <p:spPr bwMode="auto">
              <a:xfrm>
                <a:off x="1920" y="1920"/>
                <a:ext cx="1200" cy="816"/>
              </a:xfrm>
              <a:prstGeom prst="rect">
                <a:avLst/>
              </a:prstGeom>
              <a:pattFill prst="ltHorz">
                <a:fgClr>
                  <a:schemeClr val="folHlink"/>
                </a:fgClr>
                <a:bgClr>
                  <a:schemeClr val="tx1"/>
                </a:bgClr>
              </a:pattFill>
              <a:ln w="38100">
                <a:solidFill>
                  <a:schemeClr val="tx1"/>
                </a:solidFill>
                <a:miter lim="800000"/>
                <a:headEnd type="none" w="sm" len="sm"/>
                <a:tailEnd type="none" w="lg" len="lg"/>
              </a:ln>
              <a:effectLst/>
            </p:spPr>
            <p:txBody>
              <a:bodyPr wrap="none" anchor="ctr"/>
              <a:lstStyle/>
              <a:p>
                <a:endParaRPr lang="en-US"/>
              </a:p>
            </p:txBody>
          </p:sp>
          <p:sp>
            <p:nvSpPr>
              <p:cNvPr id="1077373" name="Rectangle 125"/>
              <p:cNvSpPr>
                <a:spLocks noChangeArrowheads="1"/>
              </p:cNvSpPr>
              <p:nvPr/>
            </p:nvSpPr>
            <p:spPr bwMode="auto">
              <a:xfrm>
                <a:off x="1200" y="2160"/>
                <a:ext cx="96" cy="336"/>
              </a:xfrm>
              <a:prstGeom prst="rect">
                <a:avLst/>
              </a:prstGeom>
              <a:noFill/>
              <a:ln w="12700">
                <a:solidFill>
                  <a:schemeClr val="tx1"/>
                </a:solidFill>
                <a:miter lim="800000"/>
                <a:headEnd type="none" w="sm" len="sm"/>
                <a:tailEnd type="none" w="lg" len="lg"/>
              </a:ln>
              <a:effectLst/>
            </p:spPr>
            <p:txBody>
              <a:bodyPr wrap="none" anchor="ctr"/>
              <a:lstStyle/>
              <a:p>
                <a:endParaRPr lang="en-US"/>
              </a:p>
            </p:txBody>
          </p:sp>
          <p:sp>
            <p:nvSpPr>
              <p:cNvPr id="1077374" name="Rectangle 126"/>
              <p:cNvSpPr>
                <a:spLocks noChangeArrowheads="1"/>
              </p:cNvSpPr>
              <p:nvPr/>
            </p:nvSpPr>
            <p:spPr bwMode="auto">
              <a:xfrm>
                <a:off x="3744" y="2160"/>
                <a:ext cx="96" cy="336"/>
              </a:xfrm>
              <a:prstGeom prst="rect">
                <a:avLst/>
              </a:prstGeom>
              <a:noFill/>
              <a:ln w="12700">
                <a:solidFill>
                  <a:schemeClr val="tx1"/>
                </a:solidFill>
                <a:miter lim="800000"/>
                <a:headEnd type="none" w="sm" len="sm"/>
                <a:tailEnd type="none" w="lg" len="lg"/>
              </a:ln>
              <a:effectLst/>
            </p:spPr>
            <p:txBody>
              <a:bodyPr wrap="none" anchor="ctr"/>
              <a:lstStyle/>
              <a:p>
                <a:endParaRPr lang="en-US"/>
              </a:p>
            </p:txBody>
          </p:sp>
        </p:grpSp>
        <p:sp>
          <p:nvSpPr>
            <p:cNvPr id="1077375" name="Line 127"/>
            <p:cNvSpPr>
              <a:spLocks noChangeShapeType="1"/>
            </p:cNvSpPr>
            <p:nvPr/>
          </p:nvSpPr>
          <p:spPr bwMode="auto">
            <a:xfrm>
              <a:off x="2112" y="3456"/>
              <a:ext cx="0" cy="144"/>
            </a:xfrm>
            <a:prstGeom prst="line">
              <a:avLst/>
            </a:prstGeom>
            <a:noFill/>
            <a:ln w="28575">
              <a:solidFill>
                <a:schemeClr val="tx1"/>
              </a:solidFill>
              <a:round/>
              <a:headEnd type="none" w="sm" len="sm"/>
              <a:tailEnd type="none" w="lg" len="med"/>
            </a:ln>
            <a:effectLst/>
          </p:spPr>
          <p:txBody>
            <a:bodyPr wrap="none" anchor="ctr"/>
            <a:lstStyle/>
            <a:p>
              <a:endParaRPr lang="en-US"/>
            </a:p>
          </p:txBody>
        </p:sp>
        <p:sp>
          <p:nvSpPr>
            <p:cNvPr id="1077376" name="Rectangle 128"/>
            <p:cNvSpPr>
              <a:spLocks noChangeArrowheads="1"/>
            </p:cNvSpPr>
            <p:nvPr/>
          </p:nvSpPr>
          <p:spPr bwMode="auto">
            <a:xfrm>
              <a:off x="2688" y="3360"/>
              <a:ext cx="192" cy="192"/>
            </a:xfrm>
            <a:prstGeom prst="rect">
              <a:avLst/>
            </a:prstGeom>
            <a:noFill/>
            <a:ln w="12700">
              <a:solidFill>
                <a:schemeClr val="tx1"/>
              </a:solidFill>
              <a:miter lim="800000"/>
              <a:headEnd type="none" w="sm" len="sm"/>
              <a:tailEnd type="none" w="lg" len="med"/>
            </a:ln>
            <a:effectLst/>
          </p:spPr>
          <p:txBody>
            <a:bodyPr wrap="none" anchor="ctr"/>
            <a:lstStyle/>
            <a:p>
              <a:pPr algn="ctr"/>
              <a:r>
                <a:rPr lang="en-US" sz="1600"/>
                <a:t>O</a:t>
              </a:r>
              <a:r>
                <a:rPr lang="en-US" sz="1600" baseline="-25000"/>
                <a:t>3</a:t>
              </a:r>
              <a:endParaRPr lang="en-US" sz="2400"/>
            </a:p>
          </p:txBody>
        </p:sp>
      </p:grpSp>
    </p:spTree>
    <p:extLst>
      <p:ext uri="{BB962C8B-B14F-4D97-AF65-F5344CB8AC3E}">
        <p14:creationId xmlns:p14="http://schemas.microsoft.com/office/powerpoint/2010/main" val="703304405"/>
      </p:ext>
    </p:extLst>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Ozone</a:t>
            </a:r>
            <a:endParaRPr lang="en-US" dirty="0"/>
          </a:p>
        </p:txBody>
      </p:sp>
      <p:sp>
        <p:nvSpPr>
          <p:cNvPr id="3" name="Content Placeholder 2"/>
          <p:cNvSpPr>
            <a:spLocks noGrp="1"/>
          </p:cNvSpPr>
          <p:nvPr>
            <p:ph idx="1"/>
          </p:nvPr>
        </p:nvSpPr>
        <p:spPr>
          <a:xfrm>
            <a:off x="-17534" y="1371600"/>
            <a:ext cx="2895600" cy="1143000"/>
          </a:xfrm>
        </p:spPr>
        <p:txBody>
          <a:bodyPr/>
          <a:lstStyle/>
          <a:p>
            <a:r>
              <a:rPr lang="en-US" dirty="0" smtClean="0"/>
              <a:t>Generator</a:t>
            </a:r>
          </a:p>
          <a:p>
            <a:r>
              <a:rPr lang="en-US" dirty="0" smtClean="0"/>
              <a:t>Diffusers </a:t>
            </a:r>
            <a:endParaRPr lang="en-US" dirty="0"/>
          </a:p>
        </p:txBody>
      </p:sp>
      <p:sp>
        <p:nvSpPr>
          <p:cNvPr id="4" name="Slide Number Placeholder 3"/>
          <p:cNvSpPr>
            <a:spLocks noGrp="1"/>
          </p:cNvSpPr>
          <p:nvPr>
            <p:ph type="sldNum" sz="quarter" idx="12"/>
          </p:nvPr>
        </p:nvSpPr>
        <p:spPr/>
        <p:txBody>
          <a:bodyPr/>
          <a:lstStyle/>
          <a:p>
            <a:fld id="{4FFC8E04-1C0C-4A45-A379-AE2F8151FFDA}" type="slidenum">
              <a:rPr lang="en-US" smtClean="0"/>
              <a:pPr/>
              <a:t>39</a:t>
            </a:fld>
            <a:endParaRPr lang="en-US"/>
          </a:p>
        </p:txBody>
      </p:sp>
      <p:pic>
        <p:nvPicPr>
          <p:cNvPr id="7" name="Picture 1027" descr="psn00007"/>
          <p:cNvPicPr>
            <a:picLocks noChangeAspect="1" noChangeArrowheads="1"/>
          </p:cNvPicPr>
          <p:nvPr/>
        </p:nvPicPr>
        <p:blipFill>
          <a:blip r:embed="rId2" cstate="print"/>
          <a:srcRect/>
          <a:stretch>
            <a:fillRect/>
          </a:stretch>
        </p:blipFill>
        <p:spPr bwMode="auto">
          <a:xfrm>
            <a:off x="0" y="3962400"/>
            <a:ext cx="4496548" cy="2895600"/>
          </a:xfrm>
          <a:prstGeom prst="rect">
            <a:avLst/>
          </a:prstGeom>
          <a:noFill/>
          <a:ln w="9525">
            <a:solidFill>
              <a:schemeClr val="tx1"/>
            </a:solidFill>
            <a:miter lim="800000"/>
            <a:headEnd/>
            <a:tailEnd/>
          </a:ln>
        </p:spPr>
      </p:pic>
      <p:pic>
        <p:nvPicPr>
          <p:cNvPr id="985091" name="Picture 3" descr="C:\Users\Dave\Pictures\Work Photos\Treatment Plants\NC Wilmington\DSCN1079.JPG"/>
          <p:cNvPicPr>
            <a:picLocks noChangeAspect="1" noChangeArrowheads="1"/>
          </p:cNvPicPr>
          <p:nvPr/>
        </p:nvPicPr>
        <p:blipFill>
          <a:blip r:embed="rId3" cstate="print"/>
          <a:srcRect/>
          <a:stretch>
            <a:fillRect/>
          </a:stretch>
        </p:blipFill>
        <p:spPr bwMode="auto">
          <a:xfrm>
            <a:off x="2901950" y="0"/>
            <a:ext cx="6242050" cy="4681537"/>
          </a:xfrm>
          <a:prstGeom prst="rect">
            <a:avLst/>
          </a:prstGeom>
          <a:noFill/>
        </p:spPr>
      </p:pic>
      <p:pic>
        <p:nvPicPr>
          <p:cNvPr id="985092" name="Picture 4" descr="C:\Users\Dave\Pictures\Work Photos\Treatment Plants\MA MWRA\DSCN2809.JPG"/>
          <p:cNvPicPr>
            <a:picLocks noChangeAspect="1" noChangeArrowheads="1"/>
          </p:cNvPicPr>
          <p:nvPr/>
        </p:nvPicPr>
        <p:blipFill>
          <a:blip r:embed="rId4" cstate="print"/>
          <a:srcRect l="24415" t="29298" r="15768" b="16989"/>
          <a:stretch>
            <a:fillRect/>
          </a:stretch>
        </p:blipFill>
        <p:spPr bwMode="auto">
          <a:xfrm>
            <a:off x="5029200" y="4343400"/>
            <a:ext cx="3733800" cy="2514600"/>
          </a:xfrm>
          <a:prstGeom prst="rect">
            <a:avLst/>
          </a:prstGeom>
          <a:noFill/>
        </p:spPr>
      </p:pic>
      <p:sp>
        <p:nvSpPr>
          <p:cNvPr id="8" name="TextBox 7"/>
          <p:cNvSpPr txBox="1"/>
          <p:nvPr/>
        </p:nvSpPr>
        <p:spPr>
          <a:xfrm>
            <a:off x="152400" y="2514600"/>
            <a:ext cx="2740451" cy="1015663"/>
          </a:xfrm>
          <a:prstGeom prst="rect">
            <a:avLst/>
          </a:prstGeom>
          <a:noFill/>
        </p:spPr>
        <p:txBody>
          <a:bodyPr wrap="square" rtlCol="0">
            <a:spAutoFit/>
          </a:bodyPr>
          <a:lstStyle/>
          <a:p>
            <a:r>
              <a:rPr lang="en-US" sz="2000" dirty="0" smtClean="0"/>
              <a:t>Can be done in the lab with a $70 fish tank sized ozone generator</a:t>
            </a:r>
            <a:endParaRPr lang="en-US" sz="2000" dirty="0"/>
          </a:p>
        </p:txBody>
      </p:sp>
    </p:spTree>
    <p:extLst>
      <p:ext uri="{BB962C8B-B14F-4D97-AF65-F5344CB8AC3E}">
        <p14:creationId xmlns:p14="http://schemas.microsoft.com/office/powerpoint/2010/main" val="244333373"/>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favorite Water ?</a:t>
            </a:r>
            <a:endParaRPr lang="en-US" dirty="0"/>
          </a:p>
        </p:txBody>
      </p:sp>
      <p:sp>
        <p:nvSpPr>
          <p:cNvPr id="5" name="Content Placeholder 4"/>
          <p:cNvSpPr>
            <a:spLocks noGrp="1"/>
          </p:cNvSpPr>
          <p:nvPr>
            <p:ph sz="half" idx="1"/>
          </p:nvPr>
        </p:nvSpPr>
        <p:spPr/>
        <p:txBody>
          <a:bodyPr>
            <a:normAutofit/>
          </a:bodyPr>
          <a:lstStyle/>
          <a:p>
            <a:r>
              <a:rPr lang="en-US" dirty="0" smtClean="0"/>
              <a:t>Bottled Water</a:t>
            </a:r>
          </a:p>
          <a:p>
            <a:endParaRPr lang="en-US" dirty="0"/>
          </a:p>
          <a:p>
            <a:endParaRPr lang="en-US" dirty="0" smtClean="0"/>
          </a:p>
          <a:p>
            <a:endParaRPr lang="en-US" dirty="0"/>
          </a:p>
          <a:p>
            <a:endParaRPr lang="en-US" dirty="0" smtClean="0"/>
          </a:p>
          <a:p>
            <a:endParaRPr lang="en-US" dirty="0"/>
          </a:p>
          <a:p>
            <a:endParaRPr lang="en-US" dirty="0" smtClean="0"/>
          </a:p>
          <a:p>
            <a:pPr lvl="1"/>
            <a:r>
              <a:rPr lang="en-US" dirty="0" smtClean="0"/>
              <a:t>$4 per gallon</a:t>
            </a:r>
          </a:p>
          <a:p>
            <a:pPr lvl="1"/>
            <a:r>
              <a:rPr lang="en-US" dirty="0" smtClean="0"/>
              <a:t>$220,000 per year per person</a:t>
            </a:r>
            <a:endParaRPr lang="en-US" dirty="0"/>
          </a:p>
        </p:txBody>
      </p:sp>
      <p:sp>
        <p:nvSpPr>
          <p:cNvPr id="6" name="Content Placeholder 5"/>
          <p:cNvSpPr>
            <a:spLocks noGrp="1"/>
          </p:cNvSpPr>
          <p:nvPr>
            <p:ph sz="half" idx="2"/>
          </p:nvPr>
        </p:nvSpPr>
        <p:spPr/>
        <p:txBody>
          <a:bodyPr>
            <a:normAutofit/>
          </a:bodyPr>
          <a:lstStyle/>
          <a:p>
            <a:r>
              <a:rPr lang="en-US" dirty="0" smtClean="0"/>
              <a:t>Tap Water</a:t>
            </a:r>
          </a:p>
          <a:p>
            <a:endParaRPr lang="en-US" dirty="0"/>
          </a:p>
          <a:p>
            <a:endParaRPr lang="en-US" dirty="0" smtClean="0"/>
          </a:p>
          <a:p>
            <a:endParaRPr lang="en-US" dirty="0"/>
          </a:p>
          <a:p>
            <a:endParaRPr lang="en-US" dirty="0" smtClean="0"/>
          </a:p>
          <a:p>
            <a:endParaRPr lang="en-US" dirty="0"/>
          </a:p>
          <a:p>
            <a:endParaRPr lang="en-US" dirty="0" smtClean="0"/>
          </a:p>
          <a:p>
            <a:pPr lvl="1"/>
            <a:r>
              <a:rPr lang="en-US" dirty="0"/>
              <a:t>5c per gallon</a:t>
            </a:r>
          </a:p>
          <a:p>
            <a:pPr lvl="1"/>
            <a:r>
              <a:rPr lang="en-US" dirty="0"/>
              <a:t>$270 per year per person</a:t>
            </a:r>
          </a:p>
          <a:p>
            <a:pPr lvl="1"/>
            <a:endParaRPr lang="en-US" dirty="0"/>
          </a:p>
        </p:txBody>
      </p:sp>
      <p:sp>
        <p:nvSpPr>
          <p:cNvPr id="4" name="Slide Number Placeholder 3"/>
          <p:cNvSpPr>
            <a:spLocks noGrp="1"/>
          </p:cNvSpPr>
          <p:nvPr>
            <p:ph type="sldNum" sz="quarter" idx="12"/>
          </p:nvPr>
        </p:nvSpPr>
        <p:spPr/>
        <p:txBody>
          <a:bodyPr/>
          <a:lstStyle/>
          <a:p>
            <a:fld id="{AE59E767-3DDD-4244-B5DB-6CB3CE06C3FA}" type="slidenum">
              <a:rPr lang="en-US" smtClean="0"/>
              <a:t>4</a:t>
            </a:fld>
            <a:endParaRPr lang="en-US"/>
          </a:p>
        </p:txBody>
      </p:sp>
      <p:sp>
        <p:nvSpPr>
          <p:cNvPr id="7" name="TextBox 6"/>
          <p:cNvSpPr txBox="1"/>
          <p:nvPr/>
        </p:nvSpPr>
        <p:spPr>
          <a:xfrm>
            <a:off x="7543800" y="533400"/>
            <a:ext cx="1039067" cy="369332"/>
          </a:xfrm>
          <a:prstGeom prst="rect">
            <a:avLst/>
          </a:prstGeom>
          <a:noFill/>
        </p:spPr>
        <p:txBody>
          <a:bodyPr wrap="none" rtlCol="0">
            <a:spAutoFit/>
          </a:bodyPr>
          <a:lstStyle/>
          <a:p>
            <a:r>
              <a:rPr lang="en-US" dirty="0" smtClean="0"/>
              <a:t>150 </a:t>
            </a:r>
            <a:r>
              <a:rPr lang="en-US" dirty="0" err="1" smtClean="0"/>
              <a:t>gpcd</a:t>
            </a:r>
            <a:endParaRPr lang="en-US" dirty="0"/>
          </a:p>
        </p:txBody>
      </p:sp>
      <p:pic>
        <p:nvPicPr>
          <p:cNvPr id="1026" name="Picture 2" descr="http://www.filtersfast.com/articles/ArticleImages/bottled-water-vs-tap-wa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9971" y="2133600"/>
            <a:ext cx="4423229" cy="2710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182747"/>
      </p:ext>
    </p:extLst>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362200"/>
            <a:ext cx="8686800" cy="3733800"/>
          </a:xfrm>
        </p:spPr>
        <p:txBody>
          <a:bodyPr/>
          <a:lstStyle/>
          <a:p>
            <a:r>
              <a:rPr lang="en-US" dirty="0" smtClean="0"/>
              <a:t>Waterloo, </a:t>
            </a:r>
            <a:r>
              <a:rPr lang="en-US" dirty="0" err="1" smtClean="0"/>
              <a:t>Ont</a:t>
            </a:r>
            <a:endParaRPr lang="en-US" dirty="0"/>
          </a:p>
        </p:txBody>
      </p:sp>
      <p:sp>
        <p:nvSpPr>
          <p:cNvPr id="4" name="Slide Number Placeholder 3"/>
          <p:cNvSpPr>
            <a:spLocks noGrp="1"/>
          </p:cNvSpPr>
          <p:nvPr>
            <p:ph type="sldNum" sz="quarter" idx="12"/>
          </p:nvPr>
        </p:nvSpPr>
        <p:spPr/>
        <p:txBody>
          <a:bodyPr/>
          <a:lstStyle/>
          <a:p>
            <a:fld id="{4FFC8E04-1C0C-4A45-A379-AE2F8151FFDA}" type="slidenum">
              <a:rPr lang="en-US" smtClean="0"/>
              <a:pPr/>
              <a:t>40</a:t>
            </a:fld>
            <a:endParaRPr lang="en-US"/>
          </a:p>
        </p:txBody>
      </p:sp>
      <p:pic>
        <p:nvPicPr>
          <p:cNvPr id="984066" name="Picture 2" descr="C:\Users\Dave\Pictures\Work Photos\Treatment Plants\Canada Ont Waterloo Man\DCP04903.JPG"/>
          <p:cNvPicPr>
            <a:picLocks noChangeAspect="1" noChangeArrowheads="1"/>
          </p:cNvPicPr>
          <p:nvPr/>
        </p:nvPicPr>
        <p:blipFill>
          <a:blip r:embed="rId2" cstate="print"/>
          <a:srcRect l="12500" r="9375"/>
          <a:stretch>
            <a:fillRect/>
          </a:stretch>
        </p:blipFill>
        <p:spPr bwMode="auto">
          <a:xfrm>
            <a:off x="4572000" y="0"/>
            <a:ext cx="4572000" cy="4389120"/>
          </a:xfrm>
          <a:prstGeom prst="rect">
            <a:avLst/>
          </a:prstGeom>
          <a:noFill/>
        </p:spPr>
      </p:pic>
      <p:pic>
        <p:nvPicPr>
          <p:cNvPr id="984067" name="Picture 3" descr="C:\Users\Dave\Pictures\Work Photos\Treatment Plants\Canada Ont Waterloo Man\DCP04904.JPG"/>
          <p:cNvPicPr>
            <a:picLocks noChangeAspect="1" noChangeArrowheads="1"/>
          </p:cNvPicPr>
          <p:nvPr/>
        </p:nvPicPr>
        <p:blipFill>
          <a:blip r:embed="rId3" cstate="print"/>
          <a:srcRect/>
          <a:stretch>
            <a:fillRect/>
          </a:stretch>
        </p:blipFill>
        <p:spPr bwMode="auto">
          <a:xfrm>
            <a:off x="0" y="3200400"/>
            <a:ext cx="4876800" cy="3657600"/>
          </a:xfrm>
          <a:prstGeom prst="rect">
            <a:avLst/>
          </a:prstGeom>
          <a:noFill/>
        </p:spPr>
      </p:pic>
      <p:sp>
        <p:nvSpPr>
          <p:cNvPr id="2" name="Title 1"/>
          <p:cNvSpPr>
            <a:spLocks noGrp="1"/>
          </p:cNvSpPr>
          <p:nvPr>
            <p:ph type="title"/>
          </p:nvPr>
        </p:nvSpPr>
        <p:spPr>
          <a:xfrm>
            <a:off x="762000" y="762000"/>
            <a:ext cx="8001000" cy="685800"/>
          </a:xfrm>
        </p:spPr>
        <p:txBody>
          <a:bodyPr/>
          <a:lstStyle/>
          <a:p>
            <a:r>
              <a:rPr lang="en-US" dirty="0" smtClean="0"/>
              <a:t>Ultraviolet Light</a:t>
            </a:r>
            <a:endParaRPr lang="en-US" dirty="0"/>
          </a:p>
        </p:txBody>
      </p:sp>
    </p:spTree>
    <p:extLst>
      <p:ext uri="{BB962C8B-B14F-4D97-AF65-F5344CB8AC3E}">
        <p14:creationId xmlns:p14="http://schemas.microsoft.com/office/powerpoint/2010/main" val="360571136"/>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Membrane Treatment</a:t>
            </a:r>
            <a:endParaRPr lang="en-US" dirty="0"/>
          </a:p>
        </p:txBody>
      </p:sp>
      <p:sp>
        <p:nvSpPr>
          <p:cNvPr id="3" name="Content Placeholder 2"/>
          <p:cNvSpPr>
            <a:spLocks noGrp="1"/>
          </p:cNvSpPr>
          <p:nvPr>
            <p:ph idx="1"/>
          </p:nvPr>
        </p:nvSpPr>
        <p:spPr>
          <a:xfrm>
            <a:off x="152400" y="2133600"/>
            <a:ext cx="2438400" cy="3733800"/>
          </a:xfrm>
        </p:spPr>
        <p:txBody>
          <a:bodyPr/>
          <a:lstStyle/>
          <a:p>
            <a:r>
              <a:rPr lang="en-US" dirty="0" smtClean="0"/>
              <a:t>National City, CA</a:t>
            </a:r>
            <a:endParaRPr lang="en-US" dirty="0"/>
          </a:p>
        </p:txBody>
      </p:sp>
      <p:sp>
        <p:nvSpPr>
          <p:cNvPr id="4" name="Slide Number Placeholder 3"/>
          <p:cNvSpPr>
            <a:spLocks noGrp="1"/>
          </p:cNvSpPr>
          <p:nvPr>
            <p:ph type="sldNum" sz="quarter" idx="12"/>
          </p:nvPr>
        </p:nvSpPr>
        <p:spPr/>
        <p:txBody>
          <a:bodyPr/>
          <a:lstStyle/>
          <a:p>
            <a:fld id="{4FFC8E04-1C0C-4A45-A379-AE2F8151FFDA}" type="slidenum">
              <a:rPr lang="en-US" smtClean="0"/>
              <a:pPr/>
              <a:t>41</a:t>
            </a:fld>
            <a:endParaRPr lang="en-US"/>
          </a:p>
        </p:txBody>
      </p:sp>
      <p:pic>
        <p:nvPicPr>
          <p:cNvPr id="983042" name="Picture 2" descr="C:\Users\Dave\Pictures\Work Photos\Treatment Plants\CA National City\DSCN2663.JPG"/>
          <p:cNvPicPr>
            <a:picLocks noChangeAspect="1" noChangeArrowheads="1"/>
          </p:cNvPicPr>
          <p:nvPr/>
        </p:nvPicPr>
        <p:blipFill>
          <a:blip r:embed="rId2" cstate="print"/>
          <a:srcRect/>
          <a:stretch>
            <a:fillRect/>
          </a:stretch>
        </p:blipFill>
        <p:spPr bwMode="auto">
          <a:xfrm>
            <a:off x="2438400" y="1828801"/>
            <a:ext cx="6705600" cy="5029199"/>
          </a:xfrm>
          <a:prstGeom prst="rect">
            <a:avLst/>
          </a:prstGeom>
          <a:noFill/>
        </p:spPr>
      </p:pic>
    </p:spTree>
    <p:extLst>
      <p:ext uri="{BB962C8B-B14F-4D97-AF65-F5344CB8AC3E}">
        <p14:creationId xmlns:p14="http://schemas.microsoft.com/office/powerpoint/2010/main" val="790265242"/>
      </p:ext>
    </p:ext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2"/>
          </p:nvPr>
        </p:nvSpPr>
        <p:spPr/>
        <p:txBody>
          <a:bodyPr/>
          <a:lstStyle/>
          <a:p>
            <a:pPr>
              <a:defRPr/>
            </a:pPr>
            <a:fld id="{C3042562-90CD-490E-BE99-ECB79F979B1C}" type="slidenum">
              <a:rPr lang="en-US"/>
              <a:pPr>
                <a:defRPr/>
              </a:pPr>
              <a:t>42</a:t>
            </a:fld>
            <a:endParaRPr lang="en-US"/>
          </a:p>
        </p:txBody>
      </p:sp>
      <p:pic>
        <p:nvPicPr>
          <p:cNvPr id="17411" name="Picture 2" descr="msotw9_temp0"/>
          <p:cNvPicPr>
            <a:picLocks noChangeAspect="1" noChangeArrowheads="1"/>
          </p:cNvPicPr>
          <p:nvPr/>
        </p:nvPicPr>
        <p:blipFill>
          <a:blip r:embed="rId2" cstate="print"/>
          <a:srcRect l="6863" t="4414" r="8824" b="5647"/>
          <a:stretch>
            <a:fillRect/>
          </a:stretch>
        </p:blipFill>
        <p:spPr bwMode="auto">
          <a:xfrm>
            <a:off x="5103813" y="0"/>
            <a:ext cx="4040187" cy="6858000"/>
          </a:xfrm>
          <a:prstGeom prst="rect">
            <a:avLst/>
          </a:prstGeom>
          <a:noFill/>
          <a:ln w="12700">
            <a:noFill/>
            <a:miter lim="800000"/>
            <a:headEnd type="none" w="sm" len="sm"/>
            <a:tailEnd type="none" w="lg" len="med"/>
          </a:ln>
        </p:spPr>
      </p:pic>
      <p:sp>
        <p:nvSpPr>
          <p:cNvPr id="17412" name="Rectangle 3"/>
          <p:cNvSpPr>
            <a:spLocks noGrp="1" noChangeArrowheads="1"/>
          </p:cNvSpPr>
          <p:nvPr>
            <p:ph type="title"/>
          </p:nvPr>
        </p:nvSpPr>
        <p:spPr>
          <a:xfrm>
            <a:off x="152400" y="266700"/>
            <a:ext cx="7772400" cy="1104900"/>
          </a:xfrm>
        </p:spPr>
        <p:txBody>
          <a:bodyPr/>
          <a:lstStyle/>
          <a:p>
            <a:pPr eaLnBrk="1" hangingPunct="1"/>
            <a:r>
              <a:rPr lang="en-US" dirty="0" smtClean="0"/>
              <a:t>John #III: John Rook</a:t>
            </a:r>
          </a:p>
        </p:txBody>
      </p:sp>
      <p:sp>
        <p:nvSpPr>
          <p:cNvPr id="17413" name="Rectangle 4"/>
          <p:cNvSpPr>
            <a:spLocks noGrp="1" noChangeArrowheads="1"/>
          </p:cNvSpPr>
          <p:nvPr>
            <p:ph type="body" idx="1"/>
          </p:nvPr>
        </p:nvSpPr>
        <p:spPr>
          <a:xfrm>
            <a:off x="304800" y="1981200"/>
            <a:ext cx="4648200" cy="4419600"/>
          </a:xfrm>
        </p:spPr>
        <p:txBody>
          <a:bodyPr/>
          <a:lstStyle/>
          <a:p>
            <a:pPr eaLnBrk="1" hangingPunct="1">
              <a:lnSpc>
                <a:spcPct val="90000"/>
              </a:lnSpc>
            </a:pPr>
            <a:r>
              <a:rPr lang="en-US" sz="2400" dirty="0" smtClean="0"/>
              <a:t>Chlorine: “the chronic problem”</a:t>
            </a:r>
          </a:p>
          <a:p>
            <a:pPr lvl="1" eaLnBrk="1" hangingPunct="1">
              <a:lnSpc>
                <a:spcPct val="90000"/>
              </a:lnSpc>
            </a:pPr>
            <a:r>
              <a:rPr lang="en-US" sz="2200" dirty="0" smtClean="0"/>
              <a:t>Brought headspace analysis from the beer industry to drinking water</a:t>
            </a:r>
          </a:p>
          <a:p>
            <a:pPr lvl="1" eaLnBrk="1" hangingPunct="1">
              <a:lnSpc>
                <a:spcPct val="90000"/>
              </a:lnSpc>
            </a:pPr>
            <a:r>
              <a:rPr lang="en-US" sz="2000" dirty="0" smtClean="0"/>
              <a:t>Found trihalomethanes (THMs) in finished water</a:t>
            </a:r>
          </a:p>
          <a:p>
            <a:pPr lvl="2" eaLnBrk="1" hangingPunct="1">
              <a:lnSpc>
                <a:spcPct val="90000"/>
              </a:lnSpc>
            </a:pPr>
            <a:r>
              <a:rPr lang="en-US" sz="1600" dirty="0" smtClean="0"/>
              <a:t>Carcinogens !?! </a:t>
            </a:r>
          </a:p>
          <a:p>
            <a:pPr lvl="1" eaLnBrk="1" hangingPunct="1">
              <a:lnSpc>
                <a:spcPct val="90000"/>
              </a:lnSpc>
            </a:pPr>
            <a:r>
              <a:rPr lang="en-US" sz="2000" dirty="0" smtClean="0"/>
              <a:t>Published in Dutch journal </a:t>
            </a:r>
            <a:r>
              <a:rPr lang="en-US" sz="2000" u="sng" dirty="0" smtClean="0"/>
              <a:t>H2O</a:t>
            </a:r>
            <a:r>
              <a:rPr lang="en-US" sz="2000" dirty="0" smtClean="0"/>
              <a:t>, Aug 19, 1972 issue</a:t>
            </a:r>
            <a:endParaRPr lang="en-US" sz="1600" dirty="0" smtClean="0"/>
          </a:p>
          <a:p>
            <a:pPr lvl="1" eaLnBrk="1" hangingPunct="1">
              <a:lnSpc>
                <a:spcPct val="90000"/>
              </a:lnSpc>
            </a:pPr>
            <a:r>
              <a:rPr lang="en-US" sz="2000" dirty="0" smtClean="0"/>
              <a:t>Deduced that they were formed as byproducts of chlorination</a:t>
            </a:r>
          </a:p>
          <a:p>
            <a:pPr lvl="1" eaLnBrk="1" hangingPunct="1">
              <a:lnSpc>
                <a:spcPct val="90000"/>
              </a:lnSpc>
            </a:pPr>
            <a:r>
              <a:rPr lang="en-US" sz="2000" dirty="0" smtClean="0"/>
              <a:t>Proposed chemical pathways</a:t>
            </a:r>
          </a:p>
        </p:txBody>
      </p:sp>
      <p:sp>
        <p:nvSpPr>
          <p:cNvPr id="17414" name="Oval 5"/>
          <p:cNvSpPr>
            <a:spLocks noChangeArrowheads="1"/>
          </p:cNvSpPr>
          <p:nvPr/>
        </p:nvSpPr>
        <p:spPr bwMode="auto">
          <a:xfrm>
            <a:off x="6083300" y="3505200"/>
            <a:ext cx="228600" cy="228600"/>
          </a:xfrm>
          <a:prstGeom prst="ellipse">
            <a:avLst/>
          </a:prstGeom>
          <a:noFill/>
          <a:ln w="38100">
            <a:solidFill>
              <a:schemeClr val="accent2"/>
            </a:solidFill>
            <a:round/>
            <a:headEnd type="none" w="sm" len="sm"/>
            <a:tailEnd type="none" w="lg" len="med"/>
          </a:ln>
        </p:spPr>
        <p:txBody>
          <a:bodyPr wrap="none" anchor="ctr"/>
          <a:lstStyle/>
          <a:p>
            <a:endParaRPr lang="en-US"/>
          </a:p>
        </p:txBody>
      </p:sp>
      <p:sp>
        <p:nvSpPr>
          <p:cNvPr id="17415" name="Oval 6"/>
          <p:cNvSpPr>
            <a:spLocks noChangeArrowheads="1"/>
          </p:cNvSpPr>
          <p:nvPr/>
        </p:nvSpPr>
        <p:spPr bwMode="auto">
          <a:xfrm>
            <a:off x="7162800" y="5029200"/>
            <a:ext cx="228600" cy="228600"/>
          </a:xfrm>
          <a:prstGeom prst="ellipse">
            <a:avLst/>
          </a:prstGeom>
          <a:noFill/>
          <a:ln w="38100">
            <a:solidFill>
              <a:schemeClr val="accent2"/>
            </a:solidFill>
            <a:round/>
            <a:headEnd type="none" w="sm" len="sm"/>
            <a:tailEnd type="none" w="lg" len="med"/>
          </a:ln>
        </p:spPr>
        <p:txBody>
          <a:bodyPr wrap="none" anchor="ctr"/>
          <a:lstStyle/>
          <a:p>
            <a:endParaRPr lang="en-US"/>
          </a:p>
        </p:txBody>
      </p:sp>
      <p:sp>
        <p:nvSpPr>
          <p:cNvPr id="17416" name="Oval 7"/>
          <p:cNvSpPr>
            <a:spLocks noChangeArrowheads="1"/>
          </p:cNvSpPr>
          <p:nvPr/>
        </p:nvSpPr>
        <p:spPr bwMode="auto">
          <a:xfrm>
            <a:off x="8064500" y="4241800"/>
            <a:ext cx="228600" cy="228600"/>
          </a:xfrm>
          <a:prstGeom prst="ellipse">
            <a:avLst/>
          </a:prstGeom>
          <a:noFill/>
          <a:ln w="38100">
            <a:solidFill>
              <a:schemeClr val="accent2"/>
            </a:solidFill>
            <a:round/>
            <a:headEnd type="none" w="sm" len="sm"/>
            <a:tailEnd type="none" w="lg" len="med"/>
          </a:ln>
        </p:spPr>
        <p:txBody>
          <a:bodyPr wrap="none" anchor="ctr"/>
          <a:lstStyle/>
          <a:p>
            <a:endParaRPr lang="en-US"/>
          </a:p>
        </p:txBody>
      </p:sp>
      <p:sp>
        <p:nvSpPr>
          <p:cNvPr id="17417" name="Oval 8"/>
          <p:cNvSpPr>
            <a:spLocks noChangeArrowheads="1"/>
          </p:cNvSpPr>
          <p:nvPr/>
        </p:nvSpPr>
        <p:spPr bwMode="auto">
          <a:xfrm>
            <a:off x="8763000" y="5969000"/>
            <a:ext cx="228600" cy="228600"/>
          </a:xfrm>
          <a:prstGeom prst="ellipse">
            <a:avLst/>
          </a:prstGeom>
          <a:noFill/>
          <a:ln w="38100">
            <a:solidFill>
              <a:schemeClr val="accent2"/>
            </a:solidFill>
            <a:round/>
            <a:headEnd type="none" w="sm" len="sm"/>
            <a:tailEnd type="none" w="lg" len="med"/>
          </a:ln>
        </p:spPr>
        <p:txBody>
          <a:bodyPr wrap="none" anchor="ctr"/>
          <a:lstStyle/>
          <a:p>
            <a:endParaRPr lang="en-US"/>
          </a:p>
        </p:txBody>
      </p:sp>
      <p:sp>
        <p:nvSpPr>
          <p:cNvPr id="17418" name="Rectangle 9"/>
          <p:cNvSpPr>
            <a:spLocks noChangeArrowheads="1"/>
          </p:cNvSpPr>
          <p:nvPr/>
        </p:nvSpPr>
        <p:spPr bwMode="auto">
          <a:xfrm>
            <a:off x="6781800" y="228600"/>
            <a:ext cx="990600" cy="304800"/>
          </a:xfrm>
          <a:prstGeom prst="rect">
            <a:avLst/>
          </a:prstGeom>
          <a:noFill/>
          <a:ln w="38100">
            <a:solidFill>
              <a:schemeClr val="bg2"/>
            </a:solidFill>
            <a:miter lim="800000"/>
            <a:headEnd type="none" w="sm" len="sm"/>
            <a:tailEnd type="none" w="lg" len="med"/>
          </a:ln>
        </p:spPr>
        <p:txBody>
          <a:bodyPr wrap="none" anchor="ctr"/>
          <a:lstStyle/>
          <a:p>
            <a:endParaRPr lang="en-US"/>
          </a:p>
        </p:txBody>
      </p:sp>
      <p:sp>
        <p:nvSpPr>
          <p:cNvPr id="17419" name="Rectangle 10"/>
          <p:cNvSpPr>
            <a:spLocks noChangeArrowheads="1"/>
          </p:cNvSpPr>
          <p:nvPr/>
        </p:nvSpPr>
        <p:spPr bwMode="auto">
          <a:xfrm>
            <a:off x="6629400" y="3657600"/>
            <a:ext cx="1371600" cy="304800"/>
          </a:xfrm>
          <a:prstGeom prst="rect">
            <a:avLst/>
          </a:prstGeom>
          <a:noFill/>
          <a:ln w="38100">
            <a:solidFill>
              <a:schemeClr val="bg2"/>
            </a:solidFill>
            <a:miter lim="800000"/>
            <a:headEnd type="none" w="sm" len="sm"/>
            <a:tailEnd type="none" w="lg" len="med"/>
          </a:ln>
        </p:spPr>
        <p:txBody>
          <a:bodyPr wrap="none" anchor="ctr"/>
          <a:lstStyle/>
          <a:p>
            <a:endParaRPr lang="en-US"/>
          </a:p>
        </p:txBody>
      </p:sp>
      <p:sp>
        <p:nvSpPr>
          <p:cNvPr id="17420" name="AutoShape 11"/>
          <p:cNvSpPr>
            <a:spLocks noChangeArrowheads="1"/>
          </p:cNvSpPr>
          <p:nvPr/>
        </p:nvSpPr>
        <p:spPr bwMode="auto">
          <a:xfrm>
            <a:off x="4343400" y="4495800"/>
            <a:ext cx="914400" cy="457200"/>
          </a:xfrm>
          <a:prstGeom prst="rightArrow">
            <a:avLst>
              <a:gd name="adj1" fmla="val 50000"/>
              <a:gd name="adj2" fmla="val 50000"/>
            </a:avLst>
          </a:prstGeom>
          <a:solidFill>
            <a:srgbClr val="3DD2F5"/>
          </a:solidFill>
          <a:ln w="12700">
            <a:solidFill>
              <a:srgbClr val="3DD2F5"/>
            </a:solidFill>
            <a:miter lim="800000"/>
            <a:headEnd type="none" w="sm" len="sm"/>
            <a:tailEnd type="none" w="lg" len="med"/>
          </a:ln>
        </p:spPr>
        <p:txBody>
          <a:bodyPr wrap="none" anchor="ctr"/>
          <a:lstStyle/>
          <a:p>
            <a:endParaRPr lang="en-US"/>
          </a:p>
        </p:txBody>
      </p:sp>
      <p:sp>
        <p:nvSpPr>
          <p:cNvPr id="17421" name="Text Box 12"/>
          <p:cNvSpPr txBox="1">
            <a:spLocks noChangeArrowheads="1"/>
          </p:cNvSpPr>
          <p:nvPr/>
        </p:nvSpPr>
        <p:spPr bwMode="auto">
          <a:xfrm>
            <a:off x="914400" y="6324600"/>
            <a:ext cx="4191000" cy="304800"/>
          </a:xfrm>
          <a:prstGeom prst="rect">
            <a:avLst/>
          </a:prstGeom>
          <a:noFill/>
          <a:ln w="12700">
            <a:noFill/>
            <a:miter lim="800000"/>
            <a:headEnd type="none" w="sm" len="sm"/>
            <a:tailEnd type="none" w="lg" len="med"/>
          </a:ln>
        </p:spPr>
        <p:txBody>
          <a:bodyPr>
            <a:spAutoFit/>
          </a:bodyPr>
          <a:lstStyle/>
          <a:p>
            <a:pPr eaLnBrk="0" hangingPunct="0"/>
            <a:r>
              <a:rPr lang="en-US" sz="1400" b="1" dirty="0">
                <a:solidFill>
                  <a:srgbClr val="3DD2F5"/>
                </a:solidFill>
              </a:rPr>
              <a:t>Rook, 1974, </a:t>
            </a:r>
            <a:r>
              <a:rPr lang="en-US" sz="1400" b="1" u="sng" dirty="0">
                <a:solidFill>
                  <a:srgbClr val="3DD2F5"/>
                </a:solidFill>
              </a:rPr>
              <a:t>Water Treat. &amp; Exam.</a:t>
            </a:r>
            <a:r>
              <a:rPr lang="en-US" sz="1400" b="1" dirty="0">
                <a:solidFill>
                  <a:srgbClr val="3DD2F5"/>
                </a:solidFill>
              </a:rPr>
              <a:t>, 23:234</a:t>
            </a:r>
          </a:p>
        </p:txBody>
      </p:sp>
      <p:sp>
        <p:nvSpPr>
          <p:cNvPr id="16" name="TextBox 15"/>
          <p:cNvSpPr txBox="1"/>
          <p:nvPr/>
        </p:nvSpPr>
        <p:spPr>
          <a:xfrm>
            <a:off x="3412435" y="180945"/>
            <a:ext cx="1295547" cy="400110"/>
          </a:xfrm>
          <a:prstGeom prst="rect">
            <a:avLst/>
          </a:prstGeom>
          <a:noFill/>
        </p:spPr>
        <p:txBody>
          <a:bodyPr wrap="none" rtlCol="0">
            <a:spAutoFit/>
          </a:bodyPr>
          <a:lstStyle/>
          <a:p>
            <a:r>
              <a:rPr lang="en-US" sz="2000" b="1" dirty="0" smtClean="0"/>
              <a:t>1921-2010</a:t>
            </a:r>
            <a:endParaRPr lang="en-US" sz="2000" b="1" dirty="0"/>
          </a:p>
        </p:txBody>
      </p:sp>
      <p:pic>
        <p:nvPicPr>
          <p:cNvPr id="18" name="Picture 17" descr="Rook John.jpg"/>
          <p:cNvPicPr>
            <a:picLocks noChangeAspect="1"/>
          </p:cNvPicPr>
          <p:nvPr/>
        </p:nvPicPr>
        <p:blipFill rotWithShape="1">
          <a:blip r:embed="rId3" cstate="print"/>
          <a:srcRect l="69731" t="21914" r="16385" b="51847"/>
          <a:stretch/>
        </p:blipFill>
        <p:spPr>
          <a:xfrm>
            <a:off x="4707983" y="24118"/>
            <a:ext cx="1603918" cy="2005436"/>
          </a:xfrm>
          <a:prstGeom prst="rect">
            <a:avLst/>
          </a:prstGeom>
        </p:spPr>
      </p:pic>
      <p:pic>
        <p:nvPicPr>
          <p:cNvPr id="17" name="Picture 2" descr="C:\Users\Administrator\AppData\Local\Microsoft\Windows\Temporary Internet Files\Content.IE5\5XI6246D\MPj04331610000[1].jpg"/>
          <p:cNvPicPr>
            <a:picLocks noChangeAspect="1" noChangeArrowheads="1"/>
          </p:cNvPicPr>
          <p:nvPr/>
        </p:nvPicPr>
        <p:blipFill>
          <a:blip r:embed="rId4" cstate="print"/>
          <a:srcRect/>
          <a:stretch>
            <a:fillRect/>
          </a:stretch>
        </p:blipFill>
        <p:spPr bwMode="auto">
          <a:xfrm>
            <a:off x="7391400" y="0"/>
            <a:ext cx="1752600" cy="1752600"/>
          </a:xfrm>
          <a:prstGeom prst="rect">
            <a:avLst/>
          </a:prstGeom>
          <a:noFill/>
          <a:ln w="9525">
            <a:noFill/>
            <a:miter lim="800000"/>
            <a:headEnd/>
            <a:tailEnd/>
          </a:ln>
        </p:spPr>
      </p:pic>
    </p:spTree>
    <p:extLst>
      <p:ext uri="{BB962C8B-B14F-4D97-AF65-F5344CB8AC3E}">
        <p14:creationId xmlns:p14="http://schemas.microsoft.com/office/powerpoint/2010/main" val="4081416530"/>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a:xfrm>
            <a:off x="381000" y="266700"/>
            <a:ext cx="8229600" cy="800100"/>
          </a:xfrm>
        </p:spPr>
        <p:txBody>
          <a:bodyPr>
            <a:normAutofit fontScale="90000"/>
          </a:bodyPr>
          <a:lstStyle/>
          <a:p>
            <a:pPr eaLnBrk="1" fontAlgn="auto" hangingPunct="1">
              <a:spcAft>
                <a:spcPts val="0"/>
              </a:spcAft>
              <a:defRPr/>
            </a:pPr>
            <a:r>
              <a:rPr lang="en-US" smtClean="0"/>
              <a:t>Reactions with Disinfectants: Chlorine</a:t>
            </a:r>
          </a:p>
        </p:txBody>
      </p:sp>
      <p:sp>
        <p:nvSpPr>
          <p:cNvPr id="14339" name="Slide Number Placeholder 4"/>
          <p:cNvSpPr>
            <a:spLocks noGrp="1"/>
          </p:cNvSpPr>
          <p:nvPr>
            <p:ph type="sldNum" sz="quarter" idx="12"/>
          </p:nvPr>
        </p:nvSpPr>
        <p:spPr>
          <a:noFill/>
        </p:spPr>
        <p:txBody>
          <a:bodyPr/>
          <a:lstStyle/>
          <a:p>
            <a:pPr>
              <a:defRPr/>
            </a:pPr>
            <a:fld id="{6F738369-8448-41BC-B952-94446D411C89}" type="slidenum">
              <a:rPr lang="en-US"/>
              <a:pPr>
                <a:defRPr/>
              </a:pPr>
              <a:t>43</a:t>
            </a:fld>
            <a:endParaRPr lang="en-US"/>
          </a:p>
        </p:txBody>
      </p:sp>
      <p:sp>
        <p:nvSpPr>
          <p:cNvPr id="14341" name="Text Box 3"/>
          <p:cNvSpPr txBox="1">
            <a:spLocks noChangeArrowheads="1"/>
          </p:cNvSpPr>
          <p:nvPr/>
        </p:nvSpPr>
        <p:spPr bwMode="auto">
          <a:xfrm>
            <a:off x="993775" y="2533650"/>
            <a:ext cx="3779838" cy="1554163"/>
          </a:xfrm>
          <a:prstGeom prst="rect">
            <a:avLst/>
          </a:prstGeom>
          <a:noFill/>
          <a:ln w="12700">
            <a:noFill/>
            <a:miter lim="800000"/>
            <a:headEnd type="none" w="sm" len="sm"/>
            <a:tailEnd type="none" w="lg" len="lg"/>
          </a:ln>
        </p:spPr>
        <p:txBody>
          <a:bodyPr wrap="none">
            <a:spAutoFit/>
          </a:bodyPr>
          <a:lstStyle/>
          <a:p>
            <a:r>
              <a:rPr lang="en-US" sz="3200" b="1">
                <a:solidFill>
                  <a:schemeClr val="tx2"/>
                </a:solidFill>
              </a:rPr>
              <a:t>HOCl </a:t>
            </a:r>
          </a:p>
          <a:p>
            <a:r>
              <a:rPr lang="en-US" sz="3200" b="1">
                <a:solidFill>
                  <a:schemeClr val="tx2"/>
                </a:solidFill>
              </a:rPr>
              <a:t>    + natural organics</a:t>
            </a:r>
          </a:p>
          <a:p>
            <a:r>
              <a:rPr lang="en-US" sz="3200" b="1">
                <a:solidFill>
                  <a:schemeClr val="tx2"/>
                </a:solidFill>
              </a:rPr>
              <a:t>         (NOM)</a:t>
            </a:r>
            <a:endParaRPr lang="en-US"/>
          </a:p>
        </p:txBody>
      </p:sp>
      <p:grpSp>
        <p:nvGrpSpPr>
          <p:cNvPr id="2" name="Group 4"/>
          <p:cNvGrpSpPr>
            <a:grpSpLocks/>
          </p:cNvGrpSpPr>
          <p:nvPr/>
        </p:nvGrpSpPr>
        <p:grpSpPr bwMode="auto">
          <a:xfrm>
            <a:off x="4210050" y="1663700"/>
            <a:ext cx="4960938" cy="1428750"/>
            <a:chOff x="2652" y="936"/>
            <a:chExt cx="3125" cy="900"/>
          </a:xfrm>
        </p:grpSpPr>
        <p:sp>
          <p:nvSpPr>
            <p:cNvPr id="14349" name="Text Box 5"/>
            <p:cNvSpPr txBox="1">
              <a:spLocks noChangeArrowheads="1"/>
            </p:cNvSpPr>
            <p:nvPr/>
          </p:nvSpPr>
          <p:spPr bwMode="auto">
            <a:xfrm>
              <a:off x="3936" y="998"/>
              <a:ext cx="1841" cy="748"/>
            </a:xfrm>
            <a:prstGeom prst="rect">
              <a:avLst/>
            </a:prstGeom>
            <a:noFill/>
            <a:ln w="12700">
              <a:noFill/>
              <a:miter lim="800000"/>
              <a:headEnd type="none" w="sm" len="sm"/>
              <a:tailEnd type="none" w="lg" len="lg"/>
            </a:ln>
          </p:spPr>
          <p:txBody>
            <a:bodyPr wrap="none">
              <a:spAutoFit/>
            </a:bodyPr>
            <a:lstStyle/>
            <a:p>
              <a:r>
                <a:rPr lang="en-US"/>
                <a:t>Oxidized NOM</a:t>
              </a:r>
            </a:p>
            <a:p>
              <a:r>
                <a:rPr lang="en-US"/>
                <a:t>and inorganic chloride</a:t>
              </a:r>
            </a:p>
            <a:p>
              <a:pPr lvl="1">
                <a:buFontTx/>
                <a:buChar char="•"/>
              </a:pPr>
              <a:r>
                <a:rPr lang="en-US"/>
                <a:t>Aldehydes</a:t>
              </a:r>
            </a:p>
          </p:txBody>
        </p:sp>
        <p:sp>
          <p:nvSpPr>
            <p:cNvPr id="14350" name="AutoShape 6"/>
            <p:cNvSpPr>
              <a:spLocks noChangeArrowheads="1"/>
            </p:cNvSpPr>
            <p:nvPr/>
          </p:nvSpPr>
          <p:spPr bwMode="auto">
            <a:xfrm>
              <a:off x="2652" y="936"/>
              <a:ext cx="1152" cy="900"/>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31 w 21600"/>
                <a:gd name="T13" fmla="*/ 2904 h 21600"/>
                <a:gd name="T14" fmla="*/ 18225 w 21600"/>
                <a:gd name="T15" fmla="*/ 9240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noFill/>
            <a:ln w="12700">
              <a:solidFill>
                <a:schemeClr val="tx1"/>
              </a:solidFill>
              <a:miter lim="800000"/>
              <a:headEnd type="none" w="sm" len="sm"/>
              <a:tailEnd type="none" w="lg" len="lg"/>
            </a:ln>
          </p:spPr>
          <p:txBody>
            <a:bodyPr wrap="none" anchor="ctr"/>
            <a:lstStyle/>
            <a:p>
              <a:endParaRPr lang="en-US"/>
            </a:p>
          </p:txBody>
        </p:sp>
      </p:grpSp>
      <p:grpSp>
        <p:nvGrpSpPr>
          <p:cNvPr id="3" name="Group 7"/>
          <p:cNvGrpSpPr>
            <a:grpSpLocks/>
          </p:cNvGrpSpPr>
          <p:nvPr/>
        </p:nvGrpSpPr>
        <p:grpSpPr bwMode="auto">
          <a:xfrm>
            <a:off x="4476750" y="3248025"/>
            <a:ext cx="4667250" cy="1552575"/>
            <a:chOff x="2820" y="1958"/>
            <a:chExt cx="2940" cy="978"/>
          </a:xfrm>
        </p:grpSpPr>
        <p:sp>
          <p:nvSpPr>
            <p:cNvPr id="14347" name="Text Box 8"/>
            <p:cNvSpPr txBox="1">
              <a:spLocks noChangeArrowheads="1"/>
            </p:cNvSpPr>
            <p:nvPr/>
          </p:nvSpPr>
          <p:spPr bwMode="auto">
            <a:xfrm>
              <a:off x="3998" y="1958"/>
              <a:ext cx="1762" cy="978"/>
            </a:xfrm>
            <a:prstGeom prst="rect">
              <a:avLst/>
            </a:prstGeom>
            <a:noFill/>
            <a:ln w="12700">
              <a:noFill/>
              <a:miter lim="800000"/>
              <a:headEnd type="none" w="sm" len="sm"/>
              <a:tailEnd type="none" w="lg" len="lg"/>
            </a:ln>
          </p:spPr>
          <p:txBody>
            <a:bodyPr wrap="none">
              <a:spAutoFit/>
            </a:bodyPr>
            <a:lstStyle/>
            <a:p>
              <a:r>
                <a:rPr lang="en-US"/>
                <a:t>Chlorinated Organics</a:t>
              </a:r>
            </a:p>
            <a:p>
              <a:pPr lvl="1">
                <a:buFontTx/>
                <a:buChar char="•"/>
              </a:pPr>
              <a:r>
                <a:rPr lang="en-US"/>
                <a:t>TOX</a:t>
              </a:r>
            </a:p>
            <a:p>
              <a:pPr lvl="1">
                <a:buFontTx/>
                <a:buChar char="•"/>
              </a:pPr>
              <a:r>
                <a:rPr lang="en-US"/>
                <a:t>THMs</a:t>
              </a:r>
            </a:p>
            <a:p>
              <a:pPr lvl="1">
                <a:buFontTx/>
                <a:buChar char="•"/>
              </a:pPr>
              <a:r>
                <a:rPr lang="en-US"/>
                <a:t>HAAs</a:t>
              </a:r>
            </a:p>
          </p:txBody>
        </p:sp>
        <p:sp>
          <p:nvSpPr>
            <p:cNvPr id="14348" name="AutoShape 9"/>
            <p:cNvSpPr>
              <a:spLocks noChangeArrowheads="1"/>
            </p:cNvSpPr>
            <p:nvPr/>
          </p:nvSpPr>
          <p:spPr bwMode="auto">
            <a:xfrm flipV="1">
              <a:off x="2820" y="2148"/>
              <a:ext cx="1128" cy="76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28 w 21600"/>
                <a:gd name="T13" fmla="*/ 5456 h 21600"/>
                <a:gd name="T14" fmla="*/ 21026 w 21600"/>
                <a:gd name="T15" fmla="*/ 6722 h 21600"/>
              </a:gdLst>
              <a:ahLst/>
              <a:cxnLst>
                <a:cxn ang="T8">
                  <a:pos x="T0" y="T1"/>
                </a:cxn>
                <a:cxn ang="T9">
                  <a:pos x="T2" y="T3"/>
                </a:cxn>
                <a:cxn ang="T10">
                  <a:pos x="T4" y="T5"/>
                </a:cxn>
                <a:cxn ang="T11">
                  <a:pos x="T6" y="T7"/>
                </a:cxn>
              </a:cxnLst>
              <a:rect l="T12" t="T13" r="T14" b="T15"/>
              <a:pathLst>
                <a:path w="21600" h="21600">
                  <a:moveTo>
                    <a:pt x="21600" y="6079"/>
                  </a:moveTo>
                  <a:lnTo>
                    <a:pt x="16012" y="0"/>
                  </a:lnTo>
                  <a:lnTo>
                    <a:pt x="16012" y="5446"/>
                  </a:lnTo>
                  <a:lnTo>
                    <a:pt x="12427" y="5446"/>
                  </a:lnTo>
                  <a:cubicBezTo>
                    <a:pt x="5564" y="5446"/>
                    <a:pt x="0" y="8451"/>
                    <a:pt x="0" y="12158"/>
                  </a:cubicBezTo>
                  <a:lnTo>
                    <a:pt x="0" y="21600"/>
                  </a:lnTo>
                  <a:lnTo>
                    <a:pt x="1294" y="21600"/>
                  </a:lnTo>
                  <a:lnTo>
                    <a:pt x="1294" y="12158"/>
                  </a:lnTo>
                  <a:cubicBezTo>
                    <a:pt x="1294" y="9150"/>
                    <a:pt x="6278" y="6712"/>
                    <a:pt x="12427" y="6712"/>
                  </a:cubicBezTo>
                  <a:lnTo>
                    <a:pt x="16012" y="6712"/>
                  </a:lnTo>
                  <a:lnTo>
                    <a:pt x="16012" y="12158"/>
                  </a:lnTo>
                  <a:close/>
                </a:path>
              </a:pathLst>
            </a:custGeom>
            <a:noFill/>
            <a:ln w="12700">
              <a:solidFill>
                <a:schemeClr val="tx1"/>
              </a:solidFill>
              <a:miter lim="800000"/>
              <a:headEnd type="none" w="sm" len="sm"/>
              <a:tailEnd type="none" w="lg" len="lg"/>
            </a:ln>
          </p:spPr>
          <p:txBody>
            <a:bodyPr wrap="none" anchor="ctr"/>
            <a:lstStyle/>
            <a:p>
              <a:endParaRPr lang="en-US"/>
            </a:p>
          </p:txBody>
        </p:sp>
      </p:grpSp>
      <p:grpSp>
        <p:nvGrpSpPr>
          <p:cNvPr id="4" name="Group 10"/>
          <p:cNvGrpSpPr>
            <a:grpSpLocks/>
          </p:cNvGrpSpPr>
          <p:nvPr/>
        </p:nvGrpSpPr>
        <p:grpSpPr bwMode="auto">
          <a:xfrm>
            <a:off x="152400" y="4357688"/>
            <a:ext cx="8991600" cy="2151062"/>
            <a:chOff x="96" y="2745"/>
            <a:chExt cx="5664" cy="1355"/>
          </a:xfrm>
        </p:grpSpPr>
        <p:graphicFrame>
          <p:nvGraphicFramePr>
            <p:cNvPr id="14338" name="Object 1024"/>
            <p:cNvGraphicFramePr>
              <a:graphicFrameLocks noChangeAspect="1"/>
            </p:cNvGraphicFramePr>
            <p:nvPr/>
          </p:nvGraphicFramePr>
          <p:xfrm>
            <a:off x="180" y="3063"/>
            <a:ext cx="5580" cy="1037"/>
          </p:xfrm>
          <a:graphic>
            <a:graphicData uri="http://schemas.openxmlformats.org/presentationml/2006/ole">
              <mc:AlternateContent xmlns:mc="http://schemas.openxmlformats.org/markup-compatibility/2006">
                <mc:Choice xmlns:v="urn:schemas-microsoft-com:vml" Requires="v">
                  <p:oleObj spid="_x0000_s116765" name="Document" r:id="rId4" imgW="5477400" imgH="1018440" progId="Word.Document.8">
                    <p:embed/>
                  </p:oleObj>
                </mc:Choice>
                <mc:Fallback>
                  <p:oleObj name="Document" r:id="rId4" imgW="5477400" imgH="101844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 y="3063"/>
                          <a:ext cx="5580" cy="1037"/>
                        </a:xfrm>
                        <a:prstGeom prst="rect">
                          <a:avLst/>
                        </a:prstGeom>
                        <a:solidFill>
                          <a:srgbClr val="66FFCC"/>
                        </a:solidFill>
                        <a:ln>
                          <a:noFill/>
                        </a:ln>
                        <a:effectLst/>
                        <a:extLs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1916" name="Text Box 12"/>
            <p:cNvSpPr txBox="1">
              <a:spLocks noChangeArrowheads="1"/>
            </p:cNvSpPr>
            <p:nvPr/>
          </p:nvSpPr>
          <p:spPr bwMode="auto">
            <a:xfrm>
              <a:off x="96" y="2745"/>
              <a:ext cx="1105" cy="327"/>
            </a:xfrm>
            <a:prstGeom prst="rect">
              <a:avLst/>
            </a:prstGeom>
            <a:noFill/>
            <a:ln w="12700">
              <a:noFill/>
              <a:miter lim="800000"/>
              <a:headEnd type="none" w="sm" len="sm"/>
              <a:tailEnd type="none" w="lg" len="lg"/>
            </a:ln>
            <a:effectLst/>
          </p:spPr>
          <p:txBody>
            <a:bodyPr wrap="none">
              <a:spAutoFit/>
            </a:bodyPr>
            <a:lstStyle/>
            <a:p>
              <a:pPr>
                <a:defRPr/>
              </a:pPr>
              <a:r>
                <a:rPr lang="en-US" sz="2800">
                  <a:effectLst>
                    <a:outerShdw blurRad="38100" dist="38100" dir="2700000" algn="tl">
                      <a:srgbClr val="000099"/>
                    </a:outerShdw>
                  </a:effectLst>
                </a:rPr>
                <a:t>The THMs</a:t>
              </a:r>
            </a:p>
          </p:txBody>
        </p:sp>
      </p:grpSp>
      <p:sp>
        <p:nvSpPr>
          <p:cNvPr id="251917" name="AutoShape 13"/>
          <p:cNvSpPr>
            <a:spLocks noChangeArrowheads="1"/>
          </p:cNvSpPr>
          <p:nvPr/>
        </p:nvSpPr>
        <p:spPr bwMode="auto">
          <a:xfrm>
            <a:off x="1905000" y="1828800"/>
            <a:ext cx="2133600" cy="1219200"/>
          </a:xfrm>
          <a:prstGeom prst="downArrowCallout">
            <a:avLst>
              <a:gd name="adj1" fmla="val 43750"/>
              <a:gd name="adj2" fmla="val 43750"/>
              <a:gd name="adj3" fmla="val 16667"/>
              <a:gd name="adj4" fmla="val 66667"/>
            </a:avLst>
          </a:prstGeom>
          <a:solidFill>
            <a:schemeClr val="hlink"/>
          </a:solidFill>
          <a:ln w="12700">
            <a:solidFill>
              <a:schemeClr val="tx1"/>
            </a:solidFill>
            <a:miter lim="800000"/>
            <a:headEnd type="none" w="sm" len="sm"/>
            <a:tailEnd type="none" w="lg" len="med"/>
          </a:ln>
        </p:spPr>
        <p:txBody>
          <a:bodyPr wrap="none" anchor="ctr"/>
          <a:lstStyle/>
          <a:p>
            <a:pPr algn="ctr"/>
            <a:r>
              <a:rPr lang="en-US"/>
              <a:t>The Precursors!</a:t>
            </a:r>
          </a:p>
        </p:txBody>
      </p:sp>
    </p:spTree>
    <p:extLst>
      <p:ext uri="{BB962C8B-B14F-4D97-AF65-F5344CB8AC3E}">
        <p14:creationId xmlns:p14="http://schemas.microsoft.com/office/powerpoint/2010/main" val="35555591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ppt_w</p:attrName>
                                        </p:attrNameLst>
                                      </p:cBhvr>
                                      <p:tavLst>
                                        <p:tav tm="0">
                                          <p:val>
                                            <p:fltVal val="0"/>
                                          </p:val>
                                        </p:tav>
                                        <p:tav tm="100000">
                                          <p:val>
                                            <p:strVal val="#ppt_w"/>
                                          </p:val>
                                        </p:tav>
                                      </p:tavLst>
                                    </p:anim>
                                    <p:anim calcmode="lin" valueType="num">
                                      <p:cBhvr>
                                        <p:cTn id="10"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ppt_x</p:attrName>
                                        </p:attrNameLst>
                                      </p:cBhvr>
                                      <p:tavLst>
                                        <p:tav tm="0">
                                          <p:val>
                                            <p:strVal val="#ppt_x-#ppt_w/2"/>
                                          </p:val>
                                        </p:tav>
                                        <p:tav tm="100000">
                                          <p:val>
                                            <p:strVal val="#ppt_x"/>
                                          </p:val>
                                        </p:tav>
                                      </p:tavLst>
                                    </p:anim>
                                    <p:anim calcmode="lin" valueType="num">
                                      <p:cBhvr>
                                        <p:cTn id="16" dur="500" fill="hold"/>
                                        <p:tgtEl>
                                          <p:spTgt spid="3"/>
                                        </p:tgtEl>
                                        <p:attrNameLst>
                                          <p:attrName>ppt_y</p:attrName>
                                        </p:attrNameLst>
                                      </p:cBhvr>
                                      <p:tavLst>
                                        <p:tav tm="0">
                                          <p:val>
                                            <p:strVal val="#ppt_y"/>
                                          </p:val>
                                        </p:tav>
                                        <p:tav tm="100000">
                                          <p:val>
                                            <p:strVal val="#ppt_y"/>
                                          </p:val>
                                        </p:tav>
                                      </p:tavLst>
                                    </p:anim>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 fill="hold" grpId="0" nodeType="clickEffect">
                                  <p:stCondLst>
                                    <p:cond delay="0"/>
                                  </p:stCondLst>
                                  <p:childTnLst>
                                    <p:set>
                                      <p:cBhvr>
                                        <p:cTn id="27" dur="1" fill="hold">
                                          <p:stCondLst>
                                            <p:cond delay="0"/>
                                          </p:stCondLst>
                                        </p:cTn>
                                        <p:tgtEl>
                                          <p:spTgt spid="251917"/>
                                        </p:tgtEl>
                                        <p:attrNameLst>
                                          <p:attrName>style.visibility</p:attrName>
                                        </p:attrNameLst>
                                      </p:cBhvr>
                                      <p:to>
                                        <p:strVal val="visible"/>
                                      </p:to>
                                    </p:set>
                                    <p:anim calcmode="lin" valueType="num">
                                      <p:cBhvr>
                                        <p:cTn id="28" dur="500" fill="hold"/>
                                        <p:tgtEl>
                                          <p:spTgt spid="251917"/>
                                        </p:tgtEl>
                                        <p:attrNameLst>
                                          <p:attrName>ppt_x</p:attrName>
                                        </p:attrNameLst>
                                      </p:cBhvr>
                                      <p:tavLst>
                                        <p:tav tm="0">
                                          <p:val>
                                            <p:strVal val="#ppt_x"/>
                                          </p:val>
                                        </p:tav>
                                        <p:tav tm="100000">
                                          <p:val>
                                            <p:strVal val="#ppt_x"/>
                                          </p:val>
                                        </p:tav>
                                      </p:tavLst>
                                    </p:anim>
                                    <p:anim calcmode="lin" valueType="num">
                                      <p:cBhvr>
                                        <p:cTn id="29" dur="500" fill="hold"/>
                                        <p:tgtEl>
                                          <p:spTgt spid="251917"/>
                                        </p:tgtEl>
                                        <p:attrNameLst>
                                          <p:attrName>ppt_y</p:attrName>
                                        </p:attrNameLst>
                                      </p:cBhvr>
                                      <p:tavLst>
                                        <p:tav tm="0">
                                          <p:val>
                                            <p:strVal val="#ppt_y-#ppt_h/2"/>
                                          </p:val>
                                        </p:tav>
                                        <p:tav tm="100000">
                                          <p:val>
                                            <p:strVal val="#ppt_y"/>
                                          </p:val>
                                        </p:tav>
                                      </p:tavLst>
                                    </p:anim>
                                    <p:anim calcmode="lin" valueType="num">
                                      <p:cBhvr>
                                        <p:cTn id="30" dur="500" fill="hold"/>
                                        <p:tgtEl>
                                          <p:spTgt spid="251917"/>
                                        </p:tgtEl>
                                        <p:attrNameLst>
                                          <p:attrName>ppt_w</p:attrName>
                                        </p:attrNameLst>
                                      </p:cBhvr>
                                      <p:tavLst>
                                        <p:tav tm="0">
                                          <p:val>
                                            <p:strVal val="#ppt_w"/>
                                          </p:val>
                                        </p:tav>
                                        <p:tav tm="100000">
                                          <p:val>
                                            <p:strVal val="#ppt_w"/>
                                          </p:val>
                                        </p:tav>
                                      </p:tavLst>
                                    </p:anim>
                                    <p:anim calcmode="lin" valueType="num">
                                      <p:cBhvr>
                                        <p:cTn id="31" dur="500" fill="hold"/>
                                        <p:tgtEl>
                                          <p:spTgt spid="2519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17" grpId="0" animBg="1"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7" name="Content Placeholder 6"/>
          <p:cNvSpPr>
            <a:spLocks noGrp="1"/>
          </p:cNvSpPr>
          <p:nvPr>
            <p:ph idx="1"/>
          </p:nvPr>
        </p:nvSpPr>
        <p:spPr/>
        <p:txBody>
          <a:bodyPr/>
          <a:lstStyle/>
          <a:p>
            <a:r>
              <a:rPr lang="en-US" dirty="0" smtClean="0"/>
              <a:t>a</a:t>
            </a:r>
            <a:endParaRPr lang="en-US" dirty="0"/>
          </a:p>
        </p:txBody>
      </p:sp>
      <p:sp>
        <p:nvSpPr>
          <p:cNvPr id="5" name="Slide Number Placeholder 4"/>
          <p:cNvSpPr>
            <a:spLocks noGrp="1"/>
          </p:cNvSpPr>
          <p:nvPr>
            <p:ph type="sldNum" sz="quarter" idx="12"/>
          </p:nvPr>
        </p:nvSpPr>
        <p:spPr/>
        <p:txBody>
          <a:bodyPr/>
          <a:lstStyle/>
          <a:p>
            <a:fld id="{608F5B78-C02F-42A3-8C84-BECEDB5F3FBE}" type="slidenum">
              <a:rPr lang="en-US" smtClean="0"/>
              <a:pPr/>
              <a:t>44</a:t>
            </a:fld>
            <a:endParaRPr lang="en-US"/>
          </a:p>
        </p:txBody>
      </p:sp>
      <p:pic>
        <p:nvPicPr>
          <p:cNvPr id="8" name="Picture 7" descr="DS model1.jpg"/>
          <p:cNvPicPr>
            <a:picLocks noChangeAspect="1"/>
          </p:cNvPicPr>
          <p:nvPr/>
        </p:nvPicPr>
        <p:blipFill>
          <a:blip r:embed="rId2" cstate="print"/>
          <a:srcRect l="4654" b="5556"/>
          <a:stretch>
            <a:fillRect/>
          </a:stretch>
        </p:blipFill>
        <p:spPr>
          <a:xfrm>
            <a:off x="152759" y="0"/>
            <a:ext cx="8991241" cy="6858000"/>
          </a:xfrm>
          <a:prstGeom prst="rect">
            <a:avLst/>
          </a:prstGeom>
        </p:spPr>
      </p:pic>
      <p:sp>
        <p:nvSpPr>
          <p:cNvPr id="9" name="TextBox 8"/>
          <p:cNvSpPr txBox="1"/>
          <p:nvPr/>
        </p:nvSpPr>
        <p:spPr>
          <a:xfrm>
            <a:off x="90368" y="2667000"/>
            <a:ext cx="3288080" cy="1015663"/>
          </a:xfrm>
          <a:prstGeom prst="rect">
            <a:avLst/>
          </a:prstGeom>
          <a:noFill/>
        </p:spPr>
        <p:txBody>
          <a:bodyPr wrap="none" rtlCol="0">
            <a:spAutoFit/>
          </a:bodyPr>
          <a:lstStyle/>
          <a:p>
            <a:pPr algn="ctr"/>
            <a:r>
              <a:rPr lang="en-US" sz="2000" dirty="0" smtClean="0"/>
              <a:t>Hours of transit time</a:t>
            </a:r>
          </a:p>
          <a:p>
            <a:pPr algn="ctr"/>
            <a:r>
              <a:rPr lang="en-US" sz="2000" dirty="0" smtClean="0"/>
              <a:t>from the water filtration plant </a:t>
            </a:r>
          </a:p>
          <a:p>
            <a:pPr algn="ctr"/>
            <a:r>
              <a:rPr lang="en-US" sz="2000" dirty="0" smtClean="0"/>
              <a:t>to your house</a:t>
            </a:r>
            <a:endParaRPr lang="en-US" sz="2000" dirty="0"/>
          </a:p>
        </p:txBody>
      </p:sp>
    </p:spTree>
    <p:extLst>
      <p:ext uri="{BB962C8B-B14F-4D97-AF65-F5344CB8AC3E}">
        <p14:creationId xmlns:p14="http://schemas.microsoft.com/office/powerpoint/2010/main" val="2222089591"/>
      </p:ext>
    </p:extLst>
  </p:cSld>
  <p:clrMapOvr>
    <a:masterClrMapping/>
  </p:clrMapOvr>
  <p:transition>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02" name="Picture 2"/>
          <p:cNvPicPr>
            <a:picLocks noChangeAspect="1" noChangeArrowheads="1"/>
          </p:cNvPicPr>
          <p:nvPr/>
        </p:nvPicPr>
        <p:blipFill>
          <a:blip r:embed="rId2" cstate="print"/>
          <a:srcRect/>
          <a:stretch>
            <a:fillRect/>
          </a:stretch>
        </p:blipFill>
        <p:spPr bwMode="auto">
          <a:xfrm>
            <a:off x="800100" y="685800"/>
            <a:ext cx="8191500" cy="6134100"/>
          </a:xfrm>
          <a:prstGeom prst="rect">
            <a:avLst/>
          </a:prstGeom>
          <a:noFill/>
          <a:ln w="9525">
            <a:noFill/>
            <a:miter lim="800000"/>
            <a:headEnd/>
            <a:tailEnd/>
          </a:ln>
          <a:effectLst/>
        </p:spPr>
      </p:pic>
    </p:spTree>
    <p:extLst>
      <p:ext uri="{BB962C8B-B14F-4D97-AF65-F5344CB8AC3E}">
        <p14:creationId xmlns:p14="http://schemas.microsoft.com/office/powerpoint/2010/main" val="2528635012"/>
      </p:ext>
    </p:extLst>
  </p:cSld>
  <p:clrMapOvr>
    <a:masterClrMapping/>
  </p:clrMapOvr>
  <p:transition>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0" y="2027237"/>
            <a:ext cx="3657600" cy="4525963"/>
          </a:xfrm>
        </p:spPr>
        <p:txBody>
          <a:bodyPr/>
          <a:lstStyle/>
          <a:p>
            <a:r>
              <a:rPr lang="en-US" sz="2400" dirty="0" smtClean="0"/>
              <a:t>Inhalation in the shower produces highest blood level and response is fast</a:t>
            </a:r>
            <a:endParaRPr lang="en-US" sz="2400" dirty="0"/>
          </a:p>
        </p:txBody>
      </p:sp>
      <p:sp>
        <p:nvSpPr>
          <p:cNvPr id="4" name="Slide Number Placeholder 3"/>
          <p:cNvSpPr>
            <a:spLocks noGrp="1"/>
          </p:cNvSpPr>
          <p:nvPr>
            <p:ph type="sldNum" sz="quarter" idx="12"/>
          </p:nvPr>
        </p:nvSpPr>
        <p:spPr/>
        <p:txBody>
          <a:bodyPr/>
          <a:lstStyle/>
          <a:p>
            <a:pPr>
              <a:defRPr/>
            </a:pPr>
            <a:fld id="{3977FED3-055C-46C3-A6ED-3CCF8B2C5453}" type="slidenum">
              <a:rPr lang="en-US" smtClean="0"/>
              <a:pPr>
                <a:defRPr/>
              </a:pPr>
              <a:t>46</a:t>
            </a:fld>
            <a:endParaRPr lang="en-US"/>
          </a:p>
        </p:txBody>
      </p:sp>
      <p:pic>
        <p:nvPicPr>
          <p:cNvPr id="5" name="Picture 4" descr="fig2"/>
          <p:cNvPicPr>
            <a:picLocks noChangeAspect="1" noChangeArrowheads="1"/>
          </p:cNvPicPr>
          <p:nvPr/>
        </p:nvPicPr>
        <p:blipFill>
          <a:blip r:embed="rId2" cstate="print"/>
          <a:srcRect l="49594" r="21002" b="21794"/>
          <a:stretch>
            <a:fillRect/>
          </a:stretch>
        </p:blipFill>
        <p:spPr bwMode="auto">
          <a:xfrm>
            <a:off x="0" y="1230923"/>
            <a:ext cx="5334000" cy="5627077"/>
          </a:xfrm>
          <a:prstGeom prst="rect">
            <a:avLst/>
          </a:prstGeom>
          <a:noFill/>
        </p:spPr>
      </p:pic>
      <p:sp>
        <p:nvSpPr>
          <p:cNvPr id="6" name="TextBox 5"/>
          <p:cNvSpPr txBox="1"/>
          <p:nvPr/>
        </p:nvSpPr>
        <p:spPr>
          <a:xfrm>
            <a:off x="6172200" y="5562600"/>
            <a:ext cx="2514600" cy="584775"/>
          </a:xfrm>
          <a:prstGeom prst="rect">
            <a:avLst/>
          </a:prstGeom>
          <a:noFill/>
        </p:spPr>
        <p:txBody>
          <a:bodyPr wrap="square" rtlCol="0">
            <a:spAutoFit/>
          </a:bodyPr>
          <a:lstStyle/>
          <a:p>
            <a:r>
              <a:rPr lang="en-US" sz="1600" b="1" dirty="0" smtClean="0">
                <a:solidFill>
                  <a:srgbClr val="3E90C2"/>
                </a:solidFill>
              </a:rPr>
              <a:t>Gordon et al., 2006 [</a:t>
            </a:r>
            <a:r>
              <a:rPr lang="en-US" sz="1600" b="1" dirty="0" err="1" smtClean="0">
                <a:solidFill>
                  <a:srgbClr val="3E90C2"/>
                </a:solidFill>
              </a:rPr>
              <a:t>Env</a:t>
            </a:r>
            <a:r>
              <a:rPr lang="en-US" sz="1600" b="1" dirty="0" smtClean="0">
                <a:solidFill>
                  <a:srgbClr val="3E90C2"/>
                </a:solidFill>
              </a:rPr>
              <a:t>. Health Persp.114:514-521]</a:t>
            </a:r>
            <a:endParaRPr lang="en-US" sz="1600" b="1" dirty="0">
              <a:solidFill>
                <a:srgbClr val="3E90C2"/>
              </a:solidFill>
            </a:endParaRPr>
          </a:p>
        </p:txBody>
      </p:sp>
      <p:sp>
        <p:nvSpPr>
          <p:cNvPr id="7" name="Right Triangle 6"/>
          <p:cNvSpPr/>
          <p:nvPr/>
        </p:nvSpPr>
        <p:spPr>
          <a:xfrm flipH="1">
            <a:off x="2819400" y="5105400"/>
            <a:ext cx="2514600" cy="1752600"/>
          </a:xfrm>
          <a:prstGeom prst="r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a:off x="2971800" y="2743200"/>
            <a:ext cx="25908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Multiple Routes of Exposure</a:t>
            </a:r>
            <a:endParaRPr lang="en-US" dirty="0"/>
          </a:p>
        </p:txBody>
      </p:sp>
    </p:spTree>
    <p:extLst>
      <p:ext uri="{BB962C8B-B14F-4D97-AF65-F5344CB8AC3E}">
        <p14:creationId xmlns:p14="http://schemas.microsoft.com/office/powerpoint/2010/main" val="3297773236"/>
      </p:ext>
    </p:extLst>
  </p:cSld>
  <p:clrMapOvr>
    <a:masterClrMapping/>
  </p:clrMapOvr>
  <p:transition>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pPr>
              <a:defRPr/>
            </a:pPr>
            <a:fld id="{6FC4418A-9A93-4024-9B10-AFDAF4BFA285}" type="slidenum">
              <a:rPr lang="en-US"/>
              <a:pPr>
                <a:defRPr/>
              </a:pPr>
              <a:t>47</a:t>
            </a:fld>
            <a:endParaRPr lang="en-US"/>
          </a:p>
        </p:txBody>
      </p:sp>
      <p:sp>
        <p:nvSpPr>
          <p:cNvPr id="18435" name="Rectangle 2"/>
          <p:cNvSpPr>
            <a:spLocks noGrp="1" noChangeArrowheads="1"/>
          </p:cNvSpPr>
          <p:nvPr>
            <p:ph type="title"/>
          </p:nvPr>
        </p:nvSpPr>
        <p:spPr>
          <a:xfrm>
            <a:off x="381000" y="228600"/>
            <a:ext cx="7772400" cy="1104900"/>
          </a:xfrm>
        </p:spPr>
        <p:txBody>
          <a:bodyPr/>
          <a:lstStyle/>
          <a:p>
            <a:pPr eaLnBrk="1" hangingPunct="1"/>
            <a:r>
              <a:rPr lang="en-US" smtClean="0"/>
              <a:t>Epidemiology</a:t>
            </a:r>
          </a:p>
        </p:txBody>
      </p:sp>
      <p:sp>
        <p:nvSpPr>
          <p:cNvPr id="18437" name="Text Box 4"/>
          <p:cNvSpPr txBox="1">
            <a:spLocks noChangeArrowheads="1"/>
          </p:cNvSpPr>
          <p:nvPr/>
        </p:nvSpPr>
        <p:spPr bwMode="auto">
          <a:xfrm>
            <a:off x="7391400" y="3886200"/>
            <a:ext cx="1600200" cy="822325"/>
          </a:xfrm>
          <a:prstGeom prst="rect">
            <a:avLst/>
          </a:prstGeom>
          <a:noFill/>
          <a:ln w="12700">
            <a:noFill/>
            <a:miter lim="800000"/>
            <a:headEnd type="none" w="lg" len="lg"/>
            <a:tailEnd type="none" w="lg" len="lg"/>
          </a:ln>
        </p:spPr>
        <p:txBody>
          <a:bodyPr>
            <a:spAutoFit/>
          </a:bodyPr>
          <a:lstStyle/>
          <a:p>
            <a:pPr eaLnBrk="0" hangingPunct="0"/>
            <a:r>
              <a:rPr lang="en-US">
                <a:solidFill>
                  <a:srgbClr val="33CCCC"/>
                </a:solidFill>
              </a:rPr>
              <a:t>137,000 at risk in US?</a:t>
            </a:r>
          </a:p>
        </p:txBody>
      </p:sp>
      <p:sp>
        <p:nvSpPr>
          <p:cNvPr id="18438" name="AutoShape 5"/>
          <p:cNvSpPr>
            <a:spLocks/>
          </p:cNvSpPr>
          <p:nvPr/>
        </p:nvSpPr>
        <p:spPr bwMode="auto">
          <a:xfrm>
            <a:off x="6781800" y="3505200"/>
            <a:ext cx="584200" cy="1447800"/>
          </a:xfrm>
          <a:prstGeom prst="rightBrace">
            <a:avLst>
              <a:gd name="adj1" fmla="val 20652"/>
              <a:gd name="adj2" fmla="val 50000"/>
            </a:avLst>
          </a:prstGeom>
          <a:noFill/>
          <a:ln w="28575">
            <a:solidFill>
              <a:srgbClr val="33CCCC"/>
            </a:solidFill>
            <a:round/>
            <a:headEnd type="none" w="lg" len="lg"/>
            <a:tailEnd type="none" w="lg" len="lg"/>
          </a:ln>
        </p:spPr>
        <p:txBody>
          <a:bodyPr wrap="none" anchor="ctr"/>
          <a:lstStyle/>
          <a:p>
            <a:endParaRPr lang="en-US"/>
          </a:p>
        </p:txBody>
      </p:sp>
      <p:grpSp>
        <p:nvGrpSpPr>
          <p:cNvPr id="8" name="Group 3"/>
          <p:cNvGrpSpPr>
            <a:grpSpLocks/>
          </p:cNvGrpSpPr>
          <p:nvPr/>
        </p:nvGrpSpPr>
        <p:grpSpPr bwMode="auto">
          <a:xfrm>
            <a:off x="3794125" y="517525"/>
            <a:ext cx="5349875" cy="6340475"/>
            <a:chOff x="2390" y="0"/>
            <a:chExt cx="3370" cy="3994"/>
          </a:xfrm>
        </p:grpSpPr>
        <p:pic>
          <p:nvPicPr>
            <p:cNvPr id="10" name="Picture 4" descr="MIRACLE"/>
            <p:cNvPicPr>
              <a:picLocks noChangeAspect="1" noChangeArrowheads="1"/>
            </p:cNvPicPr>
            <p:nvPr/>
          </p:nvPicPr>
          <p:blipFill>
            <a:blip r:embed="rId2" cstate="print"/>
            <a:srcRect/>
            <a:stretch>
              <a:fillRect/>
            </a:stretch>
          </p:blipFill>
          <p:spPr bwMode="auto">
            <a:xfrm>
              <a:off x="2390" y="0"/>
              <a:ext cx="3370" cy="3840"/>
            </a:xfrm>
            <a:prstGeom prst="rect">
              <a:avLst/>
            </a:prstGeom>
            <a:noFill/>
            <a:ln w="9525">
              <a:noFill/>
              <a:miter lim="800000"/>
              <a:headEnd/>
              <a:tailEnd/>
            </a:ln>
          </p:spPr>
        </p:pic>
        <p:sp>
          <p:nvSpPr>
            <p:cNvPr id="11" name="Text Box 5"/>
            <p:cNvSpPr txBox="1">
              <a:spLocks noChangeArrowheads="1"/>
            </p:cNvSpPr>
            <p:nvPr/>
          </p:nvSpPr>
          <p:spPr bwMode="auto">
            <a:xfrm>
              <a:off x="2400" y="3552"/>
              <a:ext cx="3360" cy="442"/>
            </a:xfrm>
            <a:prstGeom prst="rect">
              <a:avLst/>
            </a:prstGeom>
            <a:solidFill>
              <a:schemeClr val="bg1"/>
            </a:solidFill>
            <a:ln w="12700">
              <a:noFill/>
              <a:miter lim="800000"/>
              <a:headEnd type="none" w="sm" len="sm"/>
              <a:tailEnd type="none" w="lg" len="med"/>
            </a:ln>
          </p:spPr>
          <p:txBody>
            <a:bodyPr>
              <a:spAutoFit/>
            </a:bodyPr>
            <a:lstStyle/>
            <a:p>
              <a:r>
                <a:rPr lang="en-US" sz="2000" b="1">
                  <a:solidFill>
                    <a:srgbClr val="663300"/>
                  </a:solidFill>
                </a:rPr>
                <a:t>“I think you should be more explicit here</a:t>
              </a:r>
            </a:p>
            <a:p>
              <a:r>
                <a:rPr lang="en-US" sz="2000" b="1">
                  <a:solidFill>
                    <a:srgbClr val="663300"/>
                  </a:solidFill>
                </a:rPr>
                <a:t> in step two”</a:t>
              </a:r>
            </a:p>
          </p:txBody>
        </p:sp>
      </p:grpSp>
      <p:sp>
        <p:nvSpPr>
          <p:cNvPr id="18436" name="Rectangle 3"/>
          <p:cNvSpPr>
            <a:spLocks noGrp="1" noChangeArrowheads="1"/>
          </p:cNvSpPr>
          <p:nvPr>
            <p:ph type="body" idx="1"/>
          </p:nvPr>
        </p:nvSpPr>
        <p:spPr>
          <a:xfrm>
            <a:off x="152400" y="1524000"/>
            <a:ext cx="4495800" cy="4724400"/>
          </a:xfrm>
        </p:spPr>
        <p:txBody>
          <a:bodyPr/>
          <a:lstStyle/>
          <a:p>
            <a:pPr eaLnBrk="1" hangingPunct="1">
              <a:lnSpc>
                <a:spcPct val="90000"/>
              </a:lnSpc>
            </a:pPr>
            <a:r>
              <a:rPr lang="en-US" sz="2400" dirty="0" smtClean="0"/>
              <a:t>Bladder Cancer</a:t>
            </a:r>
          </a:p>
          <a:p>
            <a:pPr lvl="1" eaLnBrk="1" hangingPunct="1">
              <a:lnSpc>
                <a:spcPct val="90000"/>
              </a:lnSpc>
            </a:pPr>
            <a:r>
              <a:rPr lang="en-US" sz="2000" dirty="0" smtClean="0"/>
              <a:t>DBPs linked to 9,300 US cases every year</a:t>
            </a:r>
          </a:p>
          <a:p>
            <a:pPr eaLnBrk="1" hangingPunct="1">
              <a:lnSpc>
                <a:spcPct val="90000"/>
              </a:lnSpc>
            </a:pPr>
            <a:r>
              <a:rPr lang="en-US" sz="2400" dirty="0" smtClean="0"/>
              <a:t>Other Cancers</a:t>
            </a:r>
          </a:p>
          <a:p>
            <a:pPr lvl="1" eaLnBrk="1" hangingPunct="1">
              <a:lnSpc>
                <a:spcPct val="90000"/>
              </a:lnSpc>
            </a:pPr>
            <a:r>
              <a:rPr lang="en-US" sz="2000" dirty="0" smtClean="0"/>
              <a:t>Rectal, colon</a:t>
            </a:r>
          </a:p>
          <a:p>
            <a:pPr eaLnBrk="1" hangingPunct="1">
              <a:lnSpc>
                <a:spcPct val="90000"/>
              </a:lnSpc>
            </a:pPr>
            <a:r>
              <a:rPr lang="en-US" sz="2400" dirty="0" smtClean="0"/>
              <a:t>Reproductive &amp; developmental effects</a:t>
            </a:r>
          </a:p>
          <a:p>
            <a:pPr lvl="1" eaLnBrk="1" hangingPunct="1">
              <a:lnSpc>
                <a:spcPct val="90000"/>
              </a:lnSpc>
            </a:pPr>
            <a:r>
              <a:rPr lang="en-US" sz="2000" dirty="0" smtClean="0"/>
              <a:t>Neural tube defects</a:t>
            </a:r>
          </a:p>
          <a:p>
            <a:pPr lvl="1" eaLnBrk="1" hangingPunct="1">
              <a:lnSpc>
                <a:spcPct val="90000"/>
              </a:lnSpc>
            </a:pPr>
            <a:r>
              <a:rPr lang="en-US" sz="2000" dirty="0" smtClean="0"/>
              <a:t>Miscarriages &amp; Low birth weight</a:t>
            </a:r>
          </a:p>
          <a:p>
            <a:pPr lvl="1" eaLnBrk="1" hangingPunct="1">
              <a:lnSpc>
                <a:spcPct val="90000"/>
              </a:lnSpc>
            </a:pPr>
            <a:r>
              <a:rPr lang="en-US" sz="2000" dirty="0" smtClean="0"/>
              <a:t>Cleft palate</a:t>
            </a:r>
          </a:p>
          <a:p>
            <a:pPr eaLnBrk="1" hangingPunct="1">
              <a:lnSpc>
                <a:spcPct val="90000"/>
              </a:lnSpc>
            </a:pPr>
            <a:r>
              <a:rPr lang="en-US" sz="2400" dirty="0" smtClean="0"/>
              <a:t>Other</a:t>
            </a:r>
          </a:p>
          <a:p>
            <a:pPr lvl="1" eaLnBrk="1" hangingPunct="1">
              <a:lnSpc>
                <a:spcPct val="90000"/>
              </a:lnSpc>
            </a:pPr>
            <a:r>
              <a:rPr lang="en-US" sz="2000" dirty="0" smtClean="0"/>
              <a:t>Kidney &amp; spleen disorders</a:t>
            </a:r>
          </a:p>
          <a:p>
            <a:pPr lvl="1" eaLnBrk="1" hangingPunct="1">
              <a:lnSpc>
                <a:spcPct val="90000"/>
              </a:lnSpc>
            </a:pPr>
            <a:r>
              <a:rPr lang="en-US" sz="2000" dirty="0" smtClean="0"/>
              <a:t>Immune system problems, neurotoxic effects</a:t>
            </a:r>
          </a:p>
        </p:txBody>
      </p:sp>
      <p:sp>
        <p:nvSpPr>
          <p:cNvPr id="406534" name="WordArt 6"/>
          <p:cNvSpPr>
            <a:spLocks noChangeArrowheads="1" noChangeShapeType="1" noTextEdit="1"/>
          </p:cNvSpPr>
          <p:nvPr/>
        </p:nvSpPr>
        <p:spPr bwMode="auto">
          <a:xfrm rot="-753101">
            <a:off x="3538251" y="533400"/>
            <a:ext cx="5029200" cy="857250"/>
          </a:xfrm>
          <a:prstGeom prst="rect">
            <a:avLst/>
          </a:prstGeom>
        </p:spPr>
        <p:txBody>
          <a:bodyPr wrap="none" fromWordArt="1">
            <a:prstTxWarp prst="textPlain">
              <a:avLst>
                <a:gd name="adj" fmla="val 50000"/>
              </a:avLst>
            </a:prstTxWarp>
          </a:bodyPr>
          <a:lstStyle/>
          <a:p>
            <a:pPr algn="ctr"/>
            <a:r>
              <a:rPr lang="en-US" kern="10" dirty="0">
                <a:ln w="9525">
                  <a:solidFill>
                    <a:srgbClr val="000000"/>
                  </a:solidFill>
                  <a:round/>
                  <a:headEnd type="none" w="sm" len="sm"/>
                  <a:tailEnd type="none" w="lg" len="med"/>
                </a:ln>
                <a:solidFill>
                  <a:srgbClr val="00FFFF"/>
                </a:solidFill>
                <a:latin typeface="Arial Black"/>
              </a:rPr>
              <a:t>Epidemiology is not supported</a:t>
            </a:r>
          </a:p>
          <a:p>
            <a:pPr algn="ctr"/>
            <a:r>
              <a:rPr lang="en-US" kern="10" dirty="0">
                <a:ln w="9525">
                  <a:solidFill>
                    <a:srgbClr val="000000"/>
                  </a:solidFill>
                  <a:round/>
                  <a:headEnd type="none" w="sm" len="sm"/>
                  <a:tailEnd type="none" w="lg" len="med"/>
                </a:ln>
                <a:solidFill>
                  <a:srgbClr val="00FFFF"/>
                </a:solidFill>
                <a:latin typeface="Arial Black"/>
              </a:rPr>
              <a:t>by Toxicology of known DBPs</a:t>
            </a:r>
          </a:p>
        </p:txBody>
      </p:sp>
    </p:spTree>
    <p:extLst>
      <p:ext uri="{BB962C8B-B14F-4D97-AF65-F5344CB8AC3E}">
        <p14:creationId xmlns:p14="http://schemas.microsoft.com/office/powerpoint/2010/main" val="22919433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06534"/>
                                        </p:tgtEl>
                                        <p:attrNameLst>
                                          <p:attrName>style.visibility</p:attrName>
                                        </p:attrNameLst>
                                      </p:cBhvr>
                                      <p:to>
                                        <p:strVal val="visible"/>
                                      </p:to>
                                    </p:set>
                                    <p:animEffect transition="in" filter="barn(inHorizontal)">
                                      <p:cBhvr>
                                        <p:cTn id="7" dur="500"/>
                                        <p:tgtEl>
                                          <p:spTgt spid="406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3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ChangeArrowheads="1"/>
          </p:cNvSpPr>
          <p:nvPr/>
        </p:nvSpPr>
        <p:spPr bwMode="auto">
          <a:xfrm>
            <a:off x="0" y="0"/>
            <a:ext cx="9144000" cy="3581400"/>
          </a:xfrm>
          <a:prstGeom prst="rect">
            <a:avLst/>
          </a:prstGeom>
          <a:solidFill>
            <a:srgbClr val="02A2AE"/>
          </a:solidFill>
          <a:ln w="9525">
            <a:solidFill>
              <a:schemeClr val="tx1"/>
            </a:solidFill>
            <a:miter lim="800000"/>
            <a:headEnd/>
            <a:tailEnd/>
          </a:ln>
          <a:effectLst/>
        </p:spPr>
        <p:txBody>
          <a:bodyPr wrap="none" anchor="ctr"/>
          <a:lstStyle/>
          <a:p>
            <a:endParaRPr lang="en-US"/>
          </a:p>
        </p:txBody>
      </p:sp>
      <p:sp>
        <p:nvSpPr>
          <p:cNvPr id="164867" name="Freeform 3"/>
          <p:cNvSpPr>
            <a:spLocks/>
          </p:cNvSpPr>
          <p:nvPr/>
        </p:nvSpPr>
        <p:spPr bwMode="auto">
          <a:xfrm>
            <a:off x="0" y="2057400"/>
            <a:ext cx="9144000" cy="4851400"/>
          </a:xfrm>
          <a:custGeom>
            <a:avLst/>
            <a:gdLst/>
            <a:ahLst/>
            <a:cxnLst>
              <a:cxn ang="0">
                <a:pos x="0" y="48"/>
              </a:cxn>
              <a:cxn ang="0">
                <a:pos x="144" y="0"/>
              </a:cxn>
              <a:cxn ang="0">
                <a:pos x="240" y="48"/>
              </a:cxn>
              <a:cxn ang="0">
                <a:pos x="384" y="0"/>
              </a:cxn>
              <a:cxn ang="0">
                <a:pos x="480" y="48"/>
              </a:cxn>
              <a:cxn ang="0">
                <a:pos x="624" y="0"/>
              </a:cxn>
              <a:cxn ang="0">
                <a:pos x="672" y="48"/>
              </a:cxn>
              <a:cxn ang="0">
                <a:pos x="816" y="0"/>
              </a:cxn>
              <a:cxn ang="0">
                <a:pos x="912" y="48"/>
              </a:cxn>
              <a:cxn ang="0">
                <a:pos x="1056" y="0"/>
              </a:cxn>
              <a:cxn ang="0">
                <a:pos x="1200" y="48"/>
              </a:cxn>
              <a:cxn ang="0">
                <a:pos x="1296" y="0"/>
              </a:cxn>
              <a:cxn ang="0">
                <a:pos x="1392" y="48"/>
              </a:cxn>
              <a:cxn ang="0">
                <a:pos x="1536" y="0"/>
              </a:cxn>
              <a:cxn ang="0">
                <a:pos x="1680" y="48"/>
              </a:cxn>
              <a:cxn ang="0">
                <a:pos x="1776" y="0"/>
              </a:cxn>
              <a:cxn ang="0">
                <a:pos x="1920" y="48"/>
              </a:cxn>
              <a:cxn ang="0">
                <a:pos x="2112" y="0"/>
              </a:cxn>
              <a:cxn ang="0">
                <a:pos x="2208" y="48"/>
              </a:cxn>
              <a:cxn ang="0">
                <a:pos x="2352" y="0"/>
              </a:cxn>
              <a:cxn ang="0">
                <a:pos x="2544" y="48"/>
              </a:cxn>
              <a:cxn ang="0">
                <a:pos x="2640" y="0"/>
              </a:cxn>
              <a:cxn ang="0">
                <a:pos x="2784" y="48"/>
              </a:cxn>
              <a:cxn ang="0">
                <a:pos x="2928" y="0"/>
              </a:cxn>
              <a:cxn ang="0">
                <a:pos x="3072" y="48"/>
              </a:cxn>
              <a:cxn ang="0">
                <a:pos x="3264" y="0"/>
              </a:cxn>
              <a:cxn ang="0">
                <a:pos x="3408" y="48"/>
              </a:cxn>
              <a:cxn ang="0">
                <a:pos x="3504" y="0"/>
              </a:cxn>
              <a:cxn ang="0">
                <a:pos x="3696" y="96"/>
              </a:cxn>
              <a:cxn ang="0">
                <a:pos x="3888" y="0"/>
              </a:cxn>
              <a:cxn ang="0">
                <a:pos x="4032" y="48"/>
              </a:cxn>
              <a:cxn ang="0">
                <a:pos x="4080" y="0"/>
              </a:cxn>
              <a:cxn ang="0">
                <a:pos x="4272" y="48"/>
              </a:cxn>
              <a:cxn ang="0">
                <a:pos x="4368" y="0"/>
              </a:cxn>
              <a:cxn ang="0">
                <a:pos x="4608" y="48"/>
              </a:cxn>
              <a:cxn ang="0">
                <a:pos x="4704" y="0"/>
              </a:cxn>
              <a:cxn ang="0">
                <a:pos x="4848" y="48"/>
              </a:cxn>
              <a:cxn ang="0">
                <a:pos x="4992" y="0"/>
              </a:cxn>
              <a:cxn ang="0">
                <a:pos x="5184" y="96"/>
              </a:cxn>
              <a:cxn ang="0">
                <a:pos x="5232" y="0"/>
              </a:cxn>
              <a:cxn ang="0">
                <a:pos x="5424" y="48"/>
              </a:cxn>
              <a:cxn ang="0">
                <a:pos x="5568" y="0"/>
              </a:cxn>
              <a:cxn ang="0">
                <a:pos x="5664" y="96"/>
              </a:cxn>
              <a:cxn ang="0">
                <a:pos x="5760" y="48"/>
              </a:cxn>
              <a:cxn ang="0">
                <a:pos x="5752" y="3056"/>
              </a:cxn>
              <a:cxn ang="0">
                <a:pos x="0" y="3056"/>
              </a:cxn>
              <a:cxn ang="0">
                <a:pos x="0" y="48"/>
              </a:cxn>
            </a:cxnLst>
            <a:rect l="0" t="0" r="r" b="b"/>
            <a:pathLst>
              <a:path w="5760" h="3056">
                <a:moveTo>
                  <a:pt x="0" y="48"/>
                </a:moveTo>
                <a:lnTo>
                  <a:pt x="144" y="0"/>
                </a:lnTo>
                <a:lnTo>
                  <a:pt x="240" y="48"/>
                </a:lnTo>
                <a:lnTo>
                  <a:pt x="384" y="0"/>
                </a:lnTo>
                <a:lnTo>
                  <a:pt x="480" y="48"/>
                </a:lnTo>
                <a:lnTo>
                  <a:pt x="624" y="0"/>
                </a:lnTo>
                <a:lnTo>
                  <a:pt x="672" y="48"/>
                </a:lnTo>
                <a:lnTo>
                  <a:pt x="816" y="0"/>
                </a:lnTo>
                <a:lnTo>
                  <a:pt x="912" y="48"/>
                </a:lnTo>
                <a:lnTo>
                  <a:pt x="1056" y="0"/>
                </a:lnTo>
                <a:lnTo>
                  <a:pt x="1200" y="48"/>
                </a:lnTo>
                <a:lnTo>
                  <a:pt x="1296" y="0"/>
                </a:lnTo>
                <a:lnTo>
                  <a:pt x="1392" y="48"/>
                </a:lnTo>
                <a:lnTo>
                  <a:pt x="1536" y="0"/>
                </a:lnTo>
                <a:lnTo>
                  <a:pt x="1680" y="48"/>
                </a:lnTo>
                <a:lnTo>
                  <a:pt x="1776" y="0"/>
                </a:lnTo>
                <a:lnTo>
                  <a:pt x="1920" y="48"/>
                </a:lnTo>
                <a:lnTo>
                  <a:pt x="2112" y="0"/>
                </a:lnTo>
                <a:lnTo>
                  <a:pt x="2208" y="48"/>
                </a:lnTo>
                <a:lnTo>
                  <a:pt x="2352" y="0"/>
                </a:lnTo>
                <a:lnTo>
                  <a:pt x="2544" y="48"/>
                </a:lnTo>
                <a:lnTo>
                  <a:pt x="2640" y="0"/>
                </a:lnTo>
                <a:lnTo>
                  <a:pt x="2784" y="48"/>
                </a:lnTo>
                <a:lnTo>
                  <a:pt x="2928" y="0"/>
                </a:lnTo>
                <a:lnTo>
                  <a:pt x="3072" y="48"/>
                </a:lnTo>
                <a:lnTo>
                  <a:pt x="3264" y="0"/>
                </a:lnTo>
                <a:lnTo>
                  <a:pt x="3408" y="48"/>
                </a:lnTo>
                <a:lnTo>
                  <a:pt x="3504" y="0"/>
                </a:lnTo>
                <a:lnTo>
                  <a:pt x="3696" y="96"/>
                </a:lnTo>
                <a:lnTo>
                  <a:pt x="3888" y="0"/>
                </a:lnTo>
                <a:lnTo>
                  <a:pt x="4032" y="48"/>
                </a:lnTo>
                <a:lnTo>
                  <a:pt x="4080" y="0"/>
                </a:lnTo>
                <a:lnTo>
                  <a:pt x="4272" y="48"/>
                </a:lnTo>
                <a:lnTo>
                  <a:pt x="4368" y="0"/>
                </a:lnTo>
                <a:lnTo>
                  <a:pt x="4608" y="48"/>
                </a:lnTo>
                <a:lnTo>
                  <a:pt x="4704" y="0"/>
                </a:lnTo>
                <a:lnTo>
                  <a:pt x="4848" y="48"/>
                </a:lnTo>
                <a:lnTo>
                  <a:pt x="4992" y="0"/>
                </a:lnTo>
                <a:lnTo>
                  <a:pt x="5184" y="96"/>
                </a:lnTo>
                <a:lnTo>
                  <a:pt x="5232" y="0"/>
                </a:lnTo>
                <a:lnTo>
                  <a:pt x="5424" y="48"/>
                </a:lnTo>
                <a:lnTo>
                  <a:pt x="5568" y="0"/>
                </a:lnTo>
                <a:lnTo>
                  <a:pt x="5664" y="96"/>
                </a:lnTo>
                <a:lnTo>
                  <a:pt x="5760" y="48"/>
                </a:lnTo>
                <a:lnTo>
                  <a:pt x="5752" y="3056"/>
                </a:lnTo>
                <a:lnTo>
                  <a:pt x="0" y="3056"/>
                </a:lnTo>
                <a:lnTo>
                  <a:pt x="0" y="48"/>
                </a:lnTo>
                <a:close/>
              </a:path>
            </a:pathLst>
          </a:custGeom>
          <a:solidFill>
            <a:srgbClr val="53DFD2"/>
          </a:solidFill>
          <a:ln w="12700" cap="flat" cmpd="sng">
            <a:solidFill>
              <a:srgbClr val="3DD2F5"/>
            </a:solidFill>
            <a:prstDash val="solid"/>
            <a:round/>
            <a:headEnd type="none" w="sm" len="sm"/>
            <a:tailEnd type="none" w="lg" len="med"/>
          </a:ln>
          <a:effectLst/>
        </p:spPr>
        <p:txBody>
          <a:bodyPr/>
          <a:lstStyle/>
          <a:p>
            <a:endParaRPr lang="en-US"/>
          </a:p>
        </p:txBody>
      </p:sp>
      <p:sp>
        <p:nvSpPr>
          <p:cNvPr id="164868" name="Rectangle 4"/>
          <p:cNvSpPr>
            <a:spLocks noGrp="1" noChangeArrowheads="1"/>
          </p:cNvSpPr>
          <p:nvPr>
            <p:ph type="title"/>
          </p:nvPr>
        </p:nvSpPr>
        <p:spPr>
          <a:xfrm>
            <a:off x="457200" y="228600"/>
            <a:ext cx="4876800" cy="800100"/>
          </a:xfrm>
        </p:spPr>
        <p:txBody>
          <a:bodyPr/>
          <a:lstStyle/>
          <a:p>
            <a:r>
              <a:rPr lang="en-US" dirty="0" smtClean="0"/>
              <a:t>Observational:</a:t>
            </a:r>
            <a:br>
              <a:rPr lang="en-US" dirty="0" smtClean="0"/>
            </a:br>
            <a:r>
              <a:rPr lang="en-US" dirty="0" smtClean="0"/>
              <a:t>The </a:t>
            </a:r>
            <a:r>
              <a:rPr lang="en-US" dirty="0"/>
              <a:t>DBP Iceberg</a:t>
            </a:r>
          </a:p>
        </p:txBody>
      </p:sp>
      <p:sp>
        <p:nvSpPr>
          <p:cNvPr id="164869" name="Rectangle 5"/>
          <p:cNvSpPr>
            <a:spLocks noGrp="1" noChangeArrowheads="1"/>
          </p:cNvSpPr>
          <p:nvPr>
            <p:ph type="body" idx="1"/>
          </p:nvPr>
        </p:nvSpPr>
        <p:spPr>
          <a:xfrm>
            <a:off x="228600" y="4953000"/>
            <a:ext cx="2622550" cy="1905000"/>
          </a:xfrm>
        </p:spPr>
        <p:txBody>
          <a:bodyPr/>
          <a:lstStyle/>
          <a:p>
            <a:endParaRPr lang="en-US"/>
          </a:p>
        </p:txBody>
      </p:sp>
      <p:sp>
        <p:nvSpPr>
          <p:cNvPr id="164870" name="Freeform 6" descr="Granite"/>
          <p:cNvSpPr>
            <a:spLocks/>
          </p:cNvSpPr>
          <p:nvPr/>
        </p:nvSpPr>
        <p:spPr bwMode="auto">
          <a:xfrm>
            <a:off x="1752600" y="1752600"/>
            <a:ext cx="6553200" cy="4876800"/>
          </a:xfrm>
          <a:custGeom>
            <a:avLst/>
            <a:gdLst/>
            <a:ahLst/>
            <a:cxnLst>
              <a:cxn ang="0">
                <a:pos x="1488" y="96"/>
              </a:cxn>
              <a:cxn ang="0">
                <a:pos x="1440" y="192"/>
              </a:cxn>
              <a:cxn ang="0">
                <a:pos x="1392" y="240"/>
              </a:cxn>
              <a:cxn ang="0">
                <a:pos x="1296" y="240"/>
              </a:cxn>
              <a:cxn ang="0">
                <a:pos x="1200" y="288"/>
              </a:cxn>
              <a:cxn ang="0">
                <a:pos x="1104" y="384"/>
              </a:cxn>
              <a:cxn ang="0">
                <a:pos x="1056" y="528"/>
              </a:cxn>
              <a:cxn ang="0">
                <a:pos x="960" y="720"/>
              </a:cxn>
              <a:cxn ang="0">
                <a:pos x="864" y="864"/>
              </a:cxn>
              <a:cxn ang="0">
                <a:pos x="816" y="1200"/>
              </a:cxn>
              <a:cxn ang="0">
                <a:pos x="816" y="1440"/>
              </a:cxn>
              <a:cxn ang="0">
                <a:pos x="672" y="1680"/>
              </a:cxn>
              <a:cxn ang="0">
                <a:pos x="384" y="1920"/>
              </a:cxn>
              <a:cxn ang="0">
                <a:pos x="144" y="2064"/>
              </a:cxn>
              <a:cxn ang="0">
                <a:pos x="0" y="2400"/>
              </a:cxn>
              <a:cxn ang="0">
                <a:pos x="0" y="2688"/>
              </a:cxn>
              <a:cxn ang="0">
                <a:pos x="96" y="2928"/>
              </a:cxn>
              <a:cxn ang="0">
                <a:pos x="288" y="3024"/>
              </a:cxn>
              <a:cxn ang="0">
                <a:pos x="576" y="2976"/>
              </a:cxn>
              <a:cxn ang="0">
                <a:pos x="816" y="3072"/>
              </a:cxn>
              <a:cxn ang="0">
                <a:pos x="1056" y="2880"/>
              </a:cxn>
              <a:cxn ang="0">
                <a:pos x="1536" y="3072"/>
              </a:cxn>
              <a:cxn ang="0">
                <a:pos x="1728" y="2880"/>
              </a:cxn>
              <a:cxn ang="0">
                <a:pos x="2016" y="2976"/>
              </a:cxn>
              <a:cxn ang="0">
                <a:pos x="2304" y="3072"/>
              </a:cxn>
              <a:cxn ang="0">
                <a:pos x="2496" y="2928"/>
              </a:cxn>
              <a:cxn ang="0">
                <a:pos x="2736" y="2880"/>
              </a:cxn>
              <a:cxn ang="0">
                <a:pos x="2928" y="2976"/>
              </a:cxn>
              <a:cxn ang="0">
                <a:pos x="3216" y="2880"/>
              </a:cxn>
              <a:cxn ang="0">
                <a:pos x="3408" y="2736"/>
              </a:cxn>
              <a:cxn ang="0">
                <a:pos x="3840" y="2832"/>
              </a:cxn>
              <a:cxn ang="0">
                <a:pos x="4080" y="2976"/>
              </a:cxn>
              <a:cxn ang="0">
                <a:pos x="4128" y="2832"/>
              </a:cxn>
              <a:cxn ang="0">
                <a:pos x="4128" y="2496"/>
              </a:cxn>
              <a:cxn ang="0">
                <a:pos x="3984" y="2352"/>
              </a:cxn>
              <a:cxn ang="0">
                <a:pos x="3936" y="2064"/>
              </a:cxn>
              <a:cxn ang="0">
                <a:pos x="3792" y="1872"/>
              </a:cxn>
              <a:cxn ang="0">
                <a:pos x="3216" y="1824"/>
              </a:cxn>
              <a:cxn ang="0">
                <a:pos x="3072" y="1584"/>
              </a:cxn>
              <a:cxn ang="0">
                <a:pos x="3024" y="1344"/>
              </a:cxn>
              <a:cxn ang="0">
                <a:pos x="3072" y="960"/>
              </a:cxn>
              <a:cxn ang="0">
                <a:pos x="2688" y="864"/>
              </a:cxn>
              <a:cxn ang="0">
                <a:pos x="2496" y="576"/>
              </a:cxn>
              <a:cxn ang="0">
                <a:pos x="2400" y="432"/>
              </a:cxn>
              <a:cxn ang="0">
                <a:pos x="2064" y="240"/>
              </a:cxn>
              <a:cxn ang="0">
                <a:pos x="1824" y="192"/>
              </a:cxn>
              <a:cxn ang="0">
                <a:pos x="1776" y="0"/>
              </a:cxn>
              <a:cxn ang="0">
                <a:pos x="1728" y="96"/>
              </a:cxn>
              <a:cxn ang="0">
                <a:pos x="1632" y="192"/>
              </a:cxn>
              <a:cxn ang="0">
                <a:pos x="1584" y="240"/>
              </a:cxn>
              <a:cxn ang="0">
                <a:pos x="1536" y="192"/>
              </a:cxn>
              <a:cxn ang="0">
                <a:pos x="1536" y="144"/>
              </a:cxn>
              <a:cxn ang="0">
                <a:pos x="1488" y="96"/>
              </a:cxn>
            </a:cxnLst>
            <a:rect l="0" t="0" r="r" b="b"/>
            <a:pathLst>
              <a:path w="4128" h="3072">
                <a:moveTo>
                  <a:pt x="1488" y="96"/>
                </a:moveTo>
                <a:lnTo>
                  <a:pt x="1440" y="192"/>
                </a:lnTo>
                <a:lnTo>
                  <a:pt x="1392" y="240"/>
                </a:lnTo>
                <a:lnTo>
                  <a:pt x="1296" y="240"/>
                </a:lnTo>
                <a:lnTo>
                  <a:pt x="1200" y="288"/>
                </a:lnTo>
                <a:lnTo>
                  <a:pt x="1104" y="384"/>
                </a:lnTo>
                <a:lnTo>
                  <a:pt x="1056" y="528"/>
                </a:lnTo>
                <a:lnTo>
                  <a:pt x="960" y="720"/>
                </a:lnTo>
                <a:lnTo>
                  <a:pt x="864" y="864"/>
                </a:lnTo>
                <a:lnTo>
                  <a:pt x="816" y="1200"/>
                </a:lnTo>
                <a:lnTo>
                  <a:pt x="816" y="1440"/>
                </a:lnTo>
                <a:lnTo>
                  <a:pt x="672" y="1680"/>
                </a:lnTo>
                <a:lnTo>
                  <a:pt x="384" y="1920"/>
                </a:lnTo>
                <a:lnTo>
                  <a:pt x="144" y="2064"/>
                </a:lnTo>
                <a:lnTo>
                  <a:pt x="0" y="2400"/>
                </a:lnTo>
                <a:lnTo>
                  <a:pt x="0" y="2688"/>
                </a:lnTo>
                <a:lnTo>
                  <a:pt x="96" y="2928"/>
                </a:lnTo>
                <a:lnTo>
                  <a:pt x="288" y="3024"/>
                </a:lnTo>
                <a:lnTo>
                  <a:pt x="576" y="2976"/>
                </a:lnTo>
                <a:lnTo>
                  <a:pt x="816" y="3072"/>
                </a:lnTo>
                <a:lnTo>
                  <a:pt x="1056" y="2880"/>
                </a:lnTo>
                <a:lnTo>
                  <a:pt x="1536" y="3072"/>
                </a:lnTo>
                <a:lnTo>
                  <a:pt x="1728" y="2880"/>
                </a:lnTo>
                <a:lnTo>
                  <a:pt x="2016" y="2976"/>
                </a:lnTo>
                <a:lnTo>
                  <a:pt x="2304" y="3072"/>
                </a:lnTo>
                <a:lnTo>
                  <a:pt x="2496" y="2928"/>
                </a:lnTo>
                <a:lnTo>
                  <a:pt x="2736" y="2880"/>
                </a:lnTo>
                <a:lnTo>
                  <a:pt x="2928" y="2976"/>
                </a:lnTo>
                <a:lnTo>
                  <a:pt x="3216" y="2880"/>
                </a:lnTo>
                <a:lnTo>
                  <a:pt x="3408" y="2736"/>
                </a:lnTo>
                <a:lnTo>
                  <a:pt x="3840" y="2832"/>
                </a:lnTo>
                <a:lnTo>
                  <a:pt x="4080" y="2976"/>
                </a:lnTo>
                <a:lnTo>
                  <a:pt x="4128" y="2832"/>
                </a:lnTo>
                <a:lnTo>
                  <a:pt x="4128" y="2496"/>
                </a:lnTo>
                <a:lnTo>
                  <a:pt x="3984" y="2352"/>
                </a:lnTo>
                <a:lnTo>
                  <a:pt x="3936" y="2064"/>
                </a:lnTo>
                <a:lnTo>
                  <a:pt x="3792" y="1872"/>
                </a:lnTo>
                <a:lnTo>
                  <a:pt x="3216" y="1824"/>
                </a:lnTo>
                <a:lnTo>
                  <a:pt x="3072" y="1584"/>
                </a:lnTo>
                <a:lnTo>
                  <a:pt x="3024" y="1344"/>
                </a:lnTo>
                <a:lnTo>
                  <a:pt x="3072" y="960"/>
                </a:lnTo>
                <a:lnTo>
                  <a:pt x="2688" y="864"/>
                </a:lnTo>
                <a:lnTo>
                  <a:pt x="2496" y="576"/>
                </a:lnTo>
                <a:lnTo>
                  <a:pt x="2400" y="432"/>
                </a:lnTo>
                <a:lnTo>
                  <a:pt x="2064" y="240"/>
                </a:lnTo>
                <a:lnTo>
                  <a:pt x="1824" y="192"/>
                </a:lnTo>
                <a:lnTo>
                  <a:pt x="1776" y="0"/>
                </a:lnTo>
                <a:lnTo>
                  <a:pt x="1728" y="96"/>
                </a:lnTo>
                <a:lnTo>
                  <a:pt x="1632" y="192"/>
                </a:lnTo>
                <a:lnTo>
                  <a:pt x="1584" y="240"/>
                </a:lnTo>
                <a:lnTo>
                  <a:pt x="1536" y="192"/>
                </a:lnTo>
                <a:lnTo>
                  <a:pt x="1536" y="144"/>
                </a:lnTo>
                <a:lnTo>
                  <a:pt x="1488" y="96"/>
                </a:lnTo>
                <a:close/>
              </a:path>
            </a:pathLst>
          </a:custGeom>
          <a:blipFill dpi="0" rotWithShape="0">
            <a:blip r:embed="rId2" cstate="print"/>
            <a:srcRect/>
            <a:tile tx="0" ty="0" sx="100000" sy="100000" flip="none" algn="tl"/>
          </a:blipFill>
          <a:ln w="12700" cap="flat" cmpd="sng">
            <a:solidFill>
              <a:schemeClr val="tx1"/>
            </a:solidFill>
            <a:prstDash val="solid"/>
            <a:round/>
            <a:headEnd type="none" w="sm" len="sm"/>
            <a:tailEnd type="none" w="lg" len="med"/>
          </a:ln>
          <a:effectLst/>
        </p:spPr>
        <p:txBody>
          <a:bodyPr/>
          <a:lstStyle/>
          <a:p>
            <a:endParaRPr lang="en-US"/>
          </a:p>
        </p:txBody>
      </p:sp>
      <p:sp>
        <p:nvSpPr>
          <p:cNvPr id="164871" name="Freeform 7" descr="Newsprint"/>
          <p:cNvSpPr>
            <a:spLocks/>
          </p:cNvSpPr>
          <p:nvPr/>
        </p:nvSpPr>
        <p:spPr bwMode="auto">
          <a:xfrm>
            <a:off x="1752600" y="1752600"/>
            <a:ext cx="3810000" cy="4876800"/>
          </a:xfrm>
          <a:custGeom>
            <a:avLst/>
            <a:gdLst/>
            <a:ahLst/>
            <a:cxnLst>
              <a:cxn ang="0">
                <a:pos x="1488" y="96"/>
              </a:cxn>
              <a:cxn ang="0">
                <a:pos x="1440" y="192"/>
              </a:cxn>
              <a:cxn ang="0">
                <a:pos x="1392" y="240"/>
              </a:cxn>
              <a:cxn ang="0">
                <a:pos x="1296" y="240"/>
              </a:cxn>
              <a:cxn ang="0">
                <a:pos x="1200" y="288"/>
              </a:cxn>
              <a:cxn ang="0">
                <a:pos x="1104" y="384"/>
              </a:cxn>
              <a:cxn ang="0">
                <a:pos x="1056" y="528"/>
              </a:cxn>
              <a:cxn ang="0">
                <a:pos x="960" y="720"/>
              </a:cxn>
              <a:cxn ang="0">
                <a:pos x="864" y="864"/>
              </a:cxn>
              <a:cxn ang="0">
                <a:pos x="816" y="1200"/>
              </a:cxn>
              <a:cxn ang="0">
                <a:pos x="816" y="1440"/>
              </a:cxn>
              <a:cxn ang="0">
                <a:pos x="672" y="1680"/>
              </a:cxn>
              <a:cxn ang="0">
                <a:pos x="384" y="1920"/>
              </a:cxn>
              <a:cxn ang="0">
                <a:pos x="144" y="2064"/>
              </a:cxn>
              <a:cxn ang="0">
                <a:pos x="0" y="2400"/>
              </a:cxn>
              <a:cxn ang="0">
                <a:pos x="0" y="2688"/>
              </a:cxn>
              <a:cxn ang="0">
                <a:pos x="96" y="2928"/>
              </a:cxn>
              <a:cxn ang="0">
                <a:pos x="288" y="3024"/>
              </a:cxn>
              <a:cxn ang="0">
                <a:pos x="576" y="2976"/>
              </a:cxn>
              <a:cxn ang="0">
                <a:pos x="816" y="3072"/>
              </a:cxn>
              <a:cxn ang="0">
                <a:pos x="1056" y="2880"/>
              </a:cxn>
              <a:cxn ang="0">
                <a:pos x="1536" y="3072"/>
              </a:cxn>
              <a:cxn ang="0">
                <a:pos x="1728" y="2880"/>
              </a:cxn>
              <a:cxn ang="0">
                <a:pos x="2232" y="824"/>
              </a:cxn>
              <a:cxn ang="0">
                <a:pos x="2400" y="432"/>
              </a:cxn>
              <a:cxn ang="0">
                <a:pos x="2064" y="240"/>
              </a:cxn>
              <a:cxn ang="0">
                <a:pos x="1824" y="192"/>
              </a:cxn>
              <a:cxn ang="0">
                <a:pos x="1776" y="0"/>
              </a:cxn>
              <a:cxn ang="0">
                <a:pos x="1728" y="96"/>
              </a:cxn>
              <a:cxn ang="0">
                <a:pos x="1632" y="192"/>
              </a:cxn>
              <a:cxn ang="0">
                <a:pos x="1584" y="240"/>
              </a:cxn>
              <a:cxn ang="0">
                <a:pos x="1536" y="192"/>
              </a:cxn>
              <a:cxn ang="0">
                <a:pos x="1536" y="144"/>
              </a:cxn>
              <a:cxn ang="0">
                <a:pos x="1488" y="96"/>
              </a:cxn>
            </a:cxnLst>
            <a:rect l="0" t="0" r="r" b="b"/>
            <a:pathLst>
              <a:path w="2400" h="3072">
                <a:moveTo>
                  <a:pt x="1488" y="96"/>
                </a:moveTo>
                <a:lnTo>
                  <a:pt x="1440" y="192"/>
                </a:lnTo>
                <a:lnTo>
                  <a:pt x="1392" y="240"/>
                </a:lnTo>
                <a:lnTo>
                  <a:pt x="1296" y="240"/>
                </a:lnTo>
                <a:lnTo>
                  <a:pt x="1200" y="288"/>
                </a:lnTo>
                <a:lnTo>
                  <a:pt x="1104" y="384"/>
                </a:lnTo>
                <a:lnTo>
                  <a:pt x="1056" y="528"/>
                </a:lnTo>
                <a:lnTo>
                  <a:pt x="960" y="720"/>
                </a:lnTo>
                <a:lnTo>
                  <a:pt x="864" y="864"/>
                </a:lnTo>
                <a:lnTo>
                  <a:pt x="816" y="1200"/>
                </a:lnTo>
                <a:lnTo>
                  <a:pt x="816" y="1440"/>
                </a:lnTo>
                <a:lnTo>
                  <a:pt x="672" y="1680"/>
                </a:lnTo>
                <a:lnTo>
                  <a:pt x="384" y="1920"/>
                </a:lnTo>
                <a:lnTo>
                  <a:pt x="144" y="2064"/>
                </a:lnTo>
                <a:lnTo>
                  <a:pt x="0" y="2400"/>
                </a:lnTo>
                <a:lnTo>
                  <a:pt x="0" y="2688"/>
                </a:lnTo>
                <a:lnTo>
                  <a:pt x="96" y="2928"/>
                </a:lnTo>
                <a:lnTo>
                  <a:pt x="288" y="3024"/>
                </a:lnTo>
                <a:lnTo>
                  <a:pt x="576" y="2976"/>
                </a:lnTo>
                <a:lnTo>
                  <a:pt x="816" y="3072"/>
                </a:lnTo>
                <a:lnTo>
                  <a:pt x="1056" y="2880"/>
                </a:lnTo>
                <a:lnTo>
                  <a:pt x="1536" y="3072"/>
                </a:lnTo>
                <a:lnTo>
                  <a:pt x="1728" y="2880"/>
                </a:lnTo>
                <a:lnTo>
                  <a:pt x="2232" y="824"/>
                </a:lnTo>
                <a:lnTo>
                  <a:pt x="2400" y="432"/>
                </a:lnTo>
                <a:lnTo>
                  <a:pt x="2064" y="240"/>
                </a:lnTo>
                <a:lnTo>
                  <a:pt x="1824" y="192"/>
                </a:lnTo>
                <a:lnTo>
                  <a:pt x="1776" y="0"/>
                </a:lnTo>
                <a:lnTo>
                  <a:pt x="1728" y="96"/>
                </a:lnTo>
                <a:lnTo>
                  <a:pt x="1632" y="192"/>
                </a:lnTo>
                <a:lnTo>
                  <a:pt x="1584" y="240"/>
                </a:lnTo>
                <a:lnTo>
                  <a:pt x="1536" y="192"/>
                </a:lnTo>
                <a:lnTo>
                  <a:pt x="1536" y="144"/>
                </a:lnTo>
                <a:lnTo>
                  <a:pt x="1488" y="96"/>
                </a:lnTo>
                <a:close/>
              </a:path>
            </a:pathLst>
          </a:custGeom>
          <a:blipFill dpi="0" rotWithShape="0">
            <a:blip r:embed="rId3" cstate="print"/>
            <a:srcRect/>
            <a:tile tx="0" ty="0" sx="100000" sy="100000" flip="none" algn="tl"/>
          </a:blipFill>
          <a:ln w="12700" cap="flat" cmpd="sng">
            <a:solidFill>
              <a:schemeClr val="tx1"/>
            </a:solidFill>
            <a:prstDash val="solid"/>
            <a:round/>
            <a:headEnd type="none" w="sm" len="sm"/>
            <a:tailEnd type="none" w="lg" len="med"/>
          </a:ln>
          <a:effectLst/>
        </p:spPr>
        <p:txBody>
          <a:bodyPr/>
          <a:lstStyle/>
          <a:p>
            <a:endParaRPr lang="en-US"/>
          </a:p>
        </p:txBody>
      </p:sp>
      <p:sp>
        <p:nvSpPr>
          <p:cNvPr id="164872" name="Text Box 8"/>
          <p:cNvSpPr txBox="1">
            <a:spLocks noChangeArrowheads="1"/>
          </p:cNvSpPr>
          <p:nvPr/>
        </p:nvSpPr>
        <p:spPr bwMode="auto">
          <a:xfrm>
            <a:off x="2727325" y="4765675"/>
            <a:ext cx="1825625" cy="822325"/>
          </a:xfrm>
          <a:prstGeom prst="rect">
            <a:avLst/>
          </a:prstGeom>
          <a:noFill/>
          <a:ln w="12700">
            <a:noFill/>
            <a:miter lim="800000"/>
            <a:headEnd type="none" w="sm" len="sm"/>
            <a:tailEnd type="none" w="lg" len="med"/>
          </a:ln>
          <a:effectLst/>
        </p:spPr>
        <p:txBody>
          <a:bodyPr wrap="none">
            <a:spAutoFit/>
          </a:bodyPr>
          <a:lstStyle/>
          <a:p>
            <a:pPr algn="ctr" eaLnBrk="0" hangingPunct="0"/>
            <a:r>
              <a:rPr lang="en-US" b="1">
                <a:solidFill>
                  <a:srgbClr val="006600"/>
                </a:solidFill>
              </a:rPr>
              <a:t>Halogenated</a:t>
            </a:r>
            <a:br>
              <a:rPr lang="en-US" b="1">
                <a:solidFill>
                  <a:srgbClr val="006600"/>
                </a:solidFill>
              </a:rPr>
            </a:br>
            <a:r>
              <a:rPr lang="en-US" b="1">
                <a:solidFill>
                  <a:srgbClr val="006600"/>
                </a:solidFill>
              </a:rPr>
              <a:t>Compounds</a:t>
            </a:r>
          </a:p>
        </p:txBody>
      </p:sp>
      <p:sp>
        <p:nvSpPr>
          <p:cNvPr id="164873" name="Text Box 9"/>
          <p:cNvSpPr txBox="1">
            <a:spLocks noChangeArrowheads="1"/>
          </p:cNvSpPr>
          <p:nvPr/>
        </p:nvSpPr>
        <p:spPr bwMode="auto">
          <a:xfrm>
            <a:off x="5029200" y="4953000"/>
            <a:ext cx="2403475" cy="822325"/>
          </a:xfrm>
          <a:prstGeom prst="rect">
            <a:avLst/>
          </a:prstGeom>
          <a:noFill/>
          <a:ln w="12700">
            <a:noFill/>
            <a:miter lim="800000"/>
            <a:headEnd type="none" w="sm" len="sm"/>
            <a:tailEnd type="none" w="lg" len="med"/>
          </a:ln>
          <a:effectLst/>
        </p:spPr>
        <p:txBody>
          <a:bodyPr wrap="none">
            <a:spAutoFit/>
          </a:bodyPr>
          <a:lstStyle/>
          <a:p>
            <a:pPr algn="ctr" eaLnBrk="0" hangingPunct="0"/>
            <a:r>
              <a:rPr lang="en-US" b="1">
                <a:effectLst>
                  <a:outerShdw blurRad="38100" dist="38100" dir="2700000" algn="tl">
                    <a:srgbClr val="C0C0C0"/>
                  </a:outerShdw>
                </a:effectLst>
              </a:rPr>
              <a:t>Non-halogenated</a:t>
            </a:r>
            <a:br>
              <a:rPr lang="en-US" b="1">
                <a:effectLst>
                  <a:outerShdw blurRad="38100" dist="38100" dir="2700000" algn="tl">
                    <a:srgbClr val="C0C0C0"/>
                  </a:outerShdw>
                </a:effectLst>
              </a:rPr>
            </a:br>
            <a:r>
              <a:rPr lang="en-US" b="1">
                <a:effectLst>
                  <a:outerShdw blurRad="38100" dist="38100" dir="2700000" algn="tl">
                    <a:srgbClr val="C0C0C0"/>
                  </a:outerShdw>
                </a:effectLst>
              </a:rPr>
              <a:t>Compounds</a:t>
            </a:r>
          </a:p>
        </p:txBody>
      </p:sp>
      <p:sp>
        <p:nvSpPr>
          <p:cNvPr id="164874" name="Line 10"/>
          <p:cNvSpPr>
            <a:spLocks noChangeShapeType="1"/>
          </p:cNvSpPr>
          <p:nvPr/>
        </p:nvSpPr>
        <p:spPr bwMode="auto">
          <a:xfrm>
            <a:off x="3505200" y="2438400"/>
            <a:ext cx="2057400" cy="0"/>
          </a:xfrm>
          <a:prstGeom prst="line">
            <a:avLst/>
          </a:prstGeom>
          <a:noFill/>
          <a:ln w="12700">
            <a:solidFill>
              <a:srgbClr val="000000"/>
            </a:solidFill>
            <a:round/>
            <a:headEnd type="none" w="sm" len="sm"/>
            <a:tailEnd type="none" w="lg" len="med"/>
          </a:ln>
          <a:effectLst/>
        </p:spPr>
        <p:txBody>
          <a:bodyPr/>
          <a:lstStyle/>
          <a:p>
            <a:endParaRPr lang="en-US"/>
          </a:p>
        </p:txBody>
      </p:sp>
      <p:sp>
        <p:nvSpPr>
          <p:cNvPr id="164875" name="Text Box 11"/>
          <p:cNvSpPr txBox="1">
            <a:spLocks noChangeArrowheads="1"/>
          </p:cNvSpPr>
          <p:nvPr/>
        </p:nvSpPr>
        <p:spPr bwMode="auto">
          <a:xfrm>
            <a:off x="3643313" y="2133600"/>
            <a:ext cx="1473200" cy="304800"/>
          </a:xfrm>
          <a:prstGeom prst="rect">
            <a:avLst/>
          </a:prstGeom>
          <a:noFill/>
          <a:ln w="12700">
            <a:noFill/>
            <a:miter lim="800000"/>
            <a:headEnd type="none" w="sm" len="sm"/>
            <a:tailEnd type="none" w="lg" len="med"/>
          </a:ln>
          <a:effectLst/>
        </p:spPr>
        <p:txBody>
          <a:bodyPr wrap="none">
            <a:spAutoFit/>
          </a:bodyPr>
          <a:lstStyle/>
          <a:p>
            <a:pPr eaLnBrk="0" hangingPunct="0"/>
            <a:r>
              <a:rPr lang="en-US" sz="1400" b="1">
                <a:solidFill>
                  <a:srgbClr val="FF3300"/>
                </a:solidFill>
                <a:effectLst>
                  <a:outerShdw blurRad="38100" dist="38100" dir="2700000" algn="tl">
                    <a:srgbClr val="C0C0C0"/>
                  </a:outerShdw>
                </a:effectLst>
              </a:rPr>
              <a:t>ICR Compounds</a:t>
            </a:r>
          </a:p>
        </p:txBody>
      </p:sp>
      <p:sp>
        <p:nvSpPr>
          <p:cNvPr id="164876" name="Line 12"/>
          <p:cNvSpPr>
            <a:spLocks noChangeShapeType="1"/>
          </p:cNvSpPr>
          <p:nvPr/>
        </p:nvSpPr>
        <p:spPr bwMode="auto">
          <a:xfrm>
            <a:off x="3200400" y="2971800"/>
            <a:ext cx="2743200" cy="0"/>
          </a:xfrm>
          <a:prstGeom prst="line">
            <a:avLst/>
          </a:prstGeom>
          <a:noFill/>
          <a:ln w="12700">
            <a:solidFill>
              <a:srgbClr val="000000"/>
            </a:solidFill>
            <a:round/>
            <a:headEnd type="none" w="sm" len="sm"/>
            <a:tailEnd type="none" w="lg" len="med"/>
          </a:ln>
          <a:effectLst/>
        </p:spPr>
        <p:txBody>
          <a:bodyPr/>
          <a:lstStyle/>
          <a:p>
            <a:endParaRPr lang="en-US"/>
          </a:p>
        </p:txBody>
      </p:sp>
      <p:sp>
        <p:nvSpPr>
          <p:cNvPr id="164877" name="Text Box 13"/>
          <p:cNvSpPr txBox="1">
            <a:spLocks noChangeArrowheads="1"/>
          </p:cNvSpPr>
          <p:nvPr/>
        </p:nvSpPr>
        <p:spPr bwMode="auto">
          <a:xfrm>
            <a:off x="3581400" y="2514600"/>
            <a:ext cx="1974850" cy="366713"/>
          </a:xfrm>
          <a:prstGeom prst="rect">
            <a:avLst/>
          </a:prstGeom>
          <a:noFill/>
          <a:ln w="12700">
            <a:noFill/>
            <a:miter lim="800000"/>
            <a:headEnd type="none" w="sm" len="sm"/>
            <a:tailEnd type="none" w="lg" len="med"/>
          </a:ln>
          <a:effectLst/>
        </p:spPr>
        <p:txBody>
          <a:bodyPr wrap="none">
            <a:spAutoFit/>
          </a:bodyPr>
          <a:lstStyle/>
          <a:p>
            <a:pPr eaLnBrk="0" hangingPunct="0"/>
            <a:r>
              <a:rPr lang="en-US" sz="1800" b="1">
                <a:solidFill>
                  <a:srgbClr val="FF3300"/>
                </a:solidFill>
                <a:effectLst>
                  <a:outerShdw blurRad="38100" dist="38100" dir="2700000" algn="tl">
                    <a:srgbClr val="C0C0C0"/>
                  </a:outerShdw>
                </a:effectLst>
              </a:rPr>
              <a:t>50 MWDSC DBPs</a:t>
            </a:r>
          </a:p>
        </p:txBody>
      </p:sp>
      <p:sp>
        <p:nvSpPr>
          <p:cNvPr id="164878" name="Text Box 14"/>
          <p:cNvSpPr txBox="1">
            <a:spLocks noChangeArrowheads="1"/>
          </p:cNvSpPr>
          <p:nvPr/>
        </p:nvSpPr>
        <p:spPr bwMode="auto">
          <a:xfrm>
            <a:off x="3429000" y="3124200"/>
            <a:ext cx="2630488" cy="457200"/>
          </a:xfrm>
          <a:prstGeom prst="rect">
            <a:avLst/>
          </a:prstGeom>
          <a:noFill/>
          <a:ln w="12700">
            <a:noFill/>
            <a:miter lim="800000"/>
            <a:headEnd type="none" w="sm" len="sm"/>
            <a:tailEnd type="none" w="lg" len="med"/>
          </a:ln>
          <a:effectLst/>
        </p:spPr>
        <p:txBody>
          <a:bodyPr wrap="none">
            <a:spAutoFit/>
          </a:bodyPr>
          <a:lstStyle/>
          <a:p>
            <a:pPr eaLnBrk="0" hangingPunct="0"/>
            <a:r>
              <a:rPr lang="en-US" b="1">
                <a:solidFill>
                  <a:srgbClr val="FF3300"/>
                </a:solidFill>
                <a:effectLst>
                  <a:outerShdw blurRad="38100" dist="38100" dir="2700000" algn="tl">
                    <a:srgbClr val="C0C0C0"/>
                  </a:outerShdw>
                </a:effectLst>
              </a:rPr>
              <a:t>~700 Known DBPs</a:t>
            </a:r>
          </a:p>
        </p:txBody>
      </p:sp>
      <p:sp>
        <p:nvSpPr>
          <p:cNvPr id="164879" name="Text Box 15"/>
          <p:cNvSpPr txBox="1">
            <a:spLocks noChangeArrowheads="1"/>
          </p:cNvSpPr>
          <p:nvPr/>
        </p:nvSpPr>
        <p:spPr bwMode="auto">
          <a:xfrm>
            <a:off x="4648200" y="76200"/>
            <a:ext cx="2182813" cy="457200"/>
          </a:xfrm>
          <a:prstGeom prst="rect">
            <a:avLst/>
          </a:prstGeom>
          <a:noFill/>
          <a:ln w="12700">
            <a:noFill/>
            <a:miter lim="800000"/>
            <a:headEnd type="none" w="sm" len="sm"/>
            <a:tailEnd type="none" w="lg" len="med"/>
          </a:ln>
          <a:effectLst/>
        </p:spPr>
        <p:txBody>
          <a:bodyPr wrap="none">
            <a:spAutoFit/>
          </a:bodyPr>
          <a:lstStyle/>
          <a:p>
            <a:pPr eaLnBrk="0" hangingPunct="0"/>
            <a:r>
              <a:rPr lang="en-US" b="1">
                <a:solidFill>
                  <a:schemeClr val="bg1"/>
                </a:solidFill>
              </a:rPr>
              <a:t>THMs, THAAs</a:t>
            </a:r>
          </a:p>
        </p:txBody>
      </p:sp>
      <p:sp>
        <p:nvSpPr>
          <p:cNvPr id="164880" name="Text Box 16"/>
          <p:cNvSpPr txBox="1">
            <a:spLocks noChangeArrowheads="1"/>
          </p:cNvSpPr>
          <p:nvPr/>
        </p:nvSpPr>
        <p:spPr bwMode="auto">
          <a:xfrm>
            <a:off x="2471738" y="914400"/>
            <a:ext cx="1201737" cy="457200"/>
          </a:xfrm>
          <a:prstGeom prst="rect">
            <a:avLst/>
          </a:prstGeom>
          <a:noFill/>
          <a:ln w="12700">
            <a:noFill/>
            <a:miter lim="800000"/>
            <a:headEnd type="none" w="sm" len="sm"/>
            <a:tailEnd type="none" w="lg" len="med"/>
          </a:ln>
          <a:effectLst/>
        </p:spPr>
        <p:txBody>
          <a:bodyPr wrap="none">
            <a:spAutoFit/>
          </a:bodyPr>
          <a:lstStyle/>
          <a:p>
            <a:pPr eaLnBrk="0" hangingPunct="0"/>
            <a:r>
              <a:rPr lang="en-US" b="1">
                <a:solidFill>
                  <a:schemeClr val="bg1"/>
                </a:solidFill>
              </a:rPr>
              <a:t>DHAAs</a:t>
            </a:r>
          </a:p>
        </p:txBody>
      </p:sp>
      <p:pic>
        <p:nvPicPr>
          <p:cNvPr id="164881" name="Picture 17" descr="bd05462_"/>
          <p:cNvPicPr>
            <a:picLocks noChangeAspect="1" noChangeArrowheads="1"/>
          </p:cNvPicPr>
          <p:nvPr/>
        </p:nvPicPr>
        <p:blipFill>
          <a:blip r:embed="rId4" cstate="print"/>
          <a:srcRect/>
          <a:stretch>
            <a:fillRect/>
          </a:stretch>
        </p:blipFill>
        <p:spPr bwMode="auto">
          <a:xfrm>
            <a:off x="6324600" y="-19050"/>
            <a:ext cx="2819400" cy="2305050"/>
          </a:xfrm>
          <a:prstGeom prst="rect">
            <a:avLst/>
          </a:prstGeom>
          <a:noFill/>
        </p:spPr>
      </p:pic>
      <p:pic>
        <p:nvPicPr>
          <p:cNvPr id="164882" name="Picture 18" descr="an01144_"/>
          <p:cNvPicPr>
            <a:picLocks noChangeAspect="1" noChangeArrowheads="1"/>
          </p:cNvPicPr>
          <p:nvPr/>
        </p:nvPicPr>
        <p:blipFill>
          <a:blip r:embed="rId5" cstate="print"/>
          <a:srcRect/>
          <a:stretch>
            <a:fillRect/>
          </a:stretch>
        </p:blipFill>
        <p:spPr bwMode="auto">
          <a:xfrm>
            <a:off x="228600" y="5638800"/>
            <a:ext cx="1398588" cy="741363"/>
          </a:xfrm>
          <a:prstGeom prst="rect">
            <a:avLst/>
          </a:prstGeom>
          <a:noFill/>
        </p:spPr>
      </p:pic>
      <p:sp>
        <p:nvSpPr>
          <p:cNvPr id="164883" name="Line 19"/>
          <p:cNvSpPr>
            <a:spLocks noChangeShapeType="1"/>
          </p:cNvSpPr>
          <p:nvPr/>
        </p:nvSpPr>
        <p:spPr bwMode="auto">
          <a:xfrm>
            <a:off x="3048000" y="3733800"/>
            <a:ext cx="3505200" cy="0"/>
          </a:xfrm>
          <a:prstGeom prst="line">
            <a:avLst/>
          </a:prstGeom>
          <a:noFill/>
          <a:ln w="12700">
            <a:solidFill>
              <a:srgbClr val="000000"/>
            </a:solidFill>
            <a:round/>
            <a:headEnd type="none" w="sm" len="sm"/>
            <a:tailEnd type="none" w="lg" len="med"/>
          </a:ln>
          <a:effectLst/>
        </p:spPr>
        <p:txBody>
          <a:bodyPr/>
          <a:lstStyle/>
          <a:p>
            <a:endParaRPr lang="en-US"/>
          </a:p>
        </p:txBody>
      </p:sp>
      <p:sp>
        <p:nvSpPr>
          <p:cNvPr id="164884" name="Line 20"/>
          <p:cNvSpPr>
            <a:spLocks noChangeShapeType="1"/>
          </p:cNvSpPr>
          <p:nvPr/>
        </p:nvSpPr>
        <p:spPr bwMode="auto">
          <a:xfrm flipH="1">
            <a:off x="4648200" y="533400"/>
            <a:ext cx="609600" cy="1143000"/>
          </a:xfrm>
          <a:prstGeom prst="line">
            <a:avLst/>
          </a:prstGeom>
          <a:noFill/>
          <a:ln w="12700">
            <a:solidFill>
              <a:schemeClr val="tx1"/>
            </a:solidFill>
            <a:round/>
            <a:headEnd type="none" w="sm" len="sm"/>
            <a:tailEnd type="triangle" w="lg" len="med"/>
          </a:ln>
          <a:effectLst/>
        </p:spPr>
        <p:txBody>
          <a:bodyPr/>
          <a:lstStyle/>
          <a:p>
            <a:endParaRPr lang="en-US"/>
          </a:p>
        </p:txBody>
      </p:sp>
      <p:sp>
        <p:nvSpPr>
          <p:cNvPr id="164885" name="Line 21"/>
          <p:cNvSpPr>
            <a:spLocks noChangeShapeType="1"/>
          </p:cNvSpPr>
          <p:nvPr/>
        </p:nvSpPr>
        <p:spPr bwMode="auto">
          <a:xfrm>
            <a:off x="3505200" y="1371600"/>
            <a:ext cx="533400" cy="533400"/>
          </a:xfrm>
          <a:prstGeom prst="line">
            <a:avLst/>
          </a:prstGeom>
          <a:noFill/>
          <a:ln w="12700">
            <a:solidFill>
              <a:schemeClr val="tx1"/>
            </a:solidFill>
            <a:round/>
            <a:headEnd type="none" w="sm" len="sm"/>
            <a:tailEnd type="triangle" w="lg" len="med"/>
          </a:ln>
          <a:effectLst/>
        </p:spPr>
        <p:txBody>
          <a:bodyPr/>
          <a:lstStyle/>
          <a:p>
            <a:endParaRPr lang="en-US"/>
          </a:p>
        </p:txBody>
      </p:sp>
      <p:grpSp>
        <p:nvGrpSpPr>
          <p:cNvPr id="2" name="Group 22"/>
          <p:cNvGrpSpPr>
            <a:grpSpLocks/>
          </p:cNvGrpSpPr>
          <p:nvPr/>
        </p:nvGrpSpPr>
        <p:grpSpPr bwMode="auto">
          <a:xfrm>
            <a:off x="6172200" y="2060575"/>
            <a:ext cx="2547938" cy="1368425"/>
            <a:chOff x="3888" y="1298"/>
            <a:chExt cx="1605" cy="862"/>
          </a:xfrm>
        </p:grpSpPr>
        <p:pic>
          <p:nvPicPr>
            <p:cNvPr id="164887" name="Picture 23" descr="SL00650_"/>
            <p:cNvPicPr>
              <a:picLocks noChangeAspect="1" noChangeArrowheads="1"/>
            </p:cNvPicPr>
            <p:nvPr/>
          </p:nvPicPr>
          <p:blipFill>
            <a:blip r:embed="rId6" cstate="print"/>
            <a:srcRect/>
            <a:stretch>
              <a:fillRect/>
            </a:stretch>
          </p:blipFill>
          <p:spPr bwMode="auto">
            <a:xfrm>
              <a:off x="3888" y="1298"/>
              <a:ext cx="1173" cy="862"/>
            </a:xfrm>
            <a:prstGeom prst="rect">
              <a:avLst/>
            </a:prstGeom>
            <a:noFill/>
          </p:spPr>
        </p:pic>
        <p:sp>
          <p:nvSpPr>
            <p:cNvPr id="164888" name="Text Box 24"/>
            <p:cNvSpPr txBox="1">
              <a:spLocks noChangeArrowheads="1"/>
            </p:cNvSpPr>
            <p:nvPr/>
          </p:nvSpPr>
          <p:spPr bwMode="auto">
            <a:xfrm>
              <a:off x="4646" y="1639"/>
              <a:ext cx="847" cy="192"/>
            </a:xfrm>
            <a:prstGeom prst="rect">
              <a:avLst/>
            </a:prstGeom>
            <a:noFill/>
            <a:ln w="12700">
              <a:noFill/>
              <a:miter lim="800000"/>
              <a:headEnd type="none" w="sm" len="sm"/>
              <a:tailEnd type="none" w="lg" len="med"/>
            </a:ln>
            <a:effectLst/>
          </p:spPr>
          <p:txBody>
            <a:bodyPr wrap="none">
              <a:spAutoFit/>
            </a:bodyPr>
            <a:lstStyle/>
            <a:p>
              <a:pPr eaLnBrk="0" hangingPunct="0"/>
              <a:r>
                <a:rPr lang="en-US" sz="1400" b="1"/>
                <a:t>Stuart Krasner</a:t>
              </a:r>
            </a:p>
          </p:txBody>
        </p:sp>
      </p:grpSp>
      <p:grpSp>
        <p:nvGrpSpPr>
          <p:cNvPr id="3" name="Group 25"/>
          <p:cNvGrpSpPr>
            <a:grpSpLocks/>
          </p:cNvGrpSpPr>
          <p:nvPr/>
        </p:nvGrpSpPr>
        <p:grpSpPr bwMode="auto">
          <a:xfrm>
            <a:off x="1066800" y="3017838"/>
            <a:ext cx="1974850" cy="1096962"/>
            <a:chOff x="672" y="1901"/>
            <a:chExt cx="1244" cy="691"/>
          </a:xfrm>
        </p:grpSpPr>
        <p:pic>
          <p:nvPicPr>
            <p:cNvPr id="164890" name="Picture 26" descr="j0318768"/>
            <p:cNvPicPr>
              <a:picLocks noChangeAspect="1" noChangeArrowheads="1"/>
            </p:cNvPicPr>
            <p:nvPr/>
          </p:nvPicPr>
          <p:blipFill>
            <a:blip r:embed="rId7" cstate="print"/>
            <a:srcRect/>
            <a:stretch>
              <a:fillRect/>
            </a:stretch>
          </p:blipFill>
          <p:spPr bwMode="auto">
            <a:xfrm>
              <a:off x="768" y="1901"/>
              <a:ext cx="1148" cy="643"/>
            </a:xfrm>
            <a:prstGeom prst="rect">
              <a:avLst/>
            </a:prstGeom>
            <a:noFill/>
          </p:spPr>
        </p:pic>
        <p:sp>
          <p:nvSpPr>
            <p:cNvPr id="164891" name="Text Box 27"/>
            <p:cNvSpPr txBox="1">
              <a:spLocks noChangeArrowheads="1"/>
            </p:cNvSpPr>
            <p:nvPr/>
          </p:nvSpPr>
          <p:spPr bwMode="auto">
            <a:xfrm>
              <a:off x="672" y="2400"/>
              <a:ext cx="984" cy="192"/>
            </a:xfrm>
            <a:prstGeom prst="rect">
              <a:avLst/>
            </a:prstGeom>
            <a:noFill/>
            <a:ln w="12700">
              <a:noFill/>
              <a:miter lim="800000"/>
              <a:headEnd type="none" w="sm" len="sm"/>
              <a:tailEnd type="none" w="lg" len="med"/>
            </a:ln>
            <a:effectLst/>
          </p:spPr>
          <p:txBody>
            <a:bodyPr wrap="none">
              <a:spAutoFit/>
            </a:bodyPr>
            <a:lstStyle/>
            <a:p>
              <a:pPr eaLnBrk="0" hangingPunct="0"/>
              <a:r>
                <a:rPr lang="en-US" sz="1400" b="1"/>
                <a:t>Susan Richardson</a:t>
              </a:r>
            </a:p>
          </p:txBody>
        </p:sp>
      </p:grpSp>
    </p:spTree>
    <p:extLst>
      <p:ext uri="{BB962C8B-B14F-4D97-AF65-F5344CB8AC3E}">
        <p14:creationId xmlns:p14="http://schemas.microsoft.com/office/powerpoint/2010/main" val="886889196"/>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4881"/>
                                        </p:tgtEl>
                                        <p:attrNameLst>
                                          <p:attrName>style.visibility</p:attrName>
                                        </p:attrNameLst>
                                      </p:cBhvr>
                                      <p:to>
                                        <p:strVal val="visible"/>
                                      </p:to>
                                    </p:set>
                                    <p:anim calcmode="lin" valueType="num">
                                      <p:cBhvr additive="base">
                                        <p:cTn id="19" dur="500" fill="hold"/>
                                        <p:tgtEl>
                                          <p:spTgt spid="164881"/>
                                        </p:tgtEl>
                                        <p:attrNameLst>
                                          <p:attrName>ppt_x</p:attrName>
                                        </p:attrNameLst>
                                      </p:cBhvr>
                                      <p:tavLst>
                                        <p:tav tm="0">
                                          <p:val>
                                            <p:strVal val="1+#ppt_w/2"/>
                                          </p:val>
                                        </p:tav>
                                        <p:tav tm="100000">
                                          <p:val>
                                            <p:strVal val="#ppt_x"/>
                                          </p:val>
                                        </p:tav>
                                      </p:tavLst>
                                    </p:anim>
                                    <p:anim calcmode="lin" valueType="num">
                                      <p:cBhvr additive="base">
                                        <p:cTn id="20" dur="500" fill="hold"/>
                                        <p:tgtEl>
                                          <p:spTgt spid="1648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a:t>
            </a:r>
            <a:endParaRPr lang="en-US" dirty="0"/>
          </a:p>
        </p:txBody>
      </p:sp>
      <p:sp>
        <p:nvSpPr>
          <p:cNvPr id="3" name="Content Placeholder 2"/>
          <p:cNvSpPr>
            <a:spLocks noGrp="1"/>
          </p:cNvSpPr>
          <p:nvPr>
            <p:ph sz="quarter" idx="1"/>
          </p:nvPr>
        </p:nvSpPr>
        <p:spPr>
          <a:xfrm>
            <a:off x="914400" y="1447800"/>
            <a:ext cx="3810000" cy="4572000"/>
          </a:xfrm>
        </p:spPr>
        <p:txBody>
          <a:bodyPr/>
          <a:lstStyle/>
          <a:p>
            <a:r>
              <a:rPr lang="en-US" dirty="0" smtClean="0"/>
              <a:t>Sandra </a:t>
            </a:r>
            <a:r>
              <a:rPr lang="en-US" dirty="0" err="1" smtClean="0"/>
              <a:t>Hempel</a:t>
            </a:r>
            <a:endParaRPr lang="en-US" dirty="0" smtClean="0"/>
          </a:p>
          <a:p>
            <a:pPr lvl="1"/>
            <a:r>
              <a:rPr lang="en-US" dirty="0" smtClean="0"/>
              <a:t>Journalist</a:t>
            </a:r>
          </a:p>
          <a:p>
            <a:r>
              <a:rPr lang="en-US" dirty="0" smtClean="0"/>
              <a:t>2007 publication date</a:t>
            </a:r>
          </a:p>
          <a:p>
            <a:r>
              <a:rPr lang="en-US" dirty="0" smtClean="0"/>
              <a:t>Similar in many ways to Johnson’s book</a:t>
            </a:r>
            <a:endParaRPr lang="en-US" dirty="0"/>
          </a:p>
        </p:txBody>
      </p:sp>
      <p:sp>
        <p:nvSpPr>
          <p:cNvPr id="4" name="Slide Number Placeholder 3"/>
          <p:cNvSpPr>
            <a:spLocks noGrp="1"/>
          </p:cNvSpPr>
          <p:nvPr>
            <p:ph type="sldNum" sz="quarter" idx="12"/>
          </p:nvPr>
        </p:nvSpPr>
        <p:spPr/>
        <p:txBody>
          <a:bodyPr/>
          <a:lstStyle/>
          <a:p>
            <a:pPr>
              <a:defRPr/>
            </a:pPr>
            <a:fld id="{9E870B21-F8F6-40FD-A884-7E01A81D1238}" type="slidenum">
              <a:rPr lang="en-US" smtClean="0"/>
              <a:pPr>
                <a:defRPr/>
              </a:pPr>
              <a:t>49</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8577" y="0"/>
            <a:ext cx="4625423" cy="6858000"/>
          </a:xfrm>
          <a:prstGeom prst="rect">
            <a:avLst/>
          </a:prstGeom>
        </p:spPr>
      </p:pic>
      <p:sp>
        <p:nvSpPr>
          <p:cNvPr id="5" name="Date Placeholder 4"/>
          <p:cNvSpPr>
            <a:spLocks noGrp="1"/>
          </p:cNvSpPr>
          <p:nvPr>
            <p:ph type="dt" sz="half" idx="10"/>
          </p:nvPr>
        </p:nvSpPr>
        <p:spPr/>
        <p:txBody>
          <a:bodyPr/>
          <a:lstStyle/>
          <a:p>
            <a:pPr>
              <a:defRPr/>
            </a:pPr>
            <a:r>
              <a:rPr lang="en-US" smtClean="0"/>
              <a:t>Dave Reckhow</a:t>
            </a:r>
            <a:endParaRPr lang="en-US"/>
          </a:p>
        </p:txBody>
      </p:sp>
    </p:spTree>
    <p:extLst>
      <p:ext uri="{BB962C8B-B14F-4D97-AF65-F5344CB8AC3E}">
        <p14:creationId xmlns:p14="http://schemas.microsoft.com/office/powerpoint/2010/main" val="1647082848"/>
      </p:ext>
    </p:extLst>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050"/>
          <p:cNvSpPr>
            <a:spLocks noGrp="1" noChangeArrowheads="1"/>
          </p:cNvSpPr>
          <p:nvPr>
            <p:ph type="title"/>
          </p:nvPr>
        </p:nvSpPr>
        <p:spPr/>
        <p:txBody>
          <a:bodyPr/>
          <a:lstStyle/>
          <a:p>
            <a:pPr eaLnBrk="1" hangingPunct="1"/>
            <a:r>
              <a:rPr lang="en-US" dirty="0" smtClean="0"/>
              <a:t>Outline</a:t>
            </a:r>
          </a:p>
        </p:txBody>
      </p:sp>
      <p:sp>
        <p:nvSpPr>
          <p:cNvPr id="51202" name="Slide Number Placeholder 5"/>
          <p:cNvSpPr>
            <a:spLocks noGrp="1"/>
          </p:cNvSpPr>
          <p:nvPr>
            <p:ph type="sldNum" sz="quarter" idx="12"/>
          </p:nvPr>
        </p:nvSpPr>
        <p:spPr>
          <a:noFill/>
        </p:spPr>
        <p:txBody>
          <a:bodyPr/>
          <a:lstStyle/>
          <a:p>
            <a:pPr>
              <a:defRPr/>
            </a:pPr>
            <a:fld id="{DD698C83-17C1-4E08-843D-297A392547F2}" type="slidenum">
              <a:rPr lang="en-US"/>
              <a:pPr>
                <a:defRPr/>
              </a:pPr>
              <a:t>5</a:t>
            </a:fld>
            <a:endParaRPr lang="en-US"/>
          </a:p>
        </p:txBody>
      </p:sp>
      <p:sp>
        <p:nvSpPr>
          <p:cNvPr id="153603" name="Rectangle 2051"/>
          <p:cNvSpPr>
            <a:spLocks noGrp="1" noChangeArrowheads="1"/>
          </p:cNvSpPr>
          <p:nvPr>
            <p:ph sz="quarter" idx="1"/>
          </p:nvPr>
        </p:nvSpPr>
        <p:spPr>
          <a:xfrm>
            <a:off x="304800" y="1371600"/>
            <a:ext cx="6781800" cy="5181600"/>
          </a:xfrm>
        </p:spPr>
        <p:txBody>
          <a:bodyPr/>
          <a:lstStyle/>
          <a:p>
            <a:pPr eaLnBrk="1" hangingPunct="1"/>
            <a:r>
              <a:rPr lang="en-US" sz="2800" dirty="0" smtClean="0"/>
              <a:t>Intro &amp; Definitions</a:t>
            </a:r>
          </a:p>
          <a:p>
            <a:pPr eaLnBrk="1" hangingPunct="1"/>
            <a:r>
              <a:rPr lang="en-US" sz="2800" dirty="0" smtClean="0"/>
              <a:t>NOM Generation</a:t>
            </a:r>
          </a:p>
          <a:p>
            <a:pPr lvl="1" eaLnBrk="1" hangingPunct="1"/>
            <a:r>
              <a:rPr lang="en-US" dirty="0" smtClean="0"/>
              <a:t>The Hydrologic Cycle</a:t>
            </a:r>
          </a:p>
          <a:p>
            <a:pPr lvl="1" eaLnBrk="1" hangingPunct="1"/>
            <a:r>
              <a:rPr lang="en-US" dirty="0" smtClean="0"/>
              <a:t>Land </a:t>
            </a:r>
            <a:r>
              <a:rPr lang="en-US" dirty="0" err="1" smtClean="0"/>
              <a:t>vs</a:t>
            </a:r>
            <a:r>
              <a:rPr lang="en-US" dirty="0" smtClean="0"/>
              <a:t> Water sources</a:t>
            </a:r>
          </a:p>
          <a:p>
            <a:pPr lvl="1" eaLnBrk="1" hangingPunct="1"/>
            <a:r>
              <a:rPr lang="en-US" dirty="0" smtClean="0"/>
              <a:t>Compounds in NOM</a:t>
            </a:r>
          </a:p>
          <a:p>
            <a:pPr eaLnBrk="1" hangingPunct="1"/>
            <a:r>
              <a:rPr lang="en-US" dirty="0" smtClean="0"/>
              <a:t>Water Treatment</a:t>
            </a:r>
          </a:p>
          <a:p>
            <a:pPr lvl="1" eaLnBrk="1" hangingPunct="1"/>
            <a:r>
              <a:rPr lang="en-US" dirty="0" smtClean="0"/>
              <a:t>Historical </a:t>
            </a:r>
          </a:p>
          <a:p>
            <a:pPr lvl="1" eaLnBrk="1" hangingPunct="1"/>
            <a:r>
              <a:rPr lang="en-US" dirty="0" smtClean="0"/>
              <a:t>Types of Treatment</a:t>
            </a:r>
          </a:p>
          <a:p>
            <a:pPr lvl="1" eaLnBrk="1" hangingPunct="1"/>
            <a:r>
              <a:rPr lang="en-US" dirty="0" smtClean="0"/>
              <a:t>Components or Processes</a:t>
            </a:r>
          </a:p>
          <a:p>
            <a:pPr eaLnBrk="1" hangingPunct="1"/>
            <a:r>
              <a:rPr lang="en-US" dirty="0" smtClean="0"/>
              <a:t>Some current issues &amp; popular books</a:t>
            </a:r>
          </a:p>
          <a:p>
            <a:pPr eaLnBrk="1" hangingPunct="1"/>
            <a:endParaRPr lang="en-US" dirty="0" smtClean="0"/>
          </a:p>
        </p:txBody>
      </p:sp>
      <p:pic>
        <p:nvPicPr>
          <p:cNvPr id="53253" name="Picture 2052" descr="SHARRIS6"/>
          <p:cNvPicPr>
            <a:picLocks noChangeAspect="1" noChangeArrowheads="1"/>
          </p:cNvPicPr>
          <p:nvPr/>
        </p:nvPicPr>
        <p:blipFill>
          <a:blip r:embed="rId2" cstate="print"/>
          <a:srcRect/>
          <a:stretch>
            <a:fillRect/>
          </a:stretch>
        </p:blipFill>
        <p:spPr bwMode="auto">
          <a:xfrm>
            <a:off x="5334000" y="0"/>
            <a:ext cx="3810000" cy="4343400"/>
          </a:xfrm>
          <a:prstGeom prst="rect">
            <a:avLst/>
          </a:prstGeom>
          <a:noFill/>
          <a:ln w="9525">
            <a:noFill/>
            <a:miter lim="800000"/>
            <a:headEnd/>
            <a:tailEnd/>
          </a:ln>
        </p:spPr>
      </p:pic>
      <p:sp>
        <p:nvSpPr>
          <p:cNvPr id="53254" name="Text Box 2053"/>
          <p:cNvSpPr txBox="1">
            <a:spLocks noChangeArrowheads="1"/>
          </p:cNvSpPr>
          <p:nvPr/>
        </p:nvSpPr>
        <p:spPr bwMode="auto">
          <a:xfrm>
            <a:off x="5334000" y="4343400"/>
            <a:ext cx="3810000" cy="830997"/>
          </a:xfrm>
          <a:prstGeom prst="rect">
            <a:avLst/>
          </a:prstGeom>
          <a:solidFill>
            <a:schemeClr val="bg1"/>
          </a:solidFill>
          <a:ln w="12700">
            <a:noFill/>
            <a:miter lim="800000"/>
            <a:headEnd type="none" w="sm" len="sm"/>
            <a:tailEnd type="none" w="lg" len="lg"/>
          </a:ln>
        </p:spPr>
        <p:txBody>
          <a:bodyPr>
            <a:spAutoFit/>
          </a:bodyPr>
          <a:lstStyle/>
          <a:p>
            <a:r>
              <a:rPr lang="en-US" dirty="0">
                <a:solidFill>
                  <a:srgbClr val="000000"/>
                </a:solidFill>
              </a:rPr>
              <a:t>It’s one of my favorite recipes.  I call it </a:t>
            </a:r>
            <a:r>
              <a:rPr lang="en-US" dirty="0" smtClean="0">
                <a:solidFill>
                  <a:srgbClr val="000000"/>
                </a:solidFill>
              </a:rPr>
              <a:t>NOM</a:t>
            </a:r>
            <a:endParaRPr lang="en-US" dirty="0">
              <a:solidFill>
                <a:srgbClr val="000000"/>
              </a:solidFill>
            </a:endParaRPr>
          </a:p>
        </p:txBody>
      </p:sp>
      <p:sp>
        <p:nvSpPr>
          <p:cNvPr id="7" name="Slide Number Placeholder 2"/>
          <p:cNvSpPr txBox="1">
            <a:spLocks/>
          </p:cNvSpPr>
          <p:nvPr/>
        </p:nvSpPr>
        <p:spPr>
          <a:xfrm>
            <a:off x="298450" y="6362700"/>
            <a:ext cx="457200" cy="457200"/>
          </a:xfrm>
          <a:prstGeom prst="ellipse">
            <a:avLst/>
          </a:prstGeom>
          <a:solidFill>
            <a:schemeClr val="accent1"/>
          </a:solidFill>
        </p:spPr>
        <p:txBody>
          <a:bodyPr wrap="none" lIns="0" tIns="0" rIns="0" bIns="0" anchor="ctr" anchorCtr="1"/>
          <a:lstStyle/>
          <a:p>
            <a:pPr algn="ctr" eaLnBrk="1" hangingPunct="1">
              <a:defRPr/>
            </a:pPr>
            <a:fld id="{680060FD-CE28-498D-92DC-DEFCEA7EDB9C}" type="slidenum">
              <a:rPr lang="en-US" sz="1400">
                <a:solidFill>
                  <a:srgbClr val="FFFFFF"/>
                </a:solidFill>
                <a:latin typeface="+mj-lt"/>
                <a:ea typeface="+mj-ea"/>
                <a:cs typeface="+mj-cs"/>
              </a:rPr>
              <a:pPr algn="ctr" eaLnBrk="1" hangingPunct="1">
                <a:defRPr/>
              </a:pPr>
              <a:t>5</a:t>
            </a:fld>
            <a:endParaRPr lang="en-US" sz="1400">
              <a:solidFill>
                <a:srgbClr val="FFFFFF"/>
              </a:solidFill>
              <a:latin typeface="+mj-lt"/>
              <a:ea typeface="+mj-ea"/>
              <a:cs typeface="+mj-cs"/>
            </a:endParaRPr>
          </a:p>
        </p:txBody>
      </p:sp>
      <p:sp>
        <p:nvSpPr>
          <p:cNvPr id="2" name="TextBox 1"/>
          <p:cNvSpPr txBox="1"/>
          <p:nvPr/>
        </p:nvSpPr>
        <p:spPr>
          <a:xfrm>
            <a:off x="4191000" y="5915549"/>
            <a:ext cx="4442242" cy="461665"/>
          </a:xfrm>
          <a:prstGeom prst="rect">
            <a:avLst/>
          </a:prstGeom>
          <a:noFill/>
        </p:spPr>
        <p:txBody>
          <a:bodyPr wrap="none" rtlCol="0">
            <a:spAutoFit/>
          </a:bodyPr>
          <a:lstStyle/>
          <a:p>
            <a:r>
              <a:rPr lang="en-US" b="1" dirty="0" smtClean="0">
                <a:solidFill>
                  <a:srgbClr val="FF0000"/>
                </a:solidFill>
              </a:rPr>
              <a:t>NOM = Natural Organic Matter</a:t>
            </a:r>
            <a:endParaRPr lang="en-US" b="1" dirty="0">
              <a:solidFill>
                <a:srgbClr val="FF0000"/>
              </a:solidFill>
            </a:endParaRPr>
          </a:p>
        </p:txBody>
      </p:sp>
      <p:sp>
        <p:nvSpPr>
          <p:cNvPr id="3" name="Date Placeholder 2"/>
          <p:cNvSpPr>
            <a:spLocks noGrp="1"/>
          </p:cNvSpPr>
          <p:nvPr>
            <p:ph type="dt" sz="half" idx="10"/>
          </p:nvPr>
        </p:nvSpPr>
        <p:spPr/>
        <p:txBody>
          <a:bodyPr/>
          <a:lstStyle/>
          <a:p>
            <a:pPr>
              <a:defRPr/>
            </a:pPr>
            <a:r>
              <a:rPr lang="en-US" smtClean="0"/>
              <a:t>Dave Reckhow</a:t>
            </a:r>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anim calcmode="lin" valueType="num">
                                      <p:cBhvr additive="base">
                                        <p:cTn id="7" dur="500" fill="hold"/>
                                        <p:tgtEl>
                                          <p:spTgt spid="153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03">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0" end="0"/>
                                            </p:txEl>
                                          </p:spTgt>
                                        </p:tgtEl>
                                        <p:attrNameLst>
                                          <p:attrName>ppt_c</p:attrName>
                                        </p:attrNameLst>
                                      </p:cBhvr>
                                      <p:to>
                                        <a:schemeClr val="folHlink"/>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03">
                                            <p:txEl>
                                              <p:pRg st="1" end="1"/>
                                            </p:txEl>
                                          </p:spTgt>
                                        </p:tgtEl>
                                        <p:attrNameLst>
                                          <p:attrName>style.visibility</p:attrName>
                                        </p:attrNameLst>
                                      </p:cBhvr>
                                      <p:to>
                                        <p:strVal val="visible"/>
                                      </p:to>
                                    </p:set>
                                    <p:anim calcmode="lin" valueType="num">
                                      <p:cBhvr additive="base">
                                        <p:cTn id="13" dur="500" fill="hold"/>
                                        <p:tgtEl>
                                          <p:spTgt spid="153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03">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1" end="1"/>
                                            </p:txEl>
                                          </p:spTgt>
                                        </p:tgtEl>
                                        <p:attrNameLst>
                                          <p:attrName>ppt_c</p:attrName>
                                        </p:attrNameLst>
                                      </p:cBhvr>
                                      <p:to>
                                        <a:schemeClr val="folHlink"/>
                                      </p:to>
                                    </p:animClr>
                                  </p:subTnLst>
                                </p:cTn>
                              </p:par>
                              <p:par>
                                <p:cTn id="15" presetID="2" presetClass="entr" presetSubtype="8" fill="hold" grpId="0" nodeType="withEffect">
                                  <p:stCondLst>
                                    <p:cond delay="0"/>
                                  </p:stCondLst>
                                  <p:childTnLst>
                                    <p:set>
                                      <p:cBhvr>
                                        <p:cTn id="16" dur="1" fill="hold">
                                          <p:stCondLst>
                                            <p:cond delay="0"/>
                                          </p:stCondLst>
                                        </p:cTn>
                                        <p:tgtEl>
                                          <p:spTgt spid="153603">
                                            <p:txEl>
                                              <p:pRg st="2" end="2"/>
                                            </p:txEl>
                                          </p:spTgt>
                                        </p:tgtEl>
                                        <p:attrNameLst>
                                          <p:attrName>style.visibility</p:attrName>
                                        </p:attrNameLst>
                                      </p:cBhvr>
                                      <p:to>
                                        <p:strVal val="visible"/>
                                      </p:to>
                                    </p:set>
                                    <p:anim calcmode="lin" valueType="num">
                                      <p:cBhvr additive="base">
                                        <p:cTn id="17" dur="500" fill="hold"/>
                                        <p:tgtEl>
                                          <p:spTgt spid="15360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3603">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2" end="2"/>
                                            </p:txEl>
                                          </p:spTgt>
                                        </p:tgtEl>
                                        <p:attrNameLst>
                                          <p:attrName>ppt_c</p:attrName>
                                        </p:attrNameLst>
                                      </p:cBhvr>
                                      <p:to>
                                        <a:schemeClr val="folHlink"/>
                                      </p:to>
                                    </p:animClr>
                                  </p:subTnLst>
                                </p:cTn>
                              </p:par>
                              <p:par>
                                <p:cTn id="19" presetID="2" presetClass="entr" presetSubtype="8" fill="hold" grpId="0" nodeType="withEffect">
                                  <p:stCondLst>
                                    <p:cond delay="0"/>
                                  </p:stCondLst>
                                  <p:childTnLst>
                                    <p:set>
                                      <p:cBhvr>
                                        <p:cTn id="20" dur="1" fill="hold">
                                          <p:stCondLst>
                                            <p:cond delay="0"/>
                                          </p:stCondLst>
                                        </p:cTn>
                                        <p:tgtEl>
                                          <p:spTgt spid="153603">
                                            <p:txEl>
                                              <p:pRg st="3" end="3"/>
                                            </p:txEl>
                                          </p:spTgt>
                                        </p:tgtEl>
                                        <p:attrNameLst>
                                          <p:attrName>style.visibility</p:attrName>
                                        </p:attrNameLst>
                                      </p:cBhvr>
                                      <p:to>
                                        <p:strVal val="visible"/>
                                      </p:to>
                                    </p:set>
                                    <p:anim calcmode="lin" valueType="num">
                                      <p:cBhvr additive="base">
                                        <p:cTn id="21" dur="500" fill="hold"/>
                                        <p:tgtEl>
                                          <p:spTgt spid="15360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3603">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3" end="3"/>
                                            </p:txEl>
                                          </p:spTgt>
                                        </p:tgtEl>
                                        <p:attrNameLst>
                                          <p:attrName>ppt_c</p:attrName>
                                        </p:attrNameLst>
                                      </p:cBhvr>
                                      <p:to>
                                        <a:schemeClr val="folHlink"/>
                                      </p:to>
                                    </p:animClr>
                                  </p:subTnLst>
                                </p:cTn>
                              </p:par>
                              <p:par>
                                <p:cTn id="23" presetID="2" presetClass="entr" presetSubtype="8" fill="hold" grpId="0" nodeType="withEffect">
                                  <p:stCondLst>
                                    <p:cond delay="0"/>
                                  </p:stCondLst>
                                  <p:childTnLst>
                                    <p:set>
                                      <p:cBhvr>
                                        <p:cTn id="24" dur="1" fill="hold">
                                          <p:stCondLst>
                                            <p:cond delay="0"/>
                                          </p:stCondLst>
                                        </p:cTn>
                                        <p:tgtEl>
                                          <p:spTgt spid="153603">
                                            <p:txEl>
                                              <p:pRg st="4" end="4"/>
                                            </p:txEl>
                                          </p:spTgt>
                                        </p:tgtEl>
                                        <p:attrNameLst>
                                          <p:attrName>style.visibility</p:attrName>
                                        </p:attrNameLst>
                                      </p:cBhvr>
                                      <p:to>
                                        <p:strVal val="visible"/>
                                      </p:to>
                                    </p:set>
                                    <p:anim calcmode="lin" valueType="num">
                                      <p:cBhvr additive="base">
                                        <p:cTn id="25" dur="500" fill="hold"/>
                                        <p:tgtEl>
                                          <p:spTgt spid="15360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3603">
                                            <p:txEl>
                                              <p:pRg st="4" end="4"/>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4" end="4"/>
                                            </p:txEl>
                                          </p:spTgt>
                                        </p:tgtEl>
                                        <p:attrNameLst>
                                          <p:attrName>ppt_c</p:attrName>
                                        </p:attrNameLst>
                                      </p:cBhvr>
                                      <p:to>
                                        <a:schemeClr val="folHlink"/>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3603">
                                            <p:txEl>
                                              <p:pRg st="5" end="5"/>
                                            </p:txEl>
                                          </p:spTgt>
                                        </p:tgtEl>
                                        <p:attrNameLst>
                                          <p:attrName>style.visibility</p:attrName>
                                        </p:attrNameLst>
                                      </p:cBhvr>
                                      <p:to>
                                        <p:strVal val="visible"/>
                                      </p:to>
                                    </p:set>
                                    <p:anim calcmode="lin" valueType="num">
                                      <p:cBhvr additive="base">
                                        <p:cTn id="31" dur="500" fill="hold"/>
                                        <p:tgtEl>
                                          <p:spTgt spid="15360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3603">
                                            <p:txEl>
                                              <p:pRg st="5" end="5"/>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5" end="5"/>
                                            </p:txEl>
                                          </p:spTgt>
                                        </p:tgtEl>
                                        <p:attrNameLst>
                                          <p:attrName>ppt_c</p:attrName>
                                        </p:attrNameLst>
                                      </p:cBhvr>
                                      <p:to>
                                        <a:schemeClr val="folHlink"/>
                                      </p:to>
                                    </p:animClr>
                                  </p:subTnLst>
                                </p:cTn>
                              </p:par>
                              <p:par>
                                <p:cTn id="33" presetID="2" presetClass="entr" presetSubtype="8" fill="hold" grpId="0" nodeType="withEffect">
                                  <p:stCondLst>
                                    <p:cond delay="0"/>
                                  </p:stCondLst>
                                  <p:childTnLst>
                                    <p:set>
                                      <p:cBhvr>
                                        <p:cTn id="34" dur="1" fill="hold">
                                          <p:stCondLst>
                                            <p:cond delay="0"/>
                                          </p:stCondLst>
                                        </p:cTn>
                                        <p:tgtEl>
                                          <p:spTgt spid="153603">
                                            <p:txEl>
                                              <p:pRg st="6" end="6"/>
                                            </p:txEl>
                                          </p:spTgt>
                                        </p:tgtEl>
                                        <p:attrNameLst>
                                          <p:attrName>style.visibility</p:attrName>
                                        </p:attrNameLst>
                                      </p:cBhvr>
                                      <p:to>
                                        <p:strVal val="visible"/>
                                      </p:to>
                                    </p:set>
                                    <p:anim calcmode="lin" valueType="num">
                                      <p:cBhvr additive="base">
                                        <p:cTn id="35" dur="500" fill="hold"/>
                                        <p:tgtEl>
                                          <p:spTgt spid="15360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53603">
                                            <p:txEl>
                                              <p:pRg st="6" end="6"/>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6" end="6"/>
                                            </p:txEl>
                                          </p:spTgt>
                                        </p:tgtEl>
                                        <p:attrNameLst>
                                          <p:attrName>ppt_c</p:attrName>
                                        </p:attrNameLst>
                                      </p:cBhvr>
                                      <p:to>
                                        <a:schemeClr val="folHlink"/>
                                      </p:to>
                                    </p:animClr>
                                  </p:subTnLst>
                                </p:cTn>
                              </p:par>
                              <p:par>
                                <p:cTn id="37" presetID="2" presetClass="entr" presetSubtype="8" fill="hold" grpId="0" nodeType="withEffect">
                                  <p:stCondLst>
                                    <p:cond delay="0"/>
                                  </p:stCondLst>
                                  <p:childTnLst>
                                    <p:set>
                                      <p:cBhvr>
                                        <p:cTn id="38" dur="1" fill="hold">
                                          <p:stCondLst>
                                            <p:cond delay="0"/>
                                          </p:stCondLst>
                                        </p:cTn>
                                        <p:tgtEl>
                                          <p:spTgt spid="153603">
                                            <p:txEl>
                                              <p:pRg st="7" end="7"/>
                                            </p:txEl>
                                          </p:spTgt>
                                        </p:tgtEl>
                                        <p:attrNameLst>
                                          <p:attrName>style.visibility</p:attrName>
                                        </p:attrNameLst>
                                      </p:cBhvr>
                                      <p:to>
                                        <p:strVal val="visible"/>
                                      </p:to>
                                    </p:set>
                                    <p:anim calcmode="lin" valueType="num">
                                      <p:cBhvr additive="base">
                                        <p:cTn id="39" dur="500" fill="hold"/>
                                        <p:tgtEl>
                                          <p:spTgt spid="153603">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153603">
                                            <p:txEl>
                                              <p:pRg st="7" end="7"/>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7" end="7"/>
                                            </p:txEl>
                                          </p:spTgt>
                                        </p:tgtEl>
                                        <p:attrNameLst>
                                          <p:attrName>ppt_c</p:attrName>
                                        </p:attrNameLst>
                                      </p:cBhvr>
                                      <p:to>
                                        <a:schemeClr val="folHlink"/>
                                      </p:to>
                                    </p:animClr>
                                  </p:subTnLst>
                                </p:cTn>
                              </p:par>
                              <p:par>
                                <p:cTn id="41" presetID="2" presetClass="entr" presetSubtype="8" fill="hold" grpId="0" nodeType="withEffect">
                                  <p:stCondLst>
                                    <p:cond delay="0"/>
                                  </p:stCondLst>
                                  <p:childTnLst>
                                    <p:set>
                                      <p:cBhvr>
                                        <p:cTn id="42" dur="1" fill="hold">
                                          <p:stCondLst>
                                            <p:cond delay="0"/>
                                          </p:stCondLst>
                                        </p:cTn>
                                        <p:tgtEl>
                                          <p:spTgt spid="153603">
                                            <p:txEl>
                                              <p:pRg st="8" end="8"/>
                                            </p:txEl>
                                          </p:spTgt>
                                        </p:tgtEl>
                                        <p:attrNameLst>
                                          <p:attrName>style.visibility</p:attrName>
                                        </p:attrNameLst>
                                      </p:cBhvr>
                                      <p:to>
                                        <p:strVal val="visible"/>
                                      </p:to>
                                    </p:set>
                                    <p:anim calcmode="lin" valueType="num">
                                      <p:cBhvr additive="base">
                                        <p:cTn id="43" dur="500" fill="hold"/>
                                        <p:tgtEl>
                                          <p:spTgt spid="15360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53603">
                                            <p:txEl>
                                              <p:pRg st="8" end="8"/>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8" end="8"/>
                                            </p:txEl>
                                          </p:spTgt>
                                        </p:tgtEl>
                                        <p:attrNameLst>
                                          <p:attrName>ppt_c</p:attrName>
                                        </p:attrNameLst>
                                      </p:cBhvr>
                                      <p:to>
                                        <a:schemeClr val="folHlink"/>
                                      </p:to>
                                    </p:animClr>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53603">
                                            <p:txEl>
                                              <p:pRg st="9" end="9"/>
                                            </p:txEl>
                                          </p:spTgt>
                                        </p:tgtEl>
                                        <p:attrNameLst>
                                          <p:attrName>style.visibility</p:attrName>
                                        </p:attrNameLst>
                                      </p:cBhvr>
                                      <p:to>
                                        <p:strVal val="visible"/>
                                      </p:to>
                                    </p:set>
                                    <p:anim calcmode="lin" valueType="num">
                                      <p:cBhvr additive="base">
                                        <p:cTn id="49" dur="500" fill="hold"/>
                                        <p:tgtEl>
                                          <p:spTgt spid="153603">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53603">
                                            <p:txEl>
                                              <p:pRg st="9" end="9"/>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53603">
                                            <p:txEl>
                                              <p:pRg st="9" end="9"/>
                                            </p:txEl>
                                          </p:spTgt>
                                        </p:tgtEl>
                                        <p:attrNameLst>
                                          <p:attrName>ppt_c</p:attrName>
                                        </p:attrNameLst>
                                      </p:cBhvr>
                                      <p:to>
                                        <a:schemeClr val="fo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Biography</a:t>
            </a:r>
            <a:endParaRPr lang="en-US" dirty="0"/>
          </a:p>
        </p:txBody>
      </p:sp>
      <p:sp>
        <p:nvSpPr>
          <p:cNvPr id="3" name="Content Placeholder 2"/>
          <p:cNvSpPr>
            <a:spLocks noGrp="1"/>
          </p:cNvSpPr>
          <p:nvPr>
            <p:ph sz="quarter" idx="1"/>
          </p:nvPr>
        </p:nvSpPr>
        <p:spPr/>
        <p:txBody>
          <a:bodyPr/>
          <a:lstStyle/>
          <a:p>
            <a:r>
              <a:rPr lang="en-US" dirty="0" smtClean="0"/>
              <a:t>A serious biography</a:t>
            </a:r>
          </a:p>
          <a:p>
            <a:pPr lvl="1"/>
            <a:r>
              <a:rPr lang="en-US" dirty="0" smtClean="0"/>
              <a:t>2003 publication</a:t>
            </a:r>
          </a:p>
          <a:p>
            <a:r>
              <a:rPr lang="en-US" dirty="0" smtClean="0"/>
              <a:t>Primarily written by MDs</a:t>
            </a:r>
            <a:endParaRPr lang="en-US" dirty="0"/>
          </a:p>
        </p:txBody>
      </p:sp>
      <p:sp>
        <p:nvSpPr>
          <p:cNvPr id="4" name="Slide Number Placeholder 3"/>
          <p:cNvSpPr>
            <a:spLocks noGrp="1"/>
          </p:cNvSpPr>
          <p:nvPr>
            <p:ph type="sldNum" sz="quarter" idx="12"/>
          </p:nvPr>
        </p:nvSpPr>
        <p:spPr/>
        <p:txBody>
          <a:bodyPr/>
          <a:lstStyle/>
          <a:p>
            <a:pPr>
              <a:defRPr/>
            </a:pPr>
            <a:fld id="{9E870B21-F8F6-40FD-A884-7E01A81D1238}" type="slidenum">
              <a:rPr lang="en-US" smtClean="0"/>
              <a:pPr>
                <a:defRPr/>
              </a:pPr>
              <a:t>50</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23224" y="-29029"/>
            <a:ext cx="4520776" cy="6858000"/>
          </a:xfrm>
          <a:prstGeom prst="rect">
            <a:avLst/>
          </a:prstGeom>
        </p:spPr>
      </p:pic>
      <p:sp>
        <p:nvSpPr>
          <p:cNvPr id="6" name="Date Placeholder 5"/>
          <p:cNvSpPr>
            <a:spLocks noGrp="1"/>
          </p:cNvSpPr>
          <p:nvPr>
            <p:ph type="dt" sz="half" idx="10"/>
          </p:nvPr>
        </p:nvSpPr>
        <p:spPr/>
        <p:txBody>
          <a:bodyPr/>
          <a:lstStyle/>
          <a:p>
            <a:pPr>
              <a:defRPr/>
            </a:pPr>
            <a:r>
              <a:rPr lang="en-US" smtClean="0"/>
              <a:t>Dave Reckhow</a:t>
            </a:r>
            <a:endParaRPr lang="en-US"/>
          </a:p>
        </p:txBody>
      </p:sp>
    </p:spTree>
    <p:extLst>
      <p:ext uri="{BB962C8B-B14F-4D97-AF65-F5344CB8AC3E}">
        <p14:creationId xmlns:p14="http://schemas.microsoft.com/office/powerpoint/2010/main" val="4035297246"/>
      </p:ext>
    </p:extLst>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7772400" cy="1143000"/>
          </a:xfrm>
        </p:spPr>
        <p:txBody>
          <a:bodyPr/>
          <a:lstStyle/>
          <a:p>
            <a:r>
              <a:rPr lang="en-US" dirty="0" smtClean="0"/>
              <a:t>Cholera &amp; beyond</a:t>
            </a:r>
            <a:endParaRPr lang="en-US" dirty="0"/>
          </a:p>
        </p:txBody>
      </p:sp>
      <p:sp>
        <p:nvSpPr>
          <p:cNvPr id="3" name="Content Placeholder 2"/>
          <p:cNvSpPr>
            <a:spLocks noGrp="1"/>
          </p:cNvSpPr>
          <p:nvPr>
            <p:ph sz="quarter" idx="1"/>
          </p:nvPr>
        </p:nvSpPr>
        <p:spPr>
          <a:xfrm>
            <a:off x="914400" y="1447800"/>
            <a:ext cx="3657600" cy="4572000"/>
          </a:xfrm>
        </p:spPr>
        <p:txBody>
          <a:bodyPr/>
          <a:lstStyle/>
          <a:p>
            <a:r>
              <a:rPr lang="en-US" dirty="0" smtClean="0"/>
              <a:t>Robert Morris</a:t>
            </a:r>
          </a:p>
          <a:p>
            <a:pPr lvl="1"/>
            <a:r>
              <a:rPr lang="en-US" dirty="0" smtClean="0"/>
              <a:t>Environmental epidemiologist</a:t>
            </a:r>
          </a:p>
          <a:p>
            <a:pPr lvl="1"/>
            <a:r>
              <a:rPr lang="en-US" dirty="0" smtClean="0"/>
              <a:t>2007 publication date</a:t>
            </a:r>
          </a:p>
          <a:p>
            <a:r>
              <a:rPr lang="en-US" dirty="0" smtClean="0"/>
              <a:t>More comprehensive</a:t>
            </a:r>
          </a:p>
          <a:p>
            <a:pPr lvl="1"/>
            <a:r>
              <a:rPr lang="en-US" dirty="0" smtClean="0"/>
              <a:t>Cholera to DBPs to Crypto</a:t>
            </a:r>
            <a:endParaRPr lang="en-US" dirty="0"/>
          </a:p>
        </p:txBody>
      </p:sp>
      <p:sp>
        <p:nvSpPr>
          <p:cNvPr id="4" name="Slide Number Placeholder 3"/>
          <p:cNvSpPr>
            <a:spLocks noGrp="1"/>
          </p:cNvSpPr>
          <p:nvPr>
            <p:ph type="sldNum" sz="quarter" idx="12"/>
          </p:nvPr>
        </p:nvSpPr>
        <p:spPr/>
        <p:txBody>
          <a:bodyPr/>
          <a:lstStyle/>
          <a:p>
            <a:pPr>
              <a:defRPr/>
            </a:pPr>
            <a:fld id="{9E870B21-F8F6-40FD-A884-7E01A81D1238}" type="slidenum">
              <a:rPr lang="en-US" smtClean="0"/>
              <a:pPr>
                <a:defRPr/>
              </a:pPr>
              <a:t>51</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3040" y="0"/>
            <a:ext cx="4700960" cy="6858000"/>
          </a:xfrm>
          <a:prstGeom prst="rect">
            <a:avLst/>
          </a:prstGeom>
        </p:spPr>
      </p:pic>
      <p:sp>
        <p:nvSpPr>
          <p:cNvPr id="6" name="Date Placeholder 5"/>
          <p:cNvSpPr>
            <a:spLocks noGrp="1"/>
          </p:cNvSpPr>
          <p:nvPr>
            <p:ph type="dt" sz="half" idx="10"/>
          </p:nvPr>
        </p:nvSpPr>
        <p:spPr/>
        <p:txBody>
          <a:bodyPr/>
          <a:lstStyle/>
          <a:p>
            <a:pPr>
              <a:defRPr/>
            </a:pPr>
            <a:r>
              <a:rPr lang="en-US" smtClean="0"/>
              <a:t>Dave Reckhow</a:t>
            </a:r>
            <a:endParaRPr lang="en-US"/>
          </a:p>
        </p:txBody>
      </p:sp>
    </p:spTree>
    <p:extLst>
      <p:ext uri="{BB962C8B-B14F-4D97-AF65-F5344CB8AC3E}">
        <p14:creationId xmlns:p14="http://schemas.microsoft.com/office/powerpoint/2010/main" val="1572835678"/>
      </p:ext>
    </p:extLst>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161" y="304800"/>
            <a:ext cx="7772400" cy="1143000"/>
          </a:xfrm>
        </p:spPr>
        <p:txBody>
          <a:bodyPr/>
          <a:lstStyle/>
          <a:p>
            <a:r>
              <a:rPr lang="en-US" dirty="0" smtClean="0"/>
              <a:t>Lead Hazards</a:t>
            </a:r>
            <a:endParaRPr lang="en-US" dirty="0"/>
          </a:p>
        </p:txBody>
      </p:sp>
      <p:sp>
        <p:nvSpPr>
          <p:cNvPr id="3" name="Content Placeholder 2"/>
          <p:cNvSpPr>
            <a:spLocks noGrp="1"/>
          </p:cNvSpPr>
          <p:nvPr>
            <p:ph sz="quarter" idx="1"/>
          </p:nvPr>
        </p:nvSpPr>
        <p:spPr>
          <a:xfrm>
            <a:off x="914400" y="1447800"/>
            <a:ext cx="3519961" cy="4572000"/>
          </a:xfrm>
        </p:spPr>
        <p:txBody>
          <a:bodyPr/>
          <a:lstStyle/>
          <a:p>
            <a:r>
              <a:rPr lang="en-US" dirty="0" smtClean="0"/>
              <a:t>2006  publication date</a:t>
            </a:r>
          </a:p>
          <a:p>
            <a:r>
              <a:rPr lang="en-US" dirty="0" smtClean="0"/>
              <a:t>Werner </a:t>
            </a:r>
            <a:r>
              <a:rPr lang="en-US" dirty="0" err="1" smtClean="0"/>
              <a:t>Troesken</a:t>
            </a:r>
            <a:endParaRPr lang="en-US" dirty="0" smtClean="0"/>
          </a:p>
          <a:p>
            <a:pPr lvl="1"/>
            <a:r>
              <a:rPr lang="en-US" dirty="0" smtClean="0"/>
              <a:t>Professor of History</a:t>
            </a:r>
          </a:p>
          <a:p>
            <a:r>
              <a:rPr lang="en-US" dirty="0" smtClean="0"/>
              <a:t>Presents many historical lessons on society’s failure to balance public health with profit</a:t>
            </a:r>
            <a:endParaRPr lang="en-US" dirty="0"/>
          </a:p>
        </p:txBody>
      </p:sp>
      <p:sp>
        <p:nvSpPr>
          <p:cNvPr id="4" name="Slide Number Placeholder 3"/>
          <p:cNvSpPr>
            <a:spLocks noGrp="1"/>
          </p:cNvSpPr>
          <p:nvPr>
            <p:ph type="sldNum" sz="quarter" idx="12"/>
          </p:nvPr>
        </p:nvSpPr>
        <p:spPr/>
        <p:txBody>
          <a:bodyPr/>
          <a:lstStyle/>
          <a:p>
            <a:pPr>
              <a:defRPr/>
            </a:pPr>
            <a:fld id="{9E870B21-F8F6-40FD-A884-7E01A81D1238}" type="slidenum">
              <a:rPr lang="en-US" smtClean="0"/>
              <a:pPr>
                <a:defRPr/>
              </a:pPr>
              <a:t>52</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34361" y="0"/>
            <a:ext cx="4724153" cy="6858000"/>
          </a:xfrm>
          <a:prstGeom prst="rect">
            <a:avLst/>
          </a:prstGeom>
        </p:spPr>
      </p:pic>
      <p:sp>
        <p:nvSpPr>
          <p:cNvPr id="6" name="Date Placeholder 5"/>
          <p:cNvSpPr>
            <a:spLocks noGrp="1"/>
          </p:cNvSpPr>
          <p:nvPr>
            <p:ph type="dt" sz="half" idx="10"/>
          </p:nvPr>
        </p:nvSpPr>
        <p:spPr/>
        <p:txBody>
          <a:bodyPr/>
          <a:lstStyle/>
          <a:p>
            <a:pPr>
              <a:defRPr/>
            </a:pPr>
            <a:r>
              <a:rPr lang="en-US" smtClean="0"/>
              <a:t>Dave Reckhow</a:t>
            </a:r>
            <a:endParaRPr lang="en-US"/>
          </a:p>
        </p:txBody>
      </p:sp>
    </p:spTree>
    <p:extLst>
      <p:ext uri="{BB962C8B-B14F-4D97-AF65-F5344CB8AC3E}">
        <p14:creationId xmlns:p14="http://schemas.microsoft.com/office/powerpoint/2010/main" val="104730320"/>
      </p:ext>
    </p:extLst>
  </p:cSld>
  <p:clrMapOvr>
    <a:masterClrMapping/>
  </p:clrMapOvr>
  <p:transition>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pPr eaLnBrk="1" hangingPunct="1"/>
            <a:r>
              <a:rPr lang="en-US" smtClean="0"/>
              <a:t>The End</a:t>
            </a:r>
          </a:p>
        </p:txBody>
      </p:sp>
      <p:sp>
        <p:nvSpPr>
          <p:cNvPr id="30723" name="Slide Number Placeholder 4"/>
          <p:cNvSpPr>
            <a:spLocks noGrp="1"/>
          </p:cNvSpPr>
          <p:nvPr>
            <p:ph type="sldNum" sz="quarter" idx="12"/>
          </p:nvPr>
        </p:nvSpPr>
        <p:spPr>
          <a:noFill/>
        </p:spPr>
        <p:txBody>
          <a:bodyPr/>
          <a:lstStyle/>
          <a:p>
            <a:pPr>
              <a:defRPr/>
            </a:pPr>
            <a:fld id="{B52A886B-FC31-476C-B8A3-53AE085EDC7F}" type="slidenum">
              <a:rPr lang="en-US"/>
              <a:pPr>
                <a:defRPr/>
              </a:pPr>
              <a:t>53</a:t>
            </a:fld>
            <a:endParaRPr lang="en-US"/>
          </a:p>
        </p:txBody>
      </p:sp>
      <p:pic>
        <p:nvPicPr>
          <p:cNvPr id="29701" name="Picture 3"/>
          <p:cNvPicPr>
            <a:picLocks noChangeAspect="1" noChangeArrowheads="1"/>
          </p:cNvPicPr>
          <p:nvPr/>
        </p:nvPicPr>
        <p:blipFill>
          <a:blip r:embed="rId4" cstate="print"/>
          <a:srcRect/>
          <a:stretch>
            <a:fillRect/>
          </a:stretch>
        </p:blipFill>
        <p:spPr bwMode="auto">
          <a:xfrm>
            <a:off x="381000" y="2133600"/>
            <a:ext cx="2162175" cy="2209800"/>
          </a:xfrm>
          <a:prstGeom prst="rect">
            <a:avLst/>
          </a:prstGeom>
          <a:noFill/>
          <a:ln w="12700">
            <a:noFill/>
            <a:miter lim="800000"/>
            <a:headEnd type="none" w="sm" len="sm"/>
            <a:tailEnd type="none" w="lg" len="lg"/>
          </a:ln>
        </p:spPr>
      </p:pic>
      <p:graphicFrame>
        <p:nvGraphicFramePr>
          <p:cNvPr id="29698" name="Object 4"/>
          <p:cNvGraphicFramePr>
            <a:graphicFrameLocks noChangeAspect="1"/>
          </p:cNvGraphicFramePr>
          <p:nvPr/>
        </p:nvGraphicFramePr>
        <p:xfrm>
          <a:off x="4267200" y="2895600"/>
          <a:ext cx="3429000" cy="1265238"/>
        </p:xfrm>
        <a:graphic>
          <a:graphicData uri="http://schemas.openxmlformats.org/presentationml/2006/ole">
            <mc:AlternateContent xmlns:mc="http://schemas.openxmlformats.org/markup-compatibility/2006">
              <mc:Choice xmlns:v="urn:schemas-microsoft-com:vml" Requires="v">
                <p:oleObj spid="_x0000_s113718" name="CS ChemDraw Drawing" r:id="rId5" imgW="2664360" imgH="982800" progId="ChemDraw.Document.6.0">
                  <p:embed/>
                </p:oleObj>
              </mc:Choice>
              <mc:Fallback>
                <p:oleObj name="CS ChemDraw Drawing" r:id="rId5" imgW="2664360" imgH="982800" progId="ChemDraw.Document.6.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2895600"/>
                        <a:ext cx="3429000" cy="1265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Slide Number Placeholder 2"/>
          <p:cNvSpPr txBox="1">
            <a:spLocks/>
          </p:cNvSpPr>
          <p:nvPr/>
        </p:nvSpPr>
        <p:spPr>
          <a:xfrm>
            <a:off x="152400" y="6248400"/>
            <a:ext cx="457200" cy="457200"/>
          </a:xfrm>
          <a:prstGeom prst="ellipse">
            <a:avLst/>
          </a:prstGeom>
          <a:solidFill>
            <a:schemeClr val="accent1"/>
          </a:solidFill>
        </p:spPr>
        <p:txBody>
          <a:bodyPr wrap="none" lIns="0" tIns="0" rIns="0" bIns="0" anchor="ctr" anchorCtr="1"/>
          <a:lstStyle/>
          <a:p>
            <a:pPr algn="ctr" eaLnBrk="1" hangingPunct="1">
              <a:defRPr/>
            </a:pPr>
            <a:fld id="{0F596EBE-4619-4DF7-B034-F33ED0A9F73F}" type="slidenum">
              <a:rPr lang="en-US" sz="1400">
                <a:solidFill>
                  <a:srgbClr val="FFFFFF"/>
                </a:solidFill>
                <a:latin typeface="+mj-lt"/>
                <a:ea typeface="+mj-ea"/>
                <a:cs typeface="+mj-cs"/>
              </a:rPr>
              <a:pPr algn="ctr" eaLnBrk="1" hangingPunct="1">
                <a:defRPr/>
              </a:pPr>
              <a:t>53</a:t>
            </a:fld>
            <a:endParaRPr lang="en-US" sz="1400">
              <a:solidFill>
                <a:srgbClr val="FFFFFF"/>
              </a:solidFill>
              <a:latin typeface="+mj-lt"/>
              <a:ea typeface="+mj-ea"/>
              <a:cs typeface="+mj-cs"/>
            </a:endParaRP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
        <p:nvSpPr>
          <p:cNvPr id="4" name="Rectangle 3"/>
          <p:cNvSpPr/>
          <p:nvPr/>
        </p:nvSpPr>
        <p:spPr>
          <a:xfrm>
            <a:off x="6629400" y="2667000"/>
            <a:ext cx="1219200" cy="18288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4591560"/>
      </p:ext>
    </p:extLst>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the Water?</a:t>
            </a:r>
            <a:endParaRPr lang="en-US" dirty="0"/>
          </a:p>
        </p:txBody>
      </p:sp>
      <p:sp>
        <p:nvSpPr>
          <p:cNvPr id="3" name="Content Placeholder 2"/>
          <p:cNvSpPr>
            <a:spLocks noGrp="1"/>
          </p:cNvSpPr>
          <p:nvPr>
            <p:ph sz="quarter" idx="1"/>
          </p:nvPr>
        </p:nvSpPr>
        <p:spPr/>
        <p:txBody>
          <a:bodyPr/>
          <a:lstStyle/>
          <a:p>
            <a:r>
              <a:rPr lang="en-US" dirty="0" smtClean="0"/>
              <a:t>Natural Substances</a:t>
            </a:r>
          </a:p>
          <a:p>
            <a:pPr lvl="1"/>
            <a:r>
              <a:rPr lang="en-US" b="1" dirty="0" smtClean="0">
                <a:solidFill>
                  <a:srgbClr val="FF0000"/>
                </a:solidFill>
              </a:rPr>
              <a:t>Natural Organic Matter (NOM)</a:t>
            </a:r>
          </a:p>
          <a:p>
            <a:pPr lvl="1"/>
            <a:r>
              <a:rPr lang="en-US" dirty="0" smtClean="0"/>
              <a:t>Inorganic Substances (Iron, Manganese, sodium, chloride)</a:t>
            </a:r>
          </a:p>
          <a:p>
            <a:r>
              <a:rPr lang="en-US" dirty="0" smtClean="0"/>
              <a:t>Anthropogenic Substances</a:t>
            </a:r>
          </a:p>
          <a:p>
            <a:pPr lvl="1"/>
            <a:r>
              <a:rPr lang="en-US" dirty="0" smtClean="0"/>
              <a:t>Pesticides</a:t>
            </a:r>
          </a:p>
          <a:p>
            <a:pPr lvl="1"/>
            <a:r>
              <a:rPr lang="en-US" dirty="0" smtClean="0"/>
              <a:t>Organic Solvents &amp; Other Industrial Compounds</a:t>
            </a:r>
          </a:p>
          <a:p>
            <a:pPr lvl="1"/>
            <a:r>
              <a:rPr lang="en-US" b="1" dirty="0" smtClean="0">
                <a:solidFill>
                  <a:srgbClr val="FF0000"/>
                </a:solidFill>
              </a:rPr>
              <a:t>Carcinogens</a:t>
            </a:r>
          </a:p>
          <a:p>
            <a:pPr lvl="1"/>
            <a:r>
              <a:rPr lang="en-US" dirty="0" smtClean="0"/>
              <a:t>Pharmaceuticals</a:t>
            </a:r>
          </a:p>
          <a:p>
            <a:pPr lvl="1"/>
            <a:r>
              <a:rPr lang="en-US" dirty="0" smtClean="0"/>
              <a:t>Endocrine Disrupting Compounds</a:t>
            </a:r>
          </a:p>
          <a:p>
            <a:pPr lvl="1"/>
            <a:r>
              <a:rPr lang="en-US" dirty="0" smtClean="0"/>
              <a:t>Flame Retardants</a:t>
            </a:r>
          </a:p>
          <a:p>
            <a:r>
              <a:rPr lang="en-US" dirty="0" smtClean="0"/>
              <a:t>Pathogens and other microorganisms</a:t>
            </a:r>
            <a:endParaRPr lang="en-US" dirty="0"/>
          </a:p>
        </p:txBody>
      </p:sp>
      <p:sp>
        <p:nvSpPr>
          <p:cNvPr id="4" name="Date Placeholder 3"/>
          <p:cNvSpPr>
            <a:spLocks noGrp="1"/>
          </p:cNvSpPr>
          <p:nvPr>
            <p:ph type="dt" sz="half" idx="10"/>
          </p:nvPr>
        </p:nvSpPr>
        <p:spPr/>
        <p:txBody>
          <a:bodyPr/>
          <a:lstStyle/>
          <a:p>
            <a:pPr>
              <a:defRPr/>
            </a:pPr>
            <a:r>
              <a:rPr lang="en-US" smtClean="0"/>
              <a:t>Dave Reckhow</a:t>
            </a:r>
            <a:endParaRPr lang="en-US"/>
          </a:p>
        </p:txBody>
      </p:sp>
      <p:sp>
        <p:nvSpPr>
          <p:cNvPr id="5" name="Slide Number Placeholder 4"/>
          <p:cNvSpPr>
            <a:spLocks noGrp="1"/>
          </p:cNvSpPr>
          <p:nvPr>
            <p:ph type="sldNum" sz="quarter" idx="12"/>
          </p:nvPr>
        </p:nvSpPr>
        <p:spPr/>
        <p:txBody>
          <a:bodyPr/>
          <a:lstStyle/>
          <a:p>
            <a:pPr>
              <a:defRPr/>
            </a:pPr>
            <a:fld id="{9E870B21-F8F6-40FD-A884-7E01A81D1238}" type="slidenum">
              <a:rPr lang="en-US" smtClean="0"/>
              <a:pPr>
                <a:defRPr/>
              </a:pPr>
              <a:t>6</a:t>
            </a:fld>
            <a:endParaRPr lang="en-US"/>
          </a:p>
        </p:txBody>
      </p:sp>
      <p:sp>
        <p:nvSpPr>
          <p:cNvPr id="6" name="U-Turn Arrow 5"/>
          <p:cNvSpPr/>
          <p:nvPr/>
        </p:nvSpPr>
        <p:spPr>
          <a:xfrm rot="5400000">
            <a:off x="5869675" y="1826525"/>
            <a:ext cx="2438400" cy="2900150"/>
          </a:xfrm>
          <a:prstGeom prst="uturnArrow">
            <a:avLst>
              <a:gd name="adj1" fmla="val 5219"/>
              <a:gd name="adj2" fmla="val 9991"/>
              <a:gd name="adj3" fmla="val 39294"/>
              <a:gd name="adj4" fmla="val 32315"/>
              <a:gd name="adj5" fmla="val 1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98917531"/>
      </p:ext>
    </p:extLst>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a:xfrm>
            <a:off x="381000" y="266700"/>
            <a:ext cx="8229600" cy="1104900"/>
          </a:xfrm>
        </p:spPr>
        <p:txBody>
          <a:bodyPr>
            <a:normAutofit fontScale="90000"/>
          </a:bodyPr>
          <a:lstStyle/>
          <a:p>
            <a:pPr eaLnBrk="1" fontAlgn="auto" hangingPunct="1">
              <a:spcAft>
                <a:spcPts val="0"/>
              </a:spcAft>
              <a:defRPr/>
            </a:pPr>
            <a:r>
              <a:rPr lang="en-US" dirty="0" smtClean="0"/>
              <a:t>NOM in Natural Waters:</a:t>
            </a:r>
            <a:br>
              <a:rPr lang="en-US" dirty="0" smtClean="0"/>
            </a:br>
            <a:r>
              <a:rPr lang="en-US" dirty="0" smtClean="0"/>
              <a:t>		 Some definitions</a:t>
            </a:r>
          </a:p>
        </p:txBody>
      </p:sp>
      <p:sp>
        <p:nvSpPr>
          <p:cNvPr id="53250" name="Slide Number Placeholder 4"/>
          <p:cNvSpPr>
            <a:spLocks noGrp="1"/>
          </p:cNvSpPr>
          <p:nvPr>
            <p:ph type="sldNum" sz="quarter" idx="12"/>
          </p:nvPr>
        </p:nvSpPr>
        <p:spPr>
          <a:noFill/>
        </p:spPr>
        <p:txBody>
          <a:bodyPr/>
          <a:lstStyle/>
          <a:p>
            <a:pPr>
              <a:defRPr/>
            </a:pPr>
            <a:fld id="{BDE06781-6EB4-4FF1-A9B4-B5CA73B42148}" type="slidenum">
              <a:rPr lang="en-US"/>
              <a:pPr>
                <a:defRPr/>
              </a:pPr>
              <a:t>7</a:t>
            </a:fld>
            <a:endParaRPr lang="en-US"/>
          </a:p>
        </p:txBody>
      </p:sp>
      <p:sp>
        <p:nvSpPr>
          <p:cNvPr id="55300" name="Text Box 3"/>
          <p:cNvSpPr txBox="1">
            <a:spLocks noChangeArrowheads="1"/>
          </p:cNvSpPr>
          <p:nvPr/>
        </p:nvSpPr>
        <p:spPr bwMode="auto">
          <a:xfrm>
            <a:off x="517525" y="1944688"/>
            <a:ext cx="8626475" cy="3862596"/>
          </a:xfrm>
          <a:prstGeom prst="rect">
            <a:avLst/>
          </a:prstGeom>
          <a:noFill/>
          <a:ln w="12700">
            <a:noFill/>
            <a:miter lim="800000"/>
            <a:headEnd type="none" w="sm" len="sm"/>
            <a:tailEnd type="none" w="sm" len="sm"/>
          </a:ln>
        </p:spPr>
        <p:txBody>
          <a:bodyPr>
            <a:spAutoFit/>
          </a:bodyPr>
          <a:lstStyle/>
          <a:p>
            <a:pPr marL="914400" lvl="1">
              <a:spcBef>
                <a:spcPts val="800"/>
              </a:spcBef>
              <a:spcAft>
                <a:spcPts val="600"/>
              </a:spcAft>
              <a:tabLst>
                <a:tab pos="3143250" algn="l"/>
              </a:tabLst>
            </a:pPr>
            <a:r>
              <a:rPr lang="en-US" b="1" i="1" dirty="0">
                <a:latin typeface="Arial" pitchFamily="34" charset="0"/>
              </a:rPr>
              <a:t>Groupings Based on Origin</a:t>
            </a:r>
          </a:p>
          <a:p>
            <a:pPr marL="457200" indent="-457200">
              <a:tabLst>
                <a:tab pos="3143250" algn="l"/>
              </a:tabLst>
            </a:pPr>
            <a:endParaRPr lang="en-US" dirty="0">
              <a:latin typeface="Arial" pitchFamily="34" charset="0"/>
            </a:endParaRPr>
          </a:p>
          <a:p>
            <a:pPr marL="457200" indent="-457200">
              <a:buFont typeface="Wingdings" pitchFamily="2" charset="2"/>
              <a:buChar char="Ü"/>
              <a:tabLst>
                <a:tab pos="3143250" algn="l"/>
              </a:tabLst>
            </a:pPr>
            <a:r>
              <a:rPr lang="en-US" b="1" dirty="0">
                <a:solidFill>
                  <a:schemeClr val="tx2"/>
                </a:solidFill>
                <a:latin typeface="Arial" pitchFamily="34" charset="0"/>
              </a:rPr>
              <a:t>autochthonous</a:t>
            </a:r>
            <a:r>
              <a:rPr lang="en-US" dirty="0">
                <a:latin typeface="Arial" pitchFamily="34" charset="0"/>
              </a:rPr>
              <a:t> </a:t>
            </a:r>
            <a:r>
              <a:rPr lang="en-US" dirty="0" smtClean="0">
                <a:latin typeface="Arial" pitchFamily="34" charset="0"/>
              </a:rPr>
              <a:t>compounds are created </a:t>
            </a:r>
            <a:r>
              <a:rPr lang="en-US" dirty="0">
                <a:latin typeface="Arial" pitchFamily="34" charset="0"/>
              </a:rPr>
              <a:t>within the water body</a:t>
            </a:r>
          </a:p>
          <a:p>
            <a:pPr marL="457200" indent="-457200">
              <a:buFont typeface="Wingdings" pitchFamily="2" charset="2"/>
              <a:buChar char="Ü"/>
              <a:tabLst>
                <a:tab pos="3143250" algn="l"/>
              </a:tabLst>
            </a:pPr>
            <a:r>
              <a:rPr lang="en-US" b="1" dirty="0" err="1">
                <a:solidFill>
                  <a:schemeClr val="tx2"/>
                </a:solidFill>
                <a:latin typeface="Arial" pitchFamily="34" charset="0"/>
              </a:rPr>
              <a:t>allochthonous</a:t>
            </a:r>
            <a:r>
              <a:rPr lang="en-US" dirty="0">
                <a:latin typeface="Arial" pitchFamily="34" charset="0"/>
              </a:rPr>
              <a:t> </a:t>
            </a:r>
            <a:r>
              <a:rPr lang="en-US" dirty="0" smtClean="0">
                <a:latin typeface="Arial" pitchFamily="34" charset="0"/>
              </a:rPr>
              <a:t>compounds </a:t>
            </a:r>
            <a:r>
              <a:rPr lang="en-US" dirty="0">
                <a:latin typeface="Arial" pitchFamily="34" charset="0"/>
              </a:rPr>
              <a:t>can originate from either the soil or from upstream water bodies</a:t>
            </a:r>
          </a:p>
          <a:p>
            <a:pPr marL="457200" indent="-457200">
              <a:buFont typeface="Wingdings" pitchFamily="2" charset="2"/>
              <a:buChar char="Ü"/>
              <a:tabLst>
                <a:tab pos="3143250" algn="l"/>
              </a:tabLst>
            </a:pPr>
            <a:endParaRPr lang="en-US" dirty="0">
              <a:latin typeface="Arial" pitchFamily="34" charset="0"/>
            </a:endParaRPr>
          </a:p>
          <a:p>
            <a:pPr marL="457200" indent="-457200">
              <a:buFont typeface="Wingdings" pitchFamily="2" charset="2"/>
              <a:buChar char="Ü"/>
              <a:tabLst>
                <a:tab pos="3143250" algn="l"/>
              </a:tabLst>
            </a:pPr>
            <a:r>
              <a:rPr lang="en-US" b="1" dirty="0" err="1">
                <a:solidFill>
                  <a:srgbClr val="002060"/>
                </a:solidFill>
                <a:latin typeface="Arial" pitchFamily="34" charset="0"/>
              </a:rPr>
              <a:t>aquagenic</a:t>
            </a:r>
            <a:r>
              <a:rPr lang="en-US" dirty="0">
                <a:latin typeface="Arial" pitchFamily="34" charset="0"/>
              </a:rPr>
              <a:t>, substances originating from any water body</a:t>
            </a:r>
          </a:p>
          <a:p>
            <a:pPr marL="457200" indent="-457200">
              <a:buFont typeface="Wingdings" pitchFamily="2" charset="2"/>
              <a:buChar char="Ü"/>
              <a:tabLst>
                <a:tab pos="3143250" algn="l"/>
              </a:tabLst>
            </a:pPr>
            <a:r>
              <a:rPr lang="en-US" b="1" dirty="0" err="1">
                <a:solidFill>
                  <a:srgbClr val="002060"/>
                </a:solidFill>
                <a:latin typeface="Arial" pitchFamily="34" charset="0"/>
              </a:rPr>
              <a:t>pedogenic</a:t>
            </a:r>
            <a:r>
              <a:rPr lang="en-US" dirty="0">
                <a:latin typeface="Arial" pitchFamily="34" charset="0"/>
              </a:rPr>
              <a:t> for substances originating from soil</a:t>
            </a:r>
          </a:p>
          <a:p>
            <a:pPr marL="457200" indent="-457200">
              <a:tabLst>
                <a:tab pos="3143250" algn="l"/>
              </a:tabLst>
            </a:pPr>
            <a:endParaRPr lang="en-US" dirty="0"/>
          </a:p>
        </p:txBody>
      </p:sp>
      <p:sp>
        <p:nvSpPr>
          <p:cNvPr id="5" name="Slide Number Placeholder 2"/>
          <p:cNvSpPr txBox="1">
            <a:spLocks/>
          </p:cNvSpPr>
          <p:nvPr/>
        </p:nvSpPr>
        <p:spPr>
          <a:xfrm>
            <a:off x="152400" y="6248400"/>
            <a:ext cx="457200" cy="457200"/>
          </a:xfrm>
          <a:prstGeom prst="ellipse">
            <a:avLst/>
          </a:prstGeom>
          <a:solidFill>
            <a:schemeClr val="accent1"/>
          </a:solidFill>
        </p:spPr>
        <p:txBody>
          <a:bodyPr wrap="none" lIns="0" tIns="0" rIns="0" bIns="0" anchor="ctr" anchorCtr="1"/>
          <a:lstStyle/>
          <a:p>
            <a:pPr algn="ctr" eaLnBrk="1" hangingPunct="1">
              <a:defRPr/>
            </a:pPr>
            <a:fld id="{8FBAFF54-EAAE-49E2-86FF-E6C820A04507}" type="slidenum">
              <a:rPr lang="en-US" sz="1400">
                <a:solidFill>
                  <a:srgbClr val="FFFFFF"/>
                </a:solidFill>
                <a:latin typeface="+mj-lt"/>
                <a:ea typeface="+mj-ea"/>
                <a:cs typeface="+mj-cs"/>
              </a:rPr>
              <a:pPr algn="ctr" eaLnBrk="1" hangingPunct="1">
                <a:defRPr/>
              </a:pPr>
              <a:t>7</a:t>
            </a:fld>
            <a:endParaRPr lang="en-US" sz="1400">
              <a:solidFill>
                <a:srgbClr val="FFFFFF"/>
              </a:solidFill>
              <a:latin typeface="+mj-lt"/>
              <a:ea typeface="+mj-ea"/>
              <a:cs typeface="+mj-cs"/>
            </a:endParaRP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050"/>
          <p:cNvSpPr>
            <a:spLocks noGrp="1" noChangeArrowheads="1"/>
          </p:cNvSpPr>
          <p:nvPr>
            <p:ph type="title"/>
          </p:nvPr>
        </p:nvSpPr>
        <p:spPr/>
        <p:txBody>
          <a:bodyPr/>
          <a:lstStyle/>
          <a:p>
            <a:pPr eaLnBrk="1" hangingPunct="1"/>
            <a:r>
              <a:rPr lang="en-US" smtClean="0"/>
              <a:t>Watershed Origins</a:t>
            </a:r>
          </a:p>
        </p:txBody>
      </p:sp>
      <p:sp>
        <p:nvSpPr>
          <p:cNvPr id="54274" name="Slide Number Placeholder 4"/>
          <p:cNvSpPr>
            <a:spLocks noGrp="1"/>
          </p:cNvSpPr>
          <p:nvPr>
            <p:ph type="sldNum" sz="quarter" idx="12"/>
          </p:nvPr>
        </p:nvSpPr>
        <p:spPr>
          <a:noFill/>
        </p:spPr>
        <p:txBody>
          <a:bodyPr/>
          <a:lstStyle/>
          <a:p>
            <a:pPr>
              <a:defRPr/>
            </a:pPr>
            <a:fld id="{C0975EA6-D5E3-48AD-8225-1F37400A9A21}" type="slidenum">
              <a:rPr lang="en-US"/>
              <a:pPr>
                <a:defRPr/>
              </a:pPr>
              <a:t>8</a:t>
            </a:fld>
            <a:endParaRPr lang="en-US"/>
          </a:p>
        </p:txBody>
      </p:sp>
      <p:sp>
        <p:nvSpPr>
          <p:cNvPr id="56324" name="Freeform 2062"/>
          <p:cNvSpPr>
            <a:spLocks/>
          </p:cNvSpPr>
          <p:nvPr/>
        </p:nvSpPr>
        <p:spPr bwMode="auto">
          <a:xfrm>
            <a:off x="228600" y="3276600"/>
            <a:ext cx="8610600" cy="3352800"/>
          </a:xfrm>
          <a:custGeom>
            <a:avLst/>
            <a:gdLst>
              <a:gd name="T0" fmla="*/ 2147483647 w 5424"/>
              <a:gd name="T1" fmla="*/ 2147483647 h 2112"/>
              <a:gd name="T2" fmla="*/ 2147483647 w 5424"/>
              <a:gd name="T3" fmla="*/ 2147483647 h 2112"/>
              <a:gd name="T4" fmla="*/ 2147483647 w 5424"/>
              <a:gd name="T5" fmla="*/ 2147483647 h 2112"/>
              <a:gd name="T6" fmla="*/ 2147483647 w 5424"/>
              <a:gd name="T7" fmla="*/ 2147483647 h 2112"/>
              <a:gd name="T8" fmla="*/ 2147483647 w 5424"/>
              <a:gd name="T9" fmla="*/ 2147483647 h 2112"/>
              <a:gd name="T10" fmla="*/ 2147483647 w 5424"/>
              <a:gd name="T11" fmla="*/ 2147483647 h 2112"/>
              <a:gd name="T12" fmla="*/ 2147483647 w 5424"/>
              <a:gd name="T13" fmla="*/ 0 h 2112"/>
              <a:gd name="T14" fmla="*/ 2147483647 w 5424"/>
              <a:gd name="T15" fmla="*/ 0 h 2112"/>
              <a:gd name="T16" fmla="*/ 2147483647 w 5424"/>
              <a:gd name="T17" fmla="*/ 2147483647 h 2112"/>
              <a:gd name="T18" fmla="*/ 0 w 5424"/>
              <a:gd name="T19" fmla="*/ 2147483647 h 2112"/>
              <a:gd name="T20" fmla="*/ 0 w 5424"/>
              <a:gd name="T21" fmla="*/ 2147483647 h 2112"/>
              <a:gd name="T22" fmla="*/ 2147483647 w 5424"/>
              <a:gd name="T23" fmla="*/ 2147483647 h 2112"/>
              <a:gd name="T24" fmla="*/ 2147483647 w 5424"/>
              <a:gd name="T25" fmla="*/ 2147483647 h 2112"/>
              <a:gd name="T26" fmla="*/ 2147483647 w 5424"/>
              <a:gd name="T27" fmla="*/ 2147483647 h 21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24"/>
              <a:gd name="T43" fmla="*/ 0 h 2112"/>
              <a:gd name="T44" fmla="*/ 5424 w 5424"/>
              <a:gd name="T45" fmla="*/ 2112 h 21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24" h="2112">
                <a:moveTo>
                  <a:pt x="2688" y="480"/>
                </a:moveTo>
                <a:lnTo>
                  <a:pt x="2928" y="384"/>
                </a:lnTo>
                <a:lnTo>
                  <a:pt x="3264" y="240"/>
                </a:lnTo>
                <a:lnTo>
                  <a:pt x="3600" y="144"/>
                </a:lnTo>
                <a:lnTo>
                  <a:pt x="4080" y="96"/>
                </a:lnTo>
                <a:lnTo>
                  <a:pt x="4704" y="48"/>
                </a:lnTo>
                <a:lnTo>
                  <a:pt x="5184" y="0"/>
                </a:lnTo>
                <a:lnTo>
                  <a:pt x="5424" y="0"/>
                </a:lnTo>
                <a:lnTo>
                  <a:pt x="5424" y="2112"/>
                </a:lnTo>
                <a:lnTo>
                  <a:pt x="0" y="2112"/>
                </a:lnTo>
                <a:lnTo>
                  <a:pt x="0" y="1488"/>
                </a:lnTo>
                <a:lnTo>
                  <a:pt x="1728" y="1392"/>
                </a:lnTo>
                <a:lnTo>
                  <a:pt x="2448" y="1008"/>
                </a:lnTo>
                <a:lnTo>
                  <a:pt x="2688" y="480"/>
                </a:lnTo>
                <a:close/>
              </a:path>
            </a:pathLst>
          </a:custGeom>
          <a:noFill/>
          <a:ln w="12700">
            <a:solidFill>
              <a:schemeClr val="tx1"/>
            </a:solidFill>
            <a:round/>
            <a:headEnd type="none" w="sm" len="sm"/>
            <a:tailEnd type="none" w="lg" len="lg"/>
          </a:ln>
        </p:spPr>
        <p:txBody>
          <a:bodyPr wrap="none" anchor="ctr"/>
          <a:lstStyle/>
          <a:p>
            <a:endParaRPr lang="en-US"/>
          </a:p>
        </p:txBody>
      </p:sp>
      <p:sp>
        <p:nvSpPr>
          <p:cNvPr id="56325" name="Freeform 2054"/>
          <p:cNvSpPr>
            <a:spLocks/>
          </p:cNvSpPr>
          <p:nvPr/>
        </p:nvSpPr>
        <p:spPr bwMode="auto">
          <a:xfrm>
            <a:off x="228600" y="3352800"/>
            <a:ext cx="8610600" cy="3352800"/>
          </a:xfrm>
          <a:custGeom>
            <a:avLst/>
            <a:gdLst>
              <a:gd name="T0" fmla="*/ 0 w 5424"/>
              <a:gd name="T1" fmla="*/ 2147483647 h 2112"/>
              <a:gd name="T2" fmla="*/ 0 w 5424"/>
              <a:gd name="T3" fmla="*/ 2147483647 h 2112"/>
              <a:gd name="T4" fmla="*/ 2147483647 w 5424"/>
              <a:gd name="T5" fmla="*/ 2147483647 h 2112"/>
              <a:gd name="T6" fmla="*/ 2147483647 w 5424"/>
              <a:gd name="T7" fmla="*/ 2147483647 h 2112"/>
              <a:gd name="T8" fmla="*/ 2147483647 w 5424"/>
              <a:gd name="T9" fmla="*/ 2147483647 h 2112"/>
              <a:gd name="T10" fmla="*/ 2147483647 w 5424"/>
              <a:gd name="T11" fmla="*/ 2147483647 h 2112"/>
              <a:gd name="T12" fmla="*/ 2147483647 w 5424"/>
              <a:gd name="T13" fmla="*/ 2147483647 h 2112"/>
              <a:gd name="T14" fmla="*/ 2147483647 w 5424"/>
              <a:gd name="T15" fmla="*/ 2147483647 h 2112"/>
              <a:gd name="T16" fmla="*/ 2147483647 w 5424"/>
              <a:gd name="T17" fmla="*/ 2147483647 h 2112"/>
              <a:gd name="T18" fmla="*/ 2147483647 w 5424"/>
              <a:gd name="T19" fmla="*/ 2147483647 h 2112"/>
              <a:gd name="T20" fmla="*/ 2147483647 w 5424"/>
              <a:gd name="T21" fmla="*/ 2147483647 h 2112"/>
              <a:gd name="T22" fmla="*/ 2147483647 w 5424"/>
              <a:gd name="T23" fmla="*/ 2147483647 h 2112"/>
              <a:gd name="T24" fmla="*/ 2147483647 w 5424"/>
              <a:gd name="T25" fmla="*/ 2147483647 h 2112"/>
              <a:gd name="T26" fmla="*/ 2147483647 w 5424"/>
              <a:gd name="T27" fmla="*/ 2147483647 h 2112"/>
              <a:gd name="T28" fmla="*/ 2147483647 w 5424"/>
              <a:gd name="T29" fmla="*/ 2147483647 h 2112"/>
              <a:gd name="T30" fmla="*/ 2147483647 w 5424"/>
              <a:gd name="T31" fmla="*/ 2147483647 h 2112"/>
              <a:gd name="T32" fmla="*/ 2147483647 w 5424"/>
              <a:gd name="T33" fmla="*/ 2147483647 h 2112"/>
              <a:gd name="T34" fmla="*/ 2147483647 w 5424"/>
              <a:gd name="T35" fmla="*/ 2147483647 h 2112"/>
              <a:gd name="T36" fmla="*/ 2147483647 w 5424"/>
              <a:gd name="T37" fmla="*/ 2147483647 h 2112"/>
              <a:gd name="T38" fmla="*/ 2147483647 w 5424"/>
              <a:gd name="T39" fmla="*/ 2147483647 h 2112"/>
              <a:gd name="T40" fmla="*/ 2147483647 w 5424"/>
              <a:gd name="T41" fmla="*/ 2147483647 h 2112"/>
              <a:gd name="T42" fmla="*/ 2147483647 w 5424"/>
              <a:gd name="T43" fmla="*/ 2147483647 h 2112"/>
              <a:gd name="T44" fmla="*/ 2147483647 w 5424"/>
              <a:gd name="T45" fmla="*/ 2147483647 h 2112"/>
              <a:gd name="T46" fmla="*/ 2147483647 w 5424"/>
              <a:gd name="T47" fmla="*/ 2147483647 h 2112"/>
              <a:gd name="T48" fmla="*/ 2147483647 w 5424"/>
              <a:gd name="T49" fmla="*/ 2147483647 h 2112"/>
              <a:gd name="T50" fmla="*/ 2147483647 w 5424"/>
              <a:gd name="T51" fmla="*/ 0 h 2112"/>
              <a:gd name="T52" fmla="*/ 2147483647 w 5424"/>
              <a:gd name="T53" fmla="*/ 0 h 2112"/>
              <a:gd name="T54" fmla="*/ 2147483647 w 5424"/>
              <a:gd name="T55" fmla="*/ 0 h 2112"/>
              <a:gd name="T56" fmla="*/ 2147483647 w 5424"/>
              <a:gd name="T57" fmla="*/ 2147483647 h 2112"/>
              <a:gd name="T58" fmla="*/ 0 w 5424"/>
              <a:gd name="T59" fmla="*/ 2147483647 h 211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24"/>
              <a:gd name="T91" fmla="*/ 0 h 2112"/>
              <a:gd name="T92" fmla="*/ 5424 w 5424"/>
              <a:gd name="T93" fmla="*/ 2112 h 211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24" h="2112">
                <a:moveTo>
                  <a:pt x="0" y="2112"/>
                </a:moveTo>
                <a:lnTo>
                  <a:pt x="0" y="480"/>
                </a:lnTo>
                <a:lnTo>
                  <a:pt x="96" y="432"/>
                </a:lnTo>
                <a:lnTo>
                  <a:pt x="288" y="480"/>
                </a:lnTo>
                <a:lnTo>
                  <a:pt x="480" y="432"/>
                </a:lnTo>
                <a:lnTo>
                  <a:pt x="672" y="480"/>
                </a:lnTo>
                <a:lnTo>
                  <a:pt x="960" y="432"/>
                </a:lnTo>
                <a:lnTo>
                  <a:pt x="1152" y="480"/>
                </a:lnTo>
                <a:lnTo>
                  <a:pt x="1344" y="432"/>
                </a:lnTo>
                <a:lnTo>
                  <a:pt x="1584" y="480"/>
                </a:lnTo>
                <a:lnTo>
                  <a:pt x="1776" y="432"/>
                </a:lnTo>
                <a:lnTo>
                  <a:pt x="1920" y="480"/>
                </a:lnTo>
                <a:lnTo>
                  <a:pt x="2160" y="432"/>
                </a:lnTo>
                <a:lnTo>
                  <a:pt x="2400" y="480"/>
                </a:lnTo>
                <a:lnTo>
                  <a:pt x="2592" y="432"/>
                </a:lnTo>
                <a:lnTo>
                  <a:pt x="2928" y="384"/>
                </a:lnTo>
                <a:lnTo>
                  <a:pt x="3120" y="336"/>
                </a:lnTo>
                <a:lnTo>
                  <a:pt x="3312" y="240"/>
                </a:lnTo>
                <a:lnTo>
                  <a:pt x="3600" y="288"/>
                </a:lnTo>
                <a:lnTo>
                  <a:pt x="3840" y="192"/>
                </a:lnTo>
                <a:lnTo>
                  <a:pt x="3984" y="192"/>
                </a:lnTo>
                <a:lnTo>
                  <a:pt x="4176" y="96"/>
                </a:lnTo>
                <a:lnTo>
                  <a:pt x="4368" y="96"/>
                </a:lnTo>
                <a:lnTo>
                  <a:pt x="4704" y="48"/>
                </a:lnTo>
                <a:lnTo>
                  <a:pt x="4896" y="48"/>
                </a:lnTo>
                <a:lnTo>
                  <a:pt x="5136" y="0"/>
                </a:lnTo>
                <a:lnTo>
                  <a:pt x="5328" y="0"/>
                </a:lnTo>
                <a:lnTo>
                  <a:pt x="5424" y="0"/>
                </a:lnTo>
                <a:lnTo>
                  <a:pt x="5424" y="2064"/>
                </a:lnTo>
                <a:lnTo>
                  <a:pt x="0" y="2112"/>
                </a:lnTo>
                <a:close/>
              </a:path>
            </a:pathLst>
          </a:custGeom>
          <a:solidFill>
            <a:srgbClr val="66FFCC"/>
          </a:solidFill>
          <a:ln w="12700">
            <a:solidFill>
              <a:schemeClr val="bg2"/>
            </a:solidFill>
            <a:round/>
            <a:headEnd type="none" w="sm" len="sm"/>
            <a:tailEnd type="none" w="lg" len="lg"/>
          </a:ln>
        </p:spPr>
        <p:txBody>
          <a:bodyPr wrap="none" anchor="ctr"/>
          <a:lstStyle/>
          <a:p>
            <a:endParaRPr lang="en-US"/>
          </a:p>
        </p:txBody>
      </p:sp>
      <p:sp>
        <p:nvSpPr>
          <p:cNvPr id="56326" name="Freeform 2055"/>
          <p:cNvSpPr>
            <a:spLocks/>
          </p:cNvSpPr>
          <p:nvPr/>
        </p:nvSpPr>
        <p:spPr bwMode="auto">
          <a:xfrm>
            <a:off x="228600" y="2286000"/>
            <a:ext cx="8610600" cy="4343400"/>
          </a:xfrm>
          <a:custGeom>
            <a:avLst/>
            <a:gdLst>
              <a:gd name="T0" fmla="*/ 0 w 5424"/>
              <a:gd name="T1" fmla="*/ 2147483647 h 2736"/>
              <a:gd name="T2" fmla="*/ 2147483647 w 5424"/>
              <a:gd name="T3" fmla="*/ 2147483647 h 2736"/>
              <a:gd name="T4" fmla="*/ 2147483647 w 5424"/>
              <a:gd name="T5" fmla="*/ 2147483647 h 2736"/>
              <a:gd name="T6" fmla="*/ 2147483647 w 5424"/>
              <a:gd name="T7" fmla="*/ 2147483647 h 2736"/>
              <a:gd name="T8" fmla="*/ 2147483647 w 5424"/>
              <a:gd name="T9" fmla="*/ 2147483647 h 2736"/>
              <a:gd name="T10" fmla="*/ 2147483647 w 5424"/>
              <a:gd name="T11" fmla="*/ 2147483647 h 2736"/>
              <a:gd name="T12" fmla="*/ 2147483647 w 5424"/>
              <a:gd name="T13" fmla="*/ 2147483647 h 2736"/>
              <a:gd name="T14" fmla="*/ 2147483647 w 5424"/>
              <a:gd name="T15" fmla="*/ 0 h 2736"/>
              <a:gd name="T16" fmla="*/ 2147483647 w 5424"/>
              <a:gd name="T17" fmla="*/ 2147483647 h 2736"/>
              <a:gd name="T18" fmla="*/ 0 w 5424"/>
              <a:gd name="T19" fmla="*/ 2147483647 h 2736"/>
              <a:gd name="T20" fmla="*/ 0 w 5424"/>
              <a:gd name="T21" fmla="*/ 2147483647 h 27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24"/>
              <a:gd name="T34" fmla="*/ 0 h 2736"/>
              <a:gd name="T35" fmla="*/ 5424 w 5424"/>
              <a:gd name="T36" fmla="*/ 2736 h 27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24" h="2736">
                <a:moveTo>
                  <a:pt x="0" y="2016"/>
                </a:moveTo>
                <a:lnTo>
                  <a:pt x="1584" y="2064"/>
                </a:lnTo>
                <a:lnTo>
                  <a:pt x="2208" y="1824"/>
                </a:lnTo>
                <a:lnTo>
                  <a:pt x="2688" y="1392"/>
                </a:lnTo>
                <a:lnTo>
                  <a:pt x="3216" y="1008"/>
                </a:lnTo>
                <a:lnTo>
                  <a:pt x="4128" y="432"/>
                </a:lnTo>
                <a:lnTo>
                  <a:pt x="4896" y="96"/>
                </a:lnTo>
                <a:lnTo>
                  <a:pt x="5424" y="0"/>
                </a:lnTo>
                <a:lnTo>
                  <a:pt x="5424" y="2736"/>
                </a:lnTo>
                <a:lnTo>
                  <a:pt x="0" y="2736"/>
                </a:lnTo>
                <a:lnTo>
                  <a:pt x="0" y="2016"/>
                </a:lnTo>
                <a:close/>
              </a:path>
            </a:pathLst>
          </a:custGeom>
          <a:solidFill>
            <a:srgbClr val="996633"/>
          </a:solidFill>
          <a:ln w="12700">
            <a:solidFill>
              <a:schemeClr val="tx1"/>
            </a:solidFill>
            <a:round/>
            <a:headEnd type="none" w="sm" len="sm"/>
            <a:tailEnd type="none" w="lg" len="lg"/>
          </a:ln>
        </p:spPr>
        <p:txBody>
          <a:bodyPr wrap="none" anchor="ctr"/>
          <a:lstStyle/>
          <a:p>
            <a:endParaRPr lang="en-US"/>
          </a:p>
        </p:txBody>
      </p:sp>
      <p:sp>
        <p:nvSpPr>
          <p:cNvPr id="56327" name="Freeform 2052" descr="Wide upward diagonal"/>
          <p:cNvSpPr>
            <a:spLocks/>
          </p:cNvSpPr>
          <p:nvPr/>
        </p:nvSpPr>
        <p:spPr bwMode="auto">
          <a:xfrm>
            <a:off x="4495800" y="1828800"/>
            <a:ext cx="4343400" cy="2819400"/>
          </a:xfrm>
          <a:custGeom>
            <a:avLst/>
            <a:gdLst>
              <a:gd name="T0" fmla="*/ 0 w 2736"/>
              <a:gd name="T1" fmla="*/ 2147483647 h 1776"/>
              <a:gd name="T2" fmla="*/ 2147483647 w 2736"/>
              <a:gd name="T3" fmla="*/ 2147483647 h 1776"/>
              <a:gd name="T4" fmla="*/ 2147483647 w 2736"/>
              <a:gd name="T5" fmla="*/ 2147483647 h 1776"/>
              <a:gd name="T6" fmla="*/ 2147483647 w 2736"/>
              <a:gd name="T7" fmla="*/ 2147483647 h 1776"/>
              <a:gd name="T8" fmla="*/ 2147483647 w 2736"/>
              <a:gd name="T9" fmla="*/ 2147483647 h 1776"/>
              <a:gd name="T10" fmla="*/ 2147483647 w 2736"/>
              <a:gd name="T11" fmla="*/ 2147483647 h 1776"/>
              <a:gd name="T12" fmla="*/ 2147483647 w 2736"/>
              <a:gd name="T13" fmla="*/ 2147483647 h 1776"/>
              <a:gd name="T14" fmla="*/ 2147483647 w 2736"/>
              <a:gd name="T15" fmla="*/ 2147483647 h 1776"/>
              <a:gd name="T16" fmla="*/ 2147483647 w 2736"/>
              <a:gd name="T17" fmla="*/ 2147483647 h 1776"/>
              <a:gd name="T18" fmla="*/ 2147483647 w 2736"/>
              <a:gd name="T19" fmla="*/ 2147483647 h 1776"/>
              <a:gd name="T20" fmla="*/ 2147483647 w 2736"/>
              <a:gd name="T21" fmla="*/ 2147483647 h 1776"/>
              <a:gd name="T22" fmla="*/ 2147483647 w 2736"/>
              <a:gd name="T23" fmla="*/ 2147483647 h 1776"/>
              <a:gd name="T24" fmla="*/ 2147483647 w 2736"/>
              <a:gd name="T25" fmla="*/ 0 h 1776"/>
              <a:gd name="T26" fmla="*/ 2147483647 w 2736"/>
              <a:gd name="T27" fmla="*/ 0 h 1776"/>
              <a:gd name="T28" fmla="*/ 2147483647 w 2736"/>
              <a:gd name="T29" fmla="*/ 2147483647 h 1776"/>
              <a:gd name="T30" fmla="*/ 2147483647 w 2736"/>
              <a:gd name="T31" fmla="*/ 2147483647 h 1776"/>
              <a:gd name="T32" fmla="*/ 2147483647 w 2736"/>
              <a:gd name="T33" fmla="*/ 2147483647 h 1776"/>
              <a:gd name="T34" fmla="*/ 2147483647 w 2736"/>
              <a:gd name="T35" fmla="*/ 2147483647 h 1776"/>
              <a:gd name="T36" fmla="*/ 2147483647 w 2736"/>
              <a:gd name="T37" fmla="*/ 2147483647 h 1776"/>
              <a:gd name="T38" fmla="*/ 2147483647 w 2736"/>
              <a:gd name="T39" fmla="*/ 2147483647 h 1776"/>
              <a:gd name="T40" fmla="*/ 2147483647 w 2736"/>
              <a:gd name="T41" fmla="*/ 2147483647 h 1776"/>
              <a:gd name="T42" fmla="*/ 2147483647 w 2736"/>
              <a:gd name="T43" fmla="*/ 2147483647 h 1776"/>
              <a:gd name="T44" fmla="*/ 2147483647 w 2736"/>
              <a:gd name="T45" fmla="*/ 2147483647 h 1776"/>
              <a:gd name="T46" fmla="*/ 2147483647 w 2736"/>
              <a:gd name="T47" fmla="*/ 2147483647 h 1776"/>
              <a:gd name="T48" fmla="*/ 2147483647 w 2736"/>
              <a:gd name="T49" fmla="*/ 2147483647 h 1776"/>
              <a:gd name="T50" fmla="*/ 2147483647 w 2736"/>
              <a:gd name="T51" fmla="*/ 2147483647 h 1776"/>
              <a:gd name="T52" fmla="*/ 2147483647 w 2736"/>
              <a:gd name="T53" fmla="*/ 2147483647 h 1776"/>
              <a:gd name="T54" fmla="*/ 2147483647 w 2736"/>
              <a:gd name="T55" fmla="*/ 2147483647 h 1776"/>
              <a:gd name="T56" fmla="*/ 2147483647 w 2736"/>
              <a:gd name="T57" fmla="*/ 2147483647 h 1776"/>
              <a:gd name="T58" fmla="*/ 2147483647 w 2736"/>
              <a:gd name="T59" fmla="*/ 2147483647 h 1776"/>
              <a:gd name="T60" fmla="*/ 2147483647 w 2736"/>
              <a:gd name="T61" fmla="*/ 2147483647 h 1776"/>
              <a:gd name="T62" fmla="*/ 0 w 2736"/>
              <a:gd name="T63" fmla="*/ 2147483647 h 17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36"/>
              <a:gd name="T97" fmla="*/ 0 h 1776"/>
              <a:gd name="T98" fmla="*/ 2736 w 2736"/>
              <a:gd name="T99" fmla="*/ 1776 h 17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36" h="1776">
                <a:moveTo>
                  <a:pt x="0" y="1584"/>
                </a:moveTo>
                <a:lnTo>
                  <a:pt x="240" y="1296"/>
                </a:lnTo>
                <a:lnTo>
                  <a:pt x="384" y="1152"/>
                </a:lnTo>
                <a:lnTo>
                  <a:pt x="624" y="960"/>
                </a:lnTo>
                <a:lnTo>
                  <a:pt x="864" y="768"/>
                </a:lnTo>
                <a:lnTo>
                  <a:pt x="1104" y="624"/>
                </a:lnTo>
                <a:lnTo>
                  <a:pt x="1392" y="528"/>
                </a:lnTo>
                <a:lnTo>
                  <a:pt x="1536" y="480"/>
                </a:lnTo>
                <a:lnTo>
                  <a:pt x="1824" y="288"/>
                </a:lnTo>
                <a:lnTo>
                  <a:pt x="1968" y="192"/>
                </a:lnTo>
                <a:lnTo>
                  <a:pt x="2208" y="96"/>
                </a:lnTo>
                <a:lnTo>
                  <a:pt x="2400" y="48"/>
                </a:lnTo>
                <a:lnTo>
                  <a:pt x="2592" y="0"/>
                </a:lnTo>
                <a:lnTo>
                  <a:pt x="2736" y="0"/>
                </a:lnTo>
                <a:lnTo>
                  <a:pt x="2736" y="480"/>
                </a:lnTo>
                <a:lnTo>
                  <a:pt x="2496" y="528"/>
                </a:lnTo>
                <a:lnTo>
                  <a:pt x="2304" y="576"/>
                </a:lnTo>
                <a:lnTo>
                  <a:pt x="2112" y="672"/>
                </a:lnTo>
                <a:lnTo>
                  <a:pt x="1968" y="816"/>
                </a:lnTo>
                <a:lnTo>
                  <a:pt x="1824" y="912"/>
                </a:lnTo>
                <a:lnTo>
                  <a:pt x="1584" y="912"/>
                </a:lnTo>
                <a:lnTo>
                  <a:pt x="1344" y="960"/>
                </a:lnTo>
                <a:lnTo>
                  <a:pt x="1200" y="1056"/>
                </a:lnTo>
                <a:lnTo>
                  <a:pt x="1104" y="1200"/>
                </a:lnTo>
                <a:lnTo>
                  <a:pt x="1008" y="1248"/>
                </a:lnTo>
                <a:lnTo>
                  <a:pt x="864" y="1344"/>
                </a:lnTo>
                <a:lnTo>
                  <a:pt x="768" y="1440"/>
                </a:lnTo>
                <a:lnTo>
                  <a:pt x="576" y="1536"/>
                </a:lnTo>
                <a:lnTo>
                  <a:pt x="432" y="1584"/>
                </a:lnTo>
                <a:lnTo>
                  <a:pt x="240" y="1728"/>
                </a:lnTo>
                <a:lnTo>
                  <a:pt x="144" y="1776"/>
                </a:lnTo>
                <a:lnTo>
                  <a:pt x="0" y="1584"/>
                </a:lnTo>
                <a:close/>
              </a:path>
            </a:pathLst>
          </a:custGeom>
          <a:pattFill prst="wdUpDiag">
            <a:fgClr>
              <a:srgbClr val="CC9900"/>
            </a:fgClr>
            <a:bgClr>
              <a:schemeClr val="tx2"/>
            </a:bgClr>
          </a:pattFill>
          <a:ln w="12700">
            <a:solidFill>
              <a:schemeClr val="tx1"/>
            </a:solidFill>
            <a:round/>
            <a:headEnd type="none" w="sm" len="sm"/>
            <a:tailEnd type="none" w="lg" len="lg"/>
          </a:ln>
        </p:spPr>
        <p:txBody>
          <a:bodyPr wrap="none" anchor="ctr"/>
          <a:lstStyle/>
          <a:p>
            <a:endParaRPr lang="en-US"/>
          </a:p>
        </p:txBody>
      </p:sp>
      <p:sp>
        <p:nvSpPr>
          <p:cNvPr id="56328" name="Freeform 2053" descr="30%"/>
          <p:cNvSpPr>
            <a:spLocks/>
          </p:cNvSpPr>
          <p:nvPr/>
        </p:nvSpPr>
        <p:spPr bwMode="auto">
          <a:xfrm>
            <a:off x="4343400" y="1600200"/>
            <a:ext cx="4495800" cy="2819400"/>
          </a:xfrm>
          <a:custGeom>
            <a:avLst/>
            <a:gdLst>
              <a:gd name="T0" fmla="*/ 2147483647 w 2832"/>
              <a:gd name="T1" fmla="*/ 2147483647 h 1776"/>
              <a:gd name="T2" fmla="*/ 2147483647 w 2832"/>
              <a:gd name="T3" fmla="*/ 2147483647 h 1776"/>
              <a:gd name="T4" fmla="*/ 2147483647 w 2832"/>
              <a:gd name="T5" fmla="*/ 2147483647 h 1776"/>
              <a:gd name="T6" fmla="*/ 2147483647 w 2832"/>
              <a:gd name="T7" fmla="*/ 2147483647 h 1776"/>
              <a:gd name="T8" fmla="*/ 2147483647 w 2832"/>
              <a:gd name="T9" fmla="*/ 2147483647 h 1776"/>
              <a:gd name="T10" fmla="*/ 2147483647 w 2832"/>
              <a:gd name="T11" fmla="*/ 2147483647 h 1776"/>
              <a:gd name="T12" fmla="*/ 2147483647 w 2832"/>
              <a:gd name="T13" fmla="*/ 2147483647 h 1776"/>
              <a:gd name="T14" fmla="*/ 2147483647 w 2832"/>
              <a:gd name="T15" fmla="*/ 2147483647 h 1776"/>
              <a:gd name="T16" fmla="*/ 2147483647 w 2832"/>
              <a:gd name="T17" fmla="*/ 2147483647 h 1776"/>
              <a:gd name="T18" fmla="*/ 2147483647 w 2832"/>
              <a:gd name="T19" fmla="*/ 2147483647 h 1776"/>
              <a:gd name="T20" fmla="*/ 2147483647 w 2832"/>
              <a:gd name="T21" fmla="*/ 2147483647 h 1776"/>
              <a:gd name="T22" fmla="*/ 2147483647 w 2832"/>
              <a:gd name="T23" fmla="*/ 2147483647 h 1776"/>
              <a:gd name="T24" fmla="*/ 2147483647 w 2832"/>
              <a:gd name="T25" fmla="*/ 2147483647 h 1776"/>
              <a:gd name="T26" fmla="*/ 2147483647 w 2832"/>
              <a:gd name="T27" fmla="*/ 2147483647 h 1776"/>
              <a:gd name="T28" fmla="*/ 2147483647 w 2832"/>
              <a:gd name="T29" fmla="*/ 0 h 1776"/>
              <a:gd name="T30" fmla="*/ 2147483647 w 2832"/>
              <a:gd name="T31" fmla="*/ 2147483647 h 1776"/>
              <a:gd name="T32" fmla="*/ 2147483647 w 2832"/>
              <a:gd name="T33" fmla="*/ 2147483647 h 1776"/>
              <a:gd name="T34" fmla="*/ 2147483647 w 2832"/>
              <a:gd name="T35" fmla="*/ 2147483647 h 1776"/>
              <a:gd name="T36" fmla="*/ 2147483647 w 2832"/>
              <a:gd name="T37" fmla="*/ 2147483647 h 1776"/>
              <a:gd name="T38" fmla="*/ 2147483647 w 2832"/>
              <a:gd name="T39" fmla="*/ 2147483647 h 1776"/>
              <a:gd name="T40" fmla="*/ 2147483647 w 2832"/>
              <a:gd name="T41" fmla="*/ 2147483647 h 1776"/>
              <a:gd name="T42" fmla="*/ 2147483647 w 2832"/>
              <a:gd name="T43" fmla="*/ 2147483647 h 1776"/>
              <a:gd name="T44" fmla="*/ 2147483647 w 2832"/>
              <a:gd name="T45" fmla="*/ 2147483647 h 1776"/>
              <a:gd name="T46" fmla="*/ 2147483647 w 2832"/>
              <a:gd name="T47" fmla="*/ 2147483647 h 1776"/>
              <a:gd name="T48" fmla="*/ 2147483647 w 2832"/>
              <a:gd name="T49" fmla="*/ 2147483647 h 1776"/>
              <a:gd name="T50" fmla="*/ 2147483647 w 2832"/>
              <a:gd name="T51" fmla="*/ 2147483647 h 1776"/>
              <a:gd name="T52" fmla="*/ 0 w 2832"/>
              <a:gd name="T53" fmla="*/ 2147483647 h 1776"/>
              <a:gd name="T54" fmla="*/ 2147483647 w 2832"/>
              <a:gd name="T55" fmla="*/ 2147483647 h 177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32"/>
              <a:gd name="T85" fmla="*/ 0 h 1776"/>
              <a:gd name="T86" fmla="*/ 2832 w 2832"/>
              <a:gd name="T87" fmla="*/ 1776 h 177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32" h="1776">
                <a:moveTo>
                  <a:pt x="96" y="1776"/>
                </a:moveTo>
                <a:lnTo>
                  <a:pt x="336" y="1440"/>
                </a:lnTo>
                <a:lnTo>
                  <a:pt x="576" y="1200"/>
                </a:lnTo>
                <a:lnTo>
                  <a:pt x="768" y="1056"/>
                </a:lnTo>
                <a:lnTo>
                  <a:pt x="912" y="960"/>
                </a:lnTo>
                <a:lnTo>
                  <a:pt x="1200" y="768"/>
                </a:lnTo>
                <a:lnTo>
                  <a:pt x="1440" y="672"/>
                </a:lnTo>
                <a:lnTo>
                  <a:pt x="1584" y="624"/>
                </a:lnTo>
                <a:lnTo>
                  <a:pt x="1824" y="528"/>
                </a:lnTo>
                <a:lnTo>
                  <a:pt x="2016" y="384"/>
                </a:lnTo>
                <a:lnTo>
                  <a:pt x="2304" y="288"/>
                </a:lnTo>
                <a:lnTo>
                  <a:pt x="2496" y="192"/>
                </a:lnTo>
                <a:lnTo>
                  <a:pt x="2688" y="144"/>
                </a:lnTo>
                <a:lnTo>
                  <a:pt x="2832" y="144"/>
                </a:lnTo>
                <a:lnTo>
                  <a:pt x="2832" y="0"/>
                </a:lnTo>
                <a:lnTo>
                  <a:pt x="2544" y="48"/>
                </a:lnTo>
                <a:lnTo>
                  <a:pt x="2256" y="144"/>
                </a:lnTo>
                <a:lnTo>
                  <a:pt x="1824" y="240"/>
                </a:lnTo>
                <a:lnTo>
                  <a:pt x="1584" y="384"/>
                </a:lnTo>
                <a:lnTo>
                  <a:pt x="1248" y="528"/>
                </a:lnTo>
                <a:lnTo>
                  <a:pt x="1008" y="768"/>
                </a:lnTo>
                <a:lnTo>
                  <a:pt x="720" y="912"/>
                </a:lnTo>
                <a:lnTo>
                  <a:pt x="528" y="1104"/>
                </a:lnTo>
                <a:lnTo>
                  <a:pt x="288" y="1296"/>
                </a:lnTo>
                <a:lnTo>
                  <a:pt x="144" y="1440"/>
                </a:lnTo>
                <a:lnTo>
                  <a:pt x="96" y="1584"/>
                </a:lnTo>
                <a:lnTo>
                  <a:pt x="0" y="1680"/>
                </a:lnTo>
                <a:lnTo>
                  <a:pt x="96" y="1776"/>
                </a:lnTo>
                <a:close/>
              </a:path>
            </a:pathLst>
          </a:custGeom>
          <a:pattFill prst="pct30">
            <a:fgClr>
              <a:srgbClr val="CC9900"/>
            </a:fgClr>
            <a:bgClr>
              <a:srgbClr val="663300"/>
            </a:bgClr>
          </a:pattFill>
          <a:ln w="12700">
            <a:solidFill>
              <a:schemeClr val="tx1"/>
            </a:solidFill>
            <a:round/>
            <a:headEnd type="none" w="sm" len="sm"/>
            <a:tailEnd type="none" w="lg" len="lg"/>
          </a:ln>
        </p:spPr>
        <p:txBody>
          <a:bodyPr wrap="none" anchor="ctr"/>
          <a:lstStyle/>
          <a:p>
            <a:endParaRPr lang="en-US"/>
          </a:p>
        </p:txBody>
      </p:sp>
      <p:sp>
        <p:nvSpPr>
          <p:cNvPr id="56329" name="Text Box 2056"/>
          <p:cNvSpPr txBox="1">
            <a:spLocks noChangeArrowheads="1"/>
          </p:cNvSpPr>
          <p:nvPr/>
        </p:nvSpPr>
        <p:spPr bwMode="auto">
          <a:xfrm>
            <a:off x="6172200" y="4648200"/>
            <a:ext cx="1447800" cy="579438"/>
          </a:xfrm>
          <a:prstGeom prst="rect">
            <a:avLst/>
          </a:prstGeom>
          <a:noFill/>
          <a:ln w="12700">
            <a:noFill/>
            <a:miter lim="800000"/>
            <a:headEnd type="none" w="sm" len="sm"/>
            <a:tailEnd type="none" w="lg" len="lg"/>
          </a:ln>
        </p:spPr>
        <p:txBody>
          <a:bodyPr wrap="none">
            <a:spAutoFit/>
          </a:bodyPr>
          <a:lstStyle/>
          <a:p>
            <a:r>
              <a:rPr lang="en-US" sz="3200"/>
              <a:t>Aquifer</a:t>
            </a:r>
          </a:p>
        </p:txBody>
      </p:sp>
      <p:sp>
        <p:nvSpPr>
          <p:cNvPr id="56330" name="Text Box 2057"/>
          <p:cNvSpPr txBox="1">
            <a:spLocks noChangeArrowheads="1"/>
          </p:cNvSpPr>
          <p:nvPr/>
        </p:nvSpPr>
        <p:spPr bwMode="auto">
          <a:xfrm>
            <a:off x="517525" y="2838450"/>
            <a:ext cx="996950" cy="579438"/>
          </a:xfrm>
          <a:prstGeom prst="rect">
            <a:avLst/>
          </a:prstGeom>
          <a:noFill/>
          <a:ln w="12700">
            <a:noFill/>
            <a:miter lim="800000"/>
            <a:headEnd type="none" w="sm" len="sm"/>
            <a:tailEnd type="none" w="lg" len="lg"/>
          </a:ln>
        </p:spPr>
        <p:txBody>
          <a:bodyPr wrap="none">
            <a:spAutoFit/>
          </a:bodyPr>
          <a:lstStyle/>
          <a:p>
            <a:r>
              <a:rPr lang="en-US" sz="3200"/>
              <a:t>Lake</a:t>
            </a:r>
          </a:p>
        </p:txBody>
      </p:sp>
      <p:sp>
        <p:nvSpPr>
          <p:cNvPr id="56331" name="Line 2058"/>
          <p:cNvSpPr>
            <a:spLocks noChangeShapeType="1"/>
          </p:cNvSpPr>
          <p:nvPr/>
        </p:nvSpPr>
        <p:spPr bwMode="auto">
          <a:xfrm>
            <a:off x="914400" y="3429000"/>
            <a:ext cx="228600" cy="533400"/>
          </a:xfrm>
          <a:prstGeom prst="line">
            <a:avLst/>
          </a:prstGeom>
          <a:noFill/>
          <a:ln w="12700">
            <a:solidFill>
              <a:schemeClr val="tx1"/>
            </a:solidFill>
            <a:round/>
            <a:headEnd type="none" w="sm" len="sm"/>
            <a:tailEnd type="triangle" w="lg" len="lg"/>
          </a:ln>
        </p:spPr>
        <p:txBody>
          <a:bodyPr wrap="none" anchor="ctr"/>
          <a:lstStyle/>
          <a:p>
            <a:endParaRPr lang="en-US"/>
          </a:p>
        </p:txBody>
      </p:sp>
      <p:sp>
        <p:nvSpPr>
          <p:cNvPr id="56332" name="Text Box 2060"/>
          <p:cNvSpPr txBox="1">
            <a:spLocks noChangeArrowheads="1"/>
          </p:cNvSpPr>
          <p:nvPr/>
        </p:nvSpPr>
        <p:spPr bwMode="auto">
          <a:xfrm>
            <a:off x="4022725" y="1489075"/>
            <a:ext cx="2587625" cy="457200"/>
          </a:xfrm>
          <a:prstGeom prst="rect">
            <a:avLst/>
          </a:prstGeom>
          <a:noFill/>
          <a:ln w="12700">
            <a:noFill/>
            <a:miter lim="800000"/>
            <a:headEnd type="none" w="sm" len="sm"/>
            <a:tailEnd type="none" w="lg" len="lg"/>
          </a:ln>
        </p:spPr>
        <p:txBody>
          <a:bodyPr wrap="none">
            <a:spAutoFit/>
          </a:bodyPr>
          <a:lstStyle/>
          <a:p>
            <a:r>
              <a:rPr lang="en-US"/>
              <a:t>Upper Soil Horizon</a:t>
            </a:r>
          </a:p>
        </p:txBody>
      </p:sp>
      <p:sp>
        <p:nvSpPr>
          <p:cNvPr id="56333" name="Text Box 2061"/>
          <p:cNvSpPr txBox="1">
            <a:spLocks noChangeArrowheads="1"/>
          </p:cNvSpPr>
          <p:nvPr/>
        </p:nvSpPr>
        <p:spPr bwMode="auto">
          <a:xfrm>
            <a:off x="2438400" y="2174875"/>
            <a:ext cx="2620963" cy="457200"/>
          </a:xfrm>
          <a:prstGeom prst="rect">
            <a:avLst/>
          </a:prstGeom>
          <a:noFill/>
          <a:ln w="12700">
            <a:noFill/>
            <a:miter lim="800000"/>
            <a:headEnd type="none" w="sm" len="sm"/>
            <a:tailEnd type="none" w="lg" len="lg"/>
          </a:ln>
        </p:spPr>
        <p:txBody>
          <a:bodyPr wrap="none">
            <a:spAutoFit/>
          </a:bodyPr>
          <a:lstStyle/>
          <a:p>
            <a:r>
              <a:rPr lang="en-US"/>
              <a:t>Lower Soil Horizon</a:t>
            </a:r>
          </a:p>
        </p:txBody>
      </p:sp>
      <p:sp>
        <p:nvSpPr>
          <p:cNvPr id="56334" name="Freeform 2051" descr="Sphere"/>
          <p:cNvSpPr>
            <a:spLocks/>
          </p:cNvSpPr>
          <p:nvPr/>
        </p:nvSpPr>
        <p:spPr bwMode="auto">
          <a:xfrm>
            <a:off x="228600" y="4038600"/>
            <a:ext cx="5105400" cy="2209800"/>
          </a:xfrm>
          <a:custGeom>
            <a:avLst/>
            <a:gdLst>
              <a:gd name="T0" fmla="*/ 2147483647 w 3216"/>
              <a:gd name="T1" fmla="*/ 2147483647 h 1392"/>
              <a:gd name="T2" fmla="*/ 2147483647 w 3216"/>
              <a:gd name="T3" fmla="*/ 2147483647 h 1392"/>
              <a:gd name="T4" fmla="*/ 2147483647 w 3216"/>
              <a:gd name="T5" fmla="*/ 2147483647 h 1392"/>
              <a:gd name="T6" fmla="*/ 2147483647 w 3216"/>
              <a:gd name="T7" fmla="*/ 2147483647 h 1392"/>
              <a:gd name="T8" fmla="*/ 2147483647 w 3216"/>
              <a:gd name="T9" fmla="*/ 2147483647 h 1392"/>
              <a:gd name="T10" fmla="*/ 2147483647 w 3216"/>
              <a:gd name="T11" fmla="*/ 2147483647 h 1392"/>
              <a:gd name="T12" fmla="*/ 2147483647 w 3216"/>
              <a:gd name="T13" fmla="*/ 2147483647 h 1392"/>
              <a:gd name="T14" fmla="*/ 2147483647 w 3216"/>
              <a:gd name="T15" fmla="*/ 2147483647 h 1392"/>
              <a:gd name="T16" fmla="*/ 2147483647 w 3216"/>
              <a:gd name="T17" fmla="*/ 0 h 1392"/>
              <a:gd name="T18" fmla="*/ 2147483647 w 3216"/>
              <a:gd name="T19" fmla="*/ 0 h 1392"/>
              <a:gd name="T20" fmla="*/ 2147483647 w 3216"/>
              <a:gd name="T21" fmla="*/ 2147483647 h 1392"/>
              <a:gd name="T22" fmla="*/ 2147483647 w 3216"/>
              <a:gd name="T23" fmla="*/ 2147483647 h 1392"/>
              <a:gd name="T24" fmla="*/ 2147483647 w 3216"/>
              <a:gd name="T25" fmla="*/ 2147483647 h 1392"/>
              <a:gd name="T26" fmla="*/ 2147483647 w 3216"/>
              <a:gd name="T27" fmla="*/ 2147483647 h 1392"/>
              <a:gd name="T28" fmla="*/ 2147483647 w 3216"/>
              <a:gd name="T29" fmla="*/ 2147483647 h 1392"/>
              <a:gd name="T30" fmla="*/ 2147483647 w 3216"/>
              <a:gd name="T31" fmla="*/ 2147483647 h 1392"/>
              <a:gd name="T32" fmla="*/ 2147483647 w 3216"/>
              <a:gd name="T33" fmla="*/ 2147483647 h 1392"/>
              <a:gd name="T34" fmla="*/ 2147483647 w 3216"/>
              <a:gd name="T35" fmla="*/ 2147483647 h 1392"/>
              <a:gd name="T36" fmla="*/ 2147483647 w 3216"/>
              <a:gd name="T37" fmla="*/ 2147483647 h 1392"/>
              <a:gd name="T38" fmla="*/ 2147483647 w 3216"/>
              <a:gd name="T39" fmla="*/ 2147483647 h 1392"/>
              <a:gd name="T40" fmla="*/ 2147483647 w 3216"/>
              <a:gd name="T41" fmla="*/ 2147483647 h 1392"/>
              <a:gd name="T42" fmla="*/ 2147483647 w 3216"/>
              <a:gd name="T43" fmla="*/ 2147483647 h 1392"/>
              <a:gd name="T44" fmla="*/ 2147483647 w 3216"/>
              <a:gd name="T45" fmla="*/ 2147483647 h 1392"/>
              <a:gd name="T46" fmla="*/ 2147483647 w 3216"/>
              <a:gd name="T47" fmla="*/ 2147483647 h 1392"/>
              <a:gd name="T48" fmla="*/ 2147483647 w 3216"/>
              <a:gd name="T49" fmla="*/ 2147483647 h 1392"/>
              <a:gd name="T50" fmla="*/ 2147483647 w 3216"/>
              <a:gd name="T51" fmla="*/ 2147483647 h 1392"/>
              <a:gd name="T52" fmla="*/ 2147483647 w 3216"/>
              <a:gd name="T53" fmla="*/ 2147483647 h 1392"/>
              <a:gd name="T54" fmla="*/ 2147483647 w 3216"/>
              <a:gd name="T55" fmla="*/ 2147483647 h 1392"/>
              <a:gd name="T56" fmla="*/ 2147483647 w 3216"/>
              <a:gd name="T57" fmla="*/ 2147483647 h 1392"/>
              <a:gd name="T58" fmla="*/ 0 w 3216"/>
              <a:gd name="T59" fmla="*/ 2147483647 h 1392"/>
              <a:gd name="T60" fmla="*/ 0 w 3216"/>
              <a:gd name="T61" fmla="*/ 2147483647 h 1392"/>
              <a:gd name="T62" fmla="*/ 2147483647 w 3216"/>
              <a:gd name="T63" fmla="*/ 2147483647 h 13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216"/>
              <a:gd name="T97" fmla="*/ 0 h 1392"/>
              <a:gd name="T98" fmla="*/ 3216 w 3216"/>
              <a:gd name="T99" fmla="*/ 1392 h 139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216" h="1392">
                <a:moveTo>
                  <a:pt x="144" y="720"/>
                </a:moveTo>
                <a:lnTo>
                  <a:pt x="576" y="768"/>
                </a:lnTo>
                <a:lnTo>
                  <a:pt x="960" y="720"/>
                </a:lnTo>
                <a:lnTo>
                  <a:pt x="1152" y="768"/>
                </a:lnTo>
                <a:lnTo>
                  <a:pt x="1680" y="672"/>
                </a:lnTo>
                <a:lnTo>
                  <a:pt x="1872" y="576"/>
                </a:lnTo>
                <a:lnTo>
                  <a:pt x="2160" y="336"/>
                </a:lnTo>
                <a:lnTo>
                  <a:pt x="2400" y="192"/>
                </a:lnTo>
                <a:lnTo>
                  <a:pt x="2688" y="0"/>
                </a:lnTo>
                <a:lnTo>
                  <a:pt x="2832" y="0"/>
                </a:lnTo>
                <a:cubicBezTo>
                  <a:pt x="2880" y="32"/>
                  <a:pt x="2934" y="57"/>
                  <a:pt x="2976" y="96"/>
                </a:cubicBezTo>
                <a:cubicBezTo>
                  <a:pt x="2988" y="107"/>
                  <a:pt x="2982" y="129"/>
                  <a:pt x="2988" y="144"/>
                </a:cubicBezTo>
                <a:cubicBezTo>
                  <a:pt x="2994" y="157"/>
                  <a:pt x="3012" y="180"/>
                  <a:pt x="3012" y="180"/>
                </a:cubicBezTo>
                <a:lnTo>
                  <a:pt x="3168" y="432"/>
                </a:lnTo>
                <a:lnTo>
                  <a:pt x="3216" y="672"/>
                </a:lnTo>
                <a:cubicBezTo>
                  <a:pt x="3063" y="876"/>
                  <a:pt x="3028" y="797"/>
                  <a:pt x="3096" y="900"/>
                </a:cubicBezTo>
                <a:lnTo>
                  <a:pt x="3024" y="1104"/>
                </a:lnTo>
                <a:lnTo>
                  <a:pt x="2688" y="1296"/>
                </a:lnTo>
                <a:lnTo>
                  <a:pt x="2352" y="1392"/>
                </a:lnTo>
                <a:lnTo>
                  <a:pt x="2112" y="1344"/>
                </a:lnTo>
                <a:lnTo>
                  <a:pt x="1776" y="1296"/>
                </a:lnTo>
                <a:lnTo>
                  <a:pt x="1440" y="1200"/>
                </a:lnTo>
                <a:cubicBezTo>
                  <a:pt x="1392" y="1216"/>
                  <a:pt x="1343" y="1229"/>
                  <a:pt x="1296" y="1248"/>
                </a:cubicBezTo>
                <a:cubicBezTo>
                  <a:pt x="1283" y="1253"/>
                  <a:pt x="1273" y="1266"/>
                  <a:pt x="1260" y="1272"/>
                </a:cubicBezTo>
                <a:cubicBezTo>
                  <a:pt x="1209" y="1293"/>
                  <a:pt x="1118" y="1332"/>
                  <a:pt x="1056" y="1332"/>
                </a:cubicBezTo>
                <a:lnTo>
                  <a:pt x="960" y="1344"/>
                </a:lnTo>
                <a:lnTo>
                  <a:pt x="576" y="1248"/>
                </a:lnTo>
                <a:lnTo>
                  <a:pt x="384" y="1200"/>
                </a:lnTo>
                <a:lnTo>
                  <a:pt x="96" y="1200"/>
                </a:lnTo>
                <a:lnTo>
                  <a:pt x="0" y="1056"/>
                </a:lnTo>
                <a:lnTo>
                  <a:pt x="0" y="672"/>
                </a:lnTo>
                <a:lnTo>
                  <a:pt x="144" y="720"/>
                </a:lnTo>
                <a:close/>
              </a:path>
            </a:pathLst>
          </a:custGeom>
          <a:pattFill prst="sphere">
            <a:fgClr>
              <a:srgbClr val="000000"/>
            </a:fgClr>
            <a:bgClr>
              <a:srgbClr val="996633"/>
            </a:bgClr>
          </a:pattFill>
          <a:ln w="12700">
            <a:solidFill>
              <a:srgbClr val="000000"/>
            </a:solidFill>
            <a:round/>
            <a:headEnd type="none" w="sm" len="sm"/>
            <a:tailEnd type="none" w="lg" len="lg"/>
          </a:ln>
        </p:spPr>
        <p:txBody>
          <a:bodyPr wrap="none" anchor="ctr"/>
          <a:lstStyle/>
          <a:p>
            <a:endParaRPr lang="en-US"/>
          </a:p>
        </p:txBody>
      </p:sp>
      <p:sp>
        <p:nvSpPr>
          <p:cNvPr id="56335" name="Freeform 2063"/>
          <p:cNvSpPr>
            <a:spLocks/>
          </p:cNvSpPr>
          <p:nvPr/>
        </p:nvSpPr>
        <p:spPr bwMode="auto">
          <a:xfrm>
            <a:off x="4572000" y="3124200"/>
            <a:ext cx="4267200" cy="914400"/>
          </a:xfrm>
          <a:custGeom>
            <a:avLst/>
            <a:gdLst>
              <a:gd name="T0" fmla="*/ 0 w 2688"/>
              <a:gd name="T1" fmla="*/ 2147483647 h 576"/>
              <a:gd name="T2" fmla="*/ 2147483647 w 2688"/>
              <a:gd name="T3" fmla="*/ 2147483647 h 576"/>
              <a:gd name="T4" fmla="*/ 2147483647 w 2688"/>
              <a:gd name="T5" fmla="*/ 2147483647 h 576"/>
              <a:gd name="T6" fmla="*/ 2147483647 w 2688"/>
              <a:gd name="T7" fmla="*/ 2147483647 h 576"/>
              <a:gd name="T8" fmla="*/ 2147483647 w 2688"/>
              <a:gd name="T9" fmla="*/ 2147483647 h 576"/>
              <a:gd name="T10" fmla="*/ 2147483647 w 2688"/>
              <a:gd name="T11" fmla="*/ 2147483647 h 576"/>
              <a:gd name="T12" fmla="*/ 2147483647 w 2688"/>
              <a:gd name="T13" fmla="*/ 2147483647 h 576"/>
              <a:gd name="T14" fmla="*/ 2147483647 w 2688"/>
              <a:gd name="T15" fmla="*/ 2147483647 h 576"/>
              <a:gd name="T16" fmla="*/ 2147483647 w 2688"/>
              <a:gd name="T17" fmla="*/ 0 h 576"/>
              <a:gd name="T18" fmla="*/ 2147483647 w 2688"/>
              <a:gd name="T19" fmla="*/ 0 h 576"/>
              <a:gd name="T20" fmla="*/ 2147483647 w 2688"/>
              <a:gd name="T21" fmla="*/ 0 h 57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88"/>
              <a:gd name="T34" fmla="*/ 0 h 576"/>
              <a:gd name="T35" fmla="*/ 2688 w 2688"/>
              <a:gd name="T36" fmla="*/ 576 h 57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88" h="576">
                <a:moveTo>
                  <a:pt x="0" y="576"/>
                </a:moveTo>
                <a:lnTo>
                  <a:pt x="240" y="480"/>
                </a:lnTo>
                <a:lnTo>
                  <a:pt x="480" y="384"/>
                </a:lnTo>
                <a:lnTo>
                  <a:pt x="816" y="336"/>
                </a:lnTo>
                <a:lnTo>
                  <a:pt x="1152" y="240"/>
                </a:lnTo>
                <a:lnTo>
                  <a:pt x="1488" y="192"/>
                </a:lnTo>
                <a:lnTo>
                  <a:pt x="1728" y="96"/>
                </a:lnTo>
                <a:lnTo>
                  <a:pt x="1968" y="48"/>
                </a:lnTo>
                <a:lnTo>
                  <a:pt x="2208" y="0"/>
                </a:lnTo>
                <a:lnTo>
                  <a:pt x="2544" y="0"/>
                </a:lnTo>
                <a:lnTo>
                  <a:pt x="2688" y="0"/>
                </a:lnTo>
              </a:path>
            </a:pathLst>
          </a:custGeom>
          <a:noFill/>
          <a:ln w="38100">
            <a:solidFill>
              <a:schemeClr val="bg2"/>
            </a:solidFill>
            <a:round/>
            <a:headEnd type="none" w="sm" len="sm"/>
            <a:tailEnd type="none" w="lg" len="lg"/>
          </a:ln>
        </p:spPr>
        <p:txBody>
          <a:bodyPr wrap="none" anchor="ctr"/>
          <a:lstStyle/>
          <a:p>
            <a:endParaRPr lang="en-US"/>
          </a:p>
        </p:txBody>
      </p:sp>
      <p:sp>
        <p:nvSpPr>
          <p:cNvPr id="56336" name="AutoShape 2064"/>
          <p:cNvSpPr>
            <a:spLocks noChangeArrowheads="1"/>
          </p:cNvSpPr>
          <p:nvPr/>
        </p:nvSpPr>
        <p:spPr bwMode="auto">
          <a:xfrm flipV="1">
            <a:off x="6629400" y="3200400"/>
            <a:ext cx="228600" cy="228600"/>
          </a:xfrm>
          <a:prstGeom prst="triangle">
            <a:avLst>
              <a:gd name="adj" fmla="val 50000"/>
            </a:avLst>
          </a:prstGeom>
          <a:noFill/>
          <a:ln w="57150">
            <a:solidFill>
              <a:srgbClr val="000000"/>
            </a:solidFill>
            <a:miter lim="800000"/>
            <a:headEnd type="none" w="sm" len="sm"/>
            <a:tailEnd type="none" w="lg" len="lg"/>
          </a:ln>
        </p:spPr>
        <p:txBody>
          <a:bodyPr wrap="none" anchor="ctr"/>
          <a:lstStyle/>
          <a:p>
            <a:endParaRPr lang="en-US"/>
          </a:p>
        </p:txBody>
      </p:sp>
      <p:sp>
        <p:nvSpPr>
          <p:cNvPr id="56337" name="AutoShape 2065"/>
          <p:cNvSpPr>
            <a:spLocks noChangeArrowheads="1"/>
          </p:cNvSpPr>
          <p:nvPr/>
        </p:nvSpPr>
        <p:spPr bwMode="auto">
          <a:xfrm flipV="1">
            <a:off x="8153400" y="2895600"/>
            <a:ext cx="228600" cy="228600"/>
          </a:xfrm>
          <a:prstGeom prst="triangle">
            <a:avLst>
              <a:gd name="adj" fmla="val 50000"/>
            </a:avLst>
          </a:prstGeom>
          <a:noFill/>
          <a:ln w="57150">
            <a:solidFill>
              <a:srgbClr val="000000"/>
            </a:solidFill>
            <a:miter lim="800000"/>
            <a:headEnd type="none" w="sm" len="sm"/>
            <a:tailEnd type="none" w="lg" len="lg"/>
          </a:ln>
        </p:spPr>
        <p:txBody>
          <a:bodyPr wrap="none" anchor="ctr"/>
          <a:lstStyle/>
          <a:p>
            <a:endParaRPr lang="en-US"/>
          </a:p>
        </p:txBody>
      </p:sp>
      <p:pic>
        <p:nvPicPr>
          <p:cNvPr id="56338" name="Picture 2067" descr="TREE2"/>
          <p:cNvPicPr>
            <a:picLocks noChangeAspect="1" noChangeArrowheads="1"/>
          </p:cNvPicPr>
          <p:nvPr/>
        </p:nvPicPr>
        <p:blipFill>
          <a:blip r:embed="rId2" cstate="print"/>
          <a:srcRect/>
          <a:stretch>
            <a:fillRect/>
          </a:stretch>
        </p:blipFill>
        <p:spPr bwMode="auto">
          <a:xfrm>
            <a:off x="6934200" y="152400"/>
            <a:ext cx="1203325" cy="1770063"/>
          </a:xfrm>
          <a:prstGeom prst="rect">
            <a:avLst/>
          </a:prstGeom>
          <a:noFill/>
          <a:ln w="9525">
            <a:noFill/>
            <a:miter lim="800000"/>
            <a:headEnd/>
            <a:tailEnd/>
          </a:ln>
        </p:spPr>
      </p:pic>
      <p:pic>
        <p:nvPicPr>
          <p:cNvPr id="56339" name="Picture 2069" descr="MASSDRAC"/>
          <p:cNvPicPr>
            <a:picLocks noChangeAspect="1" noChangeArrowheads="1"/>
          </p:cNvPicPr>
          <p:nvPr/>
        </p:nvPicPr>
        <p:blipFill>
          <a:blip r:embed="rId3" cstate="print"/>
          <a:srcRect/>
          <a:stretch>
            <a:fillRect/>
          </a:stretch>
        </p:blipFill>
        <p:spPr bwMode="auto">
          <a:xfrm>
            <a:off x="6553200" y="1752600"/>
            <a:ext cx="609600" cy="546100"/>
          </a:xfrm>
          <a:prstGeom prst="rect">
            <a:avLst/>
          </a:prstGeom>
          <a:noFill/>
          <a:ln w="9525">
            <a:noFill/>
            <a:miter lim="800000"/>
            <a:headEnd/>
            <a:tailEnd/>
          </a:ln>
        </p:spPr>
      </p:pic>
      <p:pic>
        <p:nvPicPr>
          <p:cNvPr id="56340" name="Picture 2070" descr="MASSDRAC"/>
          <p:cNvPicPr>
            <a:picLocks noChangeAspect="1" noChangeArrowheads="1"/>
          </p:cNvPicPr>
          <p:nvPr/>
        </p:nvPicPr>
        <p:blipFill>
          <a:blip r:embed="rId3" cstate="print"/>
          <a:srcRect/>
          <a:stretch>
            <a:fillRect/>
          </a:stretch>
        </p:blipFill>
        <p:spPr bwMode="auto">
          <a:xfrm>
            <a:off x="5943600" y="2120900"/>
            <a:ext cx="609600" cy="546100"/>
          </a:xfrm>
          <a:prstGeom prst="rect">
            <a:avLst/>
          </a:prstGeom>
          <a:noFill/>
          <a:ln w="9525">
            <a:noFill/>
            <a:miter lim="800000"/>
            <a:headEnd/>
            <a:tailEnd/>
          </a:ln>
        </p:spPr>
      </p:pic>
      <p:pic>
        <p:nvPicPr>
          <p:cNvPr id="56341" name="Picture 2071" descr="MASSDRAC"/>
          <p:cNvPicPr>
            <a:picLocks noChangeAspect="1" noChangeArrowheads="1"/>
          </p:cNvPicPr>
          <p:nvPr/>
        </p:nvPicPr>
        <p:blipFill>
          <a:blip r:embed="rId3" cstate="print"/>
          <a:srcRect/>
          <a:stretch>
            <a:fillRect/>
          </a:stretch>
        </p:blipFill>
        <p:spPr bwMode="auto">
          <a:xfrm>
            <a:off x="5334000" y="2501900"/>
            <a:ext cx="609600" cy="546100"/>
          </a:xfrm>
          <a:prstGeom prst="rect">
            <a:avLst/>
          </a:prstGeom>
          <a:noFill/>
          <a:ln w="9525">
            <a:noFill/>
            <a:miter lim="800000"/>
            <a:headEnd/>
            <a:tailEnd/>
          </a:ln>
        </p:spPr>
      </p:pic>
      <p:pic>
        <p:nvPicPr>
          <p:cNvPr id="56342" name="Picture 2072" descr="MASSDRAC"/>
          <p:cNvPicPr>
            <a:picLocks noChangeAspect="1" noChangeArrowheads="1"/>
          </p:cNvPicPr>
          <p:nvPr/>
        </p:nvPicPr>
        <p:blipFill>
          <a:blip r:embed="rId3" cstate="print"/>
          <a:srcRect/>
          <a:stretch>
            <a:fillRect/>
          </a:stretch>
        </p:blipFill>
        <p:spPr bwMode="auto">
          <a:xfrm>
            <a:off x="4800600" y="2959100"/>
            <a:ext cx="609600" cy="546100"/>
          </a:xfrm>
          <a:prstGeom prst="rect">
            <a:avLst/>
          </a:prstGeom>
          <a:noFill/>
          <a:ln w="9525">
            <a:noFill/>
            <a:miter lim="800000"/>
            <a:headEnd/>
            <a:tailEnd/>
          </a:ln>
        </p:spPr>
      </p:pic>
      <p:pic>
        <p:nvPicPr>
          <p:cNvPr id="56343" name="Picture 2073" descr="TREE2"/>
          <p:cNvPicPr>
            <a:picLocks noChangeAspect="1" noChangeArrowheads="1"/>
          </p:cNvPicPr>
          <p:nvPr/>
        </p:nvPicPr>
        <p:blipFill>
          <a:blip r:embed="rId2" cstate="print"/>
          <a:srcRect/>
          <a:stretch>
            <a:fillRect/>
          </a:stretch>
        </p:blipFill>
        <p:spPr bwMode="auto">
          <a:xfrm>
            <a:off x="7635875" y="-17463"/>
            <a:ext cx="1203325" cy="1770063"/>
          </a:xfrm>
          <a:prstGeom prst="rect">
            <a:avLst/>
          </a:prstGeom>
          <a:noFill/>
          <a:ln w="9525">
            <a:noFill/>
            <a:miter lim="800000"/>
            <a:headEnd/>
            <a:tailEnd/>
          </a:ln>
        </p:spPr>
      </p:pic>
      <p:pic>
        <p:nvPicPr>
          <p:cNvPr id="56344" name="Picture 2074" descr="BLUEFIN"/>
          <p:cNvPicPr>
            <a:picLocks noChangeAspect="1" noChangeArrowheads="1"/>
          </p:cNvPicPr>
          <p:nvPr/>
        </p:nvPicPr>
        <p:blipFill>
          <a:blip r:embed="rId4" cstate="print"/>
          <a:srcRect/>
          <a:stretch>
            <a:fillRect/>
          </a:stretch>
        </p:blipFill>
        <p:spPr bwMode="auto">
          <a:xfrm>
            <a:off x="304800" y="4114800"/>
            <a:ext cx="1300163" cy="474663"/>
          </a:xfrm>
          <a:prstGeom prst="rect">
            <a:avLst/>
          </a:prstGeom>
          <a:noFill/>
          <a:ln w="9525">
            <a:noFill/>
            <a:miter lim="800000"/>
            <a:headEnd/>
            <a:tailEnd/>
          </a:ln>
        </p:spPr>
      </p:pic>
      <p:grpSp>
        <p:nvGrpSpPr>
          <p:cNvPr id="2" name="Group 2090"/>
          <p:cNvGrpSpPr>
            <a:grpSpLocks/>
          </p:cNvGrpSpPr>
          <p:nvPr/>
        </p:nvGrpSpPr>
        <p:grpSpPr bwMode="auto">
          <a:xfrm>
            <a:off x="4038600" y="3886200"/>
            <a:ext cx="2667000" cy="838200"/>
            <a:chOff x="2544" y="2448"/>
            <a:chExt cx="1680" cy="528"/>
          </a:xfrm>
        </p:grpSpPr>
        <p:sp>
          <p:nvSpPr>
            <p:cNvPr id="56361" name="AutoShape 2075"/>
            <p:cNvSpPr>
              <a:spLocks noChangeArrowheads="1"/>
            </p:cNvSpPr>
            <p:nvPr/>
          </p:nvSpPr>
          <p:spPr bwMode="auto">
            <a:xfrm rot="-973200">
              <a:off x="3552" y="2448"/>
              <a:ext cx="672" cy="240"/>
            </a:xfrm>
            <a:prstGeom prst="leftArrow">
              <a:avLst>
                <a:gd name="adj1" fmla="val 50000"/>
                <a:gd name="adj2" fmla="val 70000"/>
              </a:avLst>
            </a:prstGeom>
            <a:solidFill>
              <a:srgbClr val="66FFCC"/>
            </a:solidFill>
            <a:ln w="12700">
              <a:solidFill>
                <a:schemeClr val="tx1"/>
              </a:solidFill>
              <a:miter lim="800000"/>
              <a:headEnd type="none" w="sm" len="sm"/>
              <a:tailEnd type="none" w="lg" len="lg"/>
            </a:ln>
          </p:spPr>
          <p:txBody>
            <a:bodyPr wrap="none" anchor="ctr"/>
            <a:lstStyle/>
            <a:p>
              <a:endParaRPr lang="en-US"/>
            </a:p>
          </p:txBody>
        </p:sp>
        <p:sp>
          <p:nvSpPr>
            <p:cNvPr id="56362" name="AutoShape 2076"/>
            <p:cNvSpPr>
              <a:spLocks noChangeArrowheads="1"/>
            </p:cNvSpPr>
            <p:nvPr/>
          </p:nvSpPr>
          <p:spPr bwMode="auto">
            <a:xfrm rot="-410360">
              <a:off x="2544" y="2736"/>
              <a:ext cx="672" cy="240"/>
            </a:xfrm>
            <a:prstGeom prst="leftArrow">
              <a:avLst>
                <a:gd name="adj1" fmla="val 50000"/>
                <a:gd name="adj2" fmla="val 70000"/>
              </a:avLst>
            </a:prstGeom>
            <a:solidFill>
              <a:srgbClr val="66FFCC"/>
            </a:solidFill>
            <a:ln w="12700">
              <a:solidFill>
                <a:schemeClr val="tx1"/>
              </a:solidFill>
              <a:miter lim="800000"/>
              <a:headEnd type="none" w="sm" len="sm"/>
              <a:tailEnd type="none" w="lg" len="lg"/>
            </a:ln>
          </p:spPr>
          <p:txBody>
            <a:bodyPr wrap="none" anchor="ctr"/>
            <a:lstStyle/>
            <a:p>
              <a:endParaRPr lang="en-US"/>
            </a:p>
          </p:txBody>
        </p:sp>
      </p:grpSp>
      <p:sp>
        <p:nvSpPr>
          <p:cNvPr id="164875" name="Text Box 2059"/>
          <p:cNvSpPr txBox="1">
            <a:spLocks noChangeArrowheads="1"/>
          </p:cNvSpPr>
          <p:nvPr/>
        </p:nvSpPr>
        <p:spPr bwMode="auto">
          <a:xfrm>
            <a:off x="685800" y="5424488"/>
            <a:ext cx="3659188" cy="396875"/>
          </a:xfrm>
          <a:prstGeom prst="rect">
            <a:avLst/>
          </a:prstGeom>
          <a:solidFill>
            <a:srgbClr val="663300"/>
          </a:solidFill>
          <a:ln w="12700">
            <a:noFill/>
            <a:miter lim="800000"/>
            <a:headEnd type="none" w="sm" len="sm"/>
            <a:tailEnd type="none" w="lg" len="lg"/>
          </a:ln>
          <a:effectLst/>
        </p:spPr>
        <p:txBody>
          <a:bodyPr wrap="none">
            <a:spAutoFit/>
          </a:bodyPr>
          <a:lstStyle/>
          <a:p>
            <a:pPr>
              <a:defRPr/>
            </a:pPr>
            <a:r>
              <a:rPr lang="en-US" sz="2000" b="1" dirty="0">
                <a:solidFill>
                  <a:schemeClr val="bg1"/>
                </a:solidFill>
                <a:effectLst>
                  <a:outerShdw blurRad="38100" dist="38100" dir="2700000" algn="tl">
                    <a:srgbClr val="000000"/>
                  </a:outerShdw>
                </a:effectLst>
              </a:rPr>
              <a:t>Sediment &amp; Gravel in Lake Bed</a:t>
            </a:r>
          </a:p>
        </p:txBody>
      </p:sp>
      <p:sp>
        <p:nvSpPr>
          <p:cNvPr id="56347" name="Line 2077"/>
          <p:cNvSpPr>
            <a:spLocks noChangeShapeType="1"/>
          </p:cNvSpPr>
          <p:nvPr/>
        </p:nvSpPr>
        <p:spPr bwMode="auto">
          <a:xfrm>
            <a:off x="4953000" y="2590800"/>
            <a:ext cx="990600" cy="838200"/>
          </a:xfrm>
          <a:prstGeom prst="line">
            <a:avLst/>
          </a:prstGeom>
          <a:noFill/>
          <a:ln w="38100">
            <a:solidFill>
              <a:srgbClr val="000000"/>
            </a:solidFill>
            <a:round/>
            <a:headEnd type="none" w="sm" len="sm"/>
            <a:tailEnd type="triangle" w="lg" len="lg"/>
          </a:ln>
        </p:spPr>
        <p:txBody>
          <a:bodyPr wrap="none" anchor="ctr"/>
          <a:lstStyle/>
          <a:p>
            <a:endParaRPr lang="en-US"/>
          </a:p>
        </p:txBody>
      </p:sp>
      <p:sp>
        <p:nvSpPr>
          <p:cNvPr id="56348" name="Line 2078"/>
          <p:cNvSpPr>
            <a:spLocks noChangeShapeType="1"/>
          </p:cNvSpPr>
          <p:nvPr/>
        </p:nvSpPr>
        <p:spPr bwMode="auto">
          <a:xfrm>
            <a:off x="5257800" y="1905000"/>
            <a:ext cx="990600" cy="838200"/>
          </a:xfrm>
          <a:prstGeom prst="line">
            <a:avLst/>
          </a:prstGeom>
          <a:noFill/>
          <a:ln w="38100">
            <a:solidFill>
              <a:srgbClr val="000000"/>
            </a:solidFill>
            <a:round/>
            <a:headEnd type="none" w="sm" len="sm"/>
            <a:tailEnd type="triangle" w="lg" len="lg"/>
          </a:ln>
        </p:spPr>
        <p:txBody>
          <a:bodyPr wrap="none" anchor="ctr"/>
          <a:lstStyle/>
          <a:p>
            <a:endParaRPr lang="en-US"/>
          </a:p>
        </p:txBody>
      </p:sp>
      <p:sp>
        <p:nvSpPr>
          <p:cNvPr id="56349" name="Text Box 2079"/>
          <p:cNvSpPr txBox="1">
            <a:spLocks noChangeArrowheads="1"/>
          </p:cNvSpPr>
          <p:nvPr/>
        </p:nvSpPr>
        <p:spPr bwMode="auto">
          <a:xfrm>
            <a:off x="2346325" y="2784475"/>
            <a:ext cx="1644650" cy="457200"/>
          </a:xfrm>
          <a:prstGeom prst="rect">
            <a:avLst/>
          </a:prstGeom>
          <a:noFill/>
          <a:ln w="12700">
            <a:noFill/>
            <a:miter lim="800000"/>
            <a:headEnd type="none" w="sm" len="sm"/>
            <a:tailEnd type="none" w="lg" len="lg"/>
          </a:ln>
        </p:spPr>
        <p:txBody>
          <a:bodyPr wrap="none">
            <a:spAutoFit/>
          </a:bodyPr>
          <a:lstStyle/>
          <a:p>
            <a:r>
              <a:rPr lang="en-US"/>
              <a:t>Litter Layer</a:t>
            </a:r>
          </a:p>
        </p:txBody>
      </p:sp>
      <p:sp>
        <p:nvSpPr>
          <p:cNvPr id="56350" name="Line 2080"/>
          <p:cNvSpPr>
            <a:spLocks noChangeShapeType="1"/>
          </p:cNvSpPr>
          <p:nvPr/>
        </p:nvSpPr>
        <p:spPr bwMode="auto">
          <a:xfrm>
            <a:off x="3962400" y="3048000"/>
            <a:ext cx="914400" cy="152400"/>
          </a:xfrm>
          <a:prstGeom prst="line">
            <a:avLst/>
          </a:prstGeom>
          <a:noFill/>
          <a:ln w="38100">
            <a:solidFill>
              <a:srgbClr val="000000"/>
            </a:solidFill>
            <a:round/>
            <a:headEnd type="none" w="sm" len="sm"/>
            <a:tailEnd type="triangle" w="lg" len="lg"/>
          </a:ln>
        </p:spPr>
        <p:txBody>
          <a:bodyPr wrap="none" anchor="ctr"/>
          <a:lstStyle/>
          <a:p>
            <a:endParaRPr lang="en-US"/>
          </a:p>
        </p:txBody>
      </p:sp>
      <p:sp>
        <p:nvSpPr>
          <p:cNvPr id="56351" name="Oval 2081"/>
          <p:cNvSpPr>
            <a:spLocks noChangeArrowheads="1"/>
          </p:cNvSpPr>
          <p:nvPr/>
        </p:nvSpPr>
        <p:spPr bwMode="auto">
          <a:xfrm>
            <a:off x="2133600" y="42672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6352" name="Oval 2082"/>
          <p:cNvSpPr>
            <a:spLocks noChangeArrowheads="1"/>
          </p:cNvSpPr>
          <p:nvPr/>
        </p:nvSpPr>
        <p:spPr bwMode="auto">
          <a:xfrm>
            <a:off x="2438400" y="43434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6353" name="Oval 2083"/>
          <p:cNvSpPr>
            <a:spLocks noChangeArrowheads="1"/>
          </p:cNvSpPr>
          <p:nvPr/>
        </p:nvSpPr>
        <p:spPr bwMode="auto">
          <a:xfrm>
            <a:off x="2438400" y="41910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6354" name="Oval 2084"/>
          <p:cNvSpPr>
            <a:spLocks noChangeArrowheads="1"/>
          </p:cNvSpPr>
          <p:nvPr/>
        </p:nvSpPr>
        <p:spPr bwMode="auto">
          <a:xfrm>
            <a:off x="2286000" y="41148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6355" name="Oval 2085"/>
          <p:cNvSpPr>
            <a:spLocks noChangeArrowheads="1"/>
          </p:cNvSpPr>
          <p:nvPr/>
        </p:nvSpPr>
        <p:spPr bwMode="auto">
          <a:xfrm>
            <a:off x="2057400" y="41910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6356" name="Oval 2086"/>
          <p:cNvSpPr>
            <a:spLocks noChangeArrowheads="1"/>
          </p:cNvSpPr>
          <p:nvPr/>
        </p:nvSpPr>
        <p:spPr bwMode="auto">
          <a:xfrm>
            <a:off x="2286000" y="42672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6357" name="Oval 2087"/>
          <p:cNvSpPr>
            <a:spLocks noChangeArrowheads="1"/>
          </p:cNvSpPr>
          <p:nvPr/>
        </p:nvSpPr>
        <p:spPr bwMode="auto">
          <a:xfrm>
            <a:off x="2057400" y="43434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6358" name="Oval 2088"/>
          <p:cNvSpPr>
            <a:spLocks noChangeArrowheads="1"/>
          </p:cNvSpPr>
          <p:nvPr/>
        </p:nvSpPr>
        <p:spPr bwMode="auto">
          <a:xfrm>
            <a:off x="2209800" y="43434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6359" name="Text Box 2089"/>
          <p:cNvSpPr txBox="1">
            <a:spLocks noChangeArrowheads="1"/>
          </p:cNvSpPr>
          <p:nvPr/>
        </p:nvSpPr>
        <p:spPr bwMode="auto">
          <a:xfrm>
            <a:off x="2057400" y="4343400"/>
            <a:ext cx="669925" cy="336550"/>
          </a:xfrm>
          <a:prstGeom prst="rect">
            <a:avLst/>
          </a:prstGeom>
          <a:noFill/>
          <a:ln w="12700">
            <a:noFill/>
            <a:miter lim="800000"/>
            <a:headEnd type="none" w="sm" len="sm"/>
            <a:tailEnd type="none" w="lg" len="lg"/>
          </a:ln>
        </p:spPr>
        <p:txBody>
          <a:bodyPr wrap="none">
            <a:spAutoFit/>
          </a:bodyPr>
          <a:lstStyle/>
          <a:p>
            <a:r>
              <a:rPr lang="en-US" sz="1600">
                <a:solidFill>
                  <a:srgbClr val="000000"/>
                </a:solidFill>
              </a:rPr>
              <a:t>Algae</a:t>
            </a:r>
          </a:p>
        </p:txBody>
      </p:sp>
      <p:sp>
        <p:nvSpPr>
          <p:cNvPr id="42" name="Slide Number Placeholder 2"/>
          <p:cNvSpPr txBox="1">
            <a:spLocks/>
          </p:cNvSpPr>
          <p:nvPr/>
        </p:nvSpPr>
        <p:spPr>
          <a:xfrm>
            <a:off x="152400" y="6248400"/>
            <a:ext cx="457200" cy="457200"/>
          </a:xfrm>
          <a:prstGeom prst="ellipse">
            <a:avLst/>
          </a:prstGeom>
          <a:solidFill>
            <a:schemeClr val="accent1"/>
          </a:solidFill>
        </p:spPr>
        <p:txBody>
          <a:bodyPr wrap="none" lIns="0" tIns="0" rIns="0" bIns="0" anchor="ctr" anchorCtr="1"/>
          <a:lstStyle/>
          <a:p>
            <a:pPr algn="ctr" eaLnBrk="1" hangingPunct="1">
              <a:defRPr/>
            </a:pPr>
            <a:fld id="{AFBAB470-EDA1-4B47-86CA-4B97F4402052}" type="slidenum">
              <a:rPr lang="en-US" sz="1400">
                <a:solidFill>
                  <a:srgbClr val="FFFFFF"/>
                </a:solidFill>
                <a:latin typeface="+mj-lt"/>
                <a:ea typeface="+mj-ea"/>
                <a:cs typeface="+mj-cs"/>
              </a:rPr>
              <a:pPr algn="ctr" eaLnBrk="1" hangingPunct="1">
                <a:defRPr/>
              </a:pPr>
              <a:t>8</a:t>
            </a:fld>
            <a:endParaRPr lang="en-US" sz="1400">
              <a:solidFill>
                <a:srgbClr val="FFFFFF"/>
              </a:solidFill>
              <a:latin typeface="+mj-lt"/>
              <a:ea typeface="+mj-ea"/>
              <a:cs typeface="+mj-cs"/>
            </a:endParaRPr>
          </a:p>
        </p:txBody>
      </p:sp>
      <p:sp>
        <p:nvSpPr>
          <p:cNvPr id="3" name="Date Placeholder 2"/>
          <p:cNvSpPr>
            <a:spLocks noGrp="1"/>
          </p:cNvSpPr>
          <p:nvPr>
            <p:ph type="dt" sz="half" idx="10"/>
          </p:nvPr>
        </p:nvSpPr>
        <p:spPr/>
        <p:txBody>
          <a:bodyPr/>
          <a:lstStyle/>
          <a:p>
            <a:pPr>
              <a:defRPr/>
            </a:pPr>
            <a:r>
              <a:rPr lang="en-US" smtClean="0"/>
              <a:t>Dave Reckhow</a:t>
            </a:r>
            <a:endParaRPr lang="en-U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ppt_w</p:attrName>
                                        </p:attrNameLst>
                                      </p:cBhvr>
                                      <p:tavLst>
                                        <p:tav tm="0">
                                          <p:val>
                                            <p:fltVal val="0"/>
                                          </p:val>
                                        </p:tav>
                                        <p:tav tm="100000">
                                          <p:val>
                                            <p:strVal val="#ppt_w"/>
                                          </p:val>
                                        </p:tav>
                                      </p:tavLst>
                                    </p:anim>
                                    <p:anim calcmode="lin" valueType="num">
                                      <p:cBhvr>
                                        <p:cTn id="10"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title"/>
          </p:nvPr>
        </p:nvSpPr>
        <p:spPr/>
        <p:txBody>
          <a:bodyPr/>
          <a:lstStyle/>
          <a:p>
            <a:pPr eaLnBrk="1" hangingPunct="1"/>
            <a:r>
              <a:rPr lang="en-US" smtClean="0"/>
              <a:t>Watershed Origins</a:t>
            </a:r>
          </a:p>
        </p:txBody>
      </p:sp>
      <p:sp>
        <p:nvSpPr>
          <p:cNvPr id="55298" name="Slide Number Placeholder 4"/>
          <p:cNvSpPr>
            <a:spLocks noGrp="1"/>
          </p:cNvSpPr>
          <p:nvPr>
            <p:ph type="sldNum" sz="quarter" idx="12"/>
          </p:nvPr>
        </p:nvSpPr>
        <p:spPr>
          <a:noFill/>
        </p:spPr>
        <p:txBody>
          <a:bodyPr/>
          <a:lstStyle/>
          <a:p>
            <a:pPr>
              <a:defRPr/>
            </a:pPr>
            <a:fld id="{61814519-A236-4011-923A-A9F621155679}" type="slidenum">
              <a:rPr lang="en-US"/>
              <a:pPr>
                <a:defRPr/>
              </a:pPr>
              <a:t>9</a:t>
            </a:fld>
            <a:endParaRPr lang="en-US"/>
          </a:p>
        </p:txBody>
      </p:sp>
      <p:sp>
        <p:nvSpPr>
          <p:cNvPr id="57348" name="Freeform 2"/>
          <p:cNvSpPr>
            <a:spLocks/>
          </p:cNvSpPr>
          <p:nvPr/>
        </p:nvSpPr>
        <p:spPr bwMode="auto">
          <a:xfrm>
            <a:off x="228600" y="3276600"/>
            <a:ext cx="8610600" cy="3352800"/>
          </a:xfrm>
          <a:custGeom>
            <a:avLst/>
            <a:gdLst>
              <a:gd name="T0" fmla="*/ 2147483647 w 5424"/>
              <a:gd name="T1" fmla="*/ 2147483647 h 2112"/>
              <a:gd name="T2" fmla="*/ 2147483647 w 5424"/>
              <a:gd name="T3" fmla="*/ 2147483647 h 2112"/>
              <a:gd name="T4" fmla="*/ 2147483647 w 5424"/>
              <a:gd name="T5" fmla="*/ 2147483647 h 2112"/>
              <a:gd name="T6" fmla="*/ 2147483647 w 5424"/>
              <a:gd name="T7" fmla="*/ 2147483647 h 2112"/>
              <a:gd name="T8" fmla="*/ 2147483647 w 5424"/>
              <a:gd name="T9" fmla="*/ 2147483647 h 2112"/>
              <a:gd name="T10" fmla="*/ 2147483647 w 5424"/>
              <a:gd name="T11" fmla="*/ 2147483647 h 2112"/>
              <a:gd name="T12" fmla="*/ 2147483647 w 5424"/>
              <a:gd name="T13" fmla="*/ 0 h 2112"/>
              <a:gd name="T14" fmla="*/ 2147483647 w 5424"/>
              <a:gd name="T15" fmla="*/ 0 h 2112"/>
              <a:gd name="T16" fmla="*/ 2147483647 w 5424"/>
              <a:gd name="T17" fmla="*/ 2147483647 h 2112"/>
              <a:gd name="T18" fmla="*/ 0 w 5424"/>
              <a:gd name="T19" fmla="*/ 2147483647 h 2112"/>
              <a:gd name="T20" fmla="*/ 0 w 5424"/>
              <a:gd name="T21" fmla="*/ 2147483647 h 2112"/>
              <a:gd name="T22" fmla="*/ 2147483647 w 5424"/>
              <a:gd name="T23" fmla="*/ 2147483647 h 2112"/>
              <a:gd name="T24" fmla="*/ 2147483647 w 5424"/>
              <a:gd name="T25" fmla="*/ 2147483647 h 2112"/>
              <a:gd name="T26" fmla="*/ 2147483647 w 5424"/>
              <a:gd name="T27" fmla="*/ 2147483647 h 21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24"/>
              <a:gd name="T43" fmla="*/ 0 h 2112"/>
              <a:gd name="T44" fmla="*/ 5424 w 5424"/>
              <a:gd name="T45" fmla="*/ 2112 h 21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24" h="2112">
                <a:moveTo>
                  <a:pt x="2688" y="480"/>
                </a:moveTo>
                <a:lnTo>
                  <a:pt x="2928" y="384"/>
                </a:lnTo>
                <a:lnTo>
                  <a:pt x="3264" y="240"/>
                </a:lnTo>
                <a:lnTo>
                  <a:pt x="3600" y="144"/>
                </a:lnTo>
                <a:lnTo>
                  <a:pt x="4080" y="96"/>
                </a:lnTo>
                <a:lnTo>
                  <a:pt x="4704" y="48"/>
                </a:lnTo>
                <a:lnTo>
                  <a:pt x="5184" y="0"/>
                </a:lnTo>
                <a:lnTo>
                  <a:pt x="5424" y="0"/>
                </a:lnTo>
                <a:lnTo>
                  <a:pt x="5424" y="2112"/>
                </a:lnTo>
                <a:lnTo>
                  <a:pt x="0" y="2112"/>
                </a:lnTo>
                <a:lnTo>
                  <a:pt x="0" y="1488"/>
                </a:lnTo>
                <a:lnTo>
                  <a:pt x="1728" y="1392"/>
                </a:lnTo>
                <a:lnTo>
                  <a:pt x="2448" y="1008"/>
                </a:lnTo>
                <a:lnTo>
                  <a:pt x="2688" y="480"/>
                </a:lnTo>
                <a:close/>
              </a:path>
            </a:pathLst>
          </a:custGeom>
          <a:noFill/>
          <a:ln w="12700">
            <a:solidFill>
              <a:schemeClr val="tx1"/>
            </a:solidFill>
            <a:round/>
            <a:headEnd type="none" w="sm" len="sm"/>
            <a:tailEnd type="none" w="lg" len="lg"/>
          </a:ln>
        </p:spPr>
        <p:txBody>
          <a:bodyPr wrap="none" anchor="ctr"/>
          <a:lstStyle/>
          <a:p>
            <a:endParaRPr lang="en-US"/>
          </a:p>
        </p:txBody>
      </p:sp>
      <p:sp>
        <p:nvSpPr>
          <p:cNvPr id="57349" name="Freeform 3"/>
          <p:cNvSpPr>
            <a:spLocks/>
          </p:cNvSpPr>
          <p:nvPr/>
        </p:nvSpPr>
        <p:spPr bwMode="auto">
          <a:xfrm>
            <a:off x="228600" y="3352800"/>
            <a:ext cx="8610600" cy="3352800"/>
          </a:xfrm>
          <a:custGeom>
            <a:avLst/>
            <a:gdLst>
              <a:gd name="T0" fmla="*/ 0 w 5424"/>
              <a:gd name="T1" fmla="*/ 2147483647 h 2112"/>
              <a:gd name="T2" fmla="*/ 0 w 5424"/>
              <a:gd name="T3" fmla="*/ 2147483647 h 2112"/>
              <a:gd name="T4" fmla="*/ 2147483647 w 5424"/>
              <a:gd name="T5" fmla="*/ 2147483647 h 2112"/>
              <a:gd name="T6" fmla="*/ 2147483647 w 5424"/>
              <a:gd name="T7" fmla="*/ 2147483647 h 2112"/>
              <a:gd name="T8" fmla="*/ 2147483647 w 5424"/>
              <a:gd name="T9" fmla="*/ 2147483647 h 2112"/>
              <a:gd name="T10" fmla="*/ 2147483647 w 5424"/>
              <a:gd name="T11" fmla="*/ 2147483647 h 2112"/>
              <a:gd name="T12" fmla="*/ 2147483647 w 5424"/>
              <a:gd name="T13" fmla="*/ 2147483647 h 2112"/>
              <a:gd name="T14" fmla="*/ 2147483647 w 5424"/>
              <a:gd name="T15" fmla="*/ 2147483647 h 2112"/>
              <a:gd name="T16" fmla="*/ 2147483647 w 5424"/>
              <a:gd name="T17" fmla="*/ 2147483647 h 2112"/>
              <a:gd name="T18" fmla="*/ 2147483647 w 5424"/>
              <a:gd name="T19" fmla="*/ 2147483647 h 2112"/>
              <a:gd name="T20" fmla="*/ 2147483647 w 5424"/>
              <a:gd name="T21" fmla="*/ 2147483647 h 2112"/>
              <a:gd name="T22" fmla="*/ 2147483647 w 5424"/>
              <a:gd name="T23" fmla="*/ 2147483647 h 2112"/>
              <a:gd name="T24" fmla="*/ 2147483647 w 5424"/>
              <a:gd name="T25" fmla="*/ 2147483647 h 2112"/>
              <a:gd name="T26" fmla="*/ 2147483647 w 5424"/>
              <a:gd name="T27" fmla="*/ 2147483647 h 2112"/>
              <a:gd name="T28" fmla="*/ 2147483647 w 5424"/>
              <a:gd name="T29" fmla="*/ 2147483647 h 2112"/>
              <a:gd name="T30" fmla="*/ 2147483647 w 5424"/>
              <a:gd name="T31" fmla="*/ 2147483647 h 2112"/>
              <a:gd name="T32" fmla="*/ 2147483647 w 5424"/>
              <a:gd name="T33" fmla="*/ 2147483647 h 2112"/>
              <a:gd name="T34" fmla="*/ 2147483647 w 5424"/>
              <a:gd name="T35" fmla="*/ 2147483647 h 2112"/>
              <a:gd name="T36" fmla="*/ 2147483647 w 5424"/>
              <a:gd name="T37" fmla="*/ 2147483647 h 2112"/>
              <a:gd name="T38" fmla="*/ 2147483647 w 5424"/>
              <a:gd name="T39" fmla="*/ 2147483647 h 2112"/>
              <a:gd name="T40" fmla="*/ 2147483647 w 5424"/>
              <a:gd name="T41" fmla="*/ 2147483647 h 2112"/>
              <a:gd name="T42" fmla="*/ 2147483647 w 5424"/>
              <a:gd name="T43" fmla="*/ 2147483647 h 2112"/>
              <a:gd name="T44" fmla="*/ 2147483647 w 5424"/>
              <a:gd name="T45" fmla="*/ 2147483647 h 2112"/>
              <a:gd name="T46" fmla="*/ 2147483647 w 5424"/>
              <a:gd name="T47" fmla="*/ 2147483647 h 2112"/>
              <a:gd name="T48" fmla="*/ 2147483647 w 5424"/>
              <a:gd name="T49" fmla="*/ 2147483647 h 2112"/>
              <a:gd name="T50" fmla="*/ 2147483647 w 5424"/>
              <a:gd name="T51" fmla="*/ 0 h 2112"/>
              <a:gd name="T52" fmla="*/ 2147483647 w 5424"/>
              <a:gd name="T53" fmla="*/ 0 h 2112"/>
              <a:gd name="T54" fmla="*/ 2147483647 w 5424"/>
              <a:gd name="T55" fmla="*/ 0 h 2112"/>
              <a:gd name="T56" fmla="*/ 2147483647 w 5424"/>
              <a:gd name="T57" fmla="*/ 2147483647 h 2112"/>
              <a:gd name="T58" fmla="*/ 0 w 5424"/>
              <a:gd name="T59" fmla="*/ 2147483647 h 211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24"/>
              <a:gd name="T91" fmla="*/ 0 h 2112"/>
              <a:gd name="T92" fmla="*/ 5424 w 5424"/>
              <a:gd name="T93" fmla="*/ 2112 h 211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24" h="2112">
                <a:moveTo>
                  <a:pt x="0" y="2112"/>
                </a:moveTo>
                <a:lnTo>
                  <a:pt x="0" y="480"/>
                </a:lnTo>
                <a:lnTo>
                  <a:pt x="96" y="432"/>
                </a:lnTo>
                <a:lnTo>
                  <a:pt x="288" y="480"/>
                </a:lnTo>
                <a:lnTo>
                  <a:pt x="480" y="432"/>
                </a:lnTo>
                <a:lnTo>
                  <a:pt x="672" y="480"/>
                </a:lnTo>
                <a:lnTo>
                  <a:pt x="960" y="432"/>
                </a:lnTo>
                <a:lnTo>
                  <a:pt x="1152" y="480"/>
                </a:lnTo>
                <a:lnTo>
                  <a:pt x="1344" y="432"/>
                </a:lnTo>
                <a:lnTo>
                  <a:pt x="1584" y="480"/>
                </a:lnTo>
                <a:lnTo>
                  <a:pt x="1776" y="432"/>
                </a:lnTo>
                <a:lnTo>
                  <a:pt x="1920" y="480"/>
                </a:lnTo>
                <a:lnTo>
                  <a:pt x="2160" y="432"/>
                </a:lnTo>
                <a:lnTo>
                  <a:pt x="2400" y="480"/>
                </a:lnTo>
                <a:lnTo>
                  <a:pt x="2592" y="432"/>
                </a:lnTo>
                <a:lnTo>
                  <a:pt x="2928" y="384"/>
                </a:lnTo>
                <a:lnTo>
                  <a:pt x="3120" y="336"/>
                </a:lnTo>
                <a:lnTo>
                  <a:pt x="3312" y="240"/>
                </a:lnTo>
                <a:lnTo>
                  <a:pt x="3600" y="288"/>
                </a:lnTo>
                <a:lnTo>
                  <a:pt x="3840" y="192"/>
                </a:lnTo>
                <a:lnTo>
                  <a:pt x="3984" y="192"/>
                </a:lnTo>
                <a:lnTo>
                  <a:pt x="4176" y="96"/>
                </a:lnTo>
                <a:lnTo>
                  <a:pt x="4368" y="96"/>
                </a:lnTo>
                <a:lnTo>
                  <a:pt x="4704" y="48"/>
                </a:lnTo>
                <a:lnTo>
                  <a:pt x="4896" y="48"/>
                </a:lnTo>
                <a:lnTo>
                  <a:pt x="5136" y="0"/>
                </a:lnTo>
                <a:lnTo>
                  <a:pt x="5328" y="0"/>
                </a:lnTo>
                <a:lnTo>
                  <a:pt x="5424" y="0"/>
                </a:lnTo>
                <a:lnTo>
                  <a:pt x="5424" y="2064"/>
                </a:lnTo>
                <a:lnTo>
                  <a:pt x="0" y="2112"/>
                </a:lnTo>
                <a:close/>
              </a:path>
            </a:pathLst>
          </a:custGeom>
          <a:solidFill>
            <a:srgbClr val="66FFCC"/>
          </a:solidFill>
          <a:ln w="12700">
            <a:solidFill>
              <a:schemeClr val="bg2"/>
            </a:solidFill>
            <a:round/>
            <a:headEnd type="none" w="sm" len="sm"/>
            <a:tailEnd type="none" w="lg" len="lg"/>
          </a:ln>
        </p:spPr>
        <p:txBody>
          <a:bodyPr wrap="none" anchor="ctr"/>
          <a:lstStyle/>
          <a:p>
            <a:endParaRPr lang="en-US"/>
          </a:p>
        </p:txBody>
      </p:sp>
      <p:sp>
        <p:nvSpPr>
          <p:cNvPr id="57350" name="Freeform 4"/>
          <p:cNvSpPr>
            <a:spLocks/>
          </p:cNvSpPr>
          <p:nvPr/>
        </p:nvSpPr>
        <p:spPr bwMode="auto">
          <a:xfrm>
            <a:off x="228600" y="2286000"/>
            <a:ext cx="8610600" cy="4343400"/>
          </a:xfrm>
          <a:custGeom>
            <a:avLst/>
            <a:gdLst>
              <a:gd name="T0" fmla="*/ 0 w 5424"/>
              <a:gd name="T1" fmla="*/ 2147483647 h 2736"/>
              <a:gd name="T2" fmla="*/ 2147483647 w 5424"/>
              <a:gd name="T3" fmla="*/ 2147483647 h 2736"/>
              <a:gd name="T4" fmla="*/ 2147483647 w 5424"/>
              <a:gd name="T5" fmla="*/ 2147483647 h 2736"/>
              <a:gd name="T6" fmla="*/ 2147483647 w 5424"/>
              <a:gd name="T7" fmla="*/ 2147483647 h 2736"/>
              <a:gd name="T8" fmla="*/ 2147483647 w 5424"/>
              <a:gd name="T9" fmla="*/ 2147483647 h 2736"/>
              <a:gd name="T10" fmla="*/ 2147483647 w 5424"/>
              <a:gd name="T11" fmla="*/ 2147483647 h 2736"/>
              <a:gd name="T12" fmla="*/ 2147483647 w 5424"/>
              <a:gd name="T13" fmla="*/ 2147483647 h 2736"/>
              <a:gd name="T14" fmla="*/ 2147483647 w 5424"/>
              <a:gd name="T15" fmla="*/ 0 h 2736"/>
              <a:gd name="T16" fmla="*/ 2147483647 w 5424"/>
              <a:gd name="T17" fmla="*/ 2147483647 h 2736"/>
              <a:gd name="T18" fmla="*/ 0 w 5424"/>
              <a:gd name="T19" fmla="*/ 2147483647 h 2736"/>
              <a:gd name="T20" fmla="*/ 0 w 5424"/>
              <a:gd name="T21" fmla="*/ 2147483647 h 27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24"/>
              <a:gd name="T34" fmla="*/ 0 h 2736"/>
              <a:gd name="T35" fmla="*/ 5424 w 5424"/>
              <a:gd name="T36" fmla="*/ 2736 h 27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24" h="2736">
                <a:moveTo>
                  <a:pt x="0" y="2016"/>
                </a:moveTo>
                <a:lnTo>
                  <a:pt x="1584" y="2064"/>
                </a:lnTo>
                <a:lnTo>
                  <a:pt x="2208" y="1824"/>
                </a:lnTo>
                <a:lnTo>
                  <a:pt x="2688" y="1392"/>
                </a:lnTo>
                <a:lnTo>
                  <a:pt x="3216" y="1008"/>
                </a:lnTo>
                <a:lnTo>
                  <a:pt x="4128" y="432"/>
                </a:lnTo>
                <a:lnTo>
                  <a:pt x="4896" y="96"/>
                </a:lnTo>
                <a:lnTo>
                  <a:pt x="5424" y="0"/>
                </a:lnTo>
                <a:lnTo>
                  <a:pt x="5424" y="2736"/>
                </a:lnTo>
                <a:lnTo>
                  <a:pt x="0" y="2736"/>
                </a:lnTo>
                <a:lnTo>
                  <a:pt x="0" y="2016"/>
                </a:lnTo>
                <a:close/>
              </a:path>
            </a:pathLst>
          </a:custGeom>
          <a:solidFill>
            <a:srgbClr val="996633"/>
          </a:solidFill>
          <a:ln w="12700">
            <a:solidFill>
              <a:schemeClr val="tx1"/>
            </a:solidFill>
            <a:round/>
            <a:headEnd type="none" w="sm" len="sm"/>
            <a:tailEnd type="none" w="lg" len="lg"/>
          </a:ln>
        </p:spPr>
        <p:txBody>
          <a:bodyPr wrap="none" anchor="ctr"/>
          <a:lstStyle/>
          <a:p>
            <a:endParaRPr lang="en-US"/>
          </a:p>
        </p:txBody>
      </p:sp>
      <p:sp>
        <p:nvSpPr>
          <p:cNvPr id="57351" name="Freeform 6" descr="Wide upward diagonal"/>
          <p:cNvSpPr>
            <a:spLocks/>
          </p:cNvSpPr>
          <p:nvPr/>
        </p:nvSpPr>
        <p:spPr bwMode="auto">
          <a:xfrm>
            <a:off x="4495800" y="1828800"/>
            <a:ext cx="4343400" cy="2819400"/>
          </a:xfrm>
          <a:custGeom>
            <a:avLst/>
            <a:gdLst>
              <a:gd name="T0" fmla="*/ 0 w 2736"/>
              <a:gd name="T1" fmla="*/ 2147483647 h 1776"/>
              <a:gd name="T2" fmla="*/ 2147483647 w 2736"/>
              <a:gd name="T3" fmla="*/ 2147483647 h 1776"/>
              <a:gd name="T4" fmla="*/ 2147483647 w 2736"/>
              <a:gd name="T5" fmla="*/ 2147483647 h 1776"/>
              <a:gd name="T6" fmla="*/ 2147483647 w 2736"/>
              <a:gd name="T7" fmla="*/ 2147483647 h 1776"/>
              <a:gd name="T8" fmla="*/ 2147483647 w 2736"/>
              <a:gd name="T9" fmla="*/ 2147483647 h 1776"/>
              <a:gd name="T10" fmla="*/ 2147483647 w 2736"/>
              <a:gd name="T11" fmla="*/ 2147483647 h 1776"/>
              <a:gd name="T12" fmla="*/ 2147483647 w 2736"/>
              <a:gd name="T13" fmla="*/ 2147483647 h 1776"/>
              <a:gd name="T14" fmla="*/ 2147483647 w 2736"/>
              <a:gd name="T15" fmla="*/ 2147483647 h 1776"/>
              <a:gd name="T16" fmla="*/ 2147483647 w 2736"/>
              <a:gd name="T17" fmla="*/ 2147483647 h 1776"/>
              <a:gd name="T18" fmla="*/ 2147483647 w 2736"/>
              <a:gd name="T19" fmla="*/ 2147483647 h 1776"/>
              <a:gd name="T20" fmla="*/ 2147483647 w 2736"/>
              <a:gd name="T21" fmla="*/ 2147483647 h 1776"/>
              <a:gd name="T22" fmla="*/ 2147483647 w 2736"/>
              <a:gd name="T23" fmla="*/ 2147483647 h 1776"/>
              <a:gd name="T24" fmla="*/ 2147483647 w 2736"/>
              <a:gd name="T25" fmla="*/ 0 h 1776"/>
              <a:gd name="T26" fmla="*/ 2147483647 w 2736"/>
              <a:gd name="T27" fmla="*/ 0 h 1776"/>
              <a:gd name="T28" fmla="*/ 2147483647 w 2736"/>
              <a:gd name="T29" fmla="*/ 2147483647 h 1776"/>
              <a:gd name="T30" fmla="*/ 2147483647 w 2736"/>
              <a:gd name="T31" fmla="*/ 2147483647 h 1776"/>
              <a:gd name="T32" fmla="*/ 2147483647 w 2736"/>
              <a:gd name="T33" fmla="*/ 2147483647 h 1776"/>
              <a:gd name="T34" fmla="*/ 2147483647 w 2736"/>
              <a:gd name="T35" fmla="*/ 2147483647 h 1776"/>
              <a:gd name="T36" fmla="*/ 2147483647 w 2736"/>
              <a:gd name="T37" fmla="*/ 2147483647 h 1776"/>
              <a:gd name="T38" fmla="*/ 2147483647 w 2736"/>
              <a:gd name="T39" fmla="*/ 2147483647 h 1776"/>
              <a:gd name="T40" fmla="*/ 2147483647 w 2736"/>
              <a:gd name="T41" fmla="*/ 2147483647 h 1776"/>
              <a:gd name="T42" fmla="*/ 2147483647 w 2736"/>
              <a:gd name="T43" fmla="*/ 2147483647 h 1776"/>
              <a:gd name="T44" fmla="*/ 2147483647 w 2736"/>
              <a:gd name="T45" fmla="*/ 2147483647 h 1776"/>
              <a:gd name="T46" fmla="*/ 2147483647 w 2736"/>
              <a:gd name="T47" fmla="*/ 2147483647 h 1776"/>
              <a:gd name="T48" fmla="*/ 2147483647 w 2736"/>
              <a:gd name="T49" fmla="*/ 2147483647 h 1776"/>
              <a:gd name="T50" fmla="*/ 2147483647 w 2736"/>
              <a:gd name="T51" fmla="*/ 2147483647 h 1776"/>
              <a:gd name="T52" fmla="*/ 2147483647 w 2736"/>
              <a:gd name="T53" fmla="*/ 2147483647 h 1776"/>
              <a:gd name="T54" fmla="*/ 2147483647 w 2736"/>
              <a:gd name="T55" fmla="*/ 2147483647 h 1776"/>
              <a:gd name="T56" fmla="*/ 2147483647 w 2736"/>
              <a:gd name="T57" fmla="*/ 2147483647 h 1776"/>
              <a:gd name="T58" fmla="*/ 2147483647 w 2736"/>
              <a:gd name="T59" fmla="*/ 2147483647 h 1776"/>
              <a:gd name="T60" fmla="*/ 2147483647 w 2736"/>
              <a:gd name="T61" fmla="*/ 2147483647 h 1776"/>
              <a:gd name="T62" fmla="*/ 0 w 2736"/>
              <a:gd name="T63" fmla="*/ 2147483647 h 17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736"/>
              <a:gd name="T97" fmla="*/ 0 h 1776"/>
              <a:gd name="T98" fmla="*/ 2736 w 2736"/>
              <a:gd name="T99" fmla="*/ 1776 h 17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736" h="1776">
                <a:moveTo>
                  <a:pt x="0" y="1584"/>
                </a:moveTo>
                <a:lnTo>
                  <a:pt x="240" y="1296"/>
                </a:lnTo>
                <a:lnTo>
                  <a:pt x="384" y="1152"/>
                </a:lnTo>
                <a:lnTo>
                  <a:pt x="624" y="960"/>
                </a:lnTo>
                <a:lnTo>
                  <a:pt x="864" y="768"/>
                </a:lnTo>
                <a:lnTo>
                  <a:pt x="1104" y="624"/>
                </a:lnTo>
                <a:lnTo>
                  <a:pt x="1392" y="528"/>
                </a:lnTo>
                <a:lnTo>
                  <a:pt x="1536" y="480"/>
                </a:lnTo>
                <a:lnTo>
                  <a:pt x="1824" y="288"/>
                </a:lnTo>
                <a:lnTo>
                  <a:pt x="1968" y="192"/>
                </a:lnTo>
                <a:lnTo>
                  <a:pt x="2208" y="96"/>
                </a:lnTo>
                <a:lnTo>
                  <a:pt x="2400" y="48"/>
                </a:lnTo>
                <a:lnTo>
                  <a:pt x="2592" y="0"/>
                </a:lnTo>
                <a:lnTo>
                  <a:pt x="2736" y="0"/>
                </a:lnTo>
                <a:lnTo>
                  <a:pt x="2736" y="480"/>
                </a:lnTo>
                <a:lnTo>
                  <a:pt x="2496" y="528"/>
                </a:lnTo>
                <a:lnTo>
                  <a:pt x="2304" y="576"/>
                </a:lnTo>
                <a:lnTo>
                  <a:pt x="2112" y="672"/>
                </a:lnTo>
                <a:lnTo>
                  <a:pt x="1968" y="816"/>
                </a:lnTo>
                <a:lnTo>
                  <a:pt x="1824" y="912"/>
                </a:lnTo>
                <a:lnTo>
                  <a:pt x="1584" y="912"/>
                </a:lnTo>
                <a:lnTo>
                  <a:pt x="1344" y="960"/>
                </a:lnTo>
                <a:lnTo>
                  <a:pt x="1200" y="1056"/>
                </a:lnTo>
                <a:lnTo>
                  <a:pt x="1104" y="1200"/>
                </a:lnTo>
                <a:lnTo>
                  <a:pt x="1008" y="1248"/>
                </a:lnTo>
                <a:lnTo>
                  <a:pt x="864" y="1344"/>
                </a:lnTo>
                <a:lnTo>
                  <a:pt x="768" y="1440"/>
                </a:lnTo>
                <a:lnTo>
                  <a:pt x="576" y="1536"/>
                </a:lnTo>
                <a:lnTo>
                  <a:pt x="432" y="1584"/>
                </a:lnTo>
                <a:lnTo>
                  <a:pt x="240" y="1728"/>
                </a:lnTo>
                <a:lnTo>
                  <a:pt x="144" y="1776"/>
                </a:lnTo>
                <a:lnTo>
                  <a:pt x="0" y="1584"/>
                </a:lnTo>
                <a:close/>
              </a:path>
            </a:pathLst>
          </a:custGeom>
          <a:pattFill prst="wdUpDiag">
            <a:fgClr>
              <a:srgbClr val="CC9900"/>
            </a:fgClr>
            <a:bgClr>
              <a:schemeClr val="tx2"/>
            </a:bgClr>
          </a:pattFill>
          <a:ln w="12700">
            <a:solidFill>
              <a:schemeClr val="tx1"/>
            </a:solidFill>
            <a:round/>
            <a:headEnd type="none" w="sm" len="sm"/>
            <a:tailEnd type="none" w="lg" len="lg"/>
          </a:ln>
        </p:spPr>
        <p:txBody>
          <a:bodyPr wrap="none" anchor="ctr"/>
          <a:lstStyle/>
          <a:p>
            <a:endParaRPr lang="en-US"/>
          </a:p>
        </p:txBody>
      </p:sp>
      <p:sp>
        <p:nvSpPr>
          <p:cNvPr id="57352" name="Freeform 7" descr="30%"/>
          <p:cNvSpPr>
            <a:spLocks/>
          </p:cNvSpPr>
          <p:nvPr/>
        </p:nvSpPr>
        <p:spPr bwMode="auto">
          <a:xfrm>
            <a:off x="4343400" y="1600200"/>
            <a:ext cx="4495800" cy="2819400"/>
          </a:xfrm>
          <a:custGeom>
            <a:avLst/>
            <a:gdLst>
              <a:gd name="T0" fmla="*/ 2147483647 w 2832"/>
              <a:gd name="T1" fmla="*/ 2147483647 h 1776"/>
              <a:gd name="T2" fmla="*/ 2147483647 w 2832"/>
              <a:gd name="T3" fmla="*/ 2147483647 h 1776"/>
              <a:gd name="T4" fmla="*/ 2147483647 w 2832"/>
              <a:gd name="T5" fmla="*/ 2147483647 h 1776"/>
              <a:gd name="T6" fmla="*/ 2147483647 w 2832"/>
              <a:gd name="T7" fmla="*/ 2147483647 h 1776"/>
              <a:gd name="T8" fmla="*/ 2147483647 w 2832"/>
              <a:gd name="T9" fmla="*/ 2147483647 h 1776"/>
              <a:gd name="T10" fmla="*/ 2147483647 w 2832"/>
              <a:gd name="T11" fmla="*/ 2147483647 h 1776"/>
              <a:gd name="T12" fmla="*/ 2147483647 w 2832"/>
              <a:gd name="T13" fmla="*/ 2147483647 h 1776"/>
              <a:gd name="T14" fmla="*/ 2147483647 w 2832"/>
              <a:gd name="T15" fmla="*/ 2147483647 h 1776"/>
              <a:gd name="T16" fmla="*/ 2147483647 w 2832"/>
              <a:gd name="T17" fmla="*/ 2147483647 h 1776"/>
              <a:gd name="T18" fmla="*/ 2147483647 w 2832"/>
              <a:gd name="T19" fmla="*/ 2147483647 h 1776"/>
              <a:gd name="T20" fmla="*/ 2147483647 w 2832"/>
              <a:gd name="T21" fmla="*/ 2147483647 h 1776"/>
              <a:gd name="T22" fmla="*/ 2147483647 w 2832"/>
              <a:gd name="T23" fmla="*/ 2147483647 h 1776"/>
              <a:gd name="T24" fmla="*/ 2147483647 w 2832"/>
              <a:gd name="T25" fmla="*/ 2147483647 h 1776"/>
              <a:gd name="T26" fmla="*/ 2147483647 w 2832"/>
              <a:gd name="T27" fmla="*/ 2147483647 h 1776"/>
              <a:gd name="T28" fmla="*/ 2147483647 w 2832"/>
              <a:gd name="T29" fmla="*/ 0 h 1776"/>
              <a:gd name="T30" fmla="*/ 2147483647 w 2832"/>
              <a:gd name="T31" fmla="*/ 2147483647 h 1776"/>
              <a:gd name="T32" fmla="*/ 2147483647 w 2832"/>
              <a:gd name="T33" fmla="*/ 2147483647 h 1776"/>
              <a:gd name="T34" fmla="*/ 2147483647 w 2832"/>
              <a:gd name="T35" fmla="*/ 2147483647 h 1776"/>
              <a:gd name="T36" fmla="*/ 2147483647 w 2832"/>
              <a:gd name="T37" fmla="*/ 2147483647 h 1776"/>
              <a:gd name="T38" fmla="*/ 2147483647 w 2832"/>
              <a:gd name="T39" fmla="*/ 2147483647 h 1776"/>
              <a:gd name="T40" fmla="*/ 2147483647 w 2832"/>
              <a:gd name="T41" fmla="*/ 2147483647 h 1776"/>
              <a:gd name="T42" fmla="*/ 2147483647 w 2832"/>
              <a:gd name="T43" fmla="*/ 2147483647 h 1776"/>
              <a:gd name="T44" fmla="*/ 2147483647 w 2832"/>
              <a:gd name="T45" fmla="*/ 2147483647 h 1776"/>
              <a:gd name="T46" fmla="*/ 2147483647 w 2832"/>
              <a:gd name="T47" fmla="*/ 2147483647 h 1776"/>
              <a:gd name="T48" fmla="*/ 2147483647 w 2832"/>
              <a:gd name="T49" fmla="*/ 2147483647 h 1776"/>
              <a:gd name="T50" fmla="*/ 2147483647 w 2832"/>
              <a:gd name="T51" fmla="*/ 2147483647 h 1776"/>
              <a:gd name="T52" fmla="*/ 0 w 2832"/>
              <a:gd name="T53" fmla="*/ 2147483647 h 1776"/>
              <a:gd name="T54" fmla="*/ 2147483647 w 2832"/>
              <a:gd name="T55" fmla="*/ 2147483647 h 177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32"/>
              <a:gd name="T85" fmla="*/ 0 h 1776"/>
              <a:gd name="T86" fmla="*/ 2832 w 2832"/>
              <a:gd name="T87" fmla="*/ 1776 h 177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32" h="1776">
                <a:moveTo>
                  <a:pt x="96" y="1776"/>
                </a:moveTo>
                <a:lnTo>
                  <a:pt x="336" y="1440"/>
                </a:lnTo>
                <a:lnTo>
                  <a:pt x="576" y="1200"/>
                </a:lnTo>
                <a:lnTo>
                  <a:pt x="768" y="1056"/>
                </a:lnTo>
                <a:lnTo>
                  <a:pt x="912" y="960"/>
                </a:lnTo>
                <a:lnTo>
                  <a:pt x="1200" y="768"/>
                </a:lnTo>
                <a:lnTo>
                  <a:pt x="1440" y="672"/>
                </a:lnTo>
                <a:lnTo>
                  <a:pt x="1584" y="624"/>
                </a:lnTo>
                <a:lnTo>
                  <a:pt x="1824" y="528"/>
                </a:lnTo>
                <a:lnTo>
                  <a:pt x="2016" y="384"/>
                </a:lnTo>
                <a:lnTo>
                  <a:pt x="2304" y="288"/>
                </a:lnTo>
                <a:lnTo>
                  <a:pt x="2496" y="192"/>
                </a:lnTo>
                <a:lnTo>
                  <a:pt x="2688" y="144"/>
                </a:lnTo>
                <a:lnTo>
                  <a:pt x="2832" y="144"/>
                </a:lnTo>
                <a:lnTo>
                  <a:pt x="2832" y="0"/>
                </a:lnTo>
                <a:lnTo>
                  <a:pt x="2544" y="48"/>
                </a:lnTo>
                <a:lnTo>
                  <a:pt x="2256" y="144"/>
                </a:lnTo>
                <a:lnTo>
                  <a:pt x="1824" y="240"/>
                </a:lnTo>
                <a:lnTo>
                  <a:pt x="1584" y="384"/>
                </a:lnTo>
                <a:lnTo>
                  <a:pt x="1248" y="528"/>
                </a:lnTo>
                <a:lnTo>
                  <a:pt x="1008" y="768"/>
                </a:lnTo>
                <a:lnTo>
                  <a:pt x="720" y="912"/>
                </a:lnTo>
                <a:lnTo>
                  <a:pt x="528" y="1104"/>
                </a:lnTo>
                <a:lnTo>
                  <a:pt x="288" y="1296"/>
                </a:lnTo>
                <a:lnTo>
                  <a:pt x="144" y="1440"/>
                </a:lnTo>
                <a:lnTo>
                  <a:pt x="96" y="1584"/>
                </a:lnTo>
                <a:lnTo>
                  <a:pt x="0" y="1680"/>
                </a:lnTo>
                <a:lnTo>
                  <a:pt x="96" y="1776"/>
                </a:lnTo>
                <a:close/>
              </a:path>
            </a:pathLst>
          </a:custGeom>
          <a:pattFill prst="pct30">
            <a:fgClr>
              <a:srgbClr val="CC9900"/>
            </a:fgClr>
            <a:bgClr>
              <a:srgbClr val="663300"/>
            </a:bgClr>
          </a:pattFill>
          <a:ln w="12700">
            <a:solidFill>
              <a:schemeClr val="tx1"/>
            </a:solidFill>
            <a:round/>
            <a:headEnd type="none" w="sm" len="sm"/>
            <a:tailEnd type="none" w="lg" len="lg"/>
          </a:ln>
        </p:spPr>
        <p:txBody>
          <a:bodyPr wrap="none" anchor="ctr"/>
          <a:lstStyle/>
          <a:p>
            <a:endParaRPr lang="en-US"/>
          </a:p>
        </p:txBody>
      </p:sp>
      <p:sp>
        <p:nvSpPr>
          <p:cNvPr id="57353" name="Text Box 8"/>
          <p:cNvSpPr txBox="1">
            <a:spLocks noChangeArrowheads="1"/>
          </p:cNvSpPr>
          <p:nvPr/>
        </p:nvSpPr>
        <p:spPr bwMode="auto">
          <a:xfrm>
            <a:off x="6172200" y="4648200"/>
            <a:ext cx="1447800" cy="579438"/>
          </a:xfrm>
          <a:prstGeom prst="rect">
            <a:avLst/>
          </a:prstGeom>
          <a:noFill/>
          <a:ln w="12700">
            <a:noFill/>
            <a:miter lim="800000"/>
            <a:headEnd type="none" w="sm" len="sm"/>
            <a:tailEnd type="none" w="lg" len="lg"/>
          </a:ln>
        </p:spPr>
        <p:txBody>
          <a:bodyPr wrap="none">
            <a:spAutoFit/>
          </a:bodyPr>
          <a:lstStyle/>
          <a:p>
            <a:r>
              <a:rPr lang="en-US" sz="3200"/>
              <a:t>Aquifer</a:t>
            </a:r>
          </a:p>
        </p:txBody>
      </p:sp>
      <p:sp>
        <p:nvSpPr>
          <p:cNvPr id="57354" name="Text Box 9"/>
          <p:cNvSpPr txBox="1">
            <a:spLocks noChangeArrowheads="1"/>
          </p:cNvSpPr>
          <p:nvPr/>
        </p:nvSpPr>
        <p:spPr bwMode="auto">
          <a:xfrm>
            <a:off x="517525" y="2838450"/>
            <a:ext cx="996950" cy="579438"/>
          </a:xfrm>
          <a:prstGeom prst="rect">
            <a:avLst/>
          </a:prstGeom>
          <a:noFill/>
          <a:ln w="12700">
            <a:noFill/>
            <a:miter lim="800000"/>
            <a:headEnd type="none" w="sm" len="sm"/>
            <a:tailEnd type="none" w="lg" len="lg"/>
          </a:ln>
        </p:spPr>
        <p:txBody>
          <a:bodyPr wrap="none">
            <a:spAutoFit/>
          </a:bodyPr>
          <a:lstStyle/>
          <a:p>
            <a:r>
              <a:rPr lang="en-US" sz="3200"/>
              <a:t>Lake</a:t>
            </a:r>
          </a:p>
        </p:txBody>
      </p:sp>
      <p:sp>
        <p:nvSpPr>
          <p:cNvPr id="57355" name="Line 10"/>
          <p:cNvSpPr>
            <a:spLocks noChangeShapeType="1"/>
          </p:cNvSpPr>
          <p:nvPr/>
        </p:nvSpPr>
        <p:spPr bwMode="auto">
          <a:xfrm>
            <a:off x="914400" y="3429000"/>
            <a:ext cx="228600" cy="533400"/>
          </a:xfrm>
          <a:prstGeom prst="line">
            <a:avLst/>
          </a:prstGeom>
          <a:noFill/>
          <a:ln w="12700">
            <a:solidFill>
              <a:schemeClr val="tx1"/>
            </a:solidFill>
            <a:round/>
            <a:headEnd type="none" w="sm" len="sm"/>
            <a:tailEnd type="triangle" w="lg" len="lg"/>
          </a:ln>
        </p:spPr>
        <p:txBody>
          <a:bodyPr wrap="none" anchor="ctr"/>
          <a:lstStyle/>
          <a:p>
            <a:endParaRPr lang="en-US"/>
          </a:p>
        </p:txBody>
      </p:sp>
      <p:sp>
        <p:nvSpPr>
          <p:cNvPr id="57356" name="Freeform 13" descr="Sphere"/>
          <p:cNvSpPr>
            <a:spLocks/>
          </p:cNvSpPr>
          <p:nvPr/>
        </p:nvSpPr>
        <p:spPr bwMode="auto">
          <a:xfrm>
            <a:off x="228600" y="4038600"/>
            <a:ext cx="5105400" cy="2209800"/>
          </a:xfrm>
          <a:custGeom>
            <a:avLst/>
            <a:gdLst>
              <a:gd name="T0" fmla="*/ 2147483647 w 3216"/>
              <a:gd name="T1" fmla="*/ 2147483647 h 1392"/>
              <a:gd name="T2" fmla="*/ 2147483647 w 3216"/>
              <a:gd name="T3" fmla="*/ 2147483647 h 1392"/>
              <a:gd name="T4" fmla="*/ 2147483647 w 3216"/>
              <a:gd name="T5" fmla="*/ 2147483647 h 1392"/>
              <a:gd name="T6" fmla="*/ 2147483647 w 3216"/>
              <a:gd name="T7" fmla="*/ 2147483647 h 1392"/>
              <a:gd name="T8" fmla="*/ 2147483647 w 3216"/>
              <a:gd name="T9" fmla="*/ 2147483647 h 1392"/>
              <a:gd name="T10" fmla="*/ 2147483647 w 3216"/>
              <a:gd name="T11" fmla="*/ 2147483647 h 1392"/>
              <a:gd name="T12" fmla="*/ 2147483647 w 3216"/>
              <a:gd name="T13" fmla="*/ 2147483647 h 1392"/>
              <a:gd name="T14" fmla="*/ 2147483647 w 3216"/>
              <a:gd name="T15" fmla="*/ 2147483647 h 1392"/>
              <a:gd name="T16" fmla="*/ 2147483647 w 3216"/>
              <a:gd name="T17" fmla="*/ 0 h 1392"/>
              <a:gd name="T18" fmla="*/ 2147483647 w 3216"/>
              <a:gd name="T19" fmla="*/ 0 h 1392"/>
              <a:gd name="T20" fmla="*/ 2147483647 w 3216"/>
              <a:gd name="T21" fmla="*/ 2147483647 h 1392"/>
              <a:gd name="T22" fmla="*/ 2147483647 w 3216"/>
              <a:gd name="T23" fmla="*/ 2147483647 h 1392"/>
              <a:gd name="T24" fmla="*/ 2147483647 w 3216"/>
              <a:gd name="T25" fmla="*/ 2147483647 h 1392"/>
              <a:gd name="T26" fmla="*/ 2147483647 w 3216"/>
              <a:gd name="T27" fmla="*/ 2147483647 h 1392"/>
              <a:gd name="T28" fmla="*/ 2147483647 w 3216"/>
              <a:gd name="T29" fmla="*/ 2147483647 h 1392"/>
              <a:gd name="T30" fmla="*/ 2147483647 w 3216"/>
              <a:gd name="T31" fmla="*/ 2147483647 h 1392"/>
              <a:gd name="T32" fmla="*/ 2147483647 w 3216"/>
              <a:gd name="T33" fmla="*/ 2147483647 h 1392"/>
              <a:gd name="T34" fmla="*/ 2147483647 w 3216"/>
              <a:gd name="T35" fmla="*/ 2147483647 h 1392"/>
              <a:gd name="T36" fmla="*/ 2147483647 w 3216"/>
              <a:gd name="T37" fmla="*/ 2147483647 h 1392"/>
              <a:gd name="T38" fmla="*/ 2147483647 w 3216"/>
              <a:gd name="T39" fmla="*/ 2147483647 h 1392"/>
              <a:gd name="T40" fmla="*/ 2147483647 w 3216"/>
              <a:gd name="T41" fmla="*/ 2147483647 h 1392"/>
              <a:gd name="T42" fmla="*/ 2147483647 w 3216"/>
              <a:gd name="T43" fmla="*/ 2147483647 h 1392"/>
              <a:gd name="T44" fmla="*/ 2147483647 w 3216"/>
              <a:gd name="T45" fmla="*/ 2147483647 h 1392"/>
              <a:gd name="T46" fmla="*/ 2147483647 w 3216"/>
              <a:gd name="T47" fmla="*/ 2147483647 h 1392"/>
              <a:gd name="T48" fmla="*/ 2147483647 w 3216"/>
              <a:gd name="T49" fmla="*/ 2147483647 h 1392"/>
              <a:gd name="T50" fmla="*/ 2147483647 w 3216"/>
              <a:gd name="T51" fmla="*/ 2147483647 h 1392"/>
              <a:gd name="T52" fmla="*/ 2147483647 w 3216"/>
              <a:gd name="T53" fmla="*/ 2147483647 h 1392"/>
              <a:gd name="T54" fmla="*/ 2147483647 w 3216"/>
              <a:gd name="T55" fmla="*/ 2147483647 h 1392"/>
              <a:gd name="T56" fmla="*/ 2147483647 w 3216"/>
              <a:gd name="T57" fmla="*/ 2147483647 h 1392"/>
              <a:gd name="T58" fmla="*/ 0 w 3216"/>
              <a:gd name="T59" fmla="*/ 2147483647 h 1392"/>
              <a:gd name="T60" fmla="*/ 0 w 3216"/>
              <a:gd name="T61" fmla="*/ 2147483647 h 1392"/>
              <a:gd name="T62" fmla="*/ 2147483647 w 3216"/>
              <a:gd name="T63" fmla="*/ 2147483647 h 13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216"/>
              <a:gd name="T97" fmla="*/ 0 h 1392"/>
              <a:gd name="T98" fmla="*/ 3216 w 3216"/>
              <a:gd name="T99" fmla="*/ 1392 h 139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216" h="1392">
                <a:moveTo>
                  <a:pt x="144" y="720"/>
                </a:moveTo>
                <a:lnTo>
                  <a:pt x="576" y="768"/>
                </a:lnTo>
                <a:lnTo>
                  <a:pt x="960" y="720"/>
                </a:lnTo>
                <a:lnTo>
                  <a:pt x="1152" y="768"/>
                </a:lnTo>
                <a:lnTo>
                  <a:pt x="1680" y="672"/>
                </a:lnTo>
                <a:lnTo>
                  <a:pt x="1872" y="576"/>
                </a:lnTo>
                <a:lnTo>
                  <a:pt x="2160" y="336"/>
                </a:lnTo>
                <a:lnTo>
                  <a:pt x="2400" y="192"/>
                </a:lnTo>
                <a:lnTo>
                  <a:pt x="2688" y="0"/>
                </a:lnTo>
                <a:lnTo>
                  <a:pt x="2832" y="0"/>
                </a:lnTo>
                <a:cubicBezTo>
                  <a:pt x="2880" y="32"/>
                  <a:pt x="2934" y="57"/>
                  <a:pt x="2976" y="96"/>
                </a:cubicBezTo>
                <a:cubicBezTo>
                  <a:pt x="2988" y="107"/>
                  <a:pt x="2982" y="129"/>
                  <a:pt x="2988" y="144"/>
                </a:cubicBezTo>
                <a:cubicBezTo>
                  <a:pt x="2994" y="157"/>
                  <a:pt x="3012" y="180"/>
                  <a:pt x="3012" y="180"/>
                </a:cubicBezTo>
                <a:lnTo>
                  <a:pt x="3168" y="432"/>
                </a:lnTo>
                <a:lnTo>
                  <a:pt x="3216" y="672"/>
                </a:lnTo>
                <a:cubicBezTo>
                  <a:pt x="3063" y="876"/>
                  <a:pt x="3028" y="797"/>
                  <a:pt x="3096" y="900"/>
                </a:cubicBezTo>
                <a:lnTo>
                  <a:pt x="3024" y="1104"/>
                </a:lnTo>
                <a:lnTo>
                  <a:pt x="2688" y="1296"/>
                </a:lnTo>
                <a:lnTo>
                  <a:pt x="2352" y="1392"/>
                </a:lnTo>
                <a:lnTo>
                  <a:pt x="2112" y="1344"/>
                </a:lnTo>
                <a:lnTo>
                  <a:pt x="1776" y="1296"/>
                </a:lnTo>
                <a:lnTo>
                  <a:pt x="1440" y="1200"/>
                </a:lnTo>
                <a:cubicBezTo>
                  <a:pt x="1392" y="1216"/>
                  <a:pt x="1343" y="1229"/>
                  <a:pt x="1296" y="1248"/>
                </a:cubicBezTo>
                <a:cubicBezTo>
                  <a:pt x="1283" y="1253"/>
                  <a:pt x="1273" y="1266"/>
                  <a:pt x="1260" y="1272"/>
                </a:cubicBezTo>
                <a:cubicBezTo>
                  <a:pt x="1209" y="1293"/>
                  <a:pt x="1118" y="1332"/>
                  <a:pt x="1056" y="1332"/>
                </a:cubicBezTo>
                <a:lnTo>
                  <a:pt x="960" y="1344"/>
                </a:lnTo>
                <a:lnTo>
                  <a:pt x="576" y="1248"/>
                </a:lnTo>
                <a:lnTo>
                  <a:pt x="384" y="1200"/>
                </a:lnTo>
                <a:lnTo>
                  <a:pt x="96" y="1200"/>
                </a:lnTo>
                <a:lnTo>
                  <a:pt x="0" y="1056"/>
                </a:lnTo>
                <a:lnTo>
                  <a:pt x="0" y="672"/>
                </a:lnTo>
                <a:lnTo>
                  <a:pt x="144" y="720"/>
                </a:lnTo>
                <a:close/>
              </a:path>
            </a:pathLst>
          </a:custGeom>
          <a:pattFill prst="sphere">
            <a:fgClr>
              <a:srgbClr val="000000"/>
            </a:fgClr>
            <a:bgClr>
              <a:srgbClr val="996633"/>
            </a:bgClr>
          </a:pattFill>
          <a:ln w="12700">
            <a:solidFill>
              <a:srgbClr val="000000"/>
            </a:solidFill>
            <a:round/>
            <a:headEnd type="none" w="sm" len="sm"/>
            <a:tailEnd type="none" w="lg" len="lg"/>
          </a:ln>
        </p:spPr>
        <p:txBody>
          <a:bodyPr wrap="none" anchor="ctr"/>
          <a:lstStyle/>
          <a:p>
            <a:endParaRPr lang="en-US"/>
          </a:p>
        </p:txBody>
      </p:sp>
      <p:sp>
        <p:nvSpPr>
          <p:cNvPr id="57357" name="AutoShape 15"/>
          <p:cNvSpPr>
            <a:spLocks noChangeArrowheads="1"/>
          </p:cNvSpPr>
          <p:nvPr/>
        </p:nvSpPr>
        <p:spPr bwMode="auto">
          <a:xfrm flipV="1">
            <a:off x="6629400" y="2286000"/>
            <a:ext cx="228600" cy="228600"/>
          </a:xfrm>
          <a:prstGeom prst="triangle">
            <a:avLst>
              <a:gd name="adj" fmla="val 50000"/>
            </a:avLst>
          </a:prstGeom>
          <a:noFill/>
          <a:ln w="57150">
            <a:solidFill>
              <a:srgbClr val="000000"/>
            </a:solidFill>
            <a:miter lim="800000"/>
            <a:headEnd type="none" w="sm" len="sm"/>
            <a:tailEnd type="none" w="lg" len="lg"/>
          </a:ln>
        </p:spPr>
        <p:txBody>
          <a:bodyPr wrap="none" anchor="ctr"/>
          <a:lstStyle/>
          <a:p>
            <a:endParaRPr lang="en-US"/>
          </a:p>
        </p:txBody>
      </p:sp>
      <p:sp>
        <p:nvSpPr>
          <p:cNvPr id="57358" name="AutoShape 16"/>
          <p:cNvSpPr>
            <a:spLocks noChangeArrowheads="1"/>
          </p:cNvSpPr>
          <p:nvPr/>
        </p:nvSpPr>
        <p:spPr bwMode="auto">
          <a:xfrm flipV="1">
            <a:off x="8153400" y="1905000"/>
            <a:ext cx="228600" cy="228600"/>
          </a:xfrm>
          <a:prstGeom prst="triangle">
            <a:avLst>
              <a:gd name="adj" fmla="val 50000"/>
            </a:avLst>
          </a:prstGeom>
          <a:noFill/>
          <a:ln w="57150">
            <a:solidFill>
              <a:srgbClr val="000000"/>
            </a:solidFill>
            <a:miter lim="800000"/>
            <a:headEnd type="none" w="sm" len="sm"/>
            <a:tailEnd type="none" w="lg" len="lg"/>
          </a:ln>
        </p:spPr>
        <p:txBody>
          <a:bodyPr wrap="none" anchor="ctr"/>
          <a:lstStyle/>
          <a:p>
            <a:endParaRPr lang="en-US"/>
          </a:p>
        </p:txBody>
      </p:sp>
      <p:pic>
        <p:nvPicPr>
          <p:cNvPr id="57359" name="Picture 18" descr="MASSDRAC"/>
          <p:cNvPicPr>
            <a:picLocks noChangeAspect="1" noChangeArrowheads="1"/>
          </p:cNvPicPr>
          <p:nvPr/>
        </p:nvPicPr>
        <p:blipFill>
          <a:blip r:embed="rId2" cstate="print"/>
          <a:srcRect/>
          <a:stretch>
            <a:fillRect/>
          </a:stretch>
        </p:blipFill>
        <p:spPr bwMode="auto">
          <a:xfrm>
            <a:off x="6553200" y="1752600"/>
            <a:ext cx="609600" cy="546100"/>
          </a:xfrm>
          <a:prstGeom prst="rect">
            <a:avLst/>
          </a:prstGeom>
          <a:noFill/>
          <a:ln w="9525">
            <a:noFill/>
            <a:miter lim="800000"/>
            <a:headEnd/>
            <a:tailEnd/>
          </a:ln>
        </p:spPr>
      </p:pic>
      <p:pic>
        <p:nvPicPr>
          <p:cNvPr id="57360" name="Picture 19" descr="MASSDRAC"/>
          <p:cNvPicPr>
            <a:picLocks noChangeAspect="1" noChangeArrowheads="1"/>
          </p:cNvPicPr>
          <p:nvPr/>
        </p:nvPicPr>
        <p:blipFill>
          <a:blip r:embed="rId2" cstate="print"/>
          <a:srcRect/>
          <a:stretch>
            <a:fillRect/>
          </a:stretch>
        </p:blipFill>
        <p:spPr bwMode="auto">
          <a:xfrm>
            <a:off x="5943600" y="2120900"/>
            <a:ext cx="609600" cy="546100"/>
          </a:xfrm>
          <a:prstGeom prst="rect">
            <a:avLst/>
          </a:prstGeom>
          <a:noFill/>
          <a:ln w="9525">
            <a:noFill/>
            <a:miter lim="800000"/>
            <a:headEnd/>
            <a:tailEnd/>
          </a:ln>
        </p:spPr>
      </p:pic>
      <p:pic>
        <p:nvPicPr>
          <p:cNvPr id="57361" name="Picture 20" descr="MASSDRAC"/>
          <p:cNvPicPr>
            <a:picLocks noChangeAspect="1" noChangeArrowheads="1"/>
          </p:cNvPicPr>
          <p:nvPr/>
        </p:nvPicPr>
        <p:blipFill>
          <a:blip r:embed="rId2" cstate="print"/>
          <a:srcRect/>
          <a:stretch>
            <a:fillRect/>
          </a:stretch>
        </p:blipFill>
        <p:spPr bwMode="auto">
          <a:xfrm>
            <a:off x="5334000" y="2501900"/>
            <a:ext cx="609600" cy="546100"/>
          </a:xfrm>
          <a:prstGeom prst="rect">
            <a:avLst/>
          </a:prstGeom>
          <a:noFill/>
          <a:ln w="9525">
            <a:noFill/>
            <a:miter lim="800000"/>
            <a:headEnd/>
            <a:tailEnd/>
          </a:ln>
        </p:spPr>
      </p:pic>
      <p:pic>
        <p:nvPicPr>
          <p:cNvPr id="57362" name="Picture 21" descr="MASSDRAC"/>
          <p:cNvPicPr>
            <a:picLocks noChangeAspect="1" noChangeArrowheads="1"/>
          </p:cNvPicPr>
          <p:nvPr/>
        </p:nvPicPr>
        <p:blipFill>
          <a:blip r:embed="rId2" cstate="print"/>
          <a:srcRect/>
          <a:stretch>
            <a:fillRect/>
          </a:stretch>
        </p:blipFill>
        <p:spPr bwMode="auto">
          <a:xfrm>
            <a:off x="4800600" y="2959100"/>
            <a:ext cx="609600" cy="546100"/>
          </a:xfrm>
          <a:prstGeom prst="rect">
            <a:avLst/>
          </a:prstGeom>
          <a:noFill/>
          <a:ln w="9525">
            <a:noFill/>
            <a:miter lim="800000"/>
            <a:headEnd/>
            <a:tailEnd/>
          </a:ln>
        </p:spPr>
      </p:pic>
      <p:sp>
        <p:nvSpPr>
          <p:cNvPr id="57363" name="AutoShape 24"/>
          <p:cNvSpPr>
            <a:spLocks noChangeArrowheads="1"/>
          </p:cNvSpPr>
          <p:nvPr/>
        </p:nvSpPr>
        <p:spPr bwMode="auto">
          <a:xfrm rot="-1775216">
            <a:off x="5562600" y="2057400"/>
            <a:ext cx="1066800" cy="381000"/>
          </a:xfrm>
          <a:prstGeom prst="leftArrow">
            <a:avLst>
              <a:gd name="adj1" fmla="val 50000"/>
              <a:gd name="adj2" fmla="val 70000"/>
            </a:avLst>
          </a:prstGeom>
          <a:solidFill>
            <a:srgbClr val="66FFCC"/>
          </a:solidFill>
          <a:ln w="12700">
            <a:solidFill>
              <a:schemeClr val="tx1"/>
            </a:solidFill>
            <a:miter lim="800000"/>
            <a:headEnd type="none" w="sm" len="sm"/>
            <a:tailEnd type="none" w="lg" len="lg"/>
          </a:ln>
        </p:spPr>
        <p:txBody>
          <a:bodyPr wrap="none" anchor="ctr"/>
          <a:lstStyle/>
          <a:p>
            <a:endParaRPr lang="en-US"/>
          </a:p>
        </p:txBody>
      </p:sp>
      <p:sp>
        <p:nvSpPr>
          <p:cNvPr id="57364" name="AutoShape 25"/>
          <p:cNvSpPr>
            <a:spLocks noChangeArrowheads="1"/>
          </p:cNvSpPr>
          <p:nvPr/>
        </p:nvSpPr>
        <p:spPr bwMode="auto">
          <a:xfrm rot="-2569568">
            <a:off x="4191000" y="3048000"/>
            <a:ext cx="1066800" cy="381000"/>
          </a:xfrm>
          <a:prstGeom prst="leftArrow">
            <a:avLst>
              <a:gd name="adj1" fmla="val 50000"/>
              <a:gd name="adj2" fmla="val 70000"/>
            </a:avLst>
          </a:prstGeom>
          <a:solidFill>
            <a:srgbClr val="66FFCC"/>
          </a:solidFill>
          <a:ln w="12700">
            <a:solidFill>
              <a:schemeClr val="tx1"/>
            </a:solidFill>
            <a:miter lim="800000"/>
            <a:headEnd type="none" w="sm" len="sm"/>
            <a:tailEnd type="none" w="lg" len="lg"/>
          </a:ln>
        </p:spPr>
        <p:txBody>
          <a:bodyPr wrap="none" anchor="ctr"/>
          <a:lstStyle/>
          <a:p>
            <a:endParaRPr lang="en-US"/>
          </a:p>
        </p:txBody>
      </p:sp>
      <p:sp>
        <p:nvSpPr>
          <p:cNvPr id="57365" name="Text Box 26"/>
          <p:cNvSpPr txBox="1">
            <a:spLocks noChangeArrowheads="1"/>
          </p:cNvSpPr>
          <p:nvPr/>
        </p:nvSpPr>
        <p:spPr bwMode="auto">
          <a:xfrm>
            <a:off x="609600" y="5334000"/>
            <a:ext cx="3733800" cy="396875"/>
          </a:xfrm>
          <a:prstGeom prst="rect">
            <a:avLst/>
          </a:prstGeom>
          <a:solidFill>
            <a:srgbClr val="996633"/>
          </a:solidFill>
          <a:ln w="12700">
            <a:noFill/>
            <a:miter lim="800000"/>
            <a:headEnd type="none" w="sm" len="sm"/>
            <a:tailEnd type="none" w="lg" len="lg"/>
          </a:ln>
        </p:spPr>
        <p:txBody>
          <a:bodyPr>
            <a:spAutoFit/>
          </a:bodyPr>
          <a:lstStyle/>
          <a:p>
            <a:r>
              <a:rPr lang="en-US" sz="2000" b="1" dirty="0">
                <a:solidFill>
                  <a:schemeClr val="bg1"/>
                </a:solidFill>
              </a:rPr>
              <a:t>Sediment &amp; Gravel in Lake Bed</a:t>
            </a:r>
          </a:p>
        </p:txBody>
      </p:sp>
      <p:pic>
        <p:nvPicPr>
          <p:cNvPr id="57366" name="Picture 29" descr="SHARK4"/>
          <p:cNvPicPr>
            <a:picLocks noChangeAspect="1" noChangeArrowheads="1"/>
          </p:cNvPicPr>
          <p:nvPr/>
        </p:nvPicPr>
        <p:blipFill>
          <a:blip r:embed="rId3" cstate="print"/>
          <a:srcRect/>
          <a:stretch>
            <a:fillRect/>
          </a:stretch>
        </p:blipFill>
        <p:spPr bwMode="auto">
          <a:xfrm>
            <a:off x="533400" y="4419600"/>
            <a:ext cx="1192213" cy="808038"/>
          </a:xfrm>
          <a:prstGeom prst="rect">
            <a:avLst/>
          </a:prstGeom>
          <a:noFill/>
          <a:ln w="9525">
            <a:noFill/>
            <a:miter lim="800000"/>
            <a:headEnd/>
            <a:tailEnd/>
          </a:ln>
        </p:spPr>
      </p:pic>
      <p:pic>
        <p:nvPicPr>
          <p:cNvPr id="57367" name="Picture 30" descr="RAIN064"/>
          <p:cNvPicPr>
            <a:picLocks noChangeAspect="1" noChangeArrowheads="1"/>
          </p:cNvPicPr>
          <p:nvPr/>
        </p:nvPicPr>
        <p:blipFill>
          <a:blip r:embed="rId4" cstate="print"/>
          <a:srcRect/>
          <a:stretch>
            <a:fillRect/>
          </a:stretch>
        </p:blipFill>
        <p:spPr bwMode="auto">
          <a:xfrm>
            <a:off x="2057400" y="0"/>
            <a:ext cx="3810000" cy="3135313"/>
          </a:xfrm>
          <a:prstGeom prst="rect">
            <a:avLst/>
          </a:prstGeom>
          <a:noFill/>
          <a:ln w="9525">
            <a:noFill/>
            <a:miter lim="800000"/>
            <a:headEnd/>
            <a:tailEnd/>
          </a:ln>
        </p:spPr>
      </p:pic>
      <p:pic>
        <p:nvPicPr>
          <p:cNvPr id="57368" name="Picture 31" descr="TREE4"/>
          <p:cNvPicPr>
            <a:picLocks noChangeAspect="1" noChangeArrowheads="1"/>
          </p:cNvPicPr>
          <p:nvPr/>
        </p:nvPicPr>
        <p:blipFill>
          <a:blip r:embed="rId5" cstate="print"/>
          <a:srcRect/>
          <a:stretch>
            <a:fillRect/>
          </a:stretch>
        </p:blipFill>
        <p:spPr bwMode="auto">
          <a:xfrm>
            <a:off x="6629400" y="92075"/>
            <a:ext cx="1471613" cy="1889125"/>
          </a:xfrm>
          <a:prstGeom prst="rect">
            <a:avLst/>
          </a:prstGeom>
          <a:noFill/>
          <a:ln w="9525">
            <a:noFill/>
            <a:miter lim="800000"/>
            <a:headEnd/>
            <a:tailEnd/>
          </a:ln>
        </p:spPr>
      </p:pic>
      <p:pic>
        <p:nvPicPr>
          <p:cNvPr id="57369" name="Picture 32" descr="TREE4"/>
          <p:cNvPicPr>
            <a:picLocks noChangeAspect="1" noChangeArrowheads="1"/>
          </p:cNvPicPr>
          <p:nvPr/>
        </p:nvPicPr>
        <p:blipFill>
          <a:blip r:embed="rId5" cstate="print"/>
          <a:srcRect/>
          <a:stretch>
            <a:fillRect/>
          </a:stretch>
        </p:blipFill>
        <p:spPr bwMode="auto">
          <a:xfrm>
            <a:off x="7367588" y="-76200"/>
            <a:ext cx="1471612" cy="1889125"/>
          </a:xfrm>
          <a:prstGeom prst="rect">
            <a:avLst/>
          </a:prstGeom>
          <a:noFill/>
          <a:ln w="9525">
            <a:noFill/>
            <a:miter lim="800000"/>
            <a:headEnd/>
            <a:tailEnd/>
          </a:ln>
        </p:spPr>
      </p:pic>
      <p:sp>
        <p:nvSpPr>
          <p:cNvPr id="57370" name="Freeform 33"/>
          <p:cNvSpPr>
            <a:spLocks/>
          </p:cNvSpPr>
          <p:nvPr/>
        </p:nvSpPr>
        <p:spPr bwMode="auto">
          <a:xfrm>
            <a:off x="4495800" y="2133600"/>
            <a:ext cx="4343400" cy="1905000"/>
          </a:xfrm>
          <a:custGeom>
            <a:avLst/>
            <a:gdLst>
              <a:gd name="T0" fmla="*/ 0 w 2736"/>
              <a:gd name="T1" fmla="*/ 2147483647 h 1200"/>
              <a:gd name="T2" fmla="*/ 2147483647 w 2736"/>
              <a:gd name="T3" fmla="*/ 2147483647 h 1200"/>
              <a:gd name="T4" fmla="*/ 2147483647 w 2736"/>
              <a:gd name="T5" fmla="*/ 2147483647 h 1200"/>
              <a:gd name="T6" fmla="*/ 2147483647 w 2736"/>
              <a:gd name="T7" fmla="*/ 2147483647 h 1200"/>
              <a:gd name="T8" fmla="*/ 2147483647 w 2736"/>
              <a:gd name="T9" fmla="*/ 2147483647 h 1200"/>
              <a:gd name="T10" fmla="*/ 2147483647 w 2736"/>
              <a:gd name="T11" fmla="*/ 2147483647 h 1200"/>
              <a:gd name="T12" fmla="*/ 2147483647 w 2736"/>
              <a:gd name="T13" fmla="*/ 2147483647 h 1200"/>
              <a:gd name="T14" fmla="*/ 2147483647 w 2736"/>
              <a:gd name="T15" fmla="*/ 0 h 1200"/>
              <a:gd name="T16" fmla="*/ 0 60000 65536"/>
              <a:gd name="T17" fmla="*/ 0 60000 65536"/>
              <a:gd name="T18" fmla="*/ 0 60000 65536"/>
              <a:gd name="T19" fmla="*/ 0 60000 65536"/>
              <a:gd name="T20" fmla="*/ 0 60000 65536"/>
              <a:gd name="T21" fmla="*/ 0 60000 65536"/>
              <a:gd name="T22" fmla="*/ 0 60000 65536"/>
              <a:gd name="T23" fmla="*/ 0 60000 65536"/>
              <a:gd name="T24" fmla="*/ 0 w 2736"/>
              <a:gd name="T25" fmla="*/ 0 h 1200"/>
              <a:gd name="T26" fmla="*/ 2736 w 2736"/>
              <a:gd name="T27" fmla="*/ 1200 h 12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36" h="1200">
                <a:moveTo>
                  <a:pt x="0" y="1200"/>
                </a:moveTo>
                <a:lnTo>
                  <a:pt x="192" y="960"/>
                </a:lnTo>
                <a:lnTo>
                  <a:pt x="432" y="816"/>
                </a:lnTo>
                <a:lnTo>
                  <a:pt x="768" y="576"/>
                </a:lnTo>
                <a:lnTo>
                  <a:pt x="1296" y="288"/>
                </a:lnTo>
                <a:lnTo>
                  <a:pt x="1824" y="192"/>
                </a:lnTo>
                <a:lnTo>
                  <a:pt x="2256" y="48"/>
                </a:lnTo>
                <a:lnTo>
                  <a:pt x="2736" y="0"/>
                </a:lnTo>
              </a:path>
            </a:pathLst>
          </a:custGeom>
          <a:noFill/>
          <a:ln w="57150">
            <a:solidFill>
              <a:schemeClr val="bg2"/>
            </a:solidFill>
            <a:round/>
            <a:headEnd type="none" w="sm" len="sm"/>
            <a:tailEnd type="none" w="lg" len="lg"/>
          </a:ln>
        </p:spPr>
        <p:txBody>
          <a:bodyPr wrap="none" anchor="ctr"/>
          <a:lstStyle/>
          <a:p>
            <a:endParaRPr lang="en-US"/>
          </a:p>
        </p:txBody>
      </p:sp>
      <p:sp>
        <p:nvSpPr>
          <p:cNvPr id="57371" name="Oval 34"/>
          <p:cNvSpPr>
            <a:spLocks noChangeArrowheads="1"/>
          </p:cNvSpPr>
          <p:nvPr/>
        </p:nvSpPr>
        <p:spPr bwMode="auto">
          <a:xfrm>
            <a:off x="2133600" y="42672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7372" name="Oval 35"/>
          <p:cNvSpPr>
            <a:spLocks noChangeArrowheads="1"/>
          </p:cNvSpPr>
          <p:nvPr/>
        </p:nvSpPr>
        <p:spPr bwMode="auto">
          <a:xfrm>
            <a:off x="2438400" y="43434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7373" name="Oval 36"/>
          <p:cNvSpPr>
            <a:spLocks noChangeArrowheads="1"/>
          </p:cNvSpPr>
          <p:nvPr/>
        </p:nvSpPr>
        <p:spPr bwMode="auto">
          <a:xfrm>
            <a:off x="2438400" y="41910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7374" name="Oval 37"/>
          <p:cNvSpPr>
            <a:spLocks noChangeArrowheads="1"/>
          </p:cNvSpPr>
          <p:nvPr/>
        </p:nvSpPr>
        <p:spPr bwMode="auto">
          <a:xfrm>
            <a:off x="2286000" y="41148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7375" name="Oval 38"/>
          <p:cNvSpPr>
            <a:spLocks noChangeArrowheads="1"/>
          </p:cNvSpPr>
          <p:nvPr/>
        </p:nvSpPr>
        <p:spPr bwMode="auto">
          <a:xfrm>
            <a:off x="2057400" y="41910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7376" name="Oval 39"/>
          <p:cNvSpPr>
            <a:spLocks noChangeArrowheads="1"/>
          </p:cNvSpPr>
          <p:nvPr/>
        </p:nvSpPr>
        <p:spPr bwMode="auto">
          <a:xfrm>
            <a:off x="2286000" y="42672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7377" name="Oval 40"/>
          <p:cNvSpPr>
            <a:spLocks noChangeArrowheads="1"/>
          </p:cNvSpPr>
          <p:nvPr/>
        </p:nvSpPr>
        <p:spPr bwMode="auto">
          <a:xfrm>
            <a:off x="2057400" y="43434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7378" name="Oval 41"/>
          <p:cNvSpPr>
            <a:spLocks noChangeArrowheads="1"/>
          </p:cNvSpPr>
          <p:nvPr/>
        </p:nvSpPr>
        <p:spPr bwMode="auto">
          <a:xfrm>
            <a:off x="2209800" y="4343400"/>
            <a:ext cx="76200" cy="76200"/>
          </a:xfrm>
          <a:prstGeom prst="ellipse">
            <a:avLst/>
          </a:prstGeom>
          <a:solidFill>
            <a:srgbClr val="009900"/>
          </a:solidFill>
          <a:ln w="12700">
            <a:solidFill>
              <a:srgbClr val="009900"/>
            </a:solidFill>
            <a:round/>
            <a:headEnd type="none" w="sm" len="sm"/>
            <a:tailEnd type="none" w="lg" len="lg"/>
          </a:ln>
        </p:spPr>
        <p:txBody>
          <a:bodyPr wrap="none" anchor="ctr"/>
          <a:lstStyle/>
          <a:p>
            <a:endParaRPr lang="en-US"/>
          </a:p>
        </p:txBody>
      </p:sp>
      <p:sp>
        <p:nvSpPr>
          <p:cNvPr id="57379" name="Text Box 42"/>
          <p:cNvSpPr txBox="1">
            <a:spLocks noChangeArrowheads="1"/>
          </p:cNvSpPr>
          <p:nvPr/>
        </p:nvSpPr>
        <p:spPr bwMode="auto">
          <a:xfrm>
            <a:off x="2057400" y="4343400"/>
            <a:ext cx="669925" cy="336550"/>
          </a:xfrm>
          <a:prstGeom prst="rect">
            <a:avLst/>
          </a:prstGeom>
          <a:noFill/>
          <a:ln w="12700">
            <a:noFill/>
            <a:miter lim="800000"/>
            <a:headEnd type="none" w="sm" len="sm"/>
            <a:tailEnd type="none" w="lg" len="lg"/>
          </a:ln>
        </p:spPr>
        <p:txBody>
          <a:bodyPr wrap="none">
            <a:spAutoFit/>
          </a:bodyPr>
          <a:lstStyle/>
          <a:p>
            <a:r>
              <a:rPr lang="en-US" sz="1600">
                <a:solidFill>
                  <a:srgbClr val="000000"/>
                </a:solidFill>
              </a:rPr>
              <a:t>Algae</a:t>
            </a:r>
          </a:p>
        </p:txBody>
      </p:sp>
      <p:sp>
        <p:nvSpPr>
          <p:cNvPr id="36" name="Slide Number Placeholder 2"/>
          <p:cNvSpPr txBox="1">
            <a:spLocks/>
          </p:cNvSpPr>
          <p:nvPr/>
        </p:nvSpPr>
        <p:spPr>
          <a:xfrm>
            <a:off x="152400" y="6248400"/>
            <a:ext cx="457200" cy="457200"/>
          </a:xfrm>
          <a:prstGeom prst="ellipse">
            <a:avLst/>
          </a:prstGeom>
          <a:solidFill>
            <a:schemeClr val="accent1"/>
          </a:solidFill>
        </p:spPr>
        <p:txBody>
          <a:bodyPr wrap="none" lIns="0" tIns="0" rIns="0" bIns="0" anchor="ctr" anchorCtr="1"/>
          <a:lstStyle/>
          <a:p>
            <a:pPr algn="ctr" eaLnBrk="1" hangingPunct="1">
              <a:defRPr/>
            </a:pPr>
            <a:fld id="{9ABC3928-6522-44C5-ADB7-D573A053535F}" type="slidenum">
              <a:rPr lang="en-US" sz="1400">
                <a:solidFill>
                  <a:srgbClr val="FFFFFF"/>
                </a:solidFill>
                <a:latin typeface="+mj-lt"/>
                <a:ea typeface="+mj-ea"/>
                <a:cs typeface="+mj-cs"/>
              </a:rPr>
              <a:pPr algn="ctr" eaLnBrk="1" hangingPunct="1">
                <a:defRPr/>
              </a:pPr>
              <a:t>9</a:t>
            </a:fld>
            <a:endParaRPr lang="en-US" sz="1400">
              <a:solidFill>
                <a:srgbClr val="FFFFFF"/>
              </a:solidFill>
              <a:latin typeface="+mj-lt"/>
              <a:ea typeface="+mj-ea"/>
              <a:cs typeface="+mj-cs"/>
            </a:endParaRPr>
          </a:p>
        </p:txBody>
      </p:sp>
      <p:sp>
        <p:nvSpPr>
          <p:cNvPr id="2" name="Date Placeholder 1"/>
          <p:cNvSpPr>
            <a:spLocks noGrp="1"/>
          </p:cNvSpPr>
          <p:nvPr>
            <p:ph type="dt" sz="half" idx="10"/>
          </p:nvPr>
        </p:nvSpPr>
        <p:spPr/>
        <p:txBody>
          <a:bodyPr/>
          <a:lstStyle/>
          <a:p>
            <a:pPr>
              <a:defRPr/>
            </a:pPr>
            <a:r>
              <a:rPr lang="en-US" smtClean="0"/>
              <a:t>Dave Reckhow</a:t>
            </a:r>
            <a:endParaRPr lang="en-US"/>
          </a:p>
        </p:txBody>
      </p:sp>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9861</TotalTime>
  <Words>1794</Words>
  <Application>Microsoft Office PowerPoint</Application>
  <PresentationFormat>On-screen Show (4:3)</PresentationFormat>
  <Paragraphs>486</Paragraphs>
  <Slides>53</Slides>
  <Notes>6</Notes>
  <HiddenSlides>0</HiddenSlides>
  <MMClips>0</MMClips>
  <ScaleCrop>false</ScaleCrop>
  <HeadingPairs>
    <vt:vector size="6" baseType="variant">
      <vt:variant>
        <vt:lpstr>Theme</vt:lpstr>
      </vt:variant>
      <vt:variant>
        <vt:i4>1</vt:i4>
      </vt:variant>
      <vt:variant>
        <vt:lpstr>Embedded OLE Servers</vt:lpstr>
      </vt:variant>
      <vt:variant>
        <vt:i4>5</vt:i4>
      </vt:variant>
      <vt:variant>
        <vt:lpstr>Slide Titles</vt:lpstr>
      </vt:variant>
      <vt:variant>
        <vt:i4>53</vt:i4>
      </vt:variant>
    </vt:vector>
  </HeadingPairs>
  <TitlesOfParts>
    <vt:vector size="59" baseType="lpstr">
      <vt:lpstr>Equity</vt:lpstr>
      <vt:lpstr>SPW 8.0 Graph</vt:lpstr>
      <vt:lpstr>Equation</vt:lpstr>
      <vt:lpstr>Document</vt:lpstr>
      <vt:lpstr>CS ChemDraw Drawing</vt:lpstr>
      <vt:lpstr>SPW 4.0 Graph</vt:lpstr>
      <vt:lpstr>Natural Organic Matter in Water</vt:lpstr>
      <vt:lpstr>Exposure to Environmental Contaminants?</vt:lpstr>
      <vt:lpstr>Exposure to Environmental Contaminants?</vt:lpstr>
      <vt:lpstr>Your favorite Water ?</vt:lpstr>
      <vt:lpstr>Outline</vt:lpstr>
      <vt:lpstr>What’s in the Water?</vt:lpstr>
      <vt:lpstr>NOM in Natural Waters:    Some definitions</vt:lpstr>
      <vt:lpstr>Watershed Origins</vt:lpstr>
      <vt:lpstr>Watershed Origins</vt:lpstr>
      <vt:lpstr>Hydrologic Cycle</vt:lpstr>
      <vt:lpstr>PowerPoint Presentation</vt:lpstr>
      <vt:lpstr>NOM:  Which is the bigger source?</vt:lpstr>
      <vt:lpstr>Aquatic sources: Algae</vt:lpstr>
      <vt:lpstr>Terrestrial Sources:    Leaching Experiments</vt:lpstr>
      <vt:lpstr>Leaching of leaves</vt:lpstr>
      <vt:lpstr>Composition of an “average” leaf</vt:lpstr>
      <vt:lpstr>Plant biopolymers</vt:lpstr>
      <vt:lpstr>Tannins, Aromatic Acids and Phenols, cont.</vt:lpstr>
      <vt:lpstr>Tannins, Aromatic Acids and Phenols</vt:lpstr>
      <vt:lpstr>Carbohydrates</vt:lpstr>
      <vt:lpstr>Fatty Acids</vt:lpstr>
      <vt:lpstr>Amino Acids and Proteins</vt:lpstr>
      <vt:lpstr>NOM Quantification: TOC &amp; DOC</vt:lpstr>
      <vt:lpstr>Concentrations: Pedogenic</vt:lpstr>
      <vt:lpstr>Concentrations: Aquagenic</vt:lpstr>
      <vt:lpstr>John #I:  Dr. John Snow</vt:lpstr>
      <vt:lpstr>Cholera in London &amp; Dr. John Snow</vt:lpstr>
      <vt:lpstr>PowerPoint Presentation</vt:lpstr>
      <vt:lpstr>John #2: Dr. John L. Leal</vt:lpstr>
      <vt:lpstr>Chlorination</vt:lpstr>
      <vt:lpstr>Today’s Conventional Treatment</vt:lpstr>
      <vt:lpstr>Coagulation chemistry</vt:lpstr>
      <vt:lpstr>NOM removal by alum coagulation</vt:lpstr>
      <vt:lpstr>Flocculation</vt:lpstr>
      <vt:lpstr>Settling</vt:lpstr>
      <vt:lpstr>Filtration</vt:lpstr>
      <vt:lpstr>Chlorination</vt:lpstr>
      <vt:lpstr>Other Types: Ozone Plants</vt:lpstr>
      <vt:lpstr>Ozone</vt:lpstr>
      <vt:lpstr>Ultraviolet Light</vt:lpstr>
      <vt:lpstr>Membrane Treatment</vt:lpstr>
      <vt:lpstr>John #III: John Rook</vt:lpstr>
      <vt:lpstr>Reactions with Disinfectants: Chlorine</vt:lpstr>
      <vt:lpstr>PowerPoint Presentation</vt:lpstr>
      <vt:lpstr>PowerPoint Presentation</vt:lpstr>
      <vt:lpstr>Multiple Routes of Exposure</vt:lpstr>
      <vt:lpstr>Epidemiology</vt:lpstr>
      <vt:lpstr>Observational: The DBP Iceberg</vt:lpstr>
      <vt:lpstr>Another</vt:lpstr>
      <vt:lpstr>Biography</vt:lpstr>
      <vt:lpstr>Cholera &amp; beyond</vt:lpstr>
      <vt:lpstr>Lead Hazards</vt:lpstr>
      <vt:lpstr>The End</vt:lpstr>
    </vt:vector>
  </TitlesOfParts>
  <Company>University of Massachusetts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A. Reckhow</dc:creator>
  <cp:lastModifiedBy>Mort</cp:lastModifiedBy>
  <cp:revision>268</cp:revision>
  <cp:lastPrinted>2000-07-28T14:03:05Z</cp:lastPrinted>
  <dcterms:created xsi:type="dcterms:W3CDTF">1997-05-30T23:28:20Z</dcterms:created>
  <dcterms:modified xsi:type="dcterms:W3CDTF">2013-06-25T15:04:06Z</dcterms:modified>
</cp:coreProperties>
</file>