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3"/>
  </p:handoutMasterIdLst>
  <p:sldIdLst>
    <p:sldId id="256" r:id="rId2"/>
  </p:sldIdLst>
  <p:sldSz cx="32918400" cy="21945600"/>
  <p:notesSz cx="7004050" cy="9290050"/>
  <p:defaultTextStyle>
    <a:defPPr>
      <a:defRPr lang="en-US"/>
    </a:defPPr>
    <a:lvl1pPr marL="0" algn="l" defTabSz="2350606" rtl="0" eaLnBrk="1" latinLnBrk="0" hangingPunct="1">
      <a:defRPr sz="4600" kern="1200">
        <a:solidFill>
          <a:schemeClr val="tx1"/>
        </a:solidFill>
        <a:latin typeface="+mn-lt"/>
        <a:ea typeface="+mn-ea"/>
        <a:cs typeface="+mn-cs"/>
      </a:defRPr>
    </a:lvl1pPr>
    <a:lvl2pPr marL="1175304" algn="l" defTabSz="2350606" rtl="0" eaLnBrk="1" latinLnBrk="0" hangingPunct="1">
      <a:defRPr sz="4600" kern="1200">
        <a:solidFill>
          <a:schemeClr val="tx1"/>
        </a:solidFill>
        <a:latin typeface="+mn-lt"/>
        <a:ea typeface="+mn-ea"/>
        <a:cs typeface="+mn-cs"/>
      </a:defRPr>
    </a:lvl2pPr>
    <a:lvl3pPr marL="2350606" algn="l" defTabSz="2350606" rtl="0" eaLnBrk="1" latinLnBrk="0" hangingPunct="1">
      <a:defRPr sz="4600" kern="1200">
        <a:solidFill>
          <a:schemeClr val="tx1"/>
        </a:solidFill>
        <a:latin typeface="+mn-lt"/>
        <a:ea typeface="+mn-ea"/>
        <a:cs typeface="+mn-cs"/>
      </a:defRPr>
    </a:lvl3pPr>
    <a:lvl4pPr marL="3525911" algn="l" defTabSz="2350606" rtl="0" eaLnBrk="1" latinLnBrk="0" hangingPunct="1">
      <a:defRPr sz="4600" kern="1200">
        <a:solidFill>
          <a:schemeClr val="tx1"/>
        </a:solidFill>
        <a:latin typeface="+mn-lt"/>
        <a:ea typeface="+mn-ea"/>
        <a:cs typeface="+mn-cs"/>
      </a:defRPr>
    </a:lvl4pPr>
    <a:lvl5pPr marL="4701214" algn="l" defTabSz="2350606" rtl="0" eaLnBrk="1" latinLnBrk="0" hangingPunct="1">
      <a:defRPr sz="4600" kern="1200">
        <a:solidFill>
          <a:schemeClr val="tx1"/>
        </a:solidFill>
        <a:latin typeface="+mn-lt"/>
        <a:ea typeface="+mn-ea"/>
        <a:cs typeface="+mn-cs"/>
      </a:defRPr>
    </a:lvl5pPr>
    <a:lvl6pPr marL="5876517" algn="l" defTabSz="2350606" rtl="0" eaLnBrk="1" latinLnBrk="0" hangingPunct="1">
      <a:defRPr sz="4600" kern="1200">
        <a:solidFill>
          <a:schemeClr val="tx1"/>
        </a:solidFill>
        <a:latin typeface="+mn-lt"/>
        <a:ea typeface="+mn-ea"/>
        <a:cs typeface="+mn-cs"/>
      </a:defRPr>
    </a:lvl6pPr>
    <a:lvl7pPr marL="7051819" algn="l" defTabSz="2350606" rtl="0" eaLnBrk="1" latinLnBrk="0" hangingPunct="1">
      <a:defRPr sz="4600" kern="1200">
        <a:solidFill>
          <a:schemeClr val="tx1"/>
        </a:solidFill>
        <a:latin typeface="+mn-lt"/>
        <a:ea typeface="+mn-ea"/>
        <a:cs typeface="+mn-cs"/>
      </a:defRPr>
    </a:lvl7pPr>
    <a:lvl8pPr marL="8227124" algn="l" defTabSz="2350606" rtl="0" eaLnBrk="1" latinLnBrk="0" hangingPunct="1">
      <a:defRPr sz="4600" kern="1200">
        <a:solidFill>
          <a:schemeClr val="tx1"/>
        </a:solidFill>
        <a:latin typeface="+mn-lt"/>
        <a:ea typeface="+mn-ea"/>
        <a:cs typeface="+mn-cs"/>
      </a:defRPr>
    </a:lvl8pPr>
    <a:lvl9pPr marL="9402428" algn="l" defTabSz="2350606" rtl="0" eaLnBrk="1" latinLnBrk="0" hangingPunct="1">
      <a:defRPr sz="46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F7F7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60" autoAdjust="0"/>
    <p:restoredTop sz="94676" autoAdjust="0"/>
  </p:normalViewPr>
  <p:slideViewPr>
    <p:cSldViewPr>
      <p:cViewPr>
        <p:scale>
          <a:sx n="50" d="100"/>
          <a:sy n="50" d="100"/>
        </p:scale>
        <p:origin x="136" y="-80"/>
      </p:cViewPr>
      <p:guideLst>
        <p:guide orient="horz" pos="6912"/>
        <p:guide pos="10368"/>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69" d="100"/>
          <a:sy n="69" d="100"/>
        </p:scale>
        <p:origin x="-3270" y="-90"/>
      </p:cViewPr>
      <p:guideLst>
        <p:guide orient="horz" pos="2926"/>
        <p:guide pos="2206"/>
      </p:guideLst>
    </p:cSldViewPr>
  </p:notes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handoutMaster" Target="handoutMasters/handoutMaster1.xml"/><Relationship Id="rId4" Type="http://schemas.openxmlformats.org/officeDocument/2006/relationships/printerSettings" Target="printerSettings/printerSettings1.bin"/><Relationship Id="rId5" Type="http://schemas.openxmlformats.org/officeDocument/2006/relationships/presProps" Target="presProps.xml"/><Relationship Id="rId6" Type="http://schemas.openxmlformats.org/officeDocument/2006/relationships/viewProps" Target="viewProps.xml"/><Relationship Id="rId7" Type="http://schemas.openxmlformats.org/officeDocument/2006/relationships/theme" Target="theme/theme1.xml"/><Relationship Id="rId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5300"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67163" y="0"/>
            <a:ext cx="3035300" cy="465138"/>
          </a:xfrm>
          <a:prstGeom prst="rect">
            <a:avLst/>
          </a:prstGeom>
        </p:spPr>
        <p:txBody>
          <a:bodyPr vert="horz" lIns="91440" tIns="45720" rIns="91440" bIns="45720" rtlCol="0"/>
          <a:lstStyle>
            <a:lvl1pPr algn="r">
              <a:defRPr sz="1200"/>
            </a:lvl1pPr>
          </a:lstStyle>
          <a:p>
            <a:fld id="{FF66CDD7-09B6-4BB3-9069-2B95837CCCB2}" type="datetimeFigureOut">
              <a:rPr lang="en-US" smtClean="0"/>
              <a:t>5/1/19</a:t>
            </a:fld>
            <a:endParaRPr lang="en-US"/>
          </a:p>
        </p:txBody>
      </p:sp>
      <p:sp>
        <p:nvSpPr>
          <p:cNvPr id="4" name="Footer Placeholder 3"/>
          <p:cNvSpPr>
            <a:spLocks noGrp="1"/>
          </p:cNvSpPr>
          <p:nvPr>
            <p:ph type="ftr" sz="quarter" idx="2"/>
          </p:nvPr>
        </p:nvSpPr>
        <p:spPr>
          <a:xfrm>
            <a:off x="0" y="8823325"/>
            <a:ext cx="3035300"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67163" y="8823325"/>
            <a:ext cx="3035300" cy="465138"/>
          </a:xfrm>
          <a:prstGeom prst="rect">
            <a:avLst/>
          </a:prstGeom>
        </p:spPr>
        <p:txBody>
          <a:bodyPr vert="horz" lIns="91440" tIns="45720" rIns="91440" bIns="45720" rtlCol="0" anchor="b"/>
          <a:lstStyle>
            <a:lvl1pPr algn="r">
              <a:defRPr sz="1200"/>
            </a:lvl1pPr>
          </a:lstStyle>
          <a:p>
            <a:fld id="{0479BA33-46DD-4DE6-9BEC-D9D96B7B704D}" type="slidenum">
              <a:rPr lang="en-US" smtClean="0"/>
              <a:t>‹#›</a:t>
            </a:fld>
            <a:endParaRPr lang="en-US"/>
          </a:p>
        </p:txBody>
      </p:sp>
    </p:spTree>
    <p:extLst>
      <p:ext uri="{BB962C8B-B14F-4D97-AF65-F5344CB8AC3E}">
        <p14:creationId xmlns:p14="http://schemas.microsoft.com/office/powerpoint/2010/main" val="786740357"/>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5" name="Rectangle 14"/>
          <p:cNvSpPr/>
          <p:nvPr userDrawn="1"/>
        </p:nvSpPr>
        <p:spPr>
          <a:xfrm>
            <a:off x="32369760" y="0"/>
            <a:ext cx="548640" cy="21945600"/>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8971" tIns="24486" rIns="48971" bIns="24486" rtlCol="0" anchor="ctr"/>
          <a:lstStyle/>
          <a:p>
            <a:pPr algn="ctr"/>
            <a:endParaRPr lang="en-US" dirty="0"/>
          </a:p>
        </p:txBody>
      </p:sp>
      <p:sp>
        <p:nvSpPr>
          <p:cNvPr id="16" name="Rectangle 15"/>
          <p:cNvSpPr/>
          <p:nvPr userDrawn="1"/>
        </p:nvSpPr>
        <p:spPr>
          <a:xfrm>
            <a:off x="-2" y="0"/>
            <a:ext cx="548640" cy="21945600"/>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8971" tIns="24486" rIns="48971" bIns="24486" rtlCol="0" anchor="ctr"/>
          <a:lstStyle/>
          <a:p>
            <a:pPr algn="ctr"/>
            <a:endParaRPr lang="en-US" dirty="0"/>
          </a:p>
        </p:txBody>
      </p:sp>
      <p:sp>
        <p:nvSpPr>
          <p:cNvPr id="17" name="Rectangle 16"/>
          <p:cNvSpPr/>
          <p:nvPr userDrawn="1"/>
        </p:nvSpPr>
        <p:spPr>
          <a:xfrm>
            <a:off x="0" y="0"/>
            <a:ext cx="32918400" cy="27432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8971" tIns="24486" rIns="48971" bIns="24486" rtlCol="0" anchor="ctr"/>
          <a:lstStyle/>
          <a:p>
            <a:pPr algn="ctr"/>
            <a:endParaRPr lang="en-US" dirty="0"/>
          </a:p>
        </p:txBody>
      </p:sp>
      <p:sp>
        <p:nvSpPr>
          <p:cNvPr id="18" name="Rectangle 17"/>
          <p:cNvSpPr/>
          <p:nvPr userDrawn="1"/>
        </p:nvSpPr>
        <p:spPr>
          <a:xfrm>
            <a:off x="0" y="19202400"/>
            <a:ext cx="32918400" cy="274320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8971" tIns="24486" rIns="48971" bIns="24486" rtlCol="0" anchor="ctr"/>
          <a:lstStyle/>
          <a:p>
            <a:pPr algn="ctr"/>
            <a:endParaRPr lang="en-US" dirty="0"/>
          </a:p>
        </p:txBody>
      </p:sp>
      <p:sp>
        <p:nvSpPr>
          <p:cNvPr id="11" name="Instructions"/>
          <p:cNvSpPr/>
          <p:nvPr userDrawn="1"/>
        </p:nvSpPr>
        <p:spPr>
          <a:xfrm>
            <a:off x="-7680960" y="0"/>
            <a:ext cx="7132320" cy="219456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2428" tIns="122428" rIns="122428" bIns="122428" rtlCol="0" anchor="t"/>
          <a:lstStyle>
            <a:defPPr>
              <a:defRPr lang="en-US"/>
            </a:defPPr>
            <a:lvl1pPr marL="0" algn="l" defTabSz="3686861" rtl="0" eaLnBrk="1" latinLnBrk="0" hangingPunct="1">
              <a:defRPr sz="7258" kern="1200">
                <a:solidFill>
                  <a:schemeClr val="lt1"/>
                </a:solidFill>
                <a:latin typeface="+mn-lt"/>
                <a:ea typeface="+mn-ea"/>
                <a:cs typeface="+mn-cs"/>
              </a:defRPr>
            </a:lvl1pPr>
            <a:lvl2pPr marL="1843430" algn="l" defTabSz="3686861" rtl="0" eaLnBrk="1" latinLnBrk="0" hangingPunct="1">
              <a:defRPr sz="7258" kern="1200">
                <a:solidFill>
                  <a:schemeClr val="lt1"/>
                </a:solidFill>
                <a:latin typeface="+mn-lt"/>
                <a:ea typeface="+mn-ea"/>
                <a:cs typeface="+mn-cs"/>
              </a:defRPr>
            </a:lvl2pPr>
            <a:lvl3pPr marL="3686861" algn="l" defTabSz="3686861" rtl="0" eaLnBrk="1" latinLnBrk="0" hangingPunct="1">
              <a:defRPr sz="7258" kern="1200">
                <a:solidFill>
                  <a:schemeClr val="lt1"/>
                </a:solidFill>
                <a:latin typeface="+mn-lt"/>
                <a:ea typeface="+mn-ea"/>
                <a:cs typeface="+mn-cs"/>
              </a:defRPr>
            </a:lvl3pPr>
            <a:lvl4pPr marL="5530291" algn="l" defTabSz="3686861" rtl="0" eaLnBrk="1" latinLnBrk="0" hangingPunct="1">
              <a:defRPr sz="7258" kern="1200">
                <a:solidFill>
                  <a:schemeClr val="lt1"/>
                </a:solidFill>
                <a:latin typeface="+mn-lt"/>
                <a:ea typeface="+mn-ea"/>
                <a:cs typeface="+mn-cs"/>
              </a:defRPr>
            </a:lvl4pPr>
            <a:lvl5pPr marL="7373722" algn="l" defTabSz="3686861" rtl="0" eaLnBrk="1" latinLnBrk="0" hangingPunct="1">
              <a:defRPr sz="7258" kern="1200">
                <a:solidFill>
                  <a:schemeClr val="lt1"/>
                </a:solidFill>
                <a:latin typeface="+mn-lt"/>
                <a:ea typeface="+mn-ea"/>
                <a:cs typeface="+mn-cs"/>
              </a:defRPr>
            </a:lvl5pPr>
            <a:lvl6pPr marL="9217152" algn="l" defTabSz="3686861" rtl="0" eaLnBrk="1" latinLnBrk="0" hangingPunct="1">
              <a:defRPr sz="7258" kern="1200">
                <a:solidFill>
                  <a:schemeClr val="lt1"/>
                </a:solidFill>
                <a:latin typeface="+mn-lt"/>
                <a:ea typeface="+mn-ea"/>
                <a:cs typeface="+mn-cs"/>
              </a:defRPr>
            </a:lvl6pPr>
            <a:lvl7pPr marL="11060582" algn="l" defTabSz="3686861" rtl="0" eaLnBrk="1" latinLnBrk="0" hangingPunct="1">
              <a:defRPr sz="7258" kern="1200">
                <a:solidFill>
                  <a:schemeClr val="lt1"/>
                </a:solidFill>
                <a:latin typeface="+mn-lt"/>
                <a:ea typeface="+mn-ea"/>
                <a:cs typeface="+mn-cs"/>
              </a:defRPr>
            </a:lvl7pPr>
            <a:lvl8pPr marL="12904013" algn="l" defTabSz="3686861" rtl="0" eaLnBrk="1" latinLnBrk="0" hangingPunct="1">
              <a:defRPr sz="7258" kern="1200">
                <a:solidFill>
                  <a:schemeClr val="lt1"/>
                </a:solidFill>
                <a:latin typeface="+mn-lt"/>
                <a:ea typeface="+mn-ea"/>
                <a:cs typeface="+mn-cs"/>
              </a:defRPr>
            </a:lvl8pPr>
            <a:lvl9pPr marL="14747443" algn="l" defTabSz="3686861" rtl="0" eaLnBrk="1" latinLnBrk="0" hangingPunct="1">
              <a:defRPr sz="7258" kern="1200">
                <a:solidFill>
                  <a:schemeClr val="lt1"/>
                </a:solidFill>
                <a:latin typeface="+mn-lt"/>
                <a:ea typeface="+mn-ea"/>
                <a:cs typeface="+mn-cs"/>
              </a:defRPr>
            </a:lvl9pPr>
          </a:lstStyle>
          <a:p>
            <a:pPr lvl="0">
              <a:spcBef>
                <a:spcPts val="0"/>
              </a:spcBef>
              <a:spcAft>
                <a:spcPts val="1286"/>
              </a:spcAft>
            </a:pPr>
            <a:r>
              <a:rPr lang="en-US" sz="4700" dirty="0" smtClean="0">
                <a:solidFill>
                  <a:srgbClr val="7F7F7F"/>
                </a:solidFill>
                <a:latin typeface="Calibri" pitchFamily="34" charset="0"/>
                <a:cs typeface="Calibri" panose="020F0502020204030204" pitchFamily="34" charset="0"/>
              </a:rPr>
              <a:t>Poster Print Size:</a:t>
            </a:r>
            <a:endParaRPr sz="4700" dirty="0">
              <a:solidFill>
                <a:srgbClr val="7F7F7F"/>
              </a:solidFill>
              <a:latin typeface="Calibri" pitchFamily="34" charset="0"/>
              <a:cs typeface="Calibri" panose="020F0502020204030204" pitchFamily="34" charset="0"/>
            </a:endParaRPr>
          </a:p>
          <a:p>
            <a:pPr lvl="0">
              <a:spcBef>
                <a:spcPts val="0"/>
              </a:spcBef>
              <a:spcAft>
                <a:spcPts val="1286"/>
              </a:spcAft>
            </a:pPr>
            <a:r>
              <a:rPr lang="en-US" sz="3300" dirty="0" smtClean="0">
                <a:solidFill>
                  <a:srgbClr val="7F7F7F"/>
                </a:solidFill>
                <a:latin typeface="Calibri" pitchFamily="34" charset="0"/>
                <a:cs typeface="Calibri" panose="020F0502020204030204" pitchFamily="34" charset="0"/>
              </a:rPr>
              <a:t>This poster template is 24” high by 36” wide. It can be used to print any poster with a 2:3 aspect ratio including 36x54 and 48x72.</a:t>
            </a:r>
          </a:p>
          <a:p>
            <a:pPr lvl="0">
              <a:spcBef>
                <a:spcPts val="0"/>
              </a:spcBef>
              <a:spcAft>
                <a:spcPts val="1286"/>
              </a:spcAft>
            </a:pPr>
            <a:r>
              <a:rPr lang="en-US" sz="4700" dirty="0" smtClean="0">
                <a:solidFill>
                  <a:srgbClr val="7F7F7F"/>
                </a:solidFill>
                <a:latin typeface="Calibri" pitchFamily="34" charset="0"/>
                <a:cs typeface="Calibri" panose="020F0502020204030204" pitchFamily="34" charset="0"/>
              </a:rPr>
              <a:t>Placeholders</a:t>
            </a:r>
            <a:r>
              <a:rPr sz="4700" dirty="0" smtClean="0">
                <a:solidFill>
                  <a:srgbClr val="7F7F7F"/>
                </a:solidFill>
                <a:latin typeface="Calibri" pitchFamily="34" charset="0"/>
                <a:cs typeface="Calibri" panose="020F0502020204030204" pitchFamily="34" charset="0"/>
              </a:rPr>
              <a:t>:</a:t>
            </a:r>
            <a:endParaRPr sz="4700" dirty="0">
              <a:solidFill>
                <a:srgbClr val="7F7F7F"/>
              </a:solidFill>
              <a:latin typeface="Calibri" pitchFamily="34" charset="0"/>
              <a:cs typeface="Calibri" panose="020F0502020204030204" pitchFamily="34" charset="0"/>
            </a:endParaRPr>
          </a:p>
          <a:p>
            <a:pPr lvl="0">
              <a:spcBef>
                <a:spcPts val="0"/>
              </a:spcBef>
              <a:spcAft>
                <a:spcPts val="1286"/>
              </a:spcAft>
            </a:pPr>
            <a:r>
              <a:rPr sz="3300" dirty="0">
                <a:solidFill>
                  <a:srgbClr val="7F7F7F"/>
                </a:solidFill>
                <a:latin typeface="Calibri" pitchFamily="34" charset="0"/>
                <a:cs typeface="Calibri" panose="020F0502020204030204" pitchFamily="34" charset="0"/>
              </a:rPr>
              <a:t>The </a:t>
            </a:r>
            <a:r>
              <a:rPr lang="en-US" sz="3300" dirty="0" smtClean="0">
                <a:solidFill>
                  <a:srgbClr val="7F7F7F"/>
                </a:solidFill>
                <a:latin typeface="Calibri" pitchFamily="34" charset="0"/>
                <a:cs typeface="Calibri" panose="020F0502020204030204" pitchFamily="34" charset="0"/>
              </a:rPr>
              <a:t>various elements included</a:t>
            </a:r>
            <a:r>
              <a:rPr sz="3300" dirty="0" smtClean="0">
                <a:solidFill>
                  <a:srgbClr val="7F7F7F"/>
                </a:solidFill>
                <a:latin typeface="Calibri" pitchFamily="34" charset="0"/>
                <a:cs typeface="Calibri" panose="020F0502020204030204" pitchFamily="34" charset="0"/>
              </a:rPr>
              <a:t> </a:t>
            </a:r>
            <a:r>
              <a:rPr sz="3300" dirty="0">
                <a:solidFill>
                  <a:srgbClr val="7F7F7F"/>
                </a:solidFill>
                <a:latin typeface="Calibri" pitchFamily="34" charset="0"/>
                <a:cs typeface="Calibri" panose="020F0502020204030204" pitchFamily="34" charset="0"/>
              </a:rPr>
              <a:t>in this </a:t>
            </a:r>
            <a:r>
              <a:rPr lang="en-US" sz="3300" dirty="0" smtClean="0">
                <a:solidFill>
                  <a:srgbClr val="7F7F7F"/>
                </a:solidFill>
                <a:latin typeface="Calibri" pitchFamily="34" charset="0"/>
                <a:cs typeface="Calibri" panose="020F0502020204030204" pitchFamily="34" charset="0"/>
              </a:rPr>
              <a:t>poster are ones</a:t>
            </a:r>
            <a:r>
              <a:rPr lang="en-US" sz="3300" baseline="0" dirty="0" smtClean="0">
                <a:solidFill>
                  <a:srgbClr val="7F7F7F"/>
                </a:solidFill>
                <a:latin typeface="Calibri" pitchFamily="34" charset="0"/>
                <a:cs typeface="Calibri" panose="020F0502020204030204" pitchFamily="34" charset="0"/>
              </a:rPr>
              <a:t> we often see in medical, research, and scientific posters.</a:t>
            </a:r>
            <a:r>
              <a:rPr sz="3300" dirty="0" smtClean="0">
                <a:solidFill>
                  <a:srgbClr val="7F7F7F"/>
                </a:solidFill>
                <a:latin typeface="Calibri" pitchFamily="34" charset="0"/>
                <a:cs typeface="Calibri" panose="020F0502020204030204" pitchFamily="34" charset="0"/>
              </a:rPr>
              <a:t> </a:t>
            </a:r>
            <a:r>
              <a:rPr lang="en-US" sz="3300" dirty="0" smtClean="0">
                <a:solidFill>
                  <a:srgbClr val="7F7F7F"/>
                </a:solidFill>
                <a:latin typeface="Calibri" pitchFamily="34" charset="0"/>
                <a:cs typeface="Calibri" panose="020F0502020204030204" pitchFamily="34" charset="0"/>
              </a:rPr>
              <a:t>Feel</a:t>
            </a:r>
            <a:r>
              <a:rPr lang="en-US" sz="3300" baseline="0" dirty="0" smtClean="0">
                <a:solidFill>
                  <a:srgbClr val="7F7F7F"/>
                </a:solidFill>
                <a:latin typeface="Calibri" pitchFamily="34" charset="0"/>
                <a:cs typeface="Calibri" panose="020F0502020204030204" pitchFamily="34" charset="0"/>
              </a:rPr>
              <a:t> free to edit, move,  add, and delete items, or change the layout to suit your needs. Always check with your conference organizer for specific requirements.</a:t>
            </a:r>
          </a:p>
          <a:p>
            <a:pPr lvl="0">
              <a:spcBef>
                <a:spcPts val="0"/>
              </a:spcBef>
              <a:spcAft>
                <a:spcPts val="1286"/>
              </a:spcAft>
            </a:pPr>
            <a:r>
              <a:rPr lang="en-US" sz="4700" dirty="0" smtClean="0">
                <a:solidFill>
                  <a:srgbClr val="7F7F7F"/>
                </a:solidFill>
                <a:latin typeface="Calibri" pitchFamily="34" charset="0"/>
                <a:cs typeface="Calibri" panose="020F0502020204030204" pitchFamily="34" charset="0"/>
              </a:rPr>
              <a:t>Image</a:t>
            </a:r>
            <a:r>
              <a:rPr lang="en-US" sz="4700" baseline="0" dirty="0" smtClean="0">
                <a:solidFill>
                  <a:srgbClr val="7F7F7F"/>
                </a:solidFill>
                <a:latin typeface="Calibri" pitchFamily="34" charset="0"/>
                <a:cs typeface="Calibri" panose="020F0502020204030204" pitchFamily="34" charset="0"/>
              </a:rPr>
              <a:t> Quality</a:t>
            </a:r>
            <a:r>
              <a:rPr lang="en-US" sz="4700" dirty="0" smtClean="0">
                <a:solidFill>
                  <a:srgbClr val="7F7F7F"/>
                </a:solidFill>
                <a:latin typeface="Calibri" pitchFamily="34" charset="0"/>
                <a:cs typeface="Calibri" panose="020F0502020204030204" pitchFamily="34" charset="0"/>
              </a:rPr>
              <a:t>:</a:t>
            </a:r>
          </a:p>
          <a:p>
            <a:pPr lvl="0">
              <a:spcBef>
                <a:spcPts val="0"/>
              </a:spcBef>
              <a:spcAft>
                <a:spcPts val="1286"/>
              </a:spcAft>
            </a:pPr>
            <a:r>
              <a:rPr lang="en-US" sz="3300" dirty="0" smtClean="0">
                <a:solidFill>
                  <a:srgbClr val="7F7F7F"/>
                </a:solidFill>
                <a:latin typeface="Calibri" pitchFamily="34" charset="0"/>
                <a:cs typeface="Calibri" panose="020F0502020204030204" pitchFamily="34" charset="0"/>
              </a:rPr>
              <a:t>You can place digital photos or logo art in your poster file by selecting the </a:t>
            </a:r>
            <a:r>
              <a:rPr lang="en-US" sz="3300" b="1" dirty="0" smtClean="0">
                <a:solidFill>
                  <a:srgbClr val="7F7F7F"/>
                </a:solidFill>
                <a:latin typeface="Calibri" pitchFamily="34" charset="0"/>
                <a:cs typeface="Calibri" panose="020F0502020204030204" pitchFamily="34" charset="0"/>
              </a:rPr>
              <a:t>Insert, Picture</a:t>
            </a:r>
            <a:r>
              <a:rPr lang="en-US" sz="3300" dirty="0" smtClean="0">
                <a:solidFill>
                  <a:srgbClr val="7F7F7F"/>
                </a:solidFill>
                <a:latin typeface="Calibri" pitchFamily="34" charset="0"/>
                <a:cs typeface="Calibri" panose="020F0502020204030204" pitchFamily="34" charset="0"/>
              </a:rPr>
              <a:t> command, or by using standard copy &amp; paste. For best results, all graphic elements should be at least </a:t>
            </a:r>
            <a:r>
              <a:rPr lang="en-US" sz="3300" b="1" dirty="0" smtClean="0">
                <a:solidFill>
                  <a:srgbClr val="7F7F7F"/>
                </a:solidFill>
                <a:latin typeface="Calibri" pitchFamily="34" charset="0"/>
                <a:cs typeface="Calibri" panose="020F0502020204030204" pitchFamily="34" charset="0"/>
              </a:rPr>
              <a:t>150-200 pixels per inch in their final printed size</a:t>
            </a:r>
            <a:r>
              <a:rPr lang="en-US" sz="3300" dirty="0" smtClean="0">
                <a:solidFill>
                  <a:srgbClr val="7F7F7F"/>
                </a:solidFill>
                <a:latin typeface="Calibri" pitchFamily="34" charset="0"/>
                <a:cs typeface="Calibri" panose="020F0502020204030204" pitchFamily="34" charset="0"/>
              </a:rPr>
              <a:t>. For instance, a 1600 x 1200 pixel</a:t>
            </a:r>
            <a:r>
              <a:rPr lang="en-US" sz="3300" baseline="0" dirty="0" smtClean="0">
                <a:solidFill>
                  <a:srgbClr val="7F7F7F"/>
                </a:solidFill>
                <a:latin typeface="Calibri" pitchFamily="34" charset="0"/>
                <a:cs typeface="Calibri" panose="020F0502020204030204" pitchFamily="34" charset="0"/>
              </a:rPr>
              <a:t> photo will usually look fine up to </a:t>
            </a:r>
            <a:r>
              <a:rPr lang="en-US" sz="3300" dirty="0" smtClean="0">
                <a:solidFill>
                  <a:srgbClr val="7F7F7F"/>
                </a:solidFill>
                <a:latin typeface="Calibri" pitchFamily="34" charset="0"/>
                <a:cs typeface="Calibri" panose="020F0502020204030204" pitchFamily="34" charset="0"/>
              </a:rPr>
              <a:t>8“-10” wide on your printed poster.</a:t>
            </a:r>
          </a:p>
          <a:p>
            <a:pPr lvl="0">
              <a:spcBef>
                <a:spcPts val="0"/>
              </a:spcBef>
              <a:spcAft>
                <a:spcPts val="1286"/>
              </a:spcAft>
            </a:pPr>
            <a:r>
              <a:rPr lang="en-US" sz="3300" dirty="0" smtClean="0">
                <a:solidFill>
                  <a:srgbClr val="7F7F7F"/>
                </a:solidFill>
                <a:latin typeface="Calibri" pitchFamily="34" charset="0"/>
                <a:cs typeface="Calibri" panose="020F0502020204030204" pitchFamily="34" charset="0"/>
              </a:rPr>
              <a:t>To preview the print quality of images, select a magnification of 100% when previewing your poster. This will give you a good idea of what it will look like in print. If you are laying out a large poster and using half-scale dimensions, be sure to preview your graphics at 200% to see them at their final printed size.</a:t>
            </a:r>
          </a:p>
          <a:p>
            <a:pPr lvl="0">
              <a:spcBef>
                <a:spcPts val="0"/>
              </a:spcBef>
              <a:spcAft>
                <a:spcPts val="1286"/>
              </a:spcAft>
            </a:pPr>
            <a:r>
              <a:rPr lang="en-US" sz="3300" dirty="0" smtClean="0">
                <a:solidFill>
                  <a:srgbClr val="7F7F7F"/>
                </a:solidFill>
                <a:latin typeface="Calibri" pitchFamily="34" charset="0"/>
                <a:cs typeface="Calibri" panose="020F0502020204030204" pitchFamily="34" charset="0"/>
              </a:rPr>
              <a:t>Please note that graphics from websites (such as the logo on your hospital's or university's home page) will only be 72dpi and not suitable for printing.</a:t>
            </a:r>
          </a:p>
          <a:p>
            <a:pPr lvl="0" algn="ctr">
              <a:spcBef>
                <a:spcPts val="0"/>
              </a:spcBef>
              <a:spcAft>
                <a:spcPts val="1286"/>
              </a:spcAft>
            </a:pPr>
            <a:r>
              <a:rPr lang="en-US" sz="2400" dirty="0" smtClean="0">
                <a:solidFill>
                  <a:srgbClr val="7F7F7F"/>
                </a:solidFill>
                <a:latin typeface="Calibri" pitchFamily="34" charset="0"/>
                <a:cs typeface="Calibri" panose="020F0502020204030204" pitchFamily="34" charset="0"/>
              </a:rPr>
              <a:t/>
            </a:r>
            <a:br>
              <a:rPr lang="en-US" sz="2400" dirty="0" smtClean="0">
                <a:solidFill>
                  <a:srgbClr val="7F7F7F"/>
                </a:solidFill>
                <a:latin typeface="Calibri" pitchFamily="34" charset="0"/>
                <a:cs typeface="Calibri" panose="020F0502020204030204" pitchFamily="34" charset="0"/>
              </a:rPr>
            </a:br>
            <a:r>
              <a:rPr lang="en-US" sz="2400" dirty="0" smtClean="0">
                <a:solidFill>
                  <a:srgbClr val="7F7F7F"/>
                </a:solidFill>
                <a:latin typeface="Calibri" pitchFamily="34" charset="0"/>
                <a:cs typeface="Calibri" panose="020F0502020204030204" pitchFamily="34" charset="0"/>
              </a:rPr>
              <a:t>[This sidebar area does not print.]</a:t>
            </a:r>
          </a:p>
        </p:txBody>
      </p:sp>
      <p:grpSp>
        <p:nvGrpSpPr>
          <p:cNvPr id="12" name="Group 11"/>
          <p:cNvGrpSpPr/>
          <p:nvPr userDrawn="1"/>
        </p:nvGrpSpPr>
        <p:grpSpPr>
          <a:xfrm>
            <a:off x="33467040" y="0"/>
            <a:ext cx="7132320" cy="21945600"/>
            <a:chOff x="33832800" y="0"/>
            <a:chExt cx="12801600" cy="43891200"/>
          </a:xfrm>
        </p:grpSpPr>
        <p:sp>
          <p:nvSpPr>
            <p:cNvPr id="13" name="Instructions"/>
            <p:cNvSpPr/>
            <p:nvPr userDrawn="1"/>
          </p:nvSpPr>
          <p:spPr>
            <a:xfrm>
              <a:off x="33832800" y="0"/>
              <a:ext cx="12801600" cy="438912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28600" tIns="228600" rIns="228600" bIns="228600" rtlCol="0" anchor="t"/>
            <a:lstStyle>
              <a:defPPr>
                <a:defRPr lang="en-US"/>
              </a:defPPr>
              <a:lvl1pPr marL="0" algn="l" defTabSz="3686861" rtl="0" eaLnBrk="1" latinLnBrk="0" hangingPunct="1">
                <a:defRPr sz="7258" kern="1200">
                  <a:solidFill>
                    <a:schemeClr val="lt1"/>
                  </a:solidFill>
                  <a:latin typeface="+mn-lt"/>
                  <a:ea typeface="+mn-ea"/>
                  <a:cs typeface="+mn-cs"/>
                </a:defRPr>
              </a:lvl1pPr>
              <a:lvl2pPr marL="1843430" algn="l" defTabSz="3686861" rtl="0" eaLnBrk="1" latinLnBrk="0" hangingPunct="1">
                <a:defRPr sz="7258" kern="1200">
                  <a:solidFill>
                    <a:schemeClr val="lt1"/>
                  </a:solidFill>
                  <a:latin typeface="+mn-lt"/>
                  <a:ea typeface="+mn-ea"/>
                  <a:cs typeface="+mn-cs"/>
                </a:defRPr>
              </a:lvl2pPr>
              <a:lvl3pPr marL="3686861" algn="l" defTabSz="3686861" rtl="0" eaLnBrk="1" latinLnBrk="0" hangingPunct="1">
                <a:defRPr sz="7258" kern="1200">
                  <a:solidFill>
                    <a:schemeClr val="lt1"/>
                  </a:solidFill>
                  <a:latin typeface="+mn-lt"/>
                  <a:ea typeface="+mn-ea"/>
                  <a:cs typeface="+mn-cs"/>
                </a:defRPr>
              </a:lvl3pPr>
              <a:lvl4pPr marL="5530291" algn="l" defTabSz="3686861" rtl="0" eaLnBrk="1" latinLnBrk="0" hangingPunct="1">
                <a:defRPr sz="7258" kern="1200">
                  <a:solidFill>
                    <a:schemeClr val="lt1"/>
                  </a:solidFill>
                  <a:latin typeface="+mn-lt"/>
                  <a:ea typeface="+mn-ea"/>
                  <a:cs typeface="+mn-cs"/>
                </a:defRPr>
              </a:lvl4pPr>
              <a:lvl5pPr marL="7373722" algn="l" defTabSz="3686861" rtl="0" eaLnBrk="1" latinLnBrk="0" hangingPunct="1">
                <a:defRPr sz="7258" kern="1200">
                  <a:solidFill>
                    <a:schemeClr val="lt1"/>
                  </a:solidFill>
                  <a:latin typeface="+mn-lt"/>
                  <a:ea typeface="+mn-ea"/>
                  <a:cs typeface="+mn-cs"/>
                </a:defRPr>
              </a:lvl5pPr>
              <a:lvl6pPr marL="9217152" algn="l" defTabSz="3686861" rtl="0" eaLnBrk="1" latinLnBrk="0" hangingPunct="1">
                <a:defRPr sz="7258" kern="1200">
                  <a:solidFill>
                    <a:schemeClr val="lt1"/>
                  </a:solidFill>
                  <a:latin typeface="+mn-lt"/>
                  <a:ea typeface="+mn-ea"/>
                  <a:cs typeface="+mn-cs"/>
                </a:defRPr>
              </a:lvl6pPr>
              <a:lvl7pPr marL="11060582" algn="l" defTabSz="3686861" rtl="0" eaLnBrk="1" latinLnBrk="0" hangingPunct="1">
                <a:defRPr sz="7258" kern="1200">
                  <a:solidFill>
                    <a:schemeClr val="lt1"/>
                  </a:solidFill>
                  <a:latin typeface="+mn-lt"/>
                  <a:ea typeface="+mn-ea"/>
                  <a:cs typeface="+mn-cs"/>
                </a:defRPr>
              </a:lvl7pPr>
              <a:lvl8pPr marL="12904013" algn="l" defTabSz="3686861" rtl="0" eaLnBrk="1" latinLnBrk="0" hangingPunct="1">
                <a:defRPr sz="7258" kern="1200">
                  <a:solidFill>
                    <a:schemeClr val="lt1"/>
                  </a:solidFill>
                  <a:latin typeface="+mn-lt"/>
                  <a:ea typeface="+mn-ea"/>
                  <a:cs typeface="+mn-cs"/>
                </a:defRPr>
              </a:lvl8pPr>
              <a:lvl9pPr marL="14747443" algn="l" defTabSz="3686861" rtl="0" eaLnBrk="1" latinLnBrk="0" hangingPunct="1">
                <a:defRPr sz="7258" kern="1200">
                  <a:solidFill>
                    <a:schemeClr val="lt1"/>
                  </a:solidFill>
                  <a:latin typeface="+mn-lt"/>
                  <a:ea typeface="+mn-ea"/>
                  <a:cs typeface="+mn-cs"/>
                </a:defRPr>
              </a:lvl9pPr>
            </a:lstStyle>
            <a:p>
              <a:pPr lvl="0">
                <a:spcBef>
                  <a:spcPts val="0"/>
                </a:spcBef>
                <a:spcAft>
                  <a:spcPts val="1286"/>
                </a:spcAft>
              </a:pPr>
              <a:r>
                <a:rPr lang="en-US" sz="4700" dirty="0" smtClean="0">
                  <a:solidFill>
                    <a:schemeClr val="bg1">
                      <a:lumMod val="50000"/>
                    </a:schemeClr>
                  </a:solidFill>
                  <a:latin typeface="Calibri" pitchFamily="34" charset="0"/>
                  <a:cs typeface="Calibri" panose="020F0502020204030204" pitchFamily="34" charset="0"/>
                </a:rPr>
                <a:t>Change</a:t>
              </a:r>
              <a:r>
                <a:rPr lang="en-US" sz="4700" baseline="0" dirty="0" smtClean="0">
                  <a:solidFill>
                    <a:schemeClr val="bg1">
                      <a:lumMod val="50000"/>
                    </a:schemeClr>
                  </a:solidFill>
                  <a:latin typeface="Calibri" pitchFamily="34" charset="0"/>
                  <a:cs typeface="Calibri" panose="020F0502020204030204" pitchFamily="34" charset="0"/>
                </a:rPr>
                <a:t> Color Theme</a:t>
              </a:r>
              <a:r>
                <a:rPr lang="en-US" sz="4700" dirty="0" smtClean="0">
                  <a:solidFill>
                    <a:schemeClr val="bg1">
                      <a:lumMod val="50000"/>
                    </a:schemeClr>
                  </a:solidFill>
                  <a:latin typeface="Calibri" pitchFamily="34" charset="0"/>
                  <a:cs typeface="Calibri" panose="020F0502020204030204" pitchFamily="34" charset="0"/>
                </a:rPr>
                <a:t>:</a:t>
              </a:r>
              <a:endParaRPr sz="4700" dirty="0">
                <a:solidFill>
                  <a:schemeClr val="bg1">
                    <a:lumMod val="50000"/>
                  </a:schemeClr>
                </a:solidFill>
                <a:latin typeface="Calibri" pitchFamily="34" charset="0"/>
                <a:cs typeface="Calibri" panose="020F0502020204030204" pitchFamily="34" charset="0"/>
              </a:endParaRPr>
            </a:p>
            <a:p>
              <a:pPr lvl="0">
                <a:spcBef>
                  <a:spcPts val="0"/>
                </a:spcBef>
                <a:spcAft>
                  <a:spcPts val="1286"/>
                </a:spcAft>
              </a:pPr>
              <a:r>
                <a:rPr lang="en-US" sz="3300" dirty="0" smtClean="0">
                  <a:solidFill>
                    <a:schemeClr val="bg1">
                      <a:lumMod val="50000"/>
                    </a:schemeClr>
                  </a:solidFill>
                  <a:latin typeface="Calibri" pitchFamily="34" charset="0"/>
                  <a:cs typeface="Calibri" panose="020F0502020204030204" pitchFamily="34" charset="0"/>
                </a:rPr>
                <a:t>This template is designed to use the built-in color themes in</a:t>
              </a:r>
              <a:r>
                <a:rPr lang="en-US" sz="3300" baseline="0" dirty="0" smtClean="0">
                  <a:solidFill>
                    <a:schemeClr val="bg1">
                      <a:lumMod val="50000"/>
                    </a:schemeClr>
                  </a:solidFill>
                  <a:latin typeface="Calibri" pitchFamily="34" charset="0"/>
                  <a:cs typeface="Calibri" panose="020F0502020204030204" pitchFamily="34" charset="0"/>
                </a:rPr>
                <a:t> the newer versions of PowerPoint.</a:t>
              </a:r>
            </a:p>
            <a:p>
              <a:pPr lvl="0">
                <a:spcBef>
                  <a:spcPts val="0"/>
                </a:spcBef>
                <a:spcAft>
                  <a:spcPts val="1286"/>
                </a:spcAft>
              </a:pPr>
              <a:r>
                <a:rPr lang="en-US" sz="3300" baseline="0" dirty="0" smtClean="0">
                  <a:solidFill>
                    <a:schemeClr val="bg1">
                      <a:lumMod val="50000"/>
                    </a:schemeClr>
                  </a:solidFill>
                  <a:latin typeface="Calibri" pitchFamily="34" charset="0"/>
                  <a:cs typeface="Calibri" panose="020F0502020204030204" pitchFamily="34" charset="0"/>
                </a:rPr>
                <a:t>To change the color theme, select the </a:t>
              </a:r>
              <a:r>
                <a:rPr lang="en-US" sz="3300" b="1" baseline="0" dirty="0" smtClean="0">
                  <a:solidFill>
                    <a:schemeClr val="bg1">
                      <a:lumMod val="50000"/>
                    </a:schemeClr>
                  </a:solidFill>
                  <a:latin typeface="Calibri" pitchFamily="34" charset="0"/>
                  <a:cs typeface="Calibri" panose="020F0502020204030204" pitchFamily="34" charset="0"/>
                </a:rPr>
                <a:t>Design</a:t>
              </a:r>
              <a:r>
                <a:rPr lang="en-US" sz="3300" baseline="0" dirty="0" smtClean="0">
                  <a:solidFill>
                    <a:schemeClr val="bg1">
                      <a:lumMod val="50000"/>
                    </a:schemeClr>
                  </a:solidFill>
                  <a:latin typeface="Calibri" pitchFamily="34" charset="0"/>
                  <a:cs typeface="Calibri" panose="020F0502020204030204" pitchFamily="34" charset="0"/>
                </a:rPr>
                <a:t> tab, then select the </a:t>
              </a:r>
              <a:r>
                <a:rPr lang="en-US" sz="3300" b="1" baseline="0" dirty="0" smtClean="0">
                  <a:solidFill>
                    <a:schemeClr val="bg1">
                      <a:lumMod val="50000"/>
                    </a:schemeClr>
                  </a:solidFill>
                  <a:latin typeface="Calibri" pitchFamily="34" charset="0"/>
                  <a:cs typeface="Calibri" panose="020F0502020204030204" pitchFamily="34" charset="0"/>
                </a:rPr>
                <a:t>Colors</a:t>
              </a:r>
              <a:r>
                <a:rPr lang="en-US" sz="3300" baseline="0" dirty="0" smtClean="0">
                  <a:solidFill>
                    <a:schemeClr val="bg1">
                      <a:lumMod val="50000"/>
                    </a:schemeClr>
                  </a:solidFill>
                  <a:latin typeface="Calibri" pitchFamily="34" charset="0"/>
                  <a:cs typeface="Calibri" panose="020F0502020204030204" pitchFamily="34" charset="0"/>
                </a:rPr>
                <a:t> drop-down list.</a:t>
              </a:r>
            </a:p>
            <a:p>
              <a:pPr lvl="0">
                <a:spcBef>
                  <a:spcPts val="0"/>
                </a:spcBef>
                <a:spcAft>
                  <a:spcPts val="1286"/>
                </a:spcAft>
              </a:pPr>
              <a:endParaRPr lang="en-US" sz="4800" baseline="0" dirty="0" smtClean="0">
                <a:solidFill>
                  <a:schemeClr val="bg1">
                    <a:lumMod val="50000"/>
                  </a:schemeClr>
                </a:solidFill>
                <a:latin typeface="Calibri" pitchFamily="34" charset="0"/>
                <a:cs typeface="Calibri" panose="020F0502020204030204" pitchFamily="34" charset="0"/>
              </a:endParaRPr>
            </a:p>
            <a:p>
              <a:pPr lvl="0">
                <a:spcBef>
                  <a:spcPts val="0"/>
                </a:spcBef>
                <a:spcAft>
                  <a:spcPts val="1286"/>
                </a:spcAft>
              </a:pPr>
              <a:endParaRPr lang="en-US" sz="3300" baseline="0" dirty="0" smtClean="0">
                <a:solidFill>
                  <a:schemeClr val="bg1">
                    <a:lumMod val="50000"/>
                  </a:schemeClr>
                </a:solidFill>
                <a:latin typeface="Calibri" pitchFamily="34" charset="0"/>
                <a:cs typeface="Calibri" panose="020F0502020204030204" pitchFamily="34" charset="0"/>
              </a:endParaRPr>
            </a:p>
            <a:p>
              <a:pPr lvl="0">
                <a:spcBef>
                  <a:spcPts val="0"/>
                </a:spcBef>
                <a:spcAft>
                  <a:spcPts val="1286"/>
                </a:spcAft>
              </a:pPr>
              <a:endParaRPr lang="en-US" sz="3300" baseline="0" dirty="0" smtClean="0">
                <a:solidFill>
                  <a:schemeClr val="bg1">
                    <a:lumMod val="50000"/>
                  </a:schemeClr>
                </a:solidFill>
                <a:latin typeface="Calibri" pitchFamily="34" charset="0"/>
                <a:cs typeface="Calibri" panose="020F0502020204030204" pitchFamily="34" charset="0"/>
              </a:endParaRPr>
            </a:p>
            <a:p>
              <a:pPr lvl="0">
                <a:spcBef>
                  <a:spcPts val="0"/>
                </a:spcBef>
                <a:spcAft>
                  <a:spcPts val="1286"/>
                </a:spcAft>
              </a:pPr>
              <a:endParaRPr lang="en-US" sz="3300" baseline="0" dirty="0" smtClean="0">
                <a:solidFill>
                  <a:schemeClr val="bg1">
                    <a:lumMod val="50000"/>
                  </a:schemeClr>
                </a:solidFill>
                <a:latin typeface="Calibri" pitchFamily="34" charset="0"/>
                <a:cs typeface="Calibri" panose="020F0502020204030204" pitchFamily="34" charset="0"/>
              </a:endParaRPr>
            </a:p>
            <a:p>
              <a:pPr lvl="0">
                <a:spcBef>
                  <a:spcPts val="0"/>
                </a:spcBef>
                <a:spcAft>
                  <a:spcPts val="1286"/>
                </a:spcAft>
              </a:pPr>
              <a:endParaRPr lang="en-US" sz="3300" baseline="0" dirty="0" smtClean="0">
                <a:solidFill>
                  <a:schemeClr val="bg1">
                    <a:lumMod val="50000"/>
                  </a:schemeClr>
                </a:solidFill>
                <a:latin typeface="Calibri" pitchFamily="34" charset="0"/>
                <a:cs typeface="Calibri" panose="020F0502020204030204" pitchFamily="34" charset="0"/>
              </a:endParaRPr>
            </a:p>
            <a:p>
              <a:pPr lvl="0">
                <a:spcBef>
                  <a:spcPts val="0"/>
                </a:spcBef>
                <a:spcAft>
                  <a:spcPts val="1286"/>
                </a:spcAft>
              </a:pPr>
              <a:endParaRPr lang="en-US" sz="3300" baseline="0" dirty="0" smtClean="0">
                <a:solidFill>
                  <a:schemeClr val="bg1">
                    <a:lumMod val="50000"/>
                  </a:schemeClr>
                </a:solidFill>
                <a:latin typeface="Calibri" pitchFamily="34" charset="0"/>
                <a:cs typeface="Calibri" panose="020F0502020204030204" pitchFamily="34" charset="0"/>
              </a:endParaRPr>
            </a:p>
            <a:p>
              <a:pPr lvl="0">
                <a:spcBef>
                  <a:spcPts val="0"/>
                </a:spcBef>
                <a:spcAft>
                  <a:spcPts val="1286"/>
                </a:spcAft>
              </a:pPr>
              <a:endParaRPr lang="en-US" sz="3300" baseline="0" dirty="0" smtClean="0">
                <a:solidFill>
                  <a:schemeClr val="bg1">
                    <a:lumMod val="50000"/>
                  </a:schemeClr>
                </a:solidFill>
                <a:latin typeface="Calibri" pitchFamily="34" charset="0"/>
                <a:cs typeface="Calibri" panose="020F0502020204030204" pitchFamily="34" charset="0"/>
              </a:endParaRPr>
            </a:p>
            <a:p>
              <a:pPr lvl="0">
                <a:spcBef>
                  <a:spcPts val="0"/>
                </a:spcBef>
                <a:spcAft>
                  <a:spcPts val="1286"/>
                </a:spcAft>
              </a:pPr>
              <a:endParaRPr lang="en-US" sz="3300" baseline="0" dirty="0" smtClean="0">
                <a:solidFill>
                  <a:schemeClr val="bg1">
                    <a:lumMod val="50000"/>
                  </a:schemeClr>
                </a:solidFill>
                <a:latin typeface="Calibri" pitchFamily="34" charset="0"/>
                <a:cs typeface="Calibri" panose="020F0502020204030204" pitchFamily="34" charset="0"/>
              </a:endParaRPr>
            </a:p>
            <a:p>
              <a:pPr lvl="0">
                <a:spcBef>
                  <a:spcPts val="0"/>
                </a:spcBef>
                <a:spcAft>
                  <a:spcPts val="1286"/>
                </a:spcAft>
              </a:pPr>
              <a:r>
                <a:rPr lang="en-US" sz="3300" baseline="0" dirty="0" smtClean="0">
                  <a:solidFill>
                    <a:schemeClr val="bg1">
                      <a:lumMod val="50000"/>
                    </a:schemeClr>
                  </a:solidFill>
                  <a:latin typeface="Calibri" pitchFamily="34" charset="0"/>
                  <a:cs typeface="Calibri" panose="020F0502020204030204" pitchFamily="34" charset="0"/>
                </a:rPr>
                <a:t>The default color theme for this template is “Office”, so you can always return to that after trying some of the alternatives.</a:t>
              </a:r>
            </a:p>
            <a:p>
              <a:pPr lvl="0">
                <a:spcBef>
                  <a:spcPts val="0"/>
                </a:spcBef>
                <a:spcAft>
                  <a:spcPts val="1286"/>
                </a:spcAft>
              </a:pPr>
              <a:r>
                <a:rPr lang="en-US" sz="4700" dirty="0" smtClean="0">
                  <a:solidFill>
                    <a:schemeClr val="bg1">
                      <a:lumMod val="50000"/>
                    </a:schemeClr>
                  </a:solidFill>
                  <a:latin typeface="Calibri" pitchFamily="34" charset="0"/>
                  <a:cs typeface="Calibri" panose="020F0502020204030204" pitchFamily="34" charset="0"/>
                </a:rPr>
                <a:t>Printing Your Poster:</a:t>
              </a:r>
            </a:p>
            <a:p>
              <a:pPr lvl="0">
                <a:spcBef>
                  <a:spcPts val="0"/>
                </a:spcBef>
                <a:spcAft>
                  <a:spcPts val="1286"/>
                </a:spcAft>
              </a:pPr>
              <a:r>
                <a:rPr lang="en-US" sz="3300" dirty="0" smtClean="0">
                  <a:solidFill>
                    <a:schemeClr val="bg1">
                      <a:lumMod val="50000"/>
                    </a:schemeClr>
                  </a:solidFill>
                  <a:latin typeface="Calibri" pitchFamily="34" charset="0"/>
                  <a:cs typeface="Calibri" panose="020F0502020204030204" pitchFamily="34" charset="0"/>
                </a:rPr>
                <a:t>Once your poster file is ready, visit</a:t>
              </a:r>
              <a:r>
                <a:rPr lang="en-US" sz="3300" baseline="0" dirty="0" smtClean="0">
                  <a:solidFill>
                    <a:schemeClr val="bg1">
                      <a:lumMod val="50000"/>
                    </a:schemeClr>
                  </a:solidFill>
                  <a:latin typeface="Calibri" pitchFamily="34" charset="0"/>
                  <a:cs typeface="Calibri" panose="020F0502020204030204" pitchFamily="34" charset="0"/>
                </a:rPr>
                <a:t> </a:t>
              </a:r>
              <a:r>
                <a:rPr lang="en-US" sz="3300" b="1" baseline="0" dirty="0" smtClean="0">
                  <a:solidFill>
                    <a:schemeClr val="bg1">
                      <a:lumMod val="50000"/>
                    </a:schemeClr>
                  </a:solidFill>
                  <a:latin typeface="Calibri" pitchFamily="34" charset="0"/>
                  <a:cs typeface="Calibri" panose="020F0502020204030204" pitchFamily="34" charset="0"/>
                </a:rPr>
                <a:t>www.genigraphics.com</a:t>
              </a:r>
              <a:r>
                <a:rPr lang="en-US" sz="3300" baseline="0" dirty="0" smtClean="0">
                  <a:solidFill>
                    <a:schemeClr val="bg1">
                      <a:lumMod val="50000"/>
                    </a:schemeClr>
                  </a:solidFill>
                  <a:latin typeface="Calibri" pitchFamily="34" charset="0"/>
                  <a:cs typeface="Calibri" panose="020F0502020204030204" pitchFamily="34" charset="0"/>
                </a:rPr>
                <a:t> to order a high-quality, affordable poster print. Every order receives a free design review and we can deliver as fast as next business day within the US and Canada. </a:t>
              </a:r>
            </a:p>
            <a:p>
              <a:pPr lvl="0">
                <a:spcBef>
                  <a:spcPts val="0"/>
                </a:spcBef>
                <a:spcAft>
                  <a:spcPts val="1286"/>
                </a:spcAft>
              </a:pPr>
              <a:r>
                <a:rPr lang="en-US" sz="3300" baseline="0" dirty="0" smtClean="0">
                  <a:solidFill>
                    <a:schemeClr val="bg1">
                      <a:lumMod val="50000"/>
                    </a:schemeClr>
                  </a:solidFill>
                  <a:latin typeface="Calibri" pitchFamily="34" charset="0"/>
                  <a:cs typeface="Calibri" panose="020F0502020204030204" pitchFamily="34" charset="0"/>
                </a:rPr>
                <a:t>Genigraphics® has been producing output from PowerPoint® longer than anyone in the industry; dating back to when we helped Microsoft® design the PowerPoint® software. </a:t>
              </a:r>
            </a:p>
            <a:p>
              <a:pPr lvl="0">
                <a:spcBef>
                  <a:spcPts val="0"/>
                </a:spcBef>
                <a:spcAft>
                  <a:spcPts val="0"/>
                </a:spcAft>
              </a:pPr>
              <a:endParaRPr lang="en-US" sz="3300" baseline="0" dirty="0" smtClean="0">
                <a:solidFill>
                  <a:schemeClr val="bg1">
                    <a:lumMod val="50000"/>
                  </a:schemeClr>
                </a:solidFill>
                <a:latin typeface="Calibri" pitchFamily="34" charset="0"/>
                <a:cs typeface="Calibri" panose="020F0502020204030204" pitchFamily="34" charset="0"/>
              </a:endParaRPr>
            </a:p>
            <a:p>
              <a:pPr lvl="0" algn="ctr">
                <a:spcBef>
                  <a:spcPts val="0"/>
                </a:spcBef>
                <a:spcAft>
                  <a:spcPts val="0"/>
                </a:spcAft>
              </a:pPr>
              <a:r>
                <a:rPr lang="en-US" sz="3300" baseline="0" dirty="0" smtClean="0">
                  <a:solidFill>
                    <a:schemeClr val="bg1">
                      <a:lumMod val="50000"/>
                    </a:schemeClr>
                  </a:solidFill>
                  <a:latin typeface="Calibri" pitchFamily="34" charset="0"/>
                  <a:cs typeface="Calibri" panose="020F0502020204030204" pitchFamily="34" charset="0"/>
                </a:rPr>
                <a:t>US and Canada:  1-800-790-4001</a:t>
              </a:r>
              <a:br>
                <a:rPr lang="en-US" sz="3300" baseline="0" dirty="0" smtClean="0">
                  <a:solidFill>
                    <a:schemeClr val="bg1">
                      <a:lumMod val="50000"/>
                    </a:schemeClr>
                  </a:solidFill>
                  <a:latin typeface="Calibri" pitchFamily="34" charset="0"/>
                  <a:cs typeface="Calibri" panose="020F0502020204030204" pitchFamily="34" charset="0"/>
                </a:rPr>
              </a:br>
              <a:r>
                <a:rPr lang="en-US" sz="3300" baseline="0" dirty="0" smtClean="0">
                  <a:solidFill>
                    <a:schemeClr val="bg1">
                      <a:lumMod val="50000"/>
                    </a:schemeClr>
                  </a:solidFill>
                  <a:latin typeface="Calibri" pitchFamily="34" charset="0"/>
                  <a:cs typeface="Calibri" panose="020F0502020204030204" pitchFamily="34" charset="0"/>
                </a:rPr>
                <a:t>Email: info@genigraphics.com</a:t>
              </a:r>
            </a:p>
            <a:p>
              <a:pPr lvl="0" algn="ctr">
                <a:spcBef>
                  <a:spcPts val="0"/>
                </a:spcBef>
                <a:spcAft>
                  <a:spcPts val="0"/>
                </a:spcAft>
              </a:pPr>
              <a:r>
                <a:rPr lang="en-US" sz="2400" dirty="0" smtClean="0">
                  <a:solidFill>
                    <a:schemeClr val="bg1">
                      <a:lumMod val="50000"/>
                    </a:schemeClr>
                  </a:solidFill>
                  <a:latin typeface="Calibri" pitchFamily="34" charset="0"/>
                  <a:cs typeface="Calibri" panose="020F0502020204030204" pitchFamily="34" charset="0"/>
                </a:rPr>
                <a:t/>
              </a:r>
              <a:br>
                <a:rPr lang="en-US" sz="2400" dirty="0" smtClean="0">
                  <a:solidFill>
                    <a:schemeClr val="bg1">
                      <a:lumMod val="50000"/>
                    </a:schemeClr>
                  </a:solidFill>
                  <a:latin typeface="Calibri" pitchFamily="34" charset="0"/>
                  <a:cs typeface="Calibri" panose="020F0502020204030204" pitchFamily="34" charset="0"/>
                </a:rPr>
              </a:br>
              <a:r>
                <a:rPr lang="en-US" sz="2400" dirty="0" smtClean="0">
                  <a:solidFill>
                    <a:schemeClr val="bg1">
                      <a:lumMod val="50000"/>
                    </a:schemeClr>
                  </a:solidFill>
                  <a:latin typeface="Calibri" pitchFamily="34" charset="0"/>
                  <a:cs typeface="Calibri" panose="020F0502020204030204" pitchFamily="34" charset="0"/>
                </a:rPr>
                <a:t>[This sidebar area does not print.]</a:t>
              </a:r>
            </a:p>
          </p:txBody>
        </p: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4281342" y="9260274"/>
              <a:ext cx="11904515" cy="10246926"/>
            </a:xfrm>
            <a:prstGeom prst="rect">
              <a:avLst/>
            </a:prstGeom>
          </p:spPr>
        </p:pic>
      </p:grpSp>
      <p:pic>
        <p:nvPicPr>
          <p:cNvPr id="2" name="Picture 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7508200" y="21677939"/>
            <a:ext cx="5297435" cy="185928"/>
          </a:xfrm>
          <a:prstGeom prst="rect">
            <a:avLst/>
          </a:prstGeom>
        </p:spPr>
      </p:pic>
    </p:spTree>
    <p:extLst>
      <p:ext uri="{BB962C8B-B14F-4D97-AF65-F5344CB8AC3E}">
        <p14:creationId xmlns:p14="http://schemas.microsoft.com/office/powerpoint/2010/main" val="3812944807"/>
      </p:ext>
    </p:extLst>
  </p:cSld>
  <p:clrMapOvr>
    <a:masterClrMapping/>
  </p:clrMapOvr>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85D6BDF-9D0E-4E2B-85B8-D8F4790360C9}" type="datetimeFigureOut">
              <a:rPr lang="en-US" smtClean="0"/>
              <a:t>5/1/19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BB075EA-769C-4ECD-B48E-D6FCDC24F876}" type="slidenum">
              <a:rPr lang="en-US" smtClean="0"/>
              <a:t>‹#›</a:t>
            </a:fld>
            <a:endParaRPr lang="en-US" dirty="0"/>
          </a:p>
        </p:txBody>
      </p:sp>
    </p:spTree>
    <p:extLst>
      <p:ext uri="{BB962C8B-B14F-4D97-AF65-F5344CB8AC3E}">
        <p14:creationId xmlns:p14="http://schemas.microsoft.com/office/powerpoint/2010/main" val="2931665100"/>
      </p:ext>
    </p:extLst>
  </p:cSld>
  <p:clrMapOvr>
    <a:masterClrMapping/>
  </p:clrMapOvr>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645920" y="878841"/>
            <a:ext cx="29626560" cy="3657600"/>
          </a:xfrm>
          <a:prstGeom prst="rect">
            <a:avLst/>
          </a:prstGeom>
        </p:spPr>
        <p:txBody>
          <a:bodyPr vert="horz" lIns="235061" tIns="117531" rIns="235061" bIns="117531"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1645920" y="5120643"/>
            <a:ext cx="29626560" cy="14483082"/>
          </a:xfrm>
          <a:prstGeom prst="rect">
            <a:avLst/>
          </a:prstGeom>
        </p:spPr>
        <p:txBody>
          <a:bodyPr vert="horz" lIns="235061" tIns="117531" rIns="235061" bIns="117531"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1645920" y="20340322"/>
            <a:ext cx="7680960" cy="1168400"/>
          </a:xfrm>
          <a:prstGeom prst="rect">
            <a:avLst/>
          </a:prstGeom>
        </p:spPr>
        <p:txBody>
          <a:bodyPr vert="horz" lIns="235061" tIns="117531" rIns="235061" bIns="117531" rtlCol="0" anchor="ctr"/>
          <a:lstStyle>
            <a:lvl1pPr algn="l">
              <a:defRPr sz="3200">
                <a:solidFill>
                  <a:schemeClr val="tx1">
                    <a:tint val="75000"/>
                  </a:schemeClr>
                </a:solidFill>
              </a:defRPr>
            </a:lvl1pPr>
          </a:lstStyle>
          <a:p>
            <a:fld id="{985D6BDF-9D0E-4E2B-85B8-D8F4790360C9}" type="datetimeFigureOut">
              <a:rPr lang="en-US" smtClean="0"/>
              <a:t>5/1/19</a:t>
            </a:fld>
            <a:endParaRPr lang="en-US" dirty="0"/>
          </a:p>
        </p:txBody>
      </p:sp>
      <p:sp>
        <p:nvSpPr>
          <p:cNvPr id="5" name="Footer Placeholder 4"/>
          <p:cNvSpPr>
            <a:spLocks noGrp="1"/>
          </p:cNvSpPr>
          <p:nvPr>
            <p:ph type="ftr" sz="quarter" idx="3"/>
          </p:nvPr>
        </p:nvSpPr>
        <p:spPr>
          <a:xfrm>
            <a:off x="11247120" y="20340322"/>
            <a:ext cx="10424160" cy="1168400"/>
          </a:xfrm>
          <a:prstGeom prst="rect">
            <a:avLst/>
          </a:prstGeom>
        </p:spPr>
        <p:txBody>
          <a:bodyPr vert="horz" lIns="235061" tIns="117531" rIns="235061" bIns="117531" rtlCol="0" anchor="ctr"/>
          <a:lstStyle>
            <a:lvl1pPr algn="ctr">
              <a:defRPr sz="3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23591520" y="20340322"/>
            <a:ext cx="7680960" cy="1168400"/>
          </a:xfrm>
          <a:prstGeom prst="rect">
            <a:avLst/>
          </a:prstGeom>
        </p:spPr>
        <p:txBody>
          <a:bodyPr vert="horz" lIns="235061" tIns="117531" rIns="235061" bIns="117531" rtlCol="0" anchor="ctr"/>
          <a:lstStyle>
            <a:lvl1pPr algn="r">
              <a:defRPr sz="3200">
                <a:solidFill>
                  <a:schemeClr val="tx1">
                    <a:tint val="75000"/>
                  </a:schemeClr>
                </a:solidFill>
              </a:defRPr>
            </a:lvl1pPr>
          </a:lstStyle>
          <a:p>
            <a:fld id="{FBB075EA-769C-4ECD-B48E-D6FCDC24F876}" type="slidenum">
              <a:rPr lang="en-US" smtClean="0"/>
              <a:t>‹#›</a:t>
            </a:fld>
            <a:endParaRPr lang="en-US" dirty="0"/>
          </a:p>
        </p:txBody>
      </p:sp>
    </p:spTree>
    <p:extLst>
      <p:ext uri="{BB962C8B-B14F-4D97-AF65-F5344CB8AC3E}">
        <p14:creationId xmlns:p14="http://schemas.microsoft.com/office/powerpoint/2010/main" val="72322184"/>
      </p:ext>
    </p:extLst>
  </p:cSld>
  <p:clrMap bg1="lt1" tx1="dk1" bg2="lt2" tx2="dk2" accent1="accent1" accent2="accent2" accent3="accent3" accent4="accent4" accent5="accent5" accent6="accent6" hlink="hlink" folHlink="folHlink"/>
  <p:sldLayoutIdLst>
    <p:sldLayoutId id="2147483649" r:id="rId1"/>
    <p:sldLayoutId id="2147483650" r:id="rId2"/>
  </p:sldLayoutIdLst>
  <p:timing>
    <p:tnLst>
      <p:par>
        <p:cTn xmlns:p14="http://schemas.microsoft.com/office/powerpoint/2010/main" id="1" dur="indefinite" restart="never" nodeType="tmRoot"/>
      </p:par>
    </p:tnLst>
  </p:timing>
  <p:txStyles>
    <p:titleStyle>
      <a:lvl1pPr algn="ctr" defTabSz="2350606" rtl="0" eaLnBrk="1" latinLnBrk="0" hangingPunct="1">
        <a:spcBef>
          <a:spcPct val="0"/>
        </a:spcBef>
        <a:buNone/>
        <a:defRPr sz="4200" kern="1200">
          <a:solidFill>
            <a:schemeClr val="tx1"/>
          </a:solidFill>
          <a:latin typeface="+mj-lt"/>
          <a:ea typeface="+mj-ea"/>
          <a:cs typeface="+mj-cs"/>
        </a:defRPr>
      </a:lvl1pPr>
    </p:titleStyle>
    <p:bodyStyle>
      <a:lvl1pPr marL="244855" indent="-244855" algn="l" defTabSz="2350606" rtl="0" eaLnBrk="1" latinLnBrk="0" hangingPunct="1">
        <a:spcBef>
          <a:spcPct val="20000"/>
        </a:spcBef>
        <a:buFont typeface="Arial" pitchFamily="34" charset="0"/>
        <a:buChar char="•"/>
        <a:defRPr sz="1900" kern="1200">
          <a:solidFill>
            <a:schemeClr val="tx1"/>
          </a:solidFill>
          <a:latin typeface="+mn-lt"/>
          <a:ea typeface="+mn-ea"/>
          <a:cs typeface="+mn-cs"/>
        </a:defRPr>
      </a:lvl1pPr>
      <a:lvl2pPr marL="489709" indent="-244855" algn="l" defTabSz="2350606" rtl="0" eaLnBrk="1" latinLnBrk="0" hangingPunct="1">
        <a:spcBef>
          <a:spcPct val="20000"/>
        </a:spcBef>
        <a:buFont typeface="Arial" pitchFamily="34" charset="0"/>
        <a:buChar char="–"/>
        <a:defRPr sz="1900" kern="1200">
          <a:solidFill>
            <a:schemeClr val="tx1"/>
          </a:solidFill>
          <a:latin typeface="+mn-lt"/>
          <a:ea typeface="+mn-ea"/>
          <a:cs typeface="+mn-cs"/>
        </a:defRPr>
      </a:lvl2pPr>
      <a:lvl3pPr marL="734565" indent="-244855" algn="l" defTabSz="2350606" rtl="0" eaLnBrk="1" latinLnBrk="0" hangingPunct="1">
        <a:spcBef>
          <a:spcPct val="20000"/>
        </a:spcBef>
        <a:buFont typeface="Arial" pitchFamily="34" charset="0"/>
        <a:buChar char="•"/>
        <a:defRPr sz="1900" kern="1200">
          <a:solidFill>
            <a:schemeClr val="tx1"/>
          </a:solidFill>
          <a:latin typeface="+mn-lt"/>
          <a:ea typeface="+mn-ea"/>
          <a:cs typeface="+mn-cs"/>
        </a:defRPr>
      </a:lvl3pPr>
      <a:lvl4pPr marL="979419" indent="-244855" algn="l" defTabSz="2350606" rtl="0" eaLnBrk="1" latinLnBrk="0" hangingPunct="1">
        <a:spcBef>
          <a:spcPct val="20000"/>
        </a:spcBef>
        <a:buFont typeface="Arial" pitchFamily="34" charset="0"/>
        <a:buChar char="–"/>
        <a:defRPr sz="1900" kern="1200">
          <a:solidFill>
            <a:schemeClr val="tx1"/>
          </a:solidFill>
          <a:latin typeface="+mn-lt"/>
          <a:ea typeface="+mn-ea"/>
          <a:cs typeface="+mn-cs"/>
        </a:defRPr>
      </a:lvl4pPr>
      <a:lvl5pPr marL="1224275" indent="-244855" algn="l" defTabSz="2350606" rtl="0" eaLnBrk="1" latinLnBrk="0" hangingPunct="1">
        <a:spcBef>
          <a:spcPct val="20000"/>
        </a:spcBef>
        <a:buFont typeface="Arial" pitchFamily="34" charset="0"/>
        <a:buChar char="»"/>
        <a:defRPr sz="1900" kern="1200">
          <a:solidFill>
            <a:schemeClr val="tx1"/>
          </a:solidFill>
          <a:latin typeface="+mn-lt"/>
          <a:ea typeface="+mn-ea"/>
          <a:cs typeface="+mn-cs"/>
        </a:defRPr>
      </a:lvl5pPr>
      <a:lvl6pPr marL="6464169" indent="-587652" algn="l" defTabSz="2350606" rtl="0" eaLnBrk="1" latinLnBrk="0" hangingPunct="1">
        <a:spcBef>
          <a:spcPct val="20000"/>
        </a:spcBef>
        <a:buFont typeface="Arial" pitchFamily="34" charset="0"/>
        <a:buChar char="•"/>
        <a:defRPr sz="5200" kern="1200">
          <a:solidFill>
            <a:schemeClr val="tx1"/>
          </a:solidFill>
          <a:latin typeface="+mn-lt"/>
          <a:ea typeface="+mn-ea"/>
          <a:cs typeface="+mn-cs"/>
        </a:defRPr>
      </a:lvl6pPr>
      <a:lvl7pPr marL="7639472" indent="-587652" algn="l" defTabSz="2350606" rtl="0" eaLnBrk="1" latinLnBrk="0" hangingPunct="1">
        <a:spcBef>
          <a:spcPct val="20000"/>
        </a:spcBef>
        <a:buFont typeface="Arial" pitchFamily="34" charset="0"/>
        <a:buChar char="•"/>
        <a:defRPr sz="5200" kern="1200">
          <a:solidFill>
            <a:schemeClr val="tx1"/>
          </a:solidFill>
          <a:latin typeface="+mn-lt"/>
          <a:ea typeface="+mn-ea"/>
          <a:cs typeface="+mn-cs"/>
        </a:defRPr>
      </a:lvl7pPr>
      <a:lvl8pPr marL="8814776" indent="-587652" algn="l" defTabSz="2350606" rtl="0" eaLnBrk="1" latinLnBrk="0" hangingPunct="1">
        <a:spcBef>
          <a:spcPct val="20000"/>
        </a:spcBef>
        <a:buFont typeface="Arial" pitchFamily="34" charset="0"/>
        <a:buChar char="•"/>
        <a:defRPr sz="5200" kern="1200">
          <a:solidFill>
            <a:schemeClr val="tx1"/>
          </a:solidFill>
          <a:latin typeface="+mn-lt"/>
          <a:ea typeface="+mn-ea"/>
          <a:cs typeface="+mn-cs"/>
        </a:defRPr>
      </a:lvl8pPr>
      <a:lvl9pPr marL="9990078" indent="-587652" algn="l" defTabSz="2350606" rtl="0" eaLnBrk="1" latinLnBrk="0" hangingPunct="1">
        <a:spcBef>
          <a:spcPct val="20000"/>
        </a:spcBef>
        <a:buFont typeface="Arial" pitchFamily="34" charset="0"/>
        <a:buChar char="•"/>
        <a:defRPr sz="5200" kern="1200">
          <a:solidFill>
            <a:schemeClr val="tx1"/>
          </a:solidFill>
          <a:latin typeface="+mn-lt"/>
          <a:ea typeface="+mn-ea"/>
          <a:cs typeface="+mn-cs"/>
        </a:defRPr>
      </a:lvl9pPr>
    </p:bodyStyle>
    <p:otherStyle>
      <a:defPPr>
        <a:defRPr lang="en-US"/>
      </a:defPPr>
      <a:lvl1pPr marL="0" algn="l" defTabSz="2350606" rtl="0" eaLnBrk="1" latinLnBrk="0" hangingPunct="1">
        <a:defRPr sz="4600" kern="1200">
          <a:solidFill>
            <a:schemeClr val="tx1"/>
          </a:solidFill>
          <a:latin typeface="+mn-lt"/>
          <a:ea typeface="+mn-ea"/>
          <a:cs typeface="+mn-cs"/>
        </a:defRPr>
      </a:lvl1pPr>
      <a:lvl2pPr marL="1175304" algn="l" defTabSz="2350606" rtl="0" eaLnBrk="1" latinLnBrk="0" hangingPunct="1">
        <a:defRPr sz="4600" kern="1200">
          <a:solidFill>
            <a:schemeClr val="tx1"/>
          </a:solidFill>
          <a:latin typeface="+mn-lt"/>
          <a:ea typeface="+mn-ea"/>
          <a:cs typeface="+mn-cs"/>
        </a:defRPr>
      </a:lvl2pPr>
      <a:lvl3pPr marL="2350606" algn="l" defTabSz="2350606" rtl="0" eaLnBrk="1" latinLnBrk="0" hangingPunct="1">
        <a:defRPr sz="4600" kern="1200">
          <a:solidFill>
            <a:schemeClr val="tx1"/>
          </a:solidFill>
          <a:latin typeface="+mn-lt"/>
          <a:ea typeface="+mn-ea"/>
          <a:cs typeface="+mn-cs"/>
        </a:defRPr>
      </a:lvl3pPr>
      <a:lvl4pPr marL="3525911" algn="l" defTabSz="2350606" rtl="0" eaLnBrk="1" latinLnBrk="0" hangingPunct="1">
        <a:defRPr sz="4600" kern="1200">
          <a:solidFill>
            <a:schemeClr val="tx1"/>
          </a:solidFill>
          <a:latin typeface="+mn-lt"/>
          <a:ea typeface="+mn-ea"/>
          <a:cs typeface="+mn-cs"/>
        </a:defRPr>
      </a:lvl4pPr>
      <a:lvl5pPr marL="4701214" algn="l" defTabSz="2350606" rtl="0" eaLnBrk="1" latinLnBrk="0" hangingPunct="1">
        <a:defRPr sz="4600" kern="1200">
          <a:solidFill>
            <a:schemeClr val="tx1"/>
          </a:solidFill>
          <a:latin typeface="+mn-lt"/>
          <a:ea typeface="+mn-ea"/>
          <a:cs typeface="+mn-cs"/>
        </a:defRPr>
      </a:lvl5pPr>
      <a:lvl6pPr marL="5876517" algn="l" defTabSz="2350606" rtl="0" eaLnBrk="1" latinLnBrk="0" hangingPunct="1">
        <a:defRPr sz="4600" kern="1200">
          <a:solidFill>
            <a:schemeClr val="tx1"/>
          </a:solidFill>
          <a:latin typeface="+mn-lt"/>
          <a:ea typeface="+mn-ea"/>
          <a:cs typeface="+mn-cs"/>
        </a:defRPr>
      </a:lvl6pPr>
      <a:lvl7pPr marL="7051819" algn="l" defTabSz="2350606" rtl="0" eaLnBrk="1" latinLnBrk="0" hangingPunct="1">
        <a:defRPr sz="4600" kern="1200">
          <a:solidFill>
            <a:schemeClr val="tx1"/>
          </a:solidFill>
          <a:latin typeface="+mn-lt"/>
          <a:ea typeface="+mn-ea"/>
          <a:cs typeface="+mn-cs"/>
        </a:defRPr>
      </a:lvl7pPr>
      <a:lvl8pPr marL="8227124" algn="l" defTabSz="2350606" rtl="0" eaLnBrk="1" latinLnBrk="0" hangingPunct="1">
        <a:defRPr sz="4600" kern="1200">
          <a:solidFill>
            <a:schemeClr val="tx1"/>
          </a:solidFill>
          <a:latin typeface="+mn-lt"/>
          <a:ea typeface="+mn-ea"/>
          <a:cs typeface="+mn-cs"/>
        </a:defRPr>
      </a:lvl8pPr>
      <a:lvl9pPr marL="9402428" algn="l" defTabSz="2350606" rtl="0" eaLnBrk="1" latinLnBrk="0" hangingPunct="1">
        <a:defRPr sz="4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 Id="rId3" Type="http://schemas.openxmlformats.org/officeDocument/2006/relationships/image" Target="../media/image4.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122"/>
          <p:cNvSpPr txBox="1">
            <a:spLocks noChangeArrowheads="1"/>
          </p:cNvSpPr>
          <p:nvPr/>
        </p:nvSpPr>
        <p:spPr bwMode="auto">
          <a:xfrm>
            <a:off x="4114800" y="369332"/>
            <a:ext cx="24688800" cy="12331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7942" tIns="244855" rIns="97942" bIns="244855" anchor="ctr" anchorCtr="0">
            <a:spAutoFit/>
          </a:bodyPr>
          <a:lstStyle>
            <a:lvl1pPr defTabSz="4389438" eaLnBrk="0" hangingPunct="0">
              <a:defRPr sz="2200">
                <a:solidFill>
                  <a:schemeClr val="tx1"/>
                </a:solidFill>
                <a:latin typeface="Arial" charset="0"/>
              </a:defRPr>
            </a:lvl1pPr>
            <a:lvl2pPr marL="742950" indent="-285750" defTabSz="4389438" eaLnBrk="0" hangingPunct="0">
              <a:defRPr sz="2200">
                <a:solidFill>
                  <a:schemeClr val="tx1"/>
                </a:solidFill>
                <a:latin typeface="Arial" charset="0"/>
              </a:defRPr>
            </a:lvl2pPr>
            <a:lvl3pPr marL="1143000" indent="-228600" defTabSz="4389438" eaLnBrk="0" hangingPunct="0">
              <a:defRPr sz="2200">
                <a:solidFill>
                  <a:schemeClr val="tx1"/>
                </a:solidFill>
                <a:latin typeface="Arial" charset="0"/>
              </a:defRPr>
            </a:lvl3pPr>
            <a:lvl4pPr marL="1600200" indent="-228600" defTabSz="4389438" eaLnBrk="0" hangingPunct="0">
              <a:defRPr sz="2200">
                <a:solidFill>
                  <a:schemeClr val="tx1"/>
                </a:solidFill>
                <a:latin typeface="Arial" charset="0"/>
              </a:defRPr>
            </a:lvl4pPr>
            <a:lvl5pPr marL="2057400" indent="-228600" defTabSz="4389438" eaLnBrk="0" hangingPunct="0">
              <a:defRPr sz="2200">
                <a:solidFill>
                  <a:schemeClr val="tx1"/>
                </a:solidFill>
                <a:latin typeface="Arial" charset="0"/>
              </a:defRPr>
            </a:lvl5pPr>
            <a:lvl6pPr marL="2514600" indent="-228600" defTabSz="4389438" eaLnBrk="0" fontAlgn="base" hangingPunct="0">
              <a:spcBef>
                <a:spcPct val="0"/>
              </a:spcBef>
              <a:spcAft>
                <a:spcPct val="0"/>
              </a:spcAft>
              <a:defRPr sz="2200">
                <a:solidFill>
                  <a:schemeClr val="tx1"/>
                </a:solidFill>
                <a:latin typeface="Arial" charset="0"/>
              </a:defRPr>
            </a:lvl6pPr>
            <a:lvl7pPr marL="2971800" indent="-228600" defTabSz="4389438" eaLnBrk="0" fontAlgn="base" hangingPunct="0">
              <a:spcBef>
                <a:spcPct val="0"/>
              </a:spcBef>
              <a:spcAft>
                <a:spcPct val="0"/>
              </a:spcAft>
              <a:defRPr sz="2200">
                <a:solidFill>
                  <a:schemeClr val="tx1"/>
                </a:solidFill>
                <a:latin typeface="Arial" charset="0"/>
              </a:defRPr>
            </a:lvl7pPr>
            <a:lvl8pPr marL="3429000" indent="-228600" defTabSz="4389438" eaLnBrk="0" fontAlgn="base" hangingPunct="0">
              <a:spcBef>
                <a:spcPct val="0"/>
              </a:spcBef>
              <a:spcAft>
                <a:spcPct val="0"/>
              </a:spcAft>
              <a:defRPr sz="2200">
                <a:solidFill>
                  <a:schemeClr val="tx1"/>
                </a:solidFill>
                <a:latin typeface="Arial" charset="0"/>
              </a:defRPr>
            </a:lvl8pPr>
            <a:lvl9pPr marL="3886200" indent="-228600" defTabSz="4389438" eaLnBrk="0" fontAlgn="base" hangingPunct="0">
              <a:spcBef>
                <a:spcPct val="0"/>
              </a:spcBef>
              <a:spcAft>
                <a:spcPct val="0"/>
              </a:spcAft>
              <a:defRPr sz="2200">
                <a:solidFill>
                  <a:schemeClr val="tx1"/>
                </a:solidFill>
                <a:latin typeface="Arial" charset="0"/>
              </a:defRPr>
            </a:lvl9pPr>
          </a:lstStyle>
          <a:p>
            <a:pPr algn="ctr" eaLnBrk="1" hangingPunct="1"/>
            <a:r>
              <a:rPr lang="en-US" sz="4800" b="1" dirty="0" smtClean="0">
                <a:solidFill>
                  <a:schemeClr val="accent3">
                    <a:lumMod val="20000"/>
                    <a:lumOff val="80000"/>
                  </a:schemeClr>
                </a:solidFill>
                <a:latin typeface="+mn-lt"/>
              </a:rPr>
              <a:t>Incorporating Choice into the Classroom at a Rural High School in Western MA</a:t>
            </a:r>
            <a:endParaRPr lang="en-US" sz="4800" b="1" dirty="0">
              <a:solidFill>
                <a:schemeClr val="accent3">
                  <a:lumMod val="20000"/>
                  <a:lumOff val="80000"/>
                </a:schemeClr>
              </a:solidFill>
              <a:latin typeface="+mn-lt"/>
            </a:endParaRPr>
          </a:p>
        </p:txBody>
      </p:sp>
      <p:sp>
        <p:nvSpPr>
          <p:cNvPr id="5" name="Text Box 123"/>
          <p:cNvSpPr txBox="1">
            <a:spLocks noChangeArrowheads="1"/>
          </p:cNvSpPr>
          <p:nvPr/>
        </p:nvSpPr>
        <p:spPr bwMode="auto">
          <a:xfrm>
            <a:off x="4114800" y="1600201"/>
            <a:ext cx="246888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7942" tIns="97942" rIns="97942" bIns="97942" anchor="ctr" anchorCtr="0"/>
          <a:lstStyle>
            <a:lvl1pPr defTabSz="4389438" eaLnBrk="0" hangingPunct="0">
              <a:defRPr sz="2200">
                <a:solidFill>
                  <a:schemeClr val="tx1"/>
                </a:solidFill>
                <a:latin typeface="Arial" charset="0"/>
              </a:defRPr>
            </a:lvl1pPr>
            <a:lvl2pPr marL="742950" indent="-285750" defTabSz="4389438" eaLnBrk="0" hangingPunct="0">
              <a:defRPr sz="2200">
                <a:solidFill>
                  <a:schemeClr val="tx1"/>
                </a:solidFill>
                <a:latin typeface="Arial" charset="0"/>
              </a:defRPr>
            </a:lvl2pPr>
            <a:lvl3pPr marL="1143000" indent="-228600" defTabSz="4389438" eaLnBrk="0" hangingPunct="0">
              <a:defRPr sz="2200">
                <a:solidFill>
                  <a:schemeClr val="tx1"/>
                </a:solidFill>
                <a:latin typeface="Arial" charset="0"/>
              </a:defRPr>
            </a:lvl3pPr>
            <a:lvl4pPr marL="1600200" indent="-228600" defTabSz="4389438" eaLnBrk="0" hangingPunct="0">
              <a:defRPr sz="2200">
                <a:solidFill>
                  <a:schemeClr val="tx1"/>
                </a:solidFill>
                <a:latin typeface="Arial" charset="0"/>
              </a:defRPr>
            </a:lvl4pPr>
            <a:lvl5pPr marL="2057400" indent="-228600" defTabSz="4389438" eaLnBrk="0" hangingPunct="0">
              <a:defRPr sz="2200">
                <a:solidFill>
                  <a:schemeClr val="tx1"/>
                </a:solidFill>
                <a:latin typeface="Arial" charset="0"/>
              </a:defRPr>
            </a:lvl5pPr>
            <a:lvl6pPr marL="2514600" indent="-228600" defTabSz="4389438" eaLnBrk="0" fontAlgn="base" hangingPunct="0">
              <a:spcBef>
                <a:spcPct val="0"/>
              </a:spcBef>
              <a:spcAft>
                <a:spcPct val="0"/>
              </a:spcAft>
              <a:defRPr sz="2200">
                <a:solidFill>
                  <a:schemeClr val="tx1"/>
                </a:solidFill>
                <a:latin typeface="Arial" charset="0"/>
              </a:defRPr>
            </a:lvl6pPr>
            <a:lvl7pPr marL="2971800" indent="-228600" defTabSz="4389438" eaLnBrk="0" fontAlgn="base" hangingPunct="0">
              <a:spcBef>
                <a:spcPct val="0"/>
              </a:spcBef>
              <a:spcAft>
                <a:spcPct val="0"/>
              </a:spcAft>
              <a:defRPr sz="2200">
                <a:solidFill>
                  <a:schemeClr val="tx1"/>
                </a:solidFill>
                <a:latin typeface="Arial" charset="0"/>
              </a:defRPr>
            </a:lvl7pPr>
            <a:lvl8pPr marL="3429000" indent="-228600" defTabSz="4389438" eaLnBrk="0" fontAlgn="base" hangingPunct="0">
              <a:spcBef>
                <a:spcPct val="0"/>
              </a:spcBef>
              <a:spcAft>
                <a:spcPct val="0"/>
              </a:spcAft>
              <a:defRPr sz="2200">
                <a:solidFill>
                  <a:schemeClr val="tx1"/>
                </a:solidFill>
                <a:latin typeface="Arial" charset="0"/>
              </a:defRPr>
            </a:lvl8pPr>
            <a:lvl9pPr marL="3886200" indent="-228600" defTabSz="4389438" eaLnBrk="0" fontAlgn="base" hangingPunct="0">
              <a:spcBef>
                <a:spcPct val="0"/>
              </a:spcBef>
              <a:spcAft>
                <a:spcPct val="0"/>
              </a:spcAft>
              <a:defRPr sz="2200">
                <a:solidFill>
                  <a:schemeClr val="tx1"/>
                </a:solidFill>
                <a:latin typeface="Arial" charset="0"/>
              </a:defRPr>
            </a:lvl9pPr>
          </a:lstStyle>
          <a:p>
            <a:pPr algn="ctr" eaLnBrk="1" hangingPunct="1"/>
            <a:r>
              <a:rPr lang="en-US" sz="2800" dirty="0" smtClean="0">
                <a:solidFill>
                  <a:schemeClr val="accent3">
                    <a:lumMod val="20000"/>
                    <a:lumOff val="80000"/>
                  </a:schemeClr>
                </a:solidFill>
                <a:latin typeface="+mn-lt"/>
              </a:rPr>
              <a:t>Gina Chesmore, Bridges to the Future M.Ed. Candidate, B.S. in Animal Science</a:t>
            </a:r>
            <a:endParaRPr lang="en-US" sz="2800" dirty="0">
              <a:solidFill>
                <a:schemeClr val="accent3">
                  <a:lumMod val="20000"/>
                  <a:lumOff val="80000"/>
                </a:schemeClr>
              </a:solidFill>
              <a:latin typeface="+mn-lt"/>
            </a:endParaRPr>
          </a:p>
        </p:txBody>
      </p:sp>
      <p:sp>
        <p:nvSpPr>
          <p:cNvPr id="32" name="Rectangle 31"/>
          <p:cNvSpPr/>
          <p:nvPr/>
        </p:nvSpPr>
        <p:spPr>
          <a:xfrm>
            <a:off x="1097280" y="3200400"/>
            <a:ext cx="9875520" cy="457200"/>
          </a:xfrm>
          <a:prstGeom prst="rect">
            <a:avLst/>
          </a:prstGeom>
          <a:solidFill>
            <a:schemeClr val="accent1">
              <a:lumMod val="7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48971" tIns="24486" rIns="48971" bIns="24486" rtlCol="0" anchor="ctr"/>
          <a:lstStyle/>
          <a:p>
            <a:pPr algn="ctr"/>
            <a:r>
              <a:rPr lang="en-US" sz="3200" b="1" dirty="0" smtClean="0">
                <a:solidFill>
                  <a:schemeClr val="accent3">
                    <a:lumMod val="20000"/>
                    <a:lumOff val="80000"/>
                  </a:schemeClr>
                </a:solidFill>
              </a:rPr>
              <a:t>The Students</a:t>
            </a:r>
            <a:endParaRPr lang="en-US" sz="3200" b="1" dirty="0">
              <a:solidFill>
                <a:schemeClr val="accent3">
                  <a:lumMod val="20000"/>
                  <a:lumOff val="80000"/>
                </a:schemeClr>
              </a:solidFill>
            </a:endParaRPr>
          </a:p>
        </p:txBody>
      </p:sp>
      <p:sp>
        <p:nvSpPr>
          <p:cNvPr id="33" name="Rectangle 32"/>
          <p:cNvSpPr/>
          <p:nvPr/>
        </p:nvSpPr>
        <p:spPr>
          <a:xfrm>
            <a:off x="1143000" y="9829800"/>
            <a:ext cx="9875520" cy="457200"/>
          </a:xfrm>
          <a:prstGeom prst="rect">
            <a:avLst/>
          </a:prstGeom>
          <a:solidFill>
            <a:schemeClr val="accent1">
              <a:lumMod val="7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48971" tIns="24486" rIns="48971" bIns="24486" rtlCol="0" anchor="ctr"/>
          <a:lstStyle/>
          <a:p>
            <a:pPr algn="ctr"/>
            <a:r>
              <a:rPr lang="en-US" sz="3200" b="1" dirty="0" smtClean="0">
                <a:solidFill>
                  <a:schemeClr val="accent3">
                    <a:lumMod val="20000"/>
                    <a:lumOff val="80000"/>
                  </a:schemeClr>
                </a:solidFill>
              </a:rPr>
              <a:t>The Project</a:t>
            </a:r>
            <a:endParaRPr lang="en-US" sz="3200" b="1" dirty="0">
              <a:solidFill>
                <a:schemeClr val="accent3">
                  <a:lumMod val="20000"/>
                  <a:lumOff val="80000"/>
                </a:schemeClr>
              </a:solidFill>
            </a:endParaRPr>
          </a:p>
        </p:txBody>
      </p:sp>
      <p:sp>
        <p:nvSpPr>
          <p:cNvPr id="34" name="Rectangle 33"/>
          <p:cNvSpPr/>
          <p:nvPr/>
        </p:nvSpPr>
        <p:spPr>
          <a:xfrm>
            <a:off x="11521440" y="3200400"/>
            <a:ext cx="9875520" cy="457200"/>
          </a:xfrm>
          <a:prstGeom prst="rect">
            <a:avLst/>
          </a:prstGeom>
          <a:solidFill>
            <a:schemeClr val="accent1">
              <a:lumMod val="7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48971" tIns="24486" rIns="48971" bIns="24486" rtlCol="0" anchor="ctr"/>
          <a:lstStyle/>
          <a:p>
            <a:pPr algn="ctr"/>
            <a:r>
              <a:rPr lang="en-US" sz="3200" b="1" dirty="0" smtClean="0">
                <a:solidFill>
                  <a:schemeClr val="accent3">
                    <a:lumMod val="20000"/>
                    <a:lumOff val="80000"/>
                  </a:schemeClr>
                </a:solidFill>
              </a:rPr>
              <a:t>Seven Elements of Project Based Learning</a:t>
            </a:r>
            <a:endParaRPr lang="en-US" sz="3200" b="1" dirty="0">
              <a:solidFill>
                <a:schemeClr val="accent3">
                  <a:lumMod val="20000"/>
                  <a:lumOff val="80000"/>
                </a:schemeClr>
              </a:solidFill>
            </a:endParaRPr>
          </a:p>
        </p:txBody>
      </p:sp>
      <p:sp>
        <p:nvSpPr>
          <p:cNvPr id="35" name="Rectangle 34"/>
          <p:cNvSpPr/>
          <p:nvPr/>
        </p:nvSpPr>
        <p:spPr>
          <a:xfrm>
            <a:off x="22021800" y="9144000"/>
            <a:ext cx="9875520" cy="457200"/>
          </a:xfrm>
          <a:prstGeom prst="rect">
            <a:avLst/>
          </a:prstGeom>
          <a:solidFill>
            <a:schemeClr val="accent1">
              <a:lumMod val="7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48971" tIns="24486" rIns="48971" bIns="24486" rtlCol="0" anchor="ctr"/>
          <a:lstStyle/>
          <a:p>
            <a:pPr algn="ctr"/>
            <a:r>
              <a:rPr lang="en-US" sz="3200" b="1" dirty="0" smtClean="0">
                <a:solidFill>
                  <a:schemeClr val="accent3">
                    <a:lumMod val="20000"/>
                    <a:lumOff val="80000"/>
                  </a:schemeClr>
                </a:solidFill>
              </a:rPr>
              <a:t>Articles That Challenge My Work</a:t>
            </a:r>
            <a:endParaRPr lang="en-US" sz="3200" b="1" dirty="0">
              <a:solidFill>
                <a:schemeClr val="accent3">
                  <a:lumMod val="20000"/>
                  <a:lumOff val="80000"/>
                </a:schemeClr>
              </a:solidFill>
            </a:endParaRPr>
          </a:p>
        </p:txBody>
      </p:sp>
      <p:sp>
        <p:nvSpPr>
          <p:cNvPr id="14" name="Text Box 193"/>
          <p:cNvSpPr txBox="1">
            <a:spLocks noChangeArrowheads="1"/>
          </p:cNvSpPr>
          <p:nvPr/>
        </p:nvSpPr>
        <p:spPr bwMode="auto">
          <a:xfrm>
            <a:off x="22021800" y="16230600"/>
            <a:ext cx="9875520" cy="1736680"/>
          </a:xfrm>
          <a:prstGeom prst="rect">
            <a:avLst/>
          </a:prstGeom>
          <a:solidFill>
            <a:schemeClr val="bg1"/>
          </a:solidFill>
          <a:ln w="12700">
            <a:solidFill>
              <a:schemeClr val="accent1">
                <a:lumMod val="75000"/>
              </a:schemeClr>
            </a:solidFill>
          </a:ln>
          <a:effectLst/>
        </p:spPr>
        <p:txBody>
          <a:bodyPr lIns="97942" tIns="97942" rIns="97942" bIns="97942">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pPr eaLnBrk="1" hangingPunct="1"/>
            <a:r>
              <a:rPr lang="en-US" sz="2000" dirty="0" smtClean="0">
                <a:latin typeface="+mn-lt"/>
              </a:rPr>
              <a:t>This implementation of PBL was very well received by the students. Their willingness to participate, their excitement over the process of creating the projects and their motivation to present an aesthetically pleasing and/or entertaining project to their peers contributes to my decision to continue to implement more PBL projects in our Biology class in the future. </a:t>
            </a:r>
          </a:p>
          <a:p>
            <a:pPr eaLnBrk="1" hangingPunct="1"/>
            <a:endParaRPr lang="en-US" sz="2000" dirty="0">
              <a:latin typeface="Calibri" pitchFamily="34" charset="0"/>
            </a:endParaRPr>
          </a:p>
        </p:txBody>
      </p:sp>
      <p:sp>
        <p:nvSpPr>
          <p:cNvPr id="36" name="Rectangle 35"/>
          <p:cNvSpPr/>
          <p:nvPr/>
        </p:nvSpPr>
        <p:spPr>
          <a:xfrm>
            <a:off x="22021800" y="15697200"/>
            <a:ext cx="9875520" cy="457200"/>
          </a:xfrm>
          <a:prstGeom prst="rect">
            <a:avLst/>
          </a:prstGeom>
          <a:solidFill>
            <a:schemeClr val="accent1">
              <a:lumMod val="7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48971" tIns="24486" rIns="48971" bIns="24486" rtlCol="0" anchor="ctr"/>
          <a:lstStyle/>
          <a:p>
            <a:pPr algn="ctr"/>
            <a:r>
              <a:rPr lang="en-US" sz="3200" b="1" dirty="0">
                <a:solidFill>
                  <a:schemeClr val="accent3">
                    <a:lumMod val="20000"/>
                    <a:lumOff val="80000"/>
                  </a:schemeClr>
                </a:solidFill>
              </a:rPr>
              <a:t>Conclusions</a:t>
            </a:r>
          </a:p>
        </p:txBody>
      </p:sp>
      <p:sp>
        <p:nvSpPr>
          <p:cNvPr id="11" name="Text Box 190"/>
          <p:cNvSpPr txBox="1">
            <a:spLocks noChangeArrowheads="1"/>
          </p:cNvSpPr>
          <p:nvPr/>
        </p:nvSpPr>
        <p:spPr bwMode="auto">
          <a:xfrm>
            <a:off x="1219200" y="10363200"/>
            <a:ext cx="9753600" cy="3891116"/>
          </a:xfrm>
          <a:prstGeom prst="rect">
            <a:avLst/>
          </a:prstGeom>
          <a:solidFill>
            <a:schemeClr val="bg1"/>
          </a:solidFill>
          <a:ln w="12700">
            <a:solidFill>
              <a:schemeClr val="accent1">
                <a:lumMod val="75000"/>
              </a:schemeClr>
            </a:solidFill>
          </a:ln>
          <a:effectLst/>
        </p:spPr>
        <p:txBody>
          <a:bodyPr wrap="square" lIns="97942" tIns="97942" rIns="97942" bIns="97942">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pPr eaLnBrk="1" hangingPunct="1"/>
            <a:r>
              <a:rPr lang="en-US" sz="2000" dirty="0" smtClean="0">
                <a:latin typeface="+mn-lt"/>
              </a:rPr>
              <a:t>I </a:t>
            </a:r>
            <a:r>
              <a:rPr lang="en-US" sz="2000" dirty="0">
                <a:latin typeface="+mn-lt"/>
              </a:rPr>
              <a:t>am having students research the ATP “energy molecule” in small groups, and allowing them to choose how they want to present what they have </a:t>
            </a:r>
            <a:r>
              <a:rPr lang="en-US" sz="2000" dirty="0" smtClean="0">
                <a:latin typeface="+mn-lt"/>
              </a:rPr>
              <a:t>learned. This </a:t>
            </a:r>
            <a:r>
              <a:rPr lang="en-US" sz="2000" dirty="0">
                <a:latin typeface="+mn-lt"/>
              </a:rPr>
              <a:t>project is authentic to the outside world because it allows students to explore what they are interested in and develop a better understanding of their priorities and goals as they advance throughout high school. This is designed to help students with self discovery.</a:t>
            </a:r>
          </a:p>
          <a:p>
            <a:pPr eaLnBrk="1" hangingPunct="1"/>
            <a:endParaRPr lang="en-US" sz="2000" dirty="0">
              <a:latin typeface="+mn-lt"/>
            </a:endParaRPr>
          </a:p>
          <a:p>
            <a:pPr eaLnBrk="1" hangingPunct="1"/>
            <a:r>
              <a:rPr lang="en-US" sz="2000" dirty="0" smtClean="0">
                <a:latin typeface="+mn-lt"/>
              </a:rPr>
              <a:t>The theoretical framework for this project is grounded in the seven elements of Project Based Learning, and it enables </a:t>
            </a:r>
            <a:r>
              <a:rPr lang="en-US" sz="2000" dirty="0">
                <a:latin typeface="+mn-lt"/>
              </a:rPr>
              <a:t>students to play to their strengths. This helps students better understand themselves because it forces them to momentarily reflect on their abilities and interests. Are they artistic and want to create an illustrated children’s book about ATP? Are they tech savvy and want to upload a PowerPoint presentation about ATP? Are they silly and want to conduct a comedy skit?</a:t>
            </a:r>
          </a:p>
        </p:txBody>
      </p:sp>
      <p:sp>
        <p:nvSpPr>
          <p:cNvPr id="38" name="Rectangle 37"/>
          <p:cNvSpPr/>
          <p:nvPr/>
        </p:nvSpPr>
        <p:spPr>
          <a:xfrm>
            <a:off x="11582400" y="13030200"/>
            <a:ext cx="9875520" cy="457200"/>
          </a:xfrm>
          <a:prstGeom prst="rect">
            <a:avLst/>
          </a:prstGeom>
          <a:solidFill>
            <a:schemeClr val="accent1">
              <a:lumMod val="7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48971" tIns="24486" rIns="48971" bIns="24486" rtlCol="0" anchor="ctr"/>
          <a:lstStyle/>
          <a:p>
            <a:pPr algn="ctr"/>
            <a:r>
              <a:rPr lang="en-US" sz="3200" b="1" dirty="0" smtClean="0">
                <a:solidFill>
                  <a:schemeClr val="accent3">
                    <a:lumMod val="20000"/>
                    <a:lumOff val="80000"/>
                  </a:schemeClr>
                </a:solidFill>
              </a:rPr>
              <a:t>Articles That Support My Work</a:t>
            </a:r>
            <a:endParaRPr lang="en-US" sz="3200" b="1" dirty="0">
              <a:solidFill>
                <a:schemeClr val="accent3">
                  <a:lumMod val="20000"/>
                  <a:lumOff val="80000"/>
                </a:schemeClr>
              </a:solidFill>
            </a:endParaRPr>
          </a:p>
        </p:txBody>
      </p:sp>
      <p:sp>
        <p:nvSpPr>
          <p:cNvPr id="39" name="Text Box 191"/>
          <p:cNvSpPr txBox="1">
            <a:spLocks noChangeArrowheads="1"/>
          </p:cNvSpPr>
          <p:nvPr/>
        </p:nvSpPr>
        <p:spPr bwMode="auto">
          <a:xfrm>
            <a:off x="11582400" y="13563600"/>
            <a:ext cx="9875520" cy="4814445"/>
          </a:xfrm>
          <a:prstGeom prst="rect">
            <a:avLst/>
          </a:prstGeom>
          <a:solidFill>
            <a:schemeClr val="bg1"/>
          </a:solidFill>
          <a:ln w="12700">
            <a:solidFill>
              <a:schemeClr val="accent1">
                <a:lumMod val="75000"/>
              </a:schemeClr>
            </a:solidFill>
          </a:ln>
          <a:effectLst/>
        </p:spPr>
        <p:txBody>
          <a:bodyPr lIns="97942" tIns="97942" rIns="97942" bIns="97942">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pPr eaLnBrk="1" hangingPunct="1"/>
            <a:r>
              <a:rPr lang="en-US" sz="2000" b="1" dirty="0">
                <a:latin typeface="+mn-lt"/>
              </a:rPr>
              <a:t>Title of Article</a:t>
            </a:r>
            <a:r>
              <a:rPr lang="en-US" sz="2000" dirty="0">
                <a:latin typeface="+mn-lt"/>
              </a:rPr>
              <a:t>: Are Choice-Making Opportunities Needed in the Classroom? Using Self-Determination Theory to Consider Student Motivation and Learner Empowerment</a:t>
            </a:r>
          </a:p>
          <a:p>
            <a:pPr eaLnBrk="1" hangingPunct="1"/>
            <a:r>
              <a:rPr lang="en-US" sz="2000" b="1" dirty="0">
                <a:latin typeface="+mn-lt"/>
              </a:rPr>
              <a:t>Source</a:t>
            </a:r>
            <a:r>
              <a:rPr lang="en-US" sz="2000" dirty="0">
                <a:latin typeface="+mn-lt"/>
              </a:rPr>
              <a:t>: International Journal of Teaching and Learning in Higher Education (2011)</a:t>
            </a:r>
          </a:p>
          <a:p>
            <a:pPr eaLnBrk="1" hangingPunct="1"/>
            <a:r>
              <a:rPr lang="en-US" sz="2000" b="1" dirty="0" smtClean="0">
                <a:latin typeface="+mn-lt"/>
              </a:rPr>
              <a:t>Link</a:t>
            </a:r>
            <a:r>
              <a:rPr lang="en-US" sz="2000" dirty="0" smtClean="0">
                <a:latin typeface="+mn-lt"/>
              </a:rPr>
              <a:t>: </a:t>
            </a:r>
            <a:r>
              <a:rPr lang="en-US" sz="2000" dirty="0">
                <a:latin typeface="+mn-lt"/>
              </a:rPr>
              <a:t>https://files.eric.ed.gov/fulltext/EJ938578.pdf</a:t>
            </a:r>
          </a:p>
          <a:p>
            <a:pPr eaLnBrk="1" hangingPunct="1"/>
            <a:r>
              <a:rPr lang="en-US" sz="2000" b="1" dirty="0" smtClean="0">
                <a:latin typeface="+mn-lt"/>
              </a:rPr>
              <a:t>Author(s)</a:t>
            </a:r>
            <a:r>
              <a:rPr lang="en-US" sz="2000" dirty="0" smtClean="0">
                <a:latin typeface="+mn-lt"/>
              </a:rPr>
              <a:t>: </a:t>
            </a:r>
            <a:r>
              <a:rPr lang="en-US" sz="2000" dirty="0">
                <a:latin typeface="+mn-lt"/>
              </a:rPr>
              <a:t>Catherine F. Brooks and Stacy L. Young</a:t>
            </a:r>
          </a:p>
          <a:p>
            <a:pPr eaLnBrk="1" hangingPunct="1"/>
            <a:r>
              <a:rPr lang="en-US" sz="2000" b="1" dirty="0">
                <a:latin typeface="+mn-lt"/>
              </a:rPr>
              <a:t>Main Findings</a:t>
            </a:r>
            <a:r>
              <a:rPr lang="en-US" sz="2000" dirty="0" smtClean="0">
                <a:latin typeface="+mn-lt"/>
              </a:rPr>
              <a:t>: People </a:t>
            </a:r>
            <a:r>
              <a:rPr lang="en-US" sz="2000" dirty="0">
                <a:latin typeface="+mn-lt"/>
              </a:rPr>
              <a:t>are intrinsically motivated </a:t>
            </a:r>
            <a:r>
              <a:rPr lang="en-US" sz="2000" dirty="0" smtClean="0">
                <a:latin typeface="+mn-lt"/>
              </a:rPr>
              <a:t>when they have control of </a:t>
            </a:r>
            <a:r>
              <a:rPr lang="en-US" sz="2000" dirty="0">
                <a:latin typeface="+mn-lt"/>
              </a:rPr>
              <a:t>their own activities </a:t>
            </a:r>
            <a:r>
              <a:rPr lang="en-US" sz="2000" dirty="0" smtClean="0">
                <a:latin typeface="+mn-lt"/>
              </a:rPr>
              <a:t>and can make their own decisions.</a:t>
            </a:r>
            <a:endParaRPr lang="en-US" sz="2000" dirty="0">
              <a:latin typeface="+mn-lt"/>
            </a:endParaRPr>
          </a:p>
          <a:p>
            <a:pPr eaLnBrk="1" hangingPunct="1"/>
            <a:endParaRPr lang="en-US" sz="2000" dirty="0">
              <a:latin typeface="+mn-lt"/>
            </a:endParaRPr>
          </a:p>
          <a:p>
            <a:pPr eaLnBrk="1" hangingPunct="1"/>
            <a:r>
              <a:rPr lang="en-US" sz="2000" b="1" dirty="0">
                <a:latin typeface="+mn-lt"/>
              </a:rPr>
              <a:t>Title of Article</a:t>
            </a:r>
            <a:r>
              <a:rPr lang="en-US" sz="2000" dirty="0">
                <a:latin typeface="+mn-lt"/>
              </a:rPr>
              <a:t>: Creating learner-centered assessment strategies for promoting greater student retention and class participation</a:t>
            </a:r>
          </a:p>
          <a:p>
            <a:pPr eaLnBrk="1" hangingPunct="1"/>
            <a:r>
              <a:rPr lang="en-US" sz="2000" b="1" dirty="0">
                <a:latin typeface="+mn-lt"/>
              </a:rPr>
              <a:t>Source</a:t>
            </a:r>
            <a:r>
              <a:rPr lang="en-US" sz="2000" dirty="0">
                <a:latin typeface="+mn-lt"/>
              </a:rPr>
              <a:t>: Frontiers in Psychology (2014)</a:t>
            </a:r>
          </a:p>
          <a:p>
            <a:pPr eaLnBrk="1" hangingPunct="1"/>
            <a:r>
              <a:rPr lang="en-US" sz="2000" b="1" dirty="0" smtClean="0">
                <a:latin typeface="+mn-lt"/>
              </a:rPr>
              <a:t>Link</a:t>
            </a:r>
            <a:r>
              <a:rPr lang="en-US" sz="2000" dirty="0" smtClean="0">
                <a:latin typeface="+mn-lt"/>
              </a:rPr>
              <a:t>: </a:t>
            </a:r>
            <a:r>
              <a:rPr lang="en-US" sz="2000" dirty="0">
                <a:latin typeface="+mn-lt"/>
              </a:rPr>
              <a:t>https://www.ncbi.nlm.nih.gov/pmc/articles/PMC4063236/</a:t>
            </a:r>
          </a:p>
          <a:p>
            <a:pPr eaLnBrk="1" hangingPunct="1"/>
            <a:r>
              <a:rPr lang="en-US" sz="2000" b="1" dirty="0" smtClean="0">
                <a:latin typeface="+mn-lt"/>
              </a:rPr>
              <a:t>Author(s)</a:t>
            </a:r>
            <a:r>
              <a:rPr lang="en-US" sz="2000" dirty="0" smtClean="0">
                <a:latin typeface="+mn-lt"/>
              </a:rPr>
              <a:t>: </a:t>
            </a:r>
            <a:r>
              <a:rPr lang="en-US" sz="2000" dirty="0">
                <a:latin typeface="+mn-lt"/>
              </a:rPr>
              <a:t>John D. Rich, Jr,* Arabia N. Colon, Dominique Mines, and Kimberly L. </a:t>
            </a:r>
            <a:r>
              <a:rPr lang="en-US" sz="2000" dirty="0" err="1">
                <a:latin typeface="+mn-lt"/>
              </a:rPr>
              <a:t>Jivers</a:t>
            </a:r>
            <a:endParaRPr lang="en-US" sz="2000" dirty="0">
              <a:latin typeface="+mn-lt"/>
            </a:endParaRPr>
          </a:p>
          <a:p>
            <a:pPr eaLnBrk="1" hangingPunct="1"/>
            <a:r>
              <a:rPr lang="en-US" sz="2000" b="1" dirty="0">
                <a:latin typeface="+mn-lt"/>
              </a:rPr>
              <a:t>Main Finding</a:t>
            </a:r>
            <a:r>
              <a:rPr lang="en-US" sz="2000" dirty="0">
                <a:latin typeface="+mn-lt"/>
              </a:rPr>
              <a:t>: </a:t>
            </a:r>
            <a:r>
              <a:rPr lang="en-US" sz="2000" dirty="0" smtClean="0">
                <a:latin typeface="+mn-lt"/>
              </a:rPr>
              <a:t>Catering to the learning styles of different students by offering multiple forms of assessment helps remove </a:t>
            </a:r>
            <a:r>
              <a:rPr lang="en-US" sz="2000" dirty="0">
                <a:latin typeface="+mn-lt"/>
              </a:rPr>
              <a:t>barriers that uncomfortable test formats can </a:t>
            </a:r>
            <a:r>
              <a:rPr lang="en-US" sz="2000" dirty="0" smtClean="0">
                <a:latin typeface="+mn-lt"/>
              </a:rPr>
              <a:t>create</a:t>
            </a:r>
            <a:r>
              <a:rPr lang="en-US" sz="2000" dirty="0">
                <a:latin typeface="+mn-lt"/>
              </a:rPr>
              <a:t>.</a:t>
            </a:r>
            <a:endParaRPr lang="en-US" sz="2000" dirty="0" smtClean="0">
              <a:latin typeface="+mn-lt"/>
            </a:endParaRPr>
          </a:p>
        </p:txBody>
      </p:sp>
      <p:pic>
        <p:nvPicPr>
          <p:cNvPr id="9" name="Picture 8" descr="Screen Shot 2019-04-10 at 5.38.29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393400" y="3810000"/>
            <a:ext cx="6665171" cy="3695700"/>
          </a:xfrm>
          <a:prstGeom prst="rect">
            <a:avLst/>
          </a:prstGeom>
          <a:ln w="228600" cap="sq" cmpd="thickThin">
            <a:solidFill>
              <a:srgbClr val="000000"/>
            </a:solidFill>
            <a:prstDash val="solid"/>
            <a:miter lim="800000"/>
          </a:ln>
          <a:effectLst>
            <a:innerShdw blurRad="76200">
              <a:srgbClr val="000000"/>
            </a:innerShdw>
          </a:effectLst>
        </p:spPr>
      </p:pic>
      <p:sp>
        <p:nvSpPr>
          <p:cNvPr id="16" name="Rectangle 15"/>
          <p:cNvSpPr/>
          <p:nvPr/>
        </p:nvSpPr>
        <p:spPr>
          <a:xfrm>
            <a:off x="21717000" y="8001000"/>
            <a:ext cx="10515600" cy="400110"/>
          </a:xfrm>
          <a:prstGeom prst="rect">
            <a:avLst/>
          </a:prstGeom>
        </p:spPr>
        <p:txBody>
          <a:bodyPr wrap="square">
            <a:spAutoFit/>
          </a:bodyPr>
          <a:lstStyle/>
          <a:p>
            <a:r>
              <a:rPr lang="en-US" sz="2000" i="1" dirty="0" smtClean="0"/>
              <a:t>Figure 2: Biology student’s YouTube video demonstrating the relationship between ATP and energy</a:t>
            </a:r>
            <a:endParaRPr lang="en-US" sz="2000" i="1" dirty="0"/>
          </a:p>
        </p:txBody>
      </p:sp>
      <p:pic>
        <p:nvPicPr>
          <p:cNvPr id="19" name="Picture 18" descr="2.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14800" y="14935200"/>
            <a:ext cx="3712723" cy="2908300"/>
          </a:xfrm>
          <a:prstGeom prst="rect">
            <a:avLst/>
          </a:prstGeom>
          <a:ln w="228600" cap="sq" cmpd="thickThin">
            <a:solidFill>
              <a:srgbClr val="000000"/>
            </a:solidFill>
            <a:prstDash val="solid"/>
            <a:miter lim="800000"/>
          </a:ln>
          <a:effectLst>
            <a:innerShdw blurRad="76200">
              <a:srgbClr val="000000"/>
            </a:innerShdw>
          </a:effectLst>
        </p:spPr>
      </p:pic>
      <p:sp>
        <p:nvSpPr>
          <p:cNvPr id="41" name="Rectangle 40"/>
          <p:cNvSpPr/>
          <p:nvPr/>
        </p:nvSpPr>
        <p:spPr>
          <a:xfrm>
            <a:off x="1143000" y="18516600"/>
            <a:ext cx="10515600" cy="400110"/>
          </a:xfrm>
          <a:prstGeom prst="rect">
            <a:avLst/>
          </a:prstGeom>
        </p:spPr>
        <p:txBody>
          <a:bodyPr wrap="square">
            <a:spAutoFit/>
          </a:bodyPr>
          <a:lstStyle/>
          <a:p>
            <a:r>
              <a:rPr lang="en-US" sz="2000" i="1" dirty="0" smtClean="0"/>
              <a:t>Figure 1: Biology student’s ATP Jeopardy game script which they later executed with the class</a:t>
            </a:r>
            <a:endParaRPr lang="en-US" sz="2000" i="1" dirty="0"/>
          </a:p>
        </p:txBody>
      </p:sp>
      <p:sp>
        <p:nvSpPr>
          <p:cNvPr id="43" name="Text Box 190"/>
          <p:cNvSpPr txBox="1">
            <a:spLocks noChangeArrowheads="1"/>
          </p:cNvSpPr>
          <p:nvPr/>
        </p:nvSpPr>
        <p:spPr bwMode="auto">
          <a:xfrm>
            <a:off x="1219200" y="3733800"/>
            <a:ext cx="9677400" cy="5122222"/>
          </a:xfrm>
          <a:prstGeom prst="rect">
            <a:avLst/>
          </a:prstGeom>
          <a:solidFill>
            <a:schemeClr val="bg1"/>
          </a:solidFill>
          <a:ln w="12700">
            <a:solidFill>
              <a:schemeClr val="accent1">
                <a:lumMod val="75000"/>
              </a:schemeClr>
            </a:solidFill>
          </a:ln>
          <a:effectLst/>
        </p:spPr>
        <p:txBody>
          <a:bodyPr wrap="square" lIns="97942" tIns="97942" rIns="97942" bIns="97942">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r>
              <a:rPr lang="en-US" sz="2000" dirty="0">
                <a:latin typeface="+mn-lt"/>
              </a:rPr>
              <a:t>As a high school student teacher and graduate student, I am researching educational practices with a group of male and female students in the 15 and 16-year old age range. They live in a rural, predominantly Caucasian community in Western Massachusetts, and vary in socioeconomic backgrounds. Several students are in single parent households, and one student is in foster care. </a:t>
            </a:r>
          </a:p>
          <a:p>
            <a:endParaRPr lang="en-US" sz="2000" dirty="0">
              <a:latin typeface="+mn-lt"/>
            </a:endParaRPr>
          </a:p>
          <a:p>
            <a:r>
              <a:rPr lang="en-US" sz="2000" dirty="0">
                <a:latin typeface="+mn-lt"/>
              </a:rPr>
              <a:t>This project involves meeting as a team to help students understand more about themselves as learners and participate in a fun, collaborative, active, differentiated learning experience. I am working to include all of my classroom students because they can all benefit from this initiative. </a:t>
            </a:r>
          </a:p>
          <a:p>
            <a:endParaRPr lang="en-US" sz="2000" dirty="0">
              <a:latin typeface="+mn-lt"/>
            </a:endParaRPr>
          </a:p>
          <a:p>
            <a:r>
              <a:rPr lang="en-US" sz="2000" dirty="0">
                <a:latin typeface="+mn-lt"/>
              </a:rPr>
              <a:t>Rather than demand that all students follow specific instructions on how to present the information they </a:t>
            </a:r>
            <a:r>
              <a:rPr lang="en-US" sz="2000" dirty="0" smtClean="0">
                <a:latin typeface="+mn-lt"/>
              </a:rPr>
              <a:t>learned and demonstrate their understanding, </a:t>
            </a:r>
            <a:r>
              <a:rPr lang="en-US" sz="2000" dirty="0">
                <a:latin typeface="+mn-lt"/>
              </a:rPr>
              <a:t>this project </a:t>
            </a:r>
            <a:r>
              <a:rPr lang="en-US" sz="2000" dirty="0" smtClean="0">
                <a:latin typeface="+mn-lt"/>
              </a:rPr>
              <a:t>gives students options in how they would prefer to be assessed. </a:t>
            </a:r>
            <a:r>
              <a:rPr lang="en-US" sz="2000" dirty="0">
                <a:latin typeface="+mn-lt"/>
              </a:rPr>
              <a:t>S</a:t>
            </a:r>
            <a:r>
              <a:rPr lang="en-US" sz="2000" dirty="0" smtClean="0">
                <a:latin typeface="+mn-lt"/>
              </a:rPr>
              <a:t>ome students might opt to take </a:t>
            </a:r>
            <a:r>
              <a:rPr lang="en-US" sz="2000" dirty="0">
                <a:latin typeface="+mn-lt"/>
              </a:rPr>
              <a:t>the “risk” of public speaking, </a:t>
            </a:r>
            <a:r>
              <a:rPr lang="en-US" sz="2000" dirty="0" smtClean="0">
                <a:latin typeface="+mn-lt"/>
              </a:rPr>
              <a:t>while others might be </a:t>
            </a:r>
            <a:r>
              <a:rPr lang="en-US" sz="2000" dirty="0">
                <a:latin typeface="+mn-lt"/>
              </a:rPr>
              <a:t>more comfortable doing an interpretive dance, </a:t>
            </a:r>
            <a:r>
              <a:rPr lang="en-US" sz="2000" dirty="0" smtClean="0">
                <a:latin typeface="+mn-lt"/>
              </a:rPr>
              <a:t>or an alternative presentation method.</a:t>
            </a:r>
            <a:endParaRPr lang="en-US" sz="2000" dirty="0">
              <a:latin typeface="+mn-lt"/>
            </a:endParaRPr>
          </a:p>
        </p:txBody>
      </p:sp>
      <p:sp>
        <p:nvSpPr>
          <p:cNvPr id="46" name="Text Box 190"/>
          <p:cNvSpPr txBox="1">
            <a:spLocks noChangeArrowheads="1"/>
          </p:cNvSpPr>
          <p:nvPr/>
        </p:nvSpPr>
        <p:spPr bwMode="auto">
          <a:xfrm>
            <a:off x="11582400" y="3733800"/>
            <a:ext cx="9753600" cy="8199988"/>
          </a:xfrm>
          <a:prstGeom prst="rect">
            <a:avLst/>
          </a:prstGeom>
          <a:solidFill>
            <a:schemeClr val="bg1"/>
          </a:solidFill>
          <a:ln w="12700">
            <a:solidFill>
              <a:schemeClr val="accent1">
                <a:lumMod val="75000"/>
              </a:schemeClr>
            </a:solidFill>
          </a:ln>
          <a:effectLst/>
        </p:spPr>
        <p:txBody>
          <a:bodyPr wrap="square" lIns="97942" tIns="97942" rIns="97942" bIns="97942">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pPr eaLnBrk="1" hangingPunct="1"/>
            <a:endParaRPr lang="en-US" sz="2000" b="1" dirty="0" smtClean="0"/>
          </a:p>
          <a:p>
            <a:pPr eaLnBrk="1" hangingPunct="1"/>
            <a:r>
              <a:rPr lang="en-US" sz="2000" b="1" dirty="0" smtClean="0">
                <a:latin typeface="+mn-lt"/>
              </a:rPr>
              <a:t>Challenging </a:t>
            </a:r>
            <a:r>
              <a:rPr lang="en-US" sz="2000" b="1" dirty="0">
                <a:latin typeface="+mn-lt"/>
              </a:rPr>
              <a:t>Problem</a:t>
            </a:r>
            <a:r>
              <a:rPr lang="en-US" sz="2000" dirty="0">
                <a:latin typeface="+mn-lt"/>
              </a:rPr>
              <a:t>: Students are tasked with learning about ATP through their own research and then presenting that information in a creative format.</a:t>
            </a:r>
          </a:p>
          <a:p>
            <a:pPr eaLnBrk="1" hangingPunct="1"/>
            <a:endParaRPr lang="en-US" sz="2000" dirty="0">
              <a:latin typeface="+mn-lt"/>
            </a:endParaRPr>
          </a:p>
          <a:p>
            <a:pPr eaLnBrk="1" hangingPunct="1"/>
            <a:r>
              <a:rPr lang="en-US" sz="2000" b="1" dirty="0">
                <a:latin typeface="+mn-lt"/>
              </a:rPr>
              <a:t>Sustained Inquiry</a:t>
            </a:r>
            <a:r>
              <a:rPr lang="en-US" sz="2000" dirty="0">
                <a:latin typeface="+mn-lt"/>
              </a:rPr>
              <a:t>: Students investigate all aspects of ATP and dive as deep as they want into their research. </a:t>
            </a:r>
          </a:p>
          <a:p>
            <a:pPr eaLnBrk="1" hangingPunct="1"/>
            <a:endParaRPr lang="en-US" sz="2000" dirty="0">
              <a:latin typeface="+mn-lt"/>
            </a:endParaRPr>
          </a:p>
          <a:p>
            <a:pPr eaLnBrk="1" hangingPunct="1"/>
            <a:r>
              <a:rPr lang="en-US" sz="2000" b="1" dirty="0">
                <a:latin typeface="+mn-lt"/>
              </a:rPr>
              <a:t>Authenticity</a:t>
            </a:r>
            <a:r>
              <a:rPr lang="en-US" sz="2000" dirty="0">
                <a:latin typeface="+mn-lt"/>
              </a:rPr>
              <a:t>: This project is authentic in that students are encouraged to explore their abilities and interests and push themselves to take risks. </a:t>
            </a:r>
          </a:p>
          <a:p>
            <a:pPr eaLnBrk="1" hangingPunct="1"/>
            <a:endParaRPr lang="en-US" sz="2000" dirty="0">
              <a:latin typeface="+mn-lt"/>
            </a:endParaRPr>
          </a:p>
          <a:p>
            <a:pPr eaLnBrk="1" hangingPunct="1"/>
            <a:r>
              <a:rPr lang="en-US" sz="2000" b="1" dirty="0">
                <a:latin typeface="+mn-lt"/>
              </a:rPr>
              <a:t>Student Voice &amp; Choice</a:t>
            </a:r>
            <a:r>
              <a:rPr lang="en-US" sz="2000" dirty="0">
                <a:latin typeface="+mn-lt"/>
              </a:rPr>
              <a:t>: Students choose how they want to demonstrate their understanding. One group wrote &amp; illustrated a children’s book, another group created a video, another group wrote a haiku, another group performed a rap battle, and one group designed and executed an ATP game show.</a:t>
            </a:r>
          </a:p>
          <a:p>
            <a:pPr eaLnBrk="1" hangingPunct="1"/>
            <a:endParaRPr lang="en-US" sz="2000" dirty="0">
              <a:latin typeface="+mn-lt"/>
            </a:endParaRPr>
          </a:p>
          <a:p>
            <a:r>
              <a:rPr lang="en-US" sz="2000" b="1" dirty="0">
                <a:latin typeface="+mn-lt"/>
              </a:rPr>
              <a:t>Reflection</a:t>
            </a:r>
            <a:r>
              <a:rPr lang="en-US" sz="2000" dirty="0">
                <a:latin typeface="+mn-lt"/>
              </a:rPr>
              <a:t>: Students reflect on their own abilities and interests to understand more about themselves.</a:t>
            </a:r>
          </a:p>
          <a:p>
            <a:endParaRPr lang="en-US" sz="2000" dirty="0">
              <a:latin typeface="+mn-lt"/>
            </a:endParaRPr>
          </a:p>
          <a:p>
            <a:r>
              <a:rPr lang="en-US" sz="2000" b="1" dirty="0">
                <a:latin typeface="+mn-lt"/>
              </a:rPr>
              <a:t>Critique and Revision</a:t>
            </a:r>
            <a:r>
              <a:rPr lang="en-US" sz="2000" dirty="0">
                <a:latin typeface="+mn-lt"/>
              </a:rPr>
              <a:t>: Students were provided with a self evaluation sheet to edit their work and ensure they are meeting all the expectations of the assignment.</a:t>
            </a:r>
          </a:p>
          <a:p>
            <a:endParaRPr lang="en-US" sz="2000" dirty="0">
              <a:latin typeface="+mn-lt"/>
            </a:endParaRPr>
          </a:p>
          <a:p>
            <a:r>
              <a:rPr lang="en-US" sz="2000" b="1" dirty="0">
                <a:latin typeface="+mn-lt"/>
              </a:rPr>
              <a:t>Public Product</a:t>
            </a:r>
            <a:r>
              <a:rPr lang="en-US" sz="2000" dirty="0">
                <a:latin typeface="+mn-lt"/>
              </a:rPr>
              <a:t>: Students presented their projects to their classmates. Some students allowed us to save their projects to serve as examples to our future students. Knowing that their work will be seen by many people gives the students more of a reason to publish excellent quality work</a:t>
            </a:r>
            <a:r>
              <a:rPr lang="en-US" sz="2000" dirty="0" smtClean="0">
                <a:latin typeface="+mn-lt"/>
              </a:rPr>
              <a:t>.</a:t>
            </a:r>
          </a:p>
          <a:p>
            <a:endParaRPr lang="en-US" sz="2000" dirty="0"/>
          </a:p>
        </p:txBody>
      </p:sp>
      <p:sp>
        <p:nvSpPr>
          <p:cNvPr id="47" name="Text Box 190"/>
          <p:cNvSpPr txBox="1">
            <a:spLocks noChangeArrowheads="1"/>
          </p:cNvSpPr>
          <p:nvPr/>
        </p:nvSpPr>
        <p:spPr bwMode="auto">
          <a:xfrm>
            <a:off x="22098000" y="9677400"/>
            <a:ext cx="9753600" cy="5122222"/>
          </a:xfrm>
          <a:prstGeom prst="rect">
            <a:avLst/>
          </a:prstGeom>
          <a:solidFill>
            <a:schemeClr val="bg1"/>
          </a:solidFill>
          <a:ln w="12700">
            <a:solidFill>
              <a:schemeClr val="accent1">
                <a:lumMod val="75000"/>
              </a:schemeClr>
            </a:solidFill>
          </a:ln>
          <a:effectLst/>
        </p:spPr>
        <p:txBody>
          <a:bodyPr wrap="square" lIns="97942" tIns="97942" rIns="97942" bIns="97942">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pPr eaLnBrk="1" hangingPunct="1"/>
            <a:r>
              <a:rPr lang="en-US" sz="2000" b="1" dirty="0">
                <a:latin typeface="+mn-lt"/>
              </a:rPr>
              <a:t>Title of Article</a:t>
            </a:r>
            <a:r>
              <a:rPr lang="en-US" sz="2000" dirty="0">
                <a:latin typeface="+mn-lt"/>
              </a:rPr>
              <a:t>: Too Many Choices: A Problem That Can Paralyze</a:t>
            </a:r>
          </a:p>
          <a:p>
            <a:pPr eaLnBrk="1" hangingPunct="1"/>
            <a:r>
              <a:rPr lang="en-US" sz="2000" b="1" dirty="0">
                <a:latin typeface="+mn-lt"/>
              </a:rPr>
              <a:t>Source</a:t>
            </a:r>
            <a:r>
              <a:rPr lang="en-US" sz="2000" dirty="0">
                <a:latin typeface="+mn-lt"/>
              </a:rPr>
              <a:t>: New York Times (2010)</a:t>
            </a:r>
          </a:p>
          <a:p>
            <a:pPr eaLnBrk="1" hangingPunct="1"/>
            <a:r>
              <a:rPr lang="en-US" sz="2000" b="1" dirty="0">
                <a:latin typeface="+mn-lt"/>
              </a:rPr>
              <a:t>Link</a:t>
            </a:r>
            <a:r>
              <a:rPr lang="en-US" sz="2000" dirty="0">
                <a:latin typeface="+mn-lt"/>
              </a:rPr>
              <a:t>: https://www.nytimes.com/2010/02/27/your-money/27shortcuts.html</a:t>
            </a:r>
          </a:p>
          <a:p>
            <a:pPr eaLnBrk="1" hangingPunct="1"/>
            <a:r>
              <a:rPr lang="en-US" sz="2000" b="1" dirty="0">
                <a:latin typeface="+mn-lt"/>
              </a:rPr>
              <a:t>Author(s)</a:t>
            </a:r>
            <a:r>
              <a:rPr lang="en-US" sz="2000" dirty="0">
                <a:latin typeface="+mn-lt"/>
              </a:rPr>
              <a:t>: Alina Tugend</a:t>
            </a:r>
          </a:p>
          <a:p>
            <a:pPr eaLnBrk="1" hangingPunct="1"/>
            <a:r>
              <a:rPr lang="en-US" sz="2000" b="1" dirty="0">
                <a:latin typeface="+mn-lt"/>
              </a:rPr>
              <a:t>Main Findings</a:t>
            </a:r>
            <a:r>
              <a:rPr lang="en-US" sz="2000" dirty="0">
                <a:latin typeface="+mn-lt"/>
              </a:rPr>
              <a:t>: People might find that having more choice can become debilitating, opposed to having less choices.</a:t>
            </a:r>
          </a:p>
          <a:p>
            <a:pPr eaLnBrk="1" hangingPunct="1"/>
            <a:endParaRPr lang="en-US" sz="2000" dirty="0">
              <a:latin typeface="+mn-lt"/>
            </a:endParaRPr>
          </a:p>
          <a:p>
            <a:pPr eaLnBrk="1" hangingPunct="1"/>
            <a:endParaRPr lang="en-US" sz="2000" dirty="0">
              <a:latin typeface="+mn-lt"/>
            </a:endParaRPr>
          </a:p>
          <a:p>
            <a:r>
              <a:rPr lang="en-US" sz="2000" b="1" dirty="0">
                <a:latin typeface="+mn-lt"/>
              </a:rPr>
              <a:t>Title of Article</a:t>
            </a:r>
            <a:r>
              <a:rPr lang="en-US" sz="2000" dirty="0">
                <a:latin typeface="+mn-lt"/>
              </a:rPr>
              <a:t>: The Pros and Cons of Problem-Based Learning from the Teacher’s Standpoint</a:t>
            </a:r>
          </a:p>
          <a:p>
            <a:r>
              <a:rPr lang="en-US" sz="2000" b="1" dirty="0">
                <a:latin typeface="+mn-lt"/>
              </a:rPr>
              <a:t>Source</a:t>
            </a:r>
            <a:r>
              <a:rPr lang="en-US" sz="2000" dirty="0">
                <a:latin typeface="+mn-lt"/>
              </a:rPr>
              <a:t>: Journal of University Teaching &amp; Learning Practice</a:t>
            </a:r>
          </a:p>
          <a:p>
            <a:r>
              <a:rPr lang="en-US" sz="2000" b="1" dirty="0">
                <a:latin typeface="+mn-lt"/>
              </a:rPr>
              <a:t>Link</a:t>
            </a:r>
            <a:r>
              <a:rPr lang="en-US" sz="2000" dirty="0" smtClean="0">
                <a:latin typeface="+mn-lt"/>
              </a:rPr>
              <a:t>: https</a:t>
            </a:r>
            <a:r>
              <a:rPr lang="en-US" sz="2000" dirty="0">
                <a:latin typeface="+mn-lt"/>
              </a:rPr>
              <a:t>://ro.uow.edu.au/cgi/viewcontent.cgi?referer=https://www.google.com/&amp;httpsredir=1&amp;article=1149&amp;context=jutlp</a:t>
            </a:r>
          </a:p>
          <a:p>
            <a:r>
              <a:rPr lang="en-US" sz="2000" b="1" dirty="0">
                <a:latin typeface="+mn-lt"/>
              </a:rPr>
              <a:t>Author(s)</a:t>
            </a:r>
            <a:r>
              <a:rPr lang="en-US" sz="2000" dirty="0">
                <a:latin typeface="+mn-lt"/>
              </a:rPr>
              <a:t>: Luis Roberto C. Ribeiro</a:t>
            </a:r>
          </a:p>
          <a:p>
            <a:r>
              <a:rPr lang="en-US" sz="2000" b="1" dirty="0">
                <a:latin typeface="+mn-lt"/>
              </a:rPr>
              <a:t>Main Findings</a:t>
            </a:r>
            <a:r>
              <a:rPr lang="en-US" sz="2000" dirty="0">
                <a:latin typeface="+mn-lt"/>
              </a:rPr>
              <a:t>: Due to its unpredictable nature, Project Based Learning may increase teacher vulnerability because unfamiliar topics arise which may go beyond the class standards and the expectations laid out in the syllabus. </a:t>
            </a:r>
          </a:p>
        </p:txBody>
      </p:sp>
    </p:spTree>
    <p:extLst>
      <p:ext uri="{BB962C8B-B14F-4D97-AF65-F5344CB8AC3E}">
        <p14:creationId xmlns:p14="http://schemas.microsoft.com/office/powerpoint/2010/main" val="2251251862"/>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2860</TotalTime>
  <Words>1057</Words>
  <Application>Microsoft Macintosh PowerPoint</Application>
  <PresentationFormat>Custom</PresentationFormat>
  <Paragraphs>56</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Company>Genigraphics LLC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Genigraphics Research Poster Template 24x36</dc:title>
  <dc:creator>Jay Larson</dc:creator>
  <dc:description>Quality poster printing
www.genigraphics.com
1-800-790-4001</dc:description>
  <cp:lastModifiedBy>Gina Chesmore</cp:lastModifiedBy>
  <cp:revision>110</cp:revision>
  <cp:lastPrinted>2013-02-12T02:21:55Z</cp:lastPrinted>
  <dcterms:created xsi:type="dcterms:W3CDTF">2013-02-10T21:14:48Z</dcterms:created>
  <dcterms:modified xsi:type="dcterms:W3CDTF">2019-05-01T20:40:58Z</dcterms:modified>
</cp:coreProperties>
</file>