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99" r:id="rId2"/>
    <p:sldId id="292" r:id="rId3"/>
    <p:sldId id="301" r:id="rId4"/>
    <p:sldId id="300" r:id="rId5"/>
    <p:sldId id="302" r:id="rId6"/>
    <p:sldId id="303" r:id="rId7"/>
    <p:sldId id="304" r:id="rId8"/>
    <p:sldId id="305" r:id="rId9"/>
    <p:sldId id="306" r:id="rId10"/>
    <p:sldId id="307" r:id="rId11"/>
    <p:sldId id="308" r:id="rId12"/>
    <p:sldId id="309" r:id="rId13"/>
    <p:sldId id="310" r:id="rId14"/>
    <p:sldId id="316" r:id="rId15"/>
    <p:sldId id="311" r:id="rId16"/>
    <p:sldId id="312" r:id="rId17"/>
    <p:sldId id="314" r:id="rId18"/>
    <p:sldId id="317" r:id="rId19"/>
    <p:sldId id="318" r:id="rId20"/>
    <p:sldId id="315" r:id="rId21"/>
    <p:sldId id="319" r:id="rId22"/>
    <p:sldId id="291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0" userDrawn="1">
          <p15:clr>
            <a:srgbClr val="A4A3A4"/>
          </p15:clr>
        </p15:guide>
        <p15:guide id="3" orient="horz" pos="2208" userDrawn="1">
          <p15:clr>
            <a:srgbClr val="A4A3A4"/>
          </p15:clr>
        </p15:guide>
        <p15:guide id="4" orient="horz" pos="888" userDrawn="1">
          <p15:clr>
            <a:srgbClr val="A4A3A4"/>
          </p15:clr>
        </p15:guide>
        <p15:guide id="5" orient="horz" pos="1080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4128" userDrawn="1">
          <p15:clr>
            <a:srgbClr val="A4A3A4"/>
          </p15:clr>
        </p15:guide>
        <p15:guide id="8" pos="3552" userDrawn="1">
          <p15:clr>
            <a:srgbClr val="A4A3A4"/>
          </p15:clr>
        </p15:guide>
        <p15:guide id="9" orient="horz" pos="1608" userDrawn="1">
          <p15:clr>
            <a:srgbClr val="A4A3A4"/>
          </p15:clr>
        </p15:guide>
        <p15:guide id="10" orient="horz" pos="34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9C2B24"/>
    <a:srgbClr val="A8CEED"/>
    <a:srgbClr val="C8DAE8"/>
    <a:srgbClr val="60061F"/>
    <a:srgbClr val="862633"/>
    <a:srgbClr val="861C33"/>
    <a:srgbClr val="6B0D25"/>
    <a:srgbClr val="671C3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4C7544-1C19-E44B-B89C-C89052733914}" v="596" dt="2022-04-02T02:07:24.671"/>
    <p1510:client id="{BD3C2DFB-8590-3D40-AD04-85F8A68908C7}" v="2" dt="2022-04-02T12:52:04.9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28"/>
    <p:restoredTop sz="87009"/>
  </p:normalViewPr>
  <p:slideViewPr>
    <p:cSldViewPr snapToGrid="0" snapToObjects="1" showGuides="1">
      <p:cViewPr varScale="1">
        <p:scale>
          <a:sx n="98" d="100"/>
          <a:sy n="98" d="100"/>
        </p:scale>
        <p:origin x="1224" y="192"/>
      </p:cViewPr>
      <p:guideLst>
        <p:guide orient="horz" pos="1920"/>
        <p:guide orient="horz" pos="2208"/>
        <p:guide orient="horz" pos="888"/>
        <p:guide orient="horz" pos="1080"/>
        <p:guide orient="horz"/>
        <p:guide pos="4128"/>
        <p:guide pos="3552"/>
        <p:guide orient="horz" pos="1608"/>
        <p:guide orient="horz" pos="34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8" d="100"/>
          <a:sy n="148" d="100"/>
        </p:scale>
        <p:origin x="354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shwin Ramasubramaniam" userId="3be34eee-9653-420d-9184-8be762d87a24" providerId="ADAL" clId="{BD3C2DFB-8590-3D40-AD04-85F8A68908C7}"/>
    <pc:docChg chg="modSld">
      <pc:chgData name="Ashwin Ramasubramaniam" userId="3be34eee-9653-420d-9184-8be762d87a24" providerId="ADAL" clId="{BD3C2DFB-8590-3D40-AD04-85F8A68908C7}" dt="2022-04-02T12:52:04.920" v="1"/>
      <pc:docMkLst>
        <pc:docMk/>
      </pc:docMkLst>
      <pc:sldChg chg="addSp">
        <pc:chgData name="Ashwin Ramasubramaniam" userId="3be34eee-9653-420d-9184-8be762d87a24" providerId="ADAL" clId="{BD3C2DFB-8590-3D40-AD04-85F8A68908C7}" dt="2022-04-02T12:52:04.920" v="1"/>
        <pc:sldMkLst>
          <pc:docMk/>
          <pc:sldMk cId="3179677359" sldId="299"/>
        </pc:sldMkLst>
        <pc:picChg chg="add">
          <ac:chgData name="Ashwin Ramasubramaniam" userId="3be34eee-9653-420d-9184-8be762d87a24" providerId="ADAL" clId="{BD3C2DFB-8590-3D40-AD04-85F8A68908C7}" dt="2022-04-02T11:43:00.037" v="0"/>
          <ac:picMkLst>
            <pc:docMk/>
            <pc:sldMk cId="3179677359" sldId="299"/>
            <ac:picMk id="10" creationId="{D4F92709-193D-A349-8A64-BDABCAC6256B}"/>
          </ac:picMkLst>
        </pc:picChg>
        <pc:picChg chg="add">
          <ac:chgData name="Ashwin Ramasubramaniam" userId="3be34eee-9653-420d-9184-8be762d87a24" providerId="ADAL" clId="{BD3C2DFB-8590-3D40-AD04-85F8A68908C7}" dt="2022-04-02T12:52:04.920" v="1"/>
          <ac:picMkLst>
            <pc:docMk/>
            <pc:sldMk cId="3179677359" sldId="299"/>
            <ac:picMk id="11" creationId="{B6A58FDD-9A57-364F-AF64-9A927C820887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12C7FD0-B033-D74C-9472-0B9B641D369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B7AEDA-686B-3F49-A610-3E3D20575F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CB09B3-5157-3D44-BCBF-48921DC5308C}" type="datetimeFigureOut">
              <a:rPr lang="en-US" smtClean="0"/>
              <a:t>4/2/22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21AC0BD-E06A-F441-94B0-1ADD82C5459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1A3D30-2F33-1742-AB4E-6BFBB678B0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A89011-4B1C-544C-A9ED-88EB3C87B7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65041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946490-D9C2-884C-8377-1704A87F15BA}" type="datetimeFigureOut">
              <a:rPr lang="en-US" smtClean="0"/>
              <a:t>4/2/22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8100EC-23EB-1440-83D1-274E242F4E4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508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8100EC-23EB-1440-83D1-274E242F4E49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0600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8100EC-23EB-1440-83D1-274E242F4E4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0828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Electrochemical conversion processes that can convert molecules in the atmosphere (e.g., water, carbon dioxide, and nitrogen) into higher-value products (e.g., hydrogen, hydrocarbons, and ammonia) hold promise for a sustainable energy future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Electrocatalysts play a key role in these energy conversion technologies because they increase the rate, efficiency, and selectivity of the chemical transformations involved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Hydrogen gas, for example, is one such key value-added product that is central in chemical transformations and is highly sought after as a clean fuel. </a:t>
            </a:r>
            <a:r>
              <a:rPr lang="en-US" b="1" dirty="0"/>
              <a:t>Water electrolysis – clean path to green hydrogen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Ammonia is a highly valuable chemical; also considered a good medium for hydrogen storage. Conventional Haber-Bosch energy intensive, high CO2 footprint. H2 usually comes from hydrocarbons – dirty.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8100EC-23EB-1440-83D1-274E242F4E4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47188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8100EC-23EB-1440-83D1-274E242F4E4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15960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 is what it takes to drive the reaction or what you can get out of the reaction</a:t>
            </a:r>
          </a:p>
          <a:p>
            <a:r>
              <a:rPr lang="el-GR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is what is stored in the fuel</a:t>
            </a:r>
          </a:p>
          <a:p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 in the electrolysis/fuel cell pair where the enthalpy change is 285.8 kJ, you have to put in 237 kJ of energy to drive electrolysis and the heat from the environment will contribute T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S=48.7 kJ to help you. Going the other way in the fuel cell, you can get out the 237 kJ as electric energy, but have to dump T</a:t>
            </a:r>
            <a:r>
              <a:rPr lang="el-GR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Δ</a:t>
            </a:r>
            <a:r>
              <a:rPr lang="en-US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 = 48.7 kJ to the environment.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8100EC-23EB-1440-83D1-274E242F4E49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2196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8100EC-23EB-1440-83D1-274E242F4E4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7678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8100EC-23EB-1440-83D1-274E242F4E49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22082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Ru-graphene ORR catalysts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8100EC-23EB-1440-83D1-274E242F4E49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75713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emf"/><Relationship Id="rId4" Type="http://schemas.microsoft.com/office/2007/relationships/hdphoto" Target="../media/hdphoto2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erial view of UMass Amherst campus.">
            <a:extLst>
              <a:ext uri="{FF2B5EF4-FFF2-40B4-BE49-F238E27FC236}">
                <a16:creationId xmlns:a16="http://schemas.microsoft.com/office/drawing/2014/main" id="{06579B05-9547-FF49-A82F-FC93BF80F16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EDFC33A-A501-8F47-BA0D-D6DE8E358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08560"/>
            <a:ext cx="6435523" cy="2215585"/>
          </a:xfrm>
          <a:prstGeom prst="rect">
            <a:avLst/>
          </a:prstGeom>
          <a:gradFill flip="none" rotWithShape="1">
            <a:gsLst>
              <a:gs pos="39000">
                <a:srgbClr val="861C33"/>
              </a:gs>
              <a:gs pos="100000">
                <a:srgbClr val="60061F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C94552-76D0-454E-80CC-693F247F5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2804687"/>
            <a:ext cx="6435523" cy="2497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6F155-4275-1644-90BB-BE572D2CF087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1" y="608560"/>
            <a:ext cx="6435524" cy="2196127"/>
          </a:xfrm>
          <a:prstGeom prst="rect">
            <a:avLst/>
          </a:prstGeom>
          <a:noFill/>
        </p:spPr>
        <p:txBody>
          <a:bodyPr wrap="square" lIns="640080" tIns="0" rIns="640080" bIns="0" anchor="ctr">
            <a:noAutofit/>
          </a:bodyPr>
          <a:lstStyle>
            <a:lvl1pPr algn="l">
              <a:defRPr sz="4000" b="1" i="0" kern="1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2" name="Picture 11" descr="University of Massachusetts Amherst. Be Revolutionary.">
            <a:extLst>
              <a:ext uri="{FF2B5EF4-FFF2-40B4-BE49-F238E27FC236}">
                <a16:creationId xmlns:a16="http://schemas.microsoft.com/office/drawing/2014/main" id="{3C50D843-EA42-8047-9788-4599D07457D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49849" y="665624"/>
            <a:ext cx="1891581" cy="756632"/>
          </a:xfrm>
          <a:prstGeom prst="rect">
            <a:avLst/>
          </a:prstGeom>
          <a:effectLst>
            <a:outerShdw blurRad="509240" dist="149621" dir="4140000" algn="tl" rotWithShape="0">
              <a:schemeClr val="bg1">
                <a:alpha val="76191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128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ection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36">
            <a:extLst>
              <a:ext uri="{FF2B5EF4-FFF2-40B4-BE49-F238E27FC236}">
                <a16:creationId xmlns:a16="http://schemas.microsoft.com/office/drawing/2014/main" id="{94466E8E-395C-3449-82EF-2E461C33E8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gradFill>
            <a:gsLst>
              <a:gs pos="39000">
                <a:srgbClr val="861C33"/>
              </a:gs>
              <a:gs pos="100000">
                <a:srgbClr val="60061F"/>
              </a:gs>
            </a:gsLst>
            <a:path path="circle">
              <a:fillToRect l="50000" t="130000" r="50000" b="-30000"/>
            </a:path>
          </a:gradFill>
          <a:ln w="3175">
            <a:miter lim="400000"/>
          </a:ln>
          <a:effectLst/>
        </p:spPr>
        <p:txBody>
          <a:bodyPr lIns="38100" tIns="38100" rIns="38100" bIns="381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endParaRPr lang="en-US" b="1" dirty="0">
              <a:solidFill>
                <a:schemeClr val="bg1"/>
              </a:solidFill>
              <a:latin typeface="Frutiger LT Std 45 Light" charset="0"/>
              <a:ea typeface="Frutiger LT Std 45 Light" charset="0"/>
              <a:cs typeface="Frutiger LT Std 45 Light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B05121-4DCC-AC42-AEC5-8CEECCDE90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1901141"/>
            <a:ext cx="10972800" cy="3342190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9" name="Picture 8" descr="Be Revolutionary.">
            <a:extLst>
              <a:ext uri="{FF2B5EF4-FFF2-40B4-BE49-F238E27FC236}">
                <a16:creationId xmlns:a16="http://schemas.microsoft.com/office/drawing/2014/main" id="{5C72B265-6BDA-0F45-BEDC-AD56E4D98F1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2355" y="891230"/>
            <a:ext cx="3417599" cy="708970"/>
          </a:xfrm>
          <a:prstGeom prst="rect">
            <a:avLst/>
          </a:prstGeom>
        </p:spPr>
      </p:pic>
      <p:pic>
        <p:nvPicPr>
          <p:cNvPr id="13" name="Picture 12" descr="University of Massachusetts Amherst.">
            <a:extLst>
              <a:ext uri="{FF2B5EF4-FFF2-40B4-BE49-F238E27FC236}">
                <a16:creationId xmlns:a16="http://schemas.microsoft.com/office/drawing/2014/main" id="{87B6125A-DE6B-994F-8C78-FDA4A5286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152352" y="4923485"/>
            <a:ext cx="2313849" cy="92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109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ection Slide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36">
            <a:extLst>
              <a:ext uri="{FF2B5EF4-FFF2-40B4-BE49-F238E27FC236}">
                <a16:creationId xmlns:a16="http://schemas.microsoft.com/office/drawing/2014/main" id="{94466E8E-395C-3449-82EF-2E461C33E8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gradFill>
            <a:gsLst>
              <a:gs pos="39000">
                <a:schemeClr val="bg2">
                  <a:lumMod val="7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path path="circle">
              <a:fillToRect l="50000" t="130000" r="50000" b="-30000"/>
            </a:path>
          </a:gradFill>
          <a:ln w="3175">
            <a:miter lim="400000"/>
          </a:ln>
          <a:effectLst/>
        </p:spPr>
        <p:txBody>
          <a:bodyPr lIns="38100" tIns="38100" rIns="38100" bIns="381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endParaRPr lang="en-US" b="1" dirty="0">
              <a:solidFill>
                <a:schemeClr val="bg1"/>
              </a:solidFill>
              <a:latin typeface="Frutiger LT Std 45 Light" charset="0"/>
              <a:ea typeface="Frutiger LT Std 45 Light" charset="0"/>
              <a:cs typeface="Frutiger LT Std 45 Light" charset="0"/>
            </a:endParaRPr>
          </a:p>
        </p:txBody>
      </p:sp>
      <p:pic>
        <p:nvPicPr>
          <p:cNvPr id="3" name="Picture 2" descr="Be Revolutionary.">
            <a:extLst>
              <a:ext uri="{FF2B5EF4-FFF2-40B4-BE49-F238E27FC236}">
                <a16:creationId xmlns:a16="http://schemas.microsoft.com/office/drawing/2014/main" id="{156D3E33-0CFD-5143-AB30-528AA16AAA6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2354" y="891230"/>
            <a:ext cx="3417599" cy="70897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B05121-4DCC-AC42-AEC5-8CEECCDE90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1901141"/>
            <a:ext cx="10972800" cy="3342190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3" name="Picture 12" descr="University of Massachusetts Amherst.">
            <a:extLst>
              <a:ext uri="{FF2B5EF4-FFF2-40B4-BE49-F238E27FC236}">
                <a16:creationId xmlns:a16="http://schemas.microsoft.com/office/drawing/2014/main" id="{87B6125A-DE6B-994F-8C78-FDA4A5286D9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152352" y="4923485"/>
            <a:ext cx="2313849" cy="92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861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Section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36">
            <a:extLst>
              <a:ext uri="{FF2B5EF4-FFF2-40B4-BE49-F238E27FC236}">
                <a16:creationId xmlns:a16="http://schemas.microsoft.com/office/drawing/2014/main" id="{94466E8E-395C-3449-82EF-2E461C33E8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gradFill>
            <a:gsLst>
              <a:gs pos="39000">
                <a:srgbClr val="861C33"/>
              </a:gs>
              <a:gs pos="100000">
                <a:srgbClr val="60061F"/>
              </a:gs>
            </a:gsLst>
            <a:path path="circle">
              <a:fillToRect l="50000" t="130000" r="50000" b="-30000"/>
            </a:path>
          </a:gradFill>
          <a:ln w="3175">
            <a:miter lim="400000"/>
          </a:ln>
          <a:effectLst/>
        </p:spPr>
        <p:txBody>
          <a:bodyPr lIns="38100" tIns="38100" rIns="38100" bIns="381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endParaRPr lang="en-US" b="1" dirty="0">
              <a:solidFill>
                <a:schemeClr val="bg1"/>
              </a:solidFill>
              <a:latin typeface="Frutiger LT Std 45 Light" charset="0"/>
              <a:ea typeface="Frutiger LT Std 45 Light" charset="0"/>
              <a:cs typeface="Frutiger LT Std 45 Light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B05121-4DCC-AC42-AEC5-8CEECCDE90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1901141"/>
            <a:ext cx="10972800" cy="3342190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3" name="Picture 12" descr="University of Massachusetts Amherst.">
            <a:extLst>
              <a:ext uri="{FF2B5EF4-FFF2-40B4-BE49-F238E27FC236}">
                <a16:creationId xmlns:a16="http://schemas.microsoft.com/office/drawing/2014/main" id="{87B6125A-DE6B-994F-8C78-FDA4A5286D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152352" y="4923485"/>
            <a:ext cx="2313849" cy="92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81825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1_Section Slides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36">
            <a:extLst>
              <a:ext uri="{FF2B5EF4-FFF2-40B4-BE49-F238E27FC236}">
                <a16:creationId xmlns:a16="http://schemas.microsoft.com/office/drawing/2014/main" id="{94466E8E-395C-3449-82EF-2E461C33E8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6857999"/>
          </a:xfrm>
          <a:prstGeom prst="rect">
            <a:avLst/>
          </a:prstGeom>
          <a:gradFill>
            <a:gsLst>
              <a:gs pos="39000">
                <a:schemeClr val="bg2">
                  <a:lumMod val="7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path path="circle">
              <a:fillToRect l="50000" t="130000" r="50000" b="-30000"/>
            </a:path>
          </a:gradFill>
          <a:ln w="3175">
            <a:miter lim="400000"/>
          </a:ln>
          <a:effectLst/>
        </p:spPr>
        <p:txBody>
          <a:bodyPr lIns="38100" tIns="38100" rIns="38100" bIns="381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endParaRPr lang="en-US" b="1" dirty="0">
              <a:solidFill>
                <a:schemeClr val="bg1"/>
              </a:solidFill>
              <a:latin typeface="Frutiger LT Std 45 Light" charset="0"/>
              <a:ea typeface="Frutiger LT Std 45 Light" charset="0"/>
              <a:cs typeface="Frutiger LT Std 45 Light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B05121-4DCC-AC42-AEC5-8CEECCDE904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1901141"/>
            <a:ext cx="10972800" cy="3342190"/>
          </a:xfrm>
          <a:prstGeom prst="rect">
            <a:avLst/>
          </a:prstGeom>
        </p:spPr>
        <p:txBody>
          <a:bodyPr wrap="square" anchor="t">
            <a:noAutofit/>
          </a:bodyPr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 </a:t>
            </a:r>
          </a:p>
        </p:txBody>
      </p:sp>
      <p:pic>
        <p:nvPicPr>
          <p:cNvPr id="13" name="Picture 12" descr="University of Massachusetts Amherst.">
            <a:extLst>
              <a:ext uri="{FF2B5EF4-FFF2-40B4-BE49-F238E27FC236}">
                <a16:creationId xmlns:a16="http://schemas.microsoft.com/office/drawing/2014/main" id="{87B6125A-DE6B-994F-8C78-FDA4A5286D9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0152352" y="4923485"/>
            <a:ext cx="2313849" cy="924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6299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20B7CBF4-87E3-CF43-8DC8-5F3A3BC4F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02457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A3DB09-72E4-104C-91D3-C0254F5C2D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1600200"/>
            <a:ext cx="5486400" cy="2386914"/>
          </a:xfrm>
        </p:spPr>
        <p:txBody>
          <a:bodyPr wrap="square" tIns="0">
            <a:noAutofit/>
          </a:bodyPr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A5D0D9-DA77-004E-BEC6-4498B304F7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599" y="1600200"/>
            <a:ext cx="3932237" cy="1638385"/>
          </a:xfrm>
        </p:spPr>
        <p:txBody>
          <a:bodyPr wrap="square" tIns="0">
            <a:noAutofit/>
          </a:bodyPr>
          <a:lstStyle>
            <a:lvl1pPr marL="0" indent="0">
              <a:buNone/>
              <a:defRPr sz="15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18">
            <a:extLst>
              <a:ext uri="{FF2B5EF4-FFF2-40B4-BE49-F238E27FC236}">
                <a16:creationId xmlns:a16="http://schemas.microsoft.com/office/drawing/2014/main" id="{7CA1CCEE-9E1F-5845-A686-91030CC066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5512BC6-9F5C-BA4E-8E2C-BA4B025E81B5}"/>
              </a:ext>
            </a:extLst>
          </p:cNvPr>
          <p:cNvSpPr txBox="1">
            <a:spLocks/>
          </p:cNvSpPr>
          <p:nvPr userDrawn="1"/>
        </p:nvSpPr>
        <p:spPr>
          <a:xfrm>
            <a:off x="609600" y="627747"/>
            <a:ext cx="10972800" cy="590268"/>
          </a:xfrm>
          <a:prstGeom prst="rect">
            <a:avLst/>
          </a:prstGeom>
        </p:spPr>
        <p:txBody>
          <a:bodyPr vert="horz" wrap="square" lIns="365760" tIns="45720" rIns="36576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 baseline="0">
                <a:solidFill>
                  <a:srgbClr val="86263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1726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C10609-5F0E-204A-AABD-047F88F3D4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96000" y="646191"/>
            <a:ext cx="5486400" cy="5297409"/>
          </a:xfrm>
        </p:spPr>
        <p:txBody>
          <a:bodyPr>
            <a:no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9299A5-3636-5A4B-BBC0-3F2A10F3CD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" y="1600200"/>
            <a:ext cx="5486400" cy="3514882"/>
          </a:xfrm>
        </p:spPr>
        <p:txBody>
          <a:bodyPr wrap="square" tIns="91440">
            <a:noAutofit/>
          </a:bodyPr>
          <a:lstStyle>
            <a:lvl1pPr marL="0" indent="0">
              <a:buNone/>
              <a:defRPr sz="15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Footer Placeholder 18">
            <a:extLst>
              <a:ext uri="{FF2B5EF4-FFF2-40B4-BE49-F238E27FC236}">
                <a16:creationId xmlns:a16="http://schemas.microsoft.com/office/drawing/2014/main" id="{F725264C-64B5-D04E-8B82-9F6165EF20E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B989E26E-182A-7943-81CE-0788762C49E6}"/>
              </a:ext>
            </a:extLst>
          </p:cNvPr>
          <p:cNvSpPr txBox="1">
            <a:spLocks/>
          </p:cNvSpPr>
          <p:nvPr userDrawn="1"/>
        </p:nvSpPr>
        <p:spPr>
          <a:xfrm>
            <a:off x="609600" y="627747"/>
            <a:ext cx="5486400" cy="1631728"/>
          </a:xfrm>
          <a:prstGeom prst="rect">
            <a:avLst/>
          </a:prstGeom>
        </p:spPr>
        <p:txBody>
          <a:bodyPr vert="horz" wrap="square" lIns="365760" tIns="45720" rIns="36576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b="1" i="0" kern="1200" cap="all" baseline="0">
                <a:solidFill>
                  <a:srgbClr val="862633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910370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437724-C4E2-9B4E-B34D-9655887C1F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746"/>
            <a:ext cx="10972800" cy="684769"/>
          </a:xfrm>
          <a:prstGeom prst="rect">
            <a:avLst/>
          </a:prstGeom>
        </p:spPr>
        <p:txBody>
          <a:bodyPr anchor="t"/>
          <a:lstStyle>
            <a:lvl1pPr>
              <a:defRPr>
                <a:solidFill>
                  <a:srgbClr val="861C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B21946-91C4-6D4F-A9ED-43B87E7F21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18">
            <a:extLst>
              <a:ext uri="{FF2B5EF4-FFF2-40B4-BE49-F238E27FC236}">
                <a16:creationId xmlns:a16="http://schemas.microsoft.com/office/drawing/2014/main" id="{4508C881-6CDF-5349-B40F-AF5B2EEEC70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8201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D4B096-49B3-BE4C-8D71-CFEFE54464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578475"/>
          </a:xfrm>
          <a:prstGeom prst="rect">
            <a:avLst/>
          </a:prstGeom>
        </p:spPr>
        <p:txBody>
          <a:bodyPr vert="eaVert" wrap="square"/>
          <a:lstStyle>
            <a:lvl1pPr>
              <a:defRPr>
                <a:solidFill>
                  <a:srgbClr val="8626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1531EB-9C76-6043-BD97-66DDD6E2B4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9600" y="365125"/>
            <a:ext cx="7962900" cy="55784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18">
            <a:extLst>
              <a:ext uri="{FF2B5EF4-FFF2-40B4-BE49-F238E27FC236}">
                <a16:creationId xmlns:a16="http://schemas.microsoft.com/office/drawing/2014/main" id="{9DFE2358-B4D6-0F41-8BC1-85FE216BB21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721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page- 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lass photo.">
            <a:extLst>
              <a:ext uri="{FF2B5EF4-FFF2-40B4-BE49-F238E27FC236}">
                <a16:creationId xmlns:a16="http://schemas.microsoft.com/office/drawing/2014/main" id="{EC530A29-B08A-3649-9B7C-51E62F18CF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Shape 136">
            <a:extLst>
              <a:ext uri="{FF2B5EF4-FFF2-40B4-BE49-F238E27FC236}">
                <a16:creationId xmlns:a16="http://schemas.microsoft.com/office/drawing/2014/main" id="{02F523EE-5B2A-7148-95D7-758ADDF8DF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39000">
                <a:schemeClr val="bg2">
                  <a:lumMod val="75000"/>
                  <a:alpha val="0"/>
                </a:schemeClr>
              </a:gs>
              <a:gs pos="100000">
                <a:schemeClr val="tx1"/>
              </a:gs>
            </a:gsLst>
            <a:path path="circle">
              <a:fillToRect l="50000" t="130000" r="50000" b="-30000"/>
            </a:path>
          </a:gradFill>
          <a:ln w="3175">
            <a:miter lim="400000"/>
          </a:ln>
          <a:effectLst/>
        </p:spPr>
        <p:txBody>
          <a:bodyPr lIns="38100" tIns="38100" rIns="38100" bIns="381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endParaRPr lang="en-US" b="1" dirty="0">
              <a:solidFill>
                <a:schemeClr val="bg1"/>
              </a:solidFill>
              <a:latin typeface="Frutiger LT Std 45 Light" charset="0"/>
              <a:ea typeface="Frutiger LT Std 45 Light" charset="0"/>
              <a:cs typeface="Frutiger LT Std 45 Light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61BEC9-D58C-DD44-BAE1-D5E9C4476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47900"/>
            <a:ext cx="10972800" cy="6847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4296F8-B6DF-6542-9819-5648B9EA22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1069" y="5140790"/>
            <a:ext cx="2009583" cy="80281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69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5644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-Optio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erial view of UMass Amherst campus.">
            <a:extLst>
              <a:ext uri="{FF2B5EF4-FFF2-40B4-BE49-F238E27FC236}">
                <a16:creationId xmlns:a16="http://schemas.microsoft.com/office/drawing/2014/main" id="{25E85F2A-7C3D-C24C-AA73-A28BBED6FA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192000" cy="6858000"/>
          </a:xfrm>
          <a:prstGeom prst="rect">
            <a:avLst/>
          </a:prstGeom>
          <a:noFill/>
        </p:spPr>
      </p:pic>
      <p:pic>
        <p:nvPicPr>
          <p:cNvPr id="7" name="Picture 6" descr="University of Massachusetts Amherst. Be Revolutionary.">
            <a:extLst>
              <a:ext uri="{FF2B5EF4-FFF2-40B4-BE49-F238E27FC236}">
                <a16:creationId xmlns:a16="http://schemas.microsoft.com/office/drawing/2014/main" id="{0D45CCE9-18D1-7D42-B62A-133AFDDB3A0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7773" y="696109"/>
            <a:ext cx="2257388" cy="902955"/>
          </a:xfrm>
          <a:prstGeom prst="rect">
            <a:avLst/>
          </a:prstGeom>
          <a:effectLst>
            <a:outerShdw blurRad="508000" dist="38100" sx="67000" sy="67000" algn="tl" rotWithShape="0">
              <a:schemeClr val="bg1">
                <a:alpha val="69000"/>
              </a:schemeClr>
            </a:outerShdw>
          </a:effec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EDFC33A-A501-8F47-BA0D-D6DE8E358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608560"/>
            <a:ext cx="6435523" cy="2215585"/>
          </a:xfrm>
          <a:prstGeom prst="rect">
            <a:avLst/>
          </a:prstGeom>
          <a:gradFill flip="none" rotWithShape="1">
            <a:gsLst>
              <a:gs pos="39000">
                <a:srgbClr val="861C33"/>
              </a:gs>
              <a:gs pos="100000">
                <a:srgbClr val="60061F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C94552-76D0-454E-80CC-693F247F5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2804687"/>
            <a:ext cx="6435523" cy="2497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6F155-4275-1644-90BB-BE572D2CF087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1" y="608560"/>
            <a:ext cx="6435524" cy="2196127"/>
          </a:xfrm>
          <a:prstGeom prst="rect">
            <a:avLst/>
          </a:prstGeom>
          <a:noFill/>
        </p:spPr>
        <p:txBody>
          <a:bodyPr wrap="square" lIns="640080" tIns="0" rIns="640080" bIns="0" anchor="ctr">
            <a:noAutofit/>
          </a:bodyPr>
          <a:lstStyle>
            <a:lvl1pPr algn="l">
              <a:defRPr sz="4000" b="1" i="0" kern="1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73047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-Optio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Screen Shot 2016-03-15 at 3.21.34 PM.png">
            <a:extLst>
              <a:ext uri="{FF2B5EF4-FFF2-40B4-BE49-F238E27FC236}">
                <a16:creationId xmlns:a16="http://schemas.microsoft.com/office/drawing/2014/main" id="{CBA11825-BE76-1D42-BDEC-852C9E41DB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noFill/>
          <a:ln w="3175">
            <a:miter lim="400000"/>
          </a:ln>
          <a:effectLst/>
        </p:spPr>
      </p:pic>
      <p:pic>
        <p:nvPicPr>
          <p:cNvPr id="14" name="Screen Shot 2016-03-15 at 3.21.34 PM.png" descr="Aerial view of UMass Amherst campus.">
            <a:extLst>
              <a:ext uri="{FF2B5EF4-FFF2-40B4-BE49-F238E27FC236}">
                <a16:creationId xmlns:a16="http://schemas.microsoft.com/office/drawing/2014/main" id="{F77B8E9A-DF08-064F-8645-0EC6174D51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alphaModFix amt="5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0000"/>
                    </a14:imgEffect>
                    <a14:imgEffect>
                      <a14:colorTemperature colorTemp="7363"/>
                    </a14:imgEffect>
                    <a14:imgEffect>
                      <a14:saturation sat="106000"/>
                    </a14:imgEffect>
                    <a14:imgEffect>
                      <a14:brightnessContrast contras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rgbClr val="0070C0"/>
              </a:gs>
              <a:gs pos="55000">
                <a:srgbClr val="E5E5E4">
                  <a:alpha val="0"/>
                </a:srgbClr>
              </a:gs>
            </a:gsLst>
            <a:lin ang="16200000" scaled="1"/>
            <a:tileRect/>
          </a:gradFill>
          <a:ln w="3175">
            <a:miter lim="400000"/>
          </a:ln>
          <a:effectLst/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EDFC33A-A501-8F47-BA0D-D6DE8E3589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2082450"/>
            <a:ext cx="6435523" cy="2559931"/>
          </a:xfrm>
          <a:prstGeom prst="rect">
            <a:avLst/>
          </a:prstGeom>
          <a:gradFill flip="none" rotWithShape="1">
            <a:gsLst>
              <a:gs pos="39000">
                <a:srgbClr val="861C33"/>
              </a:gs>
              <a:gs pos="100000">
                <a:srgbClr val="60061F"/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C94552-76D0-454E-80CC-693F247F5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1" y="4622923"/>
            <a:ext cx="6435523" cy="2423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76F155-4275-1644-90BB-BE572D2CF087}"/>
              </a:ext>
            </a:extLst>
          </p:cNvPr>
          <p:cNvSpPr>
            <a:spLocks noGrp="1"/>
          </p:cNvSpPr>
          <p:nvPr userDrawn="1">
            <p:ph type="ctrTitle"/>
          </p:nvPr>
        </p:nvSpPr>
        <p:spPr>
          <a:xfrm>
            <a:off x="1" y="2426796"/>
            <a:ext cx="6435524" cy="2209031"/>
          </a:xfrm>
          <a:prstGeom prst="rect">
            <a:avLst/>
          </a:prstGeom>
          <a:noFill/>
        </p:spPr>
        <p:txBody>
          <a:bodyPr wrap="square" lIns="640080" tIns="0" rIns="640080" bIns="0" anchor="ctr">
            <a:noAutofit/>
          </a:bodyPr>
          <a:lstStyle>
            <a:lvl1pPr algn="l">
              <a:defRPr sz="4000" b="1" i="0" kern="12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 descr="University of Massachusetts Amherst. Be Revolutionary.">
            <a:extLst>
              <a:ext uri="{FF2B5EF4-FFF2-40B4-BE49-F238E27FC236}">
                <a16:creationId xmlns:a16="http://schemas.microsoft.com/office/drawing/2014/main" id="{51971787-B3C5-5647-8093-09544B15C72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975" y="5230802"/>
            <a:ext cx="2009583" cy="802810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5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219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1709C-34AA-F84C-82AD-3C214397A9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0"/>
            <a:ext cx="10972800" cy="2708876"/>
          </a:xfrm>
        </p:spPr>
        <p:txBody>
          <a:bodyPr lIns="36576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18">
            <a:extLst>
              <a:ext uri="{FF2B5EF4-FFF2-40B4-BE49-F238E27FC236}">
                <a16:creationId xmlns:a16="http://schemas.microsoft.com/office/drawing/2014/main" id="{0E10EF5A-04EA-674F-AD1D-AD411B8A03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7562AE8D-F5DC-FE4E-AC90-A63824D317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746"/>
            <a:ext cx="10972800" cy="684769"/>
          </a:xfrm>
        </p:spPr>
        <p:txBody>
          <a:bodyPr wrap="square" anchor="t">
            <a:noAutofit/>
          </a:bodyPr>
          <a:lstStyle>
            <a:lvl1pPr>
              <a:defRPr>
                <a:solidFill>
                  <a:srgbClr val="8626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45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7795A43-BED1-4A4B-BAF9-56178EAC6D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187450"/>
            <a:ext cx="10972800" cy="1060450"/>
          </a:xfrm>
        </p:spPr>
        <p:txBody>
          <a:bodyPr wrap="square">
            <a:noAutofit/>
          </a:bodyPr>
          <a:lstStyle>
            <a:lvl1pPr marL="0" indent="0">
              <a:lnSpc>
                <a:spcPct val="100000"/>
              </a:lnSpc>
              <a:buNone/>
              <a:defRPr sz="15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18">
            <a:extLst>
              <a:ext uri="{FF2B5EF4-FFF2-40B4-BE49-F238E27FC236}">
                <a16:creationId xmlns:a16="http://schemas.microsoft.com/office/drawing/2014/main" id="{E4E50E2A-2F20-4A41-A179-9C122AC7EE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9E6AE5C-2EEB-8A4C-B160-06CF2D39B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298"/>
            <a:ext cx="10515600" cy="652463"/>
          </a:xfrm>
        </p:spPr>
        <p:txBody>
          <a:bodyPr wrap="square" anchor="t">
            <a:noAutofit/>
          </a:bodyPr>
          <a:lstStyle>
            <a:lvl1pPr>
              <a:defRPr>
                <a:solidFill>
                  <a:srgbClr val="861C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625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FBE81E-3A9B-A844-AF96-3A873C3A9DA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410200" cy="3314786"/>
          </a:xfrm>
        </p:spPr>
        <p:txBody>
          <a:bodyPr wrap="square" tIns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42C564-FDAE-4547-BAFB-1CD444996C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0" y="1600200"/>
            <a:ext cx="5486400" cy="3314786"/>
          </a:xfrm>
        </p:spPr>
        <p:txBody>
          <a:bodyPr wrap="square" tIns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AC5E408A-71A0-2C4A-A3E2-3D96E0AFAB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BAD3120-3E5F-154F-8D01-489882146D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298"/>
            <a:ext cx="10515600" cy="652463"/>
          </a:xfrm>
        </p:spPr>
        <p:txBody>
          <a:bodyPr wrap="square" anchor="t">
            <a:noAutofit/>
          </a:bodyPr>
          <a:lstStyle>
            <a:lvl1pPr>
              <a:defRPr>
                <a:solidFill>
                  <a:srgbClr val="861C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09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3BF8D-EA15-3B4F-8222-50B10E953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298"/>
            <a:ext cx="10515600" cy="652463"/>
          </a:xfrm>
        </p:spPr>
        <p:txBody>
          <a:bodyPr wrap="square" anchor="t">
            <a:noAutofit/>
          </a:bodyPr>
          <a:lstStyle>
            <a:lvl1pPr>
              <a:defRPr>
                <a:solidFill>
                  <a:srgbClr val="861C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B41C6-7131-AF4D-8358-EB179D580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599" y="1620203"/>
            <a:ext cx="5157787" cy="689917"/>
          </a:xfrm>
        </p:spPr>
        <p:txBody>
          <a:bodyPr wrap="square" tIns="0" anchor="t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D4E1AC-86C2-6348-8ECE-90A2E61393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9600" y="2260249"/>
            <a:ext cx="5157787" cy="3593288"/>
          </a:xfrm>
        </p:spPr>
        <p:txBody>
          <a:bodyPr wrap="square" tIns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058D07-AA7F-CC46-B454-080949BF7F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14535" y="1620203"/>
            <a:ext cx="5183188" cy="689917"/>
          </a:xfrm>
        </p:spPr>
        <p:txBody>
          <a:bodyPr wrap="square" tIns="0" anchor="t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8D6E8C-871A-A34A-AD18-85FADBBDE57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096000" y="2254659"/>
            <a:ext cx="5183188" cy="3610452"/>
          </a:xfrm>
        </p:spPr>
        <p:txBody>
          <a:bodyPr wrap="square" tIns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Footer Placeholder 18">
            <a:extLst>
              <a:ext uri="{FF2B5EF4-FFF2-40B4-BE49-F238E27FC236}">
                <a16:creationId xmlns:a16="http://schemas.microsoft.com/office/drawing/2014/main" id="{E04BFF80-51BD-0549-98B2-D8B718BEF4E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7910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3BF8D-EA15-3B4F-8222-50B10E953D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298"/>
            <a:ext cx="10515600" cy="652463"/>
          </a:xfrm>
        </p:spPr>
        <p:txBody>
          <a:bodyPr wrap="square" anchor="t">
            <a:noAutofit/>
          </a:bodyPr>
          <a:lstStyle>
            <a:lvl1pPr>
              <a:defRPr>
                <a:solidFill>
                  <a:srgbClr val="861C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FB41C6-7131-AF4D-8358-EB179D580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7454" y="1337926"/>
            <a:ext cx="5157787" cy="412749"/>
          </a:xfrm>
        </p:spPr>
        <p:txBody>
          <a:bodyPr wrap="square" bIns="0" anchor="t">
            <a:noAutofit/>
          </a:bodyPr>
          <a:lstStyle>
            <a:lvl1pPr marL="0" indent="0">
              <a:buNone/>
              <a:defRPr sz="15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D4E1AC-86C2-6348-8ECE-90A2E613936B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597455" y="2063508"/>
            <a:ext cx="5157787" cy="1873492"/>
          </a:xfrm>
        </p:spPr>
        <p:txBody>
          <a:bodyPr wrap="square">
            <a:noAutofit/>
          </a:bodyPr>
          <a:lstStyle>
            <a:lvl1pPr marL="0" indent="0">
              <a:buFontTx/>
              <a:buNone/>
              <a:defRPr sz="1500" b="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Second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6058D07-AA7F-CC46-B454-080949BF7F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02390" y="1337926"/>
            <a:ext cx="5183188" cy="412749"/>
          </a:xfrm>
        </p:spPr>
        <p:txBody>
          <a:bodyPr wrap="square" lIns="731520" bIns="0" anchor="t">
            <a:noAutofit/>
          </a:bodyPr>
          <a:lstStyle>
            <a:lvl1pPr marL="0" indent="0">
              <a:buFontTx/>
              <a:buNone/>
              <a:defRPr sz="15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B8D6E8C-871A-A34A-AD18-85FADBBDE579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096000" y="2063508"/>
            <a:ext cx="5183188" cy="1873492"/>
          </a:xfrm>
        </p:spPr>
        <p:txBody>
          <a:bodyPr wrap="square" lIns="731520">
            <a:noAutofit/>
          </a:bodyPr>
          <a:lstStyle>
            <a:lvl1pPr marL="0" indent="0">
              <a:buFont typeface="+mj-lt"/>
              <a:buNone/>
              <a:defRPr sz="1500" b="0"/>
            </a:lvl1pPr>
            <a:lvl2pPr marL="457200" indent="0">
              <a:buFont typeface="+mj-lt"/>
              <a:buNone/>
              <a:defRPr/>
            </a:lvl2pPr>
            <a:lvl3pPr marL="914400" indent="0">
              <a:buFont typeface="+mj-lt"/>
              <a:buNone/>
              <a:defRPr/>
            </a:lvl3pPr>
            <a:lvl4pPr marL="1371600" indent="0">
              <a:buFont typeface="+mj-lt"/>
              <a:buNone/>
              <a:defRPr/>
            </a:lvl4pPr>
          </a:lstStyle>
          <a:p>
            <a:pPr lvl="0"/>
            <a:r>
              <a:rPr lang="en-US" dirty="0"/>
              <a:t>Second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CB425EC-6FBC-D046-B606-F488ABFCB29E}"/>
              </a:ext>
            </a:extLst>
          </p:cNvPr>
          <p:cNvCxnSpPr>
            <a:cxnSpLocks/>
          </p:cNvCxnSpPr>
          <p:nvPr userDrawn="1"/>
        </p:nvCxnSpPr>
        <p:spPr>
          <a:xfrm flipH="1" flipV="1">
            <a:off x="6090247" y="1345077"/>
            <a:ext cx="5753" cy="4278083"/>
          </a:xfrm>
          <a:prstGeom prst="line">
            <a:avLst/>
          </a:prstGeom>
          <a:ln w="1905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18">
            <a:extLst>
              <a:ext uri="{FF2B5EF4-FFF2-40B4-BE49-F238E27FC236}">
                <a16:creationId xmlns:a16="http://schemas.microsoft.com/office/drawing/2014/main" id="{B9BCECE7-9910-2C40-9D3C-E861C04910E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487911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40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05121-4DCC-AC42-AEC5-8CEECCDE90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746"/>
            <a:ext cx="10972800" cy="684769"/>
          </a:xfrm>
        </p:spPr>
        <p:txBody>
          <a:bodyPr wrap="square" anchor="t">
            <a:noAutofit/>
          </a:bodyPr>
          <a:lstStyle>
            <a:lvl1pPr>
              <a:defRPr>
                <a:solidFill>
                  <a:srgbClr val="862633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Footer Placeholder 18">
            <a:extLst>
              <a:ext uri="{FF2B5EF4-FFF2-40B4-BE49-F238E27FC236}">
                <a16:creationId xmlns:a16="http://schemas.microsoft.com/office/drawing/2014/main" id="{A2D39CAE-F686-CB43-9D26-6B89736582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2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7412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136">
            <a:extLst>
              <a:ext uri="{FF2B5EF4-FFF2-40B4-BE49-F238E27FC236}">
                <a16:creationId xmlns:a16="http://schemas.microsoft.com/office/drawing/2014/main" id="{E8CAAEC9-CB0C-B948-B9C9-1A2E5615997D}"/>
              </a:ext>
            </a:extLst>
          </p:cNvPr>
          <p:cNvSpPr/>
          <p:nvPr userDrawn="1"/>
        </p:nvSpPr>
        <p:spPr>
          <a:xfrm>
            <a:off x="0" y="111760"/>
            <a:ext cx="12192000" cy="5897965"/>
          </a:xfrm>
          <a:prstGeom prst="rect">
            <a:avLst/>
          </a:prstGeom>
          <a:gradFill flip="none" rotWithShape="1">
            <a:gsLst>
              <a:gs pos="77000">
                <a:srgbClr val="E5E5E4"/>
              </a:gs>
              <a:gs pos="12000">
                <a:srgbClr val="E5E5E4">
                  <a:alpha val="0"/>
                </a:srgbClr>
              </a:gs>
            </a:gsLst>
            <a:path path="circle">
              <a:fillToRect l="50000" t="50000" r="50000" b="50000"/>
            </a:path>
            <a:tileRect/>
          </a:gradFill>
          <a:ln w="3175">
            <a:miter lim="400000"/>
          </a:ln>
        </p:spPr>
        <p:txBody>
          <a:bodyPr lIns="38100" tIns="38100" rIns="38100" bIns="381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>
              <a:defRPr sz="2200">
                <a:solidFill>
                  <a:srgbClr val="6D1327"/>
                </a:solidFill>
              </a:defRPr>
            </a:pPr>
            <a:endParaRPr dirty="0"/>
          </a:p>
        </p:txBody>
      </p:sp>
      <p:sp>
        <p:nvSpPr>
          <p:cNvPr id="13" name="Shape 136">
            <a:extLst>
              <a:ext uri="{FF2B5EF4-FFF2-40B4-BE49-F238E27FC236}">
                <a16:creationId xmlns:a16="http://schemas.microsoft.com/office/drawing/2014/main" id="{EA2408B0-0D4D-1746-8990-71A479C20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5943600"/>
            <a:ext cx="12192000" cy="914400"/>
          </a:xfrm>
          <a:prstGeom prst="rect">
            <a:avLst/>
          </a:prstGeom>
          <a:solidFill>
            <a:schemeClr val="tx1"/>
          </a:solidFill>
          <a:ln w="3175">
            <a:miter lim="400000"/>
          </a:ln>
          <a:effectLst/>
        </p:spPr>
        <p:txBody>
          <a:bodyPr lIns="38100" tIns="38100" rIns="38100" bIns="381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endParaRPr lang="en-US" b="1" dirty="0">
              <a:solidFill>
                <a:schemeClr val="bg1"/>
              </a:solidFill>
              <a:latin typeface="Frutiger LT Std 45 Light" charset="0"/>
              <a:ea typeface="Frutiger LT Std 45 Light" charset="0"/>
              <a:cs typeface="Frutiger LT Std 45 Light" charset="0"/>
            </a:endParaRPr>
          </a:p>
        </p:txBody>
      </p:sp>
      <p:sp>
        <p:nvSpPr>
          <p:cNvPr id="9" name="Shape 136">
            <a:extLst>
              <a:ext uri="{FF2B5EF4-FFF2-40B4-BE49-F238E27FC236}">
                <a16:creationId xmlns:a16="http://schemas.microsoft.com/office/drawing/2014/main" id="{FB2B384C-5CD1-8B4F-A88B-552E4A9814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0" y="-1"/>
            <a:ext cx="12192000" cy="342207"/>
          </a:xfrm>
          <a:prstGeom prst="rect">
            <a:avLst/>
          </a:prstGeom>
          <a:solidFill>
            <a:srgbClr val="861C33"/>
          </a:solidFill>
          <a:ln w="3175">
            <a:miter lim="400000"/>
          </a:ln>
          <a:effectLst/>
        </p:spPr>
        <p:txBody>
          <a:bodyPr lIns="38100" tIns="38100" rIns="38100" bIns="38100" anchor="ctr"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11430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13716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6002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82880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endParaRPr lang="en-US" b="1" dirty="0">
              <a:solidFill>
                <a:schemeClr val="bg1"/>
              </a:solidFill>
              <a:latin typeface="Frutiger LT Std 45 Light" charset="0"/>
              <a:ea typeface="Frutiger LT Std 45 Light" charset="0"/>
              <a:cs typeface="Frutiger LT Std 45 Light" charset="0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A45678B-3948-BB41-985D-9A307304E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58296"/>
            <a:ext cx="10972800" cy="684769"/>
          </a:xfrm>
          <a:prstGeom prst="rect">
            <a:avLst/>
          </a:prstGeom>
        </p:spPr>
        <p:txBody>
          <a:bodyPr vert="horz" wrap="none" lIns="365760" tIns="45720" rIns="36576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055198-6587-874B-87F3-9D0A2CA11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2286000"/>
          </a:xfrm>
          <a:prstGeom prst="rect">
            <a:avLst/>
          </a:prstGeom>
        </p:spPr>
        <p:txBody>
          <a:bodyPr vert="horz" wrap="none" lIns="365760" tIns="0" rIns="36576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7" name="Picture 16" descr="University of Massachusetts Amherst. Be Revolutionary.">
            <a:extLst>
              <a:ext uri="{FF2B5EF4-FFF2-40B4-BE49-F238E27FC236}">
                <a16:creationId xmlns:a16="http://schemas.microsoft.com/office/drawing/2014/main" id="{65F8FA06-DE15-BE4C-A614-F931FB6524A7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35" y="6121485"/>
            <a:ext cx="1302721" cy="520426"/>
          </a:xfrm>
          <a:prstGeom prst="rect">
            <a:avLst/>
          </a:prstGeom>
        </p:spPr>
      </p:pic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AE7AF046-1D6D-8142-97E0-0A361D32206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946790" y="6337361"/>
            <a:ext cx="10009857" cy="346472"/>
          </a:xfrm>
          <a:prstGeom prst="rect">
            <a:avLst/>
          </a:prstGeom>
        </p:spPr>
        <p:txBody>
          <a:bodyPr vert="horz" wrap="none" lIns="91440" tIns="45720" rIns="91440" bIns="45720" rtlCol="0" anchor="b"/>
          <a:lstStyle>
            <a:lvl1pPr algn="r">
              <a:defRPr sz="110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126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60" r:id="rId8"/>
    <p:sldLayoutId id="2147483654" r:id="rId9"/>
    <p:sldLayoutId id="2147483661" r:id="rId10"/>
    <p:sldLayoutId id="2147483662" r:id="rId11"/>
    <p:sldLayoutId id="2147483664" r:id="rId12"/>
    <p:sldLayoutId id="2147483665" r:id="rId13"/>
    <p:sldLayoutId id="2147483655" r:id="rId14"/>
    <p:sldLayoutId id="2147483656" r:id="rId15"/>
    <p:sldLayoutId id="2147483657" r:id="rId16"/>
    <p:sldLayoutId id="2147483658" r:id="rId17"/>
    <p:sldLayoutId id="2147483659" r:id="rId18"/>
    <p:sldLayoutId id="2147483663" r:id="rId1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 baseline="0">
          <a:solidFill>
            <a:srgbClr val="861C33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2000" b="1" i="0" kern="1200" cap="none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8" userDrawn="1">
          <p15:clr>
            <a:srgbClr val="F26B43"/>
          </p15:clr>
        </p15:guide>
        <p15:guide id="2" orient="horz" pos="4176" userDrawn="1">
          <p15:clr>
            <a:srgbClr val="F26B43"/>
          </p15:clr>
        </p15:guide>
        <p15:guide id="3" pos="624" userDrawn="1">
          <p15:clr>
            <a:srgbClr val="F26B43"/>
          </p15:clr>
        </p15:guide>
        <p15:guide id="6" pos="384" userDrawn="1">
          <p15:clr>
            <a:srgbClr val="F26B43"/>
          </p15:clr>
        </p15:guide>
        <p15:guide id="7" pos="7296" userDrawn="1">
          <p15:clr>
            <a:srgbClr val="F26B43"/>
          </p15:clr>
        </p15:guide>
        <p15:guide id="8" orient="horz" pos="1008" userDrawn="1">
          <p15:clr>
            <a:srgbClr val="F26B43"/>
          </p15:clr>
        </p15:guide>
        <p15:guide id="9" orient="horz" pos="1416" userDrawn="1">
          <p15:clr>
            <a:srgbClr val="F26B43"/>
          </p15:clr>
        </p15:guide>
        <p15:guide id="10" orient="horz" pos="2448" userDrawn="1">
          <p15:clr>
            <a:srgbClr val="F26B43"/>
          </p15:clr>
        </p15:guide>
        <p15:guide id="11" orient="horz" pos="3552" userDrawn="1">
          <p15:clr>
            <a:srgbClr val="F26B43"/>
          </p15:clr>
        </p15:guide>
        <p15:guide id="12" orient="horz" pos="748" userDrawn="1">
          <p15:clr>
            <a:srgbClr val="F26B43"/>
          </p15:clr>
        </p15:guide>
        <p15:guide id="13" orient="horz" pos="3744" userDrawn="1">
          <p15:clr>
            <a:srgbClr val="F26B43"/>
          </p15:clr>
        </p15:guide>
        <p15:guide id="14" pos="3840" userDrawn="1">
          <p15:clr>
            <a:srgbClr val="F26B43"/>
          </p15:clr>
        </p15:guide>
        <p15:guide id="15" pos="4128" userDrawn="1">
          <p15:clr>
            <a:srgbClr val="F26B43"/>
          </p15:clr>
        </p15:guide>
        <p15:guide id="16" pos="355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tiff"/><Relationship Id="rId4" Type="http://schemas.openxmlformats.org/officeDocument/2006/relationships/image" Target="../media/image31.tif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-org.silk.library.umass.edu/10.1126/science.aad4998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6CE8122-31C9-304F-BE6C-5EEFBF2DC1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 dirty="0"/>
              <a:t>Materials for clean energy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4AE89B4-F456-D445-8808-5687C76255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F27E3117-35D2-B045-B53A-5263486D802E}"/>
              </a:ext>
            </a:extLst>
          </p:cNvPr>
          <p:cNvGrpSpPr/>
          <p:nvPr/>
        </p:nvGrpSpPr>
        <p:grpSpPr>
          <a:xfrm>
            <a:off x="7552462" y="5179390"/>
            <a:ext cx="4455066" cy="1477328"/>
            <a:chOff x="7552462" y="5179390"/>
            <a:chExt cx="4455066" cy="1477328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1F416E04-D1D3-CB4B-B311-55E54AAB00AA}"/>
                </a:ext>
              </a:extLst>
            </p:cNvPr>
            <p:cNvSpPr txBox="1"/>
            <p:nvPr/>
          </p:nvSpPr>
          <p:spPr>
            <a:xfrm>
              <a:off x="7552462" y="5179390"/>
              <a:ext cx="4455066" cy="1477328"/>
            </a:xfrm>
            <a:prstGeom prst="rect">
              <a:avLst/>
            </a:prstGeom>
            <a:solidFill>
              <a:schemeClr val="tx2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</a:rPr>
                <a:t>Omar Abdelrahman</a:t>
              </a:r>
            </a:p>
            <a:p>
              <a:r>
                <a:rPr lang="en-US" b="1" dirty="0">
                  <a:solidFill>
                    <a:schemeClr val="bg1"/>
                  </a:solidFill>
                </a:rPr>
                <a:t>(Chemical Engineering)</a:t>
              </a:r>
            </a:p>
            <a:p>
              <a:endParaRPr lang="en-US" b="1" dirty="0">
                <a:solidFill>
                  <a:schemeClr val="bg1"/>
                </a:solidFill>
              </a:endParaRPr>
            </a:p>
            <a:p>
              <a:r>
                <a:rPr lang="en-US" b="1" dirty="0">
                  <a:solidFill>
                    <a:schemeClr val="bg1"/>
                  </a:solidFill>
                </a:rPr>
                <a:t>Ashwin Ramasubramaniam</a:t>
              </a:r>
            </a:p>
            <a:p>
              <a:r>
                <a:rPr lang="en-US" b="1" dirty="0">
                  <a:solidFill>
                    <a:schemeClr val="bg1"/>
                  </a:solidFill>
                </a:rPr>
                <a:t>(Mechanical &amp; Industrial Engineering)</a:t>
              </a:r>
            </a:p>
          </p:txBody>
        </p: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B6814D1E-E09D-6D4D-AE47-3B043ADC6687}"/>
                </a:ext>
              </a:extLst>
            </p:cNvPr>
            <p:cNvCxnSpPr/>
            <p:nvPr/>
          </p:nvCxnSpPr>
          <p:spPr>
            <a:xfrm>
              <a:off x="7552462" y="6656718"/>
              <a:ext cx="4455066" cy="0"/>
            </a:xfrm>
            <a:prstGeom prst="line">
              <a:avLst/>
            </a:prstGeom>
            <a:ln w="1016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A19FB884-0E97-3E46-961F-DD7772E967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22AF609-B996-334B-82B9-303974095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4F92709-193D-A349-8A64-BDABCAC625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6A58FDD-9A57-364F-AF64-9A927C8208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0" y="1270000"/>
            <a:ext cx="63500" cy="7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9677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831A476-EC0E-294E-9B8D-AC6D48D6C3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9259" y="412594"/>
            <a:ext cx="11310342" cy="684769"/>
          </a:xfrm>
        </p:spPr>
        <p:txBody>
          <a:bodyPr/>
          <a:lstStyle/>
          <a:p>
            <a:r>
              <a:rPr lang="en-US" sz="3200" dirty="0"/>
              <a:t>Electrocatalysts for H</a:t>
            </a:r>
            <a:r>
              <a:rPr lang="en-US" sz="3200" baseline="-25000" dirty="0"/>
              <a:t>2</a:t>
            </a:r>
            <a:r>
              <a:rPr lang="en-US" sz="3200" dirty="0"/>
              <a:t> production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BBAC2B-B3E4-5641-8A74-07AE3AE5AA11}"/>
              </a:ext>
            </a:extLst>
          </p:cNvPr>
          <p:cNvSpPr txBox="1"/>
          <p:nvPr/>
        </p:nvSpPr>
        <p:spPr>
          <a:xfrm>
            <a:off x="272058" y="1061728"/>
            <a:ext cx="471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Sabatier Principle</a:t>
            </a:r>
            <a:r>
              <a:rPr lang="en-US" dirty="0"/>
              <a:t>: An ideal catalyst neither binds adsorbates too strongly or too weakly 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7CA8D75-DBB3-9446-81BB-3EAAAE9E0B71}"/>
              </a:ext>
            </a:extLst>
          </p:cNvPr>
          <p:cNvGrpSpPr/>
          <p:nvPr/>
        </p:nvGrpSpPr>
        <p:grpSpPr>
          <a:xfrm>
            <a:off x="298751" y="1688694"/>
            <a:ext cx="5600083" cy="3916613"/>
            <a:chOff x="298751" y="1688694"/>
            <a:chExt cx="5600083" cy="3916613"/>
          </a:xfrm>
        </p:grpSpPr>
        <p:sp>
          <p:nvSpPr>
            <p:cNvPr id="8" name="TextBox 11">
              <a:extLst>
                <a:ext uri="{FF2B5EF4-FFF2-40B4-BE49-F238E27FC236}">
                  <a16:creationId xmlns:a16="http://schemas.microsoft.com/office/drawing/2014/main" id="{C3131FC7-8EA5-0347-B832-2346897DA3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-971308" y="3157723"/>
              <a:ext cx="2940228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2000" dirty="0">
                  <a:solidFill>
                    <a:srgbClr val="FF0000"/>
                  </a:solidFill>
                  <a:latin typeface="Times" panose="02020603050405020304" pitchFamily="18" charset="0"/>
                  <a:cs typeface="Tahoma" panose="020B0604030504040204" pitchFamily="34" charset="0"/>
                </a:rPr>
                <a:t>Catalytic activity increases</a:t>
              </a:r>
            </a:p>
          </p:txBody>
        </p:sp>
        <p:cxnSp>
          <p:nvCxnSpPr>
            <p:cNvPr id="9" name="Straight Arrow Connector 10">
              <a:extLst>
                <a:ext uri="{FF2B5EF4-FFF2-40B4-BE49-F238E27FC236}">
                  <a16:creationId xmlns:a16="http://schemas.microsoft.com/office/drawing/2014/main" id="{05CB6DE0-EA7D-6F4B-837D-3030DAF3CD51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708769" y="2270240"/>
              <a:ext cx="0" cy="230505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0" name="Straight Arrow Connector 15">
              <a:extLst>
                <a:ext uri="{FF2B5EF4-FFF2-40B4-BE49-F238E27FC236}">
                  <a16:creationId xmlns:a16="http://schemas.microsoft.com/office/drawing/2014/main" id="{575903D4-CB78-8641-9DE1-C3765CA1756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641355" y="5128190"/>
              <a:ext cx="1504352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9D2CB78-E509-B24A-942C-529A8E9AA409}"/>
                </a:ext>
              </a:extLst>
            </p:cNvPr>
            <p:cNvSpPr txBox="1"/>
            <p:nvPr/>
          </p:nvSpPr>
          <p:spPr>
            <a:xfrm>
              <a:off x="1396489" y="5297530"/>
              <a:ext cx="4222629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dirty="0">
                  <a:latin typeface="Times" panose="02020603050405020304" pitchFamily="18" charset="0"/>
                  <a:cs typeface="Times" panose="02020603050405020304" pitchFamily="18" charset="0"/>
                </a:rPr>
                <a:t>Chemical Society Reviews, 43(18), 6555-6569.</a:t>
              </a:r>
            </a:p>
          </p:txBody>
        </p:sp>
        <p:sp>
          <p:nvSpPr>
            <p:cNvPr id="12" name="TextBox 17">
              <a:extLst>
                <a:ext uri="{FF2B5EF4-FFF2-40B4-BE49-F238E27FC236}">
                  <a16:creationId xmlns:a16="http://schemas.microsoft.com/office/drawing/2014/main" id="{9F0D055C-5A84-E04A-B0BF-73DE71E46F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90380" y="4944379"/>
              <a:ext cx="160845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2000" dirty="0">
                  <a:solidFill>
                    <a:srgbClr val="FF0000"/>
                  </a:solidFill>
                  <a:latin typeface="Times" panose="02020603050405020304" pitchFamily="18" charset="0"/>
                  <a:cs typeface="Tahoma" panose="020B0604030504040204" pitchFamily="34" charset="0"/>
                </a:rPr>
                <a:t>Weak binding</a:t>
              </a:r>
            </a:p>
          </p:txBody>
        </p:sp>
        <p:sp>
          <p:nvSpPr>
            <p:cNvPr id="14" name="TextBox 17">
              <a:extLst>
                <a:ext uri="{FF2B5EF4-FFF2-40B4-BE49-F238E27FC236}">
                  <a16:creationId xmlns:a16="http://schemas.microsoft.com/office/drawing/2014/main" id="{06531FA8-60B6-5C46-B349-5700DB3FBF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93580" y="4912479"/>
              <a:ext cx="1713931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neva" charset="0"/>
                  <a:ea typeface="MS PGothic" panose="020B0600070205080204" pitchFamily="34" charset="-128"/>
                </a:defRPr>
              </a:lvl9pPr>
            </a:lstStyle>
            <a:p>
              <a:r>
                <a:rPr lang="en-US" altLang="en-US" sz="2000" dirty="0">
                  <a:solidFill>
                    <a:srgbClr val="FF0000"/>
                  </a:solidFill>
                  <a:latin typeface="Times" panose="02020603050405020304" pitchFamily="18" charset="0"/>
                  <a:cs typeface="Tahoma" panose="020B0604030504040204" pitchFamily="34" charset="0"/>
                </a:rPr>
                <a:t>Strong binding</a:t>
              </a:r>
            </a:p>
          </p:txBody>
        </p:sp>
        <p:pic>
          <p:nvPicPr>
            <p:cNvPr id="6" name="Picture 5" descr="Chart, scatter chart&#10;&#10;Description automatically generated">
              <a:extLst>
                <a:ext uri="{FF2B5EF4-FFF2-40B4-BE49-F238E27FC236}">
                  <a16:creationId xmlns:a16="http://schemas.microsoft.com/office/drawing/2014/main" id="{DFD8AEE5-7117-0B45-B01B-B0E3C1951F2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6702" y="1688694"/>
              <a:ext cx="5021908" cy="3302643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B86A037-0F94-DC45-AF46-8D657EB591E3}"/>
                </a:ext>
              </a:extLst>
            </p:cNvPr>
            <p:cNvSpPr txBox="1"/>
            <p:nvPr/>
          </p:nvSpPr>
          <p:spPr>
            <a:xfrm>
              <a:off x="1247181" y="1890104"/>
              <a:ext cx="2020475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n-US" sz="1600" b="1" dirty="0">
                  <a:latin typeface="Times" panose="02020603050405020304" pitchFamily="18" charset="0"/>
                  <a:cs typeface="Times" panose="02020603050405020304" pitchFamily="18" charset="0"/>
                </a:rPr>
                <a:t>“Volcano” plot</a:t>
              </a:r>
              <a:endParaRPr lang="en-US" sz="1600" b="1" dirty="0">
                <a:latin typeface="Times" panose="02020603050405020304" pitchFamily="18" charset="0"/>
                <a:cs typeface="Times" panose="02020603050405020304" pitchFamily="18" charset="0"/>
                <a:sym typeface="Wingdings" panose="05000000000000000000" pitchFamily="2" charset="2"/>
              </a:endParaRP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CFFB7F84-2AB6-C648-949B-E8C134DD4349}"/>
              </a:ext>
            </a:extLst>
          </p:cNvPr>
          <p:cNvSpPr txBox="1"/>
          <p:nvPr/>
        </p:nvSpPr>
        <p:spPr>
          <a:xfrm>
            <a:off x="3850685" y="1913621"/>
            <a:ext cx="17684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baseline="30000" dirty="0"/>
              <a:t>+ </a:t>
            </a:r>
            <a:r>
              <a:rPr lang="en-US" dirty="0"/>
              <a:t>+ e</a:t>
            </a:r>
            <a:r>
              <a:rPr lang="en-US" baseline="30000" dirty="0"/>
              <a:t>-</a:t>
            </a:r>
            <a:r>
              <a:rPr lang="en-US" dirty="0"/>
              <a:t> </a:t>
            </a:r>
            <a:r>
              <a:rPr lang="en-US" dirty="0">
                <a:sym typeface="Wingdings" pitchFamily="2" charset="2"/>
              </a:rPr>
              <a:t> ½ H</a:t>
            </a:r>
            <a:r>
              <a:rPr lang="en-US" baseline="-25000" dirty="0">
                <a:sym typeface="Wingdings" pitchFamily="2" charset="2"/>
              </a:rPr>
              <a:t>2</a:t>
            </a:r>
            <a:endParaRPr lang="en-US" baseline="-25000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25B4402-E2F9-5841-8965-3C0C0093231A}"/>
              </a:ext>
            </a:extLst>
          </p:cNvPr>
          <p:cNvGrpSpPr/>
          <p:nvPr/>
        </p:nvGrpSpPr>
        <p:grpSpPr>
          <a:xfrm>
            <a:off x="6862010" y="1173503"/>
            <a:ext cx="4942502" cy="3829200"/>
            <a:chOff x="6862010" y="1375208"/>
            <a:chExt cx="4942502" cy="3829200"/>
          </a:xfrm>
        </p:grpSpPr>
        <p:pic>
          <p:nvPicPr>
            <p:cNvPr id="19" name="Picture 4">
              <a:extLst>
                <a:ext uri="{FF2B5EF4-FFF2-40B4-BE49-F238E27FC236}">
                  <a16:creationId xmlns:a16="http://schemas.microsoft.com/office/drawing/2014/main" id="{B36C95D5-4CBE-5145-9A6B-A50482B6D3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62010" y="1375208"/>
              <a:ext cx="4942502" cy="3829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25E6D06-C731-9C49-9A37-F011190F8EE9}"/>
                </a:ext>
              </a:extLst>
            </p:cNvPr>
            <p:cNvSpPr txBox="1"/>
            <p:nvPr/>
          </p:nvSpPr>
          <p:spPr>
            <a:xfrm>
              <a:off x="10534569" y="1622943"/>
              <a:ext cx="9621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Wikipedia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D34C317A-A2FF-4D45-992B-BE5F2C25C905}"/>
              </a:ext>
            </a:extLst>
          </p:cNvPr>
          <p:cNvSpPr txBox="1"/>
          <p:nvPr/>
        </p:nvSpPr>
        <p:spPr>
          <a:xfrm>
            <a:off x="6532250" y="5090824"/>
            <a:ext cx="52722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PGM catalysts, </a:t>
            </a:r>
            <a:r>
              <a:rPr lang="en-US" dirty="0" err="1"/>
              <a:t>Ir</a:t>
            </a:r>
            <a:r>
              <a:rPr lang="en-US" dirty="0"/>
              <a:t>-/Ru-based oxides among the best catalysts. Can they be replaced?</a:t>
            </a:r>
          </a:p>
        </p:txBody>
      </p:sp>
    </p:spTree>
    <p:extLst>
      <p:ext uri="{BB962C8B-B14F-4D97-AF65-F5344CB8AC3E}">
        <p14:creationId xmlns:p14="http://schemas.microsoft.com/office/powerpoint/2010/main" val="38798863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periodic table price">
            <a:extLst>
              <a:ext uri="{FF2B5EF4-FFF2-40B4-BE49-F238E27FC236}">
                <a16:creationId xmlns:a16="http://schemas.microsoft.com/office/drawing/2014/main" id="{A83F1293-98EB-824E-B8E2-C09E7D418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85" y="402268"/>
            <a:ext cx="7795908" cy="550958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DF822C2-11EB-0B47-8B3A-E068A23F11B9}"/>
              </a:ext>
            </a:extLst>
          </p:cNvPr>
          <p:cNvSpPr txBox="1"/>
          <p:nvPr/>
        </p:nvSpPr>
        <p:spPr>
          <a:xfrm>
            <a:off x="8379503" y="989351"/>
            <a:ext cx="362761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Desirable physical/chemical properties are only part of the story for materials selection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Can we move towards earth-abundant materials?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Their compounds? (Nitrides, phosphides, sulfides, carbides,…)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Can we afford to test all of these one by one?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  <a:p>
            <a:r>
              <a:rPr lang="en-US" b="1" dirty="0">
                <a:solidFill>
                  <a:srgbClr val="0432FF"/>
                </a:solidFill>
              </a:rPr>
              <a:t>Societal considerations?</a:t>
            </a:r>
          </a:p>
          <a:p>
            <a:r>
              <a:rPr lang="en-US" b="1" dirty="0">
                <a:solidFill>
                  <a:srgbClr val="0432FF"/>
                </a:solidFill>
              </a:rPr>
              <a:t>Supply chains?</a:t>
            </a:r>
          </a:p>
          <a:p>
            <a:r>
              <a:rPr lang="en-US" b="1" dirty="0">
                <a:solidFill>
                  <a:srgbClr val="0432FF"/>
                </a:solidFill>
              </a:rPr>
              <a:t>Environmental impact?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002935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EB8A53-4162-6545-A387-6CDA6DF5C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Computational (Electro)catalysis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78529F-9126-6549-AC79-BCC7F0C9BB98}"/>
              </a:ext>
            </a:extLst>
          </p:cNvPr>
          <p:cNvSpPr txBox="1"/>
          <p:nvPr/>
        </p:nvSpPr>
        <p:spPr>
          <a:xfrm>
            <a:off x="233456" y="5453687"/>
            <a:ext cx="6218369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b="1" dirty="0"/>
              <a:t>QC</a:t>
            </a:r>
            <a:r>
              <a:rPr lang="en-US" dirty="0"/>
              <a:t> – corrections for complex active sites</a:t>
            </a:r>
          </a:p>
          <a:p>
            <a:pPr marL="285750" indent="-285750">
              <a:buFont typeface="Arial"/>
              <a:buChar char="•"/>
            </a:pPr>
            <a:r>
              <a:rPr lang="en-US" b="1" dirty="0"/>
              <a:t>DFT</a:t>
            </a:r>
            <a:r>
              <a:rPr lang="en-US" dirty="0"/>
              <a:t> – reaction thermodynamics and barriers</a:t>
            </a:r>
          </a:p>
          <a:p>
            <a:pPr marL="285750" indent="-285750">
              <a:buFont typeface="Arial"/>
              <a:buChar char="•"/>
            </a:pPr>
            <a:r>
              <a:rPr lang="en-US" b="1" dirty="0"/>
              <a:t>MD</a:t>
            </a:r>
            <a:r>
              <a:rPr lang="en-US" dirty="0"/>
              <a:t> – structure-function relationships, reaction dynamics</a:t>
            </a:r>
          </a:p>
          <a:p>
            <a:pPr marL="285750" indent="-285750">
              <a:buFont typeface="Arial"/>
              <a:buChar char="•"/>
            </a:pPr>
            <a:r>
              <a:rPr lang="en-US" b="1" dirty="0"/>
              <a:t>Continuum</a:t>
            </a:r>
            <a:r>
              <a:rPr lang="en-US" dirty="0"/>
              <a:t> – </a:t>
            </a:r>
            <a:r>
              <a:rPr lang="en-US" dirty="0" err="1"/>
              <a:t>microkinetic</a:t>
            </a:r>
            <a:r>
              <a:rPr lang="en-US" dirty="0"/>
              <a:t> models, reactor models 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67870FF4-1BD0-144E-B992-B6A3EB20DA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74" y="1179980"/>
            <a:ext cx="6642100" cy="4229100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BBC6BBE2-0FE9-984A-8776-273F02CD9307}"/>
              </a:ext>
            </a:extLst>
          </p:cNvPr>
          <p:cNvSpPr txBox="1"/>
          <p:nvPr/>
        </p:nvSpPr>
        <p:spPr>
          <a:xfrm>
            <a:off x="6794875" y="1464639"/>
            <a:ext cx="489062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Designing catalysts </a:t>
            </a:r>
            <a:r>
              <a:rPr lang="en-US" sz="2000" b="1" i="1" dirty="0"/>
              <a:t>in silico</a:t>
            </a:r>
          </a:p>
          <a:p>
            <a:endParaRPr lang="en-US" sz="2000" b="1" i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32FF"/>
                </a:solidFill>
              </a:rPr>
              <a:t>Explore</a:t>
            </a:r>
            <a:r>
              <a:rPr lang="en-US" sz="2000" dirty="0"/>
              <a:t> vast space of materials efficiently (metals, oxides, nitrides, chalcogenides, ...)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32FF"/>
                </a:solidFill>
              </a:rPr>
              <a:t>Understand</a:t>
            </a:r>
            <a:r>
              <a:rPr lang="en-US" sz="2000" dirty="0"/>
              <a:t> structure-property-function relationships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432FF"/>
                </a:solidFill>
              </a:rPr>
              <a:t>Predict</a:t>
            </a:r>
            <a:r>
              <a:rPr lang="en-US" sz="2000" dirty="0"/>
              <a:t> reaction mechanisms and energetics/kinetics accurately</a:t>
            </a:r>
          </a:p>
        </p:txBody>
      </p:sp>
    </p:spTree>
    <p:extLst>
      <p:ext uri="{BB962C8B-B14F-4D97-AF65-F5344CB8AC3E}">
        <p14:creationId xmlns:p14="http://schemas.microsoft.com/office/powerpoint/2010/main" val="572308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C202BB0-91D8-BF43-9A74-BFC7592F8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39488"/>
            <a:ext cx="10972800" cy="684769"/>
          </a:xfrm>
        </p:spPr>
        <p:txBody>
          <a:bodyPr/>
          <a:lstStyle/>
          <a:p>
            <a:r>
              <a:rPr lang="en-US" dirty="0"/>
              <a:t>Example: Using catalysts efficiently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5C72588-0159-CF40-96D9-23A8413CD1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48717" y="1124257"/>
            <a:ext cx="5356412" cy="41374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6E8787F-8E63-C44E-8323-995410C962B7}"/>
              </a:ext>
            </a:extLst>
          </p:cNvPr>
          <p:cNvSpPr txBox="1"/>
          <p:nvPr/>
        </p:nvSpPr>
        <p:spPr>
          <a:xfrm>
            <a:off x="623047" y="5485434"/>
            <a:ext cx="10972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432FF"/>
                </a:solidFill>
              </a:rPr>
              <a:t>Key Idea</a:t>
            </a:r>
            <a:r>
              <a:rPr lang="en-US" dirty="0">
                <a:solidFill>
                  <a:srgbClr val="0432FF"/>
                </a:solidFill>
              </a:rPr>
              <a:t>: Use minimal amount of Pt with tailored “supports” to get performance comparable to bulk Pt </a:t>
            </a:r>
          </a:p>
        </p:txBody>
      </p:sp>
      <p:pic>
        <p:nvPicPr>
          <p:cNvPr id="15" name="Picture 5">
            <a:extLst>
              <a:ext uri="{FF2B5EF4-FFF2-40B4-BE49-F238E27FC236}">
                <a16:creationId xmlns:a16="http://schemas.microsoft.com/office/drawing/2014/main" id="{0A560334-56BB-CC49-BFAD-8AFB7A7D2F2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043" r="38625" b="13959"/>
          <a:stretch/>
        </p:blipFill>
        <p:spPr bwMode="auto">
          <a:xfrm>
            <a:off x="353111" y="1065717"/>
            <a:ext cx="1435348" cy="1146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A2B1475-860A-504E-92EC-B872B2046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047" y="2371417"/>
            <a:ext cx="4264848" cy="3128796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0620DEAD-8621-8A40-ACF4-88032D653031}"/>
              </a:ext>
            </a:extLst>
          </p:cNvPr>
          <p:cNvGrpSpPr/>
          <p:nvPr/>
        </p:nvGrpSpPr>
        <p:grpSpPr>
          <a:xfrm>
            <a:off x="7284597" y="2299742"/>
            <a:ext cx="892528" cy="893257"/>
            <a:chOff x="5396753" y="1900517"/>
            <a:chExt cx="892528" cy="893257"/>
          </a:xfrm>
        </p:grpSpPr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D3C07AB2-69D1-5B41-84F5-A227A4DCD8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96753" y="1900517"/>
              <a:ext cx="892528" cy="893257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76050EF2-38C0-D244-AB91-1EBC7FD76B81}"/>
                </a:ext>
              </a:extLst>
            </p:cNvPr>
            <p:cNvSpPr/>
            <p:nvPr/>
          </p:nvSpPr>
          <p:spPr>
            <a:xfrm>
              <a:off x="5513833" y="2017692"/>
              <a:ext cx="658368" cy="65890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204530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4985A4-38A0-C840-BCE8-E6E22EA98C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22816"/>
            <a:ext cx="10972800" cy="684769"/>
          </a:xfrm>
        </p:spPr>
        <p:txBody>
          <a:bodyPr/>
          <a:lstStyle/>
          <a:p>
            <a:r>
              <a:rPr lang="en-US" dirty="0"/>
              <a:t>Example: Taking catalysts to the limit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AF27BFD-B46A-C046-A8D2-00DF9F0F1F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338" y="1207585"/>
            <a:ext cx="3361958" cy="422683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F40E0EA-605B-1840-8619-D4DCF4AACE3B}"/>
              </a:ext>
            </a:extLst>
          </p:cNvPr>
          <p:cNvSpPr/>
          <p:nvPr/>
        </p:nvSpPr>
        <p:spPr>
          <a:xfrm>
            <a:off x="413897" y="5542057"/>
            <a:ext cx="4114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Chen et al.</a:t>
            </a:r>
            <a:r>
              <a:rPr lang="en-US" sz="1400" i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Nature Nanotech </a:t>
            </a:r>
            <a:r>
              <a:rPr lang="en-US" sz="1400" b="1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13, </a:t>
            </a:r>
            <a:r>
              <a:rPr lang="en-US" sz="1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702–707 (2018)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93B7D1-996E-F145-A186-D41D877082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59269" y="1030982"/>
            <a:ext cx="4721622" cy="190753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C00143B-29D8-EC4A-98CE-E678370F0933}"/>
              </a:ext>
            </a:extLst>
          </p:cNvPr>
          <p:cNvSpPr txBox="1"/>
          <p:nvPr/>
        </p:nvSpPr>
        <p:spPr>
          <a:xfrm>
            <a:off x="6096000" y="2975870"/>
            <a:ext cx="3774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Zhang et al. ACS Nano </a:t>
            </a:r>
            <a:r>
              <a:rPr lang="en-US" sz="1400" b="1" dirty="0"/>
              <a:t>11</a:t>
            </a:r>
            <a:r>
              <a:rPr lang="en-US" sz="1400" dirty="0"/>
              <a:t>, 6930-6941 (2017)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FF87D7-0504-F54B-B585-90BDF8E451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59269" y="3533241"/>
            <a:ext cx="6152942" cy="28010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2962FEA-E9DE-F74B-86BF-E41A8F68CF97}"/>
              </a:ext>
            </a:extLst>
          </p:cNvPr>
          <p:cNvSpPr txBox="1"/>
          <p:nvPr/>
        </p:nvSpPr>
        <p:spPr>
          <a:xfrm>
            <a:off x="5559269" y="6334295"/>
            <a:ext cx="335624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Yang et al., Science Advances </a:t>
            </a:r>
            <a:r>
              <a:rPr lang="en-US" sz="1400" b="1" dirty="0"/>
              <a:t>2 </a:t>
            </a:r>
            <a:r>
              <a:rPr lang="en-US" sz="1400" dirty="0"/>
              <a:t>(2016) </a:t>
            </a:r>
          </a:p>
        </p:txBody>
      </p:sp>
    </p:spTree>
    <p:extLst>
      <p:ext uri="{BB962C8B-B14F-4D97-AF65-F5344CB8AC3E}">
        <p14:creationId xmlns:p14="http://schemas.microsoft.com/office/powerpoint/2010/main" val="12653996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EC645A7-4101-E14D-981C-07862E5A9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365" y="506723"/>
            <a:ext cx="11725835" cy="684769"/>
          </a:xfrm>
        </p:spPr>
        <p:txBody>
          <a:bodyPr/>
          <a:lstStyle/>
          <a:p>
            <a:r>
              <a:rPr lang="en-US" sz="3200" dirty="0"/>
              <a:t>Example: Designing Earth-abundant catalysts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E958D07-7C90-014E-BB16-41FDB0AAF8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0889" y="1666499"/>
            <a:ext cx="5207000" cy="33020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8DFDD69B-3B12-9F47-B83D-4E4333FEEC4B}"/>
              </a:ext>
            </a:extLst>
          </p:cNvPr>
          <p:cNvGrpSpPr/>
          <p:nvPr/>
        </p:nvGrpSpPr>
        <p:grpSpPr>
          <a:xfrm>
            <a:off x="3378575" y="1543676"/>
            <a:ext cx="3089460" cy="2946336"/>
            <a:chOff x="9019410" y="2787786"/>
            <a:chExt cx="3089460" cy="2946336"/>
          </a:xfrm>
        </p:grpSpPr>
        <p:pic>
          <p:nvPicPr>
            <p:cNvPr id="7" name="Picture 1">
              <a:extLst>
                <a:ext uri="{FF2B5EF4-FFF2-40B4-BE49-F238E27FC236}">
                  <a16:creationId xmlns:a16="http://schemas.microsoft.com/office/drawing/2014/main" id="{364361D7-6183-5642-AC0A-89647B345AB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202" t="32885" r="33261" b="33101"/>
            <a:stretch/>
          </p:blipFill>
          <p:spPr bwMode="auto">
            <a:xfrm>
              <a:off x="9019410" y="2787786"/>
              <a:ext cx="2622696" cy="2397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AE1D54E7-F1BD-1844-AD3A-18E63B2BB057}"/>
                </a:ext>
              </a:extLst>
            </p:cNvPr>
            <p:cNvSpPr/>
            <p:nvPr/>
          </p:nvSpPr>
          <p:spPr>
            <a:xfrm>
              <a:off x="9024612" y="5210902"/>
              <a:ext cx="308425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err="1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Kuraganti</a:t>
              </a:r>
              <a:r>
                <a:rPr lang="en-US" sz="1400" dirty="0">
                  <a:solidFill>
                    <a:srgbClr val="000000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, et al. ACS Appl. Mater. Interfaces 2019, 11, 28, 25155-25162</a:t>
              </a:r>
              <a:endParaRPr lang="en-US" sz="14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830EA6D-3350-904C-A546-89704E3933B2}"/>
              </a:ext>
            </a:extLst>
          </p:cNvPr>
          <p:cNvGrpSpPr/>
          <p:nvPr/>
        </p:nvGrpSpPr>
        <p:grpSpPr>
          <a:xfrm>
            <a:off x="484790" y="1306690"/>
            <a:ext cx="2596133" cy="3340560"/>
            <a:chOff x="8262281" y="512764"/>
            <a:chExt cx="2596133" cy="334056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2AA3DBC-4AF1-7746-BE78-A65596954A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50000" r="50000"/>
            <a:stretch/>
          </p:blipFill>
          <p:spPr>
            <a:xfrm>
              <a:off x="8355496" y="1000492"/>
              <a:ext cx="2266680" cy="2295859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63220BE-648A-C344-BBC6-9ABFCE51B257}"/>
                </a:ext>
              </a:extLst>
            </p:cNvPr>
            <p:cNvSpPr/>
            <p:nvPr/>
          </p:nvSpPr>
          <p:spPr>
            <a:xfrm>
              <a:off x="8262281" y="3330104"/>
              <a:ext cx="2596133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da-DK" sz="1400" dirty="0">
                  <a:solidFill>
                    <a:srgbClr val="22222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Ravikumar, H., et al. </a:t>
              </a:r>
              <a:r>
                <a:rPr lang="en-US" sz="1400" dirty="0">
                  <a:solidFill>
                    <a:srgbClr val="222222"/>
                  </a:solidFill>
                  <a:latin typeface="Times" panose="02020603050405020304" pitchFamily="18" charset="0"/>
                  <a:cs typeface="Times" panose="02020603050405020304" pitchFamily="18" charset="0"/>
                </a:rPr>
                <a:t>Materials Letters 220 (2018): 133-135</a:t>
              </a:r>
              <a:endParaRPr lang="en-US" sz="1400" dirty="0">
                <a:latin typeface="Times" panose="02020603050405020304" pitchFamily="18" charset="0"/>
                <a:cs typeface="Times" panose="02020603050405020304" pitchFamily="18" charset="0"/>
              </a:endParaRP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8517B75-C99B-0E4D-AE4A-41F29B1ABC49}"/>
                </a:ext>
              </a:extLst>
            </p:cNvPr>
            <p:cNvSpPr/>
            <p:nvPr/>
          </p:nvSpPr>
          <p:spPr>
            <a:xfrm>
              <a:off x="8293753" y="512764"/>
              <a:ext cx="19591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00" b="1" dirty="0">
                  <a:cs typeface="Times" panose="02020603050405020304" pitchFamily="18" charset="0"/>
                </a:rPr>
                <a:t>MoSe</a:t>
              </a:r>
              <a:r>
                <a:rPr lang="en-US" sz="1600" b="1" baseline="-25000" dirty="0">
                  <a:cs typeface="Times" panose="02020603050405020304" pitchFamily="18" charset="0"/>
                </a:rPr>
                <a:t>2</a:t>
              </a:r>
              <a:r>
                <a:rPr lang="en-US" sz="1600" b="1" dirty="0">
                  <a:cs typeface="Times" panose="02020603050405020304" pitchFamily="18" charset="0"/>
                </a:rPr>
                <a:t> nanoflower</a:t>
              </a:r>
              <a:endParaRPr lang="en-US" sz="1600" b="1" dirty="0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7383E656-4F2F-EC4C-B019-D229F9CEA9E5}"/>
              </a:ext>
            </a:extLst>
          </p:cNvPr>
          <p:cNvSpPr txBox="1"/>
          <p:nvPr/>
        </p:nvSpPr>
        <p:spPr>
          <a:xfrm>
            <a:off x="6912321" y="4968499"/>
            <a:ext cx="532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Dope edges with other transition-metal atoms</a:t>
            </a:r>
          </a:p>
        </p:txBody>
      </p:sp>
    </p:spTree>
    <p:extLst>
      <p:ext uri="{BB962C8B-B14F-4D97-AF65-F5344CB8AC3E}">
        <p14:creationId xmlns:p14="http://schemas.microsoft.com/office/powerpoint/2010/main" val="3357325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043104-0B71-F543-B1AA-0A9F4E931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78356"/>
            <a:ext cx="10972800" cy="684769"/>
          </a:xfrm>
        </p:spPr>
        <p:txBody>
          <a:bodyPr/>
          <a:lstStyle/>
          <a:p>
            <a:r>
              <a:rPr lang="en-US" dirty="0"/>
              <a:t>DOPED </a:t>
            </a:r>
            <a:r>
              <a:rPr lang="en-US" cap="none" dirty="0"/>
              <a:t>MoSe</a:t>
            </a:r>
            <a:r>
              <a:rPr lang="en-US" cap="none" baseline="-25000" dirty="0"/>
              <a:t>2 </a:t>
            </a:r>
            <a:r>
              <a:rPr lang="en-US" cap="none" dirty="0"/>
              <a:t>ELECTROCATALYSTS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1634E0-56C1-5843-BF43-0F519844546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548" r="9037"/>
          <a:stretch/>
        </p:blipFill>
        <p:spPr>
          <a:xfrm>
            <a:off x="273367" y="927558"/>
            <a:ext cx="6699376" cy="50382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F9ACBA8-6F88-704E-B3CF-F1587E9196DC}"/>
              </a:ext>
            </a:extLst>
          </p:cNvPr>
          <p:cNvSpPr/>
          <p:nvPr/>
        </p:nvSpPr>
        <p:spPr>
          <a:xfrm>
            <a:off x="1865962" y="3754159"/>
            <a:ext cx="974268" cy="304803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BB9FEF-E885-EB4A-9BF6-9F6948899767}"/>
              </a:ext>
            </a:extLst>
          </p:cNvPr>
          <p:cNvSpPr/>
          <p:nvPr/>
        </p:nvSpPr>
        <p:spPr>
          <a:xfrm>
            <a:off x="5397903" y="4595575"/>
            <a:ext cx="1243787" cy="325503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F592B6-5C03-0346-A002-8BAE0A7C24C8}"/>
              </a:ext>
            </a:extLst>
          </p:cNvPr>
          <p:cNvSpPr/>
          <p:nvPr/>
        </p:nvSpPr>
        <p:spPr>
          <a:xfrm>
            <a:off x="5221794" y="3880125"/>
            <a:ext cx="798003" cy="304802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B57A09C-C8E3-8648-95D4-FFDF991AF76F}"/>
              </a:ext>
            </a:extLst>
          </p:cNvPr>
          <p:cNvSpPr/>
          <p:nvPr/>
        </p:nvSpPr>
        <p:spPr>
          <a:xfrm>
            <a:off x="1524000" y="1855206"/>
            <a:ext cx="1828791" cy="1026686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C9C13FA-8342-E446-8AF1-0B885506F6B5}"/>
              </a:ext>
            </a:extLst>
          </p:cNvPr>
          <p:cNvSpPr/>
          <p:nvPr/>
        </p:nvSpPr>
        <p:spPr>
          <a:xfrm>
            <a:off x="1247963" y="4288447"/>
            <a:ext cx="1748426" cy="642784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2ECAFE7-299E-1940-8BF8-75307B09CB24}"/>
              </a:ext>
            </a:extLst>
          </p:cNvPr>
          <p:cNvSpPr/>
          <p:nvPr/>
        </p:nvSpPr>
        <p:spPr>
          <a:xfrm>
            <a:off x="4642658" y="2101621"/>
            <a:ext cx="1377139" cy="343703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7">
            <a:extLst>
              <a:ext uri="{FF2B5EF4-FFF2-40B4-BE49-F238E27FC236}">
                <a16:creationId xmlns:a16="http://schemas.microsoft.com/office/drawing/2014/main" id="{4CD93539-BC9F-C64F-962B-890594B0A9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17056" y="5969346"/>
            <a:ext cx="405912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 b="1" dirty="0">
                <a:solidFill>
                  <a:srgbClr val="FF0000"/>
                </a:solidFill>
                <a:latin typeface="+mn-lt"/>
                <a:cs typeface="Tahoma" panose="020B0604030504040204" pitchFamily="34" charset="0"/>
              </a:rPr>
              <a:t>Strength of H binding increases</a:t>
            </a:r>
          </a:p>
        </p:txBody>
      </p:sp>
      <p:cxnSp>
        <p:nvCxnSpPr>
          <p:cNvPr id="12" name="Straight Arrow Connector 10">
            <a:extLst>
              <a:ext uri="{FF2B5EF4-FFF2-40B4-BE49-F238E27FC236}">
                <a16:creationId xmlns:a16="http://schemas.microsoft.com/office/drawing/2014/main" id="{501F49A2-BD1E-F847-B831-0DDA22956375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457200" y="1759525"/>
            <a:ext cx="0" cy="230505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1">
            <a:extLst>
              <a:ext uri="{FF2B5EF4-FFF2-40B4-BE49-F238E27FC236}">
                <a16:creationId xmlns:a16="http://schemas.microsoft.com/office/drawing/2014/main" id="{F8DDFE38-89F3-2A47-9484-9F5FA1122DDE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-1270277" y="2756289"/>
            <a:ext cx="293381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HER activity increases</a:t>
            </a:r>
          </a:p>
        </p:txBody>
      </p:sp>
      <p:cxnSp>
        <p:nvCxnSpPr>
          <p:cNvPr id="14" name="Straight Arrow Connector 15">
            <a:extLst>
              <a:ext uri="{FF2B5EF4-FFF2-40B4-BE49-F238E27FC236}">
                <a16:creationId xmlns:a16="http://schemas.microsoft.com/office/drawing/2014/main" id="{FCE6DB6A-9C0A-4B4A-BFE9-C66C9C952345}"/>
              </a:ext>
            </a:extLst>
          </p:cNvPr>
          <p:cNvCxnSpPr>
            <a:cxnSpLocks/>
          </p:cNvCxnSpPr>
          <p:nvPr/>
        </p:nvCxnSpPr>
        <p:spPr bwMode="auto">
          <a:xfrm flipH="1">
            <a:off x="3138307" y="5906788"/>
            <a:ext cx="1504352" cy="0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Rectangle 2">
            <a:extLst>
              <a:ext uri="{FF2B5EF4-FFF2-40B4-BE49-F238E27FC236}">
                <a16:creationId xmlns:a16="http://schemas.microsoft.com/office/drawing/2014/main" id="{11B6A5E7-2132-8549-B94A-45639C1C12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18986" y="4921078"/>
            <a:ext cx="45567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neva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800" b="1" dirty="0">
                <a:latin typeface="+mn-lt"/>
              </a:rPr>
              <a:t>Volcano plot (black dashed lines) </a:t>
            </a:r>
            <a:r>
              <a:rPr lang="en-US" altLang="en-US" sz="1800" dirty="0">
                <a:latin typeface="+mn-lt"/>
              </a:rPr>
              <a:t>from Esposito et al., </a:t>
            </a:r>
            <a:r>
              <a:rPr lang="en-US" altLang="en-US" sz="1800" i="1" dirty="0">
                <a:latin typeface="+mn-lt"/>
              </a:rPr>
              <a:t>J. Am. Chem. Soc.</a:t>
            </a:r>
            <a:r>
              <a:rPr lang="en-US" altLang="en-US" sz="1800" dirty="0">
                <a:latin typeface="+mn-lt"/>
              </a:rPr>
              <a:t>, 2012, 134, 3025–3033.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934197-E400-8747-AC66-70291FB18B4B}"/>
              </a:ext>
            </a:extLst>
          </p:cNvPr>
          <p:cNvSpPr/>
          <p:nvPr/>
        </p:nvSpPr>
        <p:spPr>
          <a:xfrm>
            <a:off x="5265796" y="1167753"/>
            <a:ext cx="16578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cs typeface="Times" panose="02020603050405020304" pitchFamily="18" charset="0"/>
              </a:rPr>
              <a:t>BSL: Basal Plane</a:t>
            </a:r>
          </a:p>
          <a:p>
            <a:r>
              <a:rPr lang="en-US" sz="1400" b="1" dirty="0" err="1">
                <a:cs typeface="Times" panose="02020603050405020304" pitchFamily="18" charset="0"/>
              </a:rPr>
              <a:t>V</a:t>
            </a:r>
            <a:r>
              <a:rPr lang="en-US" sz="1400" b="1" baseline="-25000" dirty="0" err="1">
                <a:cs typeface="Times" panose="02020603050405020304" pitchFamily="18" charset="0"/>
              </a:rPr>
              <a:t>Se</a:t>
            </a:r>
            <a:r>
              <a:rPr lang="en-US" sz="1400" b="1" dirty="0">
                <a:cs typeface="Times" panose="02020603050405020304" pitchFamily="18" charset="0"/>
              </a:rPr>
              <a:t>: Se-vacancy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F428ACD-B1E1-8C46-B102-1249C8BD6DF4}"/>
              </a:ext>
            </a:extLst>
          </p:cNvPr>
          <p:cNvSpPr/>
          <p:nvPr/>
        </p:nvSpPr>
        <p:spPr>
          <a:xfrm>
            <a:off x="1665260" y="4058962"/>
            <a:ext cx="1227913" cy="229484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4382844-1C94-FC42-AB11-AEDF9F42F018}"/>
              </a:ext>
            </a:extLst>
          </p:cNvPr>
          <p:cNvSpPr/>
          <p:nvPr/>
        </p:nvSpPr>
        <p:spPr>
          <a:xfrm>
            <a:off x="2071904" y="3434720"/>
            <a:ext cx="1661884" cy="315870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368A749B-2AF9-4644-B5D4-D56E3D903BF9}"/>
              </a:ext>
            </a:extLst>
          </p:cNvPr>
          <p:cNvSpPr/>
          <p:nvPr/>
        </p:nvSpPr>
        <p:spPr>
          <a:xfrm>
            <a:off x="2353096" y="1121316"/>
            <a:ext cx="1661884" cy="315870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36B870-24B8-1F43-8508-A01AAC5BBD33}"/>
              </a:ext>
            </a:extLst>
          </p:cNvPr>
          <p:cNvSpPr/>
          <p:nvPr/>
        </p:nvSpPr>
        <p:spPr>
          <a:xfrm>
            <a:off x="5847738" y="3409666"/>
            <a:ext cx="1243787" cy="304802"/>
          </a:xfrm>
          <a:prstGeom prst="rect">
            <a:avLst/>
          </a:prstGeom>
          <a:solidFill>
            <a:srgbClr val="FFFF00">
              <a:alpha val="21000"/>
            </a:srgbClr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51E60B2-7E24-B749-9503-370EC54136CE}"/>
              </a:ext>
            </a:extLst>
          </p:cNvPr>
          <p:cNvSpPr txBox="1"/>
          <p:nvPr/>
        </p:nvSpPr>
        <p:spPr>
          <a:xfrm>
            <a:off x="7178087" y="1104385"/>
            <a:ext cx="45567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>
                <a:solidFill>
                  <a:srgbClr val="0432FF"/>
                </a:solidFill>
              </a:rPr>
              <a:t>Doping is an effective strategy to activate MoSe</a:t>
            </a:r>
            <a:r>
              <a:rPr lang="en-US" sz="2200" b="1" baseline="-25000" dirty="0">
                <a:solidFill>
                  <a:srgbClr val="0432FF"/>
                </a:solidFill>
              </a:rPr>
              <a:t>2</a:t>
            </a:r>
            <a:r>
              <a:rPr lang="en-US" sz="2200" b="1" dirty="0">
                <a:solidFill>
                  <a:srgbClr val="0432FF"/>
                </a:solidFill>
              </a:rPr>
              <a:t> for hydrogen production</a:t>
            </a:r>
          </a:p>
        </p:txBody>
      </p:sp>
    </p:spTree>
    <p:extLst>
      <p:ext uri="{BB962C8B-B14F-4D97-AF65-F5344CB8AC3E}">
        <p14:creationId xmlns:p14="http://schemas.microsoft.com/office/powerpoint/2010/main" val="23030253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0" grpId="2" animBg="1"/>
      <p:bldP spid="18" grpId="0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1" grpId="2" animBg="1"/>
      <p:bldP spid="2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3932A3-8D5E-7C4A-A560-9A5CE63F7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92612"/>
            <a:ext cx="10972800" cy="684769"/>
          </a:xfrm>
        </p:spPr>
        <p:txBody>
          <a:bodyPr/>
          <a:lstStyle/>
          <a:p>
            <a:r>
              <a:rPr lang="en-US" altLang="en-US" sz="3200" dirty="0"/>
              <a:t>Beyond Hydrogen: Nitrogen Reduction</a:t>
            </a:r>
            <a:br>
              <a:rPr lang="en-US" altLang="en-US" sz="3200" dirty="0"/>
            </a:b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561556-E85A-6041-9CF2-504D85494B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10" y="1077380"/>
            <a:ext cx="7686644" cy="410857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2B911C2-F3D5-7B4F-A6A9-7BC5E030833A}"/>
              </a:ext>
            </a:extLst>
          </p:cNvPr>
          <p:cNvSpPr txBox="1"/>
          <p:nvPr/>
        </p:nvSpPr>
        <p:spPr>
          <a:xfrm>
            <a:off x="8076587" y="6018475"/>
            <a:ext cx="39491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  <a:cs typeface="Times" panose="02020603050405020304" pitchFamily="18" charset="0"/>
              </a:rPr>
              <a:t>A. Jain, M.  Bar </a:t>
            </a:r>
            <a:r>
              <a:rPr lang="en-US" sz="1400" dirty="0" err="1">
                <a:solidFill>
                  <a:schemeClr val="bg1"/>
                </a:solidFill>
                <a:cs typeface="Times" panose="02020603050405020304" pitchFamily="18" charset="0"/>
              </a:rPr>
              <a:t>Sadan</a:t>
            </a:r>
            <a:r>
              <a:rPr lang="en-US" sz="1400" dirty="0">
                <a:solidFill>
                  <a:schemeClr val="bg1"/>
                </a:solidFill>
                <a:cs typeface="Times" panose="02020603050405020304" pitchFamily="18" charset="0"/>
              </a:rPr>
              <a:t>, A. Ramasubramaniam </a:t>
            </a:r>
          </a:p>
          <a:p>
            <a:r>
              <a:rPr lang="en-US" sz="1400" dirty="0">
                <a:solidFill>
                  <a:schemeClr val="bg1"/>
                </a:solidFill>
                <a:cs typeface="Times" panose="02020603050405020304" pitchFamily="18" charset="0"/>
              </a:rPr>
              <a:t>J. Phys. Chem. C, 125, 19980–19990 (2021)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B30CFD-F0EB-ED47-9F5F-C4357E77DE47}"/>
              </a:ext>
            </a:extLst>
          </p:cNvPr>
          <p:cNvSpPr txBox="1"/>
          <p:nvPr/>
        </p:nvSpPr>
        <p:spPr>
          <a:xfrm>
            <a:off x="7932390" y="2282847"/>
            <a:ext cx="43363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H-mediated NRR</a:t>
            </a:r>
            <a:r>
              <a:rPr lang="en-US" dirty="0"/>
              <a:t>:</a:t>
            </a:r>
          </a:p>
          <a:p>
            <a:r>
              <a:rPr lang="en-US" b="1" dirty="0">
                <a:solidFill>
                  <a:srgbClr val="0432FF"/>
                </a:solidFill>
              </a:rPr>
              <a:t>      N</a:t>
            </a:r>
            <a:r>
              <a:rPr lang="en-US" b="1" baseline="-25000" dirty="0">
                <a:solidFill>
                  <a:srgbClr val="0432FF"/>
                </a:solidFill>
              </a:rPr>
              <a:t>2 </a:t>
            </a:r>
            <a:r>
              <a:rPr lang="en-US" b="1" dirty="0">
                <a:solidFill>
                  <a:srgbClr val="0432FF"/>
                </a:solidFill>
              </a:rPr>
              <a:t>+ 14 (H</a:t>
            </a:r>
            <a:r>
              <a:rPr lang="en-US" b="1" baseline="30000" dirty="0">
                <a:solidFill>
                  <a:srgbClr val="0432FF"/>
                </a:solidFill>
              </a:rPr>
              <a:t>+</a:t>
            </a:r>
            <a:r>
              <a:rPr lang="en-US" b="1" dirty="0">
                <a:solidFill>
                  <a:srgbClr val="0432FF"/>
                </a:solidFill>
              </a:rPr>
              <a:t>+e</a:t>
            </a:r>
            <a:r>
              <a:rPr lang="en-US" b="1" baseline="30000" dirty="0">
                <a:solidFill>
                  <a:srgbClr val="0432FF"/>
                </a:solidFill>
              </a:rPr>
              <a:t>-</a:t>
            </a:r>
            <a:r>
              <a:rPr lang="en-US" b="1" dirty="0">
                <a:solidFill>
                  <a:srgbClr val="0432FF"/>
                </a:solidFill>
              </a:rPr>
              <a:t>) </a:t>
            </a:r>
            <a:r>
              <a:rPr lang="en-US" b="1" dirty="0">
                <a:solidFill>
                  <a:srgbClr val="0432FF"/>
                </a:solidFill>
                <a:sym typeface="Wingdings" panose="05000000000000000000" pitchFamily="2" charset="2"/>
              </a:rPr>
              <a:t> 2NH</a:t>
            </a:r>
            <a:r>
              <a:rPr lang="en-US" b="1" baseline="-25000" dirty="0">
                <a:solidFill>
                  <a:srgbClr val="0432FF"/>
                </a:solidFill>
                <a:sym typeface="Wingdings" panose="05000000000000000000" pitchFamily="2" charset="2"/>
              </a:rPr>
              <a:t>3 (g) </a:t>
            </a:r>
            <a:r>
              <a:rPr lang="en-US" b="1" dirty="0">
                <a:solidFill>
                  <a:srgbClr val="0432FF"/>
                </a:solidFill>
                <a:sym typeface="Wingdings" panose="05000000000000000000" pitchFamily="2" charset="2"/>
              </a:rPr>
              <a:t>+ 4H</a:t>
            </a:r>
            <a:r>
              <a:rPr lang="en-US" b="1" baseline="-25000" dirty="0">
                <a:solidFill>
                  <a:srgbClr val="0432FF"/>
                </a:solidFill>
                <a:sym typeface="Wingdings" panose="05000000000000000000" pitchFamily="2" charset="2"/>
              </a:rPr>
              <a:t>2 (g)</a:t>
            </a:r>
            <a:endParaRPr lang="en-US" b="1" baseline="-25000" dirty="0">
              <a:solidFill>
                <a:srgbClr val="0432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86AD32-15F1-D84C-A938-07F2FB3F7CF8}"/>
              </a:ext>
            </a:extLst>
          </p:cNvPr>
          <p:cNvSpPr txBox="1"/>
          <p:nvPr/>
        </p:nvSpPr>
        <p:spPr>
          <a:xfrm>
            <a:off x="7945837" y="1483863"/>
            <a:ext cx="37283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NRR: </a:t>
            </a:r>
            <a:endParaRPr lang="en-US" b="1" dirty="0">
              <a:solidFill>
                <a:srgbClr val="0432FF"/>
              </a:solidFill>
            </a:endParaRPr>
          </a:p>
          <a:p>
            <a:r>
              <a:rPr lang="en-US" b="1" dirty="0">
                <a:solidFill>
                  <a:srgbClr val="0432FF"/>
                </a:solidFill>
              </a:rPr>
              <a:t>      N</a:t>
            </a:r>
            <a:r>
              <a:rPr lang="en-US" b="1" baseline="-25000" dirty="0">
                <a:solidFill>
                  <a:srgbClr val="0432FF"/>
                </a:solidFill>
              </a:rPr>
              <a:t>2 </a:t>
            </a:r>
            <a:r>
              <a:rPr lang="en-US" b="1" dirty="0">
                <a:solidFill>
                  <a:srgbClr val="0432FF"/>
                </a:solidFill>
              </a:rPr>
              <a:t>+ 6 (H</a:t>
            </a:r>
            <a:r>
              <a:rPr lang="en-US" b="1" baseline="30000" dirty="0">
                <a:solidFill>
                  <a:srgbClr val="0432FF"/>
                </a:solidFill>
              </a:rPr>
              <a:t>+</a:t>
            </a:r>
            <a:r>
              <a:rPr lang="en-US" b="1" dirty="0">
                <a:solidFill>
                  <a:srgbClr val="0432FF"/>
                </a:solidFill>
              </a:rPr>
              <a:t>+e</a:t>
            </a:r>
            <a:r>
              <a:rPr lang="en-US" b="1" baseline="30000" dirty="0">
                <a:solidFill>
                  <a:srgbClr val="0432FF"/>
                </a:solidFill>
              </a:rPr>
              <a:t>-</a:t>
            </a:r>
            <a:r>
              <a:rPr lang="en-US" b="1" dirty="0">
                <a:solidFill>
                  <a:srgbClr val="0432FF"/>
                </a:solidFill>
              </a:rPr>
              <a:t>) </a:t>
            </a:r>
            <a:r>
              <a:rPr lang="en-US" b="1" dirty="0">
                <a:solidFill>
                  <a:srgbClr val="0432FF"/>
                </a:solidFill>
                <a:sym typeface="Wingdings" panose="05000000000000000000" pitchFamily="2" charset="2"/>
              </a:rPr>
              <a:t> 2NH</a:t>
            </a:r>
            <a:r>
              <a:rPr lang="en-US" b="1" baseline="-25000" dirty="0">
                <a:solidFill>
                  <a:srgbClr val="0432FF"/>
                </a:solidFill>
                <a:sym typeface="Wingdings" panose="05000000000000000000" pitchFamily="2" charset="2"/>
              </a:rPr>
              <a:t>3 (g)</a:t>
            </a:r>
            <a:endParaRPr lang="en-US" b="1" baseline="-25000" dirty="0">
              <a:solidFill>
                <a:srgbClr val="0432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570D607-54B5-FA42-A8F1-F54D9A4D66CC}"/>
              </a:ext>
            </a:extLst>
          </p:cNvPr>
          <p:cNvSpPr txBox="1"/>
          <p:nvPr/>
        </p:nvSpPr>
        <p:spPr>
          <a:xfrm>
            <a:off x="8076587" y="3410941"/>
            <a:ext cx="377401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Complex pathway involving </a:t>
            </a:r>
            <a:r>
              <a:rPr lang="en-US" b="1" dirty="0" err="1">
                <a:solidFill>
                  <a:srgbClr val="0000FF"/>
                </a:solidFill>
              </a:rPr>
              <a:t>coadsorbates</a:t>
            </a:r>
            <a:r>
              <a:rPr lang="en-US" b="1" dirty="0">
                <a:solidFill>
                  <a:srgbClr val="0000FF"/>
                </a:solidFill>
              </a:rPr>
              <a:t>, electrolyte effects, etc.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2097FE-DBFF-E24D-88D1-EF756DDF07B1}"/>
              </a:ext>
            </a:extLst>
          </p:cNvPr>
          <p:cNvSpPr txBox="1"/>
          <p:nvPr/>
        </p:nvSpPr>
        <p:spPr>
          <a:xfrm>
            <a:off x="5372545" y="5400461"/>
            <a:ext cx="6478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Plenty of ongoing research, a lot more to be done…</a:t>
            </a:r>
          </a:p>
        </p:txBody>
      </p:sp>
    </p:spTree>
    <p:extLst>
      <p:ext uri="{BB962C8B-B14F-4D97-AF65-F5344CB8AC3E}">
        <p14:creationId xmlns:p14="http://schemas.microsoft.com/office/powerpoint/2010/main" val="3129889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3932A3-8D5E-7C4A-A560-9A5CE63F7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92612"/>
            <a:ext cx="10972800" cy="684769"/>
          </a:xfrm>
        </p:spPr>
        <p:txBody>
          <a:bodyPr/>
          <a:lstStyle/>
          <a:p>
            <a:r>
              <a:rPr lang="en-US" sz="3200" dirty="0"/>
              <a:t>Sourcing ‘PURE’ Water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72097FE-DBFF-E24D-88D1-EF756DDF07B1}"/>
              </a:ext>
            </a:extLst>
          </p:cNvPr>
          <p:cNvSpPr txBox="1"/>
          <p:nvPr/>
        </p:nvSpPr>
        <p:spPr>
          <a:xfrm>
            <a:off x="5372545" y="5400461"/>
            <a:ext cx="52806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Generating pure water is energy intensive</a:t>
            </a:r>
          </a:p>
        </p:txBody>
      </p:sp>
      <p:pic>
        <p:nvPicPr>
          <p:cNvPr id="1026" name="Picture 2" descr="RO BASICS - Optimal Reverse Osmosis">
            <a:extLst>
              <a:ext uri="{FF2B5EF4-FFF2-40B4-BE49-F238E27FC236}">
                <a16:creationId xmlns:a16="http://schemas.microsoft.com/office/drawing/2014/main" id="{E1EAD725-15B4-4EFE-B9FF-68931F7437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13" y="1148779"/>
            <a:ext cx="5766843" cy="3823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esalination Lesson for Kids | Study.com">
            <a:extLst>
              <a:ext uri="{FF2B5EF4-FFF2-40B4-BE49-F238E27FC236}">
                <a16:creationId xmlns:a16="http://schemas.microsoft.com/office/drawing/2014/main" id="{059EB1BD-D3A2-4210-9C80-A32BF49DE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404" y="1148779"/>
            <a:ext cx="3794557" cy="382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8088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3932A3-8D5E-7C4A-A560-9A5CE63F7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92612"/>
            <a:ext cx="10972800" cy="684769"/>
          </a:xfrm>
        </p:spPr>
        <p:txBody>
          <a:bodyPr/>
          <a:lstStyle/>
          <a:p>
            <a:r>
              <a:rPr lang="en-US" sz="3200" dirty="0"/>
              <a:t>Creating a Stable Water Catalyst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79BB1-76B2-4843-83CA-EAF678B29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2913" y="1077381"/>
            <a:ext cx="7983261" cy="23516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670357-7042-41EB-91ED-B09A1F4CF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2493" y="3556523"/>
            <a:ext cx="9247013" cy="2334429"/>
          </a:xfrm>
          <a:prstGeom prst="rect">
            <a:avLst/>
          </a:prstGeom>
        </p:spPr>
      </p:pic>
      <p:sp>
        <p:nvSpPr>
          <p:cNvPr id="109" name="TextBox 108">
            <a:extLst>
              <a:ext uri="{FF2B5EF4-FFF2-40B4-BE49-F238E27FC236}">
                <a16:creationId xmlns:a16="http://schemas.microsoft.com/office/drawing/2014/main" id="{C15A16CF-75BB-40EB-B269-3A5A8E59FC3D}"/>
              </a:ext>
            </a:extLst>
          </p:cNvPr>
          <p:cNvSpPr txBox="1"/>
          <p:nvPr/>
        </p:nvSpPr>
        <p:spPr>
          <a:xfrm>
            <a:off x="157840" y="3513604"/>
            <a:ext cx="52774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Smaller particles lead to a higher fraction </a:t>
            </a:r>
          </a:p>
          <a:p>
            <a:r>
              <a:rPr lang="en-US" sz="2000" b="1" dirty="0"/>
              <a:t>of exposed metal catalyst</a:t>
            </a:r>
          </a:p>
        </p:txBody>
      </p:sp>
    </p:spTree>
    <p:extLst>
      <p:ext uri="{BB962C8B-B14F-4D97-AF65-F5344CB8AC3E}">
        <p14:creationId xmlns:p14="http://schemas.microsoft.com/office/powerpoint/2010/main" val="420373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12556F-4FB6-5441-A9CB-ECA08AD9D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485" y="1510991"/>
            <a:ext cx="11154937" cy="4187281"/>
          </a:xfrm>
        </p:spPr>
        <p:txBody>
          <a:bodyPr wrap="square">
            <a:noAutofit/>
          </a:bodyPr>
          <a:lstStyle/>
          <a:p>
            <a:r>
              <a:rPr lang="en-US" dirty="0"/>
              <a:t>I</a:t>
            </a:r>
            <a:r>
              <a:rPr lang="en-US" b="1" dirty="0"/>
              <a:t>ntroduction:</a:t>
            </a:r>
          </a:p>
          <a:p>
            <a:pPr lvl="1"/>
            <a:r>
              <a:rPr lang="en-US" b="1" dirty="0"/>
              <a:t>Examples of chemical reactions that are at the forefront of renewable/sustainable energy</a:t>
            </a:r>
          </a:p>
          <a:p>
            <a:pPr lvl="1"/>
            <a:r>
              <a:rPr lang="en-US" b="1" dirty="0"/>
              <a:t>Materials challenges for catalyzing reactions</a:t>
            </a:r>
          </a:p>
          <a:p>
            <a:pPr lvl="1"/>
            <a:r>
              <a:rPr lang="en-US" b="1" dirty="0"/>
              <a:t>Electrochemical approaches</a:t>
            </a:r>
          </a:p>
          <a:p>
            <a:pPr lvl="1"/>
            <a:r>
              <a:rPr lang="en-US" b="1" dirty="0"/>
              <a:t>Computational modeling</a:t>
            </a:r>
          </a:p>
          <a:p>
            <a:r>
              <a:rPr lang="en-US" dirty="0"/>
              <a:t>Focus topic: Water Electrolysis and PEM Fuel </a:t>
            </a:r>
            <a:r>
              <a:rPr lang="en-US"/>
              <a:t>Cell Experiment</a:t>
            </a:r>
            <a:endParaRPr lang="en-US" dirty="0"/>
          </a:p>
          <a:p>
            <a:pPr lvl="1"/>
            <a:r>
              <a:rPr lang="en-US" b="1" dirty="0"/>
              <a:t>Hands-on experiment with hydrogen fuel cell</a:t>
            </a:r>
          </a:p>
          <a:p>
            <a:r>
              <a:rPr lang="en-US" dirty="0"/>
              <a:t>Wrap up</a:t>
            </a:r>
            <a:endParaRPr lang="en-US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D0B6A7-F460-2144-8D63-81479D5A4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Plan</a:t>
            </a:r>
          </a:p>
        </p:txBody>
      </p:sp>
    </p:spTree>
    <p:extLst>
      <p:ext uri="{BB962C8B-B14F-4D97-AF65-F5344CB8AC3E}">
        <p14:creationId xmlns:p14="http://schemas.microsoft.com/office/powerpoint/2010/main" val="22203645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320E8BB-A189-844F-A565-34D6A7B13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747"/>
            <a:ext cx="10972800" cy="1080030"/>
          </a:xfrm>
        </p:spPr>
        <p:txBody>
          <a:bodyPr/>
          <a:lstStyle/>
          <a:p>
            <a:r>
              <a:rPr lang="en-US" dirty="0"/>
              <a:t>Focus topic: water electrolysis and PEM fuel cell experiment</a:t>
            </a:r>
          </a:p>
        </p:txBody>
      </p:sp>
      <p:pic>
        <p:nvPicPr>
          <p:cNvPr id="2052" name="Picture 4" descr="Amazon.com: Horizon Fuel Cell Technologies Fuel Cell Car Science Kit : Toys  &amp; Games">
            <a:extLst>
              <a:ext uri="{FF2B5EF4-FFF2-40B4-BE49-F238E27FC236}">
                <a16:creationId xmlns:a16="http://schemas.microsoft.com/office/drawing/2014/main" id="{FEFF9A0F-8F5D-4F26-8461-14628B106D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837" y="1718320"/>
            <a:ext cx="5606034" cy="388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68657C-74BA-4501-AAF6-2E2CE8AC5B39}"/>
              </a:ext>
            </a:extLst>
          </p:cNvPr>
          <p:cNvSpPr txBox="1"/>
          <p:nvPr/>
        </p:nvSpPr>
        <p:spPr>
          <a:xfrm>
            <a:off x="6019801" y="2445120"/>
            <a:ext cx="1654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Motor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A4E7AE-E285-4A10-BE7E-B1A32615D6FE}"/>
              </a:ext>
            </a:extLst>
          </p:cNvPr>
          <p:cNvSpPr txBox="1"/>
          <p:nvPr/>
        </p:nvSpPr>
        <p:spPr>
          <a:xfrm>
            <a:off x="3988944" y="1728863"/>
            <a:ext cx="1654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Hydrogen Reservoir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1743DB0-F748-4E50-9EDF-C67E055CDAF2}"/>
              </a:ext>
            </a:extLst>
          </p:cNvPr>
          <p:cNvSpPr txBox="1"/>
          <p:nvPr/>
        </p:nvSpPr>
        <p:spPr>
          <a:xfrm>
            <a:off x="4974638" y="4827685"/>
            <a:ext cx="165413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Oxygen Reservoir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2EC6F99-DD48-4A9E-B718-6B8538EE15BF}"/>
              </a:ext>
            </a:extLst>
          </p:cNvPr>
          <p:cNvSpPr txBox="1"/>
          <p:nvPr/>
        </p:nvSpPr>
        <p:spPr>
          <a:xfrm>
            <a:off x="413767" y="4489646"/>
            <a:ext cx="1654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Fuel Cell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06A581-A2F8-4082-88EB-117720EA868F}"/>
              </a:ext>
            </a:extLst>
          </p:cNvPr>
          <p:cNvSpPr txBox="1"/>
          <p:nvPr/>
        </p:nvSpPr>
        <p:spPr>
          <a:xfrm>
            <a:off x="138078" y="2015721"/>
            <a:ext cx="21952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Energy Source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8C800EDC-00AA-473D-BAF8-B84F5AE8AACF}"/>
              </a:ext>
            </a:extLst>
          </p:cNvPr>
          <p:cNvCxnSpPr>
            <a:stCxn id="6" idx="2"/>
          </p:cNvCxnSpPr>
          <p:nvPr/>
        </p:nvCxnSpPr>
        <p:spPr>
          <a:xfrm flipH="1">
            <a:off x="4497745" y="2559860"/>
            <a:ext cx="318269" cy="565201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71C08C-0EC2-43E9-AA80-FCFCAB068545}"/>
              </a:ext>
            </a:extLst>
          </p:cNvPr>
          <p:cNvCxnSpPr>
            <a:cxnSpLocks/>
          </p:cNvCxnSpPr>
          <p:nvPr/>
        </p:nvCxnSpPr>
        <p:spPr>
          <a:xfrm flipH="1" flipV="1">
            <a:off x="4816014" y="3799842"/>
            <a:ext cx="476893" cy="1032918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73170E-70CC-48AC-BB7E-00B9B915A226}"/>
              </a:ext>
            </a:extLst>
          </p:cNvPr>
          <p:cNvCxnSpPr>
            <a:cxnSpLocks/>
          </p:cNvCxnSpPr>
          <p:nvPr/>
        </p:nvCxnSpPr>
        <p:spPr>
          <a:xfrm flipH="1">
            <a:off x="5801707" y="2945993"/>
            <a:ext cx="593959" cy="509741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CBFED93-A905-4362-A969-9311EB8BE1B8}"/>
              </a:ext>
            </a:extLst>
          </p:cNvPr>
          <p:cNvCxnSpPr>
            <a:cxnSpLocks/>
          </p:cNvCxnSpPr>
          <p:nvPr/>
        </p:nvCxnSpPr>
        <p:spPr>
          <a:xfrm>
            <a:off x="1367553" y="2438564"/>
            <a:ext cx="458911" cy="180112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9C67692-973A-4F23-8583-45F8D4DBEFEF}"/>
              </a:ext>
            </a:extLst>
          </p:cNvPr>
          <p:cNvCxnSpPr>
            <a:cxnSpLocks/>
          </p:cNvCxnSpPr>
          <p:nvPr/>
        </p:nvCxnSpPr>
        <p:spPr>
          <a:xfrm flipV="1">
            <a:off x="1826464" y="4261604"/>
            <a:ext cx="1344201" cy="432676"/>
          </a:xfrm>
          <a:prstGeom prst="straightConnector1">
            <a:avLst/>
          </a:prstGeom>
          <a:ln w="5715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054" name="Picture 6">
            <a:extLst>
              <a:ext uri="{FF2B5EF4-FFF2-40B4-BE49-F238E27FC236}">
                <a16:creationId xmlns:a16="http://schemas.microsoft.com/office/drawing/2014/main" id="{57D6C01D-B233-4C39-92B5-6D615CCBBB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2498" y="1842993"/>
            <a:ext cx="4023279" cy="3732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03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F205A7-A8E6-1943-A2FB-250476821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746"/>
            <a:ext cx="10972800" cy="807354"/>
          </a:xfrm>
        </p:spPr>
        <p:txBody>
          <a:bodyPr/>
          <a:lstStyle/>
          <a:p>
            <a:r>
              <a:rPr lang="en-US" sz="2800" dirty="0"/>
              <a:t>Focus topic: water electrolysis and PEM fuel cell experiment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379BDFC-DA36-3842-83DD-58BF301AC4A6}"/>
              </a:ext>
            </a:extLst>
          </p:cNvPr>
          <p:cNvGrpSpPr/>
          <p:nvPr/>
        </p:nvGrpSpPr>
        <p:grpSpPr>
          <a:xfrm>
            <a:off x="6096000" y="3985022"/>
            <a:ext cx="5451461" cy="1927604"/>
            <a:chOff x="5173669" y="1590296"/>
            <a:chExt cx="5451461" cy="1927604"/>
          </a:xfrm>
        </p:grpSpPr>
        <p:pic>
          <p:nvPicPr>
            <p:cNvPr id="3074" name="Picture 2" descr="NIST: NIF - PEM Fuel Cells">
              <a:extLst>
                <a:ext uri="{FF2B5EF4-FFF2-40B4-BE49-F238E27FC236}">
                  <a16:creationId xmlns:a16="http://schemas.microsoft.com/office/drawing/2014/main" id="{982EBF66-08F2-0940-A2D0-505C3A2D0C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390"/>
            <a:stretch/>
          </p:blipFill>
          <p:spPr bwMode="auto">
            <a:xfrm>
              <a:off x="5173669" y="1590296"/>
              <a:ext cx="5451461" cy="1927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30E5859-41EA-0346-A8A3-2C5B50EA6F17}"/>
                </a:ext>
              </a:extLst>
            </p:cNvPr>
            <p:cNvSpPr txBox="1"/>
            <p:nvPr/>
          </p:nvSpPr>
          <p:spPr>
            <a:xfrm>
              <a:off x="9608826" y="3179346"/>
              <a:ext cx="10163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/>
                <a:t>NIST.gov</a:t>
              </a:r>
              <a:endParaRPr lang="en-US" sz="1600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268924D-8522-B746-8E02-D78F2FCD7C6C}"/>
              </a:ext>
            </a:extLst>
          </p:cNvPr>
          <p:cNvSpPr txBox="1"/>
          <p:nvPr/>
        </p:nvSpPr>
        <p:spPr>
          <a:xfrm>
            <a:off x="317500" y="155877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PEM Fuel Cell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4A58A0-2AB6-784E-B9D7-F94669EFBDFF}"/>
              </a:ext>
            </a:extLst>
          </p:cNvPr>
          <p:cNvGrpSpPr/>
          <p:nvPr/>
        </p:nvGrpSpPr>
        <p:grpSpPr>
          <a:xfrm>
            <a:off x="609600" y="1928111"/>
            <a:ext cx="3848100" cy="3228090"/>
            <a:chOff x="609600" y="1928111"/>
            <a:chExt cx="3848100" cy="3228090"/>
          </a:xfrm>
        </p:grpSpPr>
        <p:pic>
          <p:nvPicPr>
            <p:cNvPr id="3076" name="Picture 4" descr="An image for a fuel cell diagram (PEM).">
              <a:extLst>
                <a:ext uri="{FF2B5EF4-FFF2-40B4-BE49-F238E27FC236}">
                  <a16:creationId xmlns:a16="http://schemas.microsoft.com/office/drawing/2014/main" id="{5720FFDC-82E9-CC4B-B4C3-9FBEA643ED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51"/>
            <a:stretch/>
          </p:blipFill>
          <p:spPr bwMode="auto">
            <a:xfrm>
              <a:off x="609600" y="1928111"/>
              <a:ext cx="3848100" cy="3228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06DF234-FB20-EA40-86FD-7021B8FC3566}"/>
                </a:ext>
              </a:extLst>
            </p:cNvPr>
            <p:cNvSpPr txBox="1"/>
            <p:nvPr/>
          </p:nvSpPr>
          <p:spPr>
            <a:xfrm>
              <a:off x="609600" y="4817647"/>
              <a:ext cx="1188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/>
                <a:t>nafion.com</a:t>
              </a:r>
              <a:endParaRPr lang="en-US" sz="16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4469532-D6D7-9B4C-ADF4-4299DF9155E7}"/>
              </a:ext>
            </a:extLst>
          </p:cNvPr>
          <p:cNvSpPr txBox="1"/>
          <p:nvPr/>
        </p:nvSpPr>
        <p:spPr>
          <a:xfrm>
            <a:off x="4457700" y="1174762"/>
            <a:ext cx="4933406" cy="1166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Recall Water Electrolysis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sz="16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sz="16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2H</a:t>
            </a:r>
            <a:r>
              <a:rPr lang="en-US" sz="16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O</a:t>
            </a:r>
            <a:r>
              <a:rPr lang="en-US" sz="16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sz="1600" b="1" baseline="-25000" dirty="0"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Cathode</a:t>
            </a:r>
            <a:r>
              <a:rPr lang="en-US" sz="16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4H</a:t>
            </a:r>
            <a:r>
              <a:rPr lang="en-US" sz="16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16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sz="16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r>
              <a:rPr lang="en-US" sz="16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sz="16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2H</a:t>
            </a:r>
            <a:r>
              <a:rPr lang="en-US" sz="1600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sz="1600" b="1" dirty="0">
              <a:solidFill>
                <a:srgbClr val="0432FF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b="1" i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Anode 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sz="16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sz="16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 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O</a:t>
            </a:r>
            <a:r>
              <a:rPr lang="en-US" sz="16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+ 4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</a:t>
            </a:r>
            <a:r>
              <a:rPr lang="en-US" sz="16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sz="16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endParaRPr lang="en-US" sz="1600" b="1" dirty="0">
              <a:solidFill>
                <a:srgbClr val="C00000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0B1374-33CC-9341-922C-ACCACB8FD337}"/>
              </a:ext>
            </a:extLst>
          </p:cNvPr>
          <p:cNvSpPr txBox="1"/>
          <p:nvPr/>
        </p:nvSpPr>
        <p:spPr>
          <a:xfrm>
            <a:off x="4457700" y="2531840"/>
            <a:ext cx="4933406" cy="1300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Hydrogen Oxidation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 2H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O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b="1" baseline="-25000" dirty="0"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Anode</a:t>
            </a:r>
            <a:r>
              <a:rPr lang="en-US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4H</a:t>
            </a:r>
            <a:r>
              <a:rPr lang="en-US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r>
              <a:rPr lang="en-US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itchFamily="2" charset="2"/>
              </a:rPr>
              <a:t> 2H</a:t>
            </a:r>
            <a:r>
              <a:rPr lang="en-US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b="1" dirty="0">
              <a:solidFill>
                <a:srgbClr val="0432FF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i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Cathode 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 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itchFamily="2" charset="2"/>
              </a:rPr>
              <a:t> O</a:t>
            </a:r>
            <a:r>
              <a:rPr lang="en-US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+ 4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</a:t>
            </a:r>
            <a:r>
              <a:rPr lang="en-US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endParaRPr lang="en-US" b="1" dirty="0">
              <a:solidFill>
                <a:srgbClr val="C00000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95F3A0-67CA-4649-B720-1F002000A4EA}"/>
              </a:ext>
            </a:extLst>
          </p:cNvPr>
          <p:cNvSpPr txBox="1"/>
          <p:nvPr/>
        </p:nvSpPr>
        <p:spPr>
          <a:xfrm>
            <a:off x="9521327" y="2720321"/>
            <a:ext cx="1495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Running electrolysis in reverse</a:t>
            </a:r>
          </a:p>
        </p:txBody>
      </p:sp>
    </p:spTree>
    <p:extLst>
      <p:ext uri="{BB962C8B-B14F-4D97-AF65-F5344CB8AC3E}">
        <p14:creationId xmlns:p14="http://schemas.microsoft.com/office/powerpoint/2010/main" val="202316811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6B890A-DA86-3544-9A6B-E1B2E1667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762039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8E85AC-5D92-7B44-B1FD-4D8230FDAD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457927"/>
            <a:ext cx="10972800" cy="684769"/>
          </a:xfrm>
        </p:spPr>
        <p:txBody>
          <a:bodyPr/>
          <a:lstStyle/>
          <a:p>
            <a:r>
              <a:rPr lang="en-US" dirty="0"/>
              <a:t>The “Green” dream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1AC8B6-532E-E940-B9CF-114F876828BD}"/>
              </a:ext>
            </a:extLst>
          </p:cNvPr>
          <p:cNvSpPr txBox="1"/>
          <p:nvPr/>
        </p:nvSpPr>
        <p:spPr>
          <a:xfrm>
            <a:off x="6509203" y="405639"/>
            <a:ext cx="4933406" cy="1421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Water Electrolysis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sz="20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sz="20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2H</a:t>
            </a:r>
            <a:r>
              <a:rPr lang="en-US" sz="20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O</a:t>
            </a:r>
            <a:r>
              <a:rPr lang="en-US" sz="20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sz="2000" b="1" baseline="-25000" dirty="0"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Cathode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4H</a:t>
            </a:r>
            <a:r>
              <a:rPr lang="en-US" sz="20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sz="20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2H</a:t>
            </a:r>
            <a:r>
              <a:rPr lang="en-US" sz="2000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sz="2000" b="1" dirty="0">
              <a:solidFill>
                <a:srgbClr val="0432FF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Anode 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sz="20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sz="20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 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O</a:t>
            </a:r>
            <a:r>
              <a:rPr lang="en-US" sz="20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+ 4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</a:t>
            </a:r>
            <a:r>
              <a:rPr lang="en-US" sz="20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sz="20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endParaRPr lang="en-US" sz="2000" b="1" dirty="0">
              <a:solidFill>
                <a:srgbClr val="C00000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6B96978-BC16-2845-9EF9-E0694AA3BB84}"/>
              </a:ext>
            </a:extLst>
          </p:cNvPr>
          <p:cNvSpPr txBox="1"/>
          <p:nvPr/>
        </p:nvSpPr>
        <p:spPr>
          <a:xfrm>
            <a:off x="371384" y="5341944"/>
            <a:ext cx="2638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Seh</a:t>
            </a:r>
            <a:r>
              <a:rPr lang="en-US" sz="1400" dirty="0"/>
              <a:t> et al., Science 355 (2017)</a:t>
            </a:r>
          </a:p>
          <a:p>
            <a:r>
              <a:rPr lang="en-US" sz="1400" u="sng" dirty="0">
                <a:hlinkClick r:id="rId3"/>
              </a:rPr>
              <a:t>DOI: 10.1126/science.aad4998</a:t>
            </a:r>
            <a:endParaRPr lang="en-US" sz="14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397918-0339-394A-83BA-3D300304208F}"/>
              </a:ext>
            </a:extLst>
          </p:cNvPr>
          <p:cNvSpPr txBox="1"/>
          <p:nvPr/>
        </p:nvSpPr>
        <p:spPr>
          <a:xfrm>
            <a:off x="6508890" y="3485859"/>
            <a:ext cx="5212870" cy="143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Nitrogen Reduction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N</a:t>
            </a:r>
            <a:r>
              <a:rPr lang="en-US" sz="20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+ 3H</a:t>
            </a:r>
            <a:r>
              <a:rPr lang="en-US" sz="20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 (g)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2NH</a:t>
            </a:r>
            <a:r>
              <a:rPr lang="en-US" sz="20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3 (g)</a:t>
            </a:r>
            <a:endParaRPr lang="en-US" sz="2000" b="1" baseline="-25000" dirty="0"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Cathode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N</a:t>
            </a:r>
            <a:r>
              <a:rPr lang="en-US" sz="2000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+ 6H</a:t>
            </a:r>
            <a:r>
              <a:rPr lang="en-US" sz="20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+ 6e</a:t>
            </a:r>
            <a:r>
              <a:rPr lang="en-US" sz="20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2NH</a:t>
            </a:r>
            <a:r>
              <a:rPr lang="en-US" sz="2000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3 (g)</a:t>
            </a:r>
            <a:endParaRPr lang="en-US" sz="2000" b="1" dirty="0">
              <a:solidFill>
                <a:srgbClr val="0432FF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Anode 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3H</a:t>
            </a:r>
            <a:r>
              <a:rPr lang="en-US" sz="20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sz="20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 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3/2 O</a:t>
            </a:r>
            <a:r>
              <a:rPr lang="en-US" sz="20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+ 6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</a:t>
            </a:r>
            <a:r>
              <a:rPr lang="en-US" sz="20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+ 6e</a:t>
            </a:r>
            <a:r>
              <a:rPr lang="en-US" sz="20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endParaRPr lang="en-US" sz="2000" b="1" dirty="0">
              <a:solidFill>
                <a:srgbClr val="C00000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</p:txBody>
      </p:sp>
      <p:pic>
        <p:nvPicPr>
          <p:cNvPr id="8" name="Main graphic">
            <a:extLst>
              <a:ext uri="{FF2B5EF4-FFF2-40B4-BE49-F238E27FC236}">
                <a16:creationId xmlns:a16="http://schemas.microsoft.com/office/drawing/2014/main" id="{8E59CFE5-7C14-F341-AEB3-678006B317F8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469755" y="1265364"/>
            <a:ext cx="5079960" cy="3809880"/>
          </a:xfrm>
          <a:prstGeom prst="rect">
            <a:avLst/>
          </a:prstGeom>
          <a:ln>
            <a:noFill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DE4738-7862-B04A-B059-748D4975915C}"/>
              </a:ext>
            </a:extLst>
          </p:cNvPr>
          <p:cNvSpPr txBox="1"/>
          <p:nvPr/>
        </p:nvSpPr>
        <p:spPr>
          <a:xfrm>
            <a:off x="6495648" y="1950162"/>
            <a:ext cx="5539674" cy="1434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CO</a:t>
            </a:r>
            <a:r>
              <a:rPr lang="en-US" sz="2000" b="1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2000" b="1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Reduction</a:t>
            </a:r>
            <a:r>
              <a:rPr lang="en-US" sz="2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</a:t>
            </a:r>
            <a:endParaRPr lang="en-US" sz="2000" b="1" baseline="-25000" dirty="0"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Cathode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</a:t>
            </a:r>
            <a:r>
              <a:rPr lang="en-US" sz="2000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x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CO</a:t>
            </a:r>
            <a:r>
              <a:rPr lang="en-US" sz="2000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+ </a:t>
            </a:r>
            <a:r>
              <a:rPr lang="en-US" sz="2000" b="1" i="1" dirty="0" err="1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n</a:t>
            </a:r>
            <a:r>
              <a:rPr lang="en-US" sz="2000" b="1" dirty="0" err="1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</a:t>
            </a:r>
            <a:r>
              <a:rPr lang="en-US" sz="20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2000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n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e</a:t>
            </a:r>
            <a:r>
              <a:rPr lang="en-US" sz="20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sz="2000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product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 + </a:t>
            </a:r>
            <a:r>
              <a:rPr lang="en-US" sz="2000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y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H</a:t>
            </a:r>
            <a:r>
              <a:rPr lang="en-US" sz="2000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</a:t>
            </a:r>
            <a:r>
              <a:rPr lang="en-US" sz="20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O</a:t>
            </a:r>
            <a:r>
              <a:rPr lang="en-US" sz="2000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 (g)</a:t>
            </a:r>
            <a:endParaRPr lang="en-US" sz="2000" b="1" dirty="0">
              <a:solidFill>
                <a:srgbClr val="0432FF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2000" b="1" i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Anode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sz="20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sz="20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 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O</a:t>
            </a:r>
            <a:r>
              <a:rPr lang="en-US" sz="20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+ 4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</a:t>
            </a:r>
            <a:r>
              <a:rPr lang="en-US" sz="20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20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sz="20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endParaRPr lang="en-US" sz="2000" b="1" dirty="0">
              <a:solidFill>
                <a:srgbClr val="C00000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F4E03AC-F534-CE42-9662-77C7D684E371}"/>
              </a:ext>
            </a:extLst>
          </p:cNvPr>
          <p:cNvSpPr txBox="1"/>
          <p:nvPr/>
        </p:nvSpPr>
        <p:spPr>
          <a:xfrm>
            <a:off x="5778315" y="5218833"/>
            <a:ext cx="6066507" cy="646331"/>
          </a:xfrm>
          <a:prstGeom prst="rect">
            <a:avLst/>
          </a:prstGeom>
          <a:noFill/>
          <a:ln w="19050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i="1" dirty="0"/>
              <a:t>Common Theme</a:t>
            </a:r>
            <a:r>
              <a:rPr lang="en-US" dirty="0"/>
              <a:t>: Electrochemical transformations to produce </a:t>
            </a:r>
            <a:r>
              <a:rPr lang="en-US" b="1" dirty="0">
                <a:solidFill>
                  <a:srgbClr val="0432FF"/>
                </a:solidFill>
              </a:rPr>
              <a:t>energy carriers </a:t>
            </a:r>
            <a:r>
              <a:rPr lang="en-US" dirty="0"/>
              <a:t>and/or </a:t>
            </a:r>
            <a:r>
              <a:rPr lang="en-US" b="1" dirty="0">
                <a:solidFill>
                  <a:srgbClr val="0432FF"/>
                </a:solidFill>
              </a:rPr>
              <a:t>value-added products</a:t>
            </a:r>
          </a:p>
        </p:txBody>
      </p:sp>
    </p:spTree>
    <p:extLst>
      <p:ext uri="{BB962C8B-B14F-4D97-AF65-F5344CB8AC3E}">
        <p14:creationId xmlns:p14="http://schemas.microsoft.com/office/powerpoint/2010/main" val="346184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1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7D408A5-20EB-9B43-ACC9-E116B1614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Example: H</a:t>
            </a:r>
            <a:r>
              <a:rPr lang="en-US" sz="2800" baseline="-25000" dirty="0"/>
              <a:t>2 </a:t>
            </a:r>
            <a:r>
              <a:rPr lang="en-US" sz="2800" dirty="0"/>
              <a:t>as a Sustainable fuel – Production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AB36DDD-2B52-F24D-A3CC-86E9B79CF707}"/>
              </a:ext>
            </a:extLst>
          </p:cNvPr>
          <p:cNvSpPr txBox="1"/>
          <p:nvPr/>
        </p:nvSpPr>
        <p:spPr>
          <a:xfrm>
            <a:off x="1953822" y="4126046"/>
            <a:ext cx="19389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 panose="02020603050405020304" pitchFamily="18" charset="0"/>
                <a:cs typeface="Times" panose="02020603050405020304" pitchFamily="18" charset="0"/>
              </a:rPr>
              <a:t>Image: www.energy.gov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F2639FD-7F51-EB41-901E-883AF33D9A0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4982" r="12649"/>
          <a:stretch/>
        </p:blipFill>
        <p:spPr>
          <a:xfrm>
            <a:off x="1953822" y="1281591"/>
            <a:ext cx="2691931" cy="278986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24E01A-50A1-2149-AE06-17B1EF14B2E6}"/>
              </a:ext>
            </a:extLst>
          </p:cNvPr>
          <p:cNvSpPr txBox="1"/>
          <p:nvPr/>
        </p:nvSpPr>
        <p:spPr>
          <a:xfrm>
            <a:off x="609600" y="4446886"/>
            <a:ext cx="485067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0432FF"/>
                </a:solidFill>
              </a:rPr>
              <a:t>Compact; higher current density and operating pressure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0432FF"/>
                </a:solidFill>
              </a:rPr>
              <a:t>Less corrosive electrolytes</a:t>
            </a:r>
          </a:p>
          <a:p>
            <a:pPr marL="285750" indent="-285750">
              <a:buFont typeface="System Font Regular"/>
              <a:buChar char="X"/>
            </a:pPr>
            <a:r>
              <a:rPr lang="en-US" dirty="0">
                <a:solidFill>
                  <a:srgbClr val="C00000"/>
                </a:solidFill>
              </a:rPr>
              <a:t>Pt cathode; </a:t>
            </a:r>
            <a:r>
              <a:rPr lang="en-US" dirty="0" err="1">
                <a:solidFill>
                  <a:srgbClr val="C00000"/>
                </a:solidFill>
              </a:rPr>
              <a:t>Ir</a:t>
            </a:r>
            <a:r>
              <a:rPr lang="en-US" dirty="0">
                <a:solidFill>
                  <a:srgbClr val="C00000"/>
                </a:solidFill>
              </a:rPr>
              <a:t>/</a:t>
            </a:r>
            <a:r>
              <a:rPr lang="en-US" dirty="0" err="1">
                <a:solidFill>
                  <a:srgbClr val="C00000"/>
                </a:solidFill>
              </a:rPr>
              <a:t>Ir</a:t>
            </a:r>
            <a:r>
              <a:rPr lang="en-US" dirty="0">
                <a:solidFill>
                  <a:srgbClr val="C00000"/>
                </a:solidFill>
              </a:rPr>
              <a:t> oxide anode </a:t>
            </a:r>
          </a:p>
          <a:p>
            <a:pPr marL="285750" indent="-285750">
              <a:buFont typeface="System Font Regular"/>
              <a:buChar char="X"/>
            </a:pPr>
            <a:r>
              <a:rPr lang="en-US" dirty="0">
                <a:solidFill>
                  <a:srgbClr val="C00000"/>
                </a:solidFill>
              </a:rPr>
              <a:t>High-cost, short lifetime of membranes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43BC27D8-3F9F-6943-840F-4CF09C9EE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846" y="1226632"/>
            <a:ext cx="4038529" cy="298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ECB7CF4-C93C-D749-A73D-B8FF559B8DF5}"/>
              </a:ext>
            </a:extLst>
          </p:cNvPr>
          <p:cNvSpPr/>
          <p:nvPr/>
        </p:nvSpPr>
        <p:spPr>
          <a:xfrm>
            <a:off x="6630846" y="4269739"/>
            <a:ext cx="418209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https://</a:t>
            </a:r>
            <a:r>
              <a:rPr lang="en-US" sz="1000" dirty="0" err="1"/>
              <a:t>www.epfl.ch</a:t>
            </a:r>
            <a:r>
              <a:rPr lang="en-US" sz="1000" dirty="0"/>
              <a:t>/labs/</a:t>
            </a:r>
            <a:r>
              <a:rPr lang="en-US" sz="1000" dirty="0" err="1"/>
              <a:t>lepa</a:t>
            </a:r>
            <a:r>
              <a:rPr lang="en-US" sz="1000" dirty="0"/>
              <a:t>/grid2mobility-demonstrator-martigny/key-technologies/alkaline-</a:t>
            </a:r>
            <a:r>
              <a:rPr lang="en-US" sz="1000" dirty="0" err="1"/>
              <a:t>electrolyser</a:t>
            </a:r>
            <a:r>
              <a:rPr lang="en-US" sz="1000" dirty="0"/>
              <a:t>/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D54F6F-61BB-E94F-B3FB-979244F23213}"/>
              </a:ext>
            </a:extLst>
          </p:cNvPr>
          <p:cNvSpPr txBox="1"/>
          <p:nvPr/>
        </p:nvSpPr>
        <p:spPr>
          <a:xfrm>
            <a:off x="6937890" y="4695975"/>
            <a:ext cx="418209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0432FF"/>
                </a:solidFill>
              </a:rPr>
              <a:t>Cheaper catalysts (Ni based)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0432FF"/>
                </a:solidFill>
              </a:rPr>
              <a:t>More durable</a:t>
            </a:r>
          </a:p>
          <a:p>
            <a:pPr marL="285750" indent="-285750">
              <a:buFont typeface="System Font Regular"/>
              <a:buChar char="X"/>
            </a:pPr>
            <a:r>
              <a:rPr lang="en-US" dirty="0">
                <a:solidFill>
                  <a:srgbClr val="C00000"/>
                </a:solidFill>
              </a:rPr>
              <a:t>Corrosive electrolyte</a:t>
            </a:r>
          </a:p>
          <a:p>
            <a:pPr marL="285750" indent="-285750">
              <a:buFont typeface="System Font Regular"/>
              <a:buChar char="X"/>
            </a:pPr>
            <a:r>
              <a:rPr lang="en-US" dirty="0">
                <a:solidFill>
                  <a:srgbClr val="C00000"/>
                </a:solidFill>
              </a:rPr>
              <a:t>Slow dynamics, low current density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A9BB82-EA9E-8E45-BF7F-2BA8B182E9A8}"/>
              </a:ext>
            </a:extLst>
          </p:cNvPr>
          <p:cNvSpPr txBox="1"/>
          <p:nvPr/>
        </p:nvSpPr>
        <p:spPr>
          <a:xfrm>
            <a:off x="80470" y="1226632"/>
            <a:ext cx="16979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ACIDIC (PEM)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58B7376-9954-7141-9D28-E2428F605DB3}"/>
              </a:ext>
            </a:extLst>
          </p:cNvPr>
          <p:cNvSpPr txBox="1"/>
          <p:nvPr/>
        </p:nvSpPr>
        <p:spPr>
          <a:xfrm>
            <a:off x="10271032" y="1241992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BASIC (AEM)</a:t>
            </a:r>
          </a:p>
        </p:txBody>
      </p:sp>
    </p:spTree>
    <p:extLst>
      <p:ext uri="{BB962C8B-B14F-4D97-AF65-F5344CB8AC3E}">
        <p14:creationId xmlns:p14="http://schemas.microsoft.com/office/powerpoint/2010/main" val="582762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2E741D3-FF89-B649-9403-AF977C02F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Thermodynamic Analysis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8EBBA6C-E5AE-1E42-B7E5-362B4471C8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0742" y="687270"/>
            <a:ext cx="3187700" cy="25019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CB25841-7E06-D242-8DFF-204635A054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507" y="1328739"/>
            <a:ext cx="6709746" cy="3424766"/>
          </a:xfrm>
          <a:prstGeom prst="rect">
            <a:avLst/>
          </a:prstGeom>
        </p:spPr>
      </p:pic>
      <p:pic>
        <p:nvPicPr>
          <p:cNvPr id="2050" name="Picture 2" descr="Electrolysis of water">
            <a:extLst>
              <a:ext uri="{FF2B5EF4-FFF2-40B4-BE49-F238E27FC236}">
                <a16:creationId xmlns:a16="http://schemas.microsoft.com/office/drawing/2014/main" id="{C6101F2B-371D-6642-B7CC-453C4EB458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9318" y="3248694"/>
            <a:ext cx="2833082" cy="2452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6AFA6B9-AF63-C346-AFD9-8588D86DE384}"/>
              </a:ext>
            </a:extLst>
          </p:cNvPr>
          <p:cNvSpPr txBox="1"/>
          <p:nvPr/>
        </p:nvSpPr>
        <p:spPr>
          <a:xfrm>
            <a:off x="3794380" y="4837274"/>
            <a:ext cx="51210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Need at least 1.23 V to drive electrolysis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432FF"/>
                </a:solidFill>
              </a:rPr>
              <a:t>Inefficiencies in practice lead to “overpotential” </a:t>
            </a:r>
            <a:r>
              <a:rPr lang="en-US" dirty="0">
                <a:solidFill>
                  <a:srgbClr val="0432FF"/>
                </a:solidFill>
                <a:sym typeface="Wingdings" pitchFamily="2" charset="2"/>
              </a:rPr>
              <a:t> should minimize this ~0 V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07C6E5-B7D6-5B49-B670-3564DC37BB49}"/>
              </a:ext>
            </a:extLst>
          </p:cNvPr>
          <p:cNvSpPr txBox="1"/>
          <p:nvPr/>
        </p:nvSpPr>
        <p:spPr>
          <a:xfrm>
            <a:off x="439507" y="4769729"/>
            <a:ext cx="31962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/>
              <a:t>Maric</a:t>
            </a:r>
            <a:r>
              <a:rPr lang="en-US" sz="1600" dirty="0"/>
              <a:t> and Yu </a:t>
            </a:r>
          </a:p>
          <a:p>
            <a:r>
              <a:rPr lang="en-US" sz="1200" dirty="0"/>
              <a:t>https://</a:t>
            </a:r>
            <a:r>
              <a:rPr lang="en-US" sz="1200" dirty="0" err="1"/>
              <a:t>www.intechopen.com</a:t>
            </a:r>
            <a:r>
              <a:rPr lang="en-US" sz="1200" dirty="0"/>
              <a:t>/chapters/62151</a:t>
            </a:r>
          </a:p>
        </p:txBody>
      </p:sp>
    </p:spTree>
    <p:extLst>
      <p:ext uri="{BB962C8B-B14F-4D97-AF65-F5344CB8AC3E}">
        <p14:creationId xmlns:p14="http://schemas.microsoft.com/office/powerpoint/2010/main" val="1658296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F205A7-A8E6-1943-A2FB-250476821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746"/>
            <a:ext cx="10972800" cy="807354"/>
          </a:xfrm>
        </p:spPr>
        <p:txBody>
          <a:bodyPr/>
          <a:lstStyle/>
          <a:p>
            <a:r>
              <a:rPr lang="en-US" sz="2800" dirty="0"/>
              <a:t>Example: H</a:t>
            </a:r>
            <a:r>
              <a:rPr lang="en-US" sz="2800" baseline="-25000" dirty="0"/>
              <a:t>2</a:t>
            </a:r>
            <a:r>
              <a:rPr lang="en-US" sz="2800" dirty="0"/>
              <a:t> as a sustainable fuel – Energy production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379BDFC-DA36-3842-83DD-58BF301AC4A6}"/>
              </a:ext>
            </a:extLst>
          </p:cNvPr>
          <p:cNvGrpSpPr/>
          <p:nvPr/>
        </p:nvGrpSpPr>
        <p:grpSpPr>
          <a:xfrm>
            <a:off x="6096000" y="3985022"/>
            <a:ext cx="5451461" cy="1927604"/>
            <a:chOff x="5173669" y="1590296"/>
            <a:chExt cx="5451461" cy="1927604"/>
          </a:xfrm>
        </p:grpSpPr>
        <p:pic>
          <p:nvPicPr>
            <p:cNvPr id="3074" name="Picture 2" descr="NIST: NIF - PEM Fuel Cells">
              <a:extLst>
                <a:ext uri="{FF2B5EF4-FFF2-40B4-BE49-F238E27FC236}">
                  <a16:creationId xmlns:a16="http://schemas.microsoft.com/office/drawing/2014/main" id="{982EBF66-08F2-0940-A2D0-505C3A2D0CE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6390"/>
            <a:stretch/>
          </p:blipFill>
          <p:spPr bwMode="auto">
            <a:xfrm>
              <a:off x="5173669" y="1590296"/>
              <a:ext cx="5451461" cy="19276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30E5859-41EA-0346-A8A3-2C5B50EA6F17}"/>
                </a:ext>
              </a:extLst>
            </p:cNvPr>
            <p:cNvSpPr txBox="1"/>
            <p:nvPr/>
          </p:nvSpPr>
          <p:spPr>
            <a:xfrm>
              <a:off x="9608826" y="3179346"/>
              <a:ext cx="101630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/>
                <a:t>NIST.gov</a:t>
              </a:r>
              <a:endParaRPr lang="en-US" sz="1600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0268924D-8522-B746-8E02-D78F2FCD7C6C}"/>
              </a:ext>
            </a:extLst>
          </p:cNvPr>
          <p:cNvSpPr txBox="1"/>
          <p:nvPr/>
        </p:nvSpPr>
        <p:spPr>
          <a:xfrm>
            <a:off x="317500" y="155877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PEM Fuel Cell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4A58A0-2AB6-784E-B9D7-F94669EFBDFF}"/>
              </a:ext>
            </a:extLst>
          </p:cNvPr>
          <p:cNvGrpSpPr/>
          <p:nvPr/>
        </p:nvGrpSpPr>
        <p:grpSpPr>
          <a:xfrm>
            <a:off x="609600" y="1928111"/>
            <a:ext cx="3848100" cy="3228090"/>
            <a:chOff x="609600" y="1928111"/>
            <a:chExt cx="3848100" cy="3228090"/>
          </a:xfrm>
        </p:grpSpPr>
        <p:pic>
          <p:nvPicPr>
            <p:cNvPr id="3076" name="Picture 4" descr="An image for a fuel cell diagram (PEM).">
              <a:extLst>
                <a:ext uri="{FF2B5EF4-FFF2-40B4-BE49-F238E27FC236}">
                  <a16:creationId xmlns:a16="http://schemas.microsoft.com/office/drawing/2014/main" id="{5720FFDC-82E9-CC4B-B4C3-9FBEA643ED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51"/>
            <a:stretch/>
          </p:blipFill>
          <p:spPr bwMode="auto">
            <a:xfrm>
              <a:off x="609600" y="1928111"/>
              <a:ext cx="3848100" cy="3228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06DF234-FB20-EA40-86FD-7021B8FC3566}"/>
                </a:ext>
              </a:extLst>
            </p:cNvPr>
            <p:cNvSpPr txBox="1"/>
            <p:nvPr/>
          </p:nvSpPr>
          <p:spPr>
            <a:xfrm>
              <a:off x="609600" y="4817647"/>
              <a:ext cx="1188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/>
                <a:t>nafion.com</a:t>
              </a:r>
              <a:endParaRPr lang="en-US" sz="1600" dirty="0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4469532-D6D7-9B4C-ADF4-4299DF9155E7}"/>
              </a:ext>
            </a:extLst>
          </p:cNvPr>
          <p:cNvSpPr txBox="1"/>
          <p:nvPr/>
        </p:nvSpPr>
        <p:spPr>
          <a:xfrm>
            <a:off x="4457700" y="1174762"/>
            <a:ext cx="4933406" cy="1166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Recall Water Electrolysis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sz="16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sz="16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2H</a:t>
            </a:r>
            <a:r>
              <a:rPr lang="en-US" sz="16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sz="16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O</a:t>
            </a:r>
            <a:r>
              <a:rPr lang="en-US" sz="1600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sz="1600" b="1" baseline="-25000" dirty="0"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Cathode</a:t>
            </a:r>
            <a:r>
              <a:rPr lang="en-US" sz="16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4H</a:t>
            </a:r>
            <a:r>
              <a:rPr lang="en-US" sz="16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16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sz="1600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r>
              <a:rPr lang="en-US" sz="16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sz="1600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2H</a:t>
            </a:r>
            <a:r>
              <a:rPr lang="en-US" sz="1600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sz="1600" b="1" dirty="0">
              <a:solidFill>
                <a:srgbClr val="0432FF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1600" b="1" i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Anode 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sz="16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sz="16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 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 O</a:t>
            </a:r>
            <a:r>
              <a:rPr lang="en-US" sz="1600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+ 4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</a:t>
            </a:r>
            <a:r>
              <a:rPr lang="en-US" sz="16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sz="1600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sz="1600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endParaRPr lang="en-US" sz="1600" b="1" dirty="0">
              <a:solidFill>
                <a:srgbClr val="C00000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0B1374-33CC-9341-922C-ACCACB8FD337}"/>
              </a:ext>
            </a:extLst>
          </p:cNvPr>
          <p:cNvSpPr txBox="1"/>
          <p:nvPr/>
        </p:nvSpPr>
        <p:spPr>
          <a:xfrm>
            <a:off x="4457700" y="2531840"/>
            <a:ext cx="4933406" cy="1300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Hydrogen Oxidation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 2H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O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b="1" baseline="-25000" dirty="0"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i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Anode</a:t>
            </a:r>
            <a:r>
              <a:rPr lang="en-US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4H</a:t>
            </a:r>
            <a:r>
              <a:rPr lang="en-US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b="1" baseline="30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r>
              <a:rPr lang="en-US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 </a:t>
            </a:r>
            <a:r>
              <a:rPr lang="en-US" b="1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itchFamily="2" charset="2"/>
              </a:rPr>
              <a:t> 2H</a:t>
            </a:r>
            <a:r>
              <a:rPr lang="en-US" b="1" baseline="-25000" dirty="0">
                <a:solidFill>
                  <a:srgbClr val="0432FF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endParaRPr lang="en-US" b="1" dirty="0">
              <a:solidFill>
                <a:srgbClr val="0432FF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b="1" i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Cathode 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2H</a:t>
            </a:r>
            <a:r>
              <a:rPr lang="en-US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 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itchFamily="2" charset="2"/>
              </a:rPr>
              <a:t> O</a:t>
            </a:r>
            <a:r>
              <a:rPr lang="en-US" b="1" baseline="-25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+ 4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</a:t>
            </a:r>
            <a:r>
              <a:rPr lang="en-US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</a:t>
            </a:r>
            <a:r>
              <a:rPr lang="en-US" b="1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+ 4e</a:t>
            </a:r>
            <a:r>
              <a:rPr lang="en-US" b="1" baseline="30000" dirty="0">
                <a:solidFill>
                  <a:srgbClr val="C00000"/>
                </a:solidFill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-</a:t>
            </a:r>
            <a:endParaRPr lang="en-US" b="1" dirty="0">
              <a:solidFill>
                <a:srgbClr val="C00000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  <a:sym typeface="Wingdings" panose="05000000000000000000" pitchFamily="2" charset="2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395F3A0-67CA-4649-B720-1F002000A4EA}"/>
              </a:ext>
            </a:extLst>
          </p:cNvPr>
          <p:cNvSpPr txBox="1"/>
          <p:nvPr/>
        </p:nvSpPr>
        <p:spPr>
          <a:xfrm>
            <a:off x="9521327" y="2720321"/>
            <a:ext cx="14954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Running electrolysis in reverse</a:t>
            </a:r>
          </a:p>
        </p:txBody>
      </p:sp>
    </p:spTree>
    <p:extLst>
      <p:ext uri="{BB962C8B-B14F-4D97-AF65-F5344CB8AC3E}">
        <p14:creationId xmlns:p14="http://schemas.microsoft.com/office/powerpoint/2010/main" val="1276308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F205A7-A8E6-1943-A2FB-250476821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627746"/>
            <a:ext cx="10972800" cy="807354"/>
          </a:xfrm>
        </p:spPr>
        <p:txBody>
          <a:bodyPr/>
          <a:lstStyle/>
          <a:p>
            <a:r>
              <a:rPr lang="en-US" sz="2800" dirty="0"/>
              <a:t>Example: H</a:t>
            </a:r>
            <a:r>
              <a:rPr lang="en-US" sz="2800" baseline="-25000" dirty="0"/>
              <a:t>2</a:t>
            </a:r>
            <a:r>
              <a:rPr lang="en-US" sz="2800" dirty="0"/>
              <a:t> as a sustainable fuel – Energy production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68924D-8522-B746-8E02-D78F2FCD7C6C}"/>
              </a:ext>
            </a:extLst>
          </p:cNvPr>
          <p:cNvSpPr txBox="1"/>
          <p:nvPr/>
        </p:nvSpPr>
        <p:spPr>
          <a:xfrm>
            <a:off x="317500" y="1558779"/>
            <a:ext cx="1710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PEM Fuel Cell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F4A58A0-2AB6-784E-B9D7-F94669EFBDFF}"/>
              </a:ext>
            </a:extLst>
          </p:cNvPr>
          <p:cNvGrpSpPr/>
          <p:nvPr/>
        </p:nvGrpSpPr>
        <p:grpSpPr>
          <a:xfrm>
            <a:off x="609600" y="1928111"/>
            <a:ext cx="3848100" cy="3228090"/>
            <a:chOff x="609600" y="1928111"/>
            <a:chExt cx="3848100" cy="3228090"/>
          </a:xfrm>
        </p:grpSpPr>
        <p:pic>
          <p:nvPicPr>
            <p:cNvPr id="3076" name="Picture 4" descr="An image for a fuel cell diagram (PEM).">
              <a:extLst>
                <a:ext uri="{FF2B5EF4-FFF2-40B4-BE49-F238E27FC236}">
                  <a16:creationId xmlns:a16="http://schemas.microsoft.com/office/drawing/2014/main" id="{5720FFDC-82E9-CC4B-B4C3-9FBEA643EDC8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51"/>
            <a:stretch/>
          </p:blipFill>
          <p:spPr bwMode="auto">
            <a:xfrm>
              <a:off x="609600" y="1928111"/>
              <a:ext cx="3848100" cy="3228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06DF234-FB20-EA40-86FD-7021B8FC3566}"/>
                </a:ext>
              </a:extLst>
            </p:cNvPr>
            <p:cNvSpPr txBox="1"/>
            <p:nvPr/>
          </p:nvSpPr>
          <p:spPr>
            <a:xfrm>
              <a:off x="609600" y="4817647"/>
              <a:ext cx="1188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/>
                <a:t>nafion.com</a:t>
              </a:r>
              <a:endParaRPr lang="en-US" sz="1600" dirty="0"/>
            </a:p>
          </p:txBody>
        </p:sp>
      </p:grpSp>
      <p:pic>
        <p:nvPicPr>
          <p:cNvPr id="10" name="Picture 9" descr="Chart, diagram, bar chart&#10;&#10;Description automatically generated">
            <a:extLst>
              <a:ext uri="{FF2B5EF4-FFF2-40B4-BE49-F238E27FC236}">
                <a16:creationId xmlns:a16="http://schemas.microsoft.com/office/drawing/2014/main" id="{A9F4D7B0-6087-8443-89E6-FE04D1EF34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0000" b="72756"/>
          <a:stretch/>
        </p:blipFill>
        <p:spPr>
          <a:xfrm>
            <a:off x="6464300" y="1842259"/>
            <a:ext cx="5118100" cy="329020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F547571-8CE6-8948-B598-344737CA67DD}"/>
              </a:ext>
            </a:extLst>
          </p:cNvPr>
          <p:cNvSpPr txBox="1"/>
          <p:nvPr/>
        </p:nvSpPr>
        <p:spPr>
          <a:xfrm>
            <a:off x="6845300" y="1465929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AEM Fuel Cell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EF2AB4A-31C6-7144-B159-A40E4468E913}"/>
              </a:ext>
            </a:extLst>
          </p:cNvPr>
          <p:cNvSpPr txBox="1"/>
          <p:nvPr/>
        </p:nvSpPr>
        <p:spPr>
          <a:xfrm>
            <a:off x="466417" y="5340867"/>
            <a:ext cx="41344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Pt catalyst for both anode and cathode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A994FDE-28AC-D94D-B246-C1A3040378A7}"/>
              </a:ext>
            </a:extLst>
          </p:cNvPr>
          <p:cNvSpPr txBox="1"/>
          <p:nvPr/>
        </p:nvSpPr>
        <p:spPr>
          <a:xfrm>
            <a:off x="6501616" y="5315467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Pt, Pd, </a:t>
            </a:r>
            <a:r>
              <a:rPr lang="en-US" dirty="0" err="1"/>
              <a:t>Ir</a:t>
            </a:r>
            <a:r>
              <a:rPr lang="en-US" dirty="0"/>
              <a:t> (PGM) catalysts</a:t>
            </a:r>
          </a:p>
        </p:txBody>
      </p:sp>
    </p:spTree>
    <p:extLst>
      <p:ext uri="{BB962C8B-B14F-4D97-AF65-F5344CB8AC3E}">
        <p14:creationId xmlns:p14="http://schemas.microsoft.com/office/powerpoint/2010/main" val="15385442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19372C3-940D-0944-B04E-DFE3E966B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Thermodynamic Analysis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6F0E9BD-B199-5948-A084-DA8A9C659589}"/>
              </a:ext>
            </a:extLst>
          </p:cNvPr>
          <p:cNvGrpSpPr/>
          <p:nvPr/>
        </p:nvGrpSpPr>
        <p:grpSpPr>
          <a:xfrm>
            <a:off x="698500" y="1597911"/>
            <a:ext cx="3848100" cy="3228090"/>
            <a:chOff x="609600" y="1928111"/>
            <a:chExt cx="3848100" cy="3228090"/>
          </a:xfrm>
        </p:grpSpPr>
        <p:pic>
          <p:nvPicPr>
            <p:cNvPr id="5" name="Picture 4" descr="An image for a fuel cell diagram (PEM).">
              <a:extLst>
                <a:ext uri="{FF2B5EF4-FFF2-40B4-BE49-F238E27FC236}">
                  <a16:creationId xmlns:a16="http://schemas.microsoft.com/office/drawing/2014/main" id="{64E8C855-F797-3944-835F-CBAEBE7EAAD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6151"/>
            <a:stretch/>
          </p:blipFill>
          <p:spPr bwMode="auto">
            <a:xfrm>
              <a:off x="609600" y="1928111"/>
              <a:ext cx="3848100" cy="32280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683FC6D-EA0B-1347-BE15-893C84CDAFB5}"/>
                </a:ext>
              </a:extLst>
            </p:cNvPr>
            <p:cNvSpPr txBox="1"/>
            <p:nvPr/>
          </p:nvSpPr>
          <p:spPr>
            <a:xfrm>
              <a:off x="609600" y="4817647"/>
              <a:ext cx="1188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err="1"/>
                <a:t>nafion.com</a:t>
              </a:r>
              <a:endParaRPr lang="en-US" sz="1600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A86B4B3-D1A9-054F-AE80-415CD0DB167C}"/>
              </a:ext>
            </a:extLst>
          </p:cNvPr>
          <p:cNvSpPr txBox="1"/>
          <p:nvPr/>
        </p:nvSpPr>
        <p:spPr>
          <a:xfrm>
            <a:off x="5178699" y="1312515"/>
            <a:ext cx="4933406" cy="4692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b="1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Hydrogen Oxidation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: 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H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+ ½ O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2 (g)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  <a:sym typeface="Wingdings" panose="05000000000000000000" pitchFamily="2" charset="2"/>
              </a:rPr>
              <a:t>  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H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2</a:t>
            </a:r>
            <a:r>
              <a:rPr lang="en-US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O </a:t>
            </a:r>
            <a:r>
              <a:rPr lang="en-US" baseline="-25000" dirty="0">
                <a:latin typeface="Times" panose="02020603050405020304" pitchFamily="18" charset="0"/>
                <a:ea typeface="Tahoma" panose="020B0604030504040204" pitchFamily="34" charset="0"/>
                <a:cs typeface="Times" panose="02020603050405020304" pitchFamily="18" charset="0"/>
              </a:rPr>
              <a:t>(l)</a:t>
            </a:r>
            <a:endParaRPr lang="en-US" b="1" dirty="0">
              <a:solidFill>
                <a:srgbClr val="C00000"/>
              </a:solidFill>
              <a:latin typeface="Times" panose="02020603050405020304" pitchFamily="18" charset="0"/>
              <a:ea typeface="Tahoma" panose="020B0604030504040204" pitchFamily="34" charset="0"/>
              <a:cs typeface="Times" panose="02020603050405020304" pitchFamily="18" charset="0"/>
              <a:sym typeface="Wingdings" panose="05000000000000000000" pitchFamily="2" charset="2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EEE087E-9501-5343-AF3D-970D300EFB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682957"/>
              </p:ext>
            </p:extLst>
          </p:nvPr>
        </p:nvGraphicFramePr>
        <p:xfrm>
          <a:off x="4889500" y="1969896"/>
          <a:ext cx="7137400" cy="937260"/>
        </p:xfrm>
        <a:graphic>
          <a:graphicData uri="http://schemas.openxmlformats.org/drawingml/2006/table">
            <a:tbl>
              <a:tblPr/>
              <a:tblGrid>
                <a:gridCol w="1054100">
                  <a:extLst>
                    <a:ext uri="{9D8B030D-6E8A-4147-A177-3AD203B41FA5}">
                      <a16:colId xmlns:a16="http://schemas.microsoft.com/office/drawing/2014/main" val="3605087224"/>
                    </a:ext>
                  </a:extLst>
                </a:gridCol>
                <a:gridCol w="1270000">
                  <a:extLst>
                    <a:ext uri="{9D8B030D-6E8A-4147-A177-3AD203B41FA5}">
                      <a16:colId xmlns:a16="http://schemas.microsoft.com/office/drawing/2014/main" val="643706591"/>
                    </a:ext>
                  </a:extLst>
                </a:gridCol>
                <a:gridCol w="1790700">
                  <a:extLst>
                    <a:ext uri="{9D8B030D-6E8A-4147-A177-3AD203B41FA5}">
                      <a16:colId xmlns:a16="http://schemas.microsoft.com/office/drawing/2014/main" val="2256410473"/>
                    </a:ext>
                  </a:extLst>
                </a:gridCol>
                <a:gridCol w="1257300">
                  <a:extLst>
                    <a:ext uri="{9D8B030D-6E8A-4147-A177-3AD203B41FA5}">
                      <a16:colId xmlns:a16="http://schemas.microsoft.com/office/drawing/2014/main" val="2176254145"/>
                    </a:ext>
                  </a:extLst>
                </a:gridCol>
                <a:gridCol w="1765300">
                  <a:extLst>
                    <a:ext uri="{9D8B030D-6E8A-4147-A177-3AD203B41FA5}">
                      <a16:colId xmlns:a16="http://schemas.microsoft.com/office/drawing/2014/main" val="2739080749"/>
                    </a:ext>
                  </a:extLst>
                </a:gridCol>
              </a:tblGrid>
              <a:tr h="264435">
                <a:tc>
                  <a:txBody>
                    <a:bodyPr/>
                    <a:lstStyle/>
                    <a:p>
                      <a:r>
                        <a:rPr lang="en-US" b="1" dirty="0"/>
                        <a:t>Quantity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H</a:t>
                      </a:r>
                      <a:r>
                        <a:rPr lang="en-US" b="1" baseline="-25000" dirty="0"/>
                        <a:t>2</a:t>
                      </a:r>
                      <a:endParaRPr lang="en-US" b="1" dirty="0"/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0.5 O</a:t>
                      </a:r>
                      <a:r>
                        <a:rPr lang="en-US" b="1" baseline="-25000"/>
                        <a:t>2</a:t>
                      </a:r>
                      <a:endParaRPr lang="en-US" b="1"/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/>
                        <a:t>H</a:t>
                      </a:r>
                      <a:r>
                        <a:rPr lang="en-US" b="1" baseline="-25000"/>
                        <a:t>2</a:t>
                      </a:r>
                      <a:r>
                        <a:rPr lang="en-US" b="1"/>
                        <a:t>O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Change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6082427"/>
                  </a:ext>
                </a:extLst>
              </a:tr>
              <a:tr h="264435">
                <a:tc>
                  <a:txBody>
                    <a:bodyPr/>
                    <a:lstStyle/>
                    <a:p>
                      <a:r>
                        <a:rPr lang="en-US" b="1" dirty="0"/>
                        <a:t>Enthalpy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0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-285.83 kJ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l-GR"/>
                        <a:t>Δ</a:t>
                      </a:r>
                      <a:r>
                        <a:rPr lang="en-US"/>
                        <a:t>H = -285.83 kJ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7440112"/>
                  </a:ext>
                </a:extLst>
              </a:tr>
              <a:tr h="264435">
                <a:tc>
                  <a:txBody>
                    <a:bodyPr/>
                    <a:lstStyle/>
                    <a:p>
                      <a:r>
                        <a:rPr lang="en-US" b="1" dirty="0"/>
                        <a:t>Entropy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130.68 J/K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0.5 x 205.14 J/K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/>
                        <a:t>69.91 J/K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</a:t>
                      </a:r>
                      <a:r>
                        <a:rPr lang="el-GR" dirty="0"/>
                        <a:t>Δ</a:t>
                      </a:r>
                      <a:r>
                        <a:rPr lang="en-US" dirty="0"/>
                        <a:t>S = -48.7 kJ</a:t>
                      </a:r>
                    </a:p>
                  </a:txBody>
                  <a:tcPr marL="19050" marR="19050" marT="19050" marB="1905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6805418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4712A6B1-5CE8-F643-A546-4D187D803181}"/>
              </a:ext>
            </a:extLst>
          </p:cNvPr>
          <p:cNvSpPr/>
          <p:nvPr/>
        </p:nvSpPr>
        <p:spPr>
          <a:xfrm>
            <a:off x="6096000" y="5545485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600" dirty="0"/>
              <a:t>http://</a:t>
            </a:r>
            <a:r>
              <a:rPr lang="en-US" sz="1600" dirty="0" err="1"/>
              <a:t>hyperphysics.phy-astr.gsu.edu</a:t>
            </a:r>
            <a:r>
              <a:rPr lang="en-US" sz="1600" dirty="0"/>
              <a:t>/</a:t>
            </a:r>
            <a:r>
              <a:rPr lang="en-US" sz="1600" dirty="0" err="1"/>
              <a:t>hbase</a:t>
            </a:r>
            <a:r>
              <a:rPr lang="en-US" sz="1600" dirty="0"/>
              <a:t>/thermo/</a:t>
            </a:r>
            <a:r>
              <a:rPr lang="en-US" sz="1600" dirty="0" err="1"/>
              <a:t>electrol.html</a:t>
            </a:r>
            <a:endParaRPr lang="en-US" sz="1600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E16393-8673-1E42-81AB-55ED533AE129}"/>
              </a:ext>
            </a:extLst>
          </p:cNvPr>
          <p:cNvSpPr/>
          <p:nvPr/>
        </p:nvSpPr>
        <p:spPr>
          <a:xfrm>
            <a:off x="4889500" y="3161156"/>
            <a:ext cx="7036542" cy="2031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 = 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H - T</a:t>
            </a:r>
            <a:r>
              <a:rPr lang="el-GR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 = -285.83 kJ + 48.7 kJ = -237.1 kJ  (at 25 </a:t>
            </a:r>
            <a:r>
              <a:rPr lang="en-US" baseline="30000" dirty="0" err="1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endParaRPr lang="en-US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Ideal efficiency = </a:t>
            </a:r>
            <a:r>
              <a:rPr lang="el-GR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G/</a:t>
            </a:r>
            <a:r>
              <a:rPr lang="el-GR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 = 0.83 (83%)</a:t>
            </a:r>
          </a:p>
          <a:p>
            <a:endParaRPr lang="en-US" b="1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voltage = </a:t>
            </a:r>
            <a:r>
              <a:rPr lang="el-GR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US" b="1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G/2F = 1.23 V; </a:t>
            </a:r>
            <a:r>
              <a:rPr lang="en-US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0.7 V typical due to losses</a:t>
            </a:r>
          </a:p>
          <a:p>
            <a:endParaRPr lang="en-US" dirty="0">
              <a:solidFill>
                <a:srgbClr val="0432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( 2 moles of e</a:t>
            </a:r>
            <a:r>
              <a:rPr lang="en-US" baseline="30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US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used to produce 1 mole of H</a:t>
            </a:r>
            <a:r>
              <a:rPr lang="en-US" baseline="-250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 F - Faraday constant)</a:t>
            </a:r>
          </a:p>
        </p:txBody>
      </p:sp>
    </p:spTree>
    <p:extLst>
      <p:ext uri="{BB962C8B-B14F-4D97-AF65-F5344CB8AC3E}">
        <p14:creationId xmlns:p14="http://schemas.microsoft.com/office/powerpoint/2010/main" val="2018888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450312-235B-9E43-967F-3D4803D1C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Materials Considerations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9DC4C1-DBA2-354F-93CD-41D333F3333E}"/>
              </a:ext>
            </a:extLst>
          </p:cNvPr>
          <p:cNvSpPr txBox="1"/>
          <p:nvPr/>
        </p:nvSpPr>
        <p:spPr>
          <a:xfrm>
            <a:off x="409540" y="1291530"/>
            <a:ext cx="742636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Electrocatalysts</a:t>
            </a:r>
            <a:endParaRPr lang="en-US" sz="2000" dirty="0"/>
          </a:p>
          <a:p>
            <a:endParaRPr lang="en-US" sz="2000" dirty="0"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Reduce energy barriers for reactions (lower energy cost)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Enhance reaction rates – fast kinetics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Increase desired product selectivity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Good electrical conductors (low resistive losses)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Long-term stability – no degradation (leaching, sintering, etc.)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ym typeface="Wingdings" panose="05000000000000000000" pitchFamily="2" charset="2"/>
              </a:rPr>
              <a:t>Inexpensive, earth-abundant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ym typeface="Wingdings" panose="05000000000000000000" pitchFamily="2" charset="2"/>
            </a:endParaRPr>
          </a:p>
          <a:p>
            <a:endParaRPr lang="en-US" sz="2000" b="1" dirty="0">
              <a:sym typeface="Wingdings" panose="05000000000000000000" pitchFamily="2" charset="2"/>
            </a:endParaRPr>
          </a:p>
          <a:p>
            <a:r>
              <a:rPr lang="en-US" sz="2000" b="1" dirty="0">
                <a:sym typeface="Wingdings" panose="05000000000000000000" pitchFamily="2" charset="2"/>
              </a:rPr>
              <a:t>Electrolytes, Membrane Materials, Gas Diffusion Layers </a:t>
            </a:r>
            <a:r>
              <a:rPr lang="en-US" sz="2000" dirty="0">
                <a:sym typeface="Wingdings" panose="05000000000000000000" pitchFamily="2" charset="2"/>
              </a:rPr>
              <a:t>(another time…)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DFDC969-1BF5-7947-AA65-F20DCED39DA4}"/>
              </a:ext>
            </a:extLst>
          </p:cNvPr>
          <p:cNvGrpSpPr/>
          <p:nvPr/>
        </p:nvGrpSpPr>
        <p:grpSpPr>
          <a:xfrm>
            <a:off x="8128000" y="560107"/>
            <a:ext cx="3812449" cy="2246593"/>
            <a:chOff x="8128000" y="636307"/>
            <a:chExt cx="3812449" cy="2246593"/>
          </a:xfrm>
        </p:grpSpPr>
        <p:pic>
          <p:nvPicPr>
            <p:cNvPr id="6146" name="Picture 2">
              <a:extLst>
                <a:ext uri="{FF2B5EF4-FFF2-40B4-BE49-F238E27FC236}">
                  <a16:creationId xmlns:a16="http://schemas.microsoft.com/office/drawing/2014/main" id="{91AD2BFC-8813-E44B-A4F4-8DCA76EE49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28000" y="636307"/>
              <a:ext cx="3812449" cy="22465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010E24D-C4D3-8249-A509-F1FD40AC29BD}"/>
                </a:ext>
              </a:extLst>
            </p:cNvPr>
            <p:cNvSpPr txBox="1"/>
            <p:nvPr/>
          </p:nvSpPr>
          <p:spPr>
            <a:xfrm>
              <a:off x="8435877" y="662353"/>
              <a:ext cx="9621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Wikipedia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B14A553-6781-CE4C-A3C6-F8D712A75218}"/>
              </a:ext>
            </a:extLst>
          </p:cNvPr>
          <p:cNvGrpSpPr/>
          <p:nvPr/>
        </p:nvGrpSpPr>
        <p:grpSpPr>
          <a:xfrm>
            <a:off x="7910512" y="2819401"/>
            <a:ext cx="4074679" cy="3156854"/>
            <a:chOff x="7910512" y="2819401"/>
            <a:chExt cx="4074679" cy="3156854"/>
          </a:xfrm>
        </p:grpSpPr>
        <p:pic>
          <p:nvPicPr>
            <p:cNvPr id="6148" name="Picture 4">
              <a:extLst>
                <a:ext uri="{FF2B5EF4-FFF2-40B4-BE49-F238E27FC236}">
                  <a16:creationId xmlns:a16="http://schemas.microsoft.com/office/drawing/2014/main" id="{7BC166E7-1B63-5B48-9845-A05C0103FA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0512" y="2819401"/>
              <a:ext cx="4074679" cy="31568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A8C967B8-04C2-FB48-8A7A-863676A39597}"/>
                </a:ext>
              </a:extLst>
            </p:cNvPr>
            <p:cNvSpPr txBox="1"/>
            <p:nvPr/>
          </p:nvSpPr>
          <p:spPr>
            <a:xfrm>
              <a:off x="10978326" y="2986453"/>
              <a:ext cx="96212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Wikipedia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389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2">
      <a:dk1>
        <a:srgbClr val="000000"/>
      </a:dk1>
      <a:lt1>
        <a:srgbClr val="FFFFFF"/>
      </a:lt1>
      <a:dk2>
        <a:srgbClr val="862633"/>
      </a:dk2>
      <a:lt2>
        <a:srgbClr val="76797D"/>
      </a:lt2>
      <a:accent1>
        <a:srgbClr val="9B2B24"/>
      </a:accent1>
      <a:accent2>
        <a:srgbClr val="D1A117"/>
      </a:accent2>
      <a:accent3>
        <a:srgbClr val="A8431E"/>
      </a:accent3>
      <a:accent4>
        <a:srgbClr val="C67530"/>
      </a:accent4>
      <a:accent5>
        <a:srgbClr val="A79968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Y20 UMass Amherst powerpoint template" id="{CCCEF1AB-87F8-784D-9588-5DD0676C8CB2}" vid="{F09BAA8A-B50E-A246-A005-9B76C88E7A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1471</TotalTime>
  <Words>1545</Words>
  <Application>Microsoft Macintosh PowerPoint</Application>
  <PresentationFormat>Widescreen</PresentationFormat>
  <Paragraphs>198</Paragraphs>
  <Slides>22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Frutiger LT Std 45 Light</vt:lpstr>
      <vt:lpstr>System Font Regular</vt:lpstr>
      <vt:lpstr>Times</vt:lpstr>
      <vt:lpstr>Times New Roman</vt:lpstr>
      <vt:lpstr>Wingdings</vt:lpstr>
      <vt:lpstr>Office Theme</vt:lpstr>
      <vt:lpstr>Materials for clean energy</vt:lpstr>
      <vt:lpstr>Lesson Plan</vt:lpstr>
      <vt:lpstr>The “Green” dream</vt:lpstr>
      <vt:lpstr>Example: H2 as a Sustainable fuel – Production</vt:lpstr>
      <vt:lpstr>Thermodynamic Analysis</vt:lpstr>
      <vt:lpstr>Example: H2 as a sustainable fuel – Energy production</vt:lpstr>
      <vt:lpstr>Example: H2 as a sustainable fuel – Energy production</vt:lpstr>
      <vt:lpstr>Thermodynamic Analysis</vt:lpstr>
      <vt:lpstr>Materials Considerations </vt:lpstr>
      <vt:lpstr>Electrocatalysts for H2 production</vt:lpstr>
      <vt:lpstr>PowerPoint Presentation</vt:lpstr>
      <vt:lpstr>Computational (Electro)catalysis</vt:lpstr>
      <vt:lpstr>Example: Using catalysts efficiently</vt:lpstr>
      <vt:lpstr>Example: Taking catalysts to the limit</vt:lpstr>
      <vt:lpstr>Example: Designing Earth-abundant catalysts</vt:lpstr>
      <vt:lpstr>DOPED MoSe2 ELECTROCATALYSTS</vt:lpstr>
      <vt:lpstr>Beyond Hydrogen: Nitrogen Reduction </vt:lpstr>
      <vt:lpstr>Sourcing ‘PURE’ Water</vt:lpstr>
      <vt:lpstr>Creating a Stable Water Catalyst</vt:lpstr>
      <vt:lpstr>Focus topic: water electrolysis and PEM fuel cell experiment</vt:lpstr>
      <vt:lpstr>Focus topic: water electrolysis and PEM fuel cell experiment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Hal Marshall</dc:creator>
  <cp:lastModifiedBy>Ashwin Ramasubramaniam</cp:lastModifiedBy>
  <cp:revision>72</cp:revision>
  <cp:lastPrinted>2020-01-14T20:22:50Z</cp:lastPrinted>
  <dcterms:created xsi:type="dcterms:W3CDTF">2020-03-27T13:28:37Z</dcterms:created>
  <dcterms:modified xsi:type="dcterms:W3CDTF">2022-04-02T14:24:36Z</dcterms:modified>
</cp:coreProperties>
</file>