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8" r:id="rId2"/>
    <p:sldId id="312" r:id="rId3"/>
    <p:sldId id="304" r:id="rId4"/>
    <p:sldId id="270" r:id="rId5"/>
    <p:sldId id="283" r:id="rId6"/>
    <p:sldId id="278" r:id="rId7"/>
    <p:sldId id="276" r:id="rId8"/>
    <p:sldId id="282" r:id="rId9"/>
    <p:sldId id="259" r:id="rId10"/>
    <p:sldId id="285" r:id="rId11"/>
    <p:sldId id="264" r:id="rId12"/>
    <p:sldId id="295" r:id="rId13"/>
    <p:sldId id="305" r:id="rId14"/>
    <p:sldId id="306" r:id="rId15"/>
    <p:sldId id="307" r:id="rId16"/>
    <p:sldId id="297" r:id="rId17"/>
    <p:sldId id="298" r:id="rId18"/>
    <p:sldId id="311" r:id="rId19"/>
    <p:sldId id="299" r:id="rId20"/>
    <p:sldId id="300" r:id="rId21"/>
    <p:sldId id="260" r:id="rId22"/>
    <p:sldId id="296" r:id="rId23"/>
    <p:sldId id="261" r:id="rId24"/>
    <p:sldId id="268" r:id="rId25"/>
    <p:sldId id="301" r:id="rId26"/>
    <p:sldId id="272" r:id="rId27"/>
    <p:sldId id="292" r:id="rId28"/>
    <p:sldId id="293" r:id="rId29"/>
    <p:sldId id="308" r:id="rId30"/>
    <p:sldId id="309" r:id="rId31"/>
    <p:sldId id="271" r:id="rId32"/>
    <p:sldId id="26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332A"/>
    <a:srgbClr val="E6E6E6"/>
    <a:srgbClr val="F06666"/>
    <a:srgbClr val="C9E7B7"/>
    <a:srgbClr val="7C7C7E"/>
    <a:srgbClr val="9BE0F7"/>
    <a:srgbClr val="FCF7BB"/>
    <a:srgbClr val="D5D094"/>
    <a:srgbClr val="818282"/>
    <a:srgbClr val="B6D3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64E536-E082-4F74-B1A3-DAD7E146C2CE}" v="1" dt="2025-06-18T18:25:50.3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782" autoAdjust="0"/>
  </p:normalViewPr>
  <p:slideViewPr>
    <p:cSldViewPr snapToGrid="0">
      <p:cViewPr varScale="1">
        <p:scale>
          <a:sx n="88" d="100"/>
          <a:sy n="88" d="100"/>
        </p:scale>
        <p:origin x="1434" y="10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Fertakos" userId="c2c03147-5003-4a38-8a98-b2b3327da459" providerId="ADAL" clId="{A164E536-E082-4F74-B1A3-DAD7E146C2CE}"/>
    <pc:docChg chg="delSld modSld">
      <pc:chgData name="Matthew Fertakos" userId="c2c03147-5003-4a38-8a98-b2b3327da459" providerId="ADAL" clId="{A164E536-E082-4F74-B1A3-DAD7E146C2CE}" dt="2025-06-18T18:26:15.201" v="77" actId="1076"/>
      <pc:docMkLst>
        <pc:docMk/>
      </pc:docMkLst>
      <pc:sldChg chg="del">
        <pc:chgData name="Matthew Fertakos" userId="c2c03147-5003-4a38-8a98-b2b3327da459" providerId="ADAL" clId="{A164E536-E082-4F74-B1A3-DAD7E146C2CE}" dt="2025-06-18T16:36:14.389" v="1" actId="2696"/>
        <pc:sldMkLst>
          <pc:docMk/>
          <pc:sldMk cId="0" sldId="257"/>
        </pc:sldMkLst>
      </pc:sldChg>
      <pc:sldChg chg="addSp modSp mod">
        <pc:chgData name="Matthew Fertakos" userId="c2c03147-5003-4a38-8a98-b2b3327da459" providerId="ADAL" clId="{A164E536-E082-4F74-B1A3-DAD7E146C2CE}" dt="2025-06-18T18:26:15.201" v="77" actId="1076"/>
        <pc:sldMkLst>
          <pc:docMk/>
          <pc:sldMk cId="3211458764" sldId="258"/>
        </pc:sldMkLst>
        <pc:spChg chg="add mod">
          <ac:chgData name="Matthew Fertakos" userId="c2c03147-5003-4a38-8a98-b2b3327da459" providerId="ADAL" clId="{A164E536-E082-4F74-B1A3-DAD7E146C2CE}" dt="2025-06-18T18:26:15.201" v="77" actId="1076"/>
          <ac:spMkLst>
            <pc:docMk/>
            <pc:sldMk cId="3211458764" sldId="258"/>
            <ac:spMk id="4" creationId="{03338D2B-7D5E-99C8-883D-0F5E9658FB28}"/>
          </ac:spMkLst>
        </pc:spChg>
      </pc:sldChg>
      <pc:sldChg chg="del">
        <pc:chgData name="Matthew Fertakos" userId="c2c03147-5003-4a38-8a98-b2b3327da459" providerId="ADAL" clId="{A164E536-E082-4F74-B1A3-DAD7E146C2CE}" dt="2025-06-18T16:35:50.698" v="0" actId="2696"/>
        <pc:sldMkLst>
          <pc:docMk/>
          <pc:sldMk cId="3221179090" sldId="267"/>
        </pc:sldMkLst>
      </pc:sldChg>
      <pc:sldChg chg="del">
        <pc:chgData name="Matthew Fertakos" userId="c2c03147-5003-4a38-8a98-b2b3327da459" providerId="ADAL" clId="{A164E536-E082-4F74-B1A3-DAD7E146C2CE}" dt="2025-06-18T16:35:50.698" v="0" actId="2696"/>
        <pc:sldMkLst>
          <pc:docMk/>
          <pc:sldMk cId="2316941833" sldId="303"/>
        </pc:sldMkLst>
      </pc:sldChg>
      <pc:sldChg chg="del">
        <pc:chgData name="Matthew Fertakos" userId="c2c03147-5003-4a38-8a98-b2b3327da459" providerId="ADAL" clId="{A164E536-E082-4F74-B1A3-DAD7E146C2CE}" dt="2025-06-18T16:36:14.389" v="1" actId="2696"/>
        <pc:sldMkLst>
          <pc:docMk/>
          <pc:sldMk cId="0" sldId="313"/>
        </pc:sldMkLst>
      </pc:sldChg>
      <pc:sldChg chg="del">
        <pc:chgData name="Matthew Fertakos" userId="c2c03147-5003-4a38-8a98-b2b3327da459" providerId="ADAL" clId="{A164E536-E082-4F74-B1A3-DAD7E146C2CE}" dt="2025-06-18T16:36:14.389" v="1" actId="2696"/>
        <pc:sldMkLst>
          <pc:docMk/>
          <pc:sldMk cId="0" sldId="314"/>
        </pc:sldMkLst>
      </pc:sldChg>
      <pc:sldChg chg="del">
        <pc:chgData name="Matthew Fertakos" userId="c2c03147-5003-4a38-8a98-b2b3327da459" providerId="ADAL" clId="{A164E536-E082-4F74-B1A3-DAD7E146C2CE}" dt="2025-06-18T16:36:14.389" v="1" actId="2696"/>
        <pc:sldMkLst>
          <pc:docMk/>
          <pc:sldMk cId="0" sldId="315"/>
        </pc:sldMkLst>
      </pc:sldChg>
      <pc:sldChg chg="del">
        <pc:chgData name="Matthew Fertakos" userId="c2c03147-5003-4a38-8a98-b2b3327da459" providerId="ADAL" clId="{A164E536-E082-4F74-B1A3-DAD7E146C2CE}" dt="2025-06-18T16:35:50.698" v="0" actId="2696"/>
        <pc:sldMkLst>
          <pc:docMk/>
          <pc:sldMk cId="3354062664" sldId="316"/>
        </pc:sldMkLst>
      </pc:sldChg>
      <pc:sldChg chg="del">
        <pc:chgData name="Matthew Fertakos" userId="c2c03147-5003-4a38-8a98-b2b3327da459" providerId="ADAL" clId="{A164E536-E082-4F74-B1A3-DAD7E146C2CE}" dt="2025-06-18T16:36:14.389" v="1" actId="2696"/>
        <pc:sldMkLst>
          <pc:docMk/>
          <pc:sldMk cId="914580330" sldId="317"/>
        </pc:sldMkLst>
      </pc:sldChg>
    </pc:docChg>
  </pc:docChgLst>
</pc:chgInfo>
</file>

<file path=ppt/diagrams/_rels/data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23.png"/></Relationships>
</file>

<file path=ppt/diagrams/_rels/data2.xml.rels><?xml version="1.0" encoding="UTF-8" standalone="yes"?>
<Relationships xmlns="http://schemas.openxmlformats.org/package/2006/relationships"><Relationship Id="rId1" Type="http://schemas.openxmlformats.org/officeDocument/2006/relationships/image" Target="../media/image24.jpeg"/></Relationships>
</file>

<file path=ppt/diagrams/_rels/drawing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23.png"/></Relationships>
</file>

<file path=ppt/diagrams/_rels/drawing2.xml.rels><?xml version="1.0" encoding="UTF-8" standalone="yes"?>
<Relationships xmlns="http://schemas.openxmlformats.org/package/2006/relationships"><Relationship Id="rId1" Type="http://schemas.openxmlformats.org/officeDocument/2006/relationships/image" Target="../media/image2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FB1143-6913-45D6-9EC3-C9F8588ECEB0}" type="doc">
      <dgm:prSet loTypeId="urn:microsoft.com/office/officeart/2009/3/layout/SnapshotPictureList" loCatId="picture" qsTypeId="urn:microsoft.com/office/officeart/2005/8/quickstyle/simple1" qsCatId="simple" csTypeId="urn:microsoft.com/office/officeart/2005/8/colors/accent1_2" csCatId="accent1" phldr="1"/>
      <dgm:spPr/>
    </dgm:pt>
    <dgm:pt modelId="{FEFD4272-4514-48F8-B77B-AF59C8C1E3BE}">
      <dgm:prSet phldrT="[Text]" custT="1"/>
      <dgm:spPr/>
      <dgm:t>
        <a:bodyPr/>
        <a:lstStyle/>
        <a:p>
          <a:r>
            <a:rPr lang="en-US" sz="1600" b="1"/>
            <a:t>Less risk of invasion.</a:t>
          </a:r>
        </a:p>
      </dgm:t>
    </dgm:pt>
    <dgm:pt modelId="{80E96DCA-F6E3-433D-9406-D690C83A75EB}" type="parTrans" cxnId="{B2DA6EAE-ABDE-45E9-AB6B-4A61D607CFA0}">
      <dgm:prSet/>
      <dgm:spPr/>
      <dgm:t>
        <a:bodyPr/>
        <a:lstStyle/>
        <a:p>
          <a:endParaRPr lang="en-US"/>
        </a:p>
      </dgm:t>
    </dgm:pt>
    <dgm:pt modelId="{A735C69A-7998-4969-8DA8-F35774AA95D2}" type="sibTrans" cxnId="{B2DA6EAE-ABDE-45E9-AB6B-4A61D607CFA0}">
      <dgm:prSet/>
      <dgm:spPr/>
      <dgm:t>
        <a:bodyPr/>
        <a:lstStyle/>
        <a:p>
          <a:endParaRPr lang="en-US"/>
        </a:p>
      </dgm:t>
    </dgm:pt>
    <dgm:pt modelId="{0E7C8F4F-A6D5-4854-B2CF-D88F71FB1DD7}" type="pres">
      <dgm:prSet presAssocID="{6FFB1143-6913-45D6-9EC3-C9F8588ECEB0}" presName="Name0" presStyleCnt="0">
        <dgm:presLayoutVars>
          <dgm:chMax/>
          <dgm:chPref/>
          <dgm:dir/>
          <dgm:animLvl val="lvl"/>
        </dgm:presLayoutVars>
      </dgm:prSet>
      <dgm:spPr/>
    </dgm:pt>
    <dgm:pt modelId="{38760690-137C-4FD2-A2ED-B04EEC76218A}" type="pres">
      <dgm:prSet presAssocID="{FEFD4272-4514-48F8-B77B-AF59C8C1E3BE}" presName="composite" presStyleCnt="0"/>
      <dgm:spPr/>
    </dgm:pt>
    <dgm:pt modelId="{5CDB1783-BBA9-4E50-955E-F7ECABD5B2C8}" type="pres">
      <dgm:prSet presAssocID="{FEFD4272-4514-48F8-B77B-AF59C8C1E3BE}" presName="ParentAccentShape" presStyleLbl="trBgShp" presStyleIdx="0" presStyleCnt="1"/>
      <dgm:spPr/>
    </dgm:pt>
    <dgm:pt modelId="{D0163A8A-F819-4FC4-AABC-25900BFA90A3}" type="pres">
      <dgm:prSet presAssocID="{FEFD4272-4514-48F8-B77B-AF59C8C1E3BE}" presName="ParentText" presStyleLbl="revTx" presStyleIdx="0" presStyleCnt="2">
        <dgm:presLayoutVars>
          <dgm:chMax val="1"/>
          <dgm:chPref val="1"/>
          <dgm:bulletEnabled val="1"/>
        </dgm:presLayoutVars>
      </dgm:prSet>
      <dgm:spPr/>
    </dgm:pt>
    <dgm:pt modelId="{C86E47F4-CD3B-4DB5-9103-E80AE0B3007B}" type="pres">
      <dgm:prSet presAssocID="{FEFD4272-4514-48F8-B77B-AF59C8C1E3BE}" presName="ChildText" presStyleLbl="revTx" presStyleIdx="1" presStyleCnt="2">
        <dgm:presLayoutVars>
          <dgm:chMax val="0"/>
          <dgm:chPref val="0"/>
        </dgm:presLayoutVars>
      </dgm:prSet>
      <dgm:spPr/>
    </dgm:pt>
    <dgm:pt modelId="{077DA638-2270-40BA-97D9-17051D5CC8C0}" type="pres">
      <dgm:prSet presAssocID="{FEFD4272-4514-48F8-B77B-AF59C8C1E3BE}" presName="ChildAccentShape" presStyleLbl="trBgShp" presStyleIdx="0" presStyleCnt="1"/>
      <dgm:spPr/>
    </dgm:pt>
    <dgm:pt modelId="{0C106E9A-1765-4104-B100-D36FAF978886}" type="pres">
      <dgm:prSet presAssocID="{FEFD4272-4514-48F8-B77B-AF59C8C1E3BE}" presName="Image" presStyleLbl="alignImgPlace1" presStyleIdx="0" presStyleCnt="1" custScaleX="101217" custScaleY="98648"/>
      <dgm:spPr>
        <a:blipFill>
          <a:blip xmlns:r="http://schemas.openxmlformats.org/officeDocument/2006/relationships" r:embed="rId1">
            <a:extLst>
              <a:ext uri="{BEBA8EAE-BF5A-486C-A8C5-ECC9F3942E4B}">
                <a14:imgProps xmlns:a14="http://schemas.microsoft.com/office/drawing/2010/main">
                  <a14:imgLayer r:embed="rId2">
                    <a14:imgEffect>
                      <a14:sharpenSoften amount="25000"/>
                    </a14:imgEffect>
                  </a14:imgLayer>
                </a14:imgProps>
              </a:ext>
            </a:extLst>
          </a:blip>
          <a:srcRect/>
          <a:stretch>
            <a:fillRect l="-1000" r="-1000"/>
          </a:stretch>
        </a:blipFill>
      </dgm:spPr>
    </dgm:pt>
  </dgm:ptLst>
  <dgm:cxnLst>
    <dgm:cxn modelId="{55223C71-B2B7-4752-B67F-7CAA6E5AF94A}" type="presOf" srcId="{6FFB1143-6913-45D6-9EC3-C9F8588ECEB0}" destId="{0E7C8F4F-A6D5-4854-B2CF-D88F71FB1DD7}" srcOrd="0" destOrd="0" presId="urn:microsoft.com/office/officeart/2009/3/layout/SnapshotPictureList"/>
    <dgm:cxn modelId="{4EC70BA9-A482-43F3-BB0E-2EE481FB542C}" type="presOf" srcId="{FEFD4272-4514-48F8-B77B-AF59C8C1E3BE}" destId="{D0163A8A-F819-4FC4-AABC-25900BFA90A3}" srcOrd="0" destOrd="0" presId="urn:microsoft.com/office/officeart/2009/3/layout/SnapshotPictureList"/>
    <dgm:cxn modelId="{B2DA6EAE-ABDE-45E9-AB6B-4A61D607CFA0}" srcId="{6FFB1143-6913-45D6-9EC3-C9F8588ECEB0}" destId="{FEFD4272-4514-48F8-B77B-AF59C8C1E3BE}" srcOrd="0" destOrd="0" parTransId="{80E96DCA-F6E3-433D-9406-D690C83A75EB}" sibTransId="{A735C69A-7998-4969-8DA8-F35774AA95D2}"/>
    <dgm:cxn modelId="{556A1FC0-D227-4CED-AF0F-1E1988925456}" type="presParOf" srcId="{0E7C8F4F-A6D5-4854-B2CF-D88F71FB1DD7}" destId="{38760690-137C-4FD2-A2ED-B04EEC76218A}" srcOrd="0" destOrd="0" presId="urn:microsoft.com/office/officeart/2009/3/layout/SnapshotPictureList"/>
    <dgm:cxn modelId="{DF2F28C6-0FEF-4DCC-8840-6682429890FB}" type="presParOf" srcId="{38760690-137C-4FD2-A2ED-B04EEC76218A}" destId="{5CDB1783-BBA9-4E50-955E-F7ECABD5B2C8}" srcOrd="0" destOrd="0" presId="urn:microsoft.com/office/officeart/2009/3/layout/SnapshotPictureList"/>
    <dgm:cxn modelId="{94417841-F149-4EFC-BD2C-A68037BFEFC7}" type="presParOf" srcId="{38760690-137C-4FD2-A2ED-B04EEC76218A}" destId="{D0163A8A-F819-4FC4-AABC-25900BFA90A3}" srcOrd="1" destOrd="0" presId="urn:microsoft.com/office/officeart/2009/3/layout/SnapshotPictureList"/>
    <dgm:cxn modelId="{897CDA67-40F4-4D38-A0D6-A00E05A00915}" type="presParOf" srcId="{38760690-137C-4FD2-A2ED-B04EEC76218A}" destId="{C86E47F4-CD3B-4DB5-9103-E80AE0B3007B}" srcOrd="2" destOrd="0" presId="urn:microsoft.com/office/officeart/2009/3/layout/SnapshotPictureList"/>
    <dgm:cxn modelId="{1A40A5BB-2291-4A5A-BB2F-306AB193418D}" type="presParOf" srcId="{38760690-137C-4FD2-A2ED-B04EEC76218A}" destId="{077DA638-2270-40BA-97D9-17051D5CC8C0}" srcOrd="3" destOrd="0" presId="urn:microsoft.com/office/officeart/2009/3/layout/SnapshotPictureList"/>
    <dgm:cxn modelId="{15299470-F60B-4DB5-B75A-DFBA37CBE54E}" type="presParOf" srcId="{38760690-137C-4FD2-A2ED-B04EEC76218A}" destId="{0C106E9A-1765-4104-B100-D36FAF978886}" srcOrd="4" destOrd="0" presId="urn:microsoft.com/office/officeart/2009/3/layout/SnapshotPictur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FB1143-6913-45D6-9EC3-C9F8588ECEB0}"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n-US"/>
        </a:p>
      </dgm:t>
    </dgm:pt>
    <dgm:pt modelId="{FEFD4272-4514-48F8-B77B-AF59C8C1E3BE}">
      <dgm:prSet phldrT="[Text]" custT="1"/>
      <dgm:spPr/>
      <dgm:t>
        <a:bodyPr/>
        <a:lstStyle/>
        <a:p>
          <a:r>
            <a:rPr lang="en-US" sz="1600" b="1"/>
            <a:t>Support diverse native wildlife.</a:t>
          </a:r>
        </a:p>
      </dgm:t>
    </dgm:pt>
    <dgm:pt modelId="{80E96DCA-F6E3-433D-9406-D690C83A75EB}" type="parTrans" cxnId="{B2DA6EAE-ABDE-45E9-AB6B-4A61D607CFA0}">
      <dgm:prSet/>
      <dgm:spPr/>
      <dgm:t>
        <a:bodyPr/>
        <a:lstStyle/>
        <a:p>
          <a:endParaRPr lang="en-US"/>
        </a:p>
      </dgm:t>
    </dgm:pt>
    <dgm:pt modelId="{A735C69A-7998-4969-8DA8-F35774AA95D2}" type="sibTrans" cxnId="{B2DA6EAE-ABDE-45E9-AB6B-4A61D607CFA0}">
      <dgm:prSet/>
      <dgm:spPr/>
      <dgm:t>
        <a:bodyPr/>
        <a:lstStyle/>
        <a:p>
          <a:endParaRPr lang="en-US"/>
        </a:p>
      </dgm:t>
    </dgm:pt>
    <dgm:pt modelId="{0E7C8F4F-A6D5-4854-B2CF-D88F71FB1DD7}" type="pres">
      <dgm:prSet presAssocID="{6FFB1143-6913-45D6-9EC3-C9F8588ECEB0}" presName="Name0" presStyleCnt="0">
        <dgm:presLayoutVars>
          <dgm:chMax/>
          <dgm:chPref/>
          <dgm:dir/>
          <dgm:animLvl val="lvl"/>
        </dgm:presLayoutVars>
      </dgm:prSet>
      <dgm:spPr/>
    </dgm:pt>
    <dgm:pt modelId="{38760690-137C-4FD2-A2ED-B04EEC76218A}" type="pres">
      <dgm:prSet presAssocID="{FEFD4272-4514-48F8-B77B-AF59C8C1E3BE}" presName="composite" presStyleCnt="0"/>
      <dgm:spPr/>
    </dgm:pt>
    <dgm:pt modelId="{5CDB1783-BBA9-4E50-955E-F7ECABD5B2C8}" type="pres">
      <dgm:prSet presAssocID="{FEFD4272-4514-48F8-B77B-AF59C8C1E3BE}" presName="ParentAccentShape" presStyleLbl="trBgShp" presStyleIdx="0" presStyleCnt="1"/>
      <dgm:spPr/>
    </dgm:pt>
    <dgm:pt modelId="{D0163A8A-F819-4FC4-AABC-25900BFA90A3}" type="pres">
      <dgm:prSet presAssocID="{FEFD4272-4514-48F8-B77B-AF59C8C1E3BE}" presName="ParentText" presStyleLbl="revTx" presStyleIdx="0" presStyleCnt="2" custScaleX="115204" custLinFactNeighborX="3653">
        <dgm:presLayoutVars>
          <dgm:chMax val="1"/>
          <dgm:chPref val="1"/>
          <dgm:bulletEnabled val="1"/>
        </dgm:presLayoutVars>
      </dgm:prSet>
      <dgm:spPr/>
    </dgm:pt>
    <dgm:pt modelId="{C86E47F4-CD3B-4DB5-9103-E80AE0B3007B}" type="pres">
      <dgm:prSet presAssocID="{FEFD4272-4514-48F8-B77B-AF59C8C1E3BE}" presName="ChildText" presStyleLbl="revTx" presStyleIdx="1" presStyleCnt="2">
        <dgm:presLayoutVars>
          <dgm:chMax val="0"/>
          <dgm:chPref val="0"/>
        </dgm:presLayoutVars>
      </dgm:prSet>
      <dgm:spPr/>
    </dgm:pt>
    <dgm:pt modelId="{077DA638-2270-40BA-97D9-17051D5CC8C0}" type="pres">
      <dgm:prSet presAssocID="{FEFD4272-4514-48F8-B77B-AF59C8C1E3BE}" presName="ChildAccentShape" presStyleLbl="trBgShp" presStyleIdx="0" presStyleCnt="1"/>
      <dgm:spPr/>
    </dgm:pt>
    <dgm:pt modelId="{0C106E9A-1765-4104-B100-D36FAF978886}" type="pres">
      <dgm:prSet presAssocID="{FEFD4272-4514-48F8-B77B-AF59C8C1E3BE}" presName="Image" presStyleLbl="alignImgPlace1" presStyleIdx="0" presStyleCnt="1" custScaleX="101217" custScaleY="98648"/>
      <dgm:spPr>
        <a:blipFill>
          <a:blip xmlns:r="http://schemas.openxmlformats.org/officeDocument/2006/relationships" r:embed="rId1"/>
          <a:srcRect/>
          <a:stretch>
            <a:fillRect t="-7000" b="-7000"/>
          </a:stretch>
        </a:blipFill>
      </dgm:spPr>
    </dgm:pt>
  </dgm:ptLst>
  <dgm:cxnLst>
    <dgm:cxn modelId="{55223C71-B2B7-4752-B67F-7CAA6E5AF94A}" type="presOf" srcId="{6FFB1143-6913-45D6-9EC3-C9F8588ECEB0}" destId="{0E7C8F4F-A6D5-4854-B2CF-D88F71FB1DD7}" srcOrd="0" destOrd="0" presId="urn:microsoft.com/office/officeart/2009/3/layout/SnapshotPictureList"/>
    <dgm:cxn modelId="{4EC70BA9-A482-43F3-BB0E-2EE481FB542C}" type="presOf" srcId="{FEFD4272-4514-48F8-B77B-AF59C8C1E3BE}" destId="{D0163A8A-F819-4FC4-AABC-25900BFA90A3}" srcOrd="0" destOrd="0" presId="urn:microsoft.com/office/officeart/2009/3/layout/SnapshotPictureList"/>
    <dgm:cxn modelId="{B2DA6EAE-ABDE-45E9-AB6B-4A61D607CFA0}" srcId="{6FFB1143-6913-45D6-9EC3-C9F8588ECEB0}" destId="{FEFD4272-4514-48F8-B77B-AF59C8C1E3BE}" srcOrd="0" destOrd="0" parTransId="{80E96DCA-F6E3-433D-9406-D690C83A75EB}" sibTransId="{A735C69A-7998-4969-8DA8-F35774AA95D2}"/>
    <dgm:cxn modelId="{556A1FC0-D227-4CED-AF0F-1E1988925456}" type="presParOf" srcId="{0E7C8F4F-A6D5-4854-B2CF-D88F71FB1DD7}" destId="{38760690-137C-4FD2-A2ED-B04EEC76218A}" srcOrd="0" destOrd="0" presId="urn:microsoft.com/office/officeart/2009/3/layout/SnapshotPictureList"/>
    <dgm:cxn modelId="{DF2F28C6-0FEF-4DCC-8840-6682429890FB}" type="presParOf" srcId="{38760690-137C-4FD2-A2ED-B04EEC76218A}" destId="{5CDB1783-BBA9-4E50-955E-F7ECABD5B2C8}" srcOrd="0" destOrd="0" presId="urn:microsoft.com/office/officeart/2009/3/layout/SnapshotPictureList"/>
    <dgm:cxn modelId="{94417841-F149-4EFC-BD2C-A68037BFEFC7}" type="presParOf" srcId="{38760690-137C-4FD2-A2ED-B04EEC76218A}" destId="{D0163A8A-F819-4FC4-AABC-25900BFA90A3}" srcOrd="1" destOrd="0" presId="urn:microsoft.com/office/officeart/2009/3/layout/SnapshotPictureList"/>
    <dgm:cxn modelId="{897CDA67-40F4-4D38-A0D6-A00E05A00915}" type="presParOf" srcId="{38760690-137C-4FD2-A2ED-B04EEC76218A}" destId="{C86E47F4-CD3B-4DB5-9103-E80AE0B3007B}" srcOrd="2" destOrd="0" presId="urn:microsoft.com/office/officeart/2009/3/layout/SnapshotPictureList"/>
    <dgm:cxn modelId="{1A40A5BB-2291-4A5A-BB2F-306AB193418D}" type="presParOf" srcId="{38760690-137C-4FD2-A2ED-B04EEC76218A}" destId="{077DA638-2270-40BA-97D9-17051D5CC8C0}" srcOrd="3" destOrd="0" presId="urn:microsoft.com/office/officeart/2009/3/layout/SnapshotPictureList"/>
    <dgm:cxn modelId="{15299470-F60B-4DB5-B75A-DFBA37CBE54E}" type="presParOf" srcId="{38760690-137C-4FD2-A2ED-B04EEC76218A}" destId="{0C106E9A-1765-4104-B100-D36FAF978886}" srcOrd="4" destOrd="0" presId="urn:microsoft.com/office/officeart/2009/3/layout/SnapshotPicture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B1783-BBA9-4E50-955E-F7ECABD5B2C8}">
      <dsp:nvSpPr>
        <dsp:cNvPr id="0" name=""/>
        <dsp:cNvSpPr/>
      </dsp:nvSpPr>
      <dsp:spPr>
        <a:xfrm>
          <a:off x="146782" y="1051629"/>
          <a:ext cx="3295355" cy="2345012"/>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106E9A-1765-4104-B100-D36FAF978886}">
      <dsp:nvSpPr>
        <dsp:cNvPr id="0" name=""/>
        <dsp:cNvSpPr/>
      </dsp:nvSpPr>
      <dsp:spPr>
        <a:xfrm>
          <a:off x="797" y="785642"/>
          <a:ext cx="3207214" cy="2188187"/>
        </a:xfrm>
        <a:prstGeom prst="rect">
          <a:avLst/>
        </a:prstGeom>
        <a:blipFill>
          <a:blip xmlns:r="http://schemas.openxmlformats.org/officeDocument/2006/relationships" r:embed="rId1">
            <a:extLst>
              <a:ext uri="{BEBA8EAE-BF5A-486C-A8C5-ECC9F3942E4B}">
                <a14:imgProps xmlns:a14="http://schemas.microsoft.com/office/drawing/2010/main">
                  <a14:imgLayer r:embed="rId2">
                    <a14:imgEffect>
                      <a14:sharpenSoften amount="25000"/>
                    </a14:imgEffect>
                  </a14:imgLayer>
                </a14:imgProps>
              </a:ext>
            </a:extLst>
          </a:blip>
          <a:srcRect/>
          <a:stretch>
            <a:fillRect l="-1000" r="-1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0163A8A-F819-4FC4-AABC-25900BFA90A3}">
      <dsp:nvSpPr>
        <dsp:cNvPr id="0" name=""/>
        <dsp:cNvSpPr/>
      </dsp:nvSpPr>
      <dsp:spPr>
        <a:xfrm>
          <a:off x="275615" y="2989612"/>
          <a:ext cx="3039819" cy="278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560" tIns="60960" rIns="162560" bIns="60960" numCol="1" spcCol="1270" anchor="ctr" anchorCtr="0">
          <a:noAutofit/>
        </a:bodyPr>
        <a:lstStyle/>
        <a:p>
          <a:pPr marL="0" lvl="0" indent="0" algn="l" defTabSz="711200">
            <a:lnSpc>
              <a:spcPct val="90000"/>
            </a:lnSpc>
            <a:spcBef>
              <a:spcPct val="0"/>
            </a:spcBef>
            <a:spcAft>
              <a:spcPct val="35000"/>
            </a:spcAft>
            <a:buNone/>
          </a:pPr>
          <a:r>
            <a:rPr lang="en-US" sz="1600" b="1" kern="1200"/>
            <a:t>Less risk of invasion.</a:t>
          </a:r>
        </a:p>
      </dsp:txBody>
      <dsp:txXfrm>
        <a:off x="275615" y="2989612"/>
        <a:ext cx="3039819" cy="278355"/>
      </dsp:txXfrm>
    </dsp:sp>
    <dsp:sp modelId="{C86E47F4-CD3B-4DB5-9103-E80AE0B3007B}">
      <dsp:nvSpPr>
        <dsp:cNvPr id="0" name=""/>
        <dsp:cNvSpPr/>
      </dsp:nvSpPr>
      <dsp:spPr>
        <a:xfrm>
          <a:off x="3576295" y="1051629"/>
          <a:ext cx="1506600" cy="2345012"/>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B1783-BBA9-4E50-955E-F7ECABD5B2C8}">
      <dsp:nvSpPr>
        <dsp:cNvPr id="0" name=""/>
        <dsp:cNvSpPr/>
      </dsp:nvSpPr>
      <dsp:spPr>
        <a:xfrm>
          <a:off x="146782" y="1051629"/>
          <a:ext cx="3295355" cy="2345012"/>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106E9A-1765-4104-B100-D36FAF978886}">
      <dsp:nvSpPr>
        <dsp:cNvPr id="0" name=""/>
        <dsp:cNvSpPr/>
      </dsp:nvSpPr>
      <dsp:spPr>
        <a:xfrm>
          <a:off x="797" y="785642"/>
          <a:ext cx="3207214" cy="2188187"/>
        </a:xfrm>
        <a:prstGeom prst="rect">
          <a:avLst/>
        </a:prstGeom>
        <a:blipFill>
          <a:blip xmlns:r="http://schemas.openxmlformats.org/officeDocument/2006/relationships" r:embed="rId1"/>
          <a:srcRect/>
          <a:stretch>
            <a:fillRect t="-7000" b="-7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0163A8A-F819-4FC4-AABC-25900BFA90A3}">
      <dsp:nvSpPr>
        <dsp:cNvPr id="0" name=""/>
        <dsp:cNvSpPr/>
      </dsp:nvSpPr>
      <dsp:spPr>
        <a:xfrm>
          <a:off x="155573" y="2989612"/>
          <a:ext cx="3501993" cy="278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560" tIns="60960" rIns="162560" bIns="60960" numCol="1" spcCol="1270" anchor="ctr" anchorCtr="0">
          <a:noAutofit/>
        </a:bodyPr>
        <a:lstStyle/>
        <a:p>
          <a:pPr marL="0" lvl="0" indent="0" algn="l" defTabSz="711200">
            <a:lnSpc>
              <a:spcPct val="90000"/>
            </a:lnSpc>
            <a:spcBef>
              <a:spcPct val="0"/>
            </a:spcBef>
            <a:spcAft>
              <a:spcPct val="35000"/>
            </a:spcAft>
            <a:buNone/>
          </a:pPr>
          <a:r>
            <a:rPr lang="en-US" sz="1600" b="1" kern="1200"/>
            <a:t>Support diverse native wildlife.</a:t>
          </a:r>
        </a:p>
      </dsp:txBody>
      <dsp:txXfrm>
        <a:off x="155573" y="2989612"/>
        <a:ext cx="3501993" cy="278355"/>
      </dsp:txXfrm>
    </dsp:sp>
    <dsp:sp modelId="{C86E47F4-CD3B-4DB5-9103-E80AE0B3007B}">
      <dsp:nvSpPr>
        <dsp:cNvPr id="0" name=""/>
        <dsp:cNvSpPr/>
      </dsp:nvSpPr>
      <dsp:spPr>
        <a:xfrm>
          <a:off x="3576295" y="1051629"/>
          <a:ext cx="1506600" cy="2345012"/>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059BE7-135B-4086-A158-3E62C2E31B63}" type="datetimeFigureOut">
              <a:rPr lang="en-US" smtClean="0"/>
              <a:t>6/18/2025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6FCA6C-5144-429E-829C-B2B245EB5746}" type="slidenum">
              <a:rPr lang="en-US" smtClean="0"/>
              <a:t>‹#›</a:t>
            </a:fld>
            <a:endParaRPr lang="en-US"/>
          </a:p>
        </p:txBody>
      </p:sp>
    </p:spTree>
    <p:extLst>
      <p:ext uri="{BB962C8B-B14F-4D97-AF65-F5344CB8AC3E}">
        <p14:creationId xmlns:p14="http://schemas.microsoft.com/office/powerpoint/2010/main" val="3765917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ED12F8-05B9-4365-866A-01678EDD7542}" type="slidenum">
              <a:rPr lang="en-US" smtClean="0"/>
              <a:t>1</a:t>
            </a:fld>
            <a:endParaRPr lang="en-US"/>
          </a:p>
        </p:txBody>
      </p:sp>
    </p:spTree>
    <p:extLst>
      <p:ext uri="{BB962C8B-B14F-4D97-AF65-F5344CB8AC3E}">
        <p14:creationId xmlns:p14="http://schemas.microsoft.com/office/powerpoint/2010/main" val="4159567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a:solidFill>
                  <a:srgbClr val="000000"/>
                </a:solidFill>
                <a:effectLst/>
                <a:latin typeface="Calibri" panose="020F0502020204030204" pitchFamily="34" charset="0"/>
              </a:rPr>
              <a:t>Another barrier: climate change!</a:t>
            </a:r>
          </a:p>
          <a:p>
            <a:endParaRPr lang="en-US" sz="1200" b="0" i="0" u="none" strike="noStrike">
              <a:solidFill>
                <a:srgbClr val="000000"/>
              </a:solidFill>
              <a:effectLst/>
              <a:latin typeface="Calibri" panose="020F0502020204030204" pitchFamily="34" charset="0"/>
            </a:endParaRPr>
          </a:p>
          <a:p>
            <a:r>
              <a:rPr lang="en-US" sz="1200" b="0" i="0" u="none" strike="noStrike">
                <a:solidFill>
                  <a:srgbClr val="000000"/>
                </a:solidFill>
                <a:effectLst/>
                <a:latin typeface="Calibri" panose="020F0502020204030204" pitchFamily="34" charset="0"/>
              </a:rPr>
              <a:t>Climate change is happening fast, and in less than 100 years the Massachusetts climate is expected to shift to the equivalent of about 400-800 miles South. In response to this, plants will need to move great distances to track their preferred climate, which studies show they are not doing fast enough on their own. In fact, native plants have been found to be spreading at a rate 20x slower than is needed to keep up with the pace of climate change.</a:t>
            </a:r>
            <a:endParaRPr lang="en-US"/>
          </a:p>
        </p:txBody>
      </p:sp>
      <p:sp>
        <p:nvSpPr>
          <p:cNvPr id="4" name="Slide Number Placeholder 3"/>
          <p:cNvSpPr>
            <a:spLocks noGrp="1"/>
          </p:cNvSpPr>
          <p:nvPr>
            <p:ph type="sldNum" sz="quarter" idx="5"/>
          </p:nvPr>
        </p:nvSpPr>
        <p:spPr/>
        <p:txBody>
          <a:bodyPr/>
          <a:lstStyle/>
          <a:p>
            <a:fld id="{C06FCA6C-5144-429E-829C-B2B245EB5746}" type="slidenum">
              <a:rPr lang="en-US" smtClean="0"/>
              <a:t>10</a:t>
            </a:fld>
            <a:endParaRPr lang="en-US"/>
          </a:p>
        </p:txBody>
      </p:sp>
    </p:spTree>
    <p:extLst>
      <p:ext uri="{BB962C8B-B14F-4D97-AF65-F5344CB8AC3E}">
        <p14:creationId xmlns:p14="http://schemas.microsoft.com/office/powerpoint/2010/main" val="3239313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These changes are already noticeable in the last decade as shown by shifting hardiness zones from the 1990s, to today, and projected to mid-century.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Plant hardiness zones are based on minimum winter temperatures, and are an estimate used by gardeners to determine what can grow at a given location.</a:t>
            </a:r>
            <a:endParaRPr lang="en-US"/>
          </a:p>
          <a:p>
            <a:r>
              <a:rPr lang="en-US"/>
              <a:t>We can see that since the 1990s hardiness zones have shifted by about ½ a zone corresponding to a 5 degree increase in minimum winter temperature, and by 2050 another ½ shift is expected.</a:t>
            </a:r>
          </a:p>
          <a:p>
            <a:r>
              <a:rPr lang="en-US"/>
              <a:t>These changing conditions are also changing what species can survive in gardens throughout our region.</a:t>
            </a:r>
          </a:p>
        </p:txBody>
      </p:sp>
      <p:sp>
        <p:nvSpPr>
          <p:cNvPr id="4" name="Slide Number Placeholder 3"/>
          <p:cNvSpPr>
            <a:spLocks noGrp="1"/>
          </p:cNvSpPr>
          <p:nvPr>
            <p:ph type="sldNum" sz="quarter" idx="5"/>
          </p:nvPr>
        </p:nvSpPr>
        <p:spPr/>
        <p:txBody>
          <a:bodyPr/>
          <a:lstStyle/>
          <a:p>
            <a:fld id="{C06FCA6C-5144-429E-829C-B2B245EB5746}" type="slidenum">
              <a:rPr lang="en-US" smtClean="0"/>
              <a:t>11</a:t>
            </a:fld>
            <a:endParaRPr lang="en-US"/>
          </a:p>
        </p:txBody>
      </p:sp>
    </p:spTree>
    <p:extLst>
      <p:ext uri="{BB962C8B-B14F-4D97-AF65-F5344CB8AC3E}">
        <p14:creationId xmlns:p14="http://schemas.microsoft.com/office/powerpoint/2010/main" val="2155913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Therefore, gardeners will need to consider what species will persist in their area as the climate continues to change!</a:t>
            </a:r>
          </a:p>
          <a:p>
            <a:endParaRPr lang="en-US"/>
          </a:p>
          <a:p>
            <a:r>
              <a:rPr lang="en-US"/>
              <a:t>This is where what we call “climate-smart” gardening comes into play: planting for present and future conditions using native and near-native species adapted to both current and future hardiness zones.</a:t>
            </a:r>
            <a:br>
              <a:rPr lang="en-US"/>
            </a:br>
            <a:endParaRPr lang="en-US"/>
          </a:p>
        </p:txBody>
      </p:sp>
      <p:sp>
        <p:nvSpPr>
          <p:cNvPr id="4" name="Slide Number Placeholder 3"/>
          <p:cNvSpPr>
            <a:spLocks noGrp="1"/>
          </p:cNvSpPr>
          <p:nvPr>
            <p:ph type="sldNum" sz="quarter" idx="5"/>
          </p:nvPr>
        </p:nvSpPr>
        <p:spPr/>
        <p:txBody>
          <a:bodyPr/>
          <a:lstStyle/>
          <a:p>
            <a:fld id="{C06FCA6C-5144-429E-829C-B2B245EB5746}" type="slidenum">
              <a:rPr lang="en-US" smtClean="0"/>
              <a:t>12</a:t>
            </a:fld>
            <a:endParaRPr lang="en-US"/>
          </a:p>
        </p:txBody>
      </p:sp>
    </p:spTree>
    <p:extLst>
      <p:ext uri="{BB962C8B-B14F-4D97-AF65-F5344CB8AC3E}">
        <p14:creationId xmlns:p14="http://schemas.microsoft.com/office/powerpoint/2010/main" val="3635153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108D90-DC31-514A-C234-36D76B7D26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388C76-87A6-47E3-A5B7-08ECF65B3C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E8A1D8-9EEF-2E55-21D9-94B41ACBA374}"/>
              </a:ext>
            </a:extLst>
          </p:cNvPr>
          <p:cNvSpPr>
            <a:spLocks noGrp="1"/>
          </p:cNvSpPr>
          <p:nvPr>
            <p:ph type="body" idx="1"/>
          </p:nvPr>
        </p:nvSpPr>
        <p:spPr/>
        <p:txBody>
          <a:bodyPr/>
          <a:lstStyle/>
          <a:p>
            <a:r>
              <a:rPr lang="en-US"/>
              <a:t>I’m going to break down and expand on these terms a bit later but for now these are some definitions of how we are going to classify species in our resource.</a:t>
            </a:r>
          </a:p>
          <a:p>
            <a:endParaRPr lang="en-US"/>
          </a:p>
          <a:p>
            <a:r>
              <a:rPr lang="en-US"/>
              <a:t>We define persistent species as…</a:t>
            </a:r>
          </a:p>
        </p:txBody>
      </p:sp>
      <p:sp>
        <p:nvSpPr>
          <p:cNvPr id="4" name="Slide Number Placeholder 3">
            <a:extLst>
              <a:ext uri="{FF2B5EF4-FFF2-40B4-BE49-F238E27FC236}">
                <a16:creationId xmlns:a16="http://schemas.microsoft.com/office/drawing/2014/main" id="{7A0F858F-12BF-13DF-9B54-C781DFF4120A}"/>
              </a:ext>
            </a:extLst>
          </p:cNvPr>
          <p:cNvSpPr>
            <a:spLocks noGrp="1"/>
          </p:cNvSpPr>
          <p:nvPr>
            <p:ph type="sldNum" sz="quarter" idx="5"/>
          </p:nvPr>
        </p:nvSpPr>
        <p:spPr/>
        <p:txBody>
          <a:bodyPr/>
          <a:lstStyle/>
          <a:p>
            <a:fld id="{C06FCA6C-5144-429E-829C-B2B245EB5746}" type="slidenum">
              <a:rPr lang="en-US" smtClean="0"/>
              <a:t>13</a:t>
            </a:fld>
            <a:endParaRPr lang="en-US"/>
          </a:p>
        </p:txBody>
      </p:sp>
    </p:spTree>
    <p:extLst>
      <p:ext uri="{BB962C8B-B14F-4D97-AF65-F5344CB8AC3E}">
        <p14:creationId xmlns:p14="http://schemas.microsoft.com/office/powerpoint/2010/main" val="3040183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33B105-AAD3-4B37-A071-9507FB8DCD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5570FC-4D8D-A020-B12E-9D315EA287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C08D7A-B441-9F40-28AC-E6938016C48D}"/>
              </a:ext>
            </a:extLst>
          </p:cNvPr>
          <p:cNvSpPr>
            <a:spLocks noGrp="1"/>
          </p:cNvSpPr>
          <p:nvPr>
            <p:ph type="body" idx="1"/>
          </p:nvPr>
        </p:nvSpPr>
        <p:spPr/>
        <p:txBody>
          <a:bodyPr/>
          <a:lstStyle/>
          <a:p>
            <a:r>
              <a:rPr lang="en-US"/>
              <a:t>We define native species as…</a:t>
            </a:r>
          </a:p>
        </p:txBody>
      </p:sp>
      <p:sp>
        <p:nvSpPr>
          <p:cNvPr id="4" name="Slide Number Placeholder 3">
            <a:extLst>
              <a:ext uri="{FF2B5EF4-FFF2-40B4-BE49-F238E27FC236}">
                <a16:creationId xmlns:a16="http://schemas.microsoft.com/office/drawing/2014/main" id="{7588D158-BF71-4DFE-E68A-F680D098CFD0}"/>
              </a:ext>
            </a:extLst>
          </p:cNvPr>
          <p:cNvSpPr>
            <a:spLocks noGrp="1"/>
          </p:cNvSpPr>
          <p:nvPr>
            <p:ph type="sldNum" sz="quarter" idx="5"/>
          </p:nvPr>
        </p:nvSpPr>
        <p:spPr/>
        <p:txBody>
          <a:bodyPr/>
          <a:lstStyle/>
          <a:p>
            <a:fld id="{C06FCA6C-5144-429E-829C-B2B245EB5746}" type="slidenum">
              <a:rPr lang="en-US" smtClean="0"/>
              <a:t>14</a:t>
            </a:fld>
            <a:endParaRPr lang="en-US"/>
          </a:p>
        </p:txBody>
      </p:sp>
    </p:spTree>
    <p:extLst>
      <p:ext uri="{BB962C8B-B14F-4D97-AF65-F5344CB8AC3E}">
        <p14:creationId xmlns:p14="http://schemas.microsoft.com/office/powerpoint/2010/main" val="3752987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9B0E3-BA1D-E2A6-EE4A-8085E48A15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F5328A-2C9D-078F-C921-35640E6679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5D0A81-B928-D1AD-8D71-30C544CB18F6}"/>
              </a:ext>
            </a:extLst>
          </p:cNvPr>
          <p:cNvSpPr>
            <a:spLocks noGrp="1"/>
          </p:cNvSpPr>
          <p:nvPr>
            <p:ph type="body" idx="1"/>
          </p:nvPr>
        </p:nvSpPr>
        <p:spPr/>
        <p:txBody>
          <a:bodyPr/>
          <a:lstStyle/>
          <a:p>
            <a:r>
              <a:rPr lang="en-US"/>
              <a:t>We define near-native species as…</a:t>
            </a:r>
          </a:p>
        </p:txBody>
      </p:sp>
      <p:sp>
        <p:nvSpPr>
          <p:cNvPr id="4" name="Slide Number Placeholder 3">
            <a:extLst>
              <a:ext uri="{FF2B5EF4-FFF2-40B4-BE49-F238E27FC236}">
                <a16:creationId xmlns:a16="http://schemas.microsoft.com/office/drawing/2014/main" id="{1FB5E8D2-7A13-48A6-625B-4014D1DFFAD8}"/>
              </a:ext>
            </a:extLst>
          </p:cNvPr>
          <p:cNvSpPr>
            <a:spLocks noGrp="1"/>
          </p:cNvSpPr>
          <p:nvPr>
            <p:ph type="sldNum" sz="quarter" idx="5"/>
          </p:nvPr>
        </p:nvSpPr>
        <p:spPr/>
        <p:txBody>
          <a:bodyPr/>
          <a:lstStyle/>
          <a:p>
            <a:fld id="{C06FCA6C-5144-429E-829C-B2B245EB5746}" type="slidenum">
              <a:rPr lang="en-US" smtClean="0"/>
              <a:t>15</a:t>
            </a:fld>
            <a:endParaRPr lang="en-US"/>
          </a:p>
        </p:txBody>
      </p:sp>
    </p:spTree>
    <p:extLst>
      <p:ext uri="{BB962C8B-B14F-4D97-AF65-F5344CB8AC3E}">
        <p14:creationId xmlns:p14="http://schemas.microsoft.com/office/powerpoint/2010/main" val="29808236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following slides are going to be hypothetical examples from the perspective of a gardener based in Massachusetts to better explain these concepts.</a:t>
            </a:r>
          </a:p>
          <a:p>
            <a:r>
              <a:rPr lang="en-US"/>
              <a:t>This map shows areas of environmental suitability, basically the range of USDA hardiness zones it can tolerate, of a plant species being considered for a garden.</a:t>
            </a:r>
          </a:p>
          <a:p>
            <a:r>
              <a:rPr lang="en-US"/>
              <a:t>Areas of current suitability are in blue, the future in yellow, and the overlap, so where conditions will persist, in green. </a:t>
            </a:r>
            <a:br>
              <a:rPr lang="en-US"/>
            </a:br>
            <a:r>
              <a:rPr lang="en-US"/>
              <a:t>You can see the historic range of this species (in orange) is native to Massachusetts and falls within the green area of persistent conditions under future climate change.</a:t>
            </a:r>
            <a:br>
              <a:rPr lang="en-US"/>
            </a:br>
            <a:r>
              <a:rPr lang="en-US"/>
              <a:t>We would therefore classify this species as a persistent native and it would be a good species to plant in a garden in Massachusetts.</a:t>
            </a:r>
          </a:p>
        </p:txBody>
      </p:sp>
      <p:sp>
        <p:nvSpPr>
          <p:cNvPr id="4" name="Slide Number Placeholder 3"/>
          <p:cNvSpPr>
            <a:spLocks noGrp="1"/>
          </p:cNvSpPr>
          <p:nvPr>
            <p:ph type="sldNum" sz="quarter" idx="5"/>
          </p:nvPr>
        </p:nvSpPr>
        <p:spPr/>
        <p:txBody>
          <a:bodyPr/>
          <a:lstStyle/>
          <a:p>
            <a:fld id="{C06FCA6C-5144-429E-829C-B2B245EB5746}" type="slidenum">
              <a:rPr lang="en-US" smtClean="0"/>
              <a:t>16</a:t>
            </a:fld>
            <a:endParaRPr lang="en-US"/>
          </a:p>
        </p:txBody>
      </p:sp>
    </p:spTree>
    <p:extLst>
      <p:ext uri="{BB962C8B-B14F-4D97-AF65-F5344CB8AC3E}">
        <p14:creationId xmlns:p14="http://schemas.microsoft.com/office/powerpoint/2010/main" val="1279183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Plant communities don’t often follow political boundaries though, and that is where USDA ecoregions can help us determine what species are okay to plant across state lines.</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USDA Ecoregions are a way of identifying areas of ecological similarity. The black outline now on the map to the coast shows areas which fall in the “Northeastern Coastal Zone” ecoregion. Areas within the same ecoregion would be expected to have similar geology, landforms, soils, vegetation, climate, land use, wildlife, and hydrology. Therefore, you would expect similar plant communities and a shared evolutionary history across states which overlap the same ecoregion, and plants within them to be safe to plant if environmental conditions will persist across state lines.</a:t>
            </a:r>
          </a:p>
          <a:p>
            <a:endParaRPr lang="en-US"/>
          </a:p>
        </p:txBody>
      </p:sp>
      <p:sp>
        <p:nvSpPr>
          <p:cNvPr id="4" name="Slide Number Placeholder 3"/>
          <p:cNvSpPr>
            <a:spLocks noGrp="1"/>
          </p:cNvSpPr>
          <p:nvPr>
            <p:ph type="sldNum" sz="quarter" idx="5"/>
          </p:nvPr>
        </p:nvSpPr>
        <p:spPr/>
        <p:txBody>
          <a:bodyPr/>
          <a:lstStyle/>
          <a:p>
            <a:fld id="{C06FCA6C-5144-429E-829C-B2B245EB5746}" type="slidenum">
              <a:rPr lang="en-US" smtClean="0"/>
              <a:t>17</a:t>
            </a:fld>
            <a:endParaRPr lang="en-US"/>
          </a:p>
        </p:txBody>
      </p:sp>
    </p:spTree>
    <p:extLst>
      <p:ext uri="{BB962C8B-B14F-4D97-AF65-F5344CB8AC3E}">
        <p14:creationId xmlns:p14="http://schemas.microsoft.com/office/powerpoint/2010/main" val="1832731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A93EA-A5EB-13D1-F1C9-1F970E295A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BC4BD1-0AF1-13FC-2C4F-2BF25C1950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C82338-2B25-5E89-322A-A0B285E97EA5}"/>
              </a:ext>
            </a:extLst>
          </p:cNvPr>
          <p:cNvSpPr>
            <a:spLocks noGrp="1"/>
          </p:cNvSpPr>
          <p:nvPr>
            <p:ph type="body" idx="1"/>
          </p:nvPr>
        </p:nvSpPr>
        <p:spPr/>
        <p:txBody>
          <a:bodyPr/>
          <a:lstStyle/>
          <a:p>
            <a:r>
              <a:rPr lang="en-US"/>
              <a:t>For context, here is what the level 3 ecoregions look like at a national scale. The ecoregion I just introduced can be seen on the right. Hopefully, this map gives you an idea of the size of the level 3 ecoregions we are making use of in our resource. We only include near native species on a state list if the focal state shares at least one level 3 ecoregion with a state in which the species is native.</a:t>
            </a:r>
          </a:p>
        </p:txBody>
      </p:sp>
      <p:sp>
        <p:nvSpPr>
          <p:cNvPr id="4" name="Slide Number Placeholder 3">
            <a:extLst>
              <a:ext uri="{FF2B5EF4-FFF2-40B4-BE49-F238E27FC236}">
                <a16:creationId xmlns:a16="http://schemas.microsoft.com/office/drawing/2014/main" id="{D181A3AE-E9A3-7579-7F03-C5C2F5F8A86D}"/>
              </a:ext>
            </a:extLst>
          </p:cNvPr>
          <p:cNvSpPr>
            <a:spLocks noGrp="1"/>
          </p:cNvSpPr>
          <p:nvPr>
            <p:ph type="sldNum" sz="quarter" idx="5"/>
          </p:nvPr>
        </p:nvSpPr>
        <p:spPr/>
        <p:txBody>
          <a:bodyPr/>
          <a:lstStyle/>
          <a:p>
            <a:fld id="{C06FCA6C-5144-429E-829C-B2B245EB5746}" type="slidenum">
              <a:rPr lang="en-US" smtClean="0"/>
              <a:t>18</a:t>
            </a:fld>
            <a:endParaRPr lang="en-US"/>
          </a:p>
        </p:txBody>
      </p:sp>
    </p:spTree>
    <p:extLst>
      <p:ext uri="{BB962C8B-B14F-4D97-AF65-F5344CB8AC3E}">
        <p14:creationId xmlns:p14="http://schemas.microsoft.com/office/powerpoint/2010/main" val="35379983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FDA47-D56B-FFD1-8D3A-E00D90EA65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F65757-DEFC-6A9F-777F-5B6C455934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81BBF9-FFF5-2062-F949-BBB231CA509F}"/>
              </a:ext>
            </a:extLst>
          </p:cNvPr>
          <p:cNvSpPr>
            <a:spLocks noGrp="1"/>
          </p:cNvSpPr>
          <p:nvPr>
            <p:ph type="body" idx="1"/>
          </p:nvPr>
        </p:nvSpPr>
        <p:spPr/>
        <p:txBody>
          <a:bodyPr/>
          <a:lstStyle/>
          <a:p>
            <a:r>
              <a:rPr lang="en-US"/>
              <a:t>As an example, lets say we are interested in understanding whether this purple species is appropriate to plant in Massachusetts. We know its historic native range is in Connecticut, but falls within an ecoregion shared with Massachusetts.</a:t>
            </a:r>
          </a:p>
          <a:p>
            <a:r>
              <a:rPr lang="en-US"/>
              <a:t>We can also see that areas of suitability for this species are expected to persist within Massachusetts under future climate conditions. This species is therefore a persistent near-native species in Massachusetts.</a:t>
            </a:r>
          </a:p>
        </p:txBody>
      </p:sp>
      <p:sp>
        <p:nvSpPr>
          <p:cNvPr id="4" name="Slide Number Placeholder 3">
            <a:extLst>
              <a:ext uri="{FF2B5EF4-FFF2-40B4-BE49-F238E27FC236}">
                <a16:creationId xmlns:a16="http://schemas.microsoft.com/office/drawing/2014/main" id="{A1417BC0-8E33-9ED5-874A-13E423B89DB4}"/>
              </a:ext>
            </a:extLst>
          </p:cNvPr>
          <p:cNvSpPr>
            <a:spLocks noGrp="1"/>
          </p:cNvSpPr>
          <p:nvPr>
            <p:ph type="sldNum" sz="quarter" idx="5"/>
          </p:nvPr>
        </p:nvSpPr>
        <p:spPr/>
        <p:txBody>
          <a:bodyPr/>
          <a:lstStyle/>
          <a:p>
            <a:fld id="{C06FCA6C-5144-429E-829C-B2B245EB5746}" type="slidenum">
              <a:rPr lang="en-US" smtClean="0"/>
              <a:t>19</a:t>
            </a:fld>
            <a:endParaRPr lang="en-US"/>
          </a:p>
        </p:txBody>
      </p:sp>
    </p:spTree>
    <p:extLst>
      <p:ext uri="{BB962C8B-B14F-4D97-AF65-F5344CB8AC3E}">
        <p14:creationId xmlns:p14="http://schemas.microsoft.com/office/powerpoint/2010/main" val="417337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want to acknowledge that I did not do all this work alone, so I’d like to introduce my coauthors on this resource here. You may see some of them participating in the discussion portion of the event later.</a:t>
            </a:r>
          </a:p>
        </p:txBody>
      </p:sp>
      <p:sp>
        <p:nvSpPr>
          <p:cNvPr id="4" name="Slide Number Placeholder 3"/>
          <p:cNvSpPr>
            <a:spLocks noGrp="1"/>
          </p:cNvSpPr>
          <p:nvPr>
            <p:ph type="sldNum" sz="quarter" idx="5"/>
          </p:nvPr>
        </p:nvSpPr>
        <p:spPr/>
        <p:txBody>
          <a:bodyPr/>
          <a:lstStyle/>
          <a:p>
            <a:fld id="{C06FCA6C-5144-429E-829C-B2B245EB5746}" type="slidenum">
              <a:rPr lang="en-US" smtClean="0"/>
              <a:t>2</a:t>
            </a:fld>
            <a:endParaRPr lang="en-US"/>
          </a:p>
        </p:txBody>
      </p:sp>
    </p:spTree>
    <p:extLst>
      <p:ext uri="{BB962C8B-B14F-4D97-AF65-F5344CB8AC3E}">
        <p14:creationId xmlns:p14="http://schemas.microsoft.com/office/powerpoint/2010/main" val="2390590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637C3-2740-746A-67D0-A7A968FF08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ACAFEA-4079-DD5F-6821-2D146CBE2A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B6E642-9BAD-1675-BE74-B5C8EABE9491}"/>
              </a:ext>
            </a:extLst>
          </p:cNvPr>
          <p:cNvSpPr>
            <a:spLocks noGrp="1"/>
          </p:cNvSpPr>
          <p:nvPr>
            <p:ph type="body" idx="1"/>
          </p:nvPr>
        </p:nvSpPr>
        <p:spPr/>
        <p:txBody>
          <a:bodyPr/>
          <a:lstStyle/>
          <a:p>
            <a:r>
              <a:rPr lang="en-US"/>
              <a:t>By planting near-native species as displayed here, you can actually help facilitate their movement tracking suitable habitat poleward in response to warming conditions, as we know the pace of climate change is much faster than native species will be able to move on their own.  Because this movement is occurring within states of a shared ecoregion, the geographic distance the species is moving is not too great which reduces the risk of invasive behaviors while promoting climate adaptation.</a:t>
            </a:r>
          </a:p>
        </p:txBody>
      </p:sp>
      <p:sp>
        <p:nvSpPr>
          <p:cNvPr id="4" name="Slide Number Placeholder 3">
            <a:extLst>
              <a:ext uri="{FF2B5EF4-FFF2-40B4-BE49-F238E27FC236}">
                <a16:creationId xmlns:a16="http://schemas.microsoft.com/office/drawing/2014/main" id="{24BD6D92-863E-326E-1BD8-41AE08E29360}"/>
              </a:ext>
            </a:extLst>
          </p:cNvPr>
          <p:cNvSpPr>
            <a:spLocks noGrp="1"/>
          </p:cNvSpPr>
          <p:nvPr>
            <p:ph type="sldNum" sz="quarter" idx="5"/>
          </p:nvPr>
        </p:nvSpPr>
        <p:spPr/>
        <p:txBody>
          <a:bodyPr/>
          <a:lstStyle/>
          <a:p>
            <a:fld id="{C06FCA6C-5144-429E-829C-B2B245EB5746}" type="slidenum">
              <a:rPr lang="en-US" smtClean="0"/>
              <a:t>20</a:t>
            </a:fld>
            <a:endParaRPr lang="en-US"/>
          </a:p>
        </p:txBody>
      </p:sp>
    </p:spTree>
    <p:extLst>
      <p:ext uri="{BB962C8B-B14F-4D97-AF65-F5344CB8AC3E}">
        <p14:creationId xmlns:p14="http://schemas.microsoft.com/office/powerpoint/2010/main" val="4161783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 summarize what I’ve gone over so far, the problems people encounter when trying to plant native gardens include:</a:t>
            </a:r>
          </a:p>
        </p:txBody>
      </p:sp>
      <p:sp>
        <p:nvSpPr>
          <p:cNvPr id="4" name="Slide Number Placeholder 3"/>
          <p:cNvSpPr>
            <a:spLocks noGrp="1"/>
          </p:cNvSpPr>
          <p:nvPr>
            <p:ph type="sldNum" sz="quarter" idx="5"/>
          </p:nvPr>
        </p:nvSpPr>
        <p:spPr/>
        <p:txBody>
          <a:bodyPr/>
          <a:lstStyle/>
          <a:p>
            <a:fld id="{C06FCA6C-5144-429E-829C-B2B245EB5746}" type="slidenum">
              <a:rPr lang="en-US" smtClean="0"/>
              <a:t>21</a:t>
            </a:fld>
            <a:endParaRPr lang="en-US"/>
          </a:p>
        </p:txBody>
      </p:sp>
    </p:spTree>
    <p:extLst>
      <p:ext uri="{BB962C8B-B14F-4D97-AF65-F5344CB8AC3E}">
        <p14:creationId xmlns:p14="http://schemas.microsoft.com/office/powerpoint/2010/main" val="3797237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To address this problem, our newest research to practice paper contains lists of climate-smart native and near-native plants that are expected to persist under future climate conditions for use by home gardeners. We call this ‘Climate-Smart Gardening 2.0’ because it is an expansion of our first climate-smart gardening resource that was released in 2020.</a:t>
            </a:r>
          </a:p>
        </p:txBody>
      </p:sp>
      <p:sp>
        <p:nvSpPr>
          <p:cNvPr id="4" name="Slide Number Placeholder 3"/>
          <p:cNvSpPr>
            <a:spLocks noGrp="1"/>
          </p:cNvSpPr>
          <p:nvPr>
            <p:ph type="sldNum" sz="quarter" idx="5"/>
          </p:nvPr>
        </p:nvSpPr>
        <p:spPr/>
        <p:txBody>
          <a:bodyPr/>
          <a:lstStyle/>
          <a:p>
            <a:fld id="{C06FCA6C-5144-429E-829C-B2B245EB5746}" type="slidenum">
              <a:rPr lang="en-US" smtClean="0"/>
              <a:t>22</a:t>
            </a:fld>
            <a:endParaRPr lang="en-US"/>
          </a:p>
        </p:txBody>
      </p:sp>
    </p:spTree>
    <p:extLst>
      <p:ext uri="{BB962C8B-B14F-4D97-AF65-F5344CB8AC3E}">
        <p14:creationId xmlns:p14="http://schemas.microsoft.com/office/powerpoint/2010/main" val="22427874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create lists of climate resilient native plant species for each state, we…</a:t>
            </a:r>
          </a:p>
          <a:p>
            <a:r>
              <a:rPr lang="en-US" dirty="0"/>
              <a:t>You can see a map of these nurseries displayed on the right.</a:t>
            </a:r>
            <a:br>
              <a:rPr lang="en-US" dirty="0"/>
            </a:br>
            <a:r>
              <a:rPr lang="en-US" dirty="0"/>
              <a:t>This is an example of a catalog from a nursery in PA we extracted data from.</a:t>
            </a:r>
            <a:br>
              <a:rPr lang="en-US" dirty="0"/>
            </a:br>
            <a:r>
              <a:rPr lang="en-US" dirty="0"/>
              <a:t>Through this process we identified 1,472 species native to the continental United States.</a:t>
            </a:r>
          </a:p>
          <a:p>
            <a:r>
              <a:rPr lang="en-US" dirty="0"/>
              <a:t>We started with what is offered for sale in nurseries in our region to ensure what we recommend is commercially available, to address this common problem encountered by users of other native plant lists.</a:t>
            </a:r>
          </a:p>
        </p:txBody>
      </p:sp>
      <p:sp>
        <p:nvSpPr>
          <p:cNvPr id="4" name="Slide Number Placeholder 3"/>
          <p:cNvSpPr>
            <a:spLocks noGrp="1"/>
          </p:cNvSpPr>
          <p:nvPr>
            <p:ph type="sldNum" sz="quarter" idx="5"/>
          </p:nvPr>
        </p:nvSpPr>
        <p:spPr/>
        <p:txBody>
          <a:bodyPr/>
          <a:lstStyle/>
          <a:p>
            <a:fld id="{C06FCA6C-5144-429E-829C-B2B245EB5746}" type="slidenum">
              <a:rPr lang="en-US" smtClean="0"/>
              <a:t>23</a:t>
            </a:fld>
            <a:endParaRPr lang="en-US"/>
          </a:p>
        </p:txBody>
      </p:sp>
    </p:spTree>
    <p:extLst>
      <p:ext uri="{BB962C8B-B14F-4D97-AF65-F5344CB8AC3E}">
        <p14:creationId xmlns:p14="http://schemas.microsoft.com/office/powerpoint/2010/main" val="26374267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We then standardized taxonomy to the World Flora Online taxonomic backbone to account for the fact that scientific names are changing all the time and different names can be used to mean the same species.</a:t>
            </a:r>
          </a:p>
          <a:p>
            <a:pPr marL="171450" indent="-171450">
              <a:buFont typeface="Arial" panose="020B0604020202020204" pitchFamily="34" charset="0"/>
              <a:buChar char="•"/>
            </a:pPr>
            <a:r>
              <a:rPr lang="en-US"/>
              <a:t>We then appended growth, aesthetic, and ecological information for each species to allow the user to filter species for their specific gardening project or use. This information came from resources like the Missouri botanical garden’s Plant Finder Tool, Ladybird Johnson Wildflower Center, the department of transportations ecoregional revegetation application, the Manual of Woody Landscape Plants, and A-Z Encyclopedia of garden plants.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states each species is native to was appended from the World Checklist of Vascular Plants.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We also flagged aggressive or weedy species based on descriptions from the Missouri Botanic Garden’s Plant Finder Tool. It is important to note that species described as aggressive or weedy which are native to a state may be desirable in some cases as a ground cover, or otherwise, and are not descriptions of the species as invasive.</a:t>
            </a:r>
          </a:p>
          <a:p>
            <a:endParaRPr lang="en-US"/>
          </a:p>
        </p:txBody>
      </p:sp>
      <p:sp>
        <p:nvSpPr>
          <p:cNvPr id="4" name="Slide Number Placeholder 3"/>
          <p:cNvSpPr>
            <a:spLocks noGrp="1"/>
          </p:cNvSpPr>
          <p:nvPr>
            <p:ph type="sldNum" sz="quarter" idx="5"/>
          </p:nvPr>
        </p:nvSpPr>
        <p:spPr/>
        <p:txBody>
          <a:bodyPr/>
          <a:lstStyle/>
          <a:p>
            <a:fld id="{C06FCA6C-5144-429E-829C-B2B245EB5746}" type="slidenum">
              <a:rPr lang="en-US" smtClean="0"/>
              <a:t>24</a:t>
            </a:fld>
            <a:endParaRPr lang="en-US"/>
          </a:p>
        </p:txBody>
      </p:sp>
    </p:spTree>
    <p:extLst>
      <p:ext uri="{BB962C8B-B14F-4D97-AF65-F5344CB8AC3E}">
        <p14:creationId xmlns:p14="http://schemas.microsoft.com/office/powerpoint/2010/main" val="41903912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015FCF-2325-258D-4B6A-2FD451EDD1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5A4C26-03D1-ABE2-57F1-E1724B6DAB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DBA6AE-8ED6-1621-6C69-850914342778}"/>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Species for which we found no optimal hardiness zone information were removed.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We then filter out rare, threatened, or endangered species from states where they are listed. For example, </a:t>
            </a:r>
            <a:r>
              <a:rPr lang="en-US" i="1"/>
              <a:t>Viola rotundifolia </a:t>
            </a:r>
            <a:r>
              <a:rPr lang="en-US"/>
              <a:t>is endangered in Rhode Island and Imperiled in Delaware, so that species would not be recommended for planting in those states to avoid the wild collection of or the introduction of inappropriate genotypes near wild populations.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We also excluded any native species regulated by any state within our region. For example, </a:t>
            </a:r>
            <a:r>
              <a:rPr lang="en-US" i="1"/>
              <a:t>Robinia </a:t>
            </a:r>
            <a:r>
              <a:rPr lang="en-US" i="1" err="1"/>
              <a:t>pseudoacacia</a:t>
            </a:r>
            <a:r>
              <a:rPr lang="en-US"/>
              <a:t>, or the Black locust tree, often behaves like an invasive species, escaping gardens and taking over local ecosystems so it is not recommended for planting in home gardens.</a:t>
            </a:r>
          </a:p>
          <a:p>
            <a:endParaRPr lang="en-US"/>
          </a:p>
        </p:txBody>
      </p:sp>
      <p:sp>
        <p:nvSpPr>
          <p:cNvPr id="4" name="Slide Number Placeholder 3">
            <a:extLst>
              <a:ext uri="{FF2B5EF4-FFF2-40B4-BE49-F238E27FC236}">
                <a16:creationId xmlns:a16="http://schemas.microsoft.com/office/drawing/2014/main" id="{EC38473B-2528-B691-0B9B-AA39F844016E}"/>
              </a:ext>
            </a:extLst>
          </p:cNvPr>
          <p:cNvSpPr>
            <a:spLocks noGrp="1"/>
          </p:cNvSpPr>
          <p:nvPr>
            <p:ph type="sldNum" sz="quarter" idx="5"/>
          </p:nvPr>
        </p:nvSpPr>
        <p:spPr/>
        <p:txBody>
          <a:bodyPr/>
          <a:lstStyle/>
          <a:p>
            <a:fld id="{C06FCA6C-5144-429E-829C-B2B245EB5746}" type="slidenum">
              <a:rPr lang="en-US" smtClean="0"/>
              <a:t>25</a:t>
            </a:fld>
            <a:endParaRPr lang="en-US"/>
          </a:p>
        </p:txBody>
      </p:sp>
    </p:spTree>
    <p:extLst>
      <p:ext uri="{BB962C8B-B14F-4D97-AF65-F5344CB8AC3E}">
        <p14:creationId xmlns:p14="http://schemas.microsoft.com/office/powerpoint/2010/main" val="16665140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To identify “climate smart” native species, we investigated if optimal hardiness zones persist in each state by mid-century under worst case future climate conditions for each species. A climate </a:t>
            </a:r>
            <a:r>
              <a:rPr lang="en-US" sz="1200" err="1"/>
              <a:t>persister</a:t>
            </a:r>
            <a:r>
              <a:rPr lang="en-US" sz="1200"/>
              <a:t> can survive current and future conditions within a state. For example, in Massachusetts this would be a species which can persist despite the loss of hardiness zones 5 and 6 in the state by mid century.</a:t>
            </a:r>
            <a:br>
              <a:rPr lang="en-US" sz="1200"/>
            </a:br>
            <a:br>
              <a:rPr lang="en-US" sz="1200"/>
            </a:br>
            <a:r>
              <a:rPr lang="en-US" sz="1200"/>
              <a:t>Near-native species were removed if a species was native to a state which did not share a level 3 ecoregion with the focal state. A species native to only Connecticut, and therefore near native to Massachusetts, would be included because they share the “Northeastern Coastal Zone” ecoregion, but a species native to only Virginia would not because Virginia and Massachusetts do not share a level 3 ecoregion.</a:t>
            </a:r>
          </a:p>
          <a:p>
            <a:endParaRPr lang="en-US"/>
          </a:p>
        </p:txBody>
      </p:sp>
      <p:sp>
        <p:nvSpPr>
          <p:cNvPr id="4" name="Slide Number Placeholder 3"/>
          <p:cNvSpPr>
            <a:spLocks noGrp="1"/>
          </p:cNvSpPr>
          <p:nvPr>
            <p:ph type="sldNum" sz="quarter" idx="5"/>
          </p:nvPr>
        </p:nvSpPr>
        <p:spPr/>
        <p:txBody>
          <a:bodyPr/>
          <a:lstStyle/>
          <a:p>
            <a:fld id="{C06FCA6C-5144-429E-829C-B2B245EB5746}" type="slidenum">
              <a:rPr lang="en-US" smtClean="0"/>
              <a:t>26</a:t>
            </a:fld>
            <a:endParaRPr lang="en-US"/>
          </a:p>
        </p:txBody>
      </p:sp>
    </p:spTree>
    <p:extLst>
      <p:ext uri="{BB962C8B-B14F-4D97-AF65-F5344CB8AC3E}">
        <p14:creationId xmlns:p14="http://schemas.microsoft.com/office/powerpoint/2010/main" val="3355459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rgbClr val="000000"/>
                </a:solidFill>
                <a:latin typeface="Aptos Narrow" panose="020B0004020202020204" pitchFamily="34" charset="0"/>
              </a:rPr>
              <a:t>Here are some examples of how we classified species as climate smart relative to a gardener in MA, but these concepts were applied to any state included in our lists.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a:p>
          <a:p>
            <a:pPr marL="0" marR="0" lvl="0" indent="0" algn="l" defTabSz="914400" rtl="0" eaLnBrk="1" fontAlgn="auto" latinLnBrk="0" hangingPunct="1">
              <a:lnSpc>
                <a:spcPct val="100000"/>
              </a:lnSpc>
              <a:spcBef>
                <a:spcPts val="0"/>
              </a:spcBef>
              <a:spcAft>
                <a:spcPts val="0"/>
              </a:spcAft>
              <a:buClrTx/>
              <a:buSzTx/>
              <a:buFontTx/>
              <a:buNone/>
              <a:tabLst/>
              <a:defRPr/>
            </a:pPr>
            <a:r>
              <a:rPr lang="en-US" i="0"/>
              <a:t>American Holly (</a:t>
            </a:r>
            <a:r>
              <a:rPr lang="en-US" i="1"/>
              <a:t>Ilex opaca</a:t>
            </a:r>
            <a:r>
              <a:rPr lang="en-US" i="0"/>
              <a:t>) is native to MA and has an optimal hardiness zone of 5 to 9. These hardiness zones are present currently and are predicted to persist by mid century in the state so it is classified as a persistent native and we encourage planting by home gardeners.</a:t>
            </a:r>
            <a:endParaRPr lang="en-US"/>
          </a:p>
        </p:txBody>
      </p:sp>
      <p:sp>
        <p:nvSpPr>
          <p:cNvPr id="4" name="Slide Number Placeholder 3"/>
          <p:cNvSpPr>
            <a:spLocks noGrp="1"/>
          </p:cNvSpPr>
          <p:nvPr>
            <p:ph type="sldNum" sz="quarter" idx="5"/>
          </p:nvPr>
        </p:nvSpPr>
        <p:spPr/>
        <p:txBody>
          <a:bodyPr/>
          <a:lstStyle/>
          <a:p>
            <a:fld id="{C06FCA6C-5144-429E-829C-B2B245EB5746}" type="slidenum">
              <a:rPr lang="en-US" smtClean="0"/>
              <a:t>27</a:t>
            </a:fld>
            <a:endParaRPr lang="en-US"/>
          </a:p>
        </p:txBody>
      </p:sp>
    </p:spTree>
    <p:extLst>
      <p:ext uri="{BB962C8B-B14F-4D97-AF65-F5344CB8AC3E}">
        <p14:creationId xmlns:p14="http://schemas.microsoft.com/office/powerpoint/2010/main" val="473926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a:t>Rhododendron arborescens</a:t>
            </a:r>
            <a:r>
              <a:rPr lang="en-US" i="0"/>
              <a:t> is not native to MA but is native to nearby Pennsylvania which shares the “Northeastern Highlands” ecoregion with MA. It’s optimal hardiness zone range is 4 to 7 which will persist under current and future climate conditions. We classify this as a near-native species which a good candidate to be planted by home gardeners in MA.</a:t>
            </a:r>
          </a:p>
        </p:txBody>
      </p:sp>
      <p:sp>
        <p:nvSpPr>
          <p:cNvPr id="4" name="Slide Number Placeholder 3"/>
          <p:cNvSpPr>
            <a:spLocks noGrp="1"/>
          </p:cNvSpPr>
          <p:nvPr>
            <p:ph type="sldNum" sz="quarter" idx="5"/>
          </p:nvPr>
        </p:nvSpPr>
        <p:spPr/>
        <p:txBody>
          <a:bodyPr/>
          <a:lstStyle/>
          <a:p>
            <a:fld id="{C06FCA6C-5144-429E-829C-B2B245EB5746}" type="slidenum">
              <a:rPr lang="en-US" smtClean="0"/>
              <a:t>28</a:t>
            </a:fld>
            <a:endParaRPr lang="en-US"/>
          </a:p>
        </p:txBody>
      </p:sp>
    </p:spTree>
    <p:extLst>
      <p:ext uri="{BB962C8B-B14F-4D97-AF65-F5344CB8AC3E}">
        <p14:creationId xmlns:p14="http://schemas.microsoft.com/office/powerpoint/2010/main" val="2731609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21D67F-46E4-3D13-6641-32F059DEC9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AB3F53-0BA4-3DB6-AE8A-E70A533817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A6E7F8-F90E-E6C2-D589-7699A975427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rgbClr val="000000"/>
                </a:solidFill>
                <a:latin typeface="Aptos Narrow" panose="020B0004020202020204" pitchFamily="34" charset="0"/>
              </a:rPr>
              <a:t>Conversely, Fire Cherry (</a:t>
            </a:r>
            <a:r>
              <a:rPr lang="en-US" i="1">
                <a:solidFill>
                  <a:srgbClr val="000000"/>
                </a:solidFill>
                <a:latin typeface="Aptos Narrow" panose="020B0004020202020204" pitchFamily="34" charset="0"/>
              </a:rPr>
              <a:t>Prunus pensylvanica</a:t>
            </a:r>
            <a:r>
              <a:rPr lang="en-US">
                <a:solidFill>
                  <a:srgbClr val="000000"/>
                </a:solidFill>
                <a:latin typeface="Aptos Narrow" panose="020B0004020202020204" pitchFamily="34" charset="0"/>
              </a:rPr>
              <a:t>), we know this species is native to MA and can survive under current hardiness zones in the state. By mid century though, the 2 to 6 optimal hardiness zones for growing</a:t>
            </a:r>
            <a:r>
              <a:rPr lang="en-US" i="1">
                <a:solidFill>
                  <a:srgbClr val="000000"/>
                </a:solidFill>
                <a:latin typeface="Aptos Narrow" panose="020B0004020202020204" pitchFamily="34" charset="0"/>
              </a:rPr>
              <a:t> </a:t>
            </a:r>
            <a:r>
              <a:rPr lang="en-US" sz="1200" b="0" u="none" strike="noStrike">
                <a:solidFill>
                  <a:srgbClr val="000000"/>
                </a:solidFill>
                <a:effectLst/>
                <a:latin typeface="Aptos Narrow" panose="020B0004020202020204" pitchFamily="34" charset="0"/>
              </a:rPr>
              <a:t>Fire Cherry</a:t>
            </a:r>
            <a:r>
              <a:rPr lang="en-US">
                <a:solidFill>
                  <a:srgbClr val="000000"/>
                </a:solidFill>
                <a:latin typeface="Aptos Narrow" panose="020B0004020202020204" pitchFamily="34" charset="0"/>
              </a:rPr>
              <a:t> </a:t>
            </a:r>
            <a:r>
              <a:rPr lang="en-US"/>
              <a:t>will be </a:t>
            </a:r>
            <a:r>
              <a:rPr lang="en-US" u="sng"/>
              <a:t>lost</a:t>
            </a:r>
            <a:r>
              <a:rPr lang="en-US"/>
              <a:t> as the lowest zone will be 7. This is a species gardeners would not want to plant as it will not persist, and is categorized as a native loss.</a:t>
            </a:r>
            <a:endParaRPr lang="en-US" i="1"/>
          </a:p>
        </p:txBody>
      </p:sp>
      <p:sp>
        <p:nvSpPr>
          <p:cNvPr id="4" name="Slide Number Placeholder 3">
            <a:extLst>
              <a:ext uri="{FF2B5EF4-FFF2-40B4-BE49-F238E27FC236}">
                <a16:creationId xmlns:a16="http://schemas.microsoft.com/office/drawing/2014/main" id="{A9A06A3A-4818-EE98-FAB5-0387B289A4F1}"/>
              </a:ext>
            </a:extLst>
          </p:cNvPr>
          <p:cNvSpPr>
            <a:spLocks noGrp="1"/>
          </p:cNvSpPr>
          <p:nvPr>
            <p:ph type="sldNum" sz="quarter" idx="5"/>
          </p:nvPr>
        </p:nvSpPr>
        <p:spPr/>
        <p:txBody>
          <a:bodyPr/>
          <a:lstStyle/>
          <a:p>
            <a:fld id="{C06FCA6C-5144-429E-829C-B2B245EB5746}" type="slidenum">
              <a:rPr lang="en-US" smtClean="0"/>
              <a:t>29</a:t>
            </a:fld>
            <a:endParaRPr lang="en-US"/>
          </a:p>
        </p:txBody>
      </p:sp>
    </p:spTree>
    <p:extLst>
      <p:ext uri="{BB962C8B-B14F-4D97-AF65-F5344CB8AC3E}">
        <p14:creationId xmlns:p14="http://schemas.microsoft.com/office/powerpoint/2010/main" val="2991548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Our newest research to practice paper follows a series of previous resources created by the NE RISCC team about the relationships between the ornamental plant trade, plant invasions, climate change, and the opportunity to plant native species. We hope our previous and most recent resource enable you all to teach others about the use of native plants. Our past research to practice papers on this subject include “Why Native”, “Do Not Sell”, and our first iteration of “Climate Smart Gardening”. We have updated and expanded upon this resource in “Climate-Smart Gardening 2.0”, in which we present state specific lists of native and near-native plants expected to persist in the Northeast with continued climate change.</a:t>
            </a:r>
          </a:p>
        </p:txBody>
      </p:sp>
      <p:sp>
        <p:nvSpPr>
          <p:cNvPr id="4" name="Slide Number Placeholder 3"/>
          <p:cNvSpPr>
            <a:spLocks noGrp="1"/>
          </p:cNvSpPr>
          <p:nvPr>
            <p:ph type="sldNum" sz="quarter" idx="5"/>
          </p:nvPr>
        </p:nvSpPr>
        <p:spPr/>
        <p:txBody>
          <a:bodyPr/>
          <a:lstStyle/>
          <a:p>
            <a:fld id="{C06FCA6C-5144-429E-829C-B2B245EB5746}" type="slidenum">
              <a:rPr lang="en-US" smtClean="0"/>
              <a:t>3</a:t>
            </a:fld>
            <a:endParaRPr lang="en-US"/>
          </a:p>
        </p:txBody>
      </p:sp>
    </p:spTree>
    <p:extLst>
      <p:ext uri="{BB962C8B-B14F-4D97-AF65-F5344CB8AC3E}">
        <p14:creationId xmlns:p14="http://schemas.microsoft.com/office/powerpoint/2010/main" val="39291506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6E3571-BA82-6EC9-E69F-04358A69CD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904712-B585-F9D9-E298-A6BD03D9C0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E48626-CCBD-1849-A863-C2B076BF954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a:t>One note of caution thought on what we classify as persistent near native species. Near native species are color coded separately from native species in our resource so they are easily distinguishable. We did this because persistent near-native species aren’t historically native to the focal state</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i="0"/>
            </a:br>
            <a:r>
              <a:rPr lang="en-US" i="0"/>
              <a:t>Most of the near native species on our list have a very low risk of invasion, especially because we filtered to only near native species which share a level three ecoregion with a focal state, but risk still does exist. We based this decision on an attempt to balance the minimal potential risk of invasive behaviors by some near-native species and the current available science in which we understand that native species are spreading 20 times slower than the pace of climate change and will not be able to keep up on their own making some movement of species necessary to facilitate their survival.</a:t>
            </a:r>
          </a:p>
        </p:txBody>
      </p:sp>
      <p:sp>
        <p:nvSpPr>
          <p:cNvPr id="4" name="Slide Number Placeholder 3">
            <a:extLst>
              <a:ext uri="{FF2B5EF4-FFF2-40B4-BE49-F238E27FC236}">
                <a16:creationId xmlns:a16="http://schemas.microsoft.com/office/drawing/2014/main" id="{159E7656-E565-55F9-B47B-94E007C3D748}"/>
              </a:ext>
            </a:extLst>
          </p:cNvPr>
          <p:cNvSpPr>
            <a:spLocks noGrp="1"/>
          </p:cNvSpPr>
          <p:nvPr>
            <p:ph type="sldNum" sz="quarter" idx="5"/>
          </p:nvPr>
        </p:nvSpPr>
        <p:spPr/>
        <p:txBody>
          <a:bodyPr/>
          <a:lstStyle/>
          <a:p>
            <a:fld id="{C06FCA6C-5144-429E-829C-B2B245EB5746}" type="slidenum">
              <a:rPr lang="en-US" smtClean="0"/>
              <a:t>30</a:t>
            </a:fld>
            <a:endParaRPr lang="en-US"/>
          </a:p>
        </p:txBody>
      </p:sp>
    </p:spTree>
    <p:extLst>
      <p:ext uri="{BB962C8B-B14F-4D97-AF65-F5344CB8AC3E}">
        <p14:creationId xmlns:p14="http://schemas.microsoft.com/office/powerpoint/2010/main" val="30791582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Finally, lists were reviewed by botanical experts to filter out species that could be problematic in their region. We gathered feedback through two workshops with different versions of these lists and collected valuable feedback from each. We also had separate individual reviews from 13 botanical ecological and horticultural experts from states across our region including Karen Lombard, Alyssa Siegel-Miles, and Victoria Wallace. An example of helpful feedback we received was the identification of several species which are susceptible to widespread pests or pathogens (</a:t>
            </a:r>
            <a:r>
              <a:rPr lang="en-US" i="1"/>
              <a:t>Fraxinus</a:t>
            </a:r>
            <a:r>
              <a:rPr lang="en-US"/>
              <a:t>, </a:t>
            </a:r>
            <a:r>
              <a:rPr lang="en-US" i="1"/>
              <a:t>Ulmus spp. [Elm]) </a:t>
            </a:r>
            <a:r>
              <a:rPr lang="en-US" i="0"/>
              <a:t>and were subsequently removed as they would not make good persistent garden plants.</a:t>
            </a:r>
            <a:endParaRPr lang="en-US" i="1"/>
          </a:p>
        </p:txBody>
      </p:sp>
      <p:sp>
        <p:nvSpPr>
          <p:cNvPr id="4" name="Slide Number Placeholder 3"/>
          <p:cNvSpPr>
            <a:spLocks noGrp="1"/>
          </p:cNvSpPr>
          <p:nvPr>
            <p:ph type="sldNum" sz="quarter" idx="5"/>
          </p:nvPr>
        </p:nvSpPr>
        <p:spPr/>
        <p:txBody>
          <a:bodyPr/>
          <a:lstStyle/>
          <a:p>
            <a:fld id="{C06FCA6C-5144-429E-829C-B2B245EB5746}" type="slidenum">
              <a:rPr lang="en-US" smtClean="0"/>
              <a:t>31</a:t>
            </a:fld>
            <a:endParaRPr lang="en-US"/>
          </a:p>
        </p:txBody>
      </p:sp>
    </p:spTree>
    <p:extLst>
      <p:ext uri="{BB962C8B-B14F-4D97-AF65-F5344CB8AC3E}">
        <p14:creationId xmlns:p14="http://schemas.microsoft.com/office/powerpoint/2010/main" val="42886463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06FCA6C-5144-429E-829C-B2B245EB5746}" type="slidenum">
              <a:rPr lang="en-US" smtClean="0"/>
              <a:t>32</a:t>
            </a:fld>
            <a:endParaRPr lang="en-US"/>
          </a:p>
        </p:txBody>
      </p:sp>
    </p:spTree>
    <p:extLst>
      <p:ext uri="{BB962C8B-B14F-4D97-AF65-F5344CB8AC3E}">
        <p14:creationId xmlns:p14="http://schemas.microsoft.com/office/powerpoint/2010/main" val="3490235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12206-C670-344A-A4C1-CA7141A649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54F557-A37C-D48C-1F9C-6716138D13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431B71-AADE-90AB-4107-01C1934EC51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8FECAD3-26D9-7D8B-9D3F-20E664172C9D}"/>
              </a:ext>
            </a:extLst>
          </p:cNvPr>
          <p:cNvSpPr>
            <a:spLocks noGrp="1"/>
          </p:cNvSpPr>
          <p:nvPr>
            <p:ph type="sldNum" sz="quarter" idx="5"/>
          </p:nvPr>
        </p:nvSpPr>
        <p:spPr/>
        <p:txBody>
          <a:bodyPr/>
          <a:lstStyle/>
          <a:p>
            <a:fld id="{C06FCA6C-5144-429E-829C-B2B245EB5746}" type="slidenum">
              <a:rPr lang="en-US" smtClean="0"/>
              <a:t>4</a:t>
            </a:fld>
            <a:endParaRPr lang="en-US"/>
          </a:p>
        </p:txBody>
      </p:sp>
    </p:spTree>
    <p:extLst>
      <p:ext uri="{BB962C8B-B14F-4D97-AF65-F5344CB8AC3E}">
        <p14:creationId xmlns:p14="http://schemas.microsoft.com/office/powerpoint/2010/main" val="26105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a:cs typeface="Calibri" panose="020F0502020204030204"/>
              </a:rPr>
              <a:t>Native plants support a greater diversity native wildlife.</a:t>
            </a:r>
          </a:p>
          <a:p>
            <a:pPr marL="228600" indent="-228600">
              <a:buAutoNum type="arabicPeriod"/>
            </a:pPr>
            <a:r>
              <a:rPr lang="en-US">
                <a:cs typeface="Calibri" panose="020F0502020204030204"/>
              </a:rPr>
              <a:t>Less risk of invasion: Native plants are less likely to escape gardens and become established in the landscape and have negative consequences.</a:t>
            </a:r>
          </a:p>
        </p:txBody>
      </p:sp>
      <p:sp>
        <p:nvSpPr>
          <p:cNvPr id="4" name="Slide Number Placeholder 3"/>
          <p:cNvSpPr>
            <a:spLocks noGrp="1"/>
          </p:cNvSpPr>
          <p:nvPr>
            <p:ph type="sldNum" sz="quarter" idx="5"/>
          </p:nvPr>
        </p:nvSpPr>
        <p:spPr/>
        <p:txBody>
          <a:bodyPr/>
          <a:lstStyle/>
          <a:p>
            <a:fld id="{73ED12F8-05B9-4365-866A-01678EDD7542}" type="slidenum">
              <a:rPr lang="en-US" smtClean="0"/>
              <a:t>5</a:t>
            </a:fld>
            <a:endParaRPr lang="en-US"/>
          </a:p>
        </p:txBody>
      </p:sp>
    </p:spTree>
    <p:extLst>
      <p:ext uri="{BB962C8B-B14F-4D97-AF65-F5344CB8AC3E}">
        <p14:creationId xmlns:p14="http://schemas.microsoft.com/office/powerpoint/2010/main" val="1205963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Native gardens support your local ecosystem. These benefits are emphasized here…</a:t>
            </a:r>
          </a:p>
          <a:p>
            <a:r>
              <a:rPr lang="en-US"/>
              <a:t>And this comes from the RISCC research to practice paper, “Why Native” that I mentioned earlier</a:t>
            </a:r>
          </a:p>
        </p:txBody>
      </p:sp>
      <p:sp>
        <p:nvSpPr>
          <p:cNvPr id="4" name="Slide Number Placeholder 3"/>
          <p:cNvSpPr>
            <a:spLocks noGrp="1"/>
          </p:cNvSpPr>
          <p:nvPr>
            <p:ph type="sldNum" sz="quarter" idx="5"/>
          </p:nvPr>
        </p:nvSpPr>
        <p:spPr/>
        <p:txBody>
          <a:bodyPr/>
          <a:lstStyle/>
          <a:p>
            <a:fld id="{C06FCA6C-5144-429E-829C-B2B245EB5746}" type="slidenum">
              <a:rPr lang="en-US" smtClean="0"/>
              <a:t>6</a:t>
            </a:fld>
            <a:endParaRPr lang="en-US"/>
          </a:p>
        </p:txBody>
      </p:sp>
    </p:spTree>
    <p:extLst>
      <p:ext uri="{BB962C8B-B14F-4D97-AF65-F5344CB8AC3E}">
        <p14:creationId xmlns:p14="http://schemas.microsoft.com/office/powerpoint/2010/main" val="1068373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a:cs typeface="Calibri" panose="020F0502020204030204"/>
              </a:rPr>
              <a:t>Native plants are less likely have negative consequences than non-native species if they escape from gardens and establish in the natural environment. </a:t>
            </a:r>
          </a:p>
          <a:p>
            <a:pPr marL="0" indent="0">
              <a:buNone/>
            </a:pPr>
            <a:r>
              <a:rPr lang="en-US">
                <a:cs typeface="Calibri" panose="020F0502020204030204"/>
              </a:rPr>
              <a:t>A study from 2012 looked at all the vascular plants present in the United States and identified how many became invasive. For plants native to North America, this was less than half a percent, but for non-native species, more than 10% become invasive.</a:t>
            </a:r>
          </a:p>
          <a:p>
            <a:pPr marL="0" indent="0">
              <a:buNone/>
            </a:pPr>
            <a:r>
              <a:rPr lang="en-US">
                <a:cs typeface="Calibri" panose="020F0502020204030204"/>
              </a:rPr>
              <a:t>For example, Burning Bush (</a:t>
            </a:r>
            <a:r>
              <a:rPr lang="en-US" i="1">
                <a:cs typeface="Calibri" panose="020F0502020204030204"/>
              </a:rPr>
              <a:t>Euonymus alatus</a:t>
            </a:r>
            <a:r>
              <a:rPr lang="en-US">
                <a:cs typeface="Calibri" panose="020F0502020204030204"/>
              </a:rPr>
              <a:t>) native to Eastern Asia was introduced through the ornamental plant trade in the late 19</a:t>
            </a:r>
            <a:r>
              <a:rPr lang="en-US" baseline="30000">
                <a:cs typeface="Calibri" panose="020F0502020204030204"/>
              </a:rPr>
              <a:t>th</a:t>
            </a:r>
            <a:r>
              <a:rPr lang="en-US">
                <a:cs typeface="Calibri" panose="020F0502020204030204"/>
              </a:rPr>
              <a:t> century, and has since escaped cultivation and is now invasive in the understory of many forests in the Northeast, choking out native species. Harm like this is not nearly as common with native species.</a:t>
            </a:r>
          </a:p>
        </p:txBody>
      </p:sp>
      <p:sp>
        <p:nvSpPr>
          <p:cNvPr id="4" name="Slide Number Placeholder 3"/>
          <p:cNvSpPr>
            <a:spLocks noGrp="1"/>
          </p:cNvSpPr>
          <p:nvPr>
            <p:ph type="sldNum" sz="quarter" idx="5"/>
          </p:nvPr>
        </p:nvSpPr>
        <p:spPr/>
        <p:txBody>
          <a:bodyPr/>
          <a:lstStyle/>
          <a:p>
            <a:fld id="{73ED12F8-05B9-4365-866A-01678EDD7542}" type="slidenum">
              <a:rPr lang="en-US" smtClean="0"/>
              <a:t>7</a:t>
            </a:fld>
            <a:endParaRPr lang="en-US"/>
          </a:p>
        </p:txBody>
      </p:sp>
    </p:spTree>
    <p:extLst>
      <p:ext uri="{BB962C8B-B14F-4D97-AF65-F5344CB8AC3E}">
        <p14:creationId xmlns:p14="http://schemas.microsoft.com/office/powerpoint/2010/main" val="3681610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a:cs typeface="Calibri" panose="020F0502020204030204"/>
              </a:rPr>
              <a:t>And of course they are beautiful!</a:t>
            </a:r>
          </a:p>
        </p:txBody>
      </p:sp>
      <p:sp>
        <p:nvSpPr>
          <p:cNvPr id="4" name="Slide Number Placeholder 3"/>
          <p:cNvSpPr>
            <a:spLocks noGrp="1"/>
          </p:cNvSpPr>
          <p:nvPr>
            <p:ph type="sldNum" sz="quarter" idx="5"/>
          </p:nvPr>
        </p:nvSpPr>
        <p:spPr/>
        <p:txBody>
          <a:bodyPr/>
          <a:lstStyle/>
          <a:p>
            <a:fld id="{73ED12F8-05B9-4365-866A-01678EDD7542}" type="slidenum">
              <a:rPr lang="en-US" smtClean="0"/>
              <a:t>8</a:t>
            </a:fld>
            <a:endParaRPr lang="en-US"/>
          </a:p>
        </p:txBody>
      </p:sp>
    </p:spTree>
    <p:extLst>
      <p:ext uri="{BB962C8B-B14F-4D97-AF65-F5344CB8AC3E}">
        <p14:creationId xmlns:p14="http://schemas.microsoft.com/office/powerpoint/2010/main" val="4265493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a:cs typeface="Calibri" panose="020F0502020204030204"/>
              </a:rPr>
              <a:t>Despite these benefits, the ornamental plant trade is mostly made up of non-native species which have detrimental impacts on our environment. One study found that 80% of nursery stock in the U.S. can be considered non-native.</a:t>
            </a:r>
            <a:br>
              <a:rPr lang="en-US">
                <a:cs typeface="Calibri" panose="020F0502020204030204"/>
              </a:rPr>
            </a:br>
            <a:br>
              <a:rPr lang="en-US">
                <a:cs typeface="Calibri" panose="020F0502020204030204"/>
              </a:rPr>
            </a:br>
            <a:r>
              <a:rPr lang="en-US">
                <a:cs typeface="Calibri" panose="020F0502020204030204"/>
              </a:rPr>
              <a:t>This serves as a barrier to consumers interested in planting native: It is difficult to understand what native species they should be planting, and also which native plants are actually available for sale.</a:t>
            </a:r>
          </a:p>
        </p:txBody>
      </p:sp>
      <p:sp>
        <p:nvSpPr>
          <p:cNvPr id="4" name="Slide Number Placeholder 3"/>
          <p:cNvSpPr>
            <a:spLocks noGrp="1"/>
          </p:cNvSpPr>
          <p:nvPr>
            <p:ph type="sldNum" sz="quarter" idx="5"/>
          </p:nvPr>
        </p:nvSpPr>
        <p:spPr/>
        <p:txBody>
          <a:bodyPr/>
          <a:lstStyle/>
          <a:p>
            <a:fld id="{73ED12F8-05B9-4365-866A-01678EDD7542}" type="slidenum">
              <a:rPr lang="en-US" smtClean="0"/>
              <a:t>9</a:t>
            </a:fld>
            <a:endParaRPr lang="en-US"/>
          </a:p>
        </p:txBody>
      </p:sp>
    </p:spTree>
    <p:extLst>
      <p:ext uri="{BB962C8B-B14F-4D97-AF65-F5344CB8AC3E}">
        <p14:creationId xmlns:p14="http://schemas.microsoft.com/office/powerpoint/2010/main" val="1205963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9187D-9E84-FF52-1629-64B689C4A0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7BA860-FB3C-9EAD-AF00-AABF564017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A15F977-A43C-95E5-0825-BB33B584E930}"/>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5" name="Footer Placeholder 4">
            <a:extLst>
              <a:ext uri="{FF2B5EF4-FFF2-40B4-BE49-F238E27FC236}">
                <a16:creationId xmlns:a16="http://schemas.microsoft.com/office/drawing/2014/main" id="{BF20B122-DA1F-3324-0409-D9C7816814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EF83EA-A9CB-95B6-DF76-E87F32C707A4}"/>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4073854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C6E18-8558-2B74-5A72-20C43611EA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F62FB9F-54CA-40AF-EB91-972AC6EE24B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5BC9A7-47B3-C6BD-3AED-94CA0FD93C1C}"/>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5" name="Footer Placeholder 4">
            <a:extLst>
              <a:ext uri="{FF2B5EF4-FFF2-40B4-BE49-F238E27FC236}">
                <a16:creationId xmlns:a16="http://schemas.microsoft.com/office/drawing/2014/main" id="{7375848E-2B63-3092-C393-BAF34F1AC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15081F-4A61-C381-FFE6-B591FC49CC74}"/>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506639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51C826-4F43-A0C9-500E-087D823017F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F432CBB-57DF-3E3B-C9D1-32F0337F85A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F6E20A-8A1D-188B-92D3-1763AC978034}"/>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5" name="Footer Placeholder 4">
            <a:extLst>
              <a:ext uri="{FF2B5EF4-FFF2-40B4-BE49-F238E27FC236}">
                <a16:creationId xmlns:a16="http://schemas.microsoft.com/office/drawing/2014/main" id="{62EBC613-FB01-8FEC-9501-C175579481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70D305-63EE-357E-2990-7C342B5E720B}"/>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3122897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DB2D9-A18F-B2CE-AB0B-3C784E66C1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F4F48E-7204-77B0-05F0-385332D7AAD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4E3099-D596-4D82-7D86-8BA32D1C8014}"/>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5" name="Footer Placeholder 4">
            <a:extLst>
              <a:ext uri="{FF2B5EF4-FFF2-40B4-BE49-F238E27FC236}">
                <a16:creationId xmlns:a16="http://schemas.microsoft.com/office/drawing/2014/main" id="{842617A7-6001-AA5D-4613-66D5382E50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3EE5A0-78F2-4D10-6E07-FA85C6A285E0}"/>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2391135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0AE8F-E2DA-F7EE-8114-4BAC6B0279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39E623-2661-2959-B967-F748A12B447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3901D25-DF77-8FBC-B845-549C650DE36F}"/>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5" name="Footer Placeholder 4">
            <a:extLst>
              <a:ext uri="{FF2B5EF4-FFF2-40B4-BE49-F238E27FC236}">
                <a16:creationId xmlns:a16="http://schemas.microsoft.com/office/drawing/2014/main" id="{E794E22A-0829-ACB5-B180-D1162CBA9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475A65-8E0B-7A2D-A4CB-A1A5BCCFFD50}"/>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3871033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73F46-F214-E2D3-3E05-140FBF79EB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659828-711F-717F-6A8B-3A50D979E3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DC4DCE-2820-AD0D-4D88-CD467B61CD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F9FC7C3-27D9-F0B8-3B16-0B7D8984EAA7}"/>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6" name="Footer Placeholder 5">
            <a:extLst>
              <a:ext uri="{FF2B5EF4-FFF2-40B4-BE49-F238E27FC236}">
                <a16:creationId xmlns:a16="http://schemas.microsoft.com/office/drawing/2014/main" id="{F8D6A839-AC91-542A-749D-1B6CD8F909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CB08F6-3385-6817-6F07-BBE358C8AAB2}"/>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3542966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6F725-D5C5-1F2D-31B8-172D94FB85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ED1626-0D17-9308-629A-F0E38CCB6F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A5E586-9E72-CA27-FE9A-F8D8B608BE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FFC5332-116D-8FB4-977A-554E71D842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CD9F4D-BF17-8DA5-C054-5C1C152C95F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395086-C9F8-1E1B-C6DC-5373C5E63785}"/>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8" name="Footer Placeholder 7">
            <a:extLst>
              <a:ext uri="{FF2B5EF4-FFF2-40B4-BE49-F238E27FC236}">
                <a16:creationId xmlns:a16="http://schemas.microsoft.com/office/drawing/2014/main" id="{61A88851-23E9-6553-7CA1-98BA16D292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D181A26-E713-DB66-1EB0-3D411404A31A}"/>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168232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A719A-9B90-B43B-9199-1362BB831C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1BD13E7-58AA-8E45-3948-F2F09B63A792}"/>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4" name="Footer Placeholder 3">
            <a:extLst>
              <a:ext uri="{FF2B5EF4-FFF2-40B4-BE49-F238E27FC236}">
                <a16:creationId xmlns:a16="http://schemas.microsoft.com/office/drawing/2014/main" id="{5E635870-8AE5-0B85-7EE5-D1439CBA21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83225C-78FA-989F-222C-8F8DED1254CF}"/>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3193335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1AF128-EAD0-BDD7-05C3-8DA5D353984B}"/>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3" name="Footer Placeholder 2">
            <a:extLst>
              <a:ext uri="{FF2B5EF4-FFF2-40B4-BE49-F238E27FC236}">
                <a16:creationId xmlns:a16="http://schemas.microsoft.com/office/drawing/2014/main" id="{B50715CA-DC62-B846-8288-A85668883C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C6C8E95-7156-8878-E30D-9ABAB419D80D}"/>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3634594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A5FA7-40AE-C704-64B5-96D177CA98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CA2FB91-384D-F5A8-B9DB-0B597A3D50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C1DB594-084C-2086-0606-D08E3313AE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F1D505-AA3D-4DDD-57C1-BD01F7DA49EE}"/>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6" name="Footer Placeholder 5">
            <a:extLst>
              <a:ext uri="{FF2B5EF4-FFF2-40B4-BE49-F238E27FC236}">
                <a16:creationId xmlns:a16="http://schemas.microsoft.com/office/drawing/2014/main" id="{869CF5B4-4C36-5E67-A801-48412DBC1A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3349AD-9060-B49D-7DE7-48583D06DA42}"/>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972257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44F82-17E9-D0CF-9C88-1F349F3A7D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C98C25E-4BE6-2D33-B706-907B7E9DFB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060D3CA-F148-22F9-02A8-03DAE065A8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932849-777F-F631-F990-5B33FB896806}"/>
              </a:ext>
            </a:extLst>
          </p:cNvPr>
          <p:cNvSpPr>
            <a:spLocks noGrp="1"/>
          </p:cNvSpPr>
          <p:nvPr>
            <p:ph type="dt" sz="half" idx="10"/>
          </p:nvPr>
        </p:nvSpPr>
        <p:spPr/>
        <p:txBody>
          <a:bodyPr/>
          <a:lstStyle/>
          <a:p>
            <a:fld id="{D4EAEC7D-31E3-4DB7-B7F7-E3F45F35914D}" type="datetimeFigureOut">
              <a:rPr lang="en-US" smtClean="0"/>
              <a:t>6/18/2025</a:t>
            </a:fld>
            <a:endParaRPr lang="en-US"/>
          </a:p>
        </p:txBody>
      </p:sp>
      <p:sp>
        <p:nvSpPr>
          <p:cNvPr id="6" name="Footer Placeholder 5">
            <a:extLst>
              <a:ext uri="{FF2B5EF4-FFF2-40B4-BE49-F238E27FC236}">
                <a16:creationId xmlns:a16="http://schemas.microsoft.com/office/drawing/2014/main" id="{089801A4-647C-791E-8014-B03922E63C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32CC99-E72A-89AA-8CEE-168E382DAAB9}"/>
              </a:ext>
            </a:extLst>
          </p:cNvPr>
          <p:cNvSpPr>
            <a:spLocks noGrp="1"/>
          </p:cNvSpPr>
          <p:nvPr>
            <p:ph type="sldNum" sz="quarter" idx="12"/>
          </p:nvPr>
        </p:nvSpPr>
        <p:spPr/>
        <p:txBody>
          <a:bodyPr/>
          <a:lstStyle/>
          <a:p>
            <a:fld id="{42FFB47A-3C49-4EF9-B2DC-BD599B2E252F}" type="slidenum">
              <a:rPr lang="en-US" smtClean="0"/>
              <a:t>‹#›</a:t>
            </a:fld>
            <a:endParaRPr lang="en-US"/>
          </a:p>
        </p:txBody>
      </p:sp>
    </p:spTree>
    <p:extLst>
      <p:ext uri="{BB962C8B-B14F-4D97-AF65-F5344CB8AC3E}">
        <p14:creationId xmlns:p14="http://schemas.microsoft.com/office/powerpoint/2010/main" val="4184140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20A614-F05B-4C46-737F-61DAE3F9BC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411C61-168B-A1CB-9AA5-02186DB9B8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DE80F0-28AA-5C43-999A-DE30185CFD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4EAEC7D-31E3-4DB7-B7F7-E3F45F35914D}" type="datetimeFigureOut">
              <a:rPr lang="en-US" smtClean="0"/>
              <a:t>6/18/2025</a:t>
            </a:fld>
            <a:endParaRPr lang="en-US"/>
          </a:p>
        </p:txBody>
      </p:sp>
      <p:sp>
        <p:nvSpPr>
          <p:cNvPr id="5" name="Footer Placeholder 4">
            <a:extLst>
              <a:ext uri="{FF2B5EF4-FFF2-40B4-BE49-F238E27FC236}">
                <a16:creationId xmlns:a16="http://schemas.microsoft.com/office/drawing/2014/main" id="{48A81CDF-1AF7-BEC7-3F54-F081073495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EC30736-407C-5551-01A9-44FB6D7F94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2FFB47A-3C49-4EF9-B2DC-BD599B2E252F}" type="slidenum">
              <a:rPr lang="en-US" smtClean="0"/>
              <a:t>‹#›</a:t>
            </a:fld>
            <a:endParaRPr lang="en-US"/>
          </a:p>
        </p:txBody>
      </p:sp>
    </p:spTree>
    <p:extLst>
      <p:ext uri="{BB962C8B-B14F-4D97-AF65-F5344CB8AC3E}">
        <p14:creationId xmlns:p14="http://schemas.microsoft.com/office/powerpoint/2010/main" val="31636997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4.sv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4.sv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sv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pn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4.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sv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sv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4.png"/><Relationship Id="rId4" Type="http://schemas.microsoft.com/office/2007/relationships/hdphoto" Target="../media/hdphoto3.wdp"/></Relationships>
</file>

<file path=ppt/slides/_rels/slide2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8.jpeg"/><Relationship Id="rId11" Type="http://schemas.openxmlformats.org/officeDocument/2006/relationships/image" Target="../media/image51.png"/><Relationship Id="rId5" Type="http://schemas.openxmlformats.org/officeDocument/2006/relationships/image" Target="../media/image47.png"/><Relationship Id="rId10" Type="http://schemas.openxmlformats.org/officeDocument/2006/relationships/image" Target="../media/image4.svg"/><Relationship Id="rId4" Type="http://schemas.openxmlformats.org/officeDocument/2006/relationships/image" Target="../media/image46.jpeg"/><Relationship Id="rId9"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4.sv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39.png"/><Relationship Id="rId4" Type="http://schemas.openxmlformats.org/officeDocument/2006/relationships/image" Target="../media/image4.svg"/></Relationships>
</file>

<file path=ppt/slides/_rels/slide2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57.svg"/><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55.jpeg"/><Relationship Id="rId7" Type="http://schemas.openxmlformats.org/officeDocument/2006/relationships/image" Target="../media/image59.sv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55.jpeg"/><Relationship Id="rId7" Type="http://schemas.openxmlformats.org/officeDocument/2006/relationships/image" Target="../media/image59.sv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 Id="rId9" Type="http://schemas.openxmlformats.org/officeDocument/2006/relationships/image" Target="../media/image61.jpeg"/></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3.png"/><Relationship Id="rId7"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4.svg"/></Relationships>
</file>

<file path=ppt/slides/_rels/slide30.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55.jpeg"/><Relationship Id="rId7" Type="http://schemas.openxmlformats.org/officeDocument/2006/relationships/image" Target="../media/image59.sv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sv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jpeg"/></Relationships>
</file>

<file path=ppt/slides/_rels/slide3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4.sv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3.png"/><Relationship Id="rId7" Type="http://schemas.openxmlformats.org/officeDocument/2006/relationships/image" Target="../media/image67.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4.svg"/><Relationship Id="rId9"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image" Target="../media/image4.svg"/></Relationships>
</file>

<file path=ppt/slides/_rels/slide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png"/><Relationship Id="rId7" Type="http://schemas.openxmlformats.org/officeDocument/2006/relationships/image" Target="../media/image27.png"/><Relationship Id="rId12"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0.jpeg"/><Relationship Id="rId5" Type="http://schemas.openxmlformats.org/officeDocument/2006/relationships/image" Target="../media/image25.png"/><Relationship Id="rId10" Type="http://schemas.openxmlformats.org/officeDocument/2006/relationships/image" Target="../media/image29.jpeg"/><Relationship Id="rId4" Type="http://schemas.openxmlformats.org/officeDocument/2006/relationships/image" Target="../media/image4.sv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4.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4.svg"/></Relationships>
</file>

<file path=ppt/slides/_rels/slide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4.sv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14254F6-7752-391E-3E6F-E50A7EA52FE3}"/>
              </a:ext>
            </a:extLst>
          </p:cNvPr>
          <p:cNvSpPr txBox="1"/>
          <p:nvPr/>
        </p:nvSpPr>
        <p:spPr>
          <a:xfrm>
            <a:off x="0" y="1452282"/>
            <a:ext cx="12192000" cy="2327806"/>
          </a:xfrm>
          <a:prstGeom prst="rect">
            <a:avLst/>
          </a:prstGeom>
          <a:solidFill>
            <a:schemeClr val="bg2"/>
          </a:solidFill>
        </p:spPr>
        <p:txBody>
          <a:bodyPr wrap="square" rtlCol="0">
            <a:spAutoFit/>
          </a:bodyPr>
          <a:lstStyle/>
          <a:p>
            <a:endParaRPr lang="en-US"/>
          </a:p>
        </p:txBody>
      </p:sp>
      <p:pic>
        <p:nvPicPr>
          <p:cNvPr id="1026" name="Picture 2" descr="Print Brand Guidelines | Brand Guide | UMass Amherst">
            <a:extLst>
              <a:ext uri="{FF2B5EF4-FFF2-40B4-BE49-F238E27FC236}">
                <a16:creationId xmlns:a16="http://schemas.microsoft.com/office/drawing/2014/main" id="{AF8467CA-510A-D33C-92E0-76C6FD6442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9655" y="433475"/>
            <a:ext cx="3360840" cy="699952"/>
          </a:xfrm>
          <a:prstGeom prst="rect">
            <a:avLst/>
          </a:prstGeom>
          <a:noFill/>
          <a:effectLst>
            <a:glow rad="215900">
              <a:schemeClr val="bg1">
                <a:alpha val="40000"/>
              </a:schemeClr>
            </a:glow>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83C48F8-B8C8-1A27-C3FD-CB7F304F5ED0}"/>
              </a:ext>
            </a:extLst>
          </p:cNvPr>
          <p:cNvSpPr>
            <a:spLocks noGrp="1"/>
          </p:cNvSpPr>
          <p:nvPr>
            <p:ph type="ctrTitle"/>
          </p:nvPr>
        </p:nvSpPr>
        <p:spPr>
          <a:xfrm>
            <a:off x="544992" y="1767294"/>
            <a:ext cx="11102016" cy="2108210"/>
          </a:xfrm>
        </p:spPr>
        <p:txBody>
          <a:bodyPr>
            <a:normAutofit fontScale="90000"/>
          </a:bodyPr>
          <a:lstStyle/>
          <a:p>
            <a:r>
              <a:rPr lang="en-US" b="1" i="0" dirty="0">
                <a:solidFill>
                  <a:srgbClr val="222222"/>
                </a:solidFill>
                <a:effectLst/>
              </a:rPr>
              <a:t>Climate-Smart Gardening 2.0: Plants to Promote Climate Adaptation Coffee Talk</a:t>
            </a:r>
            <a:endParaRPr lang="en-US" b="1" dirty="0"/>
          </a:p>
        </p:txBody>
      </p:sp>
      <p:sp>
        <p:nvSpPr>
          <p:cNvPr id="3" name="Subtitle 2">
            <a:extLst>
              <a:ext uri="{FF2B5EF4-FFF2-40B4-BE49-F238E27FC236}">
                <a16:creationId xmlns:a16="http://schemas.microsoft.com/office/drawing/2014/main" id="{3E2B44D7-1CE0-FE14-0AA1-4D72F49C55B0}"/>
              </a:ext>
            </a:extLst>
          </p:cNvPr>
          <p:cNvSpPr>
            <a:spLocks noGrp="1"/>
          </p:cNvSpPr>
          <p:nvPr>
            <p:ph type="subTitle" idx="1"/>
          </p:nvPr>
        </p:nvSpPr>
        <p:spPr>
          <a:xfrm>
            <a:off x="1524000" y="4648955"/>
            <a:ext cx="9144000" cy="1425594"/>
          </a:xfrm>
        </p:spPr>
        <p:txBody>
          <a:bodyPr>
            <a:normAutofit/>
          </a:bodyPr>
          <a:lstStyle/>
          <a:p>
            <a:r>
              <a:rPr lang="en-US">
                <a:latin typeface="+mj-lt"/>
                <a:cs typeface="Times New Roman" panose="02020603050405020304" pitchFamily="18" charset="0"/>
              </a:rPr>
              <a:t>Matthew E. Fertakos</a:t>
            </a:r>
          </a:p>
          <a:p>
            <a:r>
              <a:rPr lang="en-US" i="1">
                <a:latin typeface="+mj-lt"/>
                <a:cs typeface="Times New Roman" panose="02020603050405020304" pitchFamily="18" charset="0"/>
              </a:rPr>
              <a:t>PhD Candidate, University of Massachusetts, Amherst</a:t>
            </a:r>
          </a:p>
          <a:p>
            <a:r>
              <a:rPr lang="en-US">
                <a:latin typeface="+mj-lt"/>
                <a:cs typeface="Times New Roman" panose="02020603050405020304" pitchFamily="18" charset="0"/>
              </a:rPr>
              <a:t>June 18, 2025</a:t>
            </a:r>
          </a:p>
        </p:txBody>
      </p:sp>
      <p:pic>
        <p:nvPicPr>
          <p:cNvPr id="7" name="Picture 6" descr="A logo with brown text&#10;&#10;Description automatically generated with medium confidence">
            <a:extLst>
              <a:ext uri="{FF2B5EF4-FFF2-40B4-BE49-F238E27FC236}">
                <a16:creationId xmlns:a16="http://schemas.microsoft.com/office/drawing/2014/main" id="{9B3A09C7-E7BD-CB06-6200-D511DCEE2A2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7539" y="-163410"/>
            <a:ext cx="2772921" cy="1848615"/>
          </a:xfrm>
          <a:prstGeom prst="rect">
            <a:avLst/>
          </a:prstGeom>
          <a:effectLst>
            <a:glow rad="101600">
              <a:schemeClr val="bg1">
                <a:alpha val="60000"/>
              </a:schemeClr>
            </a:glow>
          </a:effectLst>
        </p:spPr>
      </p:pic>
      <p:sp>
        <p:nvSpPr>
          <p:cNvPr id="5" name="TextBox 4">
            <a:extLst>
              <a:ext uri="{FF2B5EF4-FFF2-40B4-BE49-F238E27FC236}">
                <a16:creationId xmlns:a16="http://schemas.microsoft.com/office/drawing/2014/main" id="{43C11274-C2F3-5D1D-9718-75D5A8288A60}"/>
              </a:ext>
            </a:extLst>
          </p:cNvPr>
          <p:cNvSpPr txBox="1"/>
          <p:nvPr/>
        </p:nvSpPr>
        <p:spPr>
          <a:xfrm>
            <a:off x="138756" y="6473866"/>
            <a:ext cx="12007718" cy="338554"/>
          </a:xfrm>
          <a:prstGeom prst="rect">
            <a:avLst/>
          </a:prstGeom>
          <a:noFill/>
        </p:spPr>
        <p:txBody>
          <a:bodyPr wrap="square" rtlCol="0">
            <a:spAutoFit/>
          </a:bodyPr>
          <a:lstStyle/>
          <a:p>
            <a:r>
              <a:rPr lang="en-US" sz="1600"/>
              <a:t>Coauthors: Thomas Nuhfer, Evelyn </a:t>
            </a:r>
            <a:r>
              <a:rPr lang="en-US" sz="1600" err="1"/>
              <a:t>Beaury</a:t>
            </a:r>
            <a:r>
              <a:rPr lang="en-US" sz="1600"/>
              <a:t>, Kabeera Singh, Matt Brincka, Suvi Birch, Bethany Bradley, Caroline Marschner, Jenica Allen</a:t>
            </a:r>
          </a:p>
        </p:txBody>
      </p:sp>
      <p:pic>
        <p:nvPicPr>
          <p:cNvPr id="8" name="Graphic 7">
            <a:extLst>
              <a:ext uri="{FF2B5EF4-FFF2-40B4-BE49-F238E27FC236}">
                <a16:creationId xmlns:a16="http://schemas.microsoft.com/office/drawing/2014/main" id="{E4DDEBB2-4DC9-CBD5-B26E-918888BA0FB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3780088"/>
            <a:ext cx="12192000" cy="190832"/>
          </a:xfrm>
          <a:prstGeom prst="rect">
            <a:avLst/>
          </a:prstGeom>
        </p:spPr>
      </p:pic>
      <p:pic>
        <p:nvPicPr>
          <p:cNvPr id="10" name="Picture 9" descr="A black background with blue and green text&#10;&#10;Description automatically generated">
            <a:extLst>
              <a:ext uri="{FF2B5EF4-FFF2-40B4-BE49-F238E27FC236}">
                <a16:creationId xmlns:a16="http://schemas.microsoft.com/office/drawing/2014/main" id="{C7B8DBE5-D059-57F4-E8EA-B2E957875D3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81833" y="167198"/>
            <a:ext cx="2942193" cy="1051834"/>
          </a:xfrm>
          <a:prstGeom prst="rect">
            <a:avLst/>
          </a:prstGeom>
        </p:spPr>
      </p:pic>
      <p:pic>
        <p:nvPicPr>
          <p:cNvPr id="15" name="Picture 14">
            <a:extLst>
              <a:ext uri="{FF2B5EF4-FFF2-40B4-BE49-F238E27FC236}">
                <a16:creationId xmlns:a16="http://schemas.microsoft.com/office/drawing/2014/main" id="{ABE6DC5F-153F-F613-55E8-CF0C4EA5DADD}"/>
              </a:ext>
            </a:extLst>
          </p:cNvPr>
          <p:cNvPicPr>
            <a:picLocks noChangeAspect="1"/>
          </p:cNvPicPr>
          <p:nvPr/>
        </p:nvPicPr>
        <p:blipFill>
          <a:blip r:embed="rId8"/>
          <a:stretch>
            <a:fillRect/>
          </a:stretch>
        </p:blipFill>
        <p:spPr>
          <a:xfrm>
            <a:off x="78315" y="5983714"/>
            <a:ext cx="1468995" cy="510758"/>
          </a:xfrm>
          <a:prstGeom prst="rect">
            <a:avLst/>
          </a:prstGeom>
        </p:spPr>
      </p:pic>
      <p:pic>
        <p:nvPicPr>
          <p:cNvPr id="17" name="Picture 16">
            <a:extLst>
              <a:ext uri="{FF2B5EF4-FFF2-40B4-BE49-F238E27FC236}">
                <a16:creationId xmlns:a16="http://schemas.microsoft.com/office/drawing/2014/main" id="{5AE6EC81-C048-FECA-C130-C44A0F6A8F2E}"/>
              </a:ext>
            </a:extLst>
          </p:cNvPr>
          <p:cNvPicPr>
            <a:picLocks noChangeAspect="1"/>
          </p:cNvPicPr>
          <p:nvPr/>
        </p:nvPicPr>
        <p:blipFill>
          <a:blip r:embed="rId9"/>
          <a:stretch>
            <a:fillRect/>
          </a:stretch>
        </p:blipFill>
        <p:spPr>
          <a:xfrm>
            <a:off x="9624408" y="5796078"/>
            <a:ext cx="2428836" cy="702411"/>
          </a:xfrm>
          <a:prstGeom prst="rect">
            <a:avLst/>
          </a:prstGeom>
        </p:spPr>
      </p:pic>
      <p:sp>
        <p:nvSpPr>
          <p:cNvPr id="6" name="TextBox 5">
            <a:extLst>
              <a:ext uri="{FF2B5EF4-FFF2-40B4-BE49-F238E27FC236}">
                <a16:creationId xmlns:a16="http://schemas.microsoft.com/office/drawing/2014/main" id="{B4C6E53A-B6DD-79AB-26BC-20B095A9EA20}"/>
              </a:ext>
            </a:extLst>
          </p:cNvPr>
          <p:cNvSpPr txBox="1"/>
          <p:nvPr/>
        </p:nvSpPr>
        <p:spPr>
          <a:xfrm>
            <a:off x="3048000" y="3120837"/>
            <a:ext cx="6096000" cy="369332"/>
          </a:xfrm>
          <a:prstGeom prst="rect">
            <a:avLst/>
          </a:prstGeom>
          <a:noFill/>
        </p:spPr>
        <p:txBody>
          <a:bodyPr wrap="square">
            <a:spAutoFit/>
          </a:bodyPr>
          <a:lstStyle/>
          <a:p>
            <a:r>
              <a:rPr lang="en-US" b="0">
                <a:effectLst/>
              </a:rPr>
              <a:t> </a:t>
            </a:r>
            <a:endParaRPr lang="en-US"/>
          </a:p>
        </p:txBody>
      </p:sp>
      <p:sp>
        <p:nvSpPr>
          <p:cNvPr id="12" name="TextBox 11">
            <a:extLst>
              <a:ext uri="{FF2B5EF4-FFF2-40B4-BE49-F238E27FC236}">
                <a16:creationId xmlns:a16="http://schemas.microsoft.com/office/drawing/2014/main" id="{8978B206-91DC-CF49-7EF9-9061DBBD07FC}"/>
              </a:ext>
            </a:extLst>
          </p:cNvPr>
          <p:cNvSpPr txBox="1"/>
          <p:nvPr/>
        </p:nvSpPr>
        <p:spPr>
          <a:xfrm>
            <a:off x="3048000" y="3120837"/>
            <a:ext cx="6096000" cy="369332"/>
          </a:xfrm>
          <a:prstGeom prst="rect">
            <a:avLst/>
          </a:prstGeom>
          <a:noFill/>
        </p:spPr>
        <p:txBody>
          <a:bodyPr wrap="square">
            <a:spAutoFit/>
          </a:bodyPr>
          <a:lstStyle/>
          <a:p>
            <a:r>
              <a:rPr lang="en-US" b="0">
                <a:effectLst/>
              </a:rPr>
              <a:t> </a:t>
            </a:r>
            <a:endParaRPr lang="en-US"/>
          </a:p>
        </p:txBody>
      </p:sp>
      <p:sp>
        <p:nvSpPr>
          <p:cNvPr id="4" name="TextBox 3">
            <a:extLst>
              <a:ext uri="{FF2B5EF4-FFF2-40B4-BE49-F238E27FC236}">
                <a16:creationId xmlns:a16="http://schemas.microsoft.com/office/drawing/2014/main" id="{03338D2B-7D5E-99C8-883D-0F5E9658FB28}"/>
              </a:ext>
            </a:extLst>
          </p:cNvPr>
          <p:cNvSpPr txBox="1"/>
          <p:nvPr/>
        </p:nvSpPr>
        <p:spPr>
          <a:xfrm>
            <a:off x="2721429" y="4125271"/>
            <a:ext cx="7043057" cy="369332"/>
          </a:xfrm>
          <a:prstGeom prst="rect">
            <a:avLst/>
          </a:prstGeom>
          <a:noFill/>
        </p:spPr>
        <p:txBody>
          <a:bodyPr wrap="square" rtlCol="0">
            <a:spAutoFit/>
          </a:bodyPr>
          <a:lstStyle/>
          <a:p>
            <a:r>
              <a:rPr lang="en-US" b="1" i="1" dirty="0">
                <a:solidFill>
                  <a:srgbClr val="FF0000"/>
                </a:solidFill>
              </a:rPr>
              <a:t>Feel free to adapt these slides for use in presenting this resource.</a:t>
            </a:r>
          </a:p>
        </p:txBody>
      </p:sp>
    </p:spTree>
    <p:extLst>
      <p:ext uri="{BB962C8B-B14F-4D97-AF65-F5344CB8AC3E}">
        <p14:creationId xmlns:p14="http://schemas.microsoft.com/office/powerpoint/2010/main" val="3211458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BCFF5F7-8D95-45CC-1B9E-DA2C908AA77B}"/>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4" name="Graphic 3">
            <a:extLst>
              <a:ext uri="{FF2B5EF4-FFF2-40B4-BE49-F238E27FC236}">
                <a16:creationId xmlns:a16="http://schemas.microsoft.com/office/drawing/2014/main" id="{C43358ED-241C-7810-550F-96F493E454F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773849"/>
            <a:ext cx="12192000" cy="45719"/>
          </a:xfrm>
          <a:prstGeom prst="rect">
            <a:avLst/>
          </a:prstGeom>
        </p:spPr>
      </p:pic>
      <p:sp>
        <p:nvSpPr>
          <p:cNvPr id="6" name="Title 3">
            <a:extLst>
              <a:ext uri="{FF2B5EF4-FFF2-40B4-BE49-F238E27FC236}">
                <a16:creationId xmlns:a16="http://schemas.microsoft.com/office/drawing/2014/main" id="{E2F68164-DD9F-98C9-645E-818B82D8BC74}"/>
              </a:ext>
            </a:extLst>
          </p:cNvPr>
          <p:cNvSpPr>
            <a:spLocks noGrp="1"/>
          </p:cNvSpPr>
          <p:nvPr>
            <p:ph type="title"/>
          </p:nvPr>
        </p:nvSpPr>
        <p:spPr>
          <a:xfrm>
            <a:off x="-1" y="19468"/>
            <a:ext cx="12058650" cy="800100"/>
          </a:xfrm>
        </p:spPr>
        <p:txBody>
          <a:bodyPr/>
          <a:lstStyle/>
          <a:p>
            <a:r>
              <a:rPr lang="en-US"/>
              <a:t>Another barrier: Climate change!</a:t>
            </a:r>
          </a:p>
        </p:txBody>
      </p:sp>
      <p:sp>
        <p:nvSpPr>
          <p:cNvPr id="3" name="Title 1">
            <a:extLst>
              <a:ext uri="{FF2B5EF4-FFF2-40B4-BE49-F238E27FC236}">
                <a16:creationId xmlns:a16="http://schemas.microsoft.com/office/drawing/2014/main" id="{0584F524-3B72-59D9-1FBB-4AC92F456C11}"/>
              </a:ext>
            </a:extLst>
          </p:cNvPr>
          <p:cNvSpPr txBox="1">
            <a:spLocks/>
          </p:cNvSpPr>
          <p:nvPr/>
        </p:nvSpPr>
        <p:spPr>
          <a:xfrm>
            <a:off x="320876" y="980236"/>
            <a:ext cx="5708447" cy="906427"/>
          </a:xfrm>
          <a:prstGeom prst="rect">
            <a:avLst/>
          </a:prstGeom>
          <a:solidFill>
            <a:schemeClr val="bg1">
              <a:alpha val="4000"/>
            </a:schemeClr>
          </a:solidFill>
          <a:effectLst>
            <a:glow rad="228600">
              <a:schemeClr val="bg1">
                <a:alpha val="40000"/>
              </a:schemeClr>
            </a:glow>
          </a:effectLst>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eaLnBrk="0" fontAlgn="base" hangingPunct="0">
              <a:lnSpc>
                <a:spcPct val="100000"/>
              </a:lnSpc>
              <a:spcAft>
                <a:spcPct val="0"/>
              </a:spcAft>
            </a:pPr>
            <a:r>
              <a:rPr kumimoji="0" lang="en-US" altLang="en-US" sz="2800" b="0" i="0" u="none" strike="noStrike" cap="none" normalizeH="0" baseline="0">
                <a:ln>
                  <a:noFill/>
                </a:ln>
                <a:solidFill>
                  <a:schemeClr val="tx1"/>
                </a:solidFill>
                <a:effectLst/>
                <a:latin typeface="+mn-lt"/>
              </a:rPr>
              <a:t>Climate change is happening </a:t>
            </a:r>
            <a:r>
              <a:rPr kumimoji="0" lang="en-US" altLang="en-US" sz="2800" b="0" i="1" u="sng" strike="noStrike" cap="none" normalizeH="0" baseline="0">
                <a:ln>
                  <a:noFill/>
                </a:ln>
                <a:solidFill>
                  <a:schemeClr val="tx1"/>
                </a:solidFill>
                <a:effectLst/>
                <a:latin typeface="+mn-lt"/>
              </a:rPr>
              <a:t>fast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p:txBody>
      </p:sp>
      <p:pic>
        <p:nvPicPr>
          <p:cNvPr id="11268" name="Picture 4">
            <a:extLst>
              <a:ext uri="{FF2B5EF4-FFF2-40B4-BE49-F238E27FC236}">
                <a16:creationId xmlns:a16="http://schemas.microsoft.com/office/drawing/2014/main" id="{49C808AF-E881-EB22-DA1A-641D93758A5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20895"/>
          <a:stretch/>
        </p:blipFill>
        <p:spPr bwMode="auto">
          <a:xfrm>
            <a:off x="6968447" y="796708"/>
            <a:ext cx="5223553" cy="601647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A6BF76DD-093C-9EDE-D064-2CBF69798DD7}"/>
              </a:ext>
            </a:extLst>
          </p:cNvPr>
          <p:cNvSpPr txBox="1">
            <a:spLocks/>
          </p:cNvSpPr>
          <p:nvPr/>
        </p:nvSpPr>
        <p:spPr>
          <a:xfrm>
            <a:off x="1193780" y="2490323"/>
            <a:ext cx="4146146" cy="1200329"/>
          </a:xfrm>
          <a:prstGeom prst="rect">
            <a:avLst/>
          </a:prstGeom>
          <a:solidFill>
            <a:schemeClr val="bg1">
              <a:alpha val="4000"/>
            </a:schemeClr>
          </a:solidFill>
          <a:effectLst>
            <a:glow rad="228600">
              <a:schemeClr val="bg1">
                <a:alpha val="40000"/>
              </a:schemeClr>
            </a:glow>
          </a:effectLst>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eaLnBrk="0" fontAlgn="base" hangingPunct="0">
              <a:lnSpc>
                <a:spcPct val="100000"/>
              </a:lnSpc>
              <a:spcAft>
                <a:spcPct val="0"/>
              </a:spcAft>
            </a:pPr>
            <a:r>
              <a:rPr kumimoji="0" lang="en-US" altLang="en-US" sz="2400" b="0" i="0" u="none" strike="noStrike" cap="none" normalizeH="0" baseline="0">
                <a:ln>
                  <a:noFill/>
                </a:ln>
                <a:solidFill>
                  <a:schemeClr val="tx1"/>
                </a:solidFill>
                <a:effectLst/>
                <a:latin typeface="+mn-lt"/>
              </a:rPr>
              <a:t>Plants will need to move great distances to keep up.</a:t>
            </a:r>
            <a:endParaRPr kumimoji="0" lang="en-US" altLang="en-US" sz="2400" b="0" strike="noStrike" cap="none" normalizeH="0" baseline="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p:txBody>
      </p:sp>
      <p:sp>
        <p:nvSpPr>
          <p:cNvPr id="8" name="Left Brace 7">
            <a:extLst>
              <a:ext uri="{FF2B5EF4-FFF2-40B4-BE49-F238E27FC236}">
                <a16:creationId xmlns:a16="http://schemas.microsoft.com/office/drawing/2014/main" id="{5BCB596E-AAC3-C8D6-EE7A-FEC0B9F5FDB7}"/>
              </a:ext>
            </a:extLst>
          </p:cNvPr>
          <p:cNvSpPr/>
          <p:nvPr/>
        </p:nvSpPr>
        <p:spPr>
          <a:xfrm rot="1417050">
            <a:off x="9544892" y="2434977"/>
            <a:ext cx="393405" cy="320324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321F56A-BDD6-F111-F247-D8F5FF7A935C}"/>
              </a:ext>
            </a:extLst>
          </p:cNvPr>
          <p:cNvSpPr txBox="1"/>
          <p:nvPr/>
        </p:nvSpPr>
        <p:spPr>
          <a:xfrm>
            <a:off x="8194282" y="3636491"/>
            <a:ext cx="1450856" cy="400110"/>
          </a:xfrm>
          <a:prstGeom prst="rect">
            <a:avLst/>
          </a:prstGeom>
          <a:noFill/>
        </p:spPr>
        <p:txBody>
          <a:bodyPr wrap="square" rtlCol="0">
            <a:spAutoFit/>
          </a:bodyPr>
          <a:lstStyle/>
          <a:p>
            <a:r>
              <a:rPr lang="en-US" sz="2000"/>
              <a:t>~800 miles</a:t>
            </a:r>
          </a:p>
        </p:txBody>
      </p:sp>
      <p:sp>
        <p:nvSpPr>
          <p:cNvPr id="5" name="TextBox 4">
            <a:extLst>
              <a:ext uri="{FF2B5EF4-FFF2-40B4-BE49-F238E27FC236}">
                <a16:creationId xmlns:a16="http://schemas.microsoft.com/office/drawing/2014/main" id="{0F1D3088-2C0F-3575-F568-E4BD1A3419DF}"/>
              </a:ext>
            </a:extLst>
          </p:cNvPr>
          <p:cNvSpPr txBox="1"/>
          <p:nvPr/>
        </p:nvSpPr>
        <p:spPr>
          <a:xfrm>
            <a:off x="445739" y="4294312"/>
            <a:ext cx="5708447" cy="1200329"/>
          </a:xfrm>
          <a:prstGeom prst="rect">
            <a:avLst/>
          </a:prstGeom>
          <a:noFill/>
        </p:spPr>
        <p:txBody>
          <a:bodyPr wrap="square" rtlCol="0">
            <a:spAutoFit/>
          </a:bodyPr>
          <a:lstStyle/>
          <a:p>
            <a:pPr algn="ctr"/>
            <a:r>
              <a:rPr lang="en-US" sz="2400"/>
              <a:t>Native plant species are moving 20x slower than the pace of climate change on their own!</a:t>
            </a:r>
            <a:r>
              <a:rPr lang="en-US" sz="2400" baseline="30000"/>
              <a:t>1</a:t>
            </a:r>
            <a:endParaRPr lang="en-US" sz="2400"/>
          </a:p>
        </p:txBody>
      </p:sp>
      <p:sp>
        <p:nvSpPr>
          <p:cNvPr id="11" name="TextBox 10">
            <a:extLst>
              <a:ext uri="{FF2B5EF4-FFF2-40B4-BE49-F238E27FC236}">
                <a16:creationId xmlns:a16="http://schemas.microsoft.com/office/drawing/2014/main" id="{A451C70C-4EC6-D3CB-D36D-E169FB58CB16}"/>
              </a:ext>
            </a:extLst>
          </p:cNvPr>
          <p:cNvSpPr txBox="1"/>
          <p:nvPr/>
        </p:nvSpPr>
        <p:spPr>
          <a:xfrm>
            <a:off x="-1" y="6374376"/>
            <a:ext cx="7134448" cy="461665"/>
          </a:xfrm>
          <a:prstGeom prst="rect">
            <a:avLst/>
          </a:prstGeom>
          <a:noFill/>
        </p:spPr>
        <p:txBody>
          <a:bodyPr wrap="square">
            <a:spAutoFit/>
          </a:bodyPr>
          <a:lstStyle/>
          <a:p>
            <a:r>
              <a:rPr lang="en-US" sz="1200" baseline="30000">
                <a:effectLst/>
              </a:rPr>
              <a:t>1</a:t>
            </a:r>
            <a:r>
              <a:rPr lang="en-US" sz="1200">
                <a:effectLst/>
              </a:rPr>
              <a:t>Bradley BA, </a:t>
            </a:r>
            <a:r>
              <a:rPr lang="en-US" sz="1200" err="1">
                <a:effectLst/>
              </a:rPr>
              <a:t>Beaury</a:t>
            </a:r>
            <a:r>
              <a:rPr lang="en-US" sz="1200">
                <a:effectLst/>
              </a:rPr>
              <a:t> EM, Gallardo B, </a:t>
            </a:r>
            <a:r>
              <a:rPr lang="en-US" sz="1200" i="1">
                <a:effectLst/>
              </a:rPr>
              <a:t>et al.</a:t>
            </a:r>
            <a:r>
              <a:rPr lang="en-US" sz="1200">
                <a:effectLst/>
              </a:rPr>
              <a:t> 2024. Observed and Potential Range Shifts of Native and Nonnative Species with Climate Change. </a:t>
            </a:r>
            <a:r>
              <a:rPr lang="en-US" sz="1200" i="1">
                <a:effectLst/>
              </a:rPr>
              <a:t>Annual Review of Ecology, Evolution, and Systematics</a:t>
            </a:r>
            <a:r>
              <a:rPr lang="en-US" sz="1200">
                <a:effectLst/>
              </a:rPr>
              <a:t> </a:t>
            </a:r>
            <a:r>
              <a:rPr lang="en-US" sz="1200" b="1">
                <a:effectLst/>
              </a:rPr>
              <a:t>55</a:t>
            </a:r>
            <a:r>
              <a:rPr lang="en-US" sz="1200">
                <a:effectLst/>
              </a:rPr>
              <a:t>: 23–40.</a:t>
            </a:r>
          </a:p>
        </p:txBody>
      </p:sp>
    </p:spTree>
    <p:extLst>
      <p:ext uri="{BB962C8B-B14F-4D97-AF65-F5344CB8AC3E}">
        <p14:creationId xmlns:p14="http://schemas.microsoft.com/office/powerpoint/2010/main" val="1763706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A5FF4B3-9F0E-16FA-FDA5-19F63AB5D5FD}"/>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E003D867-8A28-A70B-70FF-F9CEC709F47D}"/>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11" name="Graphic 10">
            <a:extLst>
              <a:ext uri="{FF2B5EF4-FFF2-40B4-BE49-F238E27FC236}">
                <a16:creationId xmlns:a16="http://schemas.microsoft.com/office/drawing/2014/main" id="{CB3B748A-64FD-AAC6-FA10-34C83F180E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773849"/>
            <a:ext cx="12192000" cy="45719"/>
          </a:xfrm>
          <a:prstGeom prst="rect">
            <a:avLst/>
          </a:prstGeom>
        </p:spPr>
      </p:pic>
      <p:sp>
        <p:nvSpPr>
          <p:cNvPr id="8" name="Title 1">
            <a:extLst>
              <a:ext uri="{FF2B5EF4-FFF2-40B4-BE49-F238E27FC236}">
                <a16:creationId xmlns:a16="http://schemas.microsoft.com/office/drawing/2014/main" id="{686F9E3B-11C2-17DB-B85B-FAE6536D41CD}"/>
              </a:ext>
            </a:extLst>
          </p:cNvPr>
          <p:cNvSpPr txBox="1">
            <a:spLocks/>
          </p:cNvSpPr>
          <p:nvPr/>
        </p:nvSpPr>
        <p:spPr>
          <a:xfrm>
            <a:off x="114300" y="-92363"/>
            <a:ext cx="8137602" cy="8304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a:t>Hardiness zones are already shifting.</a:t>
            </a:r>
          </a:p>
        </p:txBody>
      </p:sp>
      <p:sp>
        <p:nvSpPr>
          <p:cNvPr id="4" name="TextBox 3">
            <a:extLst>
              <a:ext uri="{FF2B5EF4-FFF2-40B4-BE49-F238E27FC236}">
                <a16:creationId xmlns:a16="http://schemas.microsoft.com/office/drawing/2014/main" id="{689800A8-45DB-4407-7BAC-16AFCC400986}"/>
              </a:ext>
            </a:extLst>
          </p:cNvPr>
          <p:cNvSpPr txBox="1"/>
          <p:nvPr/>
        </p:nvSpPr>
        <p:spPr>
          <a:xfrm>
            <a:off x="0" y="6488668"/>
            <a:ext cx="1352937" cy="369332"/>
          </a:xfrm>
          <a:prstGeom prst="rect">
            <a:avLst/>
          </a:prstGeom>
          <a:noFill/>
        </p:spPr>
        <p:txBody>
          <a:bodyPr wrap="square" rtlCol="0">
            <a:spAutoFit/>
          </a:bodyPr>
          <a:lstStyle/>
          <a:p>
            <a:r>
              <a:rPr lang="en-US"/>
              <a:t>USDA 2023</a:t>
            </a:r>
          </a:p>
        </p:txBody>
      </p:sp>
      <p:pic>
        <p:nvPicPr>
          <p:cNvPr id="9" name="Picture 8">
            <a:extLst>
              <a:ext uri="{FF2B5EF4-FFF2-40B4-BE49-F238E27FC236}">
                <a16:creationId xmlns:a16="http://schemas.microsoft.com/office/drawing/2014/main" id="{4EA6C90F-A784-6A84-0C7F-9AF039E1D644}"/>
              </a:ext>
            </a:extLst>
          </p:cNvPr>
          <p:cNvPicPr>
            <a:picLocks noChangeAspect="1"/>
          </p:cNvPicPr>
          <p:nvPr/>
        </p:nvPicPr>
        <p:blipFill>
          <a:blip r:embed="rId5"/>
          <a:srcRect l="937" t="3771"/>
          <a:stretch/>
        </p:blipFill>
        <p:spPr>
          <a:xfrm>
            <a:off x="114300" y="1628077"/>
            <a:ext cx="12077700" cy="3645171"/>
          </a:xfrm>
          <a:prstGeom prst="rect">
            <a:avLst/>
          </a:prstGeom>
        </p:spPr>
      </p:pic>
      <p:sp>
        <p:nvSpPr>
          <p:cNvPr id="12" name="TextBox 11">
            <a:extLst>
              <a:ext uri="{FF2B5EF4-FFF2-40B4-BE49-F238E27FC236}">
                <a16:creationId xmlns:a16="http://schemas.microsoft.com/office/drawing/2014/main" id="{F78B6182-90F9-344F-B1B9-538597BD604E}"/>
              </a:ext>
            </a:extLst>
          </p:cNvPr>
          <p:cNvSpPr txBox="1"/>
          <p:nvPr/>
        </p:nvSpPr>
        <p:spPr>
          <a:xfrm>
            <a:off x="301083" y="5486400"/>
            <a:ext cx="11563815" cy="707886"/>
          </a:xfrm>
          <a:prstGeom prst="rect">
            <a:avLst/>
          </a:prstGeom>
          <a:noFill/>
        </p:spPr>
        <p:txBody>
          <a:bodyPr wrap="square" rtlCol="0">
            <a:spAutoFit/>
          </a:bodyPr>
          <a:lstStyle/>
          <a:p>
            <a:pPr algn="ctr"/>
            <a:r>
              <a:rPr lang="en-US" sz="2000"/>
              <a:t>Plant hardiness zones are based on minimum winter temperatures, and are an estimate used by gardeners to determine what can grow at a given location.</a:t>
            </a:r>
          </a:p>
        </p:txBody>
      </p:sp>
    </p:spTree>
    <p:extLst>
      <p:ext uri="{BB962C8B-B14F-4D97-AF65-F5344CB8AC3E}">
        <p14:creationId xmlns:p14="http://schemas.microsoft.com/office/powerpoint/2010/main" val="1121536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DE58A7A-ACBC-FA75-DC9E-0DC1B4A5768C}"/>
              </a:ext>
            </a:extLst>
          </p:cNvPr>
          <p:cNvSpPr txBox="1"/>
          <p:nvPr/>
        </p:nvSpPr>
        <p:spPr>
          <a:xfrm>
            <a:off x="0" y="0"/>
            <a:ext cx="12192000" cy="1128897"/>
          </a:xfrm>
          <a:prstGeom prst="rect">
            <a:avLst/>
          </a:prstGeom>
          <a:solidFill>
            <a:schemeClr val="bg2"/>
          </a:solidFill>
        </p:spPr>
        <p:txBody>
          <a:bodyPr wrap="square" rtlCol="0">
            <a:spAutoFit/>
          </a:bodyPr>
          <a:lstStyle/>
          <a:p>
            <a:endParaRPr lang="en-US"/>
          </a:p>
        </p:txBody>
      </p:sp>
      <p:pic>
        <p:nvPicPr>
          <p:cNvPr id="5" name="Graphic 4">
            <a:extLst>
              <a:ext uri="{FF2B5EF4-FFF2-40B4-BE49-F238E27FC236}">
                <a16:creationId xmlns:a16="http://schemas.microsoft.com/office/drawing/2014/main" id="{2C1840A7-9377-05D2-9826-7B19D11940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1102722"/>
            <a:ext cx="12192000" cy="45719"/>
          </a:xfrm>
          <a:prstGeom prst="rect">
            <a:avLst/>
          </a:prstGeom>
        </p:spPr>
      </p:pic>
      <p:sp>
        <p:nvSpPr>
          <p:cNvPr id="6" name="Title 1">
            <a:extLst>
              <a:ext uri="{FF2B5EF4-FFF2-40B4-BE49-F238E27FC236}">
                <a16:creationId xmlns:a16="http://schemas.microsoft.com/office/drawing/2014/main" id="{4DD63A47-5D19-2C27-1FC2-BE0CB0AB0CF6}"/>
              </a:ext>
            </a:extLst>
          </p:cNvPr>
          <p:cNvSpPr txBox="1">
            <a:spLocks/>
          </p:cNvSpPr>
          <p:nvPr/>
        </p:nvSpPr>
        <p:spPr>
          <a:xfrm>
            <a:off x="114300" y="-247557"/>
            <a:ext cx="12077700" cy="9877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600"/>
          </a:p>
        </p:txBody>
      </p:sp>
      <p:sp>
        <p:nvSpPr>
          <p:cNvPr id="9" name="TextBox 8">
            <a:extLst>
              <a:ext uri="{FF2B5EF4-FFF2-40B4-BE49-F238E27FC236}">
                <a16:creationId xmlns:a16="http://schemas.microsoft.com/office/drawing/2014/main" id="{F785A866-7DB6-AB0F-083F-25C0BA4A59CA}"/>
              </a:ext>
            </a:extLst>
          </p:cNvPr>
          <p:cNvSpPr txBox="1"/>
          <p:nvPr/>
        </p:nvSpPr>
        <p:spPr>
          <a:xfrm>
            <a:off x="544086" y="1764441"/>
            <a:ext cx="10989527" cy="830997"/>
          </a:xfrm>
          <a:prstGeom prst="rect">
            <a:avLst/>
          </a:prstGeom>
          <a:noFill/>
        </p:spPr>
        <p:txBody>
          <a:bodyPr wrap="square">
            <a:spAutoFit/>
          </a:bodyPr>
          <a:lstStyle/>
          <a:p>
            <a:r>
              <a:rPr lang="en-US" sz="2400" b="1"/>
              <a:t>Climate-smart gardening</a:t>
            </a:r>
            <a:r>
              <a:rPr lang="en-US" sz="2400"/>
              <a:t>: Planting for present and future conditions using native and near-native species adapted to both current and future hardiness zones.</a:t>
            </a:r>
          </a:p>
        </p:txBody>
      </p:sp>
      <p:sp>
        <p:nvSpPr>
          <p:cNvPr id="10" name="TextBox 9">
            <a:extLst>
              <a:ext uri="{FF2B5EF4-FFF2-40B4-BE49-F238E27FC236}">
                <a16:creationId xmlns:a16="http://schemas.microsoft.com/office/drawing/2014/main" id="{6462864F-5CBE-0B13-6714-77C3CE592C55}"/>
              </a:ext>
            </a:extLst>
          </p:cNvPr>
          <p:cNvSpPr txBox="1"/>
          <p:nvPr/>
        </p:nvSpPr>
        <p:spPr>
          <a:xfrm>
            <a:off x="0" y="48363"/>
            <a:ext cx="12077700" cy="1077218"/>
          </a:xfrm>
          <a:prstGeom prst="rect">
            <a:avLst/>
          </a:prstGeom>
          <a:noFill/>
        </p:spPr>
        <p:txBody>
          <a:bodyPr wrap="square" rtlCol="0">
            <a:spAutoFit/>
          </a:bodyPr>
          <a:lstStyle/>
          <a:p>
            <a:r>
              <a:rPr lang="en-US" sz="3200"/>
              <a:t>Gardeners will need to consider what species will persist in their area as the climate continues to change!</a:t>
            </a:r>
          </a:p>
        </p:txBody>
      </p:sp>
    </p:spTree>
    <p:extLst>
      <p:ext uri="{BB962C8B-B14F-4D97-AF65-F5344CB8AC3E}">
        <p14:creationId xmlns:p14="http://schemas.microsoft.com/office/powerpoint/2010/main" val="3411927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096CDF-7768-AF7E-390F-30D9ECB2F40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587D16B-4E27-9D43-9034-7CA46AF87540}"/>
              </a:ext>
            </a:extLst>
          </p:cNvPr>
          <p:cNvSpPr txBox="1"/>
          <p:nvPr/>
        </p:nvSpPr>
        <p:spPr>
          <a:xfrm>
            <a:off x="0" y="0"/>
            <a:ext cx="12192000" cy="1128897"/>
          </a:xfrm>
          <a:prstGeom prst="rect">
            <a:avLst/>
          </a:prstGeom>
          <a:solidFill>
            <a:schemeClr val="bg2"/>
          </a:solidFill>
        </p:spPr>
        <p:txBody>
          <a:bodyPr wrap="square" rtlCol="0">
            <a:spAutoFit/>
          </a:bodyPr>
          <a:lstStyle/>
          <a:p>
            <a:endParaRPr lang="en-US"/>
          </a:p>
        </p:txBody>
      </p:sp>
      <p:pic>
        <p:nvPicPr>
          <p:cNvPr id="5" name="Graphic 4">
            <a:extLst>
              <a:ext uri="{FF2B5EF4-FFF2-40B4-BE49-F238E27FC236}">
                <a16:creationId xmlns:a16="http://schemas.microsoft.com/office/drawing/2014/main" id="{1BD34ECE-E462-F1C4-0189-8CEDE1A5E74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1102722"/>
            <a:ext cx="12192000" cy="45719"/>
          </a:xfrm>
          <a:prstGeom prst="rect">
            <a:avLst/>
          </a:prstGeom>
        </p:spPr>
      </p:pic>
      <p:sp>
        <p:nvSpPr>
          <p:cNvPr id="6" name="Title 1">
            <a:extLst>
              <a:ext uri="{FF2B5EF4-FFF2-40B4-BE49-F238E27FC236}">
                <a16:creationId xmlns:a16="http://schemas.microsoft.com/office/drawing/2014/main" id="{2AF4AEAE-235B-B8A9-DEA1-7BA8A106EC04}"/>
              </a:ext>
            </a:extLst>
          </p:cNvPr>
          <p:cNvSpPr txBox="1">
            <a:spLocks/>
          </p:cNvSpPr>
          <p:nvPr/>
        </p:nvSpPr>
        <p:spPr>
          <a:xfrm>
            <a:off x="114300" y="-247557"/>
            <a:ext cx="12077700" cy="9877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600"/>
          </a:p>
        </p:txBody>
      </p:sp>
      <p:sp>
        <p:nvSpPr>
          <p:cNvPr id="9" name="TextBox 8">
            <a:extLst>
              <a:ext uri="{FF2B5EF4-FFF2-40B4-BE49-F238E27FC236}">
                <a16:creationId xmlns:a16="http://schemas.microsoft.com/office/drawing/2014/main" id="{DF3C60FB-ABA6-94C0-F9E0-A66D2A48F7A7}"/>
              </a:ext>
            </a:extLst>
          </p:cNvPr>
          <p:cNvSpPr txBox="1"/>
          <p:nvPr/>
        </p:nvSpPr>
        <p:spPr>
          <a:xfrm>
            <a:off x="544086" y="1764441"/>
            <a:ext cx="10989527" cy="830997"/>
          </a:xfrm>
          <a:prstGeom prst="rect">
            <a:avLst/>
          </a:prstGeom>
          <a:noFill/>
        </p:spPr>
        <p:txBody>
          <a:bodyPr wrap="square">
            <a:spAutoFit/>
          </a:bodyPr>
          <a:lstStyle/>
          <a:p>
            <a:r>
              <a:rPr lang="en-US" sz="2400" b="1"/>
              <a:t>Climate-smart gardening</a:t>
            </a:r>
            <a:r>
              <a:rPr lang="en-US" sz="2400"/>
              <a:t>: Planting for present and future conditions using native and near-native species adapted to both current and future hardiness zones.</a:t>
            </a:r>
          </a:p>
        </p:txBody>
      </p:sp>
      <p:sp>
        <p:nvSpPr>
          <p:cNvPr id="10" name="TextBox 9">
            <a:extLst>
              <a:ext uri="{FF2B5EF4-FFF2-40B4-BE49-F238E27FC236}">
                <a16:creationId xmlns:a16="http://schemas.microsoft.com/office/drawing/2014/main" id="{2A191C8E-A479-0695-E91A-C1A882B3CD9E}"/>
              </a:ext>
            </a:extLst>
          </p:cNvPr>
          <p:cNvSpPr txBox="1"/>
          <p:nvPr/>
        </p:nvSpPr>
        <p:spPr>
          <a:xfrm>
            <a:off x="0" y="48363"/>
            <a:ext cx="12077700" cy="1077218"/>
          </a:xfrm>
          <a:prstGeom prst="rect">
            <a:avLst/>
          </a:prstGeom>
          <a:noFill/>
        </p:spPr>
        <p:txBody>
          <a:bodyPr wrap="square" rtlCol="0">
            <a:spAutoFit/>
          </a:bodyPr>
          <a:lstStyle/>
          <a:p>
            <a:r>
              <a:rPr lang="en-US" sz="3200"/>
              <a:t>Gardeners will need to consider what species will persist in their area as the climate continues to change!</a:t>
            </a:r>
          </a:p>
        </p:txBody>
      </p:sp>
      <p:sp>
        <p:nvSpPr>
          <p:cNvPr id="12" name="TextBox 11">
            <a:extLst>
              <a:ext uri="{FF2B5EF4-FFF2-40B4-BE49-F238E27FC236}">
                <a16:creationId xmlns:a16="http://schemas.microsoft.com/office/drawing/2014/main" id="{B1F28C78-C84D-C7B0-0FDB-E24D95890CC9}"/>
              </a:ext>
            </a:extLst>
          </p:cNvPr>
          <p:cNvSpPr txBox="1"/>
          <p:nvPr/>
        </p:nvSpPr>
        <p:spPr>
          <a:xfrm>
            <a:off x="544086" y="2867240"/>
            <a:ext cx="11183457" cy="830997"/>
          </a:xfrm>
          <a:prstGeom prst="rect">
            <a:avLst/>
          </a:prstGeom>
          <a:noFill/>
        </p:spPr>
        <p:txBody>
          <a:bodyPr wrap="square">
            <a:spAutoFit/>
          </a:bodyPr>
          <a:lstStyle/>
          <a:p>
            <a:r>
              <a:rPr lang="en-US" sz="2400" b="1"/>
              <a:t>Persistent species</a:t>
            </a:r>
            <a:r>
              <a:rPr lang="en-US" sz="2400"/>
              <a:t>: Species which are suitable for both current and future hardiness zones of a given state.</a:t>
            </a:r>
            <a:endParaRPr lang="en-US" sz="2400" b="1">
              <a:solidFill>
                <a:schemeClr val="accent2"/>
              </a:solidFill>
            </a:endParaRPr>
          </a:p>
        </p:txBody>
      </p:sp>
    </p:spTree>
    <p:extLst>
      <p:ext uri="{BB962C8B-B14F-4D97-AF65-F5344CB8AC3E}">
        <p14:creationId xmlns:p14="http://schemas.microsoft.com/office/powerpoint/2010/main" val="3514143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108600-D5D3-BAA5-494C-D98657B3720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C47EFF2-C7D0-5F80-D42B-BF9C73D4C6C2}"/>
              </a:ext>
            </a:extLst>
          </p:cNvPr>
          <p:cNvSpPr txBox="1"/>
          <p:nvPr/>
        </p:nvSpPr>
        <p:spPr>
          <a:xfrm>
            <a:off x="0" y="0"/>
            <a:ext cx="12192000" cy="1128897"/>
          </a:xfrm>
          <a:prstGeom prst="rect">
            <a:avLst/>
          </a:prstGeom>
          <a:solidFill>
            <a:schemeClr val="bg2"/>
          </a:solidFill>
        </p:spPr>
        <p:txBody>
          <a:bodyPr wrap="square" rtlCol="0">
            <a:spAutoFit/>
          </a:bodyPr>
          <a:lstStyle/>
          <a:p>
            <a:endParaRPr lang="en-US"/>
          </a:p>
        </p:txBody>
      </p:sp>
      <p:pic>
        <p:nvPicPr>
          <p:cNvPr id="5" name="Graphic 4">
            <a:extLst>
              <a:ext uri="{FF2B5EF4-FFF2-40B4-BE49-F238E27FC236}">
                <a16:creationId xmlns:a16="http://schemas.microsoft.com/office/drawing/2014/main" id="{CFEF61F0-8D94-DF98-4792-400659B595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1102722"/>
            <a:ext cx="12192000" cy="45719"/>
          </a:xfrm>
          <a:prstGeom prst="rect">
            <a:avLst/>
          </a:prstGeom>
        </p:spPr>
      </p:pic>
      <p:sp>
        <p:nvSpPr>
          <p:cNvPr id="6" name="Title 1">
            <a:extLst>
              <a:ext uri="{FF2B5EF4-FFF2-40B4-BE49-F238E27FC236}">
                <a16:creationId xmlns:a16="http://schemas.microsoft.com/office/drawing/2014/main" id="{5276BE64-7BFE-5DC5-D0D2-9185E4C05FC7}"/>
              </a:ext>
            </a:extLst>
          </p:cNvPr>
          <p:cNvSpPr txBox="1">
            <a:spLocks/>
          </p:cNvSpPr>
          <p:nvPr/>
        </p:nvSpPr>
        <p:spPr>
          <a:xfrm>
            <a:off x="114300" y="-247557"/>
            <a:ext cx="12077700" cy="9877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600"/>
          </a:p>
        </p:txBody>
      </p:sp>
      <p:sp>
        <p:nvSpPr>
          <p:cNvPr id="9" name="TextBox 8">
            <a:extLst>
              <a:ext uri="{FF2B5EF4-FFF2-40B4-BE49-F238E27FC236}">
                <a16:creationId xmlns:a16="http://schemas.microsoft.com/office/drawing/2014/main" id="{D006C0D5-926C-C19A-4307-C23EA0B6EB22}"/>
              </a:ext>
            </a:extLst>
          </p:cNvPr>
          <p:cNvSpPr txBox="1"/>
          <p:nvPr/>
        </p:nvSpPr>
        <p:spPr>
          <a:xfrm>
            <a:off x="544086" y="1764441"/>
            <a:ext cx="10989527" cy="830997"/>
          </a:xfrm>
          <a:prstGeom prst="rect">
            <a:avLst/>
          </a:prstGeom>
          <a:noFill/>
        </p:spPr>
        <p:txBody>
          <a:bodyPr wrap="square">
            <a:spAutoFit/>
          </a:bodyPr>
          <a:lstStyle/>
          <a:p>
            <a:r>
              <a:rPr lang="en-US" sz="2400" b="1"/>
              <a:t>Climate-smart gardening</a:t>
            </a:r>
            <a:r>
              <a:rPr lang="en-US" sz="2400"/>
              <a:t>: Planting for present and future conditions using native and near-native species adapted to both current and future hardiness zones.</a:t>
            </a:r>
          </a:p>
        </p:txBody>
      </p:sp>
      <p:sp>
        <p:nvSpPr>
          <p:cNvPr id="10" name="TextBox 9">
            <a:extLst>
              <a:ext uri="{FF2B5EF4-FFF2-40B4-BE49-F238E27FC236}">
                <a16:creationId xmlns:a16="http://schemas.microsoft.com/office/drawing/2014/main" id="{A111C958-AA9C-43E8-5A2F-CF15346021BF}"/>
              </a:ext>
            </a:extLst>
          </p:cNvPr>
          <p:cNvSpPr txBox="1"/>
          <p:nvPr/>
        </p:nvSpPr>
        <p:spPr>
          <a:xfrm>
            <a:off x="0" y="48363"/>
            <a:ext cx="12077700" cy="1077218"/>
          </a:xfrm>
          <a:prstGeom prst="rect">
            <a:avLst/>
          </a:prstGeom>
          <a:noFill/>
        </p:spPr>
        <p:txBody>
          <a:bodyPr wrap="square" rtlCol="0">
            <a:spAutoFit/>
          </a:bodyPr>
          <a:lstStyle/>
          <a:p>
            <a:r>
              <a:rPr lang="en-US" sz="3200"/>
              <a:t>Gardeners will need to consider what species will persist in their area as the climate continues to change!</a:t>
            </a:r>
          </a:p>
        </p:txBody>
      </p:sp>
      <p:sp>
        <p:nvSpPr>
          <p:cNvPr id="12" name="TextBox 11">
            <a:extLst>
              <a:ext uri="{FF2B5EF4-FFF2-40B4-BE49-F238E27FC236}">
                <a16:creationId xmlns:a16="http://schemas.microsoft.com/office/drawing/2014/main" id="{27C86CE6-7858-5D91-F670-98AFA7E07829}"/>
              </a:ext>
            </a:extLst>
          </p:cNvPr>
          <p:cNvSpPr txBox="1"/>
          <p:nvPr/>
        </p:nvSpPr>
        <p:spPr>
          <a:xfrm>
            <a:off x="544086" y="2867240"/>
            <a:ext cx="11183457" cy="2677656"/>
          </a:xfrm>
          <a:prstGeom prst="rect">
            <a:avLst/>
          </a:prstGeom>
          <a:noFill/>
        </p:spPr>
        <p:txBody>
          <a:bodyPr wrap="square">
            <a:spAutoFit/>
          </a:bodyPr>
          <a:lstStyle/>
          <a:p>
            <a:r>
              <a:rPr lang="en-US" sz="2400" b="1"/>
              <a:t>Persistent species</a:t>
            </a:r>
            <a:r>
              <a:rPr lang="en-US" sz="2400"/>
              <a:t>: Species which are suitable for both current and future hardiness zones of a given state.</a:t>
            </a:r>
            <a:endParaRPr lang="en-US" sz="2400" b="1">
              <a:solidFill>
                <a:schemeClr val="accent2"/>
              </a:solidFill>
            </a:endParaRPr>
          </a:p>
          <a:p>
            <a:endParaRPr lang="en-US" sz="2400" b="1">
              <a:solidFill>
                <a:schemeClr val="accent2"/>
              </a:solidFill>
            </a:endParaRPr>
          </a:p>
          <a:p>
            <a:r>
              <a:rPr lang="en-US" sz="2400" b="1">
                <a:solidFill>
                  <a:schemeClr val="accent2"/>
                </a:solidFill>
              </a:rPr>
              <a:t>Native species</a:t>
            </a:r>
            <a:r>
              <a:rPr lang="en-US" sz="2400"/>
              <a:t>: Species historically found growing without human intervention in a given state.</a:t>
            </a:r>
          </a:p>
          <a:p>
            <a:endParaRPr lang="en-US" sz="2400"/>
          </a:p>
          <a:p>
            <a:endParaRPr lang="en-US" sz="2400"/>
          </a:p>
        </p:txBody>
      </p:sp>
    </p:spTree>
    <p:extLst>
      <p:ext uri="{BB962C8B-B14F-4D97-AF65-F5344CB8AC3E}">
        <p14:creationId xmlns:p14="http://schemas.microsoft.com/office/powerpoint/2010/main" val="656709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C40030-8584-9480-DF09-91E6B83BEC5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32A17BB-D6CD-D819-3B2A-33771BAA7C93}"/>
              </a:ext>
            </a:extLst>
          </p:cNvPr>
          <p:cNvSpPr txBox="1"/>
          <p:nvPr/>
        </p:nvSpPr>
        <p:spPr>
          <a:xfrm>
            <a:off x="0" y="0"/>
            <a:ext cx="12192000" cy="1128897"/>
          </a:xfrm>
          <a:prstGeom prst="rect">
            <a:avLst/>
          </a:prstGeom>
          <a:solidFill>
            <a:schemeClr val="bg2"/>
          </a:solidFill>
        </p:spPr>
        <p:txBody>
          <a:bodyPr wrap="square" rtlCol="0">
            <a:spAutoFit/>
          </a:bodyPr>
          <a:lstStyle/>
          <a:p>
            <a:endParaRPr lang="en-US"/>
          </a:p>
        </p:txBody>
      </p:sp>
      <p:pic>
        <p:nvPicPr>
          <p:cNvPr id="5" name="Graphic 4">
            <a:extLst>
              <a:ext uri="{FF2B5EF4-FFF2-40B4-BE49-F238E27FC236}">
                <a16:creationId xmlns:a16="http://schemas.microsoft.com/office/drawing/2014/main" id="{734AB9B2-38FF-34AD-A048-C39C0511FC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1102722"/>
            <a:ext cx="12192000" cy="45719"/>
          </a:xfrm>
          <a:prstGeom prst="rect">
            <a:avLst/>
          </a:prstGeom>
        </p:spPr>
      </p:pic>
      <p:sp>
        <p:nvSpPr>
          <p:cNvPr id="6" name="Title 1">
            <a:extLst>
              <a:ext uri="{FF2B5EF4-FFF2-40B4-BE49-F238E27FC236}">
                <a16:creationId xmlns:a16="http://schemas.microsoft.com/office/drawing/2014/main" id="{F5EEA3A2-D36E-ED21-6FC9-336F354516B3}"/>
              </a:ext>
            </a:extLst>
          </p:cNvPr>
          <p:cNvSpPr txBox="1">
            <a:spLocks/>
          </p:cNvSpPr>
          <p:nvPr/>
        </p:nvSpPr>
        <p:spPr>
          <a:xfrm>
            <a:off x="114300" y="-247557"/>
            <a:ext cx="12077700" cy="9877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600"/>
          </a:p>
        </p:txBody>
      </p:sp>
      <p:sp>
        <p:nvSpPr>
          <p:cNvPr id="9" name="TextBox 8">
            <a:extLst>
              <a:ext uri="{FF2B5EF4-FFF2-40B4-BE49-F238E27FC236}">
                <a16:creationId xmlns:a16="http://schemas.microsoft.com/office/drawing/2014/main" id="{5A8B58B4-9682-534F-3C31-32D3F1C4B831}"/>
              </a:ext>
            </a:extLst>
          </p:cNvPr>
          <p:cNvSpPr txBox="1"/>
          <p:nvPr/>
        </p:nvSpPr>
        <p:spPr>
          <a:xfrm>
            <a:off x="544086" y="1764441"/>
            <a:ext cx="10989527" cy="830997"/>
          </a:xfrm>
          <a:prstGeom prst="rect">
            <a:avLst/>
          </a:prstGeom>
          <a:noFill/>
        </p:spPr>
        <p:txBody>
          <a:bodyPr wrap="square">
            <a:spAutoFit/>
          </a:bodyPr>
          <a:lstStyle/>
          <a:p>
            <a:r>
              <a:rPr lang="en-US" sz="2400" b="1"/>
              <a:t>Climate-smart gardening</a:t>
            </a:r>
            <a:r>
              <a:rPr lang="en-US" sz="2400"/>
              <a:t>: Planting for present and future conditions using native and near-native species adapted to both current and future hardiness zones.</a:t>
            </a:r>
          </a:p>
        </p:txBody>
      </p:sp>
      <p:sp>
        <p:nvSpPr>
          <p:cNvPr id="10" name="TextBox 9">
            <a:extLst>
              <a:ext uri="{FF2B5EF4-FFF2-40B4-BE49-F238E27FC236}">
                <a16:creationId xmlns:a16="http://schemas.microsoft.com/office/drawing/2014/main" id="{2020F732-9023-E643-D3FA-3969BA96D844}"/>
              </a:ext>
            </a:extLst>
          </p:cNvPr>
          <p:cNvSpPr txBox="1"/>
          <p:nvPr/>
        </p:nvSpPr>
        <p:spPr>
          <a:xfrm>
            <a:off x="0" y="48363"/>
            <a:ext cx="12077700" cy="1077218"/>
          </a:xfrm>
          <a:prstGeom prst="rect">
            <a:avLst/>
          </a:prstGeom>
          <a:noFill/>
        </p:spPr>
        <p:txBody>
          <a:bodyPr wrap="square" rtlCol="0">
            <a:spAutoFit/>
          </a:bodyPr>
          <a:lstStyle/>
          <a:p>
            <a:r>
              <a:rPr lang="en-US" sz="3200"/>
              <a:t>Gardeners will need to consider what species will persist in their area as the climate continues to change!</a:t>
            </a:r>
          </a:p>
        </p:txBody>
      </p:sp>
      <p:sp>
        <p:nvSpPr>
          <p:cNvPr id="12" name="TextBox 11">
            <a:extLst>
              <a:ext uri="{FF2B5EF4-FFF2-40B4-BE49-F238E27FC236}">
                <a16:creationId xmlns:a16="http://schemas.microsoft.com/office/drawing/2014/main" id="{6B1DC7D1-031D-4809-CB9F-15E4DECBF3CE}"/>
              </a:ext>
            </a:extLst>
          </p:cNvPr>
          <p:cNvSpPr txBox="1"/>
          <p:nvPr/>
        </p:nvSpPr>
        <p:spPr>
          <a:xfrm>
            <a:off x="544086" y="2867240"/>
            <a:ext cx="11183457" cy="3416320"/>
          </a:xfrm>
          <a:prstGeom prst="rect">
            <a:avLst/>
          </a:prstGeom>
          <a:noFill/>
        </p:spPr>
        <p:txBody>
          <a:bodyPr wrap="square">
            <a:spAutoFit/>
          </a:bodyPr>
          <a:lstStyle/>
          <a:p>
            <a:r>
              <a:rPr lang="en-US" sz="2400" b="1"/>
              <a:t>Persistent species</a:t>
            </a:r>
            <a:r>
              <a:rPr lang="en-US" sz="2400"/>
              <a:t>: Species which are suitable for both current and future hardiness zones of a given state.</a:t>
            </a:r>
            <a:endParaRPr lang="en-US" sz="2400" b="1">
              <a:solidFill>
                <a:schemeClr val="accent2"/>
              </a:solidFill>
            </a:endParaRPr>
          </a:p>
          <a:p>
            <a:endParaRPr lang="en-US" sz="2400" b="1">
              <a:solidFill>
                <a:schemeClr val="accent2"/>
              </a:solidFill>
            </a:endParaRPr>
          </a:p>
          <a:p>
            <a:r>
              <a:rPr lang="en-US" sz="2400" b="1">
                <a:solidFill>
                  <a:schemeClr val="accent2"/>
                </a:solidFill>
              </a:rPr>
              <a:t>Native species</a:t>
            </a:r>
            <a:r>
              <a:rPr lang="en-US" sz="2400"/>
              <a:t>: Species historically found growing without human intervention in a given state.</a:t>
            </a:r>
          </a:p>
          <a:p>
            <a:endParaRPr lang="en-US" sz="2400"/>
          </a:p>
          <a:p>
            <a:r>
              <a:rPr lang="en-US" sz="2400" b="1">
                <a:solidFill>
                  <a:schemeClr val="accent5"/>
                </a:solidFill>
              </a:rPr>
              <a:t>Near-native species</a:t>
            </a:r>
            <a:r>
              <a:rPr lang="en-US" sz="2400"/>
              <a:t>: Species that are not native to a given state but are native to a</a:t>
            </a:r>
          </a:p>
          <a:p>
            <a:r>
              <a:rPr lang="en-US" sz="2400"/>
              <a:t>nearby state with a shared Level III Ecoregion.</a:t>
            </a:r>
          </a:p>
          <a:p>
            <a:endParaRPr lang="en-US" sz="2400"/>
          </a:p>
        </p:txBody>
      </p:sp>
    </p:spTree>
    <p:extLst>
      <p:ext uri="{BB962C8B-B14F-4D97-AF65-F5344CB8AC3E}">
        <p14:creationId xmlns:p14="http://schemas.microsoft.com/office/powerpoint/2010/main" val="386431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B47D6-F1B8-2736-29DF-6C0E23488A9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63D5C36-2D28-CB6B-82A7-03C4C5443307}"/>
              </a:ext>
            </a:extLst>
          </p:cNvPr>
          <p:cNvSpPr txBox="1"/>
          <p:nvPr/>
        </p:nvSpPr>
        <p:spPr>
          <a:xfrm>
            <a:off x="0" y="0"/>
            <a:ext cx="12192000" cy="879137"/>
          </a:xfrm>
          <a:prstGeom prst="rect">
            <a:avLst/>
          </a:prstGeom>
          <a:solidFill>
            <a:schemeClr val="bg2"/>
          </a:solidFill>
        </p:spPr>
        <p:txBody>
          <a:bodyPr wrap="square" rtlCol="0">
            <a:spAutoFit/>
          </a:bodyPr>
          <a:lstStyle/>
          <a:p>
            <a:endParaRPr lang="en-US"/>
          </a:p>
        </p:txBody>
      </p:sp>
      <p:pic>
        <p:nvPicPr>
          <p:cNvPr id="5" name="Graphic 4">
            <a:extLst>
              <a:ext uri="{FF2B5EF4-FFF2-40B4-BE49-F238E27FC236}">
                <a16:creationId xmlns:a16="http://schemas.microsoft.com/office/drawing/2014/main" id="{031CE936-FACD-C8D4-234B-8D29A30B9FF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879137"/>
            <a:ext cx="12192000" cy="45719"/>
          </a:xfrm>
          <a:prstGeom prst="rect">
            <a:avLst/>
          </a:prstGeom>
        </p:spPr>
      </p:pic>
      <p:sp>
        <p:nvSpPr>
          <p:cNvPr id="6" name="Title 1">
            <a:extLst>
              <a:ext uri="{FF2B5EF4-FFF2-40B4-BE49-F238E27FC236}">
                <a16:creationId xmlns:a16="http://schemas.microsoft.com/office/drawing/2014/main" id="{FC7DCEE5-344D-B361-74F3-E15E822FB793}"/>
              </a:ext>
            </a:extLst>
          </p:cNvPr>
          <p:cNvSpPr txBox="1">
            <a:spLocks/>
          </p:cNvSpPr>
          <p:nvPr/>
        </p:nvSpPr>
        <p:spPr>
          <a:xfrm>
            <a:off x="114300" y="-247557"/>
            <a:ext cx="12077700" cy="9877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a:t>Persistent native species in MA</a:t>
            </a:r>
          </a:p>
        </p:txBody>
      </p:sp>
      <p:grpSp>
        <p:nvGrpSpPr>
          <p:cNvPr id="72" name="Group 71">
            <a:extLst>
              <a:ext uri="{FF2B5EF4-FFF2-40B4-BE49-F238E27FC236}">
                <a16:creationId xmlns:a16="http://schemas.microsoft.com/office/drawing/2014/main" id="{A6AD7381-D29B-6B61-067A-57390EAF3D76}"/>
              </a:ext>
            </a:extLst>
          </p:cNvPr>
          <p:cNvGrpSpPr/>
          <p:nvPr/>
        </p:nvGrpSpPr>
        <p:grpSpPr>
          <a:xfrm>
            <a:off x="-18173" y="985555"/>
            <a:ext cx="5727174" cy="5872445"/>
            <a:chOff x="-18173" y="985555"/>
            <a:chExt cx="5727174" cy="5872445"/>
          </a:xfrm>
        </p:grpSpPr>
        <p:pic>
          <p:nvPicPr>
            <p:cNvPr id="8" name="Picture 7">
              <a:extLst>
                <a:ext uri="{FF2B5EF4-FFF2-40B4-BE49-F238E27FC236}">
                  <a16:creationId xmlns:a16="http://schemas.microsoft.com/office/drawing/2014/main" id="{7F70A6FB-7C97-7032-B214-13F73285ED2E}"/>
                </a:ext>
              </a:extLst>
            </p:cNvPr>
            <p:cNvPicPr>
              <a:picLocks noChangeAspect="1"/>
            </p:cNvPicPr>
            <p:nvPr/>
          </p:nvPicPr>
          <p:blipFill>
            <a:blip r:embed="rId5"/>
            <a:srcRect l="40346" t="13339" r="1086" b="1156"/>
            <a:stretch/>
          </p:blipFill>
          <p:spPr>
            <a:xfrm>
              <a:off x="0" y="987786"/>
              <a:ext cx="5709001" cy="5870214"/>
            </a:xfrm>
            <a:prstGeom prst="rect">
              <a:avLst/>
            </a:prstGeom>
          </p:spPr>
        </p:pic>
        <p:sp>
          <p:nvSpPr>
            <p:cNvPr id="2" name="Rectangle 1">
              <a:extLst>
                <a:ext uri="{FF2B5EF4-FFF2-40B4-BE49-F238E27FC236}">
                  <a16:creationId xmlns:a16="http://schemas.microsoft.com/office/drawing/2014/main" id="{87CCF3ED-A53A-3689-59EF-8ED962C007D7}"/>
                </a:ext>
              </a:extLst>
            </p:cNvPr>
            <p:cNvSpPr/>
            <p:nvPr/>
          </p:nvSpPr>
          <p:spPr>
            <a:xfrm rot="16200000">
              <a:off x="2012545" y="4110593"/>
              <a:ext cx="846748" cy="673829"/>
            </a:xfrm>
            <a:prstGeom prst="rect">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225AAE4-34A2-15AA-3D6B-DC862EE1BB68}"/>
                </a:ext>
              </a:extLst>
            </p:cNvPr>
            <p:cNvSpPr/>
            <p:nvPr/>
          </p:nvSpPr>
          <p:spPr>
            <a:xfrm>
              <a:off x="1261095" y="3961204"/>
              <a:ext cx="837908" cy="365264"/>
            </a:xfrm>
            <a:prstGeom prst="rect">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2F76BE8-82DA-E2D6-1BD2-CF02ED0B3F9A}"/>
                </a:ext>
              </a:extLst>
            </p:cNvPr>
            <p:cNvSpPr/>
            <p:nvPr/>
          </p:nvSpPr>
          <p:spPr>
            <a:xfrm>
              <a:off x="2679699" y="4443087"/>
              <a:ext cx="274437" cy="217099"/>
            </a:xfrm>
            <a:prstGeom prst="rect">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5136317-87BA-0F3B-877D-F2EE0B0B0D4F}"/>
                </a:ext>
              </a:extLst>
            </p:cNvPr>
            <p:cNvSpPr/>
            <p:nvPr/>
          </p:nvSpPr>
          <p:spPr>
            <a:xfrm>
              <a:off x="1634067" y="4924971"/>
              <a:ext cx="721709" cy="332829"/>
            </a:xfrm>
            <a:prstGeom prst="rect">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7ED10E1-A22E-83EA-EA68-52EE3263A7A4}"/>
                </a:ext>
              </a:extLst>
            </p:cNvPr>
            <p:cNvSpPr/>
            <p:nvPr/>
          </p:nvSpPr>
          <p:spPr>
            <a:xfrm rot="20077072">
              <a:off x="3202183" y="2082873"/>
              <a:ext cx="707801" cy="512284"/>
            </a:xfrm>
            <a:prstGeom prst="rect">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F84F0F4-751F-3635-14AD-DEFB339BAC85}"/>
                </a:ext>
              </a:extLst>
            </p:cNvPr>
            <p:cNvSpPr/>
            <p:nvPr/>
          </p:nvSpPr>
          <p:spPr>
            <a:xfrm>
              <a:off x="1512606" y="5529129"/>
              <a:ext cx="957129" cy="449734"/>
            </a:xfrm>
            <a:prstGeom prst="rect">
              <a:avLst/>
            </a:prstGeom>
            <a:solidFill>
              <a:srgbClr val="9BE0F7"/>
            </a:solidFill>
            <a:ln>
              <a:solidFill>
                <a:srgbClr val="9BE0F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5BCD1B2-82B8-8A9F-B440-F80307F121DC}"/>
                </a:ext>
              </a:extLst>
            </p:cNvPr>
            <p:cNvSpPr/>
            <p:nvPr/>
          </p:nvSpPr>
          <p:spPr>
            <a:xfrm rot="1096808">
              <a:off x="1540142" y="5352920"/>
              <a:ext cx="645091" cy="482982"/>
            </a:xfrm>
            <a:prstGeom prst="rect">
              <a:avLst/>
            </a:prstGeom>
            <a:solidFill>
              <a:srgbClr val="9BE0F7"/>
            </a:solidFill>
            <a:ln>
              <a:solidFill>
                <a:srgbClr val="9BE0F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4EE79A0-1D60-C18F-3A2C-59B4BA544346}"/>
                </a:ext>
              </a:extLst>
            </p:cNvPr>
            <p:cNvSpPr/>
            <p:nvPr/>
          </p:nvSpPr>
          <p:spPr>
            <a:xfrm rot="1279492">
              <a:off x="1815131" y="5164214"/>
              <a:ext cx="559116" cy="253431"/>
            </a:xfrm>
            <a:prstGeom prst="rect">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C9B99F6B-376E-BD4F-EF60-09DAEBCD82FB}"/>
                </a:ext>
              </a:extLst>
            </p:cNvPr>
            <p:cNvCxnSpPr>
              <a:cxnSpLocks/>
            </p:cNvCxnSpPr>
            <p:nvPr/>
          </p:nvCxnSpPr>
          <p:spPr>
            <a:xfrm>
              <a:off x="2099003" y="4897075"/>
              <a:ext cx="277485" cy="0"/>
            </a:xfrm>
            <a:prstGeom prst="line">
              <a:avLst/>
            </a:prstGeom>
            <a:ln w="38100">
              <a:solidFill>
                <a:srgbClr val="818282"/>
              </a:solidFill>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C10FD002-10F9-8EED-5DD5-C1940C01E3B7}"/>
                </a:ext>
              </a:extLst>
            </p:cNvPr>
            <p:cNvSpPr/>
            <p:nvPr/>
          </p:nvSpPr>
          <p:spPr>
            <a:xfrm rot="18894356">
              <a:off x="3822008" y="1655148"/>
              <a:ext cx="676270" cy="133414"/>
            </a:xfrm>
            <a:prstGeom prst="rect">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5A61B9C6-1B09-71A7-9D0B-405C26230C34}"/>
                </a:ext>
              </a:extLst>
            </p:cNvPr>
            <p:cNvSpPr/>
            <p:nvPr/>
          </p:nvSpPr>
          <p:spPr>
            <a:xfrm rot="19222339" flipV="1">
              <a:off x="4465500" y="1095706"/>
              <a:ext cx="210994" cy="61973"/>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E420047-0229-7430-50D7-8E6B9539F83A}"/>
                </a:ext>
              </a:extLst>
            </p:cNvPr>
            <p:cNvSpPr/>
            <p:nvPr/>
          </p:nvSpPr>
          <p:spPr>
            <a:xfrm>
              <a:off x="4043363" y="1018045"/>
              <a:ext cx="178593" cy="490537"/>
            </a:xfrm>
            <a:prstGeom prst="rect">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F39C47CE-5C2F-483E-97FF-1A2EA6F3CB62}"/>
                </a:ext>
              </a:extLst>
            </p:cNvPr>
            <p:cNvSpPr/>
            <p:nvPr/>
          </p:nvSpPr>
          <p:spPr>
            <a:xfrm rot="17586566" flipV="1">
              <a:off x="4100658" y="1581675"/>
              <a:ext cx="210994" cy="61973"/>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DC6A097-4205-7A3B-90DA-23288A6E8ACC}"/>
                </a:ext>
              </a:extLst>
            </p:cNvPr>
            <p:cNvSpPr/>
            <p:nvPr/>
          </p:nvSpPr>
          <p:spPr>
            <a:xfrm>
              <a:off x="4167374" y="994277"/>
              <a:ext cx="178593" cy="295917"/>
            </a:xfrm>
            <a:prstGeom prst="rect">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8911BB2-B84D-77BF-55F5-8E694092C73E}"/>
                </a:ext>
              </a:extLst>
            </p:cNvPr>
            <p:cNvSpPr/>
            <p:nvPr/>
          </p:nvSpPr>
          <p:spPr>
            <a:xfrm>
              <a:off x="4358060" y="994277"/>
              <a:ext cx="99826" cy="165405"/>
            </a:xfrm>
            <a:prstGeom prst="rect">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F578A1A-5D95-3AA6-AB04-285FD7DB76BA}"/>
                </a:ext>
              </a:extLst>
            </p:cNvPr>
            <p:cNvSpPr/>
            <p:nvPr/>
          </p:nvSpPr>
          <p:spPr>
            <a:xfrm rot="3486161">
              <a:off x="4444659" y="985307"/>
              <a:ext cx="70748" cy="165405"/>
            </a:xfrm>
            <a:prstGeom prst="rect">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AC46CD46-F5FB-E07A-3EFC-35E0F510DC46}"/>
                </a:ext>
              </a:extLst>
            </p:cNvPr>
            <p:cNvSpPr/>
            <p:nvPr/>
          </p:nvSpPr>
          <p:spPr>
            <a:xfrm rot="19222339" flipV="1">
              <a:off x="3851636" y="1708442"/>
              <a:ext cx="210994" cy="61973"/>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729A4E7F-E409-80B1-BBFA-F530F0745558}"/>
                </a:ext>
              </a:extLst>
            </p:cNvPr>
            <p:cNvSpPr/>
            <p:nvPr/>
          </p:nvSpPr>
          <p:spPr>
            <a:xfrm rot="18107860" flipV="1">
              <a:off x="4088640" y="1472481"/>
              <a:ext cx="210994" cy="61973"/>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4006E365-EFB0-05F2-6B3E-7F0DA5C902A8}"/>
                </a:ext>
              </a:extLst>
            </p:cNvPr>
            <p:cNvSpPr/>
            <p:nvPr/>
          </p:nvSpPr>
          <p:spPr>
            <a:xfrm rot="18107860" flipV="1">
              <a:off x="4405835" y="1067952"/>
              <a:ext cx="184912" cy="47725"/>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52604DAA-AAB9-45C3-E78E-C0A0D20E37CA}"/>
                </a:ext>
              </a:extLst>
            </p:cNvPr>
            <p:cNvSpPr/>
            <p:nvPr/>
          </p:nvSpPr>
          <p:spPr>
            <a:xfrm rot="19060403" flipV="1">
              <a:off x="4500210" y="1038457"/>
              <a:ext cx="78387" cy="45719"/>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6F82F307-0456-8891-7A3E-575B2001835F}"/>
                </a:ext>
              </a:extLst>
            </p:cNvPr>
            <p:cNvSpPr/>
            <p:nvPr/>
          </p:nvSpPr>
          <p:spPr>
            <a:xfrm rot="19060403" flipV="1">
              <a:off x="4535164" y="1007044"/>
              <a:ext cx="99107" cy="50993"/>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625E2D7B-1B0D-ECD5-455F-7EDB9860DAEB}"/>
                </a:ext>
              </a:extLst>
            </p:cNvPr>
            <p:cNvSpPr/>
            <p:nvPr/>
          </p:nvSpPr>
          <p:spPr>
            <a:xfrm rot="19060403" flipV="1">
              <a:off x="4619248" y="985555"/>
              <a:ext cx="45719" cy="45719"/>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E777D3A6-58C1-EA88-A35A-D795EAE0498C}"/>
                </a:ext>
              </a:extLst>
            </p:cNvPr>
            <p:cNvSpPr/>
            <p:nvPr/>
          </p:nvSpPr>
          <p:spPr>
            <a:xfrm rot="19222339" flipV="1">
              <a:off x="3869712" y="1795283"/>
              <a:ext cx="210994" cy="61973"/>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155802E9-F64F-F333-E035-E6D160BDDFE4}"/>
                </a:ext>
              </a:extLst>
            </p:cNvPr>
            <p:cNvSpPr/>
            <p:nvPr/>
          </p:nvSpPr>
          <p:spPr>
            <a:xfrm rot="20182628" flipV="1">
              <a:off x="3549440" y="1972102"/>
              <a:ext cx="232538" cy="86551"/>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2C425D95-E5F7-E8A8-EA63-381263A194AA}"/>
                </a:ext>
              </a:extLst>
            </p:cNvPr>
            <p:cNvSpPr/>
            <p:nvPr/>
          </p:nvSpPr>
          <p:spPr>
            <a:xfrm rot="20113154" flipV="1">
              <a:off x="3559235" y="1879390"/>
              <a:ext cx="246564" cy="69212"/>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A1B06DF3-EA96-0F9B-A58A-178469FDDE93}"/>
                </a:ext>
              </a:extLst>
            </p:cNvPr>
            <p:cNvSpPr/>
            <p:nvPr/>
          </p:nvSpPr>
          <p:spPr>
            <a:xfrm rot="15198226" flipV="1">
              <a:off x="3831112" y="1808291"/>
              <a:ext cx="210994" cy="221965"/>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7DE09171-F708-1BAE-F544-2B712A9169C0}"/>
                </a:ext>
              </a:extLst>
            </p:cNvPr>
            <p:cNvSpPr/>
            <p:nvPr/>
          </p:nvSpPr>
          <p:spPr>
            <a:xfrm rot="16396754" flipV="1">
              <a:off x="3654254" y="2017105"/>
              <a:ext cx="232538" cy="45719"/>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CFB02D03-5A7D-C869-833F-A6724E1F8DA6}"/>
                </a:ext>
              </a:extLst>
            </p:cNvPr>
            <p:cNvSpPr/>
            <p:nvPr/>
          </p:nvSpPr>
          <p:spPr>
            <a:xfrm>
              <a:off x="3802856" y="1878806"/>
              <a:ext cx="21432" cy="142875"/>
            </a:xfrm>
            <a:custGeom>
              <a:avLst/>
              <a:gdLst>
                <a:gd name="connsiteX0" fmla="*/ 14288 w 21432"/>
                <a:gd name="connsiteY0" fmla="*/ 0 h 142875"/>
                <a:gd name="connsiteX1" fmla="*/ 11907 w 21432"/>
                <a:gd name="connsiteY1" fmla="*/ 16669 h 142875"/>
                <a:gd name="connsiteX2" fmla="*/ 7144 w 21432"/>
                <a:gd name="connsiteY2" fmla="*/ 30957 h 142875"/>
                <a:gd name="connsiteX3" fmla="*/ 4763 w 21432"/>
                <a:gd name="connsiteY3" fmla="*/ 42863 h 142875"/>
                <a:gd name="connsiteX4" fmla="*/ 0 w 21432"/>
                <a:gd name="connsiteY4" fmla="*/ 57150 h 142875"/>
                <a:gd name="connsiteX5" fmla="*/ 4763 w 21432"/>
                <a:gd name="connsiteY5" fmla="*/ 80963 h 142875"/>
                <a:gd name="connsiteX6" fmla="*/ 14288 w 21432"/>
                <a:gd name="connsiteY6" fmla="*/ 97632 h 142875"/>
                <a:gd name="connsiteX7" fmla="*/ 19050 w 21432"/>
                <a:gd name="connsiteY7" fmla="*/ 130969 h 142875"/>
                <a:gd name="connsiteX8" fmla="*/ 21432 w 21432"/>
                <a:gd name="connsiteY8" fmla="*/ 142875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32" h="142875">
                  <a:moveTo>
                    <a:pt x="14288" y="0"/>
                  </a:moveTo>
                  <a:cubicBezTo>
                    <a:pt x="13494" y="5556"/>
                    <a:pt x="13169" y="11200"/>
                    <a:pt x="11907" y="16669"/>
                  </a:cubicBezTo>
                  <a:cubicBezTo>
                    <a:pt x="10778" y="21561"/>
                    <a:pt x="8128" y="26034"/>
                    <a:pt x="7144" y="30957"/>
                  </a:cubicBezTo>
                  <a:cubicBezTo>
                    <a:pt x="6350" y="34926"/>
                    <a:pt x="5828" y="38958"/>
                    <a:pt x="4763" y="42863"/>
                  </a:cubicBezTo>
                  <a:cubicBezTo>
                    <a:pt x="3442" y="47706"/>
                    <a:pt x="0" y="57150"/>
                    <a:pt x="0" y="57150"/>
                  </a:cubicBezTo>
                  <a:cubicBezTo>
                    <a:pt x="1588" y="65088"/>
                    <a:pt x="273" y="74227"/>
                    <a:pt x="4763" y="80963"/>
                  </a:cubicBezTo>
                  <a:cubicBezTo>
                    <a:pt x="11494" y="91061"/>
                    <a:pt x="8245" y="85547"/>
                    <a:pt x="14288" y="97632"/>
                  </a:cubicBezTo>
                  <a:cubicBezTo>
                    <a:pt x="19398" y="118072"/>
                    <a:pt x="14408" y="96158"/>
                    <a:pt x="19050" y="130969"/>
                  </a:cubicBezTo>
                  <a:cubicBezTo>
                    <a:pt x="19585" y="134981"/>
                    <a:pt x="21432" y="142875"/>
                    <a:pt x="21432" y="142875"/>
                  </a:cubicBezTo>
                </a:path>
              </a:pathLst>
            </a:custGeom>
            <a:noFill/>
            <a:ln>
              <a:solidFill>
                <a:srgbClr val="B6D3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37">
              <a:extLst>
                <a:ext uri="{FF2B5EF4-FFF2-40B4-BE49-F238E27FC236}">
                  <a16:creationId xmlns:a16="http://schemas.microsoft.com/office/drawing/2014/main" id="{C630662D-F135-6A2D-35E2-D3A6EAD2A0CB}"/>
                </a:ext>
              </a:extLst>
            </p:cNvPr>
            <p:cNvSpPr/>
            <p:nvPr/>
          </p:nvSpPr>
          <p:spPr>
            <a:xfrm rot="951050">
              <a:off x="3768148" y="1884392"/>
              <a:ext cx="45719" cy="45719"/>
            </a:xfrm>
            <a:prstGeom prst="triangle">
              <a:avLst/>
            </a:prstGeom>
            <a:solidFill>
              <a:srgbClr val="C9E7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71833FA2-8F75-236C-5478-32A2A6A8A175}"/>
                </a:ext>
              </a:extLst>
            </p:cNvPr>
            <p:cNvSpPr/>
            <p:nvPr/>
          </p:nvSpPr>
          <p:spPr>
            <a:xfrm>
              <a:off x="2397666" y="1879955"/>
              <a:ext cx="895470" cy="783315"/>
            </a:xfrm>
            <a:custGeom>
              <a:avLst/>
              <a:gdLst>
                <a:gd name="connsiteX0" fmla="*/ 303970 w 895470"/>
                <a:gd name="connsiteY0" fmla="*/ 751343 h 783315"/>
                <a:gd name="connsiteX1" fmla="*/ 319956 w 895470"/>
                <a:gd name="connsiteY1" fmla="*/ 741751 h 783315"/>
                <a:gd name="connsiteX2" fmla="*/ 332745 w 895470"/>
                <a:gd name="connsiteY2" fmla="*/ 681004 h 783315"/>
                <a:gd name="connsiteX3" fmla="*/ 339140 w 895470"/>
                <a:gd name="connsiteY3" fmla="*/ 668216 h 783315"/>
                <a:gd name="connsiteX4" fmla="*/ 348731 w 895470"/>
                <a:gd name="connsiteY4" fmla="*/ 658624 h 783315"/>
                <a:gd name="connsiteX5" fmla="*/ 355126 w 895470"/>
                <a:gd name="connsiteY5" fmla="*/ 649032 h 783315"/>
                <a:gd name="connsiteX6" fmla="*/ 387098 w 895470"/>
                <a:gd name="connsiteY6" fmla="*/ 620258 h 783315"/>
                <a:gd name="connsiteX7" fmla="*/ 396689 w 895470"/>
                <a:gd name="connsiteY7" fmla="*/ 610666 h 783315"/>
                <a:gd name="connsiteX8" fmla="*/ 422267 w 895470"/>
                <a:gd name="connsiteY8" fmla="*/ 594680 h 783315"/>
                <a:gd name="connsiteX9" fmla="*/ 447844 w 895470"/>
                <a:gd name="connsiteY9" fmla="*/ 578694 h 783315"/>
                <a:gd name="connsiteX10" fmla="*/ 454239 w 895470"/>
                <a:gd name="connsiteY10" fmla="*/ 572300 h 783315"/>
                <a:gd name="connsiteX11" fmla="*/ 473422 w 895470"/>
                <a:gd name="connsiteY11" fmla="*/ 559511 h 783315"/>
                <a:gd name="connsiteX12" fmla="*/ 479817 w 895470"/>
                <a:gd name="connsiteY12" fmla="*/ 553116 h 783315"/>
                <a:gd name="connsiteX13" fmla="*/ 495803 w 895470"/>
                <a:gd name="connsiteY13" fmla="*/ 546722 h 783315"/>
                <a:gd name="connsiteX14" fmla="*/ 518183 w 895470"/>
                <a:gd name="connsiteY14" fmla="*/ 533933 h 783315"/>
                <a:gd name="connsiteX15" fmla="*/ 550155 w 895470"/>
                <a:gd name="connsiteY15" fmla="*/ 514750 h 783315"/>
                <a:gd name="connsiteX16" fmla="*/ 569338 w 895470"/>
                <a:gd name="connsiteY16" fmla="*/ 498764 h 783315"/>
                <a:gd name="connsiteX17" fmla="*/ 594916 w 895470"/>
                <a:gd name="connsiteY17" fmla="*/ 482778 h 783315"/>
                <a:gd name="connsiteX18" fmla="*/ 614099 w 895470"/>
                <a:gd name="connsiteY18" fmla="*/ 460397 h 783315"/>
                <a:gd name="connsiteX19" fmla="*/ 639677 w 895470"/>
                <a:gd name="connsiteY19" fmla="*/ 434820 h 783315"/>
                <a:gd name="connsiteX20" fmla="*/ 655663 w 895470"/>
                <a:gd name="connsiteY20" fmla="*/ 418834 h 783315"/>
                <a:gd name="connsiteX21" fmla="*/ 665254 w 895470"/>
                <a:gd name="connsiteY21" fmla="*/ 412439 h 783315"/>
                <a:gd name="connsiteX22" fmla="*/ 678043 w 895470"/>
                <a:gd name="connsiteY22" fmla="*/ 402848 h 783315"/>
                <a:gd name="connsiteX23" fmla="*/ 690832 w 895470"/>
                <a:gd name="connsiteY23" fmla="*/ 396453 h 783315"/>
                <a:gd name="connsiteX24" fmla="*/ 726001 w 895470"/>
                <a:gd name="connsiteY24" fmla="*/ 374073 h 783315"/>
                <a:gd name="connsiteX25" fmla="*/ 741987 w 895470"/>
                <a:gd name="connsiteY25" fmla="*/ 364481 h 783315"/>
                <a:gd name="connsiteX26" fmla="*/ 773959 w 895470"/>
                <a:gd name="connsiteY26" fmla="*/ 348495 h 783315"/>
                <a:gd name="connsiteX27" fmla="*/ 786748 w 895470"/>
                <a:gd name="connsiteY27" fmla="*/ 342101 h 783315"/>
                <a:gd name="connsiteX28" fmla="*/ 802734 w 895470"/>
                <a:gd name="connsiteY28" fmla="*/ 332509 h 783315"/>
                <a:gd name="connsiteX29" fmla="*/ 828312 w 895470"/>
                <a:gd name="connsiteY29" fmla="*/ 313326 h 783315"/>
                <a:gd name="connsiteX30" fmla="*/ 844298 w 895470"/>
                <a:gd name="connsiteY30" fmla="*/ 297340 h 783315"/>
                <a:gd name="connsiteX31" fmla="*/ 857086 w 895470"/>
                <a:gd name="connsiteY31" fmla="*/ 290946 h 783315"/>
                <a:gd name="connsiteX32" fmla="*/ 879467 w 895470"/>
                <a:gd name="connsiteY32" fmla="*/ 268565 h 783315"/>
                <a:gd name="connsiteX33" fmla="*/ 895453 w 895470"/>
                <a:gd name="connsiteY33" fmla="*/ 236593 h 783315"/>
                <a:gd name="connsiteX34" fmla="*/ 892256 w 895470"/>
                <a:gd name="connsiteY34" fmla="*/ 163058 h 783315"/>
                <a:gd name="connsiteX35" fmla="*/ 885861 w 895470"/>
                <a:gd name="connsiteY35" fmla="*/ 147072 h 783315"/>
                <a:gd name="connsiteX36" fmla="*/ 860284 w 895470"/>
                <a:gd name="connsiteY36" fmla="*/ 105508 h 783315"/>
                <a:gd name="connsiteX37" fmla="*/ 837903 w 895470"/>
                <a:gd name="connsiteY37" fmla="*/ 79930 h 783315"/>
                <a:gd name="connsiteX38" fmla="*/ 783551 w 895470"/>
                <a:gd name="connsiteY38" fmla="*/ 41564 h 783315"/>
                <a:gd name="connsiteX39" fmla="*/ 751579 w 895470"/>
                <a:gd name="connsiteY39" fmla="*/ 25578 h 783315"/>
                <a:gd name="connsiteX40" fmla="*/ 716410 w 895470"/>
                <a:gd name="connsiteY40" fmla="*/ 15986 h 783315"/>
                <a:gd name="connsiteX41" fmla="*/ 658860 w 895470"/>
                <a:gd name="connsiteY41" fmla="*/ 0 h 783315"/>
                <a:gd name="connsiteX42" fmla="*/ 476619 w 895470"/>
                <a:gd name="connsiteY42" fmla="*/ 6395 h 783315"/>
                <a:gd name="connsiteX43" fmla="*/ 399886 w 895470"/>
                <a:gd name="connsiteY43" fmla="*/ 31972 h 783315"/>
                <a:gd name="connsiteX44" fmla="*/ 367914 w 895470"/>
                <a:gd name="connsiteY44" fmla="*/ 41564 h 783315"/>
                <a:gd name="connsiteX45" fmla="*/ 348731 w 895470"/>
                <a:gd name="connsiteY45" fmla="*/ 47958 h 783315"/>
                <a:gd name="connsiteX46" fmla="*/ 303970 w 895470"/>
                <a:gd name="connsiteY46" fmla="*/ 73536 h 783315"/>
                <a:gd name="connsiteX47" fmla="*/ 243224 w 895470"/>
                <a:gd name="connsiteY47" fmla="*/ 99114 h 783315"/>
                <a:gd name="connsiteX48" fmla="*/ 217646 w 895470"/>
                <a:gd name="connsiteY48" fmla="*/ 111902 h 783315"/>
                <a:gd name="connsiteX49" fmla="*/ 124927 w 895470"/>
                <a:gd name="connsiteY49" fmla="*/ 185438 h 783315"/>
                <a:gd name="connsiteX50" fmla="*/ 99349 w 895470"/>
                <a:gd name="connsiteY50" fmla="*/ 217410 h 783315"/>
                <a:gd name="connsiteX51" fmla="*/ 64180 w 895470"/>
                <a:gd name="connsiteY51" fmla="*/ 294143 h 783315"/>
                <a:gd name="connsiteX52" fmla="*/ 44997 w 895470"/>
                <a:gd name="connsiteY52" fmla="*/ 332509 h 783315"/>
                <a:gd name="connsiteX53" fmla="*/ 22617 w 895470"/>
                <a:gd name="connsiteY53" fmla="*/ 428425 h 783315"/>
                <a:gd name="connsiteX54" fmla="*/ 3433 w 895470"/>
                <a:gd name="connsiteY54" fmla="*/ 485975 h 783315"/>
                <a:gd name="connsiteX55" fmla="*/ 236 w 895470"/>
                <a:gd name="connsiteY55" fmla="*/ 591483 h 783315"/>
                <a:gd name="connsiteX56" fmla="*/ 9828 w 895470"/>
                <a:gd name="connsiteY56" fmla="*/ 684202 h 783315"/>
                <a:gd name="connsiteX57" fmla="*/ 51391 w 895470"/>
                <a:gd name="connsiteY57" fmla="*/ 735357 h 783315"/>
                <a:gd name="connsiteX58" fmla="*/ 76969 w 895470"/>
                <a:gd name="connsiteY58" fmla="*/ 748146 h 783315"/>
                <a:gd name="connsiteX59" fmla="*/ 108941 w 895470"/>
                <a:gd name="connsiteY59" fmla="*/ 760935 h 783315"/>
                <a:gd name="connsiteX60" fmla="*/ 137716 w 895470"/>
                <a:gd name="connsiteY60" fmla="*/ 773723 h 783315"/>
                <a:gd name="connsiteX61" fmla="*/ 166491 w 895470"/>
                <a:gd name="connsiteY61" fmla="*/ 780118 h 783315"/>
                <a:gd name="connsiteX62" fmla="*/ 179279 w 895470"/>
                <a:gd name="connsiteY62" fmla="*/ 783315 h 783315"/>
                <a:gd name="connsiteX63" fmla="*/ 275196 w 895470"/>
                <a:gd name="connsiteY63" fmla="*/ 776921 h 783315"/>
                <a:gd name="connsiteX64" fmla="*/ 291182 w 895470"/>
                <a:gd name="connsiteY64" fmla="*/ 770526 h 783315"/>
                <a:gd name="connsiteX65" fmla="*/ 313562 w 895470"/>
                <a:gd name="connsiteY65" fmla="*/ 748146 h 783315"/>
                <a:gd name="connsiteX66" fmla="*/ 303970 w 895470"/>
                <a:gd name="connsiteY66" fmla="*/ 751343 h 783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895470" h="783315">
                  <a:moveTo>
                    <a:pt x="303970" y="751343"/>
                  </a:moveTo>
                  <a:cubicBezTo>
                    <a:pt x="305036" y="750277"/>
                    <a:pt x="315827" y="746396"/>
                    <a:pt x="319956" y="741751"/>
                  </a:cubicBezTo>
                  <a:cubicBezTo>
                    <a:pt x="335829" y="723894"/>
                    <a:pt x="328870" y="702963"/>
                    <a:pt x="332745" y="681004"/>
                  </a:cubicBezTo>
                  <a:cubicBezTo>
                    <a:pt x="333573" y="676311"/>
                    <a:pt x="336370" y="672094"/>
                    <a:pt x="339140" y="668216"/>
                  </a:cubicBezTo>
                  <a:cubicBezTo>
                    <a:pt x="341768" y="664537"/>
                    <a:pt x="345836" y="662098"/>
                    <a:pt x="348731" y="658624"/>
                  </a:cubicBezTo>
                  <a:cubicBezTo>
                    <a:pt x="351191" y="655672"/>
                    <a:pt x="352573" y="651904"/>
                    <a:pt x="355126" y="649032"/>
                  </a:cubicBezTo>
                  <a:cubicBezTo>
                    <a:pt x="380968" y="619960"/>
                    <a:pt x="365371" y="638882"/>
                    <a:pt x="387098" y="620258"/>
                  </a:cubicBezTo>
                  <a:cubicBezTo>
                    <a:pt x="390531" y="617315"/>
                    <a:pt x="393032" y="613325"/>
                    <a:pt x="396689" y="610666"/>
                  </a:cubicBezTo>
                  <a:cubicBezTo>
                    <a:pt x="404820" y="604752"/>
                    <a:pt x="415158" y="601790"/>
                    <a:pt x="422267" y="594680"/>
                  </a:cubicBezTo>
                  <a:cubicBezTo>
                    <a:pt x="435916" y="581030"/>
                    <a:pt x="427660" y="586767"/>
                    <a:pt x="447844" y="578694"/>
                  </a:cubicBezTo>
                  <a:cubicBezTo>
                    <a:pt x="449976" y="576563"/>
                    <a:pt x="451827" y="574109"/>
                    <a:pt x="454239" y="572300"/>
                  </a:cubicBezTo>
                  <a:cubicBezTo>
                    <a:pt x="460387" y="567689"/>
                    <a:pt x="467988" y="564945"/>
                    <a:pt x="473422" y="559511"/>
                  </a:cubicBezTo>
                  <a:cubicBezTo>
                    <a:pt x="475554" y="557379"/>
                    <a:pt x="477200" y="554612"/>
                    <a:pt x="479817" y="553116"/>
                  </a:cubicBezTo>
                  <a:cubicBezTo>
                    <a:pt x="484800" y="550269"/>
                    <a:pt x="490786" y="549509"/>
                    <a:pt x="495803" y="546722"/>
                  </a:cubicBezTo>
                  <a:cubicBezTo>
                    <a:pt x="524837" y="530592"/>
                    <a:pt x="494966" y="541671"/>
                    <a:pt x="518183" y="533933"/>
                  </a:cubicBezTo>
                  <a:cubicBezTo>
                    <a:pt x="547500" y="510479"/>
                    <a:pt x="520391" y="529632"/>
                    <a:pt x="550155" y="514750"/>
                  </a:cubicBezTo>
                  <a:cubicBezTo>
                    <a:pt x="565065" y="507295"/>
                    <a:pt x="555199" y="509369"/>
                    <a:pt x="569338" y="498764"/>
                  </a:cubicBezTo>
                  <a:cubicBezTo>
                    <a:pt x="575549" y="494105"/>
                    <a:pt x="588235" y="488346"/>
                    <a:pt x="594916" y="482778"/>
                  </a:cubicBezTo>
                  <a:cubicBezTo>
                    <a:pt x="609453" y="470664"/>
                    <a:pt x="600406" y="475334"/>
                    <a:pt x="614099" y="460397"/>
                  </a:cubicBezTo>
                  <a:cubicBezTo>
                    <a:pt x="622247" y="451509"/>
                    <a:pt x="631151" y="443346"/>
                    <a:pt x="639677" y="434820"/>
                  </a:cubicBezTo>
                  <a:lnTo>
                    <a:pt x="655663" y="418834"/>
                  </a:lnTo>
                  <a:cubicBezTo>
                    <a:pt x="658860" y="416702"/>
                    <a:pt x="662127" y="414672"/>
                    <a:pt x="665254" y="412439"/>
                  </a:cubicBezTo>
                  <a:cubicBezTo>
                    <a:pt x="669590" y="409342"/>
                    <a:pt x="673524" y="405672"/>
                    <a:pt x="678043" y="402848"/>
                  </a:cubicBezTo>
                  <a:cubicBezTo>
                    <a:pt x="682085" y="400322"/>
                    <a:pt x="686745" y="398905"/>
                    <a:pt x="690832" y="396453"/>
                  </a:cubicBezTo>
                  <a:cubicBezTo>
                    <a:pt x="702747" y="389304"/>
                    <a:pt x="714218" y="381438"/>
                    <a:pt x="726001" y="374073"/>
                  </a:cubicBezTo>
                  <a:cubicBezTo>
                    <a:pt x="731271" y="370779"/>
                    <a:pt x="736429" y="367260"/>
                    <a:pt x="741987" y="364481"/>
                  </a:cubicBezTo>
                  <a:lnTo>
                    <a:pt x="773959" y="348495"/>
                  </a:lnTo>
                  <a:cubicBezTo>
                    <a:pt x="778222" y="346364"/>
                    <a:pt x="782661" y="344553"/>
                    <a:pt x="786748" y="342101"/>
                  </a:cubicBezTo>
                  <a:cubicBezTo>
                    <a:pt x="792077" y="338904"/>
                    <a:pt x="797881" y="336391"/>
                    <a:pt x="802734" y="332509"/>
                  </a:cubicBezTo>
                  <a:cubicBezTo>
                    <a:pt x="828974" y="311516"/>
                    <a:pt x="808051" y="320079"/>
                    <a:pt x="828312" y="313326"/>
                  </a:cubicBezTo>
                  <a:cubicBezTo>
                    <a:pt x="833641" y="307997"/>
                    <a:pt x="837558" y="300710"/>
                    <a:pt x="844298" y="297340"/>
                  </a:cubicBezTo>
                  <a:cubicBezTo>
                    <a:pt x="848561" y="295209"/>
                    <a:pt x="853397" y="293964"/>
                    <a:pt x="857086" y="290946"/>
                  </a:cubicBezTo>
                  <a:cubicBezTo>
                    <a:pt x="865252" y="284265"/>
                    <a:pt x="879467" y="268565"/>
                    <a:pt x="879467" y="268565"/>
                  </a:cubicBezTo>
                  <a:cubicBezTo>
                    <a:pt x="884796" y="257908"/>
                    <a:pt x="895971" y="248497"/>
                    <a:pt x="895453" y="236593"/>
                  </a:cubicBezTo>
                  <a:cubicBezTo>
                    <a:pt x="894387" y="212081"/>
                    <a:pt x="894870" y="187453"/>
                    <a:pt x="892256" y="163058"/>
                  </a:cubicBezTo>
                  <a:cubicBezTo>
                    <a:pt x="891645" y="157351"/>
                    <a:pt x="888236" y="152297"/>
                    <a:pt x="885861" y="147072"/>
                  </a:cubicBezTo>
                  <a:cubicBezTo>
                    <a:pt x="877530" y="128743"/>
                    <a:pt x="873553" y="122094"/>
                    <a:pt x="860284" y="105508"/>
                  </a:cubicBezTo>
                  <a:cubicBezTo>
                    <a:pt x="853207" y="96661"/>
                    <a:pt x="845914" y="87941"/>
                    <a:pt x="837903" y="79930"/>
                  </a:cubicBezTo>
                  <a:cubicBezTo>
                    <a:pt x="823485" y="65512"/>
                    <a:pt x="799967" y="50945"/>
                    <a:pt x="783551" y="41564"/>
                  </a:cubicBezTo>
                  <a:cubicBezTo>
                    <a:pt x="773206" y="35652"/>
                    <a:pt x="762714" y="29820"/>
                    <a:pt x="751579" y="25578"/>
                  </a:cubicBezTo>
                  <a:cubicBezTo>
                    <a:pt x="740224" y="21252"/>
                    <a:pt x="727812" y="20187"/>
                    <a:pt x="716410" y="15986"/>
                  </a:cubicBezTo>
                  <a:cubicBezTo>
                    <a:pt x="664020" y="-3316"/>
                    <a:pt x="719679" y="6082"/>
                    <a:pt x="658860" y="0"/>
                  </a:cubicBezTo>
                  <a:cubicBezTo>
                    <a:pt x="598113" y="2132"/>
                    <a:pt x="537235" y="1871"/>
                    <a:pt x="476619" y="6395"/>
                  </a:cubicBezTo>
                  <a:cubicBezTo>
                    <a:pt x="466971" y="7115"/>
                    <a:pt x="401730" y="31357"/>
                    <a:pt x="399886" y="31972"/>
                  </a:cubicBezTo>
                  <a:cubicBezTo>
                    <a:pt x="389330" y="35491"/>
                    <a:pt x="378534" y="38245"/>
                    <a:pt x="367914" y="41564"/>
                  </a:cubicBezTo>
                  <a:cubicBezTo>
                    <a:pt x="361481" y="43574"/>
                    <a:pt x="354760" y="44944"/>
                    <a:pt x="348731" y="47958"/>
                  </a:cubicBezTo>
                  <a:cubicBezTo>
                    <a:pt x="333361" y="55643"/>
                    <a:pt x="319433" y="66039"/>
                    <a:pt x="303970" y="73536"/>
                  </a:cubicBezTo>
                  <a:cubicBezTo>
                    <a:pt x="284201" y="83121"/>
                    <a:pt x="262875" y="89289"/>
                    <a:pt x="243224" y="99114"/>
                  </a:cubicBezTo>
                  <a:cubicBezTo>
                    <a:pt x="234698" y="103377"/>
                    <a:pt x="225493" y="106490"/>
                    <a:pt x="217646" y="111902"/>
                  </a:cubicBezTo>
                  <a:cubicBezTo>
                    <a:pt x="214653" y="113966"/>
                    <a:pt x="142223" y="167061"/>
                    <a:pt x="124927" y="185438"/>
                  </a:cubicBezTo>
                  <a:cubicBezTo>
                    <a:pt x="115573" y="195376"/>
                    <a:pt x="106676" y="205896"/>
                    <a:pt x="99349" y="217410"/>
                  </a:cubicBezTo>
                  <a:cubicBezTo>
                    <a:pt x="83863" y="241745"/>
                    <a:pt x="76079" y="268181"/>
                    <a:pt x="64180" y="294143"/>
                  </a:cubicBezTo>
                  <a:cubicBezTo>
                    <a:pt x="58223" y="307141"/>
                    <a:pt x="51391" y="319720"/>
                    <a:pt x="44997" y="332509"/>
                  </a:cubicBezTo>
                  <a:cubicBezTo>
                    <a:pt x="37068" y="376122"/>
                    <a:pt x="37752" y="377519"/>
                    <a:pt x="22617" y="428425"/>
                  </a:cubicBezTo>
                  <a:cubicBezTo>
                    <a:pt x="16854" y="447808"/>
                    <a:pt x="9828" y="466792"/>
                    <a:pt x="3433" y="485975"/>
                  </a:cubicBezTo>
                  <a:cubicBezTo>
                    <a:pt x="2367" y="521144"/>
                    <a:pt x="-899" y="556316"/>
                    <a:pt x="236" y="591483"/>
                  </a:cubicBezTo>
                  <a:cubicBezTo>
                    <a:pt x="1238" y="622538"/>
                    <a:pt x="2292" y="654058"/>
                    <a:pt x="9828" y="684202"/>
                  </a:cubicBezTo>
                  <a:cubicBezTo>
                    <a:pt x="16608" y="711322"/>
                    <a:pt x="33555" y="719503"/>
                    <a:pt x="51391" y="735357"/>
                  </a:cubicBezTo>
                  <a:cubicBezTo>
                    <a:pt x="71588" y="753309"/>
                    <a:pt x="48422" y="738630"/>
                    <a:pt x="76969" y="748146"/>
                  </a:cubicBezTo>
                  <a:cubicBezTo>
                    <a:pt x="87858" y="751776"/>
                    <a:pt x="98674" y="755802"/>
                    <a:pt x="108941" y="760935"/>
                  </a:cubicBezTo>
                  <a:cubicBezTo>
                    <a:pt x="120085" y="766506"/>
                    <a:pt x="125467" y="769640"/>
                    <a:pt x="137716" y="773723"/>
                  </a:cubicBezTo>
                  <a:cubicBezTo>
                    <a:pt x="145524" y="776326"/>
                    <a:pt x="158876" y="778426"/>
                    <a:pt x="166491" y="780118"/>
                  </a:cubicBezTo>
                  <a:cubicBezTo>
                    <a:pt x="170780" y="781071"/>
                    <a:pt x="175016" y="782249"/>
                    <a:pt x="179279" y="783315"/>
                  </a:cubicBezTo>
                  <a:cubicBezTo>
                    <a:pt x="211251" y="781184"/>
                    <a:pt x="243360" y="780559"/>
                    <a:pt x="275196" y="776921"/>
                  </a:cubicBezTo>
                  <a:cubicBezTo>
                    <a:pt x="280898" y="776269"/>
                    <a:pt x="286591" y="773970"/>
                    <a:pt x="291182" y="770526"/>
                  </a:cubicBezTo>
                  <a:cubicBezTo>
                    <a:pt x="299622" y="764196"/>
                    <a:pt x="313562" y="748146"/>
                    <a:pt x="313562" y="748146"/>
                  </a:cubicBezTo>
                  <a:cubicBezTo>
                    <a:pt x="317512" y="736293"/>
                    <a:pt x="302904" y="752409"/>
                    <a:pt x="303970" y="751343"/>
                  </a:cubicBezTo>
                  <a:close/>
                </a:path>
              </a:pathLst>
            </a:cu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0121E153-9D9B-85D6-FB4E-2D586CD1465F}"/>
                </a:ext>
              </a:extLst>
            </p:cNvPr>
            <p:cNvSpPr/>
            <p:nvPr/>
          </p:nvSpPr>
          <p:spPr>
            <a:xfrm>
              <a:off x="2618509" y="2560959"/>
              <a:ext cx="306932" cy="668216"/>
            </a:xfrm>
            <a:custGeom>
              <a:avLst/>
              <a:gdLst>
                <a:gd name="connsiteX0" fmla="*/ 127888 w 306932"/>
                <a:gd name="connsiteY0" fmla="*/ 35170 h 668216"/>
                <a:gd name="connsiteX1" fmla="*/ 118297 w 306932"/>
                <a:gd name="connsiteY1" fmla="*/ 67142 h 668216"/>
                <a:gd name="connsiteX2" fmla="*/ 115099 w 306932"/>
                <a:gd name="connsiteY2" fmla="*/ 83128 h 668216"/>
                <a:gd name="connsiteX3" fmla="*/ 99113 w 306932"/>
                <a:gd name="connsiteY3" fmla="*/ 108705 h 668216"/>
                <a:gd name="connsiteX4" fmla="*/ 92719 w 306932"/>
                <a:gd name="connsiteY4" fmla="*/ 131086 h 668216"/>
                <a:gd name="connsiteX5" fmla="*/ 89522 w 306932"/>
                <a:gd name="connsiteY5" fmla="*/ 140677 h 668216"/>
                <a:gd name="connsiteX6" fmla="*/ 76733 w 306932"/>
                <a:gd name="connsiteY6" fmla="*/ 188635 h 668216"/>
                <a:gd name="connsiteX7" fmla="*/ 70339 w 306932"/>
                <a:gd name="connsiteY7" fmla="*/ 211016 h 668216"/>
                <a:gd name="connsiteX8" fmla="*/ 51155 w 306932"/>
                <a:gd name="connsiteY8" fmla="*/ 246185 h 668216"/>
                <a:gd name="connsiteX9" fmla="*/ 47958 w 306932"/>
                <a:gd name="connsiteY9" fmla="*/ 255777 h 668216"/>
                <a:gd name="connsiteX10" fmla="*/ 41564 w 306932"/>
                <a:gd name="connsiteY10" fmla="*/ 268565 h 668216"/>
                <a:gd name="connsiteX11" fmla="*/ 35169 w 306932"/>
                <a:gd name="connsiteY11" fmla="*/ 290946 h 668216"/>
                <a:gd name="connsiteX12" fmla="*/ 28775 w 306932"/>
                <a:gd name="connsiteY12" fmla="*/ 306932 h 668216"/>
                <a:gd name="connsiteX13" fmla="*/ 25578 w 306932"/>
                <a:gd name="connsiteY13" fmla="*/ 316524 h 668216"/>
                <a:gd name="connsiteX14" fmla="*/ 19183 w 306932"/>
                <a:gd name="connsiteY14" fmla="*/ 322918 h 668216"/>
                <a:gd name="connsiteX15" fmla="*/ 12789 w 306932"/>
                <a:gd name="connsiteY15" fmla="*/ 332510 h 668216"/>
                <a:gd name="connsiteX16" fmla="*/ 6394 w 306932"/>
                <a:gd name="connsiteY16" fmla="*/ 377270 h 668216"/>
                <a:gd name="connsiteX17" fmla="*/ 0 w 306932"/>
                <a:gd name="connsiteY17" fmla="*/ 418834 h 668216"/>
                <a:gd name="connsiteX18" fmla="*/ 3197 w 306932"/>
                <a:gd name="connsiteY18" fmla="*/ 495567 h 668216"/>
                <a:gd name="connsiteX19" fmla="*/ 12789 w 306932"/>
                <a:gd name="connsiteY19" fmla="*/ 514750 h 668216"/>
                <a:gd name="connsiteX20" fmla="*/ 15986 w 306932"/>
                <a:gd name="connsiteY20" fmla="*/ 524342 h 668216"/>
                <a:gd name="connsiteX21" fmla="*/ 22381 w 306932"/>
                <a:gd name="connsiteY21" fmla="*/ 537131 h 668216"/>
                <a:gd name="connsiteX22" fmla="*/ 31972 w 306932"/>
                <a:gd name="connsiteY22" fmla="*/ 556314 h 668216"/>
                <a:gd name="connsiteX23" fmla="*/ 35169 w 306932"/>
                <a:gd name="connsiteY23" fmla="*/ 569103 h 668216"/>
                <a:gd name="connsiteX24" fmla="*/ 38367 w 306932"/>
                <a:gd name="connsiteY24" fmla="*/ 604272 h 668216"/>
                <a:gd name="connsiteX25" fmla="*/ 51155 w 306932"/>
                <a:gd name="connsiteY25" fmla="*/ 642638 h 668216"/>
                <a:gd name="connsiteX26" fmla="*/ 63944 w 306932"/>
                <a:gd name="connsiteY26" fmla="*/ 668216 h 668216"/>
                <a:gd name="connsiteX27" fmla="*/ 127888 w 306932"/>
                <a:gd name="connsiteY27" fmla="*/ 655427 h 668216"/>
                <a:gd name="connsiteX28" fmla="*/ 147071 w 306932"/>
                <a:gd name="connsiteY28" fmla="*/ 642638 h 668216"/>
                <a:gd name="connsiteX29" fmla="*/ 211015 w 306932"/>
                <a:gd name="connsiteY29" fmla="*/ 581891 h 668216"/>
                <a:gd name="connsiteX30" fmla="*/ 227001 w 306932"/>
                <a:gd name="connsiteY30" fmla="*/ 546722 h 668216"/>
                <a:gd name="connsiteX31" fmla="*/ 262171 w 306932"/>
                <a:gd name="connsiteY31" fmla="*/ 479581 h 668216"/>
                <a:gd name="connsiteX32" fmla="*/ 294143 w 306932"/>
                <a:gd name="connsiteY32" fmla="*/ 364482 h 668216"/>
                <a:gd name="connsiteX33" fmla="*/ 297340 w 306932"/>
                <a:gd name="connsiteY33" fmla="*/ 335707 h 668216"/>
                <a:gd name="connsiteX34" fmla="*/ 300537 w 306932"/>
                <a:gd name="connsiteY34" fmla="*/ 310129 h 668216"/>
                <a:gd name="connsiteX35" fmla="*/ 306932 w 306932"/>
                <a:gd name="connsiteY35" fmla="*/ 239791 h 668216"/>
                <a:gd name="connsiteX36" fmla="*/ 278157 w 306932"/>
                <a:gd name="connsiteY36" fmla="*/ 57550 h 668216"/>
                <a:gd name="connsiteX37" fmla="*/ 258974 w 306932"/>
                <a:gd name="connsiteY37" fmla="*/ 12789 h 668216"/>
                <a:gd name="connsiteX38" fmla="*/ 246185 w 306932"/>
                <a:gd name="connsiteY38" fmla="*/ 0 h 668216"/>
                <a:gd name="connsiteX39" fmla="*/ 195029 w 306932"/>
                <a:gd name="connsiteY39" fmla="*/ 9592 h 668216"/>
                <a:gd name="connsiteX40" fmla="*/ 169452 w 306932"/>
                <a:gd name="connsiteY40" fmla="*/ 15986 h 668216"/>
                <a:gd name="connsiteX41" fmla="*/ 156663 w 306932"/>
                <a:gd name="connsiteY41" fmla="*/ 22381 h 668216"/>
                <a:gd name="connsiteX42" fmla="*/ 137480 w 306932"/>
                <a:gd name="connsiteY42" fmla="*/ 28775 h 668216"/>
                <a:gd name="connsiteX43" fmla="*/ 127888 w 306932"/>
                <a:gd name="connsiteY43" fmla="*/ 35170 h 66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06932" h="668216">
                  <a:moveTo>
                    <a:pt x="127888" y="35170"/>
                  </a:moveTo>
                  <a:cubicBezTo>
                    <a:pt x="119696" y="84325"/>
                    <a:pt x="130686" y="29975"/>
                    <a:pt x="118297" y="67142"/>
                  </a:cubicBezTo>
                  <a:cubicBezTo>
                    <a:pt x="116578" y="72297"/>
                    <a:pt x="116818" y="77973"/>
                    <a:pt x="115099" y="83128"/>
                  </a:cubicBezTo>
                  <a:cubicBezTo>
                    <a:pt x="111587" y="93664"/>
                    <a:pt x="105679" y="99951"/>
                    <a:pt x="99113" y="108705"/>
                  </a:cubicBezTo>
                  <a:cubicBezTo>
                    <a:pt x="91446" y="131709"/>
                    <a:pt x="100750" y="102976"/>
                    <a:pt x="92719" y="131086"/>
                  </a:cubicBezTo>
                  <a:cubicBezTo>
                    <a:pt x="91793" y="134326"/>
                    <a:pt x="90588" y="137480"/>
                    <a:pt x="89522" y="140677"/>
                  </a:cubicBezTo>
                  <a:cubicBezTo>
                    <a:pt x="80929" y="192240"/>
                    <a:pt x="94198" y="118768"/>
                    <a:pt x="76733" y="188635"/>
                  </a:cubicBezTo>
                  <a:cubicBezTo>
                    <a:pt x="75709" y="192731"/>
                    <a:pt x="72632" y="206430"/>
                    <a:pt x="70339" y="211016"/>
                  </a:cubicBezTo>
                  <a:cubicBezTo>
                    <a:pt x="50128" y="251438"/>
                    <a:pt x="71511" y="200384"/>
                    <a:pt x="51155" y="246185"/>
                  </a:cubicBezTo>
                  <a:cubicBezTo>
                    <a:pt x="49786" y="249265"/>
                    <a:pt x="49286" y="252679"/>
                    <a:pt x="47958" y="255777"/>
                  </a:cubicBezTo>
                  <a:cubicBezTo>
                    <a:pt x="46081" y="260157"/>
                    <a:pt x="43695" y="264302"/>
                    <a:pt x="41564" y="268565"/>
                  </a:cubicBezTo>
                  <a:cubicBezTo>
                    <a:pt x="39042" y="278653"/>
                    <a:pt x="38612" y="281765"/>
                    <a:pt x="35169" y="290946"/>
                  </a:cubicBezTo>
                  <a:cubicBezTo>
                    <a:pt x="33154" y="296320"/>
                    <a:pt x="30790" y="301558"/>
                    <a:pt x="28775" y="306932"/>
                  </a:cubicBezTo>
                  <a:cubicBezTo>
                    <a:pt x="27592" y="310088"/>
                    <a:pt x="27312" y="313634"/>
                    <a:pt x="25578" y="316524"/>
                  </a:cubicBezTo>
                  <a:cubicBezTo>
                    <a:pt x="24027" y="319109"/>
                    <a:pt x="21066" y="320564"/>
                    <a:pt x="19183" y="322918"/>
                  </a:cubicBezTo>
                  <a:cubicBezTo>
                    <a:pt x="16783" y="325919"/>
                    <a:pt x="14920" y="329313"/>
                    <a:pt x="12789" y="332510"/>
                  </a:cubicBezTo>
                  <a:cubicBezTo>
                    <a:pt x="10657" y="347430"/>
                    <a:pt x="8745" y="362383"/>
                    <a:pt x="6394" y="377270"/>
                  </a:cubicBezTo>
                  <a:cubicBezTo>
                    <a:pt x="-2389" y="432895"/>
                    <a:pt x="10040" y="338510"/>
                    <a:pt x="0" y="418834"/>
                  </a:cubicBezTo>
                  <a:cubicBezTo>
                    <a:pt x="1066" y="444412"/>
                    <a:pt x="-186" y="470192"/>
                    <a:pt x="3197" y="495567"/>
                  </a:cubicBezTo>
                  <a:cubicBezTo>
                    <a:pt x="4142" y="502653"/>
                    <a:pt x="9885" y="508217"/>
                    <a:pt x="12789" y="514750"/>
                  </a:cubicBezTo>
                  <a:cubicBezTo>
                    <a:pt x="14158" y="517830"/>
                    <a:pt x="14658" y="521244"/>
                    <a:pt x="15986" y="524342"/>
                  </a:cubicBezTo>
                  <a:cubicBezTo>
                    <a:pt x="17864" y="528723"/>
                    <a:pt x="20503" y="532750"/>
                    <a:pt x="22381" y="537131"/>
                  </a:cubicBezTo>
                  <a:cubicBezTo>
                    <a:pt x="30325" y="555665"/>
                    <a:pt x="19682" y="537877"/>
                    <a:pt x="31972" y="556314"/>
                  </a:cubicBezTo>
                  <a:cubicBezTo>
                    <a:pt x="33038" y="560577"/>
                    <a:pt x="34588" y="564747"/>
                    <a:pt x="35169" y="569103"/>
                  </a:cubicBezTo>
                  <a:cubicBezTo>
                    <a:pt x="36725" y="580771"/>
                    <a:pt x="35866" y="592769"/>
                    <a:pt x="38367" y="604272"/>
                  </a:cubicBezTo>
                  <a:cubicBezTo>
                    <a:pt x="41231" y="617445"/>
                    <a:pt x="45126" y="630581"/>
                    <a:pt x="51155" y="642638"/>
                  </a:cubicBezTo>
                  <a:lnTo>
                    <a:pt x="63944" y="668216"/>
                  </a:lnTo>
                  <a:cubicBezTo>
                    <a:pt x="85259" y="663953"/>
                    <a:pt x="107112" y="661820"/>
                    <a:pt x="127888" y="655427"/>
                  </a:cubicBezTo>
                  <a:cubicBezTo>
                    <a:pt x="135233" y="653167"/>
                    <a:pt x="141039" y="647400"/>
                    <a:pt x="147071" y="642638"/>
                  </a:cubicBezTo>
                  <a:cubicBezTo>
                    <a:pt x="163185" y="629916"/>
                    <a:pt x="197969" y="602548"/>
                    <a:pt x="211015" y="581891"/>
                  </a:cubicBezTo>
                  <a:cubicBezTo>
                    <a:pt x="217891" y="571003"/>
                    <a:pt x="221242" y="558240"/>
                    <a:pt x="227001" y="546722"/>
                  </a:cubicBezTo>
                  <a:cubicBezTo>
                    <a:pt x="238300" y="524124"/>
                    <a:pt x="254994" y="503805"/>
                    <a:pt x="262171" y="479581"/>
                  </a:cubicBezTo>
                  <a:cubicBezTo>
                    <a:pt x="290539" y="383835"/>
                    <a:pt x="281237" y="422553"/>
                    <a:pt x="294143" y="364482"/>
                  </a:cubicBezTo>
                  <a:cubicBezTo>
                    <a:pt x="295209" y="354890"/>
                    <a:pt x="296212" y="345292"/>
                    <a:pt x="297340" y="335707"/>
                  </a:cubicBezTo>
                  <a:cubicBezTo>
                    <a:pt x="298344" y="327174"/>
                    <a:pt x="299588" y="318669"/>
                    <a:pt x="300537" y="310129"/>
                  </a:cubicBezTo>
                  <a:cubicBezTo>
                    <a:pt x="303518" y="283301"/>
                    <a:pt x="304633" y="267367"/>
                    <a:pt x="306932" y="239791"/>
                  </a:cubicBezTo>
                  <a:cubicBezTo>
                    <a:pt x="299228" y="101139"/>
                    <a:pt x="312688" y="161143"/>
                    <a:pt x="278157" y="57550"/>
                  </a:cubicBezTo>
                  <a:cubicBezTo>
                    <a:pt x="271950" y="38929"/>
                    <a:pt x="270478" y="27581"/>
                    <a:pt x="258974" y="12789"/>
                  </a:cubicBezTo>
                  <a:cubicBezTo>
                    <a:pt x="255273" y="8030"/>
                    <a:pt x="250448" y="4263"/>
                    <a:pt x="246185" y="0"/>
                  </a:cubicBezTo>
                  <a:cubicBezTo>
                    <a:pt x="199571" y="5181"/>
                    <a:pt x="234832" y="-358"/>
                    <a:pt x="195029" y="9592"/>
                  </a:cubicBezTo>
                  <a:cubicBezTo>
                    <a:pt x="183022" y="12594"/>
                    <a:pt x="179682" y="11602"/>
                    <a:pt x="169452" y="15986"/>
                  </a:cubicBezTo>
                  <a:cubicBezTo>
                    <a:pt x="165071" y="17864"/>
                    <a:pt x="161088" y="20611"/>
                    <a:pt x="156663" y="22381"/>
                  </a:cubicBezTo>
                  <a:cubicBezTo>
                    <a:pt x="150405" y="24884"/>
                    <a:pt x="137480" y="28775"/>
                    <a:pt x="137480" y="28775"/>
                  </a:cubicBezTo>
                  <a:lnTo>
                    <a:pt x="127888" y="35170"/>
                  </a:lnTo>
                  <a:close/>
                </a:path>
              </a:pathLst>
            </a:cu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41">
              <a:extLst>
                <a:ext uri="{FF2B5EF4-FFF2-40B4-BE49-F238E27FC236}">
                  <a16:creationId xmlns:a16="http://schemas.microsoft.com/office/drawing/2014/main" id="{E4236ED5-E8F1-FD2F-288A-909B9AB79F05}"/>
                </a:ext>
              </a:extLst>
            </p:cNvPr>
            <p:cNvSpPr/>
            <p:nvPr/>
          </p:nvSpPr>
          <p:spPr>
            <a:xfrm rot="951050">
              <a:off x="2711014" y="2607861"/>
              <a:ext cx="45719" cy="45719"/>
            </a:xfrm>
            <a:prstGeom prst="triangle">
              <a:avLst/>
            </a:prstGeom>
            <a:solidFill>
              <a:srgbClr val="C9E7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15658C90-F26E-0873-DFC0-B7AECF4A00C6}"/>
                </a:ext>
              </a:extLst>
            </p:cNvPr>
            <p:cNvSpPr/>
            <p:nvPr/>
          </p:nvSpPr>
          <p:spPr>
            <a:xfrm>
              <a:off x="2481029" y="3084286"/>
              <a:ext cx="198227" cy="320735"/>
            </a:xfrm>
            <a:custGeom>
              <a:avLst/>
              <a:gdLst>
                <a:gd name="connsiteX0" fmla="*/ 124691 w 198227"/>
                <a:gd name="connsiteY0" fmla="*/ 1015 h 320735"/>
                <a:gd name="connsiteX1" fmla="*/ 137480 w 198227"/>
                <a:gd name="connsiteY1" fmla="*/ 36184 h 320735"/>
                <a:gd name="connsiteX2" fmla="*/ 143874 w 198227"/>
                <a:gd name="connsiteY2" fmla="*/ 52170 h 320735"/>
                <a:gd name="connsiteX3" fmla="*/ 147072 w 198227"/>
                <a:gd name="connsiteY3" fmla="*/ 61762 h 320735"/>
                <a:gd name="connsiteX4" fmla="*/ 153466 w 198227"/>
                <a:gd name="connsiteY4" fmla="*/ 87339 h 320735"/>
                <a:gd name="connsiteX5" fmla="*/ 159861 w 198227"/>
                <a:gd name="connsiteY5" fmla="*/ 106522 h 320735"/>
                <a:gd name="connsiteX6" fmla="*/ 166255 w 198227"/>
                <a:gd name="connsiteY6" fmla="*/ 119311 h 320735"/>
                <a:gd name="connsiteX7" fmla="*/ 175847 w 198227"/>
                <a:gd name="connsiteY7" fmla="*/ 148086 h 320735"/>
                <a:gd name="connsiteX8" fmla="*/ 182241 w 198227"/>
                <a:gd name="connsiteY8" fmla="*/ 160875 h 320735"/>
                <a:gd name="connsiteX9" fmla="*/ 185438 w 198227"/>
                <a:gd name="connsiteY9" fmla="*/ 173664 h 320735"/>
                <a:gd name="connsiteX10" fmla="*/ 191833 w 198227"/>
                <a:gd name="connsiteY10" fmla="*/ 189650 h 320735"/>
                <a:gd name="connsiteX11" fmla="*/ 198227 w 198227"/>
                <a:gd name="connsiteY11" fmla="*/ 301552 h 320735"/>
                <a:gd name="connsiteX12" fmla="*/ 195030 w 198227"/>
                <a:gd name="connsiteY12" fmla="*/ 320735 h 320735"/>
                <a:gd name="connsiteX13" fmla="*/ 121494 w 198227"/>
                <a:gd name="connsiteY13" fmla="*/ 317538 h 320735"/>
                <a:gd name="connsiteX14" fmla="*/ 92719 w 198227"/>
                <a:gd name="connsiteY14" fmla="*/ 314341 h 320735"/>
                <a:gd name="connsiteX15" fmla="*/ 67142 w 198227"/>
                <a:gd name="connsiteY15" fmla="*/ 307946 h 320735"/>
                <a:gd name="connsiteX16" fmla="*/ 0 w 198227"/>
                <a:gd name="connsiteY16" fmla="*/ 301552 h 320735"/>
                <a:gd name="connsiteX17" fmla="*/ 3198 w 198227"/>
                <a:gd name="connsiteY17" fmla="*/ 256791 h 320735"/>
                <a:gd name="connsiteX18" fmla="*/ 9592 w 198227"/>
                <a:gd name="connsiteY18" fmla="*/ 224819 h 320735"/>
                <a:gd name="connsiteX19" fmla="*/ 15986 w 198227"/>
                <a:gd name="connsiteY19" fmla="*/ 180058 h 320735"/>
                <a:gd name="connsiteX20" fmla="*/ 19184 w 198227"/>
                <a:gd name="connsiteY20" fmla="*/ 160875 h 320735"/>
                <a:gd name="connsiteX21" fmla="*/ 22381 w 198227"/>
                <a:gd name="connsiteY21" fmla="*/ 132100 h 320735"/>
                <a:gd name="connsiteX22" fmla="*/ 38367 w 198227"/>
                <a:gd name="connsiteY22" fmla="*/ 87339 h 320735"/>
                <a:gd name="connsiteX23" fmla="*/ 44761 w 198227"/>
                <a:gd name="connsiteY23" fmla="*/ 74550 h 320735"/>
                <a:gd name="connsiteX24" fmla="*/ 54353 w 198227"/>
                <a:gd name="connsiteY24" fmla="*/ 58564 h 320735"/>
                <a:gd name="connsiteX25" fmla="*/ 63944 w 198227"/>
                <a:gd name="connsiteY25" fmla="*/ 39381 h 320735"/>
                <a:gd name="connsiteX26" fmla="*/ 89522 w 198227"/>
                <a:gd name="connsiteY26" fmla="*/ 20198 h 320735"/>
                <a:gd name="connsiteX27" fmla="*/ 99114 w 198227"/>
                <a:gd name="connsiteY27" fmla="*/ 13804 h 320735"/>
                <a:gd name="connsiteX28" fmla="*/ 111902 w 198227"/>
                <a:gd name="connsiteY28" fmla="*/ 10606 h 320735"/>
                <a:gd name="connsiteX29" fmla="*/ 124691 w 198227"/>
                <a:gd name="connsiteY29" fmla="*/ 1015 h 320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98227" h="320735">
                  <a:moveTo>
                    <a:pt x="124691" y="1015"/>
                  </a:moveTo>
                  <a:cubicBezTo>
                    <a:pt x="128954" y="5278"/>
                    <a:pt x="128340" y="2670"/>
                    <a:pt x="137480" y="36184"/>
                  </a:cubicBezTo>
                  <a:cubicBezTo>
                    <a:pt x="138990" y="41721"/>
                    <a:pt x="141859" y="46796"/>
                    <a:pt x="143874" y="52170"/>
                  </a:cubicBezTo>
                  <a:cubicBezTo>
                    <a:pt x="145057" y="55326"/>
                    <a:pt x="146185" y="58510"/>
                    <a:pt x="147072" y="61762"/>
                  </a:cubicBezTo>
                  <a:cubicBezTo>
                    <a:pt x="149384" y="70240"/>
                    <a:pt x="150687" y="79002"/>
                    <a:pt x="153466" y="87339"/>
                  </a:cubicBezTo>
                  <a:cubicBezTo>
                    <a:pt x="155598" y="93733"/>
                    <a:pt x="156847" y="100493"/>
                    <a:pt x="159861" y="106522"/>
                  </a:cubicBezTo>
                  <a:cubicBezTo>
                    <a:pt x="161992" y="110785"/>
                    <a:pt x="164544" y="114863"/>
                    <a:pt x="166255" y="119311"/>
                  </a:cubicBezTo>
                  <a:cubicBezTo>
                    <a:pt x="169884" y="128748"/>
                    <a:pt x="171326" y="139043"/>
                    <a:pt x="175847" y="148086"/>
                  </a:cubicBezTo>
                  <a:cubicBezTo>
                    <a:pt x="177978" y="152349"/>
                    <a:pt x="180568" y="156412"/>
                    <a:pt x="182241" y="160875"/>
                  </a:cubicBezTo>
                  <a:cubicBezTo>
                    <a:pt x="183784" y="164989"/>
                    <a:pt x="184048" y="169495"/>
                    <a:pt x="185438" y="173664"/>
                  </a:cubicBezTo>
                  <a:cubicBezTo>
                    <a:pt x="187253" y="179109"/>
                    <a:pt x="189701" y="184321"/>
                    <a:pt x="191833" y="189650"/>
                  </a:cubicBezTo>
                  <a:cubicBezTo>
                    <a:pt x="194564" y="225152"/>
                    <a:pt x="198227" y="267097"/>
                    <a:pt x="198227" y="301552"/>
                  </a:cubicBezTo>
                  <a:cubicBezTo>
                    <a:pt x="198227" y="308035"/>
                    <a:pt x="196096" y="314341"/>
                    <a:pt x="195030" y="320735"/>
                  </a:cubicBezTo>
                  <a:lnTo>
                    <a:pt x="121494" y="317538"/>
                  </a:lnTo>
                  <a:cubicBezTo>
                    <a:pt x="111862" y="316936"/>
                    <a:pt x="102238" y="315928"/>
                    <a:pt x="92719" y="314341"/>
                  </a:cubicBezTo>
                  <a:cubicBezTo>
                    <a:pt x="49775" y="307183"/>
                    <a:pt x="131901" y="315418"/>
                    <a:pt x="67142" y="307946"/>
                  </a:cubicBezTo>
                  <a:cubicBezTo>
                    <a:pt x="44808" y="305369"/>
                    <a:pt x="22381" y="303683"/>
                    <a:pt x="0" y="301552"/>
                  </a:cubicBezTo>
                  <a:cubicBezTo>
                    <a:pt x="1066" y="286632"/>
                    <a:pt x="1343" y="271634"/>
                    <a:pt x="3198" y="256791"/>
                  </a:cubicBezTo>
                  <a:cubicBezTo>
                    <a:pt x="4546" y="246007"/>
                    <a:pt x="8511" y="235633"/>
                    <a:pt x="9592" y="224819"/>
                  </a:cubicBezTo>
                  <a:cubicBezTo>
                    <a:pt x="16048" y="160254"/>
                    <a:pt x="9034" y="214816"/>
                    <a:pt x="15986" y="180058"/>
                  </a:cubicBezTo>
                  <a:cubicBezTo>
                    <a:pt x="17257" y="173701"/>
                    <a:pt x="18327" y="167301"/>
                    <a:pt x="19184" y="160875"/>
                  </a:cubicBezTo>
                  <a:cubicBezTo>
                    <a:pt x="20460" y="151309"/>
                    <a:pt x="20603" y="141585"/>
                    <a:pt x="22381" y="132100"/>
                  </a:cubicBezTo>
                  <a:cubicBezTo>
                    <a:pt x="25445" y="115759"/>
                    <a:pt x="31535" y="102369"/>
                    <a:pt x="38367" y="87339"/>
                  </a:cubicBezTo>
                  <a:cubicBezTo>
                    <a:pt x="40339" y="83000"/>
                    <a:pt x="42446" y="78716"/>
                    <a:pt x="44761" y="74550"/>
                  </a:cubicBezTo>
                  <a:cubicBezTo>
                    <a:pt x="47779" y="69118"/>
                    <a:pt x="51377" y="64020"/>
                    <a:pt x="54353" y="58564"/>
                  </a:cubicBezTo>
                  <a:cubicBezTo>
                    <a:pt x="57776" y="52288"/>
                    <a:pt x="59739" y="45163"/>
                    <a:pt x="63944" y="39381"/>
                  </a:cubicBezTo>
                  <a:cubicBezTo>
                    <a:pt x="81570" y="15145"/>
                    <a:pt x="73113" y="28402"/>
                    <a:pt x="89522" y="20198"/>
                  </a:cubicBezTo>
                  <a:cubicBezTo>
                    <a:pt x="92959" y="18480"/>
                    <a:pt x="95582" y="15318"/>
                    <a:pt x="99114" y="13804"/>
                  </a:cubicBezTo>
                  <a:cubicBezTo>
                    <a:pt x="103153" y="12073"/>
                    <a:pt x="107677" y="11813"/>
                    <a:pt x="111902" y="10606"/>
                  </a:cubicBezTo>
                  <a:cubicBezTo>
                    <a:pt x="124269" y="7072"/>
                    <a:pt x="120428" y="-3248"/>
                    <a:pt x="124691" y="1015"/>
                  </a:cubicBezTo>
                  <a:close/>
                </a:path>
              </a:pathLst>
            </a:cu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41C23539-01E6-0F8F-DB5C-0CED6537CB5D}"/>
                </a:ext>
              </a:extLst>
            </p:cNvPr>
            <p:cNvSpPr/>
            <p:nvPr/>
          </p:nvSpPr>
          <p:spPr>
            <a:xfrm rot="14479112" flipV="1">
              <a:off x="2578793" y="3131277"/>
              <a:ext cx="210994" cy="61973"/>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B44852F7-7CC3-CEF4-53C7-9E8207A0165B}"/>
                </a:ext>
              </a:extLst>
            </p:cNvPr>
            <p:cNvSpPr/>
            <p:nvPr/>
          </p:nvSpPr>
          <p:spPr>
            <a:xfrm>
              <a:off x="1534657" y="3449085"/>
              <a:ext cx="1104854" cy="509052"/>
            </a:xfrm>
            <a:custGeom>
              <a:avLst/>
              <a:gdLst>
                <a:gd name="connsiteX0" fmla="*/ 981542 w 1104854"/>
                <a:gd name="connsiteY0" fmla="*/ 3894 h 509052"/>
                <a:gd name="connsiteX1" fmla="*/ 1048683 w 1104854"/>
                <a:gd name="connsiteY1" fmla="*/ 3894 h 509052"/>
                <a:gd name="connsiteX2" fmla="*/ 1093444 w 1104854"/>
                <a:gd name="connsiteY2" fmla="*/ 7091 h 509052"/>
                <a:gd name="connsiteX3" fmla="*/ 1099838 w 1104854"/>
                <a:gd name="connsiteY3" fmla="*/ 16683 h 509052"/>
                <a:gd name="connsiteX4" fmla="*/ 1099838 w 1104854"/>
                <a:gd name="connsiteY4" fmla="*/ 96613 h 509052"/>
                <a:gd name="connsiteX5" fmla="*/ 1093444 w 1104854"/>
                <a:gd name="connsiteY5" fmla="*/ 128585 h 509052"/>
                <a:gd name="connsiteX6" fmla="*/ 1083852 w 1104854"/>
                <a:gd name="connsiteY6" fmla="*/ 182937 h 509052"/>
                <a:gd name="connsiteX7" fmla="*/ 1080655 w 1104854"/>
                <a:gd name="connsiteY7" fmla="*/ 192529 h 509052"/>
                <a:gd name="connsiteX8" fmla="*/ 1077458 w 1104854"/>
                <a:gd name="connsiteY8" fmla="*/ 205318 h 509052"/>
                <a:gd name="connsiteX9" fmla="*/ 1074260 w 1104854"/>
                <a:gd name="connsiteY9" fmla="*/ 221304 h 509052"/>
                <a:gd name="connsiteX10" fmla="*/ 1067866 w 1104854"/>
                <a:gd name="connsiteY10" fmla="*/ 234093 h 509052"/>
                <a:gd name="connsiteX11" fmla="*/ 1064669 w 1104854"/>
                <a:gd name="connsiteY11" fmla="*/ 246881 h 509052"/>
                <a:gd name="connsiteX12" fmla="*/ 1058274 w 1104854"/>
                <a:gd name="connsiteY12" fmla="*/ 259670 h 509052"/>
                <a:gd name="connsiteX13" fmla="*/ 1055077 w 1104854"/>
                <a:gd name="connsiteY13" fmla="*/ 269262 h 509052"/>
                <a:gd name="connsiteX14" fmla="*/ 1048683 w 1104854"/>
                <a:gd name="connsiteY14" fmla="*/ 285248 h 509052"/>
                <a:gd name="connsiteX15" fmla="*/ 1045486 w 1104854"/>
                <a:gd name="connsiteY15" fmla="*/ 294839 h 509052"/>
                <a:gd name="connsiteX16" fmla="*/ 1016711 w 1104854"/>
                <a:gd name="connsiteY16" fmla="*/ 317220 h 509052"/>
                <a:gd name="connsiteX17" fmla="*/ 1010316 w 1104854"/>
                <a:gd name="connsiteY17" fmla="*/ 323614 h 509052"/>
                <a:gd name="connsiteX18" fmla="*/ 994330 w 1104854"/>
                <a:gd name="connsiteY18" fmla="*/ 336403 h 509052"/>
                <a:gd name="connsiteX19" fmla="*/ 968753 w 1104854"/>
                <a:gd name="connsiteY19" fmla="*/ 374770 h 509052"/>
                <a:gd name="connsiteX20" fmla="*/ 955964 w 1104854"/>
                <a:gd name="connsiteY20" fmla="*/ 393953 h 509052"/>
                <a:gd name="connsiteX21" fmla="*/ 949570 w 1104854"/>
                <a:gd name="connsiteY21" fmla="*/ 406742 h 509052"/>
                <a:gd name="connsiteX22" fmla="*/ 936781 w 1104854"/>
                <a:gd name="connsiteY22" fmla="*/ 409939 h 509052"/>
                <a:gd name="connsiteX23" fmla="*/ 911203 w 1104854"/>
                <a:gd name="connsiteY23" fmla="*/ 425925 h 509052"/>
                <a:gd name="connsiteX24" fmla="*/ 882428 w 1104854"/>
                <a:gd name="connsiteY24" fmla="*/ 441911 h 509052"/>
                <a:gd name="connsiteX25" fmla="*/ 872837 w 1104854"/>
                <a:gd name="connsiteY25" fmla="*/ 448305 h 509052"/>
                <a:gd name="connsiteX26" fmla="*/ 863245 w 1104854"/>
                <a:gd name="connsiteY26" fmla="*/ 451502 h 509052"/>
                <a:gd name="connsiteX27" fmla="*/ 850456 w 1104854"/>
                <a:gd name="connsiteY27" fmla="*/ 457897 h 509052"/>
                <a:gd name="connsiteX28" fmla="*/ 840865 w 1104854"/>
                <a:gd name="connsiteY28" fmla="*/ 461094 h 509052"/>
                <a:gd name="connsiteX29" fmla="*/ 828076 w 1104854"/>
                <a:gd name="connsiteY29" fmla="*/ 467488 h 509052"/>
                <a:gd name="connsiteX30" fmla="*/ 818484 w 1104854"/>
                <a:gd name="connsiteY30" fmla="*/ 470686 h 509052"/>
                <a:gd name="connsiteX31" fmla="*/ 796104 w 1104854"/>
                <a:gd name="connsiteY31" fmla="*/ 480277 h 509052"/>
                <a:gd name="connsiteX32" fmla="*/ 786512 w 1104854"/>
                <a:gd name="connsiteY32" fmla="*/ 486672 h 509052"/>
                <a:gd name="connsiteX33" fmla="*/ 709779 w 1104854"/>
                <a:gd name="connsiteY33" fmla="*/ 496263 h 509052"/>
                <a:gd name="connsiteX34" fmla="*/ 696991 w 1104854"/>
                <a:gd name="connsiteY34" fmla="*/ 499460 h 509052"/>
                <a:gd name="connsiteX35" fmla="*/ 565905 w 1104854"/>
                <a:gd name="connsiteY35" fmla="*/ 509052 h 509052"/>
                <a:gd name="connsiteX36" fmla="*/ 514750 w 1104854"/>
                <a:gd name="connsiteY36" fmla="*/ 496263 h 509052"/>
                <a:gd name="connsiteX37" fmla="*/ 498764 w 1104854"/>
                <a:gd name="connsiteY37" fmla="*/ 483474 h 509052"/>
                <a:gd name="connsiteX38" fmla="*/ 469989 w 1104854"/>
                <a:gd name="connsiteY38" fmla="*/ 467488 h 509052"/>
                <a:gd name="connsiteX39" fmla="*/ 460398 w 1104854"/>
                <a:gd name="connsiteY39" fmla="*/ 457897 h 509052"/>
                <a:gd name="connsiteX40" fmla="*/ 438017 w 1104854"/>
                <a:gd name="connsiteY40" fmla="*/ 451502 h 509052"/>
                <a:gd name="connsiteX41" fmla="*/ 415637 w 1104854"/>
                <a:gd name="connsiteY41" fmla="*/ 448305 h 509052"/>
                <a:gd name="connsiteX42" fmla="*/ 377270 w 1104854"/>
                <a:gd name="connsiteY42" fmla="*/ 441911 h 509052"/>
                <a:gd name="connsiteX43" fmla="*/ 354890 w 1104854"/>
                <a:gd name="connsiteY43" fmla="*/ 416333 h 509052"/>
                <a:gd name="connsiteX44" fmla="*/ 313326 w 1104854"/>
                <a:gd name="connsiteY44" fmla="*/ 406742 h 509052"/>
                <a:gd name="connsiteX45" fmla="*/ 297340 w 1104854"/>
                <a:gd name="connsiteY45" fmla="*/ 397150 h 509052"/>
                <a:gd name="connsiteX46" fmla="*/ 281354 w 1104854"/>
                <a:gd name="connsiteY46" fmla="*/ 393953 h 509052"/>
                <a:gd name="connsiteX47" fmla="*/ 274960 w 1104854"/>
                <a:gd name="connsiteY47" fmla="*/ 387558 h 509052"/>
                <a:gd name="connsiteX48" fmla="*/ 265368 w 1104854"/>
                <a:gd name="connsiteY48" fmla="*/ 384361 h 509052"/>
                <a:gd name="connsiteX49" fmla="*/ 214213 w 1104854"/>
                <a:gd name="connsiteY49" fmla="*/ 374770 h 509052"/>
                <a:gd name="connsiteX50" fmla="*/ 198227 w 1104854"/>
                <a:gd name="connsiteY50" fmla="*/ 365178 h 509052"/>
                <a:gd name="connsiteX51" fmla="*/ 169452 w 1104854"/>
                <a:gd name="connsiteY51" fmla="*/ 355586 h 509052"/>
                <a:gd name="connsiteX52" fmla="*/ 159860 w 1104854"/>
                <a:gd name="connsiteY52" fmla="*/ 349192 h 509052"/>
                <a:gd name="connsiteX53" fmla="*/ 131086 w 1104854"/>
                <a:gd name="connsiteY53" fmla="*/ 345995 h 509052"/>
                <a:gd name="connsiteX54" fmla="*/ 108705 w 1104854"/>
                <a:gd name="connsiteY54" fmla="*/ 336403 h 509052"/>
                <a:gd name="connsiteX55" fmla="*/ 28775 w 1104854"/>
                <a:gd name="connsiteY55" fmla="*/ 333206 h 509052"/>
                <a:gd name="connsiteX56" fmla="*/ 6395 w 1104854"/>
                <a:gd name="connsiteY56" fmla="*/ 304431 h 509052"/>
                <a:gd name="connsiteX57" fmla="*/ 0 w 1104854"/>
                <a:gd name="connsiteY57" fmla="*/ 285248 h 509052"/>
                <a:gd name="connsiteX58" fmla="*/ 6395 w 1104854"/>
                <a:gd name="connsiteY58" fmla="*/ 221304 h 509052"/>
                <a:gd name="connsiteX59" fmla="*/ 22381 w 1104854"/>
                <a:gd name="connsiteY59" fmla="*/ 189332 h 509052"/>
                <a:gd name="connsiteX60" fmla="*/ 38367 w 1104854"/>
                <a:gd name="connsiteY60" fmla="*/ 170149 h 509052"/>
                <a:gd name="connsiteX61" fmla="*/ 89522 w 1104854"/>
                <a:gd name="connsiteY61" fmla="*/ 103007 h 509052"/>
                <a:gd name="connsiteX62" fmla="*/ 115100 w 1104854"/>
                <a:gd name="connsiteY62" fmla="*/ 77430 h 509052"/>
                <a:gd name="connsiteX63" fmla="*/ 166255 w 1104854"/>
                <a:gd name="connsiteY63" fmla="*/ 58246 h 509052"/>
                <a:gd name="connsiteX64" fmla="*/ 249382 w 1104854"/>
                <a:gd name="connsiteY64" fmla="*/ 39063 h 509052"/>
                <a:gd name="connsiteX65" fmla="*/ 278157 w 1104854"/>
                <a:gd name="connsiteY65" fmla="*/ 35866 h 509052"/>
                <a:gd name="connsiteX66" fmla="*/ 319721 w 1104854"/>
                <a:gd name="connsiteY66" fmla="*/ 26274 h 509052"/>
                <a:gd name="connsiteX67" fmla="*/ 342101 w 1104854"/>
                <a:gd name="connsiteY67" fmla="*/ 23077 h 509052"/>
                <a:gd name="connsiteX68" fmla="*/ 543525 w 1104854"/>
                <a:gd name="connsiteY68" fmla="*/ 16683 h 509052"/>
                <a:gd name="connsiteX69" fmla="*/ 594680 w 1104854"/>
                <a:gd name="connsiteY69" fmla="*/ 10288 h 509052"/>
                <a:gd name="connsiteX70" fmla="*/ 607469 w 1104854"/>
                <a:gd name="connsiteY70" fmla="*/ 7091 h 509052"/>
                <a:gd name="connsiteX71" fmla="*/ 968753 w 1104854"/>
                <a:gd name="connsiteY71" fmla="*/ 3894 h 509052"/>
                <a:gd name="connsiteX72" fmla="*/ 981542 w 1104854"/>
                <a:gd name="connsiteY72" fmla="*/ 3894 h 50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104854" h="509052">
                  <a:moveTo>
                    <a:pt x="981542" y="3894"/>
                  </a:moveTo>
                  <a:cubicBezTo>
                    <a:pt x="1014000" y="-2597"/>
                    <a:pt x="992988" y="181"/>
                    <a:pt x="1048683" y="3894"/>
                  </a:cubicBezTo>
                  <a:lnTo>
                    <a:pt x="1093444" y="7091"/>
                  </a:lnTo>
                  <a:cubicBezTo>
                    <a:pt x="1095575" y="10288"/>
                    <a:pt x="1098120" y="13246"/>
                    <a:pt x="1099838" y="16683"/>
                  </a:cubicBezTo>
                  <a:cubicBezTo>
                    <a:pt x="1110865" y="38738"/>
                    <a:pt x="1100348" y="91177"/>
                    <a:pt x="1099838" y="96613"/>
                  </a:cubicBezTo>
                  <a:cubicBezTo>
                    <a:pt x="1098824" y="107434"/>
                    <a:pt x="1095231" y="117865"/>
                    <a:pt x="1093444" y="128585"/>
                  </a:cubicBezTo>
                  <a:cubicBezTo>
                    <a:pt x="1093006" y="131215"/>
                    <a:pt x="1086720" y="171462"/>
                    <a:pt x="1083852" y="182937"/>
                  </a:cubicBezTo>
                  <a:cubicBezTo>
                    <a:pt x="1083035" y="186207"/>
                    <a:pt x="1081581" y="189288"/>
                    <a:pt x="1080655" y="192529"/>
                  </a:cubicBezTo>
                  <a:cubicBezTo>
                    <a:pt x="1079448" y="196754"/>
                    <a:pt x="1078411" y="201028"/>
                    <a:pt x="1077458" y="205318"/>
                  </a:cubicBezTo>
                  <a:cubicBezTo>
                    <a:pt x="1076279" y="210623"/>
                    <a:pt x="1075979" y="216149"/>
                    <a:pt x="1074260" y="221304"/>
                  </a:cubicBezTo>
                  <a:cubicBezTo>
                    <a:pt x="1072753" y="225826"/>
                    <a:pt x="1069539" y="229630"/>
                    <a:pt x="1067866" y="234093"/>
                  </a:cubicBezTo>
                  <a:cubicBezTo>
                    <a:pt x="1066323" y="238207"/>
                    <a:pt x="1066212" y="242767"/>
                    <a:pt x="1064669" y="246881"/>
                  </a:cubicBezTo>
                  <a:cubicBezTo>
                    <a:pt x="1062995" y="251344"/>
                    <a:pt x="1060152" y="255289"/>
                    <a:pt x="1058274" y="259670"/>
                  </a:cubicBezTo>
                  <a:cubicBezTo>
                    <a:pt x="1056946" y="262768"/>
                    <a:pt x="1056260" y="266106"/>
                    <a:pt x="1055077" y="269262"/>
                  </a:cubicBezTo>
                  <a:cubicBezTo>
                    <a:pt x="1053062" y="274636"/>
                    <a:pt x="1050698" y="279874"/>
                    <a:pt x="1048683" y="285248"/>
                  </a:cubicBezTo>
                  <a:cubicBezTo>
                    <a:pt x="1047500" y="288403"/>
                    <a:pt x="1047355" y="292035"/>
                    <a:pt x="1045486" y="294839"/>
                  </a:cubicBezTo>
                  <a:cubicBezTo>
                    <a:pt x="1038977" y="304602"/>
                    <a:pt x="1025180" y="310868"/>
                    <a:pt x="1016711" y="317220"/>
                  </a:cubicBezTo>
                  <a:cubicBezTo>
                    <a:pt x="1014299" y="319029"/>
                    <a:pt x="1012670" y="321731"/>
                    <a:pt x="1010316" y="323614"/>
                  </a:cubicBezTo>
                  <a:cubicBezTo>
                    <a:pt x="1001091" y="330994"/>
                    <a:pt x="1001187" y="327831"/>
                    <a:pt x="994330" y="336403"/>
                  </a:cubicBezTo>
                  <a:cubicBezTo>
                    <a:pt x="956728" y="383404"/>
                    <a:pt x="986871" y="344573"/>
                    <a:pt x="968753" y="374770"/>
                  </a:cubicBezTo>
                  <a:cubicBezTo>
                    <a:pt x="964799" y="381360"/>
                    <a:pt x="959401" y="387079"/>
                    <a:pt x="955964" y="393953"/>
                  </a:cubicBezTo>
                  <a:cubicBezTo>
                    <a:pt x="953833" y="398216"/>
                    <a:pt x="953231" y="403691"/>
                    <a:pt x="949570" y="406742"/>
                  </a:cubicBezTo>
                  <a:cubicBezTo>
                    <a:pt x="946194" y="409555"/>
                    <a:pt x="941044" y="408873"/>
                    <a:pt x="936781" y="409939"/>
                  </a:cubicBezTo>
                  <a:cubicBezTo>
                    <a:pt x="924477" y="428392"/>
                    <a:pt x="937837" y="412607"/>
                    <a:pt x="911203" y="425925"/>
                  </a:cubicBezTo>
                  <a:cubicBezTo>
                    <a:pt x="867238" y="447909"/>
                    <a:pt x="908949" y="433072"/>
                    <a:pt x="882428" y="441911"/>
                  </a:cubicBezTo>
                  <a:cubicBezTo>
                    <a:pt x="879231" y="444042"/>
                    <a:pt x="876274" y="446587"/>
                    <a:pt x="872837" y="448305"/>
                  </a:cubicBezTo>
                  <a:cubicBezTo>
                    <a:pt x="869823" y="449812"/>
                    <a:pt x="866343" y="450174"/>
                    <a:pt x="863245" y="451502"/>
                  </a:cubicBezTo>
                  <a:cubicBezTo>
                    <a:pt x="858864" y="453380"/>
                    <a:pt x="854837" y="456019"/>
                    <a:pt x="850456" y="457897"/>
                  </a:cubicBezTo>
                  <a:cubicBezTo>
                    <a:pt x="847359" y="459225"/>
                    <a:pt x="843962" y="459767"/>
                    <a:pt x="840865" y="461094"/>
                  </a:cubicBezTo>
                  <a:cubicBezTo>
                    <a:pt x="836484" y="462971"/>
                    <a:pt x="832457" y="465611"/>
                    <a:pt x="828076" y="467488"/>
                  </a:cubicBezTo>
                  <a:cubicBezTo>
                    <a:pt x="824978" y="468816"/>
                    <a:pt x="821499" y="469179"/>
                    <a:pt x="818484" y="470686"/>
                  </a:cubicBezTo>
                  <a:cubicBezTo>
                    <a:pt x="796408" y="481724"/>
                    <a:pt x="822717" y="473624"/>
                    <a:pt x="796104" y="480277"/>
                  </a:cubicBezTo>
                  <a:cubicBezTo>
                    <a:pt x="792907" y="482409"/>
                    <a:pt x="790291" y="485972"/>
                    <a:pt x="786512" y="486672"/>
                  </a:cubicBezTo>
                  <a:cubicBezTo>
                    <a:pt x="761166" y="491366"/>
                    <a:pt x="709779" y="496263"/>
                    <a:pt x="709779" y="496263"/>
                  </a:cubicBezTo>
                  <a:cubicBezTo>
                    <a:pt x="705516" y="497329"/>
                    <a:pt x="701331" y="498775"/>
                    <a:pt x="696991" y="499460"/>
                  </a:cubicBezTo>
                  <a:cubicBezTo>
                    <a:pt x="637058" y="508924"/>
                    <a:pt x="638478" y="506261"/>
                    <a:pt x="565905" y="509052"/>
                  </a:cubicBezTo>
                  <a:cubicBezTo>
                    <a:pt x="542731" y="504839"/>
                    <a:pt x="533301" y="505539"/>
                    <a:pt x="514750" y="496263"/>
                  </a:cubicBezTo>
                  <a:cubicBezTo>
                    <a:pt x="486453" y="482114"/>
                    <a:pt x="520581" y="497358"/>
                    <a:pt x="498764" y="483474"/>
                  </a:cubicBezTo>
                  <a:cubicBezTo>
                    <a:pt x="489507" y="477583"/>
                    <a:pt x="479119" y="473574"/>
                    <a:pt x="469989" y="467488"/>
                  </a:cubicBezTo>
                  <a:cubicBezTo>
                    <a:pt x="466227" y="464980"/>
                    <a:pt x="464442" y="459919"/>
                    <a:pt x="460398" y="457897"/>
                  </a:cubicBezTo>
                  <a:cubicBezTo>
                    <a:pt x="453458" y="454427"/>
                    <a:pt x="445477" y="453634"/>
                    <a:pt x="438017" y="451502"/>
                  </a:cubicBezTo>
                  <a:cubicBezTo>
                    <a:pt x="417300" y="437691"/>
                    <a:pt x="440696" y="449871"/>
                    <a:pt x="415637" y="448305"/>
                  </a:cubicBezTo>
                  <a:cubicBezTo>
                    <a:pt x="402697" y="447496"/>
                    <a:pt x="390059" y="444042"/>
                    <a:pt x="377270" y="441911"/>
                  </a:cubicBezTo>
                  <a:cubicBezTo>
                    <a:pt x="376579" y="441047"/>
                    <a:pt x="359419" y="418391"/>
                    <a:pt x="354890" y="416333"/>
                  </a:cubicBezTo>
                  <a:cubicBezTo>
                    <a:pt x="348831" y="413579"/>
                    <a:pt x="322600" y="408597"/>
                    <a:pt x="313326" y="406742"/>
                  </a:cubicBezTo>
                  <a:cubicBezTo>
                    <a:pt x="307997" y="403545"/>
                    <a:pt x="303110" y="399458"/>
                    <a:pt x="297340" y="397150"/>
                  </a:cubicBezTo>
                  <a:cubicBezTo>
                    <a:pt x="292294" y="395132"/>
                    <a:pt x="286349" y="396094"/>
                    <a:pt x="281354" y="393953"/>
                  </a:cubicBezTo>
                  <a:cubicBezTo>
                    <a:pt x="278583" y="392766"/>
                    <a:pt x="277545" y="389109"/>
                    <a:pt x="274960" y="387558"/>
                  </a:cubicBezTo>
                  <a:cubicBezTo>
                    <a:pt x="272070" y="385824"/>
                    <a:pt x="268565" y="385427"/>
                    <a:pt x="265368" y="384361"/>
                  </a:cubicBezTo>
                  <a:cubicBezTo>
                    <a:pt x="240111" y="367523"/>
                    <a:pt x="274450" y="388156"/>
                    <a:pt x="214213" y="374770"/>
                  </a:cubicBezTo>
                  <a:cubicBezTo>
                    <a:pt x="208147" y="373422"/>
                    <a:pt x="203939" y="367626"/>
                    <a:pt x="198227" y="365178"/>
                  </a:cubicBezTo>
                  <a:cubicBezTo>
                    <a:pt x="188934" y="361195"/>
                    <a:pt x="177865" y="361194"/>
                    <a:pt x="169452" y="355586"/>
                  </a:cubicBezTo>
                  <a:cubicBezTo>
                    <a:pt x="166255" y="353455"/>
                    <a:pt x="163588" y="350124"/>
                    <a:pt x="159860" y="349192"/>
                  </a:cubicBezTo>
                  <a:cubicBezTo>
                    <a:pt x="150498" y="346852"/>
                    <a:pt x="140677" y="347061"/>
                    <a:pt x="131086" y="345995"/>
                  </a:cubicBezTo>
                  <a:cubicBezTo>
                    <a:pt x="123626" y="342798"/>
                    <a:pt x="116759" y="337410"/>
                    <a:pt x="108705" y="336403"/>
                  </a:cubicBezTo>
                  <a:cubicBezTo>
                    <a:pt x="82246" y="333096"/>
                    <a:pt x="54742" y="339265"/>
                    <a:pt x="28775" y="333206"/>
                  </a:cubicBezTo>
                  <a:cubicBezTo>
                    <a:pt x="28039" y="333034"/>
                    <a:pt x="9230" y="310810"/>
                    <a:pt x="6395" y="304431"/>
                  </a:cubicBezTo>
                  <a:cubicBezTo>
                    <a:pt x="3657" y="298272"/>
                    <a:pt x="0" y="285248"/>
                    <a:pt x="0" y="285248"/>
                  </a:cubicBezTo>
                  <a:cubicBezTo>
                    <a:pt x="2132" y="263933"/>
                    <a:pt x="3011" y="242456"/>
                    <a:pt x="6395" y="221304"/>
                  </a:cubicBezTo>
                  <a:cubicBezTo>
                    <a:pt x="7710" y="213083"/>
                    <a:pt x="17834" y="195584"/>
                    <a:pt x="22381" y="189332"/>
                  </a:cubicBezTo>
                  <a:cubicBezTo>
                    <a:pt x="27277" y="182600"/>
                    <a:pt x="33750" y="177075"/>
                    <a:pt x="38367" y="170149"/>
                  </a:cubicBezTo>
                  <a:cubicBezTo>
                    <a:pt x="91462" y="90507"/>
                    <a:pt x="42834" y="146583"/>
                    <a:pt x="89522" y="103007"/>
                  </a:cubicBezTo>
                  <a:cubicBezTo>
                    <a:pt x="98337" y="94780"/>
                    <a:pt x="104316" y="82822"/>
                    <a:pt x="115100" y="77430"/>
                  </a:cubicBezTo>
                  <a:cubicBezTo>
                    <a:pt x="140908" y="64525"/>
                    <a:pt x="132613" y="67303"/>
                    <a:pt x="166255" y="58246"/>
                  </a:cubicBezTo>
                  <a:cubicBezTo>
                    <a:pt x="187183" y="52611"/>
                    <a:pt x="225386" y="42852"/>
                    <a:pt x="249382" y="39063"/>
                  </a:cubicBezTo>
                  <a:cubicBezTo>
                    <a:pt x="258915" y="37558"/>
                    <a:pt x="268565" y="36932"/>
                    <a:pt x="278157" y="35866"/>
                  </a:cubicBezTo>
                  <a:cubicBezTo>
                    <a:pt x="292012" y="32669"/>
                    <a:pt x="305778" y="29063"/>
                    <a:pt x="319721" y="26274"/>
                  </a:cubicBezTo>
                  <a:cubicBezTo>
                    <a:pt x="327110" y="24796"/>
                    <a:pt x="334623" y="24012"/>
                    <a:pt x="342101" y="23077"/>
                  </a:cubicBezTo>
                  <a:cubicBezTo>
                    <a:pt x="416867" y="13732"/>
                    <a:pt x="428123" y="18820"/>
                    <a:pt x="543525" y="16683"/>
                  </a:cubicBezTo>
                  <a:cubicBezTo>
                    <a:pt x="557275" y="15155"/>
                    <a:pt x="580327" y="12898"/>
                    <a:pt x="594680" y="10288"/>
                  </a:cubicBezTo>
                  <a:cubicBezTo>
                    <a:pt x="599003" y="9502"/>
                    <a:pt x="603075" y="7166"/>
                    <a:pt x="607469" y="7091"/>
                  </a:cubicBezTo>
                  <a:lnTo>
                    <a:pt x="968753" y="3894"/>
                  </a:lnTo>
                  <a:cubicBezTo>
                    <a:pt x="996445" y="433"/>
                    <a:pt x="985738" y="697"/>
                    <a:pt x="981542" y="3894"/>
                  </a:cubicBezTo>
                  <a:close/>
                </a:path>
              </a:pathLst>
            </a:cu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884E4100-5C88-4546-3AC8-A5892479E2BF}"/>
                </a:ext>
              </a:extLst>
            </p:cNvPr>
            <p:cNvSpPr/>
            <p:nvPr/>
          </p:nvSpPr>
          <p:spPr>
            <a:xfrm>
              <a:off x="1262023" y="3798094"/>
              <a:ext cx="1292547" cy="288131"/>
            </a:xfrm>
            <a:custGeom>
              <a:avLst/>
              <a:gdLst>
                <a:gd name="connsiteX0" fmla="*/ 40 w 1292547"/>
                <a:gd name="connsiteY0" fmla="*/ 138112 h 288131"/>
                <a:gd name="connsiteX1" fmla="*/ 14327 w 1292547"/>
                <a:gd name="connsiteY1" fmla="*/ 133350 h 288131"/>
                <a:gd name="connsiteX2" fmla="*/ 28615 w 1292547"/>
                <a:gd name="connsiteY2" fmla="*/ 121444 h 288131"/>
                <a:gd name="connsiteX3" fmla="*/ 40521 w 1292547"/>
                <a:gd name="connsiteY3" fmla="*/ 109537 h 288131"/>
                <a:gd name="connsiteX4" fmla="*/ 45283 w 1292547"/>
                <a:gd name="connsiteY4" fmla="*/ 102394 h 288131"/>
                <a:gd name="connsiteX5" fmla="*/ 71477 w 1292547"/>
                <a:gd name="connsiteY5" fmla="*/ 78581 h 288131"/>
                <a:gd name="connsiteX6" fmla="*/ 90527 w 1292547"/>
                <a:gd name="connsiteY6" fmla="*/ 69056 h 288131"/>
                <a:gd name="connsiteX7" fmla="*/ 107196 w 1292547"/>
                <a:gd name="connsiteY7" fmla="*/ 57150 h 288131"/>
                <a:gd name="connsiteX8" fmla="*/ 119102 w 1292547"/>
                <a:gd name="connsiteY8" fmla="*/ 52387 h 288131"/>
                <a:gd name="connsiteX9" fmla="*/ 126246 w 1292547"/>
                <a:gd name="connsiteY9" fmla="*/ 47625 h 288131"/>
                <a:gd name="connsiteX10" fmla="*/ 152440 w 1292547"/>
                <a:gd name="connsiteY10" fmla="*/ 40481 h 288131"/>
                <a:gd name="connsiteX11" fmla="*/ 164346 w 1292547"/>
                <a:gd name="connsiteY11" fmla="*/ 33337 h 288131"/>
                <a:gd name="connsiteX12" fmla="*/ 171490 w 1292547"/>
                <a:gd name="connsiteY12" fmla="*/ 28575 h 288131"/>
                <a:gd name="connsiteX13" fmla="*/ 188158 w 1292547"/>
                <a:gd name="connsiteY13" fmla="*/ 23812 h 288131"/>
                <a:gd name="connsiteX14" fmla="*/ 197683 w 1292547"/>
                <a:gd name="connsiteY14" fmla="*/ 21431 h 288131"/>
                <a:gd name="connsiteX15" fmla="*/ 207208 w 1292547"/>
                <a:gd name="connsiteY15" fmla="*/ 16669 h 288131"/>
                <a:gd name="connsiteX16" fmla="*/ 223877 w 1292547"/>
                <a:gd name="connsiteY16" fmla="*/ 11906 h 288131"/>
                <a:gd name="connsiteX17" fmla="*/ 238165 w 1292547"/>
                <a:gd name="connsiteY17" fmla="*/ 7144 h 288131"/>
                <a:gd name="connsiteX18" fmla="*/ 247690 w 1292547"/>
                <a:gd name="connsiteY18" fmla="*/ 4762 h 288131"/>
                <a:gd name="connsiteX19" fmla="*/ 261977 w 1292547"/>
                <a:gd name="connsiteY19" fmla="*/ 2381 h 288131"/>
                <a:gd name="connsiteX20" fmla="*/ 269121 w 1292547"/>
                <a:gd name="connsiteY20" fmla="*/ 0 h 288131"/>
                <a:gd name="connsiteX21" fmla="*/ 335796 w 1292547"/>
                <a:gd name="connsiteY21" fmla="*/ 2381 h 288131"/>
                <a:gd name="connsiteX22" fmla="*/ 342940 w 1292547"/>
                <a:gd name="connsiteY22" fmla="*/ 4762 h 288131"/>
                <a:gd name="connsiteX23" fmla="*/ 354846 w 1292547"/>
                <a:gd name="connsiteY23" fmla="*/ 9525 h 288131"/>
                <a:gd name="connsiteX24" fmla="*/ 378658 w 1292547"/>
                <a:gd name="connsiteY24" fmla="*/ 14287 h 288131"/>
                <a:gd name="connsiteX25" fmla="*/ 390565 w 1292547"/>
                <a:gd name="connsiteY25" fmla="*/ 19050 h 288131"/>
                <a:gd name="connsiteX26" fmla="*/ 419140 w 1292547"/>
                <a:gd name="connsiteY26" fmla="*/ 26194 h 288131"/>
                <a:gd name="connsiteX27" fmla="*/ 428665 w 1292547"/>
                <a:gd name="connsiteY27" fmla="*/ 33337 h 288131"/>
                <a:gd name="connsiteX28" fmla="*/ 462002 w 1292547"/>
                <a:gd name="connsiteY28" fmla="*/ 45244 h 288131"/>
                <a:gd name="connsiteX29" fmla="*/ 469146 w 1292547"/>
                <a:gd name="connsiteY29" fmla="*/ 50006 h 288131"/>
                <a:gd name="connsiteX30" fmla="*/ 481052 w 1292547"/>
                <a:gd name="connsiteY30" fmla="*/ 52387 h 288131"/>
                <a:gd name="connsiteX31" fmla="*/ 504865 w 1292547"/>
                <a:gd name="connsiteY31" fmla="*/ 57150 h 288131"/>
                <a:gd name="connsiteX32" fmla="*/ 519152 w 1292547"/>
                <a:gd name="connsiteY32" fmla="*/ 61912 h 288131"/>
                <a:gd name="connsiteX33" fmla="*/ 538202 w 1292547"/>
                <a:gd name="connsiteY33" fmla="*/ 69056 h 288131"/>
                <a:gd name="connsiteX34" fmla="*/ 566777 w 1292547"/>
                <a:gd name="connsiteY34" fmla="*/ 71437 h 288131"/>
                <a:gd name="connsiteX35" fmla="*/ 583446 w 1292547"/>
                <a:gd name="connsiteY35" fmla="*/ 76200 h 288131"/>
                <a:gd name="connsiteX36" fmla="*/ 609640 w 1292547"/>
                <a:gd name="connsiteY36" fmla="*/ 83344 h 288131"/>
                <a:gd name="connsiteX37" fmla="*/ 652502 w 1292547"/>
                <a:gd name="connsiteY37" fmla="*/ 102394 h 288131"/>
                <a:gd name="connsiteX38" fmla="*/ 678696 w 1292547"/>
                <a:gd name="connsiteY38" fmla="*/ 111919 h 288131"/>
                <a:gd name="connsiteX39" fmla="*/ 697746 w 1292547"/>
                <a:gd name="connsiteY39" fmla="*/ 119062 h 288131"/>
                <a:gd name="connsiteX40" fmla="*/ 707271 w 1292547"/>
                <a:gd name="connsiteY40" fmla="*/ 121444 h 288131"/>
                <a:gd name="connsiteX41" fmla="*/ 709652 w 1292547"/>
                <a:gd name="connsiteY41" fmla="*/ 128587 h 288131"/>
                <a:gd name="connsiteX42" fmla="*/ 728702 w 1292547"/>
                <a:gd name="connsiteY42" fmla="*/ 135731 h 288131"/>
                <a:gd name="connsiteX43" fmla="*/ 762040 w 1292547"/>
                <a:gd name="connsiteY43" fmla="*/ 145256 h 288131"/>
                <a:gd name="connsiteX44" fmla="*/ 769183 w 1292547"/>
                <a:gd name="connsiteY44" fmla="*/ 147637 h 288131"/>
                <a:gd name="connsiteX45" fmla="*/ 781090 w 1292547"/>
                <a:gd name="connsiteY45" fmla="*/ 152400 h 288131"/>
                <a:gd name="connsiteX46" fmla="*/ 790615 w 1292547"/>
                <a:gd name="connsiteY46" fmla="*/ 154781 h 288131"/>
                <a:gd name="connsiteX47" fmla="*/ 797758 w 1292547"/>
                <a:gd name="connsiteY47" fmla="*/ 157162 h 288131"/>
                <a:gd name="connsiteX48" fmla="*/ 828715 w 1292547"/>
                <a:gd name="connsiteY48" fmla="*/ 161925 h 288131"/>
                <a:gd name="connsiteX49" fmla="*/ 845383 w 1292547"/>
                <a:gd name="connsiteY49" fmla="*/ 166687 h 288131"/>
                <a:gd name="connsiteX50" fmla="*/ 878721 w 1292547"/>
                <a:gd name="connsiteY50" fmla="*/ 173831 h 288131"/>
                <a:gd name="connsiteX51" fmla="*/ 945396 w 1292547"/>
                <a:gd name="connsiteY51" fmla="*/ 176212 h 288131"/>
                <a:gd name="connsiteX52" fmla="*/ 1014452 w 1292547"/>
                <a:gd name="connsiteY52" fmla="*/ 171450 h 288131"/>
                <a:gd name="connsiteX53" fmla="*/ 1033502 w 1292547"/>
                <a:gd name="connsiteY53" fmla="*/ 164306 h 288131"/>
                <a:gd name="connsiteX54" fmla="*/ 1062077 w 1292547"/>
                <a:gd name="connsiteY54" fmla="*/ 157162 h 288131"/>
                <a:gd name="connsiteX55" fmla="*/ 1085890 w 1292547"/>
                <a:gd name="connsiteY55" fmla="*/ 152400 h 288131"/>
                <a:gd name="connsiteX56" fmla="*/ 1109702 w 1292547"/>
                <a:gd name="connsiteY56" fmla="*/ 142875 h 288131"/>
                <a:gd name="connsiteX57" fmla="*/ 1123990 w 1292547"/>
                <a:gd name="connsiteY57" fmla="*/ 135731 h 288131"/>
                <a:gd name="connsiteX58" fmla="*/ 1147802 w 1292547"/>
                <a:gd name="connsiteY58" fmla="*/ 130969 h 288131"/>
                <a:gd name="connsiteX59" fmla="*/ 1159708 w 1292547"/>
                <a:gd name="connsiteY59" fmla="*/ 126206 h 288131"/>
                <a:gd name="connsiteX60" fmla="*/ 1166852 w 1292547"/>
                <a:gd name="connsiteY60" fmla="*/ 121444 h 288131"/>
                <a:gd name="connsiteX61" fmla="*/ 1178758 w 1292547"/>
                <a:gd name="connsiteY61" fmla="*/ 119062 h 288131"/>
                <a:gd name="connsiteX62" fmla="*/ 1214477 w 1292547"/>
                <a:gd name="connsiteY62" fmla="*/ 95250 h 288131"/>
                <a:gd name="connsiteX63" fmla="*/ 1221621 w 1292547"/>
                <a:gd name="connsiteY63" fmla="*/ 90487 h 288131"/>
                <a:gd name="connsiteX64" fmla="*/ 1228765 w 1292547"/>
                <a:gd name="connsiteY64" fmla="*/ 80962 h 288131"/>
                <a:gd name="connsiteX65" fmla="*/ 1238290 w 1292547"/>
                <a:gd name="connsiteY65" fmla="*/ 71437 h 288131"/>
                <a:gd name="connsiteX66" fmla="*/ 1245433 w 1292547"/>
                <a:gd name="connsiteY66" fmla="*/ 66675 h 288131"/>
                <a:gd name="connsiteX67" fmla="*/ 1252577 w 1292547"/>
                <a:gd name="connsiteY67" fmla="*/ 57150 h 288131"/>
                <a:gd name="connsiteX68" fmla="*/ 1264483 w 1292547"/>
                <a:gd name="connsiteY68" fmla="*/ 50006 h 288131"/>
                <a:gd name="connsiteX69" fmla="*/ 1281152 w 1292547"/>
                <a:gd name="connsiteY69" fmla="*/ 42862 h 288131"/>
                <a:gd name="connsiteX70" fmla="*/ 1285915 w 1292547"/>
                <a:gd name="connsiteY70" fmla="*/ 83344 h 288131"/>
                <a:gd name="connsiteX71" fmla="*/ 1281152 w 1292547"/>
                <a:gd name="connsiteY71" fmla="*/ 100012 h 288131"/>
                <a:gd name="connsiteX72" fmla="*/ 1269246 w 1292547"/>
                <a:gd name="connsiteY72" fmla="*/ 135731 h 288131"/>
                <a:gd name="connsiteX73" fmla="*/ 1259721 w 1292547"/>
                <a:gd name="connsiteY73" fmla="*/ 157162 h 288131"/>
                <a:gd name="connsiteX74" fmla="*/ 1252577 w 1292547"/>
                <a:gd name="connsiteY74" fmla="*/ 171450 h 288131"/>
                <a:gd name="connsiteX75" fmla="*/ 1228765 w 1292547"/>
                <a:gd name="connsiteY75" fmla="*/ 221456 h 288131"/>
                <a:gd name="connsiteX76" fmla="*/ 1226383 w 1292547"/>
                <a:gd name="connsiteY76" fmla="*/ 230981 h 288131"/>
                <a:gd name="connsiteX77" fmla="*/ 1204952 w 1292547"/>
                <a:gd name="connsiteY77" fmla="*/ 254794 h 288131"/>
                <a:gd name="connsiteX78" fmla="*/ 1190665 w 1292547"/>
                <a:gd name="connsiteY78" fmla="*/ 264319 h 288131"/>
                <a:gd name="connsiteX79" fmla="*/ 1159708 w 1292547"/>
                <a:gd name="connsiteY79" fmla="*/ 278606 h 288131"/>
                <a:gd name="connsiteX80" fmla="*/ 1140658 w 1292547"/>
                <a:gd name="connsiteY80" fmla="*/ 285750 h 288131"/>
                <a:gd name="connsiteX81" fmla="*/ 1114465 w 1292547"/>
                <a:gd name="connsiteY81" fmla="*/ 288131 h 288131"/>
                <a:gd name="connsiteX82" fmla="*/ 919202 w 1292547"/>
                <a:gd name="connsiteY82" fmla="*/ 283369 h 288131"/>
                <a:gd name="connsiteX83" fmla="*/ 876340 w 1292547"/>
                <a:gd name="connsiteY83" fmla="*/ 276225 h 288131"/>
                <a:gd name="connsiteX84" fmla="*/ 847765 w 1292547"/>
                <a:gd name="connsiteY84" fmla="*/ 273844 h 288131"/>
                <a:gd name="connsiteX85" fmla="*/ 752515 w 1292547"/>
                <a:gd name="connsiteY85" fmla="*/ 259556 h 288131"/>
                <a:gd name="connsiteX86" fmla="*/ 719177 w 1292547"/>
                <a:gd name="connsiteY86" fmla="*/ 254794 h 288131"/>
                <a:gd name="connsiteX87" fmla="*/ 690602 w 1292547"/>
                <a:gd name="connsiteY87" fmla="*/ 247650 h 288131"/>
                <a:gd name="connsiteX88" fmla="*/ 607258 w 1292547"/>
                <a:gd name="connsiteY88" fmla="*/ 219075 h 288131"/>
                <a:gd name="connsiteX89" fmla="*/ 535821 w 1292547"/>
                <a:gd name="connsiteY89" fmla="*/ 209550 h 288131"/>
                <a:gd name="connsiteX90" fmla="*/ 152440 w 1292547"/>
                <a:gd name="connsiteY90" fmla="*/ 200025 h 288131"/>
                <a:gd name="connsiteX91" fmla="*/ 131008 w 1292547"/>
                <a:gd name="connsiteY91" fmla="*/ 192881 h 288131"/>
                <a:gd name="connsiteX92" fmla="*/ 88146 w 1292547"/>
                <a:gd name="connsiteY92" fmla="*/ 183356 h 288131"/>
                <a:gd name="connsiteX93" fmla="*/ 69096 w 1292547"/>
                <a:gd name="connsiteY93" fmla="*/ 176212 h 288131"/>
                <a:gd name="connsiteX94" fmla="*/ 54808 w 1292547"/>
                <a:gd name="connsiteY94" fmla="*/ 173831 h 288131"/>
                <a:gd name="connsiteX95" fmla="*/ 38140 w 1292547"/>
                <a:gd name="connsiteY95" fmla="*/ 164306 h 288131"/>
                <a:gd name="connsiteX96" fmla="*/ 19090 w 1292547"/>
                <a:gd name="connsiteY96" fmla="*/ 154781 h 288131"/>
                <a:gd name="connsiteX97" fmla="*/ 40 w 1292547"/>
                <a:gd name="connsiteY97" fmla="*/ 138112 h 288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1292547" h="288131">
                  <a:moveTo>
                    <a:pt x="40" y="138112"/>
                  </a:moveTo>
                  <a:cubicBezTo>
                    <a:pt x="-754" y="134540"/>
                    <a:pt x="10311" y="136362"/>
                    <a:pt x="14327" y="133350"/>
                  </a:cubicBezTo>
                  <a:cubicBezTo>
                    <a:pt x="36118" y="117007"/>
                    <a:pt x="1297" y="128273"/>
                    <a:pt x="28615" y="121444"/>
                  </a:cubicBezTo>
                  <a:cubicBezTo>
                    <a:pt x="41311" y="102398"/>
                    <a:pt x="24649" y="125409"/>
                    <a:pt x="40521" y="109537"/>
                  </a:cubicBezTo>
                  <a:cubicBezTo>
                    <a:pt x="42544" y="107514"/>
                    <a:pt x="43620" y="104723"/>
                    <a:pt x="45283" y="102394"/>
                  </a:cubicBezTo>
                  <a:cubicBezTo>
                    <a:pt x="53220" y="91282"/>
                    <a:pt x="57191" y="85724"/>
                    <a:pt x="71477" y="78581"/>
                  </a:cubicBezTo>
                  <a:cubicBezTo>
                    <a:pt x="77827" y="75406"/>
                    <a:pt x="84847" y="73316"/>
                    <a:pt x="90527" y="69056"/>
                  </a:cubicBezTo>
                  <a:cubicBezTo>
                    <a:pt x="92690" y="67434"/>
                    <a:pt x="103709" y="58893"/>
                    <a:pt x="107196" y="57150"/>
                  </a:cubicBezTo>
                  <a:cubicBezTo>
                    <a:pt x="111019" y="55238"/>
                    <a:pt x="115279" y="54299"/>
                    <a:pt x="119102" y="52387"/>
                  </a:cubicBezTo>
                  <a:cubicBezTo>
                    <a:pt x="121662" y="51107"/>
                    <a:pt x="123566" y="48630"/>
                    <a:pt x="126246" y="47625"/>
                  </a:cubicBezTo>
                  <a:cubicBezTo>
                    <a:pt x="157813" y="35789"/>
                    <a:pt x="116031" y="57031"/>
                    <a:pt x="152440" y="40481"/>
                  </a:cubicBezTo>
                  <a:cubicBezTo>
                    <a:pt x="156653" y="38566"/>
                    <a:pt x="160421" y="35790"/>
                    <a:pt x="164346" y="33337"/>
                  </a:cubicBezTo>
                  <a:cubicBezTo>
                    <a:pt x="166773" y="31820"/>
                    <a:pt x="168833" y="29638"/>
                    <a:pt x="171490" y="28575"/>
                  </a:cubicBezTo>
                  <a:cubicBezTo>
                    <a:pt x="176855" y="26429"/>
                    <a:pt x="182583" y="25332"/>
                    <a:pt x="188158" y="23812"/>
                  </a:cubicBezTo>
                  <a:cubicBezTo>
                    <a:pt x="191315" y="22951"/>
                    <a:pt x="194619" y="22580"/>
                    <a:pt x="197683" y="21431"/>
                  </a:cubicBezTo>
                  <a:cubicBezTo>
                    <a:pt x="201007" y="20185"/>
                    <a:pt x="203945" y="18067"/>
                    <a:pt x="207208" y="16669"/>
                  </a:cubicBezTo>
                  <a:cubicBezTo>
                    <a:pt x="213440" y="13998"/>
                    <a:pt x="217153" y="13923"/>
                    <a:pt x="223877" y="11906"/>
                  </a:cubicBezTo>
                  <a:cubicBezTo>
                    <a:pt x="228686" y="10464"/>
                    <a:pt x="233295" y="8362"/>
                    <a:pt x="238165" y="7144"/>
                  </a:cubicBezTo>
                  <a:cubicBezTo>
                    <a:pt x="241340" y="6350"/>
                    <a:pt x="244481" y="5404"/>
                    <a:pt x="247690" y="4762"/>
                  </a:cubicBezTo>
                  <a:cubicBezTo>
                    <a:pt x="252424" y="3815"/>
                    <a:pt x="257264" y="3428"/>
                    <a:pt x="261977" y="2381"/>
                  </a:cubicBezTo>
                  <a:cubicBezTo>
                    <a:pt x="264427" y="1837"/>
                    <a:pt x="266740" y="794"/>
                    <a:pt x="269121" y="0"/>
                  </a:cubicBezTo>
                  <a:cubicBezTo>
                    <a:pt x="291346" y="794"/>
                    <a:pt x="313603" y="949"/>
                    <a:pt x="335796" y="2381"/>
                  </a:cubicBezTo>
                  <a:cubicBezTo>
                    <a:pt x="338301" y="2543"/>
                    <a:pt x="340590" y="3881"/>
                    <a:pt x="342940" y="4762"/>
                  </a:cubicBezTo>
                  <a:cubicBezTo>
                    <a:pt x="346942" y="6263"/>
                    <a:pt x="350844" y="8024"/>
                    <a:pt x="354846" y="9525"/>
                  </a:cubicBezTo>
                  <a:cubicBezTo>
                    <a:pt x="365074" y="13360"/>
                    <a:pt x="364516" y="12267"/>
                    <a:pt x="378658" y="14287"/>
                  </a:cubicBezTo>
                  <a:cubicBezTo>
                    <a:pt x="382627" y="15875"/>
                    <a:pt x="386464" y="17844"/>
                    <a:pt x="390565" y="19050"/>
                  </a:cubicBezTo>
                  <a:cubicBezTo>
                    <a:pt x="399984" y="21820"/>
                    <a:pt x="409947" y="22747"/>
                    <a:pt x="419140" y="26194"/>
                  </a:cubicBezTo>
                  <a:cubicBezTo>
                    <a:pt x="422856" y="27587"/>
                    <a:pt x="425062" y="31674"/>
                    <a:pt x="428665" y="33337"/>
                  </a:cubicBezTo>
                  <a:cubicBezTo>
                    <a:pt x="452574" y="44372"/>
                    <a:pt x="444000" y="36243"/>
                    <a:pt x="462002" y="45244"/>
                  </a:cubicBezTo>
                  <a:cubicBezTo>
                    <a:pt x="464562" y="46524"/>
                    <a:pt x="466466" y="49001"/>
                    <a:pt x="469146" y="50006"/>
                  </a:cubicBezTo>
                  <a:cubicBezTo>
                    <a:pt x="472936" y="51427"/>
                    <a:pt x="477070" y="51663"/>
                    <a:pt x="481052" y="52387"/>
                  </a:cubicBezTo>
                  <a:cubicBezTo>
                    <a:pt x="491938" y="54366"/>
                    <a:pt x="495150" y="54236"/>
                    <a:pt x="504865" y="57150"/>
                  </a:cubicBezTo>
                  <a:cubicBezTo>
                    <a:pt x="509673" y="58592"/>
                    <a:pt x="514425" y="60224"/>
                    <a:pt x="519152" y="61912"/>
                  </a:cubicBezTo>
                  <a:cubicBezTo>
                    <a:pt x="525539" y="64193"/>
                    <a:pt x="531552" y="67726"/>
                    <a:pt x="538202" y="69056"/>
                  </a:cubicBezTo>
                  <a:cubicBezTo>
                    <a:pt x="547574" y="70930"/>
                    <a:pt x="557252" y="70643"/>
                    <a:pt x="566777" y="71437"/>
                  </a:cubicBezTo>
                  <a:cubicBezTo>
                    <a:pt x="587664" y="76660"/>
                    <a:pt x="566350" y="71072"/>
                    <a:pt x="583446" y="76200"/>
                  </a:cubicBezTo>
                  <a:cubicBezTo>
                    <a:pt x="597588" y="80442"/>
                    <a:pt x="597722" y="80364"/>
                    <a:pt x="609640" y="83344"/>
                  </a:cubicBezTo>
                  <a:cubicBezTo>
                    <a:pt x="642385" y="102445"/>
                    <a:pt x="627338" y="98199"/>
                    <a:pt x="652502" y="102394"/>
                  </a:cubicBezTo>
                  <a:cubicBezTo>
                    <a:pt x="668076" y="110180"/>
                    <a:pt x="657181" y="105464"/>
                    <a:pt x="678696" y="111919"/>
                  </a:cubicBezTo>
                  <a:cubicBezTo>
                    <a:pt x="695420" y="116936"/>
                    <a:pt x="674102" y="111180"/>
                    <a:pt x="697746" y="119062"/>
                  </a:cubicBezTo>
                  <a:cubicBezTo>
                    <a:pt x="700851" y="120097"/>
                    <a:pt x="704096" y="120650"/>
                    <a:pt x="707271" y="121444"/>
                  </a:cubicBezTo>
                  <a:cubicBezTo>
                    <a:pt x="708065" y="123825"/>
                    <a:pt x="707724" y="126980"/>
                    <a:pt x="709652" y="128587"/>
                  </a:cubicBezTo>
                  <a:cubicBezTo>
                    <a:pt x="713478" y="131775"/>
                    <a:pt x="723617" y="133471"/>
                    <a:pt x="728702" y="135731"/>
                  </a:cubicBezTo>
                  <a:cubicBezTo>
                    <a:pt x="752195" y="146172"/>
                    <a:pt x="733522" y="141692"/>
                    <a:pt x="762040" y="145256"/>
                  </a:cubicBezTo>
                  <a:cubicBezTo>
                    <a:pt x="764421" y="146050"/>
                    <a:pt x="766833" y="146756"/>
                    <a:pt x="769183" y="147637"/>
                  </a:cubicBezTo>
                  <a:cubicBezTo>
                    <a:pt x="773186" y="149138"/>
                    <a:pt x="777035" y="151048"/>
                    <a:pt x="781090" y="152400"/>
                  </a:cubicBezTo>
                  <a:cubicBezTo>
                    <a:pt x="784195" y="153435"/>
                    <a:pt x="787468" y="153882"/>
                    <a:pt x="790615" y="154781"/>
                  </a:cubicBezTo>
                  <a:cubicBezTo>
                    <a:pt x="793028" y="155470"/>
                    <a:pt x="795323" y="156553"/>
                    <a:pt x="797758" y="157162"/>
                  </a:cubicBezTo>
                  <a:cubicBezTo>
                    <a:pt x="808673" y="159891"/>
                    <a:pt x="817138" y="160478"/>
                    <a:pt x="828715" y="161925"/>
                  </a:cubicBezTo>
                  <a:cubicBezTo>
                    <a:pt x="836672" y="164577"/>
                    <a:pt x="836410" y="164693"/>
                    <a:pt x="845383" y="166687"/>
                  </a:cubicBezTo>
                  <a:cubicBezTo>
                    <a:pt x="856477" y="169152"/>
                    <a:pt x="867407" y="172754"/>
                    <a:pt x="878721" y="173831"/>
                  </a:cubicBezTo>
                  <a:cubicBezTo>
                    <a:pt x="900860" y="175939"/>
                    <a:pt x="923171" y="175418"/>
                    <a:pt x="945396" y="176212"/>
                  </a:cubicBezTo>
                  <a:cubicBezTo>
                    <a:pt x="962481" y="175399"/>
                    <a:pt x="993919" y="175183"/>
                    <a:pt x="1014452" y="171450"/>
                  </a:cubicBezTo>
                  <a:cubicBezTo>
                    <a:pt x="1018431" y="170727"/>
                    <a:pt x="1031560" y="164877"/>
                    <a:pt x="1033502" y="164306"/>
                  </a:cubicBezTo>
                  <a:cubicBezTo>
                    <a:pt x="1042921" y="161535"/>
                    <a:pt x="1052449" y="159087"/>
                    <a:pt x="1062077" y="157162"/>
                  </a:cubicBezTo>
                  <a:cubicBezTo>
                    <a:pt x="1070015" y="155575"/>
                    <a:pt x="1078211" y="154960"/>
                    <a:pt x="1085890" y="152400"/>
                  </a:cubicBezTo>
                  <a:cubicBezTo>
                    <a:pt x="1096742" y="148783"/>
                    <a:pt x="1095605" y="149381"/>
                    <a:pt x="1109702" y="142875"/>
                  </a:cubicBezTo>
                  <a:cubicBezTo>
                    <a:pt x="1114537" y="140644"/>
                    <a:pt x="1119124" y="137894"/>
                    <a:pt x="1123990" y="135731"/>
                  </a:cubicBezTo>
                  <a:cubicBezTo>
                    <a:pt x="1131864" y="132231"/>
                    <a:pt x="1138920" y="132238"/>
                    <a:pt x="1147802" y="130969"/>
                  </a:cubicBezTo>
                  <a:cubicBezTo>
                    <a:pt x="1151771" y="129381"/>
                    <a:pt x="1155885" y="128118"/>
                    <a:pt x="1159708" y="126206"/>
                  </a:cubicBezTo>
                  <a:cubicBezTo>
                    <a:pt x="1162268" y="124926"/>
                    <a:pt x="1164172" y="122449"/>
                    <a:pt x="1166852" y="121444"/>
                  </a:cubicBezTo>
                  <a:cubicBezTo>
                    <a:pt x="1170642" y="120023"/>
                    <a:pt x="1174789" y="119856"/>
                    <a:pt x="1178758" y="119062"/>
                  </a:cubicBezTo>
                  <a:cubicBezTo>
                    <a:pt x="1211186" y="102850"/>
                    <a:pt x="1171770" y="123724"/>
                    <a:pt x="1214477" y="95250"/>
                  </a:cubicBezTo>
                  <a:cubicBezTo>
                    <a:pt x="1216858" y="93662"/>
                    <a:pt x="1219597" y="92511"/>
                    <a:pt x="1221621" y="90487"/>
                  </a:cubicBezTo>
                  <a:cubicBezTo>
                    <a:pt x="1224427" y="87681"/>
                    <a:pt x="1226152" y="83949"/>
                    <a:pt x="1228765" y="80962"/>
                  </a:cubicBezTo>
                  <a:cubicBezTo>
                    <a:pt x="1231722" y="77583"/>
                    <a:pt x="1234881" y="74359"/>
                    <a:pt x="1238290" y="71437"/>
                  </a:cubicBezTo>
                  <a:cubicBezTo>
                    <a:pt x="1240463" y="69575"/>
                    <a:pt x="1243410" y="68698"/>
                    <a:pt x="1245433" y="66675"/>
                  </a:cubicBezTo>
                  <a:cubicBezTo>
                    <a:pt x="1248239" y="63869"/>
                    <a:pt x="1249590" y="59763"/>
                    <a:pt x="1252577" y="57150"/>
                  </a:cubicBezTo>
                  <a:cubicBezTo>
                    <a:pt x="1256060" y="54102"/>
                    <a:pt x="1260558" y="52459"/>
                    <a:pt x="1264483" y="50006"/>
                  </a:cubicBezTo>
                  <a:cubicBezTo>
                    <a:pt x="1275445" y="43155"/>
                    <a:pt x="1267599" y="46251"/>
                    <a:pt x="1281152" y="42862"/>
                  </a:cubicBezTo>
                  <a:cubicBezTo>
                    <a:pt x="1299846" y="49095"/>
                    <a:pt x="1291097" y="43620"/>
                    <a:pt x="1285915" y="83344"/>
                  </a:cubicBezTo>
                  <a:cubicBezTo>
                    <a:pt x="1285168" y="89074"/>
                    <a:pt x="1282904" y="94506"/>
                    <a:pt x="1281152" y="100012"/>
                  </a:cubicBezTo>
                  <a:cubicBezTo>
                    <a:pt x="1277347" y="111972"/>
                    <a:pt x="1274343" y="124262"/>
                    <a:pt x="1269246" y="135731"/>
                  </a:cubicBezTo>
                  <a:cubicBezTo>
                    <a:pt x="1266071" y="142875"/>
                    <a:pt x="1263027" y="150078"/>
                    <a:pt x="1259721" y="157162"/>
                  </a:cubicBezTo>
                  <a:cubicBezTo>
                    <a:pt x="1257469" y="161987"/>
                    <a:pt x="1254604" y="166526"/>
                    <a:pt x="1252577" y="171450"/>
                  </a:cubicBezTo>
                  <a:cubicBezTo>
                    <a:pt x="1234535" y="215265"/>
                    <a:pt x="1253165" y="180788"/>
                    <a:pt x="1228765" y="221456"/>
                  </a:cubicBezTo>
                  <a:cubicBezTo>
                    <a:pt x="1227971" y="224631"/>
                    <a:pt x="1227672" y="227973"/>
                    <a:pt x="1226383" y="230981"/>
                  </a:cubicBezTo>
                  <a:cubicBezTo>
                    <a:pt x="1223076" y="238697"/>
                    <a:pt x="1207683" y="252483"/>
                    <a:pt x="1204952" y="254794"/>
                  </a:cubicBezTo>
                  <a:cubicBezTo>
                    <a:pt x="1200583" y="258491"/>
                    <a:pt x="1195609" y="261435"/>
                    <a:pt x="1190665" y="264319"/>
                  </a:cubicBezTo>
                  <a:cubicBezTo>
                    <a:pt x="1182889" y="268855"/>
                    <a:pt x="1167739" y="275393"/>
                    <a:pt x="1159708" y="278606"/>
                  </a:cubicBezTo>
                  <a:cubicBezTo>
                    <a:pt x="1153411" y="281125"/>
                    <a:pt x="1147294" y="284353"/>
                    <a:pt x="1140658" y="285750"/>
                  </a:cubicBezTo>
                  <a:cubicBezTo>
                    <a:pt x="1132079" y="287556"/>
                    <a:pt x="1123196" y="287337"/>
                    <a:pt x="1114465" y="288131"/>
                  </a:cubicBezTo>
                  <a:cubicBezTo>
                    <a:pt x="1049377" y="286544"/>
                    <a:pt x="984228" y="286620"/>
                    <a:pt x="919202" y="283369"/>
                  </a:cubicBezTo>
                  <a:cubicBezTo>
                    <a:pt x="904736" y="282646"/>
                    <a:pt x="890697" y="278139"/>
                    <a:pt x="876340" y="276225"/>
                  </a:cubicBezTo>
                  <a:cubicBezTo>
                    <a:pt x="866866" y="274962"/>
                    <a:pt x="857238" y="275119"/>
                    <a:pt x="847765" y="273844"/>
                  </a:cubicBezTo>
                  <a:cubicBezTo>
                    <a:pt x="815947" y="269561"/>
                    <a:pt x="784274" y="264261"/>
                    <a:pt x="752515" y="259556"/>
                  </a:cubicBezTo>
                  <a:cubicBezTo>
                    <a:pt x="741411" y="257911"/>
                    <a:pt x="730067" y="257517"/>
                    <a:pt x="719177" y="254794"/>
                  </a:cubicBezTo>
                  <a:cubicBezTo>
                    <a:pt x="709652" y="252413"/>
                    <a:pt x="699955" y="250635"/>
                    <a:pt x="690602" y="247650"/>
                  </a:cubicBezTo>
                  <a:cubicBezTo>
                    <a:pt x="662624" y="238721"/>
                    <a:pt x="636056" y="224835"/>
                    <a:pt x="607258" y="219075"/>
                  </a:cubicBezTo>
                  <a:cubicBezTo>
                    <a:pt x="559839" y="209591"/>
                    <a:pt x="583655" y="212739"/>
                    <a:pt x="535821" y="209550"/>
                  </a:cubicBezTo>
                  <a:cubicBezTo>
                    <a:pt x="369504" y="184602"/>
                    <a:pt x="560084" y="210895"/>
                    <a:pt x="152440" y="200025"/>
                  </a:cubicBezTo>
                  <a:cubicBezTo>
                    <a:pt x="144912" y="199824"/>
                    <a:pt x="138221" y="195045"/>
                    <a:pt x="131008" y="192881"/>
                  </a:cubicBezTo>
                  <a:cubicBezTo>
                    <a:pt x="104883" y="185043"/>
                    <a:pt x="110373" y="186531"/>
                    <a:pt x="88146" y="183356"/>
                  </a:cubicBezTo>
                  <a:cubicBezTo>
                    <a:pt x="81796" y="180975"/>
                    <a:pt x="75617" y="178075"/>
                    <a:pt x="69096" y="176212"/>
                  </a:cubicBezTo>
                  <a:cubicBezTo>
                    <a:pt x="64453" y="174886"/>
                    <a:pt x="59315" y="175564"/>
                    <a:pt x="54808" y="173831"/>
                  </a:cubicBezTo>
                  <a:cubicBezTo>
                    <a:pt x="48835" y="171534"/>
                    <a:pt x="43786" y="167317"/>
                    <a:pt x="38140" y="164306"/>
                  </a:cubicBezTo>
                  <a:cubicBezTo>
                    <a:pt x="31876" y="160965"/>
                    <a:pt x="19090" y="154781"/>
                    <a:pt x="19090" y="154781"/>
                  </a:cubicBezTo>
                  <a:cubicBezTo>
                    <a:pt x="12566" y="144995"/>
                    <a:pt x="834" y="141684"/>
                    <a:pt x="40" y="138112"/>
                  </a:cubicBezTo>
                  <a:close/>
                </a:path>
              </a:pathLst>
            </a:cu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Shape 48">
              <a:extLst>
                <a:ext uri="{FF2B5EF4-FFF2-40B4-BE49-F238E27FC236}">
                  <a16:creationId xmlns:a16="http://schemas.microsoft.com/office/drawing/2014/main" id="{4636D611-A01C-F5D6-1C35-294340F5791F}"/>
                </a:ext>
              </a:extLst>
            </p:cNvPr>
            <p:cNvSpPr/>
            <p:nvPr/>
          </p:nvSpPr>
          <p:spPr>
            <a:xfrm>
              <a:off x="1073459" y="3390900"/>
              <a:ext cx="479116" cy="631032"/>
            </a:xfrm>
            <a:custGeom>
              <a:avLst/>
              <a:gdLst>
                <a:gd name="connsiteX0" fmla="*/ 293379 w 479116"/>
                <a:gd name="connsiteY0" fmla="*/ 11906 h 631032"/>
                <a:gd name="connsiteX1" fmla="*/ 326716 w 479116"/>
                <a:gd name="connsiteY1" fmla="*/ 4763 h 631032"/>
                <a:gd name="connsiteX2" fmla="*/ 360054 w 479116"/>
                <a:gd name="connsiteY2" fmla="*/ 2381 h 631032"/>
                <a:gd name="connsiteX3" fmla="*/ 441016 w 479116"/>
                <a:gd name="connsiteY3" fmla="*/ 4763 h 631032"/>
                <a:gd name="connsiteX4" fmla="*/ 450541 w 479116"/>
                <a:gd name="connsiteY4" fmla="*/ 9525 h 631032"/>
                <a:gd name="connsiteX5" fmla="*/ 460066 w 479116"/>
                <a:gd name="connsiteY5" fmla="*/ 16669 h 631032"/>
                <a:gd name="connsiteX6" fmla="*/ 467210 w 479116"/>
                <a:gd name="connsiteY6" fmla="*/ 21431 h 631032"/>
                <a:gd name="connsiteX7" fmla="*/ 479116 w 479116"/>
                <a:gd name="connsiteY7" fmla="*/ 33338 h 631032"/>
                <a:gd name="connsiteX8" fmla="*/ 476735 w 479116"/>
                <a:gd name="connsiteY8" fmla="*/ 61913 h 631032"/>
                <a:gd name="connsiteX9" fmla="*/ 469591 w 479116"/>
                <a:gd name="connsiteY9" fmla="*/ 109538 h 631032"/>
                <a:gd name="connsiteX10" fmla="*/ 462447 w 479116"/>
                <a:gd name="connsiteY10" fmla="*/ 126206 h 631032"/>
                <a:gd name="connsiteX11" fmla="*/ 455304 w 479116"/>
                <a:gd name="connsiteY11" fmla="*/ 145256 h 631032"/>
                <a:gd name="connsiteX12" fmla="*/ 452922 w 479116"/>
                <a:gd name="connsiteY12" fmla="*/ 161925 h 631032"/>
                <a:gd name="connsiteX13" fmla="*/ 436254 w 479116"/>
                <a:gd name="connsiteY13" fmla="*/ 200025 h 631032"/>
                <a:gd name="connsiteX14" fmla="*/ 431491 w 479116"/>
                <a:gd name="connsiteY14" fmla="*/ 211931 h 631032"/>
                <a:gd name="connsiteX15" fmla="*/ 421966 w 479116"/>
                <a:gd name="connsiteY15" fmla="*/ 240506 h 631032"/>
                <a:gd name="connsiteX16" fmla="*/ 417204 w 479116"/>
                <a:gd name="connsiteY16" fmla="*/ 252413 h 631032"/>
                <a:gd name="connsiteX17" fmla="*/ 405297 w 479116"/>
                <a:gd name="connsiteY17" fmla="*/ 288131 h 631032"/>
                <a:gd name="connsiteX18" fmla="*/ 398154 w 479116"/>
                <a:gd name="connsiteY18" fmla="*/ 297656 h 631032"/>
                <a:gd name="connsiteX19" fmla="*/ 395772 w 479116"/>
                <a:gd name="connsiteY19" fmla="*/ 304800 h 631032"/>
                <a:gd name="connsiteX20" fmla="*/ 391010 w 479116"/>
                <a:gd name="connsiteY20" fmla="*/ 314325 h 631032"/>
                <a:gd name="connsiteX21" fmla="*/ 386247 w 479116"/>
                <a:gd name="connsiteY21" fmla="*/ 345281 h 631032"/>
                <a:gd name="connsiteX22" fmla="*/ 376722 w 479116"/>
                <a:gd name="connsiteY22" fmla="*/ 357188 h 631032"/>
                <a:gd name="connsiteX23" fmla="*/ 367197 w 479116"/>
                <a:gd name="connsiteY23" fmla="*/ 373856 h 631032"/>
                <a:gd name="connsiteX24" fmla="*/ 360054 w 479116"/>
                <a:gd name="connsiteY24" fmla="*/ 395288 h 631032"/>
                <a:gd name="connsiteX25" fmla="*/ 355291 w 479116"/>
                <a:gd name="connsiteY25" fmla="*/ 402431 h 631032"/>
                <a:gd name="connsiteX26" fmla="*/ 350529 w 479116"/>
                <a:gd name="connsiteY26" fmla="*/ 414338 h 631032"/>
                <a:gd name="connsiteX27" fmla="*/ 341004 w 479116"/>
                <a:gd name="connsiteY27" fmla="*/ 419100 h 631032"/>
                <a:gd name="connsiteX28" fmla="*/ 336241 w 479116"/>
                <a:gd name="connsiteY28" fmla="*/ 426244 h 631032"/>
                <a:gd name="connsiteX29" fmla="*/ 314810 w 479116"/>
                <a:gd name="connsiteY29" fmla="*/ 435769 h 631032"/>
                <a:gd name="connsiteX30" fmla="*/ 300522 w 479116"/>
                <a:gd name="connsiteY30" fmla="*/ 447675 h 631032"/>
                <a:gd name="connsiteX31" fmla="*/ 290997 w 479116"/>
                <a:gd name="connsiteY31" fmla="*/ 450056 h 631032"/>
                <a:gd name="connsiteX32" fmla="*/ 283854 w 479116"/>
                <a:gd name="connsiteY32" fmla="*/ 454819 h 631032"/>
                <a:gd name="connsiteX33" fmla="*/ 276710 w 479116"/>
                <a:gd name="connsiteY33" fmla="*/ 457200 h 631032"/>
                <a:gd name="connsiteX34" fmla="*/ 267185 w 479116"/>
                <a:gd name="connsiteY34" fmla="*/ 461963 h 631032"/>
                <a:gd name="connsiteX35" fmla="*/ 248135 w 479116"/>
                <a:gd name="connsiteY35" fmla="*/ 469106 h 631032"/>
                <a:gd name="connsiteX36" fmla="*/ 236229 w 479116"/>
                <a:gd name="connsiteY36" fmla="*/ 476250 h 631032"/>
                <a:gd name="connsiteX37" fmla="*/ 226704 w 479116"/>
                <a:gd name="connsiteY37" fmla="*/ 481013 h 631032"/>
                <a:gd name="connsiteX38" fmla="*/ 212416 w 479116"/>
                <a:gd name="connsiteY38" fmla="*/ 490538 h 631032"/>
                <a:gd name="connsiteX39" fmla="*/ 205272 w 479116"/>
                <a:gd name="connsiteY39" fmla="*/ 495300 h 631032"/>
                <a:gd name="connsiteX40" fmla="*/ 198129 w 479116"/>
                <a:gd name="connsiteY40" fmla="*/ 504825 h 631032"/>
                <a:gd name="connsiteX41" fmla="*/ 176697 w 479116"/>
                <a:gd name="connsiteY41" fmla="*/ 519113 h 631032"/>
                <a:gd name="connsiteX42" fmla="*/ 169554 w 479116"/>
                <a:gd name="connsiteY42" fmla="*/ 526256 h 631032"/>
                <a:gd name="connsiteX43" fmla="*/ 160029 w 479116"/>
                <a:gd name="connsiteY43" fmla="*/ 547688 h 631032"/>
                <a:gd name="connsiteX44" fmla="*/ 155266 w 479116"/>
                <a:gd name="connsiteY44" fmla="*/ 557213 h 631032"/>
                <a:gd name="connsiteX45" fmla="*/ 138597 w 479116"/>
                <a:gd name="connsiteY45" fmla="*/ 578644 h 631032"/>
                <a:gd name="connsiteX46" fmla="*/ 131454 w 479116"/>
                <a:gd name="connsiteY46" fmla="*/ 585788 h 631032"/>
                <a:gd name="connsiteX47" fmla="*/ 126691 w 479116"/>
                <a:gd name="connsiteY47" fmla="*/ 592931 h 631032"/>
                <a:gd name="connsiteX48" fmla="*/ 114785 w 479116"/>
                <a:gd name="connsiteY48" fmla="*/ 607219 h 631032"/>
                <a:gd name="connsiteX49" fmla="*/ 112404 w 479116"/>
                <a:gd name="connsiteY49" fmla="*/ 614363 h 631032"/>
                <a:gd name="connsiteX50" fmla="*/ 105260 w 479116"/>
                <a:gd name="connsiteY50" fmla="*/ 621506 h 631032"/>
                <a:gd name="connsiteX51" fmla="*/ 98116 w 479116"/>
                <a:gd name="connsiteY51" fmla="*/ 626269 h 631032"/>
                <a:gd name="connsiteX52" fmla="*/ 52872 w 479116"/>
                <a:gd name="connsiteY52" fmla="*/ 631031 h 631032"/>
                <a:gd name="connsiteX53" fmla="*/ 45729 w 479116"/>
                <a:gd name="connsiteY53" fmla="*/ 623888 h 631032"/>
                <a:gd name="connsiteX54" fmla="*/ 24297 w 479116"/>
                <a:gd name="connsiteY54" fmla="*/ 607219 h 631032"/>
                <a:gd name="connsiteX55" fmla="*/ 21916 w 479116"/>
                <a:gd name="connsiteY55" fmla="*/ 600075 h 631032"/>
                <a:gd name="connsiteX56" fmla="*/ 17154 w 479116"/>
                <a:gd name="connsiteY56" fmla="*/ 573881 h 631032"/>
                <a:gd name="connsiteX57" fmla="*/ 14772 w 479116"/>
                <a:gd name="connsiteY57" fmla="*/ 523875 h 631032"/>
                <a:gd name="connsiteX58" fmla="*/ 2866 w 479116"/>
                <a:gd name="connsiteY58" fmla="*/ 473869 h 631032"/>
                <a:gd name="connsiteX59" fmla="*/ 485 w 479116"/>
                <a:gd name="connsiteY59" fmla="*/ 388144 h 631032"/>
                <a:gd name="connsiteX60" fmla="*/ 2866 w 479116"/>
                <a:gd name="connsiteY60" fmla="*/ 152400 h 631032"/>
                <a:gd name="connsiteX61" fmla="*/ 17154 w 479116"/>
                <a:gd name="connsiteY61" fmla="*/ 95250 h 631032"/>
                <a:gd name="connsiteX62" fmla="*/ 21916 w 479116"/>
                <a:gd name="connsiteY62" fmla="*/ 73819 h 631032"/>
                <a:gd name="connsiteX63" fmla="*/ 33822 w 479116"/>
                <a:gd name="connsiteY63" fmla="*/ 50006 h 631032"/>
                <a:gd name="connsiteX64" fmla="*/ 38585 w 479116"/>
                <a:gd name="connsiteY64" fmla="*/ 38100 h 631032"/>
                <a:gd name="connsiteX65" fmla="*/ 40966 w 479116"/>
                <a:gd name="connsiteY65" fmla="*/ 30956 h 631032"/>
                <a:gd name="connsiteX66" fmla="*/ 48110 w 479116"/>
                <a:gd name="connsiteY66" fmla="*/ 23813 h 631032"/>
                <a:gd name="connsiteX67" fmla="*/ 74304 w 479116"/>
                <a:gd name="connsiteY67" fmla="*/ 7144 h 631032"/>
                <a:gd name="connsiteX68" fmla="*/ 86210 w 479116"/>
                <a:gd name="connsiteY68" fmla="*/ 4763 h 631032"/>
                <a:gd name="connsiteX69" fmla="*/ 112404 w 479116"/>
                <a:gd name="connsiteY69" fmla="*/ 0 h 631032"/>
                <a:gd name="connsiteX70" fmla="*/ 176697 w 479116"/>
                <a:gd name="connsiteY70" fmla="*/ 7144 h 631032"/>
                <a:gd name="connsiteX71" fmla="*/ 200510 w 479116"/>
                <a:gd name="connsiteY71" fmla="*/ 9525 h 631032"/>
                <a:gd name="connsiteX72" fmla="*/ 207654 w 479116"/>
                <a:gd name="connsiteY72" fmla="*/ 14288 h 631032"/>
                <a:gd name="connsiteX73" fmla="*/ 229085 w 479116"/>
                <a:gd name="connsiteY73" fmla="*/ 16669 h 631032"/>
                <a:gd name="connsiteX74" fmla="*/ 279091 w 479116"/>
                <a:gd name="connsiteY74" fmla="*/ 14288 h 631032"/>
                <a:gd name="connsiteX75" fmla="*/ 293379 w 479116"/>
                <a:gd name="connsiteY75" fmla="*/ 9525 h 631032"/>
                <a:gd name="connsiteX76" fmla="*/ 293379 w 479116"/>
                <a:gd name="connsiteY76" fmla="*/ 11906 h 631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79116" h="631032">
                  <a:moveTo>
                    <a:pt x="293379" y="11906"/>
                  </a:moveTo>
                  <a:cubicBezTo>
                    <a:pt x="298935" y="11112"/>
                    <a:pt x="315191" y="5916"/>
                    <a:pt x="326716" y="4763"/>
                  </a:cubicBezTo>
                  <a:cubicBezTo>
                    <a:pt x="337802" y="3654"/>
                    <a:pt x="348941" y="3175"/>
                    <a:pt x="360054" y="2381"/>
                  </a:cubicBezTo>
                  <a:cubicBezTo>
                    <a:pt x="387041" y="3175"/>
                    <a:pt x="414101" y="2638"/>
                    <a:pt x="441016" y="4763"/>
                  </a:cubicBezTo>
                  <a:cubicBezTo>
                    <a:pt x="444555" y="5042"/>
                    <a:pt x="447531" y="7644"/>
                    <a:pt x="450541" y="9525"/>
                  </a:cubicBezTo>
                  <a:cubicBezTo>
                    <a:pt x="453907" y="11628"/>
                    <a:pt x="456836" y="14362"/>
                    <a:pt x="460066" y="16669"/>
                  </a:cubicBezTo>
                  <a:cubicBezTo>
                    <a:pt x="462395" y="18332"/>
                    <a:pt x="465056" y="19546"/>
                    <a:pt x="467210" y="21431"/>
                  </a:cubicBezTo>
                  <a:cubicBezTo>
                    <a:pt x="471434" y="25127"/>
                    <a:pt x="475147" y="29369"/>
                    <a:pt x="479116" y="33338"/>
                  </a:cubicBezTo>
                  <a:cubicBezTo>
                    <a:pt x="478322" y="42863"/>
                    <a:pt x="477753" y="52409"/>
                    <a:pt x="476735" y="61913"/>
                  </a:cubicBezTo>
                  <a:cubicBezTo>
                    <a:pt x="476688" y="62352"/>
                    <a:pt x="473766" y="98057"/>
                    <a:pt x="469591" y="109538"/>
                  </a:cubicBezTo>
                  <a:cubicBezTo>
                    <a:pt x="467525" y="115219"/>
                    <a:pt x="464692" y="120594"/>
                    <a:pt x="462447" y="126206"/>
                  </a:cubicBezTo>
                  <a:cubicBezTo>
                    <a:pt x="459928" y="132503"/>
                    <a:pt x="457685" y="138906"/>
                    <a:pt x="455304" y="145256"/>
                  </a:cubicBezTo>
                  <a:cubicBezTo>
                    <a:pt x="454510" y="150812"/>
                    <a:pt x="454368" y="156502"/>
                    <a:pt x="452922" y="161925"/>
                  </a:cubicBezTo>
                  <a:cubicBezTo>
                    <a:pt x="448615" y="178075"/>
                    <a:pt x="443233" y="184904"/>
                    <a:pt x="436254" y="200025"/>
                  </a:cubicBezTo>
                  <a:cubicBezTo>
                    <a:pt x="434463" y="203906"/>
                    <a:pt x="432914" y="207900"/>
                    <a:pt x="431491" y="211931"/>
                  </a:cubicBezTo>
                  <a:cubicBezTo>
                    <a:pt x="428149" y="221399"/>
                    <a:pt x="425694" y="231184"/>
                    <a:pt x="421966" y="240506"/>
                  </a:cubicBezTo>
                  <a:cubicBezTo>
                    <a:pt x="420379" y="244475"/>
                    <a:pt x="418461" y="248327"/>
                    <a:pt x="417204" y="252413"/>
                  </a:cubicBezTo>
                  <a:cubicBezTo>
                    <a:pt x="411393" y="271298"/>
                    <a:pt x="414633" y="271015"/>
                    <a:pt x="405297" y="288131"/>
                  </a:cubicBezTo>
                  <a:cubicBezTo>
                    <a:pt x="403397" y="291615"/>
                    <a:pt x="400535" y="294481"/>
                    <a:pt x="398154" y="297656"/>
                  </a:cubicBezTo>
                  <a:cubicBezTo>
                    <a:pt x="397360" y="300037"/>
                    <a:pt x="396761" y="302493"/>
                    <a:pt x="395772" y="304800"/>
                  </a:cubicBezTo>
                  <a:cubicBezTo>
                    <a:pt x="394374" y="308063"/>
                    <a:pt x="391823" y="310870"/>
                    <a:pt x="391010" y="314325"/>
                  </a:cubicBezTo>
                  <a:cubicBezTo>
                    <a:pt x="388619" y="324488"/>
                    <a:pt x="389549" y="335377"/>
                    <a:pt x="386247" y="345281"/>
                  </a:cubicBezTo>
                  <a:cubicBezTo>
                    <a:pt x="384640" y="350103"/>
                    <a:pt x="379541" y="352959"/>
                    <a:pt x="376722" y="357188"/>
                  </a:cubicBezTo>
                  <a:cubicBezTo>
                    <a:pt x="373172" y="362512"/>
                    <a:pt x="370372" y="368300"/>
                    <a:pt x="367197" y="373856"/>
                  </a:cubicBezTo>
                  <a:cubicBezTo>
                    <a:pt x="364924" y="382948"/>
                    <a:pt x="364536" y="386324"/>
                    <a:pt x="360054" y="395288"/>
                  </a:cubicBezTo>
                  <a:cubicBezTo>
                    <a:pt x="358774" y="397848"/>
                    <a:pt x="356571" y="399871"/>
                    <a:pt x="355291" y="402431"/>
                  </a:cubicBezTo>
                  <a:cubicBezTo>
                    <a:pt x="353379" y="406254"/>
                    <a:pt x="353311" y="411092"/>
                    <a:pt x="350529" y="414338"/>
                  </a:cubicBezTo>
                  <a:cubicBezTo>
                    <a:pt x="348219" y="417033"/>
                    <a:pt x="344179" y="417513"/>
                    <a:pt x="341004" y="419100"/>
                  </a:cubicBezTo>
                  <a:cubicBezTo>
                    <a:pt x="339416" y="421481"/>
                    <a:pt x="338531" y="424527"/>
                    <a:pt x="336241" y="426244"/>
                  </a:cubicBezTo>
                  <a:cubicBezTo>
                    <a:pt x="329626" y="431205"/>
                    <a:pt x="322330" y="433263"/>
                    <a:pt x="314810" y="435769"/>
                  </a:cubicBezTo>
                  <a:cubicBezTo>
                    <a:pt x="310047" y="439738"/>
                    <a:pt x="305838" y="444486"/>
                    <a:pt x="300522" y="447675"/>
                  </a:cubicBezTo>
                  <a:cubicBezTo>
                    <a:pt x="297716" y="449359"/>
                    <a:pt x="294005" y="448767"/>
                    <a:pt x="290997" y="450056"/>
                  </a:cubicBezTo>
                  <a:cubicBezTo>
                    <a:pt x="288367" y="451183"/>
                    <a:pt x="286414" y="453539"/>
                    <a:pt x="283854" y="454819"/>
                  </a:cubicBezTo>
                  <a:cubicBezTo>
                    <a:pt x="281609" y="455942"/>
                    <a:pt x="279017" y="456211"/>
                    <a:pt x="276710" y="457200"/>
                  </a:cubicBezTo>
                  <a:cubicBezTo>
                    <a:pt x="273447" y="458598"/>
                    <a:pt x="270509" y="460717"/>
                    <a:pt x="267185" y="461963"/>
                  </a:cubicBezTo>
                  <a:cubicBezTo>
                    <a:pt x="248770" y="468869"/>
                    <a:pt x="266494" y="458906"/>
                    <a:pt x="248135" y="469106"/>
                  </a:cubicBezTo>
                  <a:cubicBezTo>
                    <a:pt x="244089" y="471354"/>
                    <a:pt x="240275" y="474002"/>
                    <a:pt x="236229" y="476250"/>
                  </a:cubicBezTo>
                  <a:cubicBezTo>
                    <a:pt x="233126" y="477974"/>
                    <a:pt x="229748" y="479187"/>
                    <a:pt x="226704" y="481013"/>
                  </a:cubicBezTo>
                  <a:cubicBezTo>
                    <a:pt x="221796" y="483958"/>
                    <a:pt x="217179" y="487363"/>
                    <a:pt x="212416" y="490538"/>
                  </a:cubicBezTo>
                  <a:lnTo>
                    <a:pt x="205272" y="495300"/>
                  </a:lnTo>
                  <a:cubicBezTo>
                    <a:pt x="202891" y="498475"/>
                    <a:pt x="201178" y="502284"/>
                    <a:pt x="198129" y="504825"/>
                  </a:cubicBezTo>
                  <a:cubicBezTo>
                    <a:pt x="191533" y="510322"/>
                    <a:pt x="182768" y="513042"/>
                    <a:pt x="176697" y="519113"/>
                  </a:cubicBezTo>
                  <a:lnTo>
                    <a:pt x="169554" y="526256"/>
                  </a:lnTo>
                  <a:cubicBezTo>
                    <a:pt x="161240" y="551197"/>
                    <a:pt x="169084" y="531842"/>
                    <a:pt x="160029" y="547688"/>
                  </a:cubicBezTo>
                  <a:cubicBezTo>
                    <a:pt x="158268" y="550770"/>
                    <a:pt x="157287" y="554294"/>
                    <a:pt x="155266" y="557213"/>
                  </a:cubicBezTo>
                  <a:cubicBezTo>
                    <a:pt x="150114" y="564654"/>
                    <a:pt x="144996" y="572244"/>
                    <a:pt x="138597" y="578644"/>
                  </a:cubicBezTo>
                  <a:cubicBezTo>
                    <a:pt x="136216" y="581025"/>
                    <a:pt x="133610" y="583201"/>
                    <a:pt x="131454" y="585788"/>
                  </a:cubicBezTo>
                  <a:cubicBezTo>
                    <a:pt x="129622" y="587986"/>
                    <a:pt x="128448" y="590672"/>
                    <a:pt x="126691" y="592931"/>
                  </a:cubicBezTo>
                  <a:cubicBezTo>
                    <a:pt x="122885" y="597825"/>
                    <a:pt x="118754" y="602456"/>
                    <a:pt x="114785" y="607219"/>
                  </a:cubicBezTo>
                  <a:cubicBezTo>
                    <a:pt x="113991" y="609600"/>
                    <a:pt x="113796" y="612274"/>
                    <a:pt x="112404" y="614363"/>
                  </a:cubicBezTo>
                  <a:cubicBezTo>
                    <a:pt x="110536" y="617165"/>
                    <a:pt x="107847" y="619350"/>
                    <a:pt x="105260" y="621506"/>
                  </a:cubicBezTo>
                  <a:cubicBezTo>
                    <a:pt x="103061" y="623338"/>
                    <a:pt x="100676" y="624989"/>
                    <a:pt x="98116" y="626269"/>
                  </a:cubicBezTo>
                  <a:cubicBezTo>
                    <a:pt x="86222" y="632216"/>
                    <a:pt x="56357" y="630813"/>
                    <a:pt x="52872" y="631031"/>
                  </a:cubicBezTo>
                  <a:cubicBezTo>
                    <a:pt x="50491" y="628650"/>
                    <a:pt x="48316" y="626044"/>
                    <a:pt x="45729" y="623888"/>
                  </a:cubicBezTo>
                  <a:cubicBezTo>
                    <a:pt x="38776" y="618094"/>
                    <a:pt x="30697" y="613619"/>
                    <a:pt x="24297" y="607219"/>
                  </a:cubicBezTo>
                  <a:cubicBezTo>
                    <a:pt x="22522" y="605444"/>
                    <a:pt x="22442" y="602529"/>
                    <a:pt x="21916" y="600075"/>
                  </a:cubicBezTo>
                  <a:cubicBezTo>
                    <a:pt x="20057" y="591397"/>
                    <a:pt x="18741" y="582612"/>
                    <a:pt x="17154" y="573881"/>
                  </a:cubicBezTo>
                  <a:cubicBezTo>
                    <a:pt x="16360" y="557212"/>
                    <a:pt x="16379" y="540485"/>
                    <a:pt x="14772" y="523875"/>
                  </a:cubicBezTo>
                  <a:cubicBezTo>
                    <a:pt x="13464" y="510360"/>
                    <a:pt x="6294" y="486437"/>
                    <a:pt x="2866" y="473869"/>
                  </a:cubicBezTo>
                  <a:cubicBezTo>
                    <a:pt x="2072" y="445294"/>
                    <a:pt x="485" y="416730"/>
                    <a:pt x="485" y="388144"/>
                  </a:cubicBezTo>
                  <a:cubicBezTo>
                    <a:pt x="485" y="309559"/>
                    <a:pt x="-1599" y="230858"/>
                    <a:pt x="2866" y="152400"/>
                  </a:cubicBezTo>
                  <a:cubicBezTo>
                    <a:pt x="3982" y="132795"/>
                    <a:pt x="12895" y="114419"/>
                    <a:pt x="17154" y="95250"/>
                  </a:cubicBezTo>
                  <a:cubicBezTo>
                    <a:pt x="18741" y="88106"/>
                    <a:pt x="19386" y="80686"/>
                    <a:pt x="21916" y="73819"/>
                  </a:cubicBezTo>
                  <a:cubicBezTo>
                    <a:pt x="24984" y="65492"/>
                    <a:pt x="30526" y="58246"/>
                    <a:pt x="33822" y="50006"/>
                  </a:cubicBezTo>
                  <a:cubicBezTo>
                    <a:pt x="35410" y="46037"/>
                    <a:pt x="37084" y="42102"/>
                    <a:pt x="38585" y="38100"/>
                  </a:cubicBezTo>
                  <a:cubicBezTo>
                    <a:pt x="39466" y="35750"/>
                    <a:pt x="39574" y="33045"/>
                    <a:pt x="40966" y="30956"/>
                  </a:cubicBezTo>
                  <a:cubicBezTo>
                    <a:pt x="42834" y="28154"/>
                    <a:pt x="45480" y="25917"/>
                    <a:pt x="48110" y="23813"/>
                  </a:cubicBezTo>
                  <a:cubicBezTo>
                    <a:pt x="53339" y="19630"/>
                    <a:pt x="66120" y="9872"/>
                    <a:pt x="74304" y="7144"/>
                  </a:cubicBezTo>
                  <a:cubicBezTo>
                    <a:pt x="78144" y="5864"/>
                    <a:pt x="82228" y="5487"/>
                    <a:pt x="86210" y="4763"/>
                  </a:cubicBezTo>
                  <a:cubicBezTo>
                    <a:pt x="119737" y="-1334"/>
                    <a:pt x="82980" y="5884"/>
                    <a:pt x="112404" y="0"/>
                  </a:cubicBezTo>
                  <a:lnTo>
                    <a:pt x="176697" y="7144"/>
                  </a:lnTo>
                  <a:cubicBezTo>
                    <a:pt x="184628" y="8001"/>
                    <a:pt x="192737" y="7731"/>
                    <a:pt x="200510" y="9525"/>
                  </a:cubicBezTo>
                  <a:cubicBezTo>
                    <a:pt x="203299" y="10169"/>
                    <a:pt x="204877" y="13594"/>
                    <a:pt x="207654" y="14288"/>
                  </a:cubicBezTo>
                  <a:cubicBezTo>
                    <a:pt x="214627" y="16031"/>
                    <a:pt x="221941" y="15875"/>
                    <a:pt x="229085" y="16669"/>
                  </a:cubicBezTo>
                  <a:cubicBezTo>
                    <a:pt x="245754" y="15875"/>
                    <a:pt x="262506" y="16131"/>
                    <a:pt x="279091" y="14288"/>
                  </a:cubicBezTo>
                  <a:cubicBezTo>
                    <a:pt x="284081" y="13734"/>
                    <a:pt x="288509" y="10742"/>
                    <a:pt x="293379" y="9525"/>
                  </a:cubicBezTo>
                  <a:cubicBezTo>
                    <a:pt x="306754" y="6182"/>
                    <a:pt x="287823" y="12700"/>
                    <a:pt x="293379" y="11906"/>
                  </a:cubicBezTo>
                  <a:close/>
                </a:path>
              </a:pathLst>
            </a:cu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756728E6-0D58-E48E-7C9C-DDFACD580D84}"/>
                </a:ext>
              </a:extLst>
            </p:cNvPr>
            <p:cNvSpPr/>
            <p:nvPr/>
          </p:nvSpPr>
          <p:spPr>
            <a:xfrm rot="19399351" flipV="1">
              <a:off x="1218838" y="3855339"/>
              <a:ext cx="280510" cy="71503"/>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D5A44A19-F961-EF5D-F81C-6D1CBBB9A992}"/>
                </a:ext>
              </a:extLst>
            </p:cNvPr>
            <p:cNvSpPr/>
            <p:nvPr/>
          </p:nvSpPr>
          <p:spPr>
            <a:xfrm rot="17659201" flipV="1">
              <a:off x="675510" y="4286666"/>
              <a:ext cx="746368" cy="113941"/>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Shape 51">
              <a:extLst>
                <a:ext uri="{FF2B5EF4-FFF2-40B4-BE49-F238E27FC236}">
                  <a16:creationId xmlns:a16="http://schemas.microsoft.com/office/drawing/2014/main" id="{846F0C95-ACC6-5F39-C238-A86B6A164889}"/>
                </a:ext>
              </a:extLst>
            </p:cNvPr>
            <p:cNvSpPr/>
            <p:nvPr/>
          </p:nvSpPr>
          <p:spPr>
            <a:xfrm>
              <a:off x="800337" y="4545466"/>
              <a:ext cx="92632" cy="300475"/>
            </a:xfrm>
            <a:custGeom>
              <a:avLst/>
              <a:gdLst>
                <a:gd name="connsiteX0" fmla="*/ 25957 w 92632"/>
                <a:gd name="connsiteY0" fmla="*/ 295615 h 300475"/>
                <a:gd name="connsiteX1" fmla="*/ 54532 w 92632"/>
                <a:gd name="connsiteY1" fmla="*/ 300378 h 300475"/>
                <a:gd name="connsiteX2" fmla="*/ 71201 w 92632"/>
                <a:gd name="connsiteY2" fmla="*/ 297997 h 300475"/>
                <a:gd name="connsiteX3" fmla="*/ 78344 w 92632"/>
                <a:gd name="connsiteY3" fmla="*/ 295615 h 300475"/>
                <a:gd name="connsiteX4" fmla="*/ 80726 w 92632"/>
                <a:gd name="connsiteY4" fmla="*/ 288472 h 300475"/>
                <a:gd name="connsiteX5" fmla="*/ 73582 w 92632"/>
                <a:gd name="connsiteY5" fmla="*/ 259897 h 300475"/>
                <a:gd name="connsiteX6" fmla="*/ 75963 w 92632"/>
                <a:gd name="connsiteY6" fmla="*/ 152740 h 300475"/>
                <a:gd name="connsiteX7" fmla="*/ 80726 w 92632"/>
                <a:gd name="connsiteY7" fmla="*/ 131309 h 300475"/>
                <a:gd name="connsiteX8" fmla="*/ 83107 w 92632"/>
                <a:gd name="connsiteY8" fmla="*/ 67015 h 300475"/>
                <a:gd name="connsiteX9" fmla="*/ 87869 w 92632"/>
                <a:gd name="connsiteY9" fmla="*/ 50347 h 300475"/>
                <a:gd name="connsiteX10" fmla="*/ 92632 w 92632"/>
                <a:gd name="connsiteY10" fmla="*/ 31297 h 300475"/>
                <a:gd name="connsiteX11" fmla="*/ 66438 w 92632"/>
                <a:gd name="connsiteY11" fmla="*/ 5103 h 300475"/>
                <a:gd name="connsiteX12" fmla="*/ 59294 w 92632"/>
                <a:gd name="connsiteY12" fmla="*/ 7484 h 300475"/>
                <a:gd name="connsiteX13" fmla="*/ 37863 w 92632"/>
                <a:gd name="connsiteY13" fmla="*/ 24153 h 300475"/>
                <a:gd name="connsiteX14" fmla="*/ 25957 w 92632"/>
                <a:gd name="connsiteY14" fmla="*/ 38440 h 300475"/>
                <a:gd name="connsiteX15" fmla="*/ 16432 w 92632"/>
                <a:gd name="connsiteY15" fmla="*/ 57490 h 300475"/>
                <a:gd name="connsiteX16" fmla="*/ 6907 w 92632"/>
                <a:gd name="connsiteY16" fmla="*/ 78922 h 300475"/>
                <a:gd name="connsiteX17" fmla="*/ 6907 w 92632"/>
                <a:gd name="connsiteY17" fmla="*/ 212272 h 300475"/>
                <a:gd name="connsiteX18" fmla="*/ 11669 w 92632"/>
                <a:gd name="connsiteY18" fmla="*/ 238465 h 300475"/>
                <a:gd name="connsiteX19" fmla="*/ 14051 w 92632"/>
                <a:gd name="connsiteY19" fmla="*/ 255134 h 300475"/>
                <a:gd name="connsiteX20" fmla="*/ 16432 w 92632"/>
                <a:gd name="connsiteY20" fmla="*/ 264659 h 300475"/>
                <a:gd name="connsiteX21" fmla="*/ 25957 w 92632"/>
                <a:gd name="connsiteY21" fmla="*/ 295615 h 30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632" h="300475">
                  <a:moveTo>
                    <a:pt x="25957" y="295615"/>
                  </a:moveTo>
                  <a:cubicBezTo>
                    <a:pt x="32307" y="301568"/>
                    <a:pt x="48618" y="300378"/>
                    <a:pt x="54532" y="300378"/>
                  </a:cubicBezTo>
                  <a:cubicBezTo>
                    <a:pt x="60145" y="300378"/>
                    <a:pt x="65645" y="298791"/>
                    <a:pt x="71201" y="297997"/>
                  </a:cubicBezTo>
                  <a:cubicBezTo>
                    <a:pt x="73582" y="297203"/>
                    <a:pt x="76569" y="297390"/>
                    <a:pt x="78344" y="295615"/>
                  </a:cubicBezTo>
                  <a:cubicBezTo>
                    <a:pt x="80119" y="293840"/>
                    <a:pt x="80726" y="290982"/>
                    <a:pt x="80726" y="288472"/>
                  </a:cubicBezTo>
                  <a:cubicBezTo>
                    <a:pt x="80726" y="271545"/>
                    <a:pt x="79640" y="272015"/>
                    <a:pt x="73582" y="259897"/>
                  </a:cubicBezTo>
                  <a:cubicBezTo>
                    <a:pt x="74376" y="224178"/>
                    <a:pt x="73981" y="188413"/>
                    <a:pt x="75963" y="152740"/>
                  </a:cubicBezTo>
                  <a:cubicBezTo>
                    <a:pt x="76369" y="145433"/>
                    <a:pt x="80118" y="138602"/>
                    <a:pt x="80726" y="131309"/>
                  </a:cubicBezTo>
                  <a:cubicBezTo>
                    <a:pt x="82507" y="109937"/>
                    <a:pt x="81222" y="88378"/>
                    <a:pt x="83107" y="67015"/>
                  </a:cubicBezTo>
                  <a:cubicBezTo>
                    <a:pt x="83615" y="61259"/>
                    <a:pt x="86380" y="55930"/>
                    <a:pt x="87869" y="50347"/>
                  </a:cubicBezTo>
                  <a:cubicBezTo>
                    <a:pt x="89556" y="44023"/>
                    <a:pt x="92632" y="31297"/>
                    <a:pt x="92632" y="31297"/>
                  </a:cubicBezTo>
                  <a:cubicBezTo>
                    <a:pt x="89731" y="-6419"/>
                    <a:pt x="100321" y="-2716"/>
                    <a:pt x="66438" y="5103"/>
                  </a:cubicBezTo>
                  <a:cubicBezTo>
                    <a:pt x="63992" y="5667"/>
                    <a:pt x="61675" y="6690"/>
                    <a:pt x="59294" y="7484"/>
                  </a:cubicBezTo>
                  <a:cubicBezTo>
                    <a:pt x="52150" y="13040"/>
                    <a:pt x="42883" y="16623"/>
                    <a:pt x="37863" y="24153"/>
                  </a:cubicBezTo>
                  <a:cubicBezTo>
                    <a:pt x="31233" y="34099"/>
                    <a:pt x="35125" y="29273"/>
                    <a:pt x="25957" y="38440"/>
                  </a:cubicBezTo>
                  <a:cubicBezTo>
                    <a:pt x="20588" y="54550"/>
                    <a:pt x="27679" y="34996"/>
                    <a:pt x="16432" y="57490"/>
                  </a:cubicBezTo>
                  <a:cubicBezTo>
                    <a:pt x="12936" y="64482"/>
                    <a:pt x="10082" y="71778"/>
                    <a:pt x="6907" y="78922"/>
                  </a:cubicBezTo>
                  <a:cubicBezTo>
                    <a:pt x="-4737" y="137135"/>
                    <a:pt x="495" y="101133"/>
                    <a:pt x="6907" y="212272"/>
                  </a:cubicBezTo>
                  <a:cubicBezTo>
                    <a:pt x="7257" y="218342"/>
                    <a:pt x="10601" y="232060"/>
                    <a:pt x="11669" y="238465"/>
                  </a:cubicBezTo>
                  <a:cubicBezTo>
                    <a:pt x="12592" y="244001"/>
                    <a:pt x="13047" y="249612"/>
                    <a:pt x="14051" y="255134"/>
                  </a:cubicBezTo>
                  <a:cubicBezTo>
                    <a:pt x="14636" y="258354"/>
                    <a:pt x="15283" y="261595"/>
                    <a:pt x="16432" y="264659"/>
                  </a:cubicBezTo>
                  <a:cubicBezTo>
                    <a:pt x="17678" y="267983"/>
                    <a:pt x="19607" y="289662"/>
                    <a:pt x="25957" y="295615"/>
                  </a:cubicBezTo>
                  <a:close/>
                </a:path>
              </a:pathLst>
            </a:cu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Shape 52">
              <a:extLst>
                <a:ext uri="{FF2B5EF4-FFF2-40B4-BE49-F238E27FC236}">
                  <a16:creationId xmlns:a16="http://schemas.microsoft.com/office/drawing/2014/main" id="{F0507AF0-F3B6-018D-51AE-EC012F1EC579}"/>
                </a:ext>
              </a:extLst>
            </p:cNvPr>
            <p:cNvSpPr/>
            <p:nvPr/>
          </p:nvSpPr>
          <p:spPr>
            <a:xfrm>
              <a:off x="183748" y="4950619"/>
              <a:ext cx="692552" cy="578644"/>
            </a:xfrm>
            <a:custGeom>
              <a:avLst/>
              <a:gdLst>
                <a:gd name="connsiteX0" fmla="*/ 13896 w 692552"/>
                <a:gd name="connsiteY0" fmla="*/ 490537 h 578644"/>
                <a:gd name="connsiteX1" fmla="*/ 49615 w 692552"/>
                <a:gd name="connsiteY1" fmla="*/ 492919 h 578644"/>
                <a:gd name="connsiteX2" fmla="*/ 56758 w 692552"/>
                <a:gd name="connsiteY2" fmla="*/ 497681 h 578644"/>
                <a:gd name="connsiteX3" fmla="*/ 68665 w 692552"/>
                <a:gd name="connsiteY3" fmla="*/ 500062 h 578644"/>
                <a:gd name="connsiteX4" fmla="*/ 104383 w 692552"/>
                <a:gd name="connsiteY4" fmla="*/ 519112 h 578644"/>
                <a:gd name="connsiteX5" fmla="*/ 118671 w 692552"/>
                <a:gd name="connsiteY5" fmla="*/ 523875 h 578644"/>
                <a:gd name="connsiteX6" fmla="*/ 135340 w 692552"/>
                <a:gd name="connsiteY6" fmla="*/ 528637 h 578644"/>
                <a:gd name="connsiteX7" fmla="*/ 149627 w 692552"/>
                <a:gd name="connsiteY7" fmla="*/ 535781 h 578644"/>
                <a:gd name="connsiteX8" fmla="*/ 166296 w 692552"/>
                <a:gd name="connsiteY8" fmla="*/ 538162 h 578644"/>
                <a:gd name="connsiteX9" fmla="*/ 194871 w 692552"/>
                <a:gd name="connsiteY9" fmla="*/ 542925 h 578644"/>
                <a:gd name="connsiteX10" fmla="*/ 211540 w 692552"/>
                <a:gd name="connsiteY10" fmla="*/ 550069 h 578644"/>
                <a:gd name="connsiteX11" fmla="*/ 223446 w 692552"/>
                <a:gd name="connsiteY11" fmla="*/ 557212 h 578644"/>
                <a:gd name="connsiteX12" fmla="*/ 230590 w 692552"/>
                <a:gd name="connsiteY12" fmla="*/ 559594 h 578644"/>
                <a:gd name="connsiteX13" fmla="*/ 242496 w 692552"/>
                <a:gd name="connsiteY13" fmla="*/ 564356 h 578644"/>
                <a:gd name="connsiteX14" fmla="*/ 256783 w 692552"/>
                <a:gd name="connsiteY14" fmla="*/ 566737 h 578644"/>
                <a:gd name="connsiteX15" fmla="*/ 285358 w 692552"/>
                <a:gd name="connsiteY15" fmla="*/ 573881 h 578644"/>
                <a:gd name="connsiteX16" fmla="*/ 309171 w 692552"/>
                <a:gd name="connsiteY16" fmla="*/ 578644 h 578644"/>
                <a:gd name="connsiteX17" fmla="*/ 373465 w 692552"/>
                <a:gd name="connsiteY17" fmla="*/ 576262 h 578644"/>
                <a:gd name="connsiteX18" fmla="*/ 390133 w 692552"/>
                <a:gd name="connsiteY18" fmla="*/ 569119 h 578644"/>
                <a:gd name="connsiteX19" fmla="*/ 409183 w 692552"/>
                <a:gd name="connsiteY19" fmla="*/ 561975 h 578644"/>
                <a:gd name="connsiteX20" fmla="*/ 440140 w 692552"/>
                <a:gd name="connsiteY20" fmla="*/ 538162 h 578644"/>
                <a:gd name="connsiteX21" fmla="*/ 447283 w 692552"/>
                <a:gd name="connsiteY21" fmla="*/ 533400 h 578644"/>
                <a:gd name="connsiteX22" fmla="*/ 490146 w 692552"/>
                <a:gd name="connsiteY22" fmla="*/ 514350 h 578644"/>
                <a:gd name="connsiteX23" fmla="*/ 506815 w 692552"/>
                <a:gd name="connsiteY23" fmla="*/ 502444 h 578644"/>
                <a:gd name="connsiteX24" fmla="*/ 544915 w 692552"/>
                <a:gd name="connsiteY24" fmla="*/ 481012 h 578644"/>
                <a:gd name="connsiteX25" fmla="*/ 571108 w 692552"/>
                <a:gd name="connsiteY25" fmla="*/ 454819 h 578644"/>
                <a:gd name="connsiteX26" fmla="*/ 580633 w 692552"/>
                <a:gd name="connsiteY26" fmla="*/ 445294 h 578644"/>
                <a:gd name="connsiteX27" fmla="*/ 597302 w 692552"/>
                <a:gd name="connsiteY27" fmla="*/ 414337 h 578644"/>
                <a:gd name="connsiteX28" fmla="*/ 602065 w 692552"/>
                <a:gd name="connsiteY28" fmla="*/ 402431 h 578644"/>
                <a:gd name="connsiteX29" fmla="*/ 611590 w 692552"/>
                <a:gd name="connsiteY29" fmla="*/ 369094 h 578644"/>
                <a:gd name="connsiteX30" fmla="*/ 630640 w 692552"/>
                <a:gd name="connsiteY30" fmla="*/ 321469 h 578644"/>
                <a:gd name="connsiteX31" fmla="*/ 642546 w 692552"/>
                <a:gd name="connsiteY31" fmla="*/ 292894 h 578644"/>
                <a:gd name="connsiteX32" fmla="*/ 652071 w 692552"/>
                <a:gd name="connsiteY32" fmla="*/ 269081 h 578644"/>
                <a:gd name="connsiteX33" fmla="*/ 654452 w 692552"/>
                <a:gd name="connsiteY33" fmla="*/ 252412 h 578644"/>
                <a:gd name="connsiteX34" fmla="*/ 661596 w 692552"/>
                <a:gd name="connsiteY34" fmla="*/ 233362 h 578644"/>
                <a:gd name="connsiteX35" fmla="*/ 666358 w 692552"/>
                <a:gd name="connsiteY35" fmla="*/ 214312 h 578644"/>
                <a:gd name="connsiteX36" fmla="*/ 675883 w 692552"/>
                <a:gd name="connsiteY36" fmla="*/ 171450 h 578644"/>
                <a:gd name="connsiteX37" fmla="*/ 680646 w 692552"/>
                <a:gd name="connsiteY37" fmla="*/ 159544 h 578644"/>
                <a:gd name="connsiteX38" fmla="*/ 690171 w 692552"/>
                <a:gd name="connsiteY38" fmla="*/ 123825 h 578644"/>
                <a:gd name="connsiteX39" fmla="*/ 692552 w 692552"/>
                <a:gd name="connsiteY39" fmla="*/ 102394 h 578644"/>
                <a:gd name="connsiteX40" fmla="*/ 690171 w 692552"/>
                <a:gd name="connsiteY40" fmla="*/ 23812 h 578644"/>
                <a:gd name="connsiteX41" fmla="*/ 687790 w 692552"/>
                <a:gd name="connsiteY41" fmla="*/ 16669 h 578644"/>
                <a:gd name="connsiteX42" fmla="*/ 680646 w 692552"/>
                <a:gd name="connsiteY42" fmla="*/ 14287 h 578644"/>
                <a:gd name="connsiteX43" fmla="*/ 654452 w 692552"/>
                <a:gd name="connsiteY43" fmla="*/ 7144 h 578644"/>
                <a:gd name="connsiteX44" fmla="*/ 642546 w 692552"/>
                <a:gd name="connsiteY44" fmla="*/ 2381 h 578644"/>
                <a:gd name="connsiteX45" fmla="*/ 635402 w 692552"/>
                <a:gd name="connsiteY45" fmla="*/ 0 h 578644"/>
                <a:gd name="connsiteX46" fmla="*/ 623496 w 692552"/>
                <a:gd name="connsiteY46" fmla="*/ 9525 h 578644"/>
                <a:gd name="connsiteX47" fmla="*/ 611590 w 692552"/>
                <a:gd name="connsiteY47" fmla="*/ 21431 h 578644"/>
                <a:gd name="connsiteX48" fmla="*/ 606827 w 692552"/>
                <a:gd name="connsiteY48" fmla="*/ 42862 h 578644"/>
                <a:gd name="connsiteX49" fmla="*/ 599683 w 692552"/>
                <a:gd name="connsiteY49" fmla="*/ 54769 h 578644"/>
                <a:gd name="connsiteX50" fmla="*/ 587777 w 692552"/>
                <a:gd name="connsiteY50" fmla="*/ 78581 h 578644"/>
                <a:gd name="connsiteX51" fmla="*/ 561583 w 692552"/>
                <a:gd name="connsiteY51" fmla="*/ 111919 h 578644"/>
                <a:gd name="connsiteX52" fmla="*/ 559202 w 692552"/>
                <a:gd name="connsiteY52" fmla="*/ 119062 h 578644"/>
                <a:gd name="connsiteX53" fmla="*/ 518721 w 692552"/>
                <a:gd name="connsiteY53" fmla="*/ 176212 h 578644"/>
                <a:gd name="connsiteX54" fmla="*/ 509196 w 692552"/>
                <a:gd name="connsiteY54" fmla="*/ 190500 h 578644"/>
                <a:gd name="connsiteX55" fmla="*/ 502052 w 692552"/>
                <a:gd name="connsiteY55" fmla="*/ 202406 h 578644"/>
                <a:gd name="connsiteX56" fmla="*/ 485383 w 692552"/>
                <a:gd name="connsiteY56" fmla="*/ 216694 h 578644"/>
                <a:gd name="connsiteX57" fmla="*/ 475858 w 692552"/>
                <a:gd name="connsiteY57" fmla="*/ 226219 h 578644"/>
                <a:gd name="connsiteX58" fmla="*/ 456808 w 692552"/>
                <a:gd name="connsiteY58" fmla="*/ 238125 h 578644"/>
                <a:gd name="connsiteX59" fmla="*/ 432996 w 692552"/>
                <a:gd name="connsiteY59" fmla="*/ 254794 h 578644"/>
                <a:gd name="connsiteX60" fmla="*/ 418708 w 692552"/>
                <a:gd name="connsiteY60" fmla="*/ 266700 h 578644"/>
                <a:gd name="connsiteX61" fmla="*/ 394896 w 692552"/>
                <a:gd name="connsiteY61" fmla="*/ 278606 h 578644"/>
                <a:gd name="connsiteX62" fmla="*/ 366321 w 692552"/>
                <a:gd name="connsiteY62" fmla="*/ 295275 h 578644"/>
                <a:gd name="connsiteX63" fmla="*/ 282977 w 692552"/>
                <a:gd name="connsiteY63" fmla="*/ 323850 h 578644"/>
                <a:gd name="connsiteX64" fmla="*/ 256783 w 692552"/>
                <a:gd name="connsiteY64" fmla="*/ 326231 h 578644"/>
                <a:gd name="connsiteX65" fmla="*/ 216302 w 692552"/>
                <a:gd name="connsiteY65" fmla="*/ 335756 h 578644"/>
                <a:gd name="connsiteX66" fmla="*/ 159152 w 692552"/>
                <a:gd name="connsiteY66" fmla="*/ 352425 h 578644"/>
                <a:gd name="connsiteX67" fmla="*/ 130577 w 692552"/>
                <a:gd name="connsiteY67" fmla="*/ 359569 h 578644"/>
                <a:gd name="connsiteX68" fmla="*/ 61521 w 692552"/>
                <a:gd name="connsiteY68" fmla="*/ 392906 h 578644"/>
                <a:gd name="connsiteX69" fmla="*/ 32946 w 692552"/>
                <a:gd name="connsiteY69" fmla="*/ 404812 h 578644"/>
                <a:gd name="connsiteX70" fmla="*/ 23421 w 692552"/>
                <a:gd name="connsiteY70" fmla="*/ 414337 h 578644"/>
                <a:gd name="connsiteX71" fmla="*/ 11515 w 692552"/>
                <a:gd name="connsiteY71" fmla="*/ 433387 h 578644"/>
                <a:gd name="connsiteX72" fmla="*/ 4371 w 692552"/>
                <a:gd name="connsiteY72" fmla="*/ 442912 h 578644"/>
                <a:gd name="connsiteX73" fmla="*/ 4371 w 692552"/>
                <a:gd name="connsiteY73" fmla="*/ 478631 h 578644"/>
                <a:gd name="connsiteX74" fmla="*/ 13896 w 692552"/>
                <a:gd name="connsiteY74" fmla="*/ 490537 h 578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92552" h="578644">
                  <a:moveTo>
                    <a:pt x="13896" y="490537"/>
                  </a:moveTo>
                  <a:cubicBezTo>
                    <a:pt x="21437" y="492918"/>
                    <a:pt x="37845" y="490957"/>
                    <a:pt x="49615" y="492919"/>
                  </a:cubicBezTo>
                  <a:cubicBezTo>
                    <a:pt x="52438" y="493389"/>
                    <a:pt x="54079" y="496676"/>
                    <a:pt x="56758" y="497681"/>
                  </a:cubicBezTo>
                  <a:cubicBezTo>
                    <a:pt x="60548" y="499102"/>
                    <a:pt x="64696" y="499268"/>
                    <a:pt x="68665" y="500062"/>
                  </a:cubicBezTo>
                  <a:cubicBezTo>
                    <a:pt x="79071" y="506306"/>
                    <a:pt x="93898" y="515617"/>
                    <a:pt x="104383" y="519112"/>
                  </a:cubicBezTo>
                  <a:cubicBezTo>
                    <a:pt x="109146" y="520700"/>
                    <a:pt x="113844" y="522496"/>
                    <a:pt x="118671" y="523875"/>
                  </a:cubicBezTo>
                  <a:cubicBezTo>
                    <a:pt x="124227" y="525462"/>
                    <a:pt x="129947" y="526563"/>
                    <a:pt x="135340" y="528637"/>
                  </a:cubicBezTo>
                  <a:cubicBezTo>
                    <a:pt x="140310" y="530548"/>
                    <a:pt x="144538" y="534215"/>
                    <a:pt x="149627" y="535781"/>
                  </a:cubicBezTo>
                  <a:cubicBezTo>
                    <a:pt x="154992" y="537432"/>
                    <a:pt x="160752" y="537287"/>
                    <a:pt x="166296" y="538162"/>
                  </a:cubicBezTo>
                  <a:cubicBezTo>
                    <a:pt x="175834" y="539668"/>
                    <a:pt x="185710" y="539872"/>
                    <a:pt x="194871" y="542925"/>
                  </a:cubicBezTo>
                  <a:cubicBezTo>
                    <a:pt x="203305" y="545736"/>
                    <a:pt x="202709" y="545163"/>
                    <a:pt x="211540" y="550069"/>
                  </a:cubicBezTo>
                  <a:cubicBezTo>
                    <a:pt x="215586" y="552317"/>
                    <a:pt x="219306" y="555142"/>
                    <a:pt x="223446" y="557212"/>
                  </a:cubicBezTo>
                  <a:cubicBezTo>
                    <a:pt x="225691" y="558335"/>
                    <a:pt x="228240" y="558713"/>
                    <a:pt x="230590" y="559594"/>
                  </a:cubicBezTo>
                  <a:cubicBezTo>
                    <a:pt x="234592" y="561095"/>
                    <a:pt x="238372" y="563231"/>
                    <a:pt x="242496" y="564356"/>
                  </a:cubicBezTo>
                  <a:cubicBezTo>
                    <a:pt x="247154" y="565626"/>
                    <a:pt x="252070" y="565690"/>
                    <a:pt x="256783" y="566737"/>
                  </a:cubicBezTo>
                  <a:cubicBezTo>
                    <a:pt x="266367" y="568867"/>
                    <a:pt x="275673" y="572267"/>
                    <a:pt x="285358" y="573881"/>
                  </a:cubicBezTo>
                  <a:cubicBezTo>
                    <a:pt x="302874" y="576800"/>
                    <a:pt x="294962" y="575091"/>
                    <a:pt x="309171" y="578644"/>
                  </a:cubicBezTo>
                  <a:cubicBezTo>
                    <a:pt x="330602" y="577850"/>
                    <a:pt x="352166" y="578768"/>
                    <a:pt x="373465" y="576262"/>
                  </a:cubicBezTo>
                  <a:cubicBezTo>
                    <a:pt x="379468" y="575556"/>
                    <a:pt x="384521" y="571364"/>
                    <a:pt x="390133" y="569119"/>
                  </a:cubicBezTo>
                  <a:cubicBezTo>
                    <a:pt x="396430" y="566600"/>
                    <a:pt x="402833" y="564356"/>
                    <a:pt x="409183" y="561975"/>
                  </a:cubicBezTo>
                  <a:cubicBezTo>
                    <a:pt x="424779" y="546379"/>
                    <a:pt x="414972" y="554941"/>
                    <a:pt x="440140" y="538162"/>
                  </a:cubicBezTo>
                  <a:cubicBezTo>
                    <a:pt x="442521" y="536575"/>
                    <a:pt x="444642" y="534501"/>
                    <a:pt x="447283" y="533400"/>
                  </a:cubicBezTo>
                  <a:cubicBezTo>
                    <a:pt x="454314" y="530470"/>
                    <a:pt x="480283" y="520420"/>
                    <a:pt x="490146" y="514350"/>
                  </a:cubicBezTo>
                  <a:cubicBezTo>
                    <a:pt x="495961" y="510771"/>
                    <a:pt x="500887" y="505832"/>
                    <a:pt x="506815" y="502444"/>
                  </a:cubicBezTo>
                  <a:cubicBezTo>
                    <a:pt x="531707" y="488220"/>
                    <a:pt x="517982" y="503905"/>
                    <a:pt x="544915" y="481012"/>
                  </a:cubicBezTo>
                  <a:cubicBezTo>
                    <a:pt x="554323" y="473015"/>
                    <a:pt x="562377" y="463550"/>
                    <a:pt x="571108" y="454819"/>
                  </a:cubicBezTo>
                  <a:cubicBezTo>
                    <a:pt x="574283" y="451644"/>
                    <a:pt x="578405" y="449193"/>
                    <a:pt x="580633" y="445294"/>
                  </a:cubicBezTo>
                  <a:cubicBezTo>
                    <a:pt x="587457" y="433352"/>
                    <a:pt x="591742" y="426568"/>
                    <a:pt x="597302" y="414337"/>
                  </a:cubicBezTo>
                  <a:cubicBezTo>
                    <a:pt x="599071" y="410446"/>
                    <a:pt x="600778" y="406507"/>
                    <a:pt x="602065" y="402431"/>
                  </a:cubicBezTo>
                  <a:cubicBezTo>
                    <a:pt x="605545" y="391410"/>
                    <a:pt x="607441" y="379881"/>
                    <a:pt x="611590" y="369094"/>
                  </a:cubicBezTo>
                  <a:cubicBezTo>
                    <a:pt x="613995" y="362842"/>
                    <a:pt x="625522" y="331707"/>
                    <a:pt x="630640" y="321469"/>
                  </a:cubicBezTo>
                  <a:cubicBezTo>
                    <a:pt x="646866" y="289013"/>
                    <a:pt x="629652" y="325127"/>
                    <a:pt x="642546" y="292894"/>
                  </a:cubicBezTo>
                  <a:cubicBezTo>
                    <a:pt x="656558" y="257864"/>
                    <a:pt x="636278" y="316458"/>
                    <a:pt x="652071" y="269081"/>
                  </a:cubicBezTo>
                  <a:cubicBezTo>
                    <a:pt x="652865" y="263525"/>
                    <a:pt x="653006" y="257835"/>
                    <a:pt x="654452" y="252412"/>
                  </a:cubicBezTo>
                  <a:cubicBezTo>
                    <a:pt x="656199" y="245859"/>
                    <a:pt x="659573" y="239835"/>
                    <a:pt x="661596" y="233362"/>
                  </a:cubicBezTo>
                  <a:cubicBezTo>
                    <a:pt x="663548" y="227115"/>
                    <a:pt x="664938" y="220702"/>
                    <a:pt x="666358" y="214312"/>
                  </a:cubicBezTo>
                  <a:cubicBezTo>
                    <a:pt x="669828" y="198699"/>
                    <a:pt x="671242" y="186534"/>
                    <a:pt x="675883" y="171450"/>
                  </a:cubicBezTo>
                  <a:cubicBezTo>
                    <a:pt x="677140" y="167365"/>
                    <a:pt x="679058" y="163513"/>
                    <a:pt x="680646" y="159544"/>
                  </a:cubicBezTo>
                  <a:cubicBezTo>
                    <a:pt x="686246" y="131540"/>
                    <a:pt x="682401" y="143247"/>
                    <a:pt x="690171" y="123825"/>
                  </a:cubicBezTo>
                  <a:cubicBezTo>
                    <a:pt x="690965" y="116681"/>
                    <a:pt x="692552" y="109582"/>
                    <a:pt x="692552" y="102394"/>
                  </a:cubicBezTo>
                  <a:cubicBezTo>
                    <a:pt x="692552" y="76188"/>
                    <a:pt x="691624" y="49978"/>
                    <a:pt x="690171" y="23812"/>
                  </a:cubicBezTo>
                  <a:cubicBezTo>
                    <a:pt x="690032" y="21306"/>
                    <a:pt x="689565" y="18444"/>
                    <a:pt x="687790" y="16669"/>
                  </a:cubicBezTo>
                  <a:cubicBezTo>
                    <a:pt x="686015" y="14894"/>
                    <a:pt x="683060" y="14977"/>
                    <a:pt x="680646" y="14287"/>
                  </a:cubicBezTo>
                  <a:cubicBezTo>
                    <a:pt x="665381" y="9925"/>
                    <a:pt x="674505" y="13828"/>
                    <a:pt x="654452" y="7144"/>
                  </a:cubicBezTo>
                  <a:cubicBezTo>
                    <a:pt x="650397" y="5792"/>
                    <a:pt x="646548" y="3882"/>
                    <a:pt x="642546" y="2381"/>
                  </a:cubicBezTo>
                  <a:cubicBezTo>
                    <a:pt x="640196" y="1500"/>
                    <a:pt x="637783" y="794"/>
                    <a:pt x="635402" y="0"/>
                  </a:cubicBezTo>
                  <a:cubicBezTo>
                    <a:pt x="631433" y="3175"/>
                    <a:pt x="627090" y="5931"/>
                    <a:pt x="623496" y="9525"/>
                  </a:cubicBezTo>
                  <a:cubicBezTo>
                    <a:pt x="607622" y="25399"/>
                    <a:pt x="630636" y="8733"/>
                    <a:pt x="611590" y="21431"/>
                  </a:cubicBezTo>
                  <a:cubicBezTo>
                    <a:pt x="610002" y="28575"/>
                    <a:pt x="609288" y="35970"/>
                    <a:pt x="606827" y="42862"/>
                  </a:cubicBezTo>
                  <a:cubicBezTo>
                    <a:pt x="605270" y="47221"/>
                    <a:pt x="601861" y="50685"/>
                    <a:pt x="599683" y="54769"/>
                  </a:cubicBezTo>
                  <a:cubicBezTo>
                    <a:pt x="595507" y="62599"/>
                    <a:pt x="592700" y="71197"/>
                    <a:pt x="587777" y="78581"/>
                  </a:cubicBezTo>
                  <a:cubicBezTo>
                    <a:pt x="563946" y="114328"/>
                    <a:pt x="578090" y="82206"/>
                    <a:pt x="561583" y="111919"/>
                  </a:cubicBezTo>
                  <a:cubicBezTo>
                    <a:pt x="560364" y="114113"/>
                    <a:pt x="560532" y="116934"/>
                    <a:pt x="559202" y="119062"/>
                  </a:cubicBezTo>
                  <a:cubicBezTo>
                    <a:pt x="548029" y="136940"/>
                    <a:pt x="531043" y="158756"/>
                    <a:pt x="518721" y="176212"/>
                  </a:cubicBezTo>
                  <a:cubicBezTo>
                    <a:pt x="515420" y="180888"/>
                    <a:pt x="512141" y="185592"/>
                    <a:pt x="509196" y="190500"/>
                  </a:cubicBezTo>
                  <a:cubicBezTo>
                    <a:pt x="506815" y="194469"/>
                    <a:pt x="505165" y="198981"/>
                    <a:pt x="502052" y="202406"/>
                  </a:cubicBezTo>
                  <a:cubicBezTo>
                    <a:pt x="497129" y="207821"/>
                    <a:pt x="490798" y="211771"/>
                    <a:pt x="485383" y="216694"/>
                  </a:cubicBezTo>
                  <a:cubicBezTo>
                    <a:pt x="482061" y="219714"/>
                    <a:pt x="479450" y="223525"/>
                    <a:pt x="475858" y="226219"/>
                  </a:cubicBezTo>
                  <a:cubicBezTo>
                    <a:pt x="469867" y="230712"/>
                    <a:pt x="463039" y="233971"/>
                    <a:pt x="456808" y="238125"/>
                  </a:cubicBezTo>
                  <a:cubicBezTo>
                    <a:pt x="448746" y="243499"/>
                    <a:pt x="440747" y="248981"/>
                    <a:pt x="432996" y="254794"/>
                  </a:cubicBezTo>
                  <a:cubicBezTo>
                    <a:pt x="428036" y="258514"/>
                    <a:pt x="423965" y="263414"/>
                    <a:pt x="418708" y="266700"/>
                  </a:cubicBezTo>
                  <a:cubicBezTo>
                    <a:pt x="411183" y="271403"/>
                    <a:pt x="402687" y="274357"/>
                    <a:pt x="394896" y="278606"/>
                  </a:cubicBezTo>
                  <a:cubicBezTo>
                    <a:pt x="385215" y="283886"/>
                    <a:pt x="376360" y="290712"/>
                    <a:pt x="366321" y="295275"/>
                  </a:cubicBezTo>
                  <a:cubicBezTo>
                    <a:pt x="349334" y="302997"/>
                    <a:pt x="305074" y="319431"/>
                    <a:pt x="282977" y="323850"/>
                  </a:cubicBezTo>
                  <a:cubicBezTo>
                    <a:pt x="274380" y="325569"/>
                    <a:pt x="265514" y="325437"/>
                    <a:pt x="256783" y="326231"/>
                  </a:cubicBezTo>
                  <a:cubicBezTo>
                    <a:pt x="243289" y="329406"/>
                    <a:pt x="229691" y="332164"/>
                    <a:pt x="216302" y="335756"/>
                  </a:cubicBezTo>
                  <a:cubicBezTo>
                    <a:pt x="197136" y="340898"/>
                    <a:pt x="178403" y="347612"/>
                    <a:pt x="159152" y="352425"/>
                  </a:cubicBezTo>
                  <a:cubicBezTo>
                    <a:pt x="149627" y="354806"/>
                    <a:pt x="139712" y="355970"/>
                    <a:pt x="130577" y="359569"/>
                  </a:cubicBezTo>
                  <a:cubicBezTo>
                    <a:pt x="74437" y="381685"/>
                    <a:pt x="96978" y="376951"/>
                    <a:pt x="61521" y="392906"/>
                  </a:cubicBezTo>
                  <a:cubicBezTo>
                    <a:pt x="52111" y="397140"/>
                    <a:pt x="32946" y="404812"/>
                    <a:pt x="32946" y="404812"/>
                  </a:cubicBezTo>
                  <a:cubicBezTo>
                    <a:pt x="29771" y="407987"/>
                    <a:pt x="26343" y="410928"/>
                    <a:pt x="23421" y="414337"/>
                  </a:cubicBezTo>
                  <a:cubicBezTo>
                    <a:pt x="20753" y="417450"/>
                    <a:pt x="12592" y="431772"/>
                    <a:pt x="11515" y="433387"/>
                  </a:cubicBezTo>
                  <a:cubicBezTo>
                    <a:pt x="9314" y="436689"/>
                    <a:pt x="6752" y="439737"/>
                    <a:pt x="4371" y="442912"/>
                  </a:cubicBezTo>
                  <a:cubicBezTo>
                    <a:pt x="200" y="455425"/>
                    <a:pt x="-2912" y="461637"/>
                    <a:pt x="4371" y="478631"/>
                  </a:cubicBezTo>
                  <a:cubicBezTo>
                    <a:pt x="4846" y="479740"/>
                    <a:pt x="6355" y="488156"/>
                    <a:pt x="13896" y="490537"/>
                  </a:cubicBezTo>
                  <a:close/>
                </a:path>
              </a:pathLst>
            </a:cu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1832C36E-DAFD-07E9-27F1-1EBC4AE110AD}"/>
                </a:ext>
              </a:extLst>
            </p:cNvPr>
            <p:cNvSpPr/>
            <p:nvPr/>
          </p:nvSpPr>
          <p:spPr>
            <a:xfrm rot="11644876" flipV="1">
              <a:off x="110235" y="5493398"/>
              <a:ext cx="381067" cy="113941"/>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4EF26963-22FC-0AA4-E3F3-A0CC017A6116}"/>
                </a:ext>
              </a:extLst>
            </p:cNvPr>
            <p:cNvSpPr/>
            <p:nvPr/>
          </p:nvSpPr>
          <p:spPr>
            <a:xfrm rot="8554227" flipV="1">
              <a:off x="-18173" y="5484419"/>
              <a:ext cx="264945" cy="131898"/>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D272BC1-23C9-0EA3-1DF4-449609A0445A}"/>
                </a:ext>
              </a:extLst>
            </p:cNvPr>
            <p:cNvSpPr/>
            <p:nvPr/>
          </p:nvSpPr>
          <p:spPr>
            <a:xfrm rot="11833557" flipV="1">
              <a:off x="179670" y="5464585"/>
              <a:ext cx="124699" cy="62079"/>
            </a:xfrm>
            <a:prstGeom prst="ellipse">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0" name="Straight Connector 59">
              <a:extLst>
                <a:ext uri="{FF2B5EF4-FFF2-40B4-BE49-F238E27FC236}">
                  <a16:creationId xmlns:a16="http://schemas.microsoft.com/office/drawing/2014/main" id="{B57FB0EA-71D4-CCC2-B4BA-A881509BABAF}"/>
                </a:ext>
              </a:extLst>
            </p:cNvPr>
            <p:cNvCxnSpPr>
              <a:cxnSpLocks/>
            </p:cNvCxnSpPr>
            <p:nvPr/>
          </p:nvCxnSpPr>
          <p:spPr>
            <a:xfrm>
              <a:off x="2190557" y="3413400"/>
              <a:ext cx="654844" cy="28199"/>
            </a:xfrm>
            <a:prstGeom prst="line">
              <a:avLst/>
            </a:prstGeom>
            <a:ln w="28575">
              <a:solidFill>
                <a:srgbClr val="818282"/>
              </a:solidFill>
            </a:ln>
          </p:spPr>
          <p:style>
            <a:lnRef idx="2">
              <a:schemeClr val="accent1"/>
            </a:lnRef>
            <a:fillRef idx="0">
              <a:schemeClr val="accent1"/>
            </a:fillRef>
            <a:effectRef idx="1">
              <a:schemeClr val="accent1"/>
            </a:effectRef>
            <a:fontRef idx="minor">
              <a:schemeClr val="tx1"/>
            </a:fontRef>
          </p:style>
        </p:cxnSp>
        <p:sp>
          <p:nvSpPr>
            <p:cNvPr id="61" name="Freeform: Shape 60">
              <a:extLst>
                <a:ext uri="{FF2B5EF4-FFF2-40B4-BE49-F238E27FC236}">
                  <a16:creationId xmlns:a16="http://schemas.microsoft.com/office/drawing/2014/main" id="{CF5DFC60-0C9B-DA10-9FAC-1A5A031052B3}"/>
                </a:ext>
              </a:extLst>
            </p:cNvPr>
            <p:cNvSpPr/>
            <p:nvPr/>
          </p:nvSpPr>
          <p:spPr>
            <a:xfrm>
              <a:off x="801974" y="4859311"/>
              <a:ext cx="89941" cy="92443"/>
            </a:xfrm>
            <a:custGeom>
              <a:avLst/>
              <a:gdLst>
                <a:gd name="connsiteX0" fmla="*/ 0 w 89941"/>
                <a:gd name="connsiteY0" fmla="*/ 0 h 92443"/>
                <a:gd name="connsiteX1" fmla="*/ 39974 w 89941"/>
                <a:gd name="connsiteY1" fmla="*/ 2499 h 92443"/>
                <a:gd name="connsiteX2" fmla="*/ 77449 w 89941"/>
                <a:gd name="connsiteY2" fmla="*/ 9994 h 92443"/>
                <a:gd name="connsiteX3" fmla="*/ 72452 w 89941"/>
                <a:gd name="connsiteY3" fmla="*/ 17489 h 92443"/>
                <a:gd name="connsiteX4" fmla="*/ 64957 w 89941"/>
                <a:gd name="connsiteY4" fmla="*/ 19987 h 92443"/>
                <a:gd name="connsiteX5" fmla="*/ 52465 w 89941"/>
                <a:gd name="connsiteY5" fmla="*/ 32479 h 92443"/>
                <a:gd name="connsiteX6" fmla="*/ 44970 w 89941"/>
                <a:gd name="connsiteY6" fmla="*/ 39974 h 92443"/>
                <a:gd name="connsiteX7" fmla="*/ 49967 w 89941"/>
                <a:gd name="connsiteY7" fmla="*/ 64958 h 92443"/>
                <a:gd name="connsiteX8" fmla="*/ 52465 w 89941"/>
                <a:gd name="connsiteY8" fmla="*/ 72453 h 92443"/>
                <a:gd name="connsiteX9" fmla="*/ 59960 w 89941"/>
                <a:gd name="connsiteY9" fmla="*/ 79948 h 92443"/>
                <a:gd name="connsiteX10" fmla="*/ 72452 w 89941"/>
                <a:gd name="connsiteY10" fmla="*/ 82446 h 92443"/>
                <a:gd name="connsiteX11" fmla="*/ 77449 w 89941"/>
                <a:gd name="connsiteY11" fmla="*/ 89941 h 92443"/>
                <a:gd name="connsiteX12" fmla="*/ 89941 w 89941"/>
                <a:gd name="connsiteY12" fmla="*/ 92440 h 92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941" h="92443">
                  <a:moveTo>
                    <a:pt x="0" y="0"/>
                  </a:moveTo>
                  <a:lnTo>
                    <a:pt x="39974" y="2499"/>
                  </a:lnTo>
                  <a:cubicBezTo>
                    <a:pt x="72288" y="4807"/>
                    <a:pt x="61808" y="-434"/>
                    <a:pt x="77449" y="9994"/>
                  </a:cubicBezTo>
                  <a:cubicBezTo>
                    <a:pt x="75783" y="12492"/>
                    <a:pt x="74797" y="15613"/>
                    <a:pt x="72452" y="17489"/>
                  </a:cubicBezTo>
                  <a:cubicBezTo>
                    <a:pt x="70396" y="19134"/>
                    <a:pt x="66819" y="18125"/>
                    <a:pt x="64957" y="19987"/>
                  </a:cubicBezTo>
                  <a:cubicBezTo>
                    <a:pt x="49521" y="35423"/>
                    <a:pt x="70042" y="26621"/>
                    <a:pt x="52465" y="32479"/>
                  </a:cubicBezTo>
                  <a:cubicBezTo>
                    <a:pt x="49967" y="34977"/>
                    <a:pt x="45241" y="36451"/>
                    <a:pt x="44970" y="39974"/>
                  </a:cubicBezTo>
                  <a:cubicBezTo>
                    <a:pt x="44319" y="48442"/>
                    <a:pt x="47282" y="56901"/>
                    <a:pt x="49967" y="64958"/>
                  </a:cubicBezTo>
                  <a:cubicBezTo>
                    <a:pt x="50800" y="67456"/>
                    <a:pt x="51004" y="70262"/>
                    <a:pt x="52465" y="72453"/>
                  </a:cubicBezTo>
                  <a:cubicBezTo>
                    <a:pt x="54425" y="75393"/>
                    <a:pt x="56800" y="78368"/>
                    <a:pt x="59960" y="79948"/>
                  </a:cubicBezTo>
                  <a:cubicBezTo>
                    <a:pt x="63758" y="81847"/>
                    <a:pt x="68288" y="81613"/>
                    <a:pt x="72452" y="82446"/>
                  </a:cubicBezTo>
                  <a:cubicBezTo>
                    <a:pt x="74118" y="84944"/>
                    <a:pt x="74951" y="88275"/>
                    <a:pt x="77449" y="89941"/>
                  </a:cubicBezTo>
                  <a:cubicBezTo>
                    <a:pt x="81500" y="92642"/>
                    <a:pt x="85646" y="92440"/>
                    <a:pt x="89941" y="92440"/>
                  </a:cubicBezTo>
                </a:path>
              </a:pathLst>
            </a:custGeom>
            <a:noFill/>
            <a:ln w="28575">
              <a:solidFill>
                <a:srgbClr val="81828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CEB87EB9-EA93-28F5-076A-3F9B4C2FC0DA}"/>
                </a:ext>
              </a:extLst>
            </p:cNvPr>
            <p:cNvSpPr/>
            <p:nvPr/>
          </p:nvSpPr>
          <p:spPr>
            <a:xfrm>
              <a:off x="2188062" y="3921443"/>
              <a:ext cx="88299" cy="45719"/>
            </a:xfrm>
            <a:prstGeom prst="ellipse">
              <a:avLst/>
            </a:prstGeom>
            <a:solidFill>
              <a:srgbClr val="FCF7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69D82ED1-B16D-1E6E-9243-E1905B90B576}"/>
                </a:ext>
              </a:extLst>
            </p:cNvPr>
            <p:cNvSpPr/>
            <p:nvPr/>
          </p:nvSpPr>
          <p:spPr>
            <a:xfrm rot="20256057">
              <a:off x="2248766" y="3855242"/>
              <a:ext cx="255127" cy="82106"/>
            </a:xfrm>
            <a:prstGeom prst="ellipse">
              <a:avLst/>
            </a:prstGeom>
            <a:solidFill>
              <a:srgbClr val="FCF7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0816A045-4A15-ACBC-C4F2-AB0133BA9D5E}"/>
                </a:ext>
              </a:extLst>
            </p:cNvPr>
            <p:cNvSpPr/>
            <p:nvPr/>
          </p:nvSpPr>
          <p:spPr>
            <a:xfrm rot="1125138">
              <a:off x="1487047" y="3780926"/>
              <a:ext cx="611047" cy="82106"/>
            </a:xfrm>
            <a:prstGeom prst="ellipse">
              <a:avLst/>
            </a:prstGeom>
            <a:solidFill>
              <a:srgbClr val="FCF7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Shape 65">
              <a:extLst>
                <a:ext uri="{FF2B5EF4-FFF2-40B4-BE49-F238E27FC236}">
                  <a16:creationId xmlns:a16="http://schemas.microsoft.com/office/drawing/2014/main" id="{6164CE81-CFBB-2887-15BF-CB356B6927CD}"/>
                </a:ext>
              </a:extLst>
            </p:cNvPr>
            <p:cNvSpPr/>
            <p:nvPr/>
          </p:nvSpPr>
          <p:spPr>
            <a:xfrm>
              <a:off x="1292942" y="2851355"/>
              <a:ext cx="176981" cy="521110"/>
            </a:xfrm>
            <a:custGeom>
              <a:avLst/>
              <a:gdLst>
                <a:gd name="connsiteX0" fmla="*/ 115529 w 176981"/>
                <a:gd name="connsiteY0" fmla="*/ 0 h 521110"/>
                <a:gd name="connsiteX1" fmla="*/ 88490 w 176981"/>
                <a:gd name="connsiteY1" fmla="*/ 22122 h 521110"/>
                <a:gd name="connsiteX2" fmla="*/ 66368 w 176981"/>
                <a:gd name="connsiteY2" fmla="*/ 44245 h 521110"/>
                <a:gd name="connsiteX3" fmla="*/ 58993 w 176981"/>
                <a:gd name="connsiteY3" fmla="*/ 61451 h 521110"/>
                <a:gd name="connsiteX4" fmla="*/ 61452 w 176981"/>
                <a:gd name="connsiteY4" fmla="*/ 130277 h 521110"/>
                <a:gd name="connsiteX5" fmla="*/ 56535 w 176981"/>
                <a:gd name="connsiteY5" fmla="*/ 159774 h 521110"/>
                <a:gd name="connsiteX6" fmla="*/ 51619 w 176981"/>
                <a:gd name="connsiteY6" fmla="*/ 167148 h 521110"/>
                <a:gd name="connsiteX7" fmla="*/ 39329 w 176981"/>
                <a:gd name="connsiteY7" fmla="*/ 181897 h 521110"/>
                <a:gd name="connsiteX8" fmla="*/ 31955 w 176981"/>
                <a:gd name="connsiteY8" fmla="*/ 186813 h 521110"/>
                <a:gd name="connsiteX9" fmla="*/ 14748 w 176981"/>
                <a:gd name="connsiteY9" fmla="*/ 204019 h 521110"/>
                <a:gd name="connsiteX10" fmla="*/ 4916 w 176981"/>
                <a:gd name="connsiteY10" fmla="*/ 223684 h 521110"/>
                <a:gd name="connsiteX11" fmla="*/ 0 w 176981"/>
                <a:gd name="connsiteY11" fmla="*/ 248264 h 521110"/>
                <a:gd name="connsiteX12" fmla="*/ 2458 w 176981"/>
                <a:gd name="connsiteY12" fmla="*/ 287593 h 521110"/>
                <a:gd name="connsiteX13" fmla="*/ 4916 w 176981"/>
                <a:gd name="connsiteY13" fmla="*/ 299884 h 521110"/>
                <a:gd name="connsiteX14" fmla="*/ 9832 w 176981"/>
                <a:gd name="connsiteY14" fmla="*/ 307258 h 521110"/>
                <a:gd name="connsiteX15" fmla="*/ 12290 w 176981"/>
                <a:gd name="connsiteY15" fmla="*/ 314632 h 521110"/>
                <a:gd name="connsiteX16" fmla="*/ 24581 w 176981"/>
                <a:gd name="connsiteY16" fmla="*/ 329380 h 521110"/>
                <a:gd name="connsiteX17" fmla="*/ 34413 w 176981"/>
                <a:gd name="connsiteY17" fmla="*/ 346587 h 521110"/>
                <a:gd name="connsiteX18" fmla="*/ 49161 w 176981"/>
                <a:gd name="connsiteY18" fmla="*/ 371168 h 521110"/>
                <a:gd name="connsiteX19" fmla="*/ 61452 w 176981"/>
                <a:gd name="connsiteY19" fmla="*/ 390832 h 521110"/>
                <a:gd name="connsiteX20" fmla="*/ 71284 w 176981"/>
                <a:gd name="connsiteY20" fmla="*/ 408039 h 521110"/>
                <a:gd name="connsiteX21" fmla="*/ 76200 w 176981"/>
                <a:gd name="connsiteY21" fmla="*/ 415413 h 521110"/>
                <a:gd name="connsiteX22" fmla="*/ 83574 w 176981"/>
                <a:gd name="connsiteY22" fmla="*/ 444910 h 521110"/>
                <a:gd name="connsiteX23" fmla="*/ 100781 w 176981"/>
                <a:gd name="connsiteY23" fmla="*/ 454742 h 521110"/>
                <a:gd name="connsiteX24" fmla="*/ 108155 w 176981"/>
                <a:gd name="connsiteY24" fmla="*/ 457200 h 521110"/>
                <a:gd name="connsiteX25" fmla="*/ 135193 w 176981"/>
                <a:gd name="connsiteY25" fmla="*/ 459658 h 521110"/>
                <a:gd name="connsiteX26" fmla="*/ 149942 w 176981"/>
                <a:gd name="connsiteY26" fmla="*/ 498987 h 521110"/>
                <a:gd name="connsiteX27" fmla="*/ 157316 w 176981"/>
                <a:gd name="connsiteY27" fmla="*/ 511277 h 521110"/>
                <a:gd name="connsiteX28" fmla="*/ 172064 w 176981"/>
                <a:gd name="connsiteY28" fmla="*/ 518651 h 521110"/>
                <a:gd name="connsiteX29" fmla="*/ 176981 w 176981"/>
                <a:gd name="connsiteY29" fmla="*/ 521110 h 521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76981" h="521110">
                  <a:moveTo>
                    <a:pt x="115529" y="0"/>
                  </a:moveTo>
                  <a:cubicBezTo>
                    <a:pt x="106516" y="7374"/>
                    <a:pt x="95764" y="13028"/>
                    <a:pt x="88490" y="22122"/>
                  </a:cubicBezTo>
                  <a:cubicBezTo>
                    <a:pt x="75381" y="38510"/>
                    <a:pt x="82755" y="31136"/>
                    <a:pt x="66368" y="44245"/>
                  </a:cubicBezTo>
                  <a:cubicBezTo>
                    <a:pt x="63910" y="49980"/>
                    <a:pt x="60828" y="55487"/>
                    <a:pt x="58993" y="61451"/>
                  </a:cubicBezTo>
                  <a:cubicBezTo>
                    <a:pt x="52511" y="82517"/>
                    <a:pt x="59893" y="113131"/>
                    <a:pt x="61452" y="130277"/>
                  </a:cubicBezTo>
                  <a:cubicBezTo>
                    <a:pt x="59813" y="140109"/>
                    <a:pt x="59104" y="150143"/>
                    <a:pt x="56535" y="159774"/>
                  </a:cubicBezTo>
                  <a:cubicBezTo>
                    <a:pt x="55774" y="162628"/>
                    <a:pt x="53336" y="164744"/>
                    <a:pt x="51619" y="167148"/>
                  </a:cubicBezTo>
                  <a:cubicBezTo>
                    <a:pt x="48435" y="171606"/>
                    <a:pt x="43984" y="178172"/>
                    <a:pt x="39329" y="181897"/>
                  </a:cubicBezTo>
                  <a:cubicBezTo>
                    <a:pt x="37022" y="183743"/>
                    <a:pt x="34151" y="184837"/>
                    <a:pt x="31955" y="186813"/>
                  </a:cubicBezTo>
                  <a:cubicBezTo>
                    <a:pt x="25926" y="192239"/>
                    <a:pt x="14748" y="204019"/>
                    <a:pt x="14748" y="204019"/>
                  </a:cubicBezTo>
                  <a:cubicBezTo>
                    <a:pt x="11471" y="210574"/>
                    <a:pt x="6693" y="216574"/>
                    <a:pt x="4916" y="223684"/>
                  </a:cubicBezTo>
                  <a:cubicBezTo>
                    <a:pt x="1249" y="238351"/>
                    <a:pt x="3013" y="230184"/>
                    <a:pt x="0" y="248264"/>
                  </a:cubicBezTo>
                  <a:cubicBezTo>
                    <a:pt x="819" y="261374"/>
                    <a:pt x="1213" y="274517"/>
                    <a:pt x="2458" y="287593"/>
                  </a:cubicBezTo>
                  <a:cubicBezTo>
                    <a:pt x="2854" y="291752"/>
                    <a:pt x="3449" y="295972"/>
                    <a:pt x="4916" y="299884"/>
                  </a:cubicBezTo>
                  <a:cubicBezTo>
                    <a:pt x="5953" y="302650"/>
                    <a:pt x="8511" y="304616"/>
                    <a:pt x="9832" y="307258"/>
                  </a:cubicBezTo>
                  <a:cubicBezTo>
                    <a:pt x="10991" y="309575"/>
                    <a:pt x="11005" y="312382"/>
                    <a:pt x="12290" y="314632"/>
                  </a:cubicBezTo>
                  <a:cubicBezTo>
                    <a:pt x="16187" y="321451"/>
                    <a:pt x="19521" y="324321"/>
                    <a:pt x="24581" y="329380"/>
                  </a:cubicBezTo>
                  <a:cubicBezTo>
                    <a:pt x="29746" y="344877"/>
                    <a:pt x="23253" y="327987"/>
                    <a:pt x="34413" y="346587"/>
                  </a:cubicBezTo>
                  <a:cubicBezTo>
                    <a:pt x="52829" y="377281"/>
                    <a:pt x="31624" y="347783"/>
                    <a:pt x="49161" y="371168"/>
                  </a:cubicBezTo>
                  <a:cubicBezTo>
                    <a:pt x="53561" y="384368"/>
                    <a:pt x="49428" y="374800"/>
                    <a:pt x="61452" y="390832"/>
                  </a:cubicBezTo>
                  <a:cubicBezTo>
                    <a:pt x="68638" y="400412"/>
                    <a:pt x="64753" y="396609"/>
                    <a:pt x="71284" y="408039"/>
                  </a:cubicBezTo>
                  <a:cubicBezTo>
                    <a:pt x="72750" y="410604"/>
                    <a:pt x="74561" y="412955"/>
                    <a:pt x="76200" y="415413"/>
                  </a:cubicBezTo>
                  <a:cubicBezTo>
                    <a:pt x="78658" y="425245"/>
                    <a:pt x="75141" y="439288"/>
                    <a:pt x="83574" y="444910"/>
                  </a:cubicBezTo>
                  <a:cubicBezTo>
                    <a:pt x="90981" y="449848"/>
                    <a:pt x="92047" y="450999"/>
                    <a:pt x="100781" y="454742"/>
                  </a:cubicBezTo>
                  <a:cubicBezTo>
                    <a:pt x="103162" y="455763"/>
                    <a:pt x="105590" y="456834"/>
                    <a:pt x="108155" y="457200"/>
                  </a:cubicBezTo>
                  <a:cubicBezTo>
                    <a:pt x="117114" y="458480"/>
                    <a:pt x="126180" y="458839"/>
                    <a:pt x="135193" y="459658"/>
                  </a:cubicBezTo>
                  <a:cubicBezTo>
                    <a:pt x="153537" y="471886"/>
                    <a:pt x="137153" y="458488"/>
                    <a:pt x="149942" y="498987"/>
                  </a:cubicBezTo>
                  <a:cubicBezTo>
                    <a:pt x="151381" y="503543"/>
                    <a:pt x="154207" y="507650"/>
                    <a:pt x="157316" y="511277"/>
                  </a:cubicBezTo>
                  <a:cubicBezTo>
                    <a:pt x="161640" y="516322"/>
                    <a:pt x="166453" y="516406"/>
                    <a:pt x="172064" y="518651"/>
                  </a:cubicBezTo>
                  <a:cubicBezTo>
                    <a:pt x="173765" y="519332"/>
                    <a:pt x="175342" y="520290"/>
                    <a:pt x="176981" y="521110"/>
                  </a:cubicBezTo>
                </a:path>
              </a:pathLst>
            </a:custGeom>
            <a:noFill/>
            <a:ln w="28575">
              <a:solidFill>
                <a:srgbClr val="D5D09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7339282C-3507-0C96-5A22-2FF709498E3D}"/>
                </a:ext>
              </a:extLst>
            </p:cNvPr>
            <p:cNvSpPr/>
            <p:nvPr/>
          </p:nvSpPr>
          <p:spPr>
            <a:xfrm>
              <a:off x="1312606" y="2877224"/>
              <a:ext cx="222787" cy="494077"/>
            </a:xfrm>
            <a:custGeom>
              <a:avLst/>
              <a:gdLst>
                <a:gd name="connsiteX0" fmla="*/ 90949 w 222787"/>
                <a:gd name="connsiteY0" fmla="*/ 1170 h 494077"/>
                <a:gd name="connsiteX1" fmla="*/ 83575 w 222787"/>
                <a:gd name="connsiteY1" fmla="*/ 13460 h 494077"/>
                <a:gd name="connsiteX2" fmla="*/ 68826 w 222787"/>
                <a:gd name="connsiteY2" fmla="*/ 28208 h 494077"/>
                <a:gd name="connsiteX3" fmla="*/ 66368 w 222787"/>
                <a:gd name="connsiteY3" fmla="*/ 38041 h 494077"/>
                <a:gd name="connsiteX4" fmla="*/ 61452 w 222787"/>
                <a:gd name="connsiteY4" fmla="*/ 67537 h 494077"/>
                <a:gd name="connsiteX5" fmla="*/ 61452 w 222787"/>
                <a:gd name="connsiteY5" fmla="*/ 143737 h 494077"/>
                <a:gd name="connsiteX6" fmla="*/ 49162 w 222787"/>
                <a:gd name="connsiteY6" fmla="*/ 163402 h 494077"/>
                <a:gd name="connsiteX7" fmla="*/ 24581 w 222787"/>
                <a:gd name="connsiteY7" fmla="*/ 183066 h 494077"/>
                <a:gd name="connsiteX8" fmla="*/ 19665 w 222787"/>
                <a:gd name="connsiteY8" fmla="*/ 190441 h 494077"/>
                <a:gd name="connsiteX9" fmla="*/ 9833 w 222787"/>
                <a:gd name="connsiteY9" fmla="*/ 197815 h 494077"/>
                <a:gd name="connsiteX10" fmla="*/ 7375 w 222787"/>
                <a:gd name="connsiteY10" fmla="*/ 207647 h 494077"/>
                <a:gd name="connsiteX11" fmla="*/ 2459 w 222787"/>
                <a:gd name="connsiteY11" fmla="*/ 217479 h 494077"/>
                <a:gd name="connsiteX12" fmla="*/ 0 w 222787"/>
                <a:gd name="connsiteY12" fmla="*/ 234686 h 494077"/>
                <a:gd name="connsiteX13" fmla="*/ 2459 w 222787"/>
                <a:gd name="connsiteY13" fmla="*/ 264182 h 494077"/>
                <a:gd name="connsiteX14" fmla="*/ 17207 w 222787"/>
                <a:gd name="connsiteY14" fmla="*/ 278931 h 494077"/>
                <a:gd name="connsiteX15" fmla="*/ 24581 w 222787"/>
                <a:gd name="connsiteY15" fmla="*/ 286305 h 494077"/>
                <a:gd name="connsiteX16" fmla="*/ 39329 w 222787"/>
                <a:gd name="connsiteY16" fmla="*/ 298595 h 494077"/>
                <a:gd name="connsiteX17" fmla="*/ 44246 w 222787"/>
                <a:gd name="connsiteY17" fmla="*/ 305970 h 494077"/>
                <a:gd name="connsiteX18" fmla="*/ 58994 w 222787"/>
                <a:gd name="connsiteY18" fmla="*/ 323176 h 494077"/>
                <a:gd name="connsiteX19" fmla="*/ 68826 w 222787"/>
                <a:gd name="connsiteY19" fmla="*/ 337924 h 494077"/>
                <a:gd name="connsiteX20" fmla="*/ 71284 w 222787"/>
                <a:gd name="connsiteY20" fmla="*/ 345299 h 494077"/>
                <a:gd name="connsiteX21" fmla="*/ 76200 w 222787"/>
                <a:gd name="connsiteY21" fmla="*/ 352673 h 494077"/>
                <a:gd name="connsiteX22" fmla="*/ 81117 w 222787"/>
                <a:gd name="connsiteY22" fmla="*/ 362505 h 494077"/>
                <a:gd name="connsiteX23" fmla="*/ 86033 w 222787"/>
                <a:gd name="connsiteY23" fmla="*/ 394460 h 494077"/>
                <a:gd name="connsiteX24" fmla="*/ 88491 w 222787"/>
                <a:gd name="connsiteY24" fmla="*/ 406750 h 494077"/>
                <a:gd name="connsiteX25" fmla="*/ 103239 w 222787"/>
                <a:gd name="connsiteY25" fmla="*/ 414124 h 494077"/>
                <a:gd name="connsiteX26" fmla="*/ 110613 w 222787"/>
                <a:gd name="connsiteY26" fmla="*/ 419041 h 494077"/>
                <a:gd name="connsiteX27" fmla="*/ 127820 w 222787"/>
                <a:gd name="connsiteY27" fmla="*/ 421499 h 494077"/>
                <a:gd name="connsiteX28" fmla="*/ 145026 w 222787"/>
                <a:gd name="connsiteY28" fmla="*/ 426415 h 494077"/>
                <a:gd name="connsiteX29" fmla="*/ 147484 w 222787"/>
                <a:gd name="connsiteY29" fmla="*/ 436247 h 494077"/>
                <a:gd name="connsiteX30" fmla="*/ 152400 w 222787"/>
                <a:gd name="connsiteY30" fmla="*/ 446079 h 494077"/>
                <a:gd name="connsiteX31" fmla="*/ 149942 w 222787"/>
                <a:gd name="connsiteY31" fmla="*/ 458370 h 494077"/>
                <a:gd name="connsiteX32" fmla="*/ 152400 w 222787"/>
                <a:gd name="connsiteY32" fmla="*/ 465744 h 494077"/>
                <a:gd name="connsiteX33" fmla="*/ 174523 w 222787"/>
                <a:gd name="connsiteY33" fmla="*/ 482950 h 494077"/>
                <a:gd name="connsiteX34" fmla="*/ 181897 w 222787"/>
                <a:gd name="connsiteY34" fmla="*/ 487866 h 494077"/>
                <a:gd name="connsiteX35" fmla="*/ 189271 w 222787"/>
                <a:gd name="connsiteY35" fmla="*/ 492782 h 494077"/>
                <a:gd name="connsiteX36" fmla="*/ 218768 w 222787"/>
                <a:gd name="connsiteY36" fmla="*/ 490324 h 494077"/>
                <a:gd name="connsiteX37" fmla="*/ 221226 w 222787"/>
                <a:gd name="connsiteY37" fmla="*/ 458370 h 494077"/>
                <a:gd name="connsiteX38" fmla="*/ 218768 w 222787"/>
                <a:gd name="connsiteY38" fmla="*/ 360047 h 494077"/>
                <a:gd name="connsiteX39" fmla="*/ 208936 w 222787"/>
                <a:gd name="connsiteY39" fmla="*/ 274015 h 494077"/>
                <a:gd name="connsiteX40" fmla="*/ 194188 w 222787"/>
                <a:gd name="connsiteY40" fmla="*/ 187982 h 494077"/>
                <a:gd name="connsiteX41" fmla="*/ 186813 w 222787"/>
                <a:gd name="connsiteY41" fmla="*/ 160944 h 494077"/>
                <a:gd name="connsiteX42" fmla="*/ 184355 w 222787"/>
                <a:gd name="connsiteY42" fmla="*/ 138821 h 494077"/>
                <a:gd name="connsiteX43" fmla="*/ 169607 w 222787"/>
                <a:gd name="connsiteY43" fmla="*/ 84744 h 494077"/>
                <a:gd name="connsiteX44" fmla="*/ 159775 w 222787"/>
                <a:gd name="connsiteY44" fmla="*/ 42957 h 494077"/>
                <a:gd name="connsiteX45" fmla="*/ 147484 w 222787"/>
                <a:gd name="connsiteY45" fmla="*/ 25750 h 494077"/>
                <a:gd name="connsiteX46" fmla="*/ 130278 w 222787"/>
                <a:gd name="connsiteY46" fmla="*/ 8544 h 494077"/>
                <a:gd name="connsiteX47" fmla="*/ 122904 w 222787"/>
                <a:gd name="connsiteY47" fmla="*/ 3628 h 494077"/>
                <a:gd name="connsiteX48" fmla="*/ 90949 w 222787"/>
                <a:gd name="connsiteY48" fmla="*/ 1170 h 4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22787" h="494077">
                  <a:moveTo>
                    <a:pt x="90949" y="1170"/>
                  </a:moveTo>
                  <a:cubicBezTo>
                    <a:pt x="84394" y="2809"/>
                    <a:pt x="86600" y="9762"/>
                    <a:pt x="83575" y="13460"/>
                  </a:cubicBezTo>
                  <a:cubicBezTo>
                    <a:pt x="79172" y="18841"/>
                    <a:pt x="68826" y="28208"/>
                    <a:pt x="68826" y="28208"/>
                  </a:cubicBezTo>
                  <a:cubicBezTo>
                    <a:pt x="68007" y="31486"/>
                    <a:pt x="66923" y="34708"/>
                    <a:pt x="66368" y="38041"/>
                  </a:cubicBezTo>
                  <a:cubicBezTo>
                    <a:pt x="60615" y="72563"/>
                    <a:pt x="66983" y="45412"/>
                    <a:pt x="61452" y="67537"/>
                  </a:cubicBezTo>
                  <a:cubicBezTo>
                    <a:pt x="63480" y="97965"/>
                    <a:pt x="66068" y="112962"/>
                    <a:pt x="61452" y="143737"/>
                  </a:cubicBezTo>
                  <a:cubicBezTo>
                    <a:pt x="60715" y="148653"/>
                    <a:pt x="52015" y="160232"/>
                    <a:pt x="49162" y="163402"/>
                  </a:cubicBezTo>
                  <a:cubicBezTo>
                    <a:pt x="34975" y="179164"/>
                    <a:pt x="38970" y="175872"/>
                    <a:pt x="24581" y="183066"/>
                  </a:cubicBezTo>
                  <a:cubicBezTo>
                    <a:pt x="22942" y="185524"/>
                    <a:pt x="21754" y="188352"/>
                    <a:pt x="19665" y="190441"/>
                  </a:cubicBezTo>
                  <a:cubicBezTo>
                    <a:pt x="16768" y="193338"/>
                    <a:pt x="12214" y="194481"/>
                    <a:pt x="9833" y="197815"/>
                  </a:cubicBezTo>
                  <a:cubicBezTo>
                    <a:pt x="7869" y="200564"/>
                    <a:pt x="8561" y="204484"/>
                    <a:pt x="7375" y="207647"/>
                  </a:cubicBezTo>
                  <a:cubicBezTo>
                    <a:pt x="6088" y="211078"/>
                    <a:pt x="4098" y="214202"/>
                    <a:pt x="2459" y="217479"/>
                  </a:cubicBezTo>
                  <a:cubicBezTo>
                    <a:pt x="1639" y="223215"/>
                    <a:pt x="0" y="228892"/>
                    <a:pt x="0" y="234686"/>
                  </a:cubicBezTo>
                  <a:cubicBezTo>
                    <a:pt x="0" y="244552"/>
                    <a:pt x="66" y="254611"/>
                    <a:pt x="2459" y="264182"/>
                  </a:cubicBezTo>
                  <a:cubicBezTo>
                    <a:pt x="4691" y="273109"/>
                    <a:pt x="11410" y="274100"/>
                    <a:pt x="17207" y="278931"/>
                  </a:cubicBezTo>
                  <a:cubicBezTo>
                    <a:pt x="19877" y="281156"/>
                    <a:pt x="21911" y="284080"/>
                    <a:pt x="24581" y="286305"/>
                  </a:cubicBezTo>
                  <a:cubicBezTo>
                    <a:pt x="35128" y="295094"/>
                    <a:pt x="29536" y="286844"/>
                    <a:pt x="39329" y="298595"/>
                  </a:cubicBezTo>
                  <a:cubicBezTo>
                    <a:pt x="41221" y="300865"/>
                    <a:pt x="42354" y="303700"/>
                    <a:pt x="44246" y="305970"/>
                  </a:cubicBezTo>
                  <a:cubicBezTo>
                    <a:pt x="60158" y="325064"/>
                    <a:pt x="42886" y="300165"/>
                    <a:pt x="58994" y="323176"/>
                  </a:cubicBezTo>
                  <a:cubicBezTo>
                    <a:pt x="62382" y="328016"/>
                    <a:pt x="68826" y="337924"/>
                    <a:pt x="68826" y="337924"/>
                  </a:cubicBezTo>
                  <a:cubicBezTo>
                    <a:pt x="69645" y="340382"/>
                    <a:pt x="70125" y="342981"/>
                    <a:pt x="71284" y="345299"/>
                  </a:cubicBezTo>
                  <a:cubicBezTo>
                    <a:pt x="72605" y="347941"/>
                    <a:pt x="74734" y="350108"/>
                    <a:pt x="76200" y="352673"/>
                  </a:cubicBezTo>
                  <a:cubicBezTo>
                    <a:pt x="78018" y="355854"/>
                    <a:pt x="79478" y="359228"/>
                    <a:pt x="81117" y="362505"/>
                  </a:cubicBezTo>
                  <a:cubicBezTo>
                    <a:pt x="86234" y="382973"/>
                    <a:pt x="81315" y="361430"/>
                    <a:pt x="86033" y="394460"/>
                  </a:cubicBezTo>
                  <a:cubicBezTo>
                    <a:pt x="86624" y="398596"/>
                    <a:pt x="86418" y="403123"/>
                    <a:pt x="88491" y="406750"/>
                  </a:cubicBezTo>
                  <a:cubicBezTo>
                    <a:pt x="90733" y="410674"/>
                    <a:pt x="99454" y="412862"/>
                    <a:pt x="103239" y="414124"/>
                  </a:cubicBezTo>
                  <a:cubicBezTo>
                    <a:pt x="105697" y="415763"/>
                    <a:pt x="107783" y="418192"/>
                    <a:pt x="110613" y="419041"/>
                  </a:cubicBezTo>
                  <a:cubicBezTo>
                    <a:pt x="116162" y="420706"/>
                    <a:pt x="122120" y="420463"/>
                    <a:pt x="127820" y="421499"/>
                  </a:cubicBezTo>
                  <a:cubicBezTo>
                    <a:pt x="134610" y="422733"/>
                    <a:pt x="138708" y="424309"/>
                    <a:pt x="145026" y="426415"/>
                  </a:cubicBezTo>
                  <a:cubicBezTo>
                    <a:pt x="145845" y="429692"/>
                    <a:pt x="146298" y="433084"/>
                    <a:pt x="147484" y="436247"/>
                  </a:cubicBezTo>
                  <a:cubicBezTo>
                    <a:pt x="148771" y="439678"/>
                    <a:pt x="151995" y="442437"/>
                    <a:pt x="152400" y="446079"/>
                  </a:cubicBezTo>
                  <a:cubicBezTo>
                    <a:pt x="152861" y="450232"/>
                    <a:pt x="150761" y="454273"/>
                    <a:pt x="149942" y="458370"/>
                  </a:cubicBezTo>
                  <a:cubicBezTo>
                    <a:pt x="150761" y="460828"/>
                    <a:pt x="150963" y="463588"/>
                    <a:pt x="152400" y="465744"/>
                  </a:cubicBezTo>
                  <a:cubicBezTo>
                    <a:pt x="157020" y="472674"/>
                    <a:pt x="168665" y="479045"/>
                    <a:pt x="174523" y="482950"/>
                  </a:cubicBezTo>
                  <a:lnTo>
                    <a:pt x="181897" y="487866"/>
                  </a:lnTo>
                  <a:lnTo>
                    <a:pt x="189271" y="492782"/>
                  </a:lnTo>
                  <a:cubicBezTo>
                    <a:pt x="199103" y="491963"/>
                    <a:pt x="212054" y="497554"/>
                    <a:pt x="218768" y="490324"/>
                  </a:cubicBezTo>
                  <a:cubicBezTo>
                    <a:pt x="226037" y="482496"/>
                    <a:pt x="221226" y="469053"/>
                    <a:pt x="221226" y="458370"/>
                  </a:cubicBezTo>
                  <a:cubicBezTo>
                    <a:pt x="221226" y="425585"/>
                    <a:pt x="220303" y="392796"/>
                    <a:pt x="218768" y="360047"/>
                  </a:cubicBezTo>
                  <a:cubicBezTo>
                    <a:pt x="215953" y="299996"/>
                    <a:pt x="216053" y="316720"/>
                    <a:pt x="208936" y="274015"/>
                  </a:cubicBezTo>
                  <a:cubicBezTo>
                    <a:pt x="204129" y="245175"/>
                    <a:pt x="200533" y="216534"/>
                    <a:pt x="194188" y="187982"/>
                  </a:cubicBezTo>
                  <a:cubicBezTo>
                    <a:pt x="192161" y="178863"/>
                    <a:pt x="189271" y="169957"/>
                    <a:pt x="186813" y="160944"/>
                  </a:cubicBezTo>
                  <a:cubicBezTo>
                    <a:pt x="185994" y="153570"/>
                    <a:pt x="185644" y="146128"/>
                    <a:pt x="184355" y="138821"/>
                  </a:cubicBezTo>
                  <a:cubicBezTo>
                    <a:pt x="182370" y="127571"/>
                    <a:pt x="171011" y="90361"/>
                    <a:pt x="169607" y="84744"/>
                  </a:cubicBezTo>
                  <a:cubicBezTo>
                    <a:pt x="166198" y="71107"/>
                    <a:pt x="165076" y="56209"/>
                    <a:pt x="159775" y="42957"/>
                  </a:cubicBezTo>
                  <a:cubicBezTo>
                    <a:pt x="158719" y="40318"/>
                    <a:pt x="148128" y="26651"/>
                    <a:pt x="147484" y="25750"/>
                  </a:cubicBezTo>
                  <a:cubicBezTo>
                    <a:pt x="139085" y="13992"/>
                    <a:pt x="145893" y="20255"/>
                    <a:pt x="130278" y="8544"/>
                  </a:cubicBezTo>
                  <a:cubicBezTo>
                    <a:pt x="127915" y="6772"/>
                    <a:pt x="125793" y="4247"/>
                    <a:pt x="122904" y="3628"/>
                  </a:cubicBezTo>
                  <a:cubicBezTo>
                    <a:pt x="101429" y="-974"/>
                    <a:pt x="97504" y="-469"/>
                    <a:pt x="90949" y="1170"/>
                  </a:cubicBezTo>
                  <a:close/>
                </a:path>
              </a:pathLst>
            </a:cu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Shape 67">
              <a:extLst>
                <a:ext uri="{FF2B5EF4-FFF2-40B4-BE49-F238E27FC236}">
                  <a16:creationId xmlns:a16="http://schemas.microsoft.com/office/drawing/2014/main" id="{32879EA2-A7C4-C8C3-0F99-9B599CF92625}"/>
                </a:ext>
              </a:extLst>
            </p:cNvPr>
            <p:cNvSpPr/>
            <p:nvPr/>
          </p:nvSpPr>
          <p:spPr>
            <a:xfrm>
              <a:off x="1187372" y="2750669"/>
              <a:ext cx="238432" cy="602696"/>
            </a:xfrm>
            <a:custGeom>
              <a:avLst/>
              <a:gdLst>
                <a:gd name="connsiteX0" fmla="*/ 213852 w 238432"/>
                <a:gd name="connsiteY0" fmla="*/ 74212 h 602696"/>
                <a:gd name="connsiteX1" fmla="*/ 199103 w 238432"/>
                <a:gd name="connsiteY1" fmla="*/ 81587 h 602696"/>
                <a:gd name="connsiteX2" fmla="*/ 191729 w 238432"/>
                <a:gd name="connsiteY2" fmla="*/ 86503 h 602696"/>
                <a:gd name="connsiteX3" fmla="*/ 176981 w 238432"/>
                <a:gd name="connsiteY3" fmla="*/ 93877 h 602696"/>
                <a:gd name="connsiteX4" fmla="*/ 157316 w 238432"/>
                <a:gd name="connsiteY4" fmla="*/ 120916 h 602696"/>
                <a:gd name="connsiteX5" fmla="*/ 149942 w 238432"/>
                <a:gd name="connsiteY5" fmla="*/ 128290 h 602696"/>
                <a:gd name="connsiteX6" fmla="*/ 140110 w 238432"/>
                <a:gd name="connsiteY6" fmla="*/ 182367 h 602696"/>
                <a:gd name="connsiteX7" fmla="*/ 135194 w 238432"/>
                <a:gd name="connsiteY7" fmla="*/ 246277 h 602696"/>
                <a:gd name="connsiteX8" fmla="*/ 132736 w 238432"/>
                <a:gd name="connsiteY8" fmla="*/ 256109 h 602696"/>
                <a:gd name="connsiteX9" fmla="*/ 117987 w 238432"/>
                <a:gd name="connsiteY9" fmla="*/ 265941 h 602696"/>
                <a:gd name="connsiteX10" fmla="*/ 108155 w 238432"/>
                <a:gd name="connsiteY10" fmla="*/ 280690 h 602696"/>
                <a:gd name="connsiteX11" fmla="*/ 103239 w 238432"/>
                <a:gd name="connsiteY11" fmla="*/ 295438 h 602696"/>
                <a:gd name="connsiteX12" fmla="*/ 88490 w 238432"/>
                <a:gd name="connsiteY12" fmla="*/ 317561 h 602696"/>
                <a:gd name="connsiteX13" fmla="*/ 76200 w 238432"/>
                <a:gd name="connsiteY13" fmla="*/ 334767 h 602696"/>
                <a:gd name="connsiteX14" fmla="*/ 78658 w 238432"/>
                <a:gd name="connsiteY14" fmla="*/ 369180 h 602696"/>
                <a:gd name="connsiteX15" fmla="*/ 81116 w 238432"/>
                <a:gd name="connsiteY15" fmla="*/ 396219 h 602696"/>
                <a:gd name="connsiteX16" fmla="*/ 88490 w 238432"/>
                <a:gd name="connsiteY16" fmla="*/ 406051 h 602696"/>
                <a:gd name="connsiteX17" fmla="*/ 93407 w 238432"/>
                <a:gd name="connsiteY17" fmla="*/ 413425 h 602696"/>
                <a:gd name="connsiteX18" fmla="*/ 100781 w 238432"/>
                <a:gd name="connsiteY18" fmla="*/ 420799 h 602696"/>
                <a:gd name="connsiteX19" fmla="*/ 110613 w 238432"/>
                <a:gd name="connsiteY19" fmla="*/ 435548 h 602696"/>
                <a:gd name="connsiteX20" fmla="*/ 117987 w 238432"/>
                <a:gd name="connsiteY20" fmla="*/ 455212 h 602696"/>
                <a:gd name="connsiteX21" fmla="*/ 122903 w 238432"/>
                <a:gd name="connsiteY21" fmla="*/ 462587 h 602696"/>
                <a:gd name="connsiteX22" fmla="*/ 137652 w 238432"/>
                <a:gd name="connsiteY22" fmla="*/ 479793 h 602696"/>
                <a:gd name="connsiteX23" fmla="*/ 140110 w 238432"/>
                <a:gd name="connsiteY23" fmla="*/ 487167 h 602696"/>
                <a:gd name="connsiteX24" fmla="*/ 149942 w 238432"/>
                <a:gd name="connsiteY24" fmla="*/ 499458 h 602696"/>
                <a:gd name="connsiteX25" fmla="*/ 152400 w 238432"/>
                <a:gd name="connsiteY25" fmla="*/ 509290 h 602696"/>
                <a:gd name="connsiteX26" fmla="*/ 159774 w 238432"/>
                <a:gd name="connsiteY26" fmla="*/ 531412 h 602696"/>
                <a:gd name="connsiteX27" fmla="*/ 164690 w 238432"/>
                <a:gd name="connsiteY27" fmla="*/ 548619 h 602696"/>
                <a:gd name="connsiteX28" fmla="*/ 172065 w 238432"/>
                <a:gd name="connsiteY28" fmla="*/ 553535 h 602696"/>
                <a:gd name="connsiteX29" fmla="*/ 174523 w 238432"/>
                <a:gd name="connsiteY29" fmla="*/ 563367 h 602696"/>
                <a:gd name="connsiteX30" fmla="*/ 181897 w 238432"/>
                <a:gd name="connsiteY30" fmla="*/ 568283 h 602696"/>
                <a:gd name="connsiteX31" fmla="*/ 213852 w 238432"/>
                <a:gd name="connsiteY31" fmla="*/ 575658 h 602696"/>
                <a:gd name="connsiteX32" fmla="*/ 238432 w 238432"/>
                <a:gd name="connsiteY32" fmla="*/ 583032 h 602696"/>
                <a:gd name="connsiteX33" fmla="*/ 235974 w 238432"/>
                <a:gd name="connsiteY33" fmla="*/ 595322 h 602696"/>
                <a:gd name="connsiteX34" fmla="*/ 218768 w 238432"/>
                <a:gd name="connsiteY34" fmla="*/ 602696 h 602696"/>
                <a:gd name="connsiteX35" fmla="*/ 169607 w 238432"/>
                <a:gd name="connsiteY35" fmla="*/ 600238 h 602696"/>
                <a:gd name="connsiteX36" fmla="*/ 157316 w 238432"/>
                <a:gd name="connsiteY36" fmla="*/ 595322 h 602696"/>
                <a:gd name="connsiteX37" fmla="*/ 110613 w 238432"/>
                <a:gd name="connsiteY37" fmla="*/ 587948 h 602696"/>
                <a:gd name="connsiteX38" fmla="*/ 90948 w 238432"/>
                <a:gd name="connsiteY38" fmla="*/ 573199 h 602696"/>
                <a:gd name="connsiteX39" fmla="*/ 81116 w 238432"/>
                <a:gd name="connsiteY39" fmla="*/ 568283 h 602696"/>
                <a:gd name="connsiteX40" fmla="*/ 66368 w 238432"/>
                <a:gd name="connsiteY40" fmla="*/ 548619 h 602696"/>
                <a:gd name="connsiteX41" fmla="*/ 49161 w 238432"/>
                <a:gd name="connsiteY41" fmla="*/ 524038 h 602696"/>
                <a:gd name="connsiteX42" fmla="*/ 39329 w 238432"/>
                <a:gd name="connsiteY42" fmla="*/ 494541 h 602696"/>
                <a:gd name="connsiteX43" fmla="*/ 36871 w 238432"/>
                <a:gd name="connsiteY43" fmla="*/ 482251 h 602696"/>
                <a:gd name="connsiteX44" fmla="*/ 31955 w 238432"/>
                <a:gd name="connsiteY44" fmla="*/ 467503 h 602696"/>
                <a:gd name="connsiteX45" fmla="*/ 27039 w 238432"/>
                <a:gd name="connsiteY45" fmla="*/ 450296 h 602696"/>
                <a:gd name="connsiteX46" fmla="*/ 19665 w 238432"/>
                <a:gd name="connsiteY46" fmla="*/ 410967 h 602696"/>
                <a:gd name="connsiteX47" fmla="*/ 17207 w 238432"/>
                <a:gd name="connsiteY47" fmla="*/ 388845 h 602696"/>
                <a:gd name="connsiteX48" fmla="*/ 7374 w 238432"/>
                <a:gd name="connsiteY48" fmla="*/ 310187 h 602696"/>
                <a:gd name="connsiteX49" fmla="*/ 0 w 238432"/>
                <a:gd name="connsiteY49" fmla="*/ 268399 h 602696"/>
                <a:gd name="connsiteX50" fmla="*/ 12290 w 238432"/>
                <a:gd name="connsiteY50" fmla="*/ 150412 h 602696"/>
                <a:gd name="connsiteX51" fmla="*/ 14748 w 238432"/>
                <a:gd name="connsiteY51" fmla="*/ 130748 h 602696"/>
                <a:gd name="connsiteX52" fmla="*/ 27039 w 238432"/>
                <a:gd name="connsiteY52" fmla="*/ 96335 h 602696"/>
                <a:gd name="connsiteX53" fmla="*/ 29497 w 238432"/>
                <a:gd name="connsiteY53" fmla="*/ 76670 h 602696"/>
                <a:gd name="connsiteX54" fmla="*/ 54078 w 238432"/>
                <a:gd name="connsiteY54" fmla="*/ 34883 h 602696"/>
                <a:gd name="connsiteX55" fmla="*/ 66368 w 238432"/>
                <a:gd name="connsiteY55" fmla="*/ 22593 h 602696"/>
                <a:gd name="connsiteX56" fmla="*/ 86032 w 238432"/>
                <a:gd name="connsiteY56" fmla="*/ 7845 h 602696"/>
                <a:gd name="connsiteX57" fmla="*/ 113071 w 238432"/>
                <a:gd name="connsiteY57" fmla="*/ 470 h 602696"/>
                <a:gd name="connsiteX58" fmla="*/ 172065 w 238432"/>
                <a:gd name="connsiteY58" fmla="*/ 7845 h 602696"/>
                <a:gd name="connsiteX59" fmla="*/ 186813 w 238432"/>
                <a:gd name="connsiteY59" fmla="*/ 25051 h 602696"/>
                <a:gd name="connsiteX60" fmla="*/ 191729 w 238432"/>
                <a:gd name="connsiteY60" fmla="*/ 32425 h 602696"/>
                <a:gd name="connsiteX61" fmla="*/ 206478 w 238432"/>
                <a:gd name="connsiteY61" fmla="*/ 42258 h 602696"/>
                <a:gd name="connsiteX62" fmla="*/ 208936 w 238432"/>
                <a:gd name="connsiteY62" fmla="*/ 52090 h 602696"/>
                <a:gd name="connsiteX63" fmla="*/ 213852 w 238432"/>
                <a:gd name="connsiteY63" fmla="*/ 61922 h 602696"/>
                <a:gd name="connsiteX64" fmla="*/ 213852 w 238432"/>
                <a:gd name="connsiteY64" fmla="*/ 74212 h 602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8432" h="602696">
                  <a:moveTo>
                    <a:pt x="213852" y="74212"/>
                  </a:moveTo>
                  <a:cubicBezTo>
                    <a:pt x="211394" y="77489"/>
                    <a:pt x="203908" y="78917"/>
                    <a:pt x="199103" y="81587"/>
                  </a:cubicBezTo>
                  <a:cubicBezTo>
                    <a:pt x="196521" y="83022"/>
                    <a:pt x="194371" y="85182"/>
                    <a:pt x="191729" y="86503"/>
                  </a:cubicBezTo>
                  <a:cubicBezTo>
                    <a:pt x="171376" y="96680"/>
                    <a:pt x="198114" y="79788"/>
                    <a:pt x="176981" y="93877"/>
                  </a:cubicBezTo>
                  <a:cubicBezTo>
                    <a:pt x="171491" y="102112"/>
                    <a:pt x="162824" y="115408"/>
                    <a:pt x="157316" y="120916"/>
                  </a:cubicBezTo>
                  <a:lnTo>
                    <a:pt x="149942" y="128290"/>
                  </a:lnTo>
                  <a:cubicBezTo>
                    <a:pt x="141638" y="161508"/>
                    <a:pt x="142710" y="151169"/>
                    <a:pt x="140110" y="182367"/>
                  </a:cubicBezTo>
                  <a:cubicBezTo>
                    <a:pt x="138336" y="203659"/>
                    <a:pt x="137320" y="225017"/>
                    <a:pt x="135194" y="246277"/>
                  </a:cubicBezTo>
                  <a:cubicBezTo>
                    <a:pt x="134858" y="249638"/>
                    <a:pt x="134247" y="253088"/>
                    <a:pt x="132736" y="256109"/>
                  </a:cubicBezTo>
                  <a:cubicBezTo>
                    <a:pt x="130234" y="261113"/>
                    <a:pt x="121978" y="263946"/>
                    <a:pt x="117987" y="265941"/>
                  </a:cubicBezTo>
                  <a:cubicBezTo>
                    <a:pt x="114710" y="270857"/>
                    <a:pt x="110023" y="275085"/>
                    <a:pt x="108155" y="280690"/>
                  </a:cubicBezTo>
                  <a:cubicBezTo>
                    <a:pt x="106516" y="285606"/>
                    <a:pt x="106903" y="291774"/>
                    <a:pt x="103239" y="295438"/>
                  </a:cubicBezTo>
                  <a:cubicBezTo>
                    <a:pt x="90567" y="308110"/>
                    <a:pt x="99651" y="297471"/>
                    <a:pt x="88490" y="317561"/>
                  </a:cubicBezTo>
                  <a:cubicBezTo>
                    <a:pt x="85922" y="322183"/>
                    <a:pt x="78939" y="331115"/>
                    <a:pt x="76200" y="334767"/>
                  </a:cubicBezTo>
                  <a:cubicBezTo>
                    <a:pt x="77019" y="346238"/>
                    <a:pt x="77741" y="357716"/>
                    <a:pt x="78658" y="369180"/>
                  </a:cubicBezTo>
                  <a:cubicBezTo>
                    <a:pt x="79380" y="378201"/>
                    <a:pt x="78784" y="387474"/>
                    <a:pt x="81116" y="396219"/>
                  </a:cubicBezTo>
                  <a:cubicBezTo>
                    <a:pt x="82172" y="400177"/>
                    <a:pt x="86109" y="402717"/>
                    <a:pt x="88490" y="406051"/>
                  </a:cubicBezTo>
                  <a:cubicBezTo>
                    <a:pt x="90207" y="408455"/>
                    <a:pt x="91516" y="411155"/>
                    <a:pt x="93407" y="413425"/>
                  </a:cubicBezTo>
                  <a:cubicBezTo>
                    <a:pt x="95632" y="416095"/>
                    <a:pt x="98647" y="418055"/>
                    <a:pt x="100781" y="420799"/>
                  </a:cubicBezTo>
                  <a:cubicBezTo>
                    <a:pt x="104408" y="425463"/>
                    <a:pt x="108745" y="429943"/>
                    <a:pt x="110613" y="435548"/>
                  </a:cubicBezTo>
                  <a:cubicBezTo>
                    <a:pt x="112741" y="441931"/>
                    <a:pt x="115048" y="449333"/>
                    <a:pt x="117987" y="455212"/>
                  </a:cubicBezTo>
                  <a:cubicBezTo>
                    <a:pt x="119308" y="457855"/>
                    <a:pt x="121186" y="460183"/>
                    <a:pt x="122903" y="462587"/>
                  </a:cubicBezTo>
                  <a:cubicBezTo>
                    <a:pt x="130783" y="473619"/>
                    <a:pt x="128722" y="470863"/>
                    <a:pt x="137652" y="479793"/>
                  </a:cubicBezTo>
                  <a:cubicBezTo>
                    <a:pt x="138471" y="482251"/>
                    <a:pt x="138951" y="484850"/>
                    <a:pt x="140110" y="487167"/>
                  </a:cubicBezTo>
                  <a:cubicBezTo>
                    <a:pt x="143210" y="493367"/>
                    <a:pt x="145371" y="494886"/>
                    <a:pt x="149942" y="499458"/>
                  </a:cubicBezTo>
                  <a:cubicBezTo>
                    <a:pt x="150761" y="502735"/>
                    <a:pt x="151407" y="506061"/>
                    <a:pt x="152400" y="509290"/>
                  </a:cubicBezTo>
                  <a:cubicBezTo>
                    <a:pt x="154686" y="516719"/>
                    <a:pt x="157889" y="523871"/>
                    <a:pt x="159774" y="531412"/>
                  </a:cubicBezTo>
                  <a:cubicBezTo>
                    <a:pt x="159935" y="532054"/>
                    <a:pt x="163407" y="547016"/>
                    <a:pt x="164690" y="548619"/>
                  </a:cubicBezTo>
                  <a:cubicBezTo>
                    <a:pt x="166536" y="550926"/>
                    <a:pt x="169607" y="551896"/>
                    <a:pt x="172065" y="553535"/>
                  </a:cubicBezTo>
                  <a:cubicBezTo>
                    <a:pt x="172884" y="556812"/>
                    <a:pt x="172649" y="560556"/>
                    <a:pt x="174523" y="563367"/>
                  </a:cubicBezTo>
                  <a:cubicBezTo>
                    <a:pt x="176162" y="565825"/>
                    <a:pt x="179197" y="567083"/>
                    <a:pt x="181897" y="568283"/>
                  </a:cubicBezTo>
                  <a:cubicBezTo>
                    <a:pt x="194682" y="573965"/>
                    <a:pt x="199856" y="573658"/>
                    <a:pt x="213852" y="575658"/>
                  </a:cubicBezTo>
                  <a:cubicBezTo>
                    <a:pt x="231805" y="581642"/>
                    <a:pt x="223573" y="579317"/>
                    <a:pt x="238432" y="583032"/>
                  </a:cubicBezTo>
                  <a:cubicBezTo>
                    <a:pt x="237613" y="587129"/>
                    <a:pt x="238047" y="591695"/>
                    <a:pt x="235974" y="595322"/>
                  </a:cubicBezTo>
                  <a:cubicBezTo>
                    <a:pt x="233145" y="600273"/>
                    <a:pt x="223054" y="601624"/>
                    <a:pt x="218768" y="602696"/>
                  </a:cubicBezTo>
                  <a:cubicBezTo>
                    <a:pt x="202381" y="601877"/>
                    <a:pt x="185898" y="602193"/>
                    <a:pt x="169607" y="600238"/>
                  </a:cubicBezTo>
                  <a:cubicBezTo>
                    <a:pt x="165226" y="599712"/>
                    <a:pt x="161533" y="596620"/>
                    <a:pt x="157316" y="595322"/>
                  </a:cubicBezTo>
                  <a:cubicBezTo>
                    <a:pt x="136441" y="588899"/>
                    <a:pt x="134242" y="590096"/>
                    <a:pt x="110613" y="587948"/>
                  </a:cubicBezTo>
                  <a:cubicBezTo>
                    <a:pt x="104058" y="583032"/>
                    <a:pt x="97766" y="577744"/>
                    <a:pt x="90948" y="573199"/>
                  </a:cubicBezTo>
                  <a:cubicBezTo>
                    <a:pt x="87899" y="571166"/>
                    <a:pt x="83707" y="570874"/>
                    <a:pt x="81116" y="568283"/>
                  </a:cubicBezTo>
                  <a:cubicBezTo>
                    <a:pt x="75322" y="562489"/>
                    <a:pt x="70913" y="555436"/>
                    <a:pt x="66368" y="548619"/>
                  </a:cubicBezTo>
                  <a:cubicBezTo>
                    <a:pt x="54264" y="530461"/>
                    <a:pt x="60081" y="538597"/>
                    <a:pt x="49161" y="524038"/>
                  </a:cubicBezTo>
                  <a:cubicBezTo>
                    <a:pt x="45884" y="514206"/>
                    <a:pt x="41362" y="504704"/>
                    <a:pt x="39329" y="494541"/>
                  </a:cubicBezTo>
                  <a:cubicBezTo>
                    <a:pt x="38510" y="490444"/>
                    <a:pt x="37970" y="486282"/>
                    <a:pt x="36871" y="482251"/>
                  </a:cubicBezTo>
                  <a:cubicBezTo>
                    <a:pt x="35508" y="477252"/>
                    <a:pt x="33479" y="472456"/>
                    <a:pt x="31955" y="467503"/>
                  </a:cubicBezTo>
                  <a:cubicBezTo>
                    <a:pt x="30201" y="461802"/>
                    <a:pt x="28608" y="456051"/>
                    <a:pt x="27039" y="450296"/>
                  </a:cubicBezTo>
                  <a:cubicBezTo>
                    <a:pt x="23207" y="436245"/>
                    <a:pt x="22057" y="427711"/>
                    <a:pt x="19665" y="410967"/>
                  </a:cubicBezTo>
                  <a:cubicBezTo>
                    <a:pt x="18616" y="403622"/>
                    <a:pt x="18105" y="396210"/>
                    <a:pt x="17207" y="388845"/>
                  </a:cubicBezTo>
                  <a:cubicBezTo>
                    <a:pt x="14008" y="362616"/>
                    <a:pt x="10292" y="336449"/>
                    <a:pt x="7374" y="310187"/>
                  </a:cubicBezTo>
                  <a:cubicBezTo>
                    <a:pt x="4170" y="281349"/>
                    <a:pt x="6715" y="295262"/>
                    <a:pt x="0" y="268399"/>
                  </a:cubicBezTo>
                  <a:cubicBezTo>
                    <a:pt x="5115" y="140519"/>
                    <a:pt x="-2820" y="271295"/>
                    <a:pt x="12290" y="150412"/>
                  </a:cubicBezTo>
                  <a:cubicBezTo>
                    <a:pt x="13109" y="143857"/>
                    <a:pt x="13364" y="137207"/>
                    <a:pt x="14748" y="130748"/>
                  </a:cubicBezTo>
                  <a:cubicBezTo>
                    <a:pt x="15935" y="125208"/>
                    <a:pt x="25874" y="99441"/>
                    <a:pt x="27039" y="96335"/>
                  </a:cubicBezTo>
                  <a:cubicBezTo>
                    <a:pt x="27858" y="89780"/>
                    <a:pt x="27633" y="83008"/>
                    <a:pt x="29497" y="76670"/>
                  </a:cubicBezTo>
                  <a:cubicBezTo>
                    <a:pt x="34516" y="59604"/>
                    <a:pt x="42753" y="48267"/>
                    <a:pt x="54078" y="34883"/>
                  </a:cubicBezTo>
                  <a:cubicBezTo>
                    <a:pt x="57820" y="30460"/>
                    <a:pt x="61945" y="26335"/>
                    <a:pt x="66368" y="22593"/>
                  </a:cubicBezTo>
                  <a:cubicBezTo>
                    <a:pt x="72623" y="17301"/>
                    <a:pt x="78803" y="11701"/>
                    <a:pt x="86032" y="7845"/>
                  </a:cubicBezTo>
                  <a:cubicBezTo>
                    <a:pt x="88603" y="6474"/>
                    <a:pt x="107581" y="1843"/>
                    <a:pt x="113071" y="470"/>
                  </a:cubicBezTo>
                  <a:cubicBezTo>
                    <a:pt x="130488" y="1341"/>
                    <a:pt x="155463" y="-4013"/>
                    <a:pt x="172065" y="7845"/>
                  </a:cubicBezTo>
                  <a:cubicBezTo>
                    <a:pt x="177276" y="11567"/>
                    <a:pt x="183317" y="20156"/>
                    <a:pt x="186813" y="25051"/>
                  </a:cubicBezTo>
                  <a:cubicBezTo>
                    <a:pt x="188530" y="27455"/>
                    <a:pt x="189506" y="30480"/>
                    <a:pt x="191729" y="32425"/>
                  </a:cubicBezTo>
                  <a:cubicBezTo>
                    <a:pt x="196176" y="36316"/>
                    <a:pt x="206478" y="42258"/>
                    <a:pt x="206478" y="42258"/>
                  </a:cubicBezTo>
                  <a:cubicBezTo>
                    <a:pt x="207297" y="45535"/>
                    <a:pt x="207750" y="48927"/>
                    <a:pt x="208936" y="52090"/>
                  </a:cubicBezTo>
                  <a:cubicBezTo>
                    <a:pt x="210223" y="55521"/>
                    <a:pt x="213250" y="58308"/>
                    <a:pt x="213852" y="61922"/>
                  </a:cubicBezTo>
                  <a:cubicBezTo>
                    <a:pt x="214930" y="68388"/>
                    <a:pt x="216310" y="70935"/>
                    <a:pt x="213852" y="74212"/>
                  </a:cubicBezTo>
                  <a:close/>
                </a:path>
              </a:pathLst>
            </a:cu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a:extLst>
                <a:ext uri="{FF2B5EF4-FFF2-40B4-BE49-F238E27FC236}">
                  <a16:creationId xmlns:a16="http://schemas.microsoft.com/office/drawing/2014/main" id="{5CE6257C-CC8C-B32D-A1F2-C4E8C2AF6A12}"/>
                </a:ext>
              </a:extLst>
            </p:cNvPr>
            <p:cNvCxnSpPr>
              <a:cxnSpLocks/>
            </p:cNvCxnSpPr>
            <p:nvPr/>
          </p:nvCxnSpPr>
          <p:spPr>
            <a:xfrm>
              <a:off x="1048694" y="3361149"/>
              <a:ext cx="654844" cy="28199"/>
            </a:xfrm>
            <a:prstGeom prst="line">
              <a:avLst/>
            </a:prstGeom>
            <a:ln w="28575">
              <a:solidFill>
                <a:srgbClr val="818282"/>
              </a:solidFill>
            </a:ln>
          </p:spPr>
          <p:style>
            <a:lnRef idx="2">
              <a:schemeClr val="accent1"/>
            </a:lnRef>
            <a:fillRef idx="0">
              <a:schemeClr val="accent1"/>
            </a:fillRef>
            <a:effectRef idx="1">
              <a:schemeClr val="accent1"/>
            </a:effectRef>
            <a:fontRef idx="minor">
              <a:schemeClr val="tx1"/>
            </a:fontRef>
          </p:style>
        </p:cxnSp>
        <p:sp>
          <p:nvSpPr>
            <p:cNvPr id="69" name="Oval 68">
              <a:extLst>
                <a:ext uri="{FF2B5EF4-FFF2-40B4-BE49-F238E27FC236}">
                  <a16:creationId xmlns:a16="http://schemas.microsoft.com/office/drawing/2014/main" id="{D8EAEBE0-F3F2-1ADD-DD99-D491E2DA1D9F}"/>
                </a:ext>
              </a:extLst>
            </p:cNvPr>
            <p:cNvSpPr/>
            <p:nvPr/>
          </p:nvSpPr>
          <p:spPr>
            <a:xfrm>
              <a:off x="1231733" y="3052016"/>
              <a:ext cx="45719" cy="156017"/>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FD0CDFF5-94A2-5101-589D-58A044E99248}"/>
                </a:ext>
              </a:extLst>
            </p:cNvPr>
            <p:cNvSpPr/>
            <p:nvPr/>
          </p:nvSpPr>
          <p:spPr>
            <a:xfrm rot="2933046" flipH="1">
              <a:off x="1322153" y="2762786"/>
              <a:ext cx="50694" cy="156017"/>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A28CEEE6-104E-624F-C5B0-368D63BA2D60}"/>
                </a:ext>
              </a:extLst>
            </p:cNvPr>
            <p:cNvSpPr/>
            <p:nvPr/>
          </p:nvSpPr>
          <p:spPr>
            <a:xfrm rot="21429028" flipH="1">
              <a:off x="1371263" y="2889780"/>
              <a:ext cx="50694" cy="156017"/>
            </a:xfrm>
            <a:prstGeom prst="ellipse">
              <a:avLst/>
            </a:prstGeom>
            <a:solidFill>
              <a:srgbClr val="FCF7BB"/>
            </a:solidFill>
            <a:ln>
              <a:solidFill>
                <a:srgbClr val="FCF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3" name="Picture 72">
            <a:extLst>
              <a:ext uri="{FF2B5EF4-FFF2-40B4-BE49-F238E27FC236}">
                <a16:creationId xmlns:a16="http://schemas.microsoft.com/office/drawing/2014/main" id="{4B3314FF-EF1F-72E9-4A6E-8558CCB4E9ED}"/>
              </a:ext>
            </a:extLst>
          </p:cNvPr>
          <p:cNvPicPr>
            <a:picLocks noChangeAspect="1"/>
          </p:cNvPicPr>
          <p:nvPr/>
        </p:nvPicPr>
        <p:blipFill>
          <a:blip r:embed="rId5"/>
          <a:srcRect l="749" t="74140" r="60693" b="976"/>
          <a:stretch/>
        </p:blipFill>
        <p:spPr>
          <a:xfrm>
            <a:off x="4889806" y="2452465"/>
            <a:ext cx="3721017" cy="1691371"/>
          </a:xfrm>
          <a:prstGeom prst="rect">
            <a:avLst/>
          </a:prstGeom>
        </p:spPr>
      </p:pic>
      <p:pic>
        <p:nvPicPr>
          <p:cNvPr id="74" name="Picture 73">
            <a:extLst>
              <a:ext uri="{FF2B5EF4-FFF2-40B4-BE49-F238E27FC236}">
                <a16:creationId xmlns:a16="http://schemas.microsoft.com/office/drawing/2014/main" id="{59CBCCF3-065E-D45E-85F4-6F1653D471E9}"/>
              </a:ext>
            </a:extLst>
          </p:cNvPr>
          <p:cNvPicPr>
            <a:picLocks noChangeAspect="1"/>
          </p:cNvPicPr>
          <p:nvPr/>
        </p:nvPicPr>
        <p:blipFill>
          <a:blip r:embed="rId5"/>
          <a:srcRect l="721" t="52628" r="61154" b="37926"/>
          <a:stretch/>
        </p:blipFill>
        <p:spPr>
          <a:xfrm>
            <a:off x="4900533" y="4083676"/>
            <a:ext cx="3506946" cy="612027"/>
          </a:xfrm>
          <a:prstGeom prst="rect">
            <a:avLst/>
          </a:prstGeom>
        </p:spPr>
      </p:pic>
      <p:sp>
        <p:nvSpPr>
          <p:cNvPr id="75" name="TextBox 74">
            <a:extLst>
              <a:ext uri="{FF2B5EF4-FFF2-40B4-BE49-F238E27FC236}">
                <a16:creationId xmlns:a16="http://schemas.microsoft.com/office/drawing/2014/main" id="{EEF40D73-BA23-2902-9A5D-44409935FD36}"/>
              </a:ext>
            </a:extLst>
          </p:cNvPr>
          <p:cNvSpPr txBox="1"/>
          <p:nvPr/>
        </p:nvSpPr>
        <p:spPr>
          <a:xfrm>
            <a:off x="7778284" y="4097414"/>
            <a:ext cx="1734017" cy="492443"/>
          </a:xfrm>
          <a:prstGeom prst="rect">
            <a:avLst/>
          </a:prstGeom>
          <a:solidFill>
            <a:schemeClr val="bg1"/>
          </a:solidFill>
        </p:spPr>
        <p:txBody>
          <a:bodyPr wrap="square" rtlCol="0">
            <a:spAutoFit/>
          </a:bodyPr>
          <a:lstStyle/>
          <a:p>
            <a:r>
              <a:rPr lang="en-US" sz="2600"/>
              <a:t>sp. range</a:t>
            </a:r>
          </a:p>
        </p:txBody>
      </p:sp>
      <p:sp>
        <p:nvSpPr>
          <p:cNvPr id="14" name="TextBox 13">
            <a:extLst>
              <a:ext uri="{FF2B5EF4-FFF2-40B4-BE49-F238E27FC236}">
                <a16:creationId xmlns:a16="http://schemas.microsoft.com/office/drawing/2014/main" id="{2DCBCDE3-118C-DEDC-ED5B-8DB67FAFEDCA}"/>
              </a:ext>
            </a:extLst>
          </p:cNvPr>
          <p:cNvSpPr txBox="1"/>
          <p:nvPr/>
        </p:nvSpPr>
        <p:spPr>
          <a:xfrm>
            <a:off x="5477478" y="3575757"/>
            <a:ext cx="4876397" cy="492443"/>
          </a:xfrm>
          <a:prstGeom prst="rect">
            <a:avLst/>
          </a:prstGeom>
          <a:solidFill>
            <a:schemeClr val="bg1"/>
          </a:solidFill>
        </p:spPr>
        <p:txBody>
          <a:bodyPr wrap="square" rtlCol="0">
            <a:spAutoFit/>
          </a:bodyPr>
          <a:lstStyle/>
          <a:p>
            <a:r>
              <a:rPr lang="en-US" sz="2600"/>
              <a:t>Current + Future suitability</a:t>
            </a:r>
          </a:p>
        </p:txBody>
      </p:sp>
    </p:spTree>
    <p:extLst>
      <p:ext uri="{BB962C8B-B14F-4D97-AF65-F5344CB8AC3E}">
        <p14:creationId xmlns:p14="http://schemas.microsoft.com/office/powerpoint/2010/main" val="3168129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1B30A2-69AC-15A6-ED87-105AA7BC004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654DAB5-ACAC-4B52-6E63-0B0ECAE39092}"/>
              </a:ext>
            </a:extLst>
          </p:cNvPr>
          <p:cNvSpPr txBox="1"/>
          <p:nvPr/>
        </p:nvSpPr>
        <p:spPr>
          <a:xfrm>
            <a:off x="0" y="0"/>
            <a:ext cx="12192000" cy="879137"/>
          </a:xfrm>
          <a:prstGeom prst="rect">
            <a:avLst/>
          </a:prstGeom>
          <a:solidFill>
            <a:schemeClr val="bg2"/>
          </a:solidFill>
        </p:spPr>
        <p:txBody>
          <a:bodyPr wrap="square" rtlCol="0">
            <a:spAutoFit/>
          </a:bodyPr>
          <a:lstStyle/>
          <a:p>
            <a:endParaRPr lang="en-US"/>
          </a:p>
        </p:txBody>
      </p:sp>
      <p:pic>
        <p:nvPicPr>
          <p:cNvPr id="5" name="Graphic 4">
            <a:extLst>
              <a:ext uri="{FF2B5EF4-FFF2-40B4-BE49-F238E27FC236}">
                <a16:creationId xmlns:a16="http://schemas.microsoft.com/office/drawing/2014/main" id="{B9617695-BB34-7EF5-355D-DFA0D21EE5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879137"/>
            <a:ext cx="12192000" cy="45719"/>
          </a:xfrm>
          <a:prstGeom prst="rect">
            <a:avLst/>
          </a:prstGeom>
        </p:spPr>
      </p:pic>
      <p:sp>
        <p:nvSpPr>
          <p:cNvPr id="6" name="Title 1">
            <a:extLst>
              <a:ext uri="{FF2B5EF4-FFF2-40B4-BE49-F238E27FC236}">
                <a16:creationId xmlns:a16="http://schemas.microsoft.com/office/drawing/2014/main" id="{5CD8C7C5-0C0E-92FE-E872-AC7B7CF86AB5}"/>
              </a:ext>
            </a:extLst>
          </p:cNvPr>
          <p:cNvSpPr txBox="1">
            <a:spLocks/>
          </p:cNvSpPr>
          <p:nvPr/>
        </p:nvSpPr>
        <p:spPr>
          <a:xfrm>
            <a:off x="114300" y="-247557"/>
            <a:ext cx="12077700" cy="9877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a:t>Persistent near-native species in MA</a:t>
            </a:r>
          </a:p>
        </p:txBody>
      </p:sp>
      <p:pic>
        <p:nvPicPr>
          <p:cNvPr id="8" name="Picture 7">
            <a:extLst>
              <a:ext uri="{FF2B5EF4-FFF2-40B4-BE49-F238E27FC236}">
                <a16:creationId xmlns:a16="http://schemas.microsoft.com/office/drawing/2014/main" id="{C3541EDD-C9FB-8093-7B0C-DD007C5BBD91}"/>
              </a:ext>
            </a:extLst>
          </p:cNvPr>
          <p:cNvPicPr>
            <a:picLocks noChangeAspect="1"/>
          </p:cNvPicPr>
          <p:nvPr/>
        </p:nvPicPr>
        <p:blipFill>
          <a:blip r:embed="rId5"/>
          <a:srcRect l="39933" t="13369" r="982" b="794"/>
          <a:stretch/>
        </p:blipFill>
        <p:spPr>
          <a:xfrm>
            <a:off x="0" y="924856"/>
            <a:ext cx="5798614" cy="5933144"/>
          </a:xfrm>
          <a:prstGeom prst="rect">
            <a:avLst/>
          </a:prstGeom>
        </p:spPr>
      </p:pic>
      <p:pic>
        <p:nvPicPr>
          <p:cNvPr id="2" name="Picture 1">
            <a:extLst>
              <a:ext uri="{FF2B5EF4-FFF2-40B4-BE49-F238E27FC236}">
                <a16:creationId xmlns:a16="http://schemas.microsoft.com/office/drawing/2014/main" id="{14D301E3-2DD0-8B57-C72C-07ED107CDC3E}"/>
              </a:ext>
            </a:extLst>
          </p:cNvPr>
          <p:cNvPicPr>
            <a:picLocks noChangeAspect="1"/>
          </p:cNvPicPr>
          <p:nvPr/>
        </p:nvPicPr>
        <p:blipFill>
          <a:blip r:embed="rId5"/>
          <a:srcRect l="625" t="45489" r="61797" b="47274"/>
          <a:stretch/>
        </p:blipFill>
        <p:spPr>
          <a:xfrm>
            <a:off x="4949268" y="1997499"/>
            <a:ext cx="3354301" cy="454966"/>
          </a:xfrm>
          <a:prstGeom prst="rect">
            <a:avLst/>
          </a:prstGeom>
        </p:spPr>
      </p:pic>
      <p:sp>
        <p:nvSpPr>
          <p:cNvPr id="3" name="Freeform: Shape 2">
            <a:extLst>
              <a:ext uri="{FF2B5EF4-FFF2-40B4-BE49-F238E27FC236}">
                <a16:creationId xmlns:a16="http://schemas.microsoft.com/office/drawing/2014/main" id="{6881A424-7570-2965-A1AE-B277E415FD92}"/>
              </a:ext>
            </a:extLst>
          </p:cNvPr>
          <p:cNvSpPr/>
          <p:nvPr/>
        </p:nvSpPr>
        <p:spPr>
          <a:xfrm>
            <a:off x="2196398" y="3593270"/>
            <a:ext cx="1571481" cy="1245239"/>
          </a:xfrm>
          <a:custGeom>
            <a:avLst/>
            <a:gdLst>
              <a:gd name="connsiteX0" fmla="*/ 790336 w 1571481"/>
              <a:gd name="connsiteY0" fmla="*/ 32165 h 1245239"/>
              <a:gd name="connsiteX1" fmla="*/ 730601 w 1571481"/>
              <a:gd name="connsiteY1" fmla="*/ 73520 h 1245239"/>
              <a:gd name="connsiteX2" fmla="*/ 698436 w 1571481"/>
              <a:gd name="connsiteY2" fmla="*/ 101090 h 1245239"/>
              <a:gd name="connsiteX3" fmla="*/ 634107 w 1571481"/>
              <a:gd name="connsiteY3" fmla="*/ 156229 h 1245239"/>
              <a:gd name="connsiteX4" fmla="*/ 578967 w 1571481"/>
              <a:gd name="connsiteY4" fmla="*/ 257319 h 1245239"/>
              <a:gd name="connsiteX5" fmla="*/ 597347 w 1571481"/>
              <a:gd name="connsiteY5" fmla="*/ 385978 h 1245239"/>
              <a:gd name="connsiteX6" fmla="*/ 601942 w 1571481"/>
              <a:gd name="connsiteY6" fmla="*/ 399763 h 1245239"/>
              <a:gd name="connsiteX7" fmla="*/ 592752 w 1571481"/>
              <a:gd name="connsiteY7" fmla="*/ 413548 h 1245239"/>
              <a:gd name="connsiteX8" fmla="*/ 546802 w 1571481"/>
              <a:gd name="connsiteY8" fmla="*/ 468688 h 1245239"/>
              <a:gd name="connsiteX9" fmla="*/ 523827 w 1571481"/>
              <a:gd name="connsiteY9" fmla="*/ 505448 h 1245239"/>
              <a:gd name="connsiteX10" fmla="*/ 505447 w 1571481"/>
              <a:gd name="connsiteY10" fmla="*/ 514638 h 1245239"/>
              <a:gd name="connsiteX11" fmla="*/ 487067 w 1571481"/>
              <a:gd name="connsiteY11" fmla="*/ 528422 h 1245239"/>
              <a:gd name="connsiteX12" fmla="*/ 441118 w 1571481"/>
              <a:gd name="connsiteY12" fmla="*/ 546802 h 1245239"/>
              <a:gd name="connsiteX13" fmla="*/ 422738 w 1571481"/>
              <a:gd name="connsiteY13" fmla="*/ 555992 h 1245239"/>
              <a:gd name="connsiteX14" fmla="*/ 381383 w 1571481"/>
              <a:gd name="connsiteY14" fmla="*/ 574372 h 1245239"/>
              <a:gd name="connsiteX15" fmla="*/ 344623 w 1571481"/>
              <a:gd name="connsiteY15" fmla="*/ 597347 h 1245239"/>
              <a:gd name="connsiteX16" fmla="*/ 340028 w 1571481"/>
              <a:gd name="connsiteY16" fmla="*/ 611132 h 1245239"/>
              <a:gd name="connsiteX17" fmla="*/ 321648 w 1571481"/>
              <a:gd name="connsiteY17" fmla="*/ 629512 h 1245239"/>
              <a:gd name="connsiteX18" fmla="*/ 330838 w 1571481"/>
              <a:gd name="connsiteY18" fmla="*/ 647892 h 1245239"/>
              <a:gd name="connsiteX19" fmla="*/ 326243 w 1571481"/>
              <a:gd name="connsiteY19" fmla="*/ 670867 h 1245239"/>
              <a:gd name="connsiteX20" fmla="*/ 303268 w 1571481"/>
              <a:gd name="connsiteY20" fmla="*/ 698437 h 1245239"/>
              <a:gd name="connsiteX21" fmla="*/ 298673 w 1571481"/>
              <a:gd name="connsiteY21" fmla="*/ 712221 h 1245239"/>
              <a:gd name="connsiteX22" fmla="*/ 284888 w 1571481"/>
              <a:gd name="connsiteY22" fmla="*/ 776551 h 1245239"/>
              <a:gd name="connsiteX23" fmla="*/ 266509 w 1571481"/>
              <a:gd name="connsiteY23" fmla="*/ 794931 h 1245239"/>
              <a:gd name="connsiteX24" fmla="*/ 179204 w 1571481"/>
              <a:gd name="connsiteY24" fmla="*/ 877641 h 1245239"/>
              <a:gd name="connsiteX25" fmla="*/ 151634 w 1571481"/>
              <a:gd name="connsiteY25" fmla="*/ 900615 h 1245239"/>
              <a:gd name="connsiteX26" fmla="*/ 64330 w 1571481"/>
              <a:gd name="connsiteY26" fmla="*/ 951160 h 1245239"/>
              <a:gd name="connsiteX27" fmla="*/ 13785 w 1571481"/>
              <a:gd name="connsiteY27" fmla="*/ 1006300 h 1245239"/>
              <a:gd name="connsiteX28" fmla="*/ 9190 w 1571481"/>
              <a:gd name="connsiteY28" fmla="*/ 1024680 h 1245239"/>
              <a:gd name="connsiteX29" fmla="*/ 4595 w 1571481"/>
              <a:gd name="connsiteY29" fmla="*/ 1047655 h 1245239"/>
              <a:gd name="connsiteX30" fmla="*/ 0 w 1571481"/>
              <a:gd name="connsiteY30" fmla="*/ 1061440 h 1245239"/>
              <a:gd name="connsiteX31" fmla="*/ 4595 w 1571481"/>
              <a:gd name="connsiteY31" fmla="*/ 1171719 h 1245239"/>
              <a:gd name="connsiteX32" fmla="*/ 9190 w 1571481"/>
              <a:gd name="connsiteY32" fmla="*/ 1185504 h 1245239"/>
              <a:gd name="connsiteX33" fmla="*/ 22975 w 1571481"/>
              <a:gd name="connsiteY33" fmla="*/ 1203884 h 1245239"/>
              <a:gd name="connsiteX34" fmla="*/ 36760 w 1571481"/>
              <a:gd name="connsiteY34" fmla="*/ 1217669 h 1245239"/>
              <a:gd name="connsiteX35" fmla="*/ 45950 w 1571481"/>
              <a:gd name="connsiteY35" fmla="*/ 1231454 h 1245239"/>
              <a:gd name="connsiteX36" fmla="*/ 91899 w 1571481"/>
              <a:gd name="connsiteY36" fmla="*/ 1240644 h 1245239"/>
              <a:gd name="connsiteX37" fmla="*/ 170014 w 1571481"/>
              <a:gd name="connsiteY37" fmla="*/ 1236049 h 1245239"/>
              <a:gd name="connsiteX38" fmla="*/ 234344 w 1571481"/>
              <a:gd name="connsiteY38" fmla="*/ 1231454 h 1245239"/>
              <a:gd name="connsiteX39" fmla="*/ 422738 w 1571481"/>
              <a:gd name="connsiteY39" fmla="*/ 1236049 h 1245239"/>
              <a:gd name="connsiteX40" fmla="*/ 441118 w 1571481"/>
              <a:gd name="connsiteY40" fmla="*/ 1240644 h 1245239"/>
              <a:gd name="connsiteX41" fmla="*/ 454903 w 1571481"/>
              <a:gd name="connsiteY41" fmla="*/ 1245239 h 1245239"/>
              <a:gd name="connsiteX42" fmla="*/ 569777 w 1571481"/>
              <a:gd name="connsiteY42" fmla="*/ 1240644 h 1245239"/>
              <a:gd name="connsiteX43" fmla="*/ 620322 w 1571481"/>
              <a:gd name="connsiteY43" fmla="*/ 1213074 h 1245239"/>
              <a:gd name="connsiteX44" fmla="*/ 661676 w 1571481"/>
              <a:gd name="connsiteY44" fmla="*/ 1157934 h 1245239"/>
              <a:gd name="connsiteX45" fmla="*/ 680056 w 1571481"/>
              <a:gd name="connsiteY45" fmla="*/ 1134959 h 1245239"/>
              <a:gd name="connsiteX46" fmla="*/ 744386 w 1571481"/>
              <a:gd name="connsiteY46" fmla="*/ 1066035 h 1245239"/>
              <a:gd name="connsiteX47" fmla="*/ 767361 w 1571481"/>
              <a:gd name="connsiteY47" fmla="*/ 1047655 h 1245239"/>
              <a:gd name="connsiteX48" fmla="*/ 781146 w 1571481"/>
              <a:gd name="connsiteY48" fmla="*/ 1029275 h 1245239"/>
              <a:gd name="connsiteX49" fmla="*/ 794931 w 1571481"/>
              <a:gd name="connsiteY49" fmla="*/ 1020085 h 1245239"/>
              <a:gd name="connsiteX50" fmla="*/ 822500 w 1571481"/>
              <a:gd name="connsiteY50" fmla="*/ 997110 h 1245239"/>
              <a:gd name="connsiteX51" fmla="*/ 896020 w 1571481"/>
              <a:gd name="connsiteY51" fmla="*/ 969540 h 1245239"/>
              <a:gd name="connsiteX52" fmla="*/ 937375 w 1571481"/>
              <a:gd name="connsiteY52" fmla="*/ 955755 h 1245239"/>
              <a:gd name="connsiteX53" fmla="*/ 1070629 w 1571481"/>
              <a:gd name="connsiteY53" fmla="*/ 941970 h 1245239"/>
              <a:gd name="connsiteX54" fmla="*/ 1093604 w 1571481"/>
              <a:gd name="connsiteY54" fmla="*/ 932780 h 1245239"/>
              <a:gd name="connsiteX55" fmla="*/ 1144149 w 1571481"/>
              <a:gd name="connsiteY55" fmla="*/ 928185 h 1245239"/>
              <a:gd name="connsiteX56" fmla="*/ 1176314 w 1571481"/>
              <a:gd name="connsiteY56" fmla="*/ 923590 h 1245239"/>
              <a:gd name="connsiteX57" fmla="*/ 1254428 w 1571481"/>
              <a:gd name="connsiteY57" fmla="*/ 900615 h 1245239"/>
              <a:gd name="connsiteX58" fmla="*/ 1277403 w 1571481"/>
              <a:gd name="connsiteY58" fmla="*/ 886831 h 1245239"/>
              <a:gd name="connsiteX59" fmla="*/ 1318758 w 1571481"/>
              <a:gd name="connsiteY59" fmla="*/ 863856 h 1245239"/>
              <a:gd name="connsiteX60" fmla="*/ 1337138 w 1571481"/>
              <a:gd name="connsiteY60" fmla="*/ 840881 h 1245239"/>
              <a:gd name="connsiteX61" fmla="*/ 1360113 w 1571481"/>
              <a:gd name="connsiteY61" fmla="*/ 822501 h 1245239"/>
              <a:gd name="connsiteX62" fmla="*/ 1383087 w 1571481"/>
              <a:gd name="connsiteY62" fmla="*/ 794931 h 1245239"/>
              <a:gd name="connsiteX63" fmla="*/ 1419847 w 1571481"/>
              <a:gd name="connsiteY63" fmla="*/ 753576 h 1245239"/>
              <a:gd name="connsiteX64" fmla="*/ 1429037 w 1571481"/>
              <a:gd name="connsiteY64" fmla="*/ 739791 h 1245239"/>
              <a:gd name="connsiteX65" fmla="*/ 1447417 w 1571481"/>
              <a:gd name="connsiteY65" fmla="*/ 721411 h 1245239"/>
              <a:gd name="connsiteX66" fmla="*/ 1456607 w 1571481"/>
              <a:gd name="connsiteY66" fmla="*/ 707626 h 1245239"/>
              <a:gd name="connsiteX67" fmla="*/ 1474987 w 1571481"/>
              <a:gd name="connsiteY67" fmla="*/ 693842 h 1245239"/>
              <a:gd name="connsiteX68" fmla="*/ 1493367 w 1571481"/>
              <a:gd name="connsiteY68" fmla="*/ 675462 h 1245239"/>
              <a:gd name="connsiteX69" fmla="*/ 1516342 w 1571481"/>
              <a:gd name="connsiteY69" fmla="*/ 666272 h 1245239"/>
              <a:gd name="connsiteX70" fmla="*/ 1534722 w 1571481"/>
              <a:gd name="connsiteY70" fmla="*/ 657082 h 1245239"/>
              <a:gd name="connsiteX71" fmla="*/ 1562291 w 1571481"/>
              <a:gd name="connsiteY71" fmla="*/ 624917 h 1245239"/>
              <a:gd name="connsiteX72" fmla="*/ 1571481 w 1571481"/>
              <a:gd name="connsiteY72" fmla="*/ 578967 h 1245239"/>
              <a:gd name="connsiteX73" fmla="*/ 1562291 w 1571481"/>
              <a:gd name="connsiteY73" fmla="*/ 533017 h 1245239"/>
              <a:gd name="connsiteX74" fmla="*/ 1548507 w 1571481"/>
              <a:gd name="connsiteY74" fmla="*/ 528422 h 1245239"/>
              <a:gd name="connsiteX75" fmla="*/ 1520937 w 1571481"/>
              <a:gd name="connsiteY75" fmla="*/ 514638 h 1245239"/>
              <a:gd name="connsiteX76" fmla="*/ 1507152 w 1571481"/>
              <a:gd name="connsiteY76" fmla="*/ 500853 h 1245239"/>
              <a:gd name="connsiteX77" fmla="*/ 1484177 w 1571481"/>
              <a:gd name="connsiteY77" fmla="*/ 482473 h 1245239"/>
              <a:gd name="connsiteX78" fmla="*/ 1474987 w 1571481"/>
              <a:gd name="connsiteY78" fmla="*/ 464093 h 1245239"/>
              <a:gd name="connsiteX79" fmla="*/ 1465797 w 1571481"/>
              <a:gd name="connsiteY79" fmla="*/ 450308 h 1245239"/>
              <a:gd name="connsiteX80" fmla="*/ 1461202 w 1571481"/>
              <a:gd name="connsiteY80" fmla="*/ 436523 h 1245239"/>
              <a:gd name="connsiteX81" fmla="*/ 1447417 w 1571481"/>
              <a:gd name="connsiteY81" fmla="*/ 427333 h 1245239"/>
              <a:gd name="connsiteX82" fmla="*/ 1424442 w 1571481"/>
              <a:gd name="connsiteY82" fmla="*/ 399763 h 1245239"/>
              <a:gd name="connsiteX83" fmla="*/ 1378492 w 1571481"/>
              <a:gd name="connsiteY83" fmla="*/ 367598 h 1245239"/>
              <a:gd name="connsiteX84" fmla="*/ 1360113 w 1571481"/>
              <a:gd name="connsiteY84" fmla="*/ 344623 h 1245239"/>
              <a:gd name="connsiteX85" fmla="*/ 1337138 w 1571481"/>
              <a:gd name="connsiteY85" fmla="*/ 321649 h 1245239"/>
              <a:gd name="connsiteX86" fmla="*/ 1291188 w 1571481"/>
              <a:gd name="connsiteY86" fmla="*/ 243534 h 1245239"/>
              <a:gd name="connsiteX87" fmla="*/ 1281998 w 1571481"/>
              <a:gd name="connsiteY87" fmla="*/ 215964 h 1245239"/>
              <a:gd name="connsiteX88" fmla="*/ 1236048 w 1571481"/>
              <a:gd name="connsiteY88" fmla="*/ 124065 h 1245239"/>
              <a:gd name="connsiteX89" fmla="*/ 1185504 w 1571481"/>
              <a:gd name="connsiteY89" fmla="*/ 73520 h 1245239"/>
              <a:gd name="connsiteX90" fmla="*/ 1157934 w 1571481"/>
              <a:gd name="connsiteY90" fmla="*/ 55140 h 1245239"/>
              <a:gd name="connsiteX91" fmla="*/ 1093604 w 1571481"/>
              <a:gd name="connsiteY91" fmla="*/ 27570 h 1245239"/>
              <a:gd name="connsiteX92" fmla="*/ 1038464 w 1571481"/>
              <a:gd name="connsiteY92" fmla="*/ 9190 h 1245239"/>
              <a:gd name="connsiteX93" fmla="*/ 955755 w 1571481"/>
              <a:gd name="connsiteY93" fmla="*/ 0 h 1245239"/>
              <a:gd name="connsiteX94" fmla="*/ 850070 w 1571481"/>
              <a:gd name="connsiteY94" fmla="*/ 4595 h 1245239"/>
              <a:gd name="connsiteX95" fmla="*/ 836285 w 1571481"/>
              <a:gd name="connsiteY95" fmla="*/ 13785 h 1245239"/>
              <a:gd name="connsiteX96" fmla="*/ 808716 w 1571481"/>
              <a:gd name="connsiteY96" fmla="*/ 22975 h 1245239"/>
              <a:gd name="connsiteX97" fmla="*/ 790336 w 1571481"/>
              <a:gd name="connsiteY97" fmla="*/ 32165 h 1245239"/>
              <a:gd name="connsiteX98" fmla="*/ 790336 w 1571481"/>
              <a:gd name="connsiteY98" fmla="*/ 32165 h 124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1571481" h="1245239">
                <a:moveTo>
                  <a:pt x="790336" y="32165"/>
                </a:moveTo>
                <a:cubicBezTo>
                  <a:pt x="780380" y="39058"/>
                  <a:pt x="800272" y="27073"/>
                  <a:pt x="730601" y="73520"/>
                </a:cubicBezTo>
                <a:cubicBezTo>
                  <a:pt x="718851" y="81353"/>
                  <a:pt x="709540" y="92366"/>
                  <a:pt x="698436" y="101090"/>
                </a:cubicBezTo>
                <a:cubicBezTo>
                  <a:pt x="672231" y="121680"/>
                  <a:pt x="654532" y="127634"/>
                  <a:pt x="634107" y="156229"/>
                </a:cubicBezTo>
                <a:cubicBezTo>
                  <a:pt x="615958" y="181638"/>
                  <a:pt x="594298" y="226657"/>
                  <a:pt x="578967" y="257319"/>
                </a:cubicBezTo>
                <a:cubicBezTo>
                  <a:pt x="584684" y="303054"/>
                  <a:pt x="585276" y="343729"/>
                  <a:pt x="597347" y="385978"/>
                </a:cubicBezTo>
                <a:cubicBezTo>
                  <a:pt x="598678" y="390635"/>
                  <a:pt x="600410" y="395168"/>
                  <a:pt x="601942" y="399763"/>
                </a:cubicBezTo>
                <a:cubicBezTo>
                  <a:pt x="598879" y="404358"/>
                  <a:pt x="596287" y="409305"/>
                  <a:pt x="592752" y="413548"/>
                </a:cubicBezTo>
                <a:cubicBezTo>
                  <a:pt x="572097" y="438334"/>
                  <a:pt x="568234" y="425824"/>
                  <a:pt x="546802" y="468688"/>
                </a:cubicBezTo>
                <a:cubicBezTo>
                  <a:pt x="540856" y="480580"/>
                  <a:pt x="534266" y="496501"/>
                  <a:pt x="523827" y="505448"/>
                </a:cubicBezTo>
                <a:cubicBezTo>
                  <a:pt x="518626" y="509906"/>
                  <a:pt x="511256" y="511008"/>
                  <a:pt x="505447" y="514638"/>
                </a:cubicBezTo>
                <a:cubicBezTo>
                  <a:pt x="498953" y="518697"/>
                  <a:pt x="493790" y="524755"/>
                  <a:pt x="487067" y="528422"/>
                </a:cubicBezTo>
                <a:cubicBezTo>
                  <a:pt x="438295" y="555025"/>
                  <a:pt x="471017" y="533988"/>
                  <a:pt x="441118" y="546802"/>
                </a:cubicBezTo>
                <a:cubicBezTo>
                  <a:pt x="434822" y="549500"/>
                  <a:pt x="429034" y="553294"/>
                  <a:pt x="422738" y="555992"/>
                </a:cubicBezTo>
                <a:cubicBezTo>
                  <a:pt x="391037" y="569578"/>
                  <a:pt x="430614" y="546240"/>
                  <a:pt x="381383" y="574372"/>
                </a:cubicBezTo>
                <a:cubicBezTo>
                  <a:pt x="368837" y="581541"/>
                  <a:pt x="344623" y="597347"/>
                  <a:pt x="344623" y="597347"/>
                </a:cubicBezTo>
                <a:cubicBezTo>
                  <a:pt x="343091" y="601942"/>
                  <a:pt x="342843" y="607191"/>
                  <a:pt x="340028" y="611132"/>
                </a:cubicBezTo>
                <a:cubicBezTo>
                  <a:pt x="334992" y="618183"/>
                  <a:pt x="323749" y="621106"/>
                  <a:pt x="321648" y="629512"/>
                </a:cubicBezTo>
                <a:cubicBezTo>
                  <a:pt x="319987" y="636157"/>
                  <a:pt x="327775" y="641765"/>
                  <a:pt x="330838" y="647892"/>
                </a:cubicBezTo>
                <a:cubicBezTo>
                  <a:pt x="329306" y="655550"/>
                  <a:pt x="328985" y="663554"/>
                  <a:pt x="326243" y="670867"/>
                </a:cubicBezTo>
                <a:cubicBezTo>
                  <a:pt x="322405" y="681103"/>
                  <a:pt x="310419" y="691286"/>
                  <a:pt x="303268" y="698437"/>
                </a:cubicBezTo>
                <a:cubicBezTo>
                  <a:pt x="301736" y="703032"/>
                  <a:pt x="299469" y="707444"/>
                  <a:pt x="298673" y="712221"/>
                </a:cubicBezTo>
                <a:cubicBezTo>
                  <a:pt x="294855" y="735128"/>
                  <a:pt x="298225" y="756544"/>
                  <a:pt x="284888" y="776551"/>
                </a:cubicBezTo>
                <a:cubicBezTo>
                  <a:pt x="280082" y="783760"/>
                  <a:pt x="272337" y="788520"/>
                  <a:pt x="266509" y="794931"/>
                </a:cubicBezTo>
                <a:cubicBezTo>
                  <a:pt x="211056" y="855931"/>
                  <a:pt x="269868" y="801294"/>
                  <a:pt x="179204" y="877641"/>
                </a:cubicBezTo>
                <a:cubicBezTo>
                  <a:pt x="170054" y="885346"/>
                  <a:pt x="162741" y="896172"/>
                  <a:pt x="151634" y="900615"/>
                </a:cubicBezTo>
                <a:cubicBezTo>
                  <a:pt x="118716" y="913782"/>
                  <a:pt x="93177" y="922313"/>
                  <a:pt x="64330" y="951160"/>
                </a:cubicBezTo>
                <a:cubicBezTo>
                  <a:pt x="28301" y="987189"/>
                  <a:pt x="45080" y="968746"/>
                  <a:pt x="13785" y="1006300"/>
                </a:cubicBezTo>
                <a:cubicBezTo>
                  <a:pt x="12253" y="1012427"/>
                  <a:pt x="10560" y="1018515"/>
                  <a:pt x="9190" y="1024680"/>
                </a:cubicBezTo>
                <a:cubicBezTo>
                  <a:pt x="7496" y="1032304"/>
                  <a:pt x="6489" y="1040078"/>
                  <a:pt x="4595" y="1047655"/>
                </a:cubicBezTo>
                <a:cubicBezTo>
                  <a:pt x="3420" y="1052354"/>
                  <a:pt x="1532" y="1056845"/>
                  <a:pt x="0" y="1061440"/>
                </a:cubicBezTo>
                <a:cubicBezTo>
                  <a:pt x="1532" y="1098200"/>
                  <a:pt x="1877" y="1135028"/>
                  <a:pt x="4595" y="1171719"/>
                </a:cubicBezTo>
                <a:cubicBezTo>
                  <a:pt x="4953" y="1176549"/>
                  <a:pt x="6787" y="1181299"/>
                  <a:pt x="9190" y="1185504"/>
                </a:cubicBezTo>
                <a:cubicBezTo>
                  <a:pt x="12990" y="1192153"/>
                  <a:pt x="17991" y="1198069"/>
                  <a:pt x="22975" y="1203884"/>
                </a:cubicBezTo>
                <a:cubicBezTo>
                  <a:pt x="27204" y="1208818"/>
                  <a:pt x="32600" y="1212677"/>
                  <a:pt x="36760" y="1217669"/>
                </a:cubicBezTo>
                <a:cubicBezTo>
                  <a:pt x="40295" y="1221912"/>
                  <a:pt x="41355" y="1228391"/>
                  <a:pt x="45950" y="1231454"/>
                </a:cubicBezTo>
                <a:cubicBezTo>
                  <a:pt x="50519" y="1234500"/>
                  <a:pt x="91808" y="1240629"/>
                  <a:pt x="91899" y="1240644"/>
                </a:cubicBezTo>
                <a:lnTo>
                  <a:pt x="170014" y="1236049"/>
                </a:lnTo>
                <a:cubicBezTo>
                  <a:pt x="191467" y="1234665"/>
                  <a:pt x="212846" y="1231454"/>
                  <a:pt x="234344" y="1231454"/>
                </a:cubicBezTo>
                <a:cubicBezTo>
                  <a:pt x="297161" y="1231454"/>
                  <a:pt x="359940" y="1234517"/>
                  <a:pt x="422738" y="1236049"/>
                </a:cubicBezTo>
                <a:cubicBezTo>
                  <a:pt x="428865" y="1237581"/>
                  <a:pt x="435046" y="1238909"/>
                  <a:pt x="441118" y="1240644"/>
                </a:cubicBezTo>
                <a:cubicBezTo>
                  <a:pt x="445775" y="1241975"/>
                  <a:pt x="450059" y="1245239"/>
                  <a:pt x="454903" y="1245239"/>
                </a:cubicBezTo>
                <a:cubicBezTo>
                  <a:pt x="493225" y="1245239"/>
                  <a:pt x="531486" y="1242176"/>
                  <a:pt x="569777" y="1240644"/>
                </a:cubicBezTo>
                <a:cubicBezTo>
                  <a:pt x="581081" y="1234992"/>
                  <a:pt x="614878" y="1218519"/>
                  <a:pt x="620322" y="1213074"/>
                </a:cubicBezTo>
                <a:cubicBezTo>
                  <a:pt x="636568" y="1196828"/>
                  <a:pt x="647720" y="1176184"/>
                  <a:pt x="661676" y="1157934"/>
                </a:cubicBezTo>
                <a:cubicBezTo>
                  <a:pt x="667633" y="1150143"/>
                  <a:pt x="673846" y="1142550"/>
                  <a:pt x="680056" y="1134959"/>
                </a:cubicBezTo>
                <a:cubicBezTo>
                  <a:pt x="699167" y="1111601"/>
                  <a:pt x="721206" y="1084579"/>
                  <a:pt x="744386" y="1066035"/>
                </a:cubicBezTo>
                <a:cubicBezTo>
                  <a:pt x="752044" y="1059908"/>
                  <a:pt x="760426" y="1054590"/>
                  <a:pt x="767361" y="1047655"/>
                </a:cubicBezTo>
                <a:cubicBezTo>
                  <a:pt x="772776" y="1042240"/>
                  <a:pt x="775731" y="1034690"/>
                  <a:pt x="781146" y="1029275"/>
                </a:cubicBezTo>
                <a:cubicBezTo>
                  <a:pt x="785051" y="1025370"/>
                  <a:pt x="790572" y="1023476"/>
                  <a:pt x="794931" y="1020085"/>
                </a:cubicBezTo>
                <a:cubicBezTo>
                  <a:pt x="804373" y="1012741"/>
                  <a:pt x="812547" y="1003746"/>
                  <a:pt x="822500" y="997110"/>
                </a:cubicBezTo>
                <a:cubicBezTo>
                  <a:pt x="846096" y="981379"/>
                  <a:pt x="868674" y="978175"/>
                  <a:pt x="896020" y="969540"/>
                </a:cubicBezTo>
                <a:cubicBezTo>
                  <a:pt x="909876" y="965164"/>
                  <a:pt x="923278" y="959279"/>
                  <a:pt x="937375" y="955755"/>
                </a:cubicBezTo>
                <a:cubicBezTo>
                  <a:pt x="987837" y="943139"/>
                  <a:pt x="1014760" y="945074"/>
                  <a:pt x="1070629" y="941970"/>
                </a:cubicBezTo>
                <a:cubicBezTo>
                  <a:pt x="1078287" y="938907"/>
                  <a:pt x="1085497" y="934300"/>
                  <a:pt x="1093604" y="932780"/>
                </a:cubicBezTo>
                <a:cubicBezTo>
                  <a:pt x="1110232" y="929662"/>
                  <a:pt x="1127335" y="930053"/>
                  <a:pt x="1144149" y="928185"/>
                </a:cubicBezTo>
                <a:cubicBezTo>
                  <a:pt x="1154913" y="926989"/>
                  <a:pt x="1165631" y="925371"/>
                  <a:pt x="1176314" y="923590"/>
                </a:cubicBezTo>
                <a:cubicBezTo>
                  <a:pt x="1199541" y="919719"/>
                  <a:pt x="1238380" y="910243"/>
                  <a:pt x="1254428" y="900615"/>
                </a:cubicBezTo>
                <a:cubicBezTo>
                  <a:pt x="1262086" y="896020"/>
                  <a:pt x="1269563" y="891107"/>
                  <a:pt x="1277403" y="886831"/>
                </a:cubicBezTo>
                <a:cubicBezTo>
                  <a:pt x="1282691" y="883947"/>
                  <a:pt x="1311055" y="871559"/>
                  <a:pt x="1318758" y="863856"/>
                </a:cubicBezTo>
                <a:cubicBezTo>
                  <a:pt x="1325693" y="856921"/>
                  <a:pt x="1330203" y="847816"/>
                  <a:pt x="1337138" y="840881"/>
                </a:cubicBezTo>
                <a:cubicBezTo>
                  <a:pt x="1344073" y="833946"/>
                  <a:pt x="1353178" y="829436"/>
                  <a:pt x="1360113" y="822501"/>
                </a:cubicBezTo>
                <a:cubicBezTo>
                  <a:pt x="1368572" y="814042"/>
                  <a:pt x="1375140" y="803872"/>
                  <a:pt x="1383087" y="794931"/>
                </a:cubicBezTo>
                <a:cubicBezTo>
                  <a:pt x="1414776" y="759280"/>
                  <a:pt x="1375324" y="810820"/>
                  <a:pt x="1419847" y="753576"/>
                </a:cubicBezTo>
                <a:cubicBezTo>
                  <a:pt x="1423237" y="749217"/>
                  <a:pt x="1425443" y="743984"/>
                  <a:pt x="1429037" y="739791"/>
                </a:cubicBezTo>
                <a:cubicBezTo>
                  <a:pt x="1434676" y="733212"/>
                  <a:pt x="1441778" y="727990"/>
                  <a:pt x="1447417" y="721411"/>
                </a:cubicBezTo>
                <a:cubicBezTo>
                  <a:pt x="1451011" y="717218"/>
                  <a:pt x="1452702" y="711531"/>
                  <a:pt x="1456607" y="707626"/>
                </a:cubicBezTo>
                <a:cubicBezTo>
                  <a:pt x="1462022" y="702211"/>
                  <a:pt x="1469224" y="698885"/>
                  <a:pt x="1474987" y="693842"/>
                </a:cubicBezTo>
                <a:cubicBezTo>
                  <a:pt x="1481508" y="688137"/>
                  <a:pt x="1486158" y="680268"/>
                  <a:pt x="1493367" y="675462"/>
                </a:cubicBezTo>
                <a:cubicBezTo>
                  <a:pt x="1500230" y="670887"/>
                  <a:pt x="1508805" y="669622"/>
                  <a:pt x="1516342" y="666272"/>
                </a:cubicBezTo>
                <a:cubicBezTo>
                  <a:pt x="1522601" y="663490"/>
                  <a:pt x="1528595" y="660145"/>
                  <a:pt x="1534722" y="657082"/>
                </a:cubicBezTo>
                <a:cubicBezTo>
                  <a:pt x="1543281" y="648522"/>
                  <a:pt x="1557043" y="637163"/>
                  <a:pt x="1562291" y="624917"/>
                </a:cubicBezTo>
                <a:cubicBezTo>
                  <a:pt x="1566030" y="616193"/>
                  <a:pt x="1570444" y="585187"/>
                  <a:pt x="1571481" y="578967"/>
                </a:cubicBezTo>
                <a:cubicBezTo>
                  <a:pt x="1568418" y="563650"/>
                  <a:pt x="1568754" y="547237"/>
                  <a:pt x="1562291" y="533017"/>
                </a:cubicBezTo>
                <a:cubicBezTo>
                  <a:pt x="1560287" y="528608"/>
                  <a:pt x="1552839" y="530588"/>
                  <a:pt x="1548507" y="528422"/>
                </a:cubicBezTo>
                <a:cubicBezTo>
                  <a:pt x="1512880" y="510609"/>
                  <a:pt x="1555583" y="526187"/>
                  <a:pt x="1520937" y="514638"/>
                </a:cubicBezTo>
                <a:cubicBezTo>
                  <a:pt x="1516342" y="510043"/>
                  <a:pt x="1512042" y="505132"/>
                  <a:pt x="1507152" y="500853"/>
                </a:cubicBezTo>
                <a:cubicBezTo>
                  <a:pt x="1499771" y="494395"/>
                  <a:pt x="1490635" y="489854"/>
                  <a:pt x="1484177" y="482473"/>
                </a:cubicBezTo>
                <a:cubicBezTo>
                  <a:pt x="1479666" y="477318"/>
                  <a:pt x="1478385" y="470040"/>
                  <a:pt x="1474987" y="464093"/>
                </a:cubicBezTo>
                <a:cubicBezTo>
                  <a:pt x="1472247" y="459298"/>
                  <a:pt x="1468267" y="455247"/>
                  <a:pt x="1465797" y="450308"/>
                </a:cubicBezTo>
                <a:cubicBezTo>
                  <a:pt x="1463631" y="445976"/>
                  <a:pt x="1464228" y="440305"/>
                  <a:pt x="1461202" y="436523"/>
                </a:cubicBezTo>
                <a:cubicBezTo>
                  <a:pt x="1457752" y="432211"/>
                  <a:pt x="1451322" y="431238"/>
                  <a:pt x="1447417" y="427333"/>
                </a:cubicBezTo>
                <a:cubicBezTo>
                  <a:pt x="1438958" y="418874"/>
                  <a:pt x="1433294" y="407810"/>
                  <a:pt x="1424442" y="399763"/>
                </a:cubicBezTo>
                <a:cubicBezTo>
                  <a:pt x="1407936" y="384757"/>
                  <a:pt x="1393618" y="382725"/>
                  <a:pt x="1378492" y="367598"/>
                </a:cubicBezTo>
                <a:cubicBezTo>
                  <a:pt x="1371557" y="360663"/>
                  <a:pt x="1366674" y="351913"/>
                  <a:pt x="1360113" y="344623"/>
                </a:cubicBezTo>
                <a:cubicBezTo>
                  <a:pt x="1352868" y="336573"/>
                  <a:pt x="1343741" y="330233"/>
                  <a:pt x="1337138" y="321649"/>
                </a:cubicBezTo>
                <a:cubicBezTo>
                  <a:pt x="1328137" y="309948"/>
                  <a:pt x="1296809" y="255579"/>
                  <a:pt x="1291188" y="243534"/>
                </a:cubicBezTo>
                <a:cubicBezTo>
                  <a:pt x="1287091" y="234756"/>
                  <a:pt x="1285509" y="224992"/>
                  <a:pt x="1281998" y="215964"/>
                </a:cubicBezTo>
                <a:cubicBezTo>
                  <a:pt x="1265528" y="173613"/>
                  <a:pt x="1260823" y="158749"/>
                  <a:pt x="1236048" y="124065"/>
                </a:cubicBezTo>
                <a:cubicBezTo>
                  <a:pt x="1219554" y="100974"/>
                  <a:pt x="1208124" y="90485"/>
                  <a:pt x="1185504" y="73520"/>
                </a:cubicBezTo>
                <a:cubicBezTo>
                  <a:pt x="1176668" y="66893"/>
                  <a:pt x="1167813" y="60079"/>
                  <a:pt x="1157934" y="55140"/>
                </a:cubicBezTo>
                <a:cubicBezTo>
                  <a:pt x="1137067" y="44707"/>
                  <a:pt x="1115736" y="34947"/>
                  <a:pt x="1093604" y="27570"/>
                </a:cubicBezTo>
                <a:cubicBezTo>
                  <a:pt x="1075224" y="21443"/>
                  <a:pt x="1057575" y="12375"/>
                  <a:pt x="1038464" y="9190"/>
                </a:cubicBezTo>
                <a:cubicBezTo>
                  <a:pt x="992702" y="1563"/>
                  <a:pt x="1020179" y="5369"/>
                  <a:pt x="955755" y="0"/>
                </a:cubicBezTo>
                <a:cubicBezTo>
                  <a:pt x="920527" y="1532"/>
                  <a:pt x="885099" y="553"/>
                  <a:pt x="850070" y="4595"/>
                </a:cubicBezTo>
                <a:cubicBezTo>
                  <a:pt x="844584" y="5228"/>
                  <a:pt x="841332" y="11542"/>
                  <a:pt x="836285" y="13785"/>
                </a:cubicBezTo>
                <a:cubicBezTo>
                  <a:pt x="827433" y="17719"/>
                  <a:pt x="817380" y="18643"/>
                  <a:pt x="808716" y="22975"/>
                </a:cubicBezTo>
                <a:cubicBezTo>
                  <a:pt x="802589" y="26038"/>
                  <a:pt x="796834" y="29999"/>
                  <a:pt x="790336" y="32165"/>
                </a:cubicBezTo>
                <a:lnTo>
                  <a:pt x="790336" y="32165"/>
                </a:lnTo>
                <a:close/>
              </a:path>
            </a:pathLst>
          </a:cu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475E8D0-8A1E-6525-6134-FCEDABA0C763}"/>
              </a:ext>
            </a:extLst>
          </p:cNvPr>
          <p:cNvSpPr/>
          <p:nvPr/>
        </p:nvSpPr>
        <p:spPr>
          <a:xfrm>
            <a:off x="1773660" y="4889053"/>
            <a:ext cx="648967" cy="555992"/>
          </a:xfrm>
          <a:custGeom>
            <a:avLst/>
            <a:gdLst>
              <a:gd name="connsiteX0" fmla="*/ 376788 w 648967"/>
              <a:gd name="connsiteY0" fmla="*/ 9190 h 555992"/>
              <a:gd name="connsiteX1" fmla="*/ 601942 w 648967"/>
              <a:gd name="connsiteY1" fmla="*/ 32165 h 555992"/>
              <a:gd name="connsiteX2" fmla="*/ 647892 w 648967"/>
              <a:gd name="connsiteY2" fmla="*/ 73520 h 555992"/>
              <a:gd name="connsiteX3" fmla="*/ 638702 w 648967"/>
              <a:gd name="connsiteY3" fmla="*/ 174609 h 555992"/>
              <a:gd name="connsiteX4" fmla="*/ 629512 w 648967"/>
              <a:gd name="connsiteY4" fmla="*/ 381383 h 555992"/>
              <a:gd name="connsiteX5" fmla="*/ 615727 w 648967"/>
              <a:gd name="connsiteY5" fmla="*/ 464093 h 555992"/>
              <a:gd name="connsiteX6" fmla="*/ 611132 w 648967"/>
              <a:gd name="connsiteY6" fmla="*/ 482473 h 555992"/>
              <a:gd name="connsiteX7" fmla="*/ 597347 w 648967"/>
              <a:gd name="connsiteY7" fmla="*/ 496258 h 555992"/>
              <a:gd name="connsiteX8" fmla="*/ 592752 w 648967"/>
              <a:gd name="connsiteY8" fmla="*/ 510042 h 555992"/>
              <a:gd name="connsiteX9" fmla="*/ 578967 w 648967"/>
              <a:gd name="connsiteY9" fmla="*/ 528422 h 555992"/>
              <a:gd name="connsiteX10" fmla="*/ 560587 w 648967"/>
              <a:gd name="connsiteY10" fmla="*/ 542207 h 555992"/>
              <a:gd name="connsiteX11" fmla="*/ 500853 w 648967"/>
              <a:gd name="connsiteY11" fmla="*/ 555992 h 555992"/>
              <a:gd name="connsiteX12" fmla="*/ 454903 w 648967"/>
              <a:gd name="connsiteY12" fmla="*/ 551397 h 555992"/>
              <a:gd name="connsiteX13" fmla="*/ 427333 w 648967"/>
              <a:gd name="connsiteY13" fmla="*/ 533017 h 555992"/>
              <a:gd name="connsiteX14" fmla="*/ 408953 w 648967"/>
              <a:gd name="connsiteY14" fmla="*/ 523827 h 555992"/>
              <a:gd name="connsiteX15" fmla="*/ 358408 w 648967"/>
              <a:gd name="connsiteY15" fmla="*/ 491663 h 555992"/>
              <a:gd name="connsiteX16" fmla="*/ 307864 w 648967"/>
              <a:gd name="connsiteY16" fmla="*/ 473283 h 555992"/>
              <a:gd name="connsiteX17" fmla="*/ 289484 w 648967"/>
              <a:gd name="connsiteY17" fmla="*/ 459498 h 555992"/>
              <a:gd name="connsiteX18" fmla="*/ 275699 w 648967"/>
              <a:gd name="connsiteY18" fmla="*/ 454903 h 555992"/>
              <a:gd name="connsiteX19" fmla="*/ 257319 w 648967"/>
              <a:gd name="connsiteY19" fmla="*/ 445713 h 555992"/>
              <a:gd name="connsiteX20" fmla="*/ 229749 w 648967"/>
              <a:gd name="connsiteY20" fmla="*/ 436523 h 555992"/>
              <a:gd name="connsiteX21" fmla="*/ 202179 w 648967"/>
              <a:gd name="connsiteY21" fmla="*/ 422738 h 555992"/>
              <a:gd name="connsiteX22" fmla="*/ 188394 w 648967"/>
              <a:gd name="connsiteY22" fmla="*/ 413548 h 555992"/>
              <a:gd name="connsiteX23" fmla="*/ 156229 w 648967"/>
              <a:gd name="connsiteY23" fmla="*/ 404358 h 555992"/>
              <a:gd name="connsiteX24" fmla="*/ 133255 w 648967"/>
              <a:gd name="connsiteY24" fmla="*/ 395168 h 555992"/>
              <a:gd name="connsiteX25" fmla="*/ 119470 w 648967"/>
              <a:gd name="connsiteY25" fmla="*/ 390573 h 555992"/>
              <a:gd name="connsiteX26" fmla="*/ 87305 w 648967"/>
              <a:gd name="connsiteY26" fmla="*/ 367598 h 555992"/>
              <a:gd name="connsiteX27" fmla="*/ 73520 w 648967"/>
              <a:gd name="connsiteY27" fmla="*/ 353813 h 555992"/>
              <a:gd name="connsiteX28" fmla="*/ 55140 w 648967"/>
              <a:gd name="connsiteY28" fmla="*/ 344623 h 555992"/>
              <a:gd name="connsiteX29" fmla="*/ 18380 w 648967"/>
              <a:gd name="connsiteY29" fmla="*/ 261914 h 555992"/>
              <a:gd name="connsiteX30" fmla="*/ 0 w 648967"/>
              <a:gd name="connsiteY30" fmla="*/ 192989 h 555992"/>
              <a:gd name="connsiteX31" fmla="*/ 4595 w 648967"/>
              <a:gd name="connsiteY31" fmla="*/ 124065 h 555992"/>
              <a:gd name="connsiteX32" fmla="*/ 18380 w 648967"/>
              <a:gd name="connsiteY32" fmla="*/ 110280 h 555992"/>
              <a:gd name="connsiteX33" fmla="*/ 41355 w 648967"/>
              <a:gd name="connsiteY33" fmla="*/ 82710 h 555992"/>
              <a:gd name="connsiteX34" fmla="*/ 96495 w 648967"/>
              <a:gd name="connsiteY34" fmla="*/ 50545 h 555992"/>
              <a:gd name="connsiteX35" fmla="*/ 170014 w 648967"/>
              <a:gd name="connsiteY35" fmla="*/ 18380 h 555992"/>
              <a:gd name="connsiteX36" fmla="*/ 229749 w 648967"/>
              <a:gd name="connsiteY36" fmla="*/ 0 h 555992"/>
              <a:gd name="connsiteX37" fmla="*/ 376788 w 648967"/>
              <a:gd name="connsiteY37" fmla="*/ 9190 h 555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48967" h="555992">
                <a:moveTo>
                  <a:pt x="376788" y="9190"/>
                </a:moveTo>
                <a:cubicBezTo>
                  <a:pt x="587196" y="23536"/>
                  <a:pt x="516249" y="-2112"/>
                  <a:pt x="601942" y="32165"/>
                </a:cubicBezTo>
                <a:cubicBezTo>
                  <a:pt x="617259" y="45950"/>
                  <a:pt x="640657" y="54226"/>
                  <a:pt x="647892" y="73520"/>
                </a:cubicBezTo>
                <a:cubicBezTo>
                  <a:pt x="652291" y="85250"/>
                  <a:pt x="641984" y="151635"/>
                  <a:pt x="638702" y="174609"/>
                </a:cubicBezTo>
                <a:cubicBezTo>
                  <a:pt x="635639" y="243534"/>
                  <a:pt x="634970" y="312607"/>
                  <a:pt x="629512" y="381383"/>
                </a:cubicBezTo>
                <a:cubicBezTo>
                  <a:pt x="627301" y="409246"/>
                  <a:pt x="622506" y="436977"/>
                  <a:pt x="615727" y="464093"/>
                </a:cubicBezTo>
                <a:cubicBezTo>
                  <a:pt x="614195" y="470220"/>
                  <a:pt x="614265" y="476990"/>
                  <a:pt x="611132" y="482473"/>
                </a:cubicBezTo>
                <a:cubicBezTo>
                  <a:pt x="607908" y="488115"/>
                  <a:pt x="601942" y="491663"/>
                  <a:pt x="597347" y="496258"/>
                </a:cubicBezTo>
                <a:cubicBezTo>
                  <a:pt x="595815" y="500853"/>
                  <a:pt x="595155" y="505837"/>
                  <a:pt x="592752" y="510042"/>
                </a:cubicBezTo>
                <a:cubicBezTo>
                  <a:pt x="588952" y="516691"/>
                  <a:pt x="584382" y="523007"/>
                  <a:pt x="578967" y="528422"/>
                </a:cubicBezTo>
                <a:cubicBezTo>
                  <a:pt x="573552" y="533837"/>
                  <a:pt x="567437" y="538782"/>
                  <a:pt x="560587" y="542207"/>
                </a:cubicBezTo>
                <a:cubicBezTo>
                  <a:pt x="540404" y="552299"/>
                  <a:pt x="522862" y="552848"/>
                  <a:pt x="500853" y="555992"/>
                </a:cubicBezTo>
                <a:cubicBezTo>
                  <a:pt x="485536" y="554460"/>
                  <a:pt x="469595" y="555988"/>
                  <a:pt x="454903" y="551397"/>
                </a:cubicBezTo>
                <a:cubicBezTo>
                  <a:pt x="444361" y="548103"/>
                  <a:pt x="436804" y="538700"/>
                  <a:pt x="427333" y="533017"/>
                </a:cubicBezTo>
                <a:cubicBezTo>
                  <a:pt x="421459" y="529493"/>
                  <a:pt x="414527" y="527808"/>
                  <a:pt x="408953" y="523827"/>
                </a:cubicBezTo>
                <a:cubicBezTo>
                  <a:pt x="381909" y="504510"/>
                  <a:pt x="408510" y="504189"/>
                  <a:pt x="358408" y="491663"/>
                </a:cubicBezTo>
                <a:cubicBezTo>
                  <a:pt x="336843" y="486272"/>
                  <a:pt x="330813" y="485801"/>
                  <a:pt x="307864" y="473283"/>
                </a:cubicBezTo>
                <a:cubicBezTo>
                  <a:pt x="301141" y="469616"/>
                  <a:pt x="296133" y="463298"/>
                  <a:pt x="289484" y="459498"/>
                </a:cubicBezTo>
                <a:cubicBezTo>
                  <a:pt x="285279" y="457095"/>
                  <a:pt x="280151" y="456811"/>
                  <a:pt x="275699" y="454903"/>
                </a:cubicBezTo>
                <a:cubicBezTo>
                  <a:pt x="269403" y="452205"/>
                  <a:pt x="263679" y="448257"/>
                  <a:pt x="257319" y="445713"/>
                </a:cubicBezTo>
                <a:cubicBezTo>
                  <a:pt x="248325" y="442115"/>
                  <a:pt x="238413" y="440855"/>
                  <a:pt x="229749" y="436523"/>
                </a:cubicBezTo>
                <a:cubicBezTo>
                  <a:pt x="220559" y="431928"/>
                  <a:pt x="211161" y="427728"/>
                  <a:pt x="202179" y="422738"/>
                </a:cubicBezTo>
                <a:cubicBezTo>
                  <a:pt x="197351" y="420056"/>
                  <a:pt x="193333" y="416018"/>
                  <a:pt x="188394" y="413548"/>
                </a:cubicBezTo>
                <a:cubicBezTo>
                  <a:pt x="179543" y="409123"/>
                  <a:pt x="165063" y="407303"/>
                  <a:pt x="156229" y="404358"/>
                </a:cubicBezTo>
                <a:cubicBezTo>
                  <a:pt x="148404" y="401750"/>
                  <a:pt x="140978" y="398064"/>
                  <a:pt x="133255" y="395168"/>
                </a:cubicBezTo>
                <a:cubicBezTo>
                  <a:pt x="128720" y="393467"/>
                  <a:pt x="123802" y="392739"/>
                  <a:pt x="119470" y="390573"/>
                </a:cubicBezTo>
                <a:cubicBezTo>
                  <a:pt x="113651" y="387664"/>
                  <a:pt x="90219" y="370096"/>
                  <a:pt x="87305" y="367598"/>
                </a:cubicBezTo>
                <a:cubicBezTo>
                  <a:pt x="82371" y="363369"/>
                  <a:pt x="78808" y="357590"/>
                  <a:pt x="73520" y="353813"/>
                </a:cubicBezTo>
                <a:cubicBezTo>
                  <a:pt x="67946" y="349832"/>
                  <a:pt x="61267" y="347686"/>
                  <a:pt x="55140" y="344623"/>
                </a:cubicBezTo>
                <a:cubicBezTo>
                  <a:pt x="37728" y="315604"/>
                  <a:pt x="27005" y="300725"/>
                  <a:pt x="18380" y="261914"/>
                </a:cubicBezTo>
                <a:cubicBezTo>
                  <a:pt x="7089" y="211103"/>
                  <a:pt x="13656" y="233956"/>
                  <a:pt x="0" y="192989"/>
                </a:cubicBezTo>
                <a:cubicBezTo>
                  <a:pt x="1532" y="170014"/>
                  <a:pt x="-400" y="146542"/>
                  <a:pt x="4595" y="124065"/>
                </a:cubicBezTo>
                <a:cubicBezTo>
                  <a:pt x="6005" y="117721"/>
                  <a:pt x="14063" y="115137"/>
                  <a:pt x="18380" y="110280"/>
                </a:cubicBezTo>
                <a:cubicBezTo>
                  <a:pt x="26328" y="101339"/>
                  <a:pt x="32503" y="90757"/>
                  <a:pt x="41355" y="82710"/>
                </a:cubicBezTo>
                <a:cubicBezTo>
                  <a:pt x="58027" y="67554"/>
                  <a:pt x="77137" y="60968"/>
                  <a:pt x="96495" y="50545"/>
                </a:cubicBezTo>
                <a:cubicBezTo>
                  <a:pt x="173654" y="8998"/>
                  <a:pt x="78847" y="54847"/>
                  <a:pt x="170014" y="18380"/>
                </a:cubicBezTo>
                <a:cubicBezTo>
                  <a:pt x="221759" y="-2318"/>
                  <a:pt x="172141" y="8230"/>
                  <a:pt x="229749" y="0"/>
                </a:cubicBezTo>
                <a:lnTo>
                  <a:pt x="376788" y="9190"/>
                </a:lnTo>
                <a:close/>
              </a:path>
            </a:pathLst>
          </a:cu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BDCA7FD-EA6B-51C7-549B-56450ABDAE56}"/>
              </a:ext>
            </a:extLst>
          </p:cNvPr>
          <p:cNvSpPr/>
          <p:nvPr/>
        </p:nvSpPr>
        <p:spPr>
          <a:xfrm>
            <a:off x="1624693" y="5233307"/>
            <a:ext cx="917121" cy="642257"/>
          </a:xfrm>
          <a:custGeom>
            <a:avLst/>
            <a:gdLst>
              <a:gd name="connsiteX0" fmla="*/ 193221 w 917121"/>
              <a:gd name="connsiteY0" fmla="*/ 35379 h 642257"/>
              <a:gd name="connsiteX1" fmla="*/ 220436 w 917121"/>
              <a:gd name="connsiteY1" fmla="*/ 43543 h 642257"/>
              <a:gd name="connsiteX2" fmla="*/ 228600 w 917121"/>
              <a:gd name="connsiteY2" fmla="*/ 46264 h 642257"/>
              <a:gd name="connsiteX3" fmla="*/ 250371 w 917121"/>
              <a:gd name="connsiteY3" fmla="*/ 59872 h 642257"/>
              <a:gd name="connsiteX4" fmla="*/ 261257 w 917121"/>
              <a:gd name="connsiteY4" fmla="*/ 62593 h 642257"/>
              <a:gd name="connsiteX5" fmla="*/ 280307 w 917121"/>
              <a:gd name="connsiteY5" fmla="*/ 70757 h 642257"/>
              <a:gd name="connsiteX6" fmla="*/ 291193 w 917121"/>
              <a:gd name="connsiteY6" fmla="*/ 78922 h 642257"/>
              <a:gd name="connsiteX7" fmla="*/ 302078 w 917121"/>
              <a:gd name="connsiteY7" fmla="*/ 81643 h 642257"/>
              <a:gd name="connsiteX8" fmla="*/ 334736 w 917121"/>
              <a:gd name="connsiteY8" fmla="*/ 92529 h 642257"/>
              <a:gd name="connsiteX9" fmla="*/ 359228 w 917121"/>
              <a:gd name="connsiteY9" fmla="*/ 106136 h 642257"/>
              <a:gd name="connsiteX10" fmla="*/ 370114 w 917121"/>
              <a:gd name="connsiteY10" fmla="*/ 108857 h 642257"/>
              <a:gd name="connsiteX11" fmla="*/ 381000 w 917121"/>
              <a:gd name="connsiteY11" fmla="*/ 117022 h 642257"/>
              <a:gd name="connsiteX12" fmla="*/ 413657 w 917121"/>
              <a:gd name="connsiteY12" fmla="*/ 136072 h 642257"/>
              <a:gd name="connsiteX13" fmla="*/ 435428 w 917121"/>
              <a:gd name="connsiteY13" fmla="*/ 144236 h 642257"/>
              <a:gd name="connsiteX14" fmla="*/ 459921 w 917121"/>
              <a:gd name="connsiteY14" fmla="*/ 160564 h 642257"/>
              <a:gd name="connsiteX15" fmla="*/ 517071 w 917121"/>
              <a:gd name="connsiteY15" fmla="*/ 176893 h 642257"/>
              <a:gd name="connsiteX16" fmla="*/ 552450 w 917121"/>
              <a:gd name="connsiteY16" fmla="*/ 182336 h 642257"/>
              <a:gd name="connsiteX17" fmla="*/ 587828 w 917121"/>
              <a:gd name="connsiteY17" fmla="*/ 193222 h 642257"/>
              <a:gd name="connsiteX18" fmla="*/ 598714 w 917121"/>
              <a:gd name="connsiteY18" fmla="*/ 198664 h 642257"/>
              <a:gd name="connsiteX19" fmla="*/ 617764 w 917121"/>
              <a:gd name="connsiteY19" fmla="*/ 201386 h 642257"/>
              <a:gd name="connsiteX20" fmla="*/ 644978 w 917121"/>
              <a:gd name="connsiteY20" fmla="*/ 209550 h 642257"/>
              <a:gd name="connsiteX21" fmla="*/ 691243 w 917121"/>
              <a:gd name="connsiteY21" fmla="*/ 217714 h 642257"/>
              <a:gd name="connsiteX22" fmla="*/ 704850 w 917121"/>
              <a:gd name="connsiteY22" fmla="*/ 223157 h 642257"/>
              <a:gd name="connsiteX23" fmla="*/ 713014 w 917121"/>
              <a:gd name="connsiteY23" fmla="*/ 225879 h 642257"/>
              <a:gd name="connsiteX24" fmla="*/ 726621 w 917121"/>
              <a:gd name="connsiteY24" fmla="*/ 231322 h 642257"/>
              <a:gd name="connsiteX25" fmla="*/ 740228 w 917121"/>
              <a:gd name="connsiteY25" fmla="*/ 234043 h 642257"/>
              <a:gd name="connsiteX26" fmla="*/ 767443 w 917121"/>
              <a:gd name="connsiteY26" fmla="*/ 242207 h 642257"/>
              <a:gd name="connsiteX27" fmla="*/ 802821 w 917121"/>
              <a:gd name="connsiteY27" fmla="*/ 250372 h 642257"/>
              <a:gd name="connsiteX28" fmla="*/ 821871 w 917121"/>
              <a:gd name="connsiteY28" fmla="*/ 258536 h 642257"/>
              <a:gd name="connsiteX29" fmla="*/ 838200 w 917121"/>
              <a:gd name="connsiteY29" fmla="*/ 261257 h 642257"/>
              <a:gd name="connsiteX30" fmla="*/ 849086 w 917121"/>
              <a:gd name="connsiteY30" fmla="*/ 263979 h 642257"/>
              <a:gd name="connsiteX31" fmla="*/ 865414 w 917121"/>
              <a:gd name="connsiteY31" fmla="*/ 266700 h 642257"/>
              <a:gd name="connsiteX32" fmla="*/ 873578 w 917121"/>
              <a:gd name="connsiteY32" fmla="*/ 272143 h 642257"/>
              <a:gd name="connsiteX33" fmla="*/ 884464 w 917121"/>
              <a:gd name="connsiteY33" fmla="*/ 274864 h 642257"/>
              <a:gd name="connsiteX34" fmla="*/ 898071 w 917121"/>
              <a:gd name="connsiteY34" fmla="*/ 285750 h 642257"/>
              <a:gd name="connsiteX35" fmla="*/ 900793 w 917121"/>
              <a:gd name="connsiteY35" fmla="*/ 293914 h 642257"/>
              <a:gd name="connsiteX36" fmla="*/ 908957 w 917121"/>
              <a:gd name="connsiteY36" fmla="*/ 312964 h 642257"/>
              <a:gd name="connsiteX37" fmla="*/ 911678 w 917121"/>
              <a:gd name="connsiteY37" fmla="*/ 323850 h 642257"/>
              <a:gd name="connsiteX38" fmla="*/ 917121 w 917121"/>
              <a:gd name="connsiteY38" fmla="*/ 345622 h 642257"/>
              <a:gd name="connsiteX39" fmla="*/ 914400 w 917121"/>
              <a:gd name="connsiteY39" fmla="*/ 397329 h 642257"/>
              <a:gd name="connsiteX40" fmla="*/ 903514 w 917121"/>
              <a:gd name="connsiteY40" fmla="*/ 421822 h 642257"/>
              <a:gd name="connsiteX41" fmla="*/ 854528 w 917121"/>
              <a:gd name="connsiteY41" fmla="*/ 492579 h 642257"/>
              <a:gd name="connsiteX42" fmla="*/ 808264 w 917121"/>
              <a:gd name="connsiteY42" fmla="*/ 549729 h 642257"/>
              <a:gd name="connsiteX43" fmla="*/ 745671 w 917121"/>
              <a:gd name="connsiteY43" fmla="*/ 587829 h 642257"/>
              <a:gd name="connsiteX44" fmla="*/ 688521 w 917121"/>
              <a:gd name="connsiteY44" fmla="*/ 620486 h 642257"/>
              <a:gd name="connsiteX45" fmla="*/ 664028 w 917121"/>
              <a:gd name="connsiteY45" fmla="*/ 625929 h 642257"/>
              <a:gd name="connsiteX46" fmla="*/ 631371 w 917121"/>
              <a:gd name="connsiteY46" fmla="*/ 636814 h 642257"/>
              <a:gd name="connsiteX47" fmla="*/ 555171 w 917121"/>
              <a:gd name="connsiteY47" fmla="*/ 642257 h 642257"/>
              <a:gd name="connsiteX48" fmla="*/ 391886 w 917121"/>
              <a:gd name="connsiteY48" fmla="*/ 636814 h 642257"/>
              <a:gd name="connsiteX49" fmla="*/ 364671 w 917121"/>
              <a:gd name="connsiteY49" fmla="*/ 625929 h 642257"/>
              <a:gd name="connsiteX50" fmla="*/ 351064 w 917121"/>
              <a:gd name="connsiteY50" fmla="*/ 623207 h 642257"/>
              <a:gd name="connsiteX51" fmla="*/ 310243 w 917121"/>
              <a:gd name="connsiteY51" fmla="*/ 612322 h 642257"/>
              <a:gd name="connsiteX52" fmla="*/ 242207 w 917121"/>
              <a:gd name="connsiteY52" fmla="*/ 582386 h 642257"/>
              <a:gd name="connsiteX53" fmla="*/ 179614 w 917121"/>
              <a:gd name="connsiteY53" fmla="*/ 566057 h 642257"/>
              <a:gd name="connsiteX54" fmla="*/ 160564 w 917121"/>
              <a:gd name="connsiteY54" fmla="*/ 560614 h 642257"/>
              <a:gd name="connsiteX55" fmla="*/ 136071 w 917121"/>
              <a:gd name="connsiteY55" fmla="*/ 549729 h 642257"/>
              <a:gd name="connsiteX56" fmla="*/ 125186 w 917121"/>
              <a:gd name="connsiteY56" fmla="*/ 522514 h 642257"/>
              <a:gd name="connsiteX57" fmla="*/ 95250 w 917121"/>
              <a:gd name="connsiteY57" fmla="*/ 459922 h 642257"/>
              <a:gd name="connsiteX58" fmla="*/ 29936 w 917121"/>
              <a:gd name="connsiteY58" fmla="*/ 310243 h 642257"/>
              <a:gd name="connsiteX59" fmla="*/ 16328 w 917121"/>
              <a:gd name="connsiteY59" fmla="*/ 258536 h 642257"/>
              <a:gd name="connsiteX60" fmla="*/ 0 w 917121"/>
              <a:gd name="connsiteY60" fmla="*/ 193222 h 642257"/>
              <a:gd name="connsiteX61" fmla="*/ 5443 w 917121"/>
              <a:gd name="connsiteY61" fmla="*/ 38100 h 642257"/>
              <a:gd name="connsiteX62" fmla="*/ 27214 w 917121"/>
              <a:gd name="connsiteY62" fmla="*/ 5443 h 642257"/>
              <a:gd name="connsiteX63" fmla="*/ 35378 w 917121"/>
              <a:gd name="connsiteY63" fmla="*/ 0 h 642257"/>
              <a:gd name="connsiteX64" fmla="*/ 119743 w 917121"/>
              <a:gd name="connsiteY64" fmla="*/ 2722 h 642257"/>
              <a:gd name="connsiteX65" fmla="*/ 133350 w 917121"/>
              <a:gd name="connsiteY65" fmla="*/ 8164 h 642257"/>
              <a:gd name="connsiteX66" fmla="*/ 146957 w 917121"/>
              <a:gd name="connsiteY66" fmla="*/ 10886 h 642257"/>
              <a:gd name="connsiteX67" fmla="*/ 174171 w 917121"/>
              <a:gd name="connsiteY67" fmla="*/ 24493 h 642257"/>
              <a:gd name="connsiteX68" fmla="*/ 190500 w 917121"/>
              <a:gd name="connsiteY68" fmla="*/ 27214 h 642257"/>
              <a:gd name="connsiteX69" fmla="*/ 193221 w 917121"/>
              <a:gd name="connsiteY69" fmla="*/ 35379 h 642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917121" h="642257">
                <a:moveTo>
                  <a:pt x="193221" y="35379"/>
                </a:moveTo>
                <a:cubicBezTo>
                  <a:pt x="198210" y="38101"/>
                  <a:pt x="211384" y="40758"/>
                  <a:pt x="220436" y="43543"/>
                </a:cubicBezTo>
                <a:cubicBezTo>
                  <a:pt x="223178" y="44387"/>
                  <a:pt x="226082" y="44890"/>
                  <a:pt x="228600" y="46264"/>
                </a:cubicBezTo>
                <a:cubicBezTo>
                  <a:pt x="236113" y="50362"/>
                  <a:pt x="242717" y="56045"/>
                  <a:pt x="250371" y="59872"/>
                </a:cubicBezTo>
                <a:cubicBezTo>
                  <a:pt x="253716" y="61545"/>
                  <a:pt x="257742" y="61315"/>
                  <a:pt x="261257" y="62593"/>
                </a:cubicBezTo>
                <a:cubicBezTo>
                  <a:pt x="267750" y="64954"/>
                  <a:pt x="274242" y="67449"/>
                  <a:pt x="280307" y="70757"/>
                </a:cubicBezTo>
                <a:cubicBezTo>
                  <a:pt x="284289" y="72929"/>
                  <a:pt x="287136" y="76893"/>
                  <a:pt x="291193" y="78922"/>
                </a:cubicBezTo>
                <a:cubicBezTo>
                  <a:pt x="294538" y="80595"/>
                  <a:pt x="298508" y="80527"/>
                  <a:pt x="302078" y="81643"/>
                </a:cubicBezTo>
                <a:cubicBezTo>
                  <a:pt x="313031" y="85066"/>
                  <a:pt x="324896" y="86625"/>
                  <a:pt x="334736" y="92529"/>
                </a:cubicBezTo>
                <a:cubicBezTo>
                  <a:pt x="340505" y="95990"/>
                  <a:pt x="352292" y="103535"/>
                  <a:pt x="359228" y="106136"/>
                </a:cubicBezTo>
                <a:cubicBezTo>
                  <a:pt x="362730" y="107449"/>
                  <a:pt x="366485" y="107950"/>
                  <a:pt x="370114" y="108857"/>
                </a:cubicBezTo>
                <a:cubicBezTo>
                  <a:pt x="373743" y="111579"/>
                  <a:pt x="377226" y="114506"/>
                  <a:pt x="381000" y="117022"/>
                </a:cubicBezTo>
                <a:cubicBezTo>
                  <a:pt x="390065" y="123065"/>
                  <a:pt x="402771" y="131407"/>
                  <a:pt x="413657" y="136072"/>
                </a:cubicBezTo>
                <a:cubicBezTo>
                  <a:pt x="423527" y="140302"/>
                  <a:pt x="424144" y="137788"/>
                  <a:pt x="435428" y="144236"/>
                </a:cubicBezTo>
                <a:cubicBezTo>
                  <a:pt x="443947" y="149104"/>
                  <a:pt x="450543" y="157678"/>
                  <a:pt x="459921" y="160564"/>
                </a:cubicBezTo>
                <a:cubicBezTo>
                  <a:pt x="469554" y="163528"/>
                  <a:pt x="503273" y="174594"/>
                  <a:pt x="517071" y="176893"/>
                </a:cubicBezTo>
                <a:cubicBezTo>
                  <a:pt x="539727" y="180668"/>
                  <a:pt x="527937" y="178833"/>
                  <a:pt x="552450" y="182336"/>
                </a:cubicBezTo>
                <a:cubicBezTo>
                  <a:pt x="564243" y="185965"/>
                  <a:pt x="576193" y="189116"/>
                  <a:pt x="587828" y="193222"/>
                </a:cubicBezTo>
                <a:cubicBezTo>
                  <a:pt x="591654" y="194572"/>
                  <a:pt x="594800" y="197597"/>
                  <a:pt x="598714" y="198664"/>
                </a:cubicBezTo>
                <a:cubicBezTo>
                  <a:pt x="604902" y="200352"/>
                  <a:pt x="611414" y="200479"/>
                  <a:pt x="617764" y="201386"/>
                </a:cubicBezTo>
                <a:cubicBezTo>
                  <a:pt x="631601" y="210611"/>
                  <a:pt x="622031" y="205927"/>
                  <a:pt x="644978" y="209550"/>
                </a:cubicBezTo>
                <a:cubicBezTo>
                  <a:pt x="674433" y="214201"/>
                  <a:pt x="670069" y="213480"/>
                  <a:pt x="691243" y="217714"/>
                </a:cubicBezTo>
                <a:cubicBezTo>
                  <a:pt x="695779" y="219528"/>
                  <a:pt x="700276" y="221442"/>
                  <a:pt x="704850" y="223157"/>
                </a:cubicBezTo>
                <a:cubicBezTo>
                  <a:pt x="707536" y="224164"/>
                  <a:pt x="710328" y="224872"/>
                  <a:pt x="713014" y="225879"/>
                </a:cubicBezTo>
                <a:cubicBezTo>
                  <a:pt x="717588" y="227594"/>
                  <a:pt x="721942" y="229918"/>
                  <a:pt x="726621" y="231322"/>
                </a:cubicBezTo>
                <a:cubicBezTo>
                  <a:pt x="731051" y="232651"/>
                  <a:pt x="735692" y="233136"/>
                  <a:pt x="740228" y="234043"/>
                </a:cubicBezTo>
                <a:cubicBezTo>
                  <a:pt x="756023" y="244572"/>
                  <a:pt x="740659" y="236026"/>
                  <a:pt x="767443" y="242207"/>
                </a:cubicBezTo>
                <a:cubicBezTo>
                  <a:pt x="816022" y="253417"/>
                  <a:pt x="748837" y="242658"/>
                  <a:pt x="802821" y="250372"/>
                </a:cubicBezTo>
                <a:cubicBezTo>
                  <a:pt x="809171" y="253093"/>
                  <a:pt x="815268" y="256504"/>
                  <a:pt x="821871" y="258536"/>
                </a:cubicBezTo>
                <a:cubicBezTo>
                  <a:pt x="827145" y="260159"/>
                  <a:pt x="832789" y="260175"/>
                  <a:pt x="838200" y="261257"/>
                </a:cubicBezTo>
                <a:cubicBezTo>
                  <a:pt x="841868" y="261991"/>
                  <a:pt x="845418" y="263245"/>
                  <a:pt x="849086" y="263979"/>
                </a:cubicBezTo>
                <a:cubicBezTo>
                  <a:pt x="854497" y="265061"/>
                  <a:pt x="859971" y="265793"/>
                  <a:pt x="865414" y="266700"/>
                </a:cubicBezTo>
                <a:cubicBezTo>
                  <a:pt x="868135" y="268514"/>
                  <a:pt x="870572" y="270855"/>
                  <a:pt x="873578" y="272143"/>
                </a:cubicBezTo>
                <a:cubicBezTo>
                  <a:pt x="877016" y="273616"/>
                  <a:pt x="881194" y="273048"/>
                  <a:pt x="884464" y="274864"/>
                </a:cubicBezTo>
                <a:cubicBezTo>
                  <a:pt x="889542" y="277685"/>
                  <a:pt x="893535" y="282121"/>
                  <a:pt x="898071" y="285750"/>
                </a:cubicBezTo>
                <a:cubicBezTo>
                  <a:pt x="898978" y="288471"/>
                  <a:pt x="899728" y="291251"/>
                  <a:pt x="900793" y="293914"/>
                </a:cubicBezTo>
                <a:cubicBezTo>
                  <a:pt x="903359" y="300328"/>
                  <a:pt x="906596" y="306471"/>
                  <a:pt x="908957" y="312964"/>
                </a:cubicBezTo>
                <a:cubicBezTo>
                  <a:pt x="910235" y="316479"/>
                  <a:pt x="910650" y="320254"/>
                  <a:pt x="911678" y="323850"/>
                </a:cubicBezTo>
                <a:cubicBezTo>
                  <a:pt x="917259" y="343382"/>
                  <a:pt x="911587" y="317945"/>
                  <a:pt x="917121" y="345622"/>
                </a:cubicBezTo>
                <a:cubicBezTo>
                  <a:pt x="916214" y="362858"/>
                  <a:pt x="915963" y="380140"/>
                  <a:pt x="914400" y="397329"/>
                </a:cubicBezTo>
                <a:cubicBezTo>
                  <a:pt x="913894" y="402899"/>
                  <a:pt x="904178" y="420676"/>
                  <a:pt x="903514" y="421822"/>
                </a:cubicBezTo>
                <a:cubicBezTo>
                  <a:pt x="876046" y="469268"/>
                  <a:pt x="887929" y="446873"/>
                  <a:pt x="854528" y="492579"/>
                </a:cubicBezTo>
                <a:cubicBezTo>
                  <a:pt x="840348" y="511984"/>
                  <a:pt x="828619" y="535284"/>
                  <a:pt x="808264" y="549729"/>
                </a:cubicBezTo>
                <a:cubicBezTo>
                  <a:pt x="788345" y="563865"/>
                  <a:pt x="765681" y="573822"/>
                  <a:pt x="745671" y="587829"/>
                </a:cubicBezTo>
                <a:cubicBezTo>
                  <a:pt x="721551" y="604713"/>
                  <a:pt x="716586" y="610663"/>
                  <a:pt x="688521" y="620486"/>
                </a:cubicBezTo>
                <a:cubicBezTo>
                  <a:pt x="680627" y="623249"/>
                  <a:pt x="672070" y="623631"/>
                  <a:pt x="664028" y="625929"/>
                </a:cubicBezTo>
                <a:cubicBezTo>
                  <a:pt x="652995" y="629081"/>
                  <a:pt x="642718" y="635112"/>
                  <a:pt x="631371" y="636814"/>
                </a:cubicBezTo>
                <a:cubicBezTo>
                  <a:pt x="606188" y="640591"/>
                  <a:pt x="580571" y="640443"/>
                  <a:pt x="555171" y="642257"/>
                </a:cubicBezTo>
                <a:cubicBezTo>
                  <a:pt x="500743" y="640443"/>
                  <a:pt x="446146" y="641465"/>
                  <a:pt x="391886" y="636814"/>
                </a:cubicBezTo>
                <a:cubicBezTo>
                  <a:pt x="382151" y="635980"/>
                  <a:pt x="373940" y="629019"/>
                  <a:pt x="364671" y="625929"/>
                </a:cubicBezTo>
                <a:cubicBezTo>
                  <a:pt x="360283" y="624466"/>
                  <a:pt x="355551" y="624329"/>
                  <a:pt x="351064" y="623207"/>
                </a:cubicBezTo>
                <a:cubicBezTo>
                  <a:pt x="337402" y="619792"/>
                  <a:pt x="323429" y="617267"/>
                  <a:pt x="310243" y="612322"/>
                </a:cubicBezTo>
                <a:cubicBezTo>
                  <a:pt x="287044" y="603622"/>
                  <a:pt x="265562" y="590658"/>
                  <a:pt x="242207" y="582386"/>
                </a:cubicBezTo>
                <a:cubicBezTo>
                  <a:pt x="221882" y="575187"/>
                  <a:pt x="200347" y="571981"/>
                  <a:pt x="179614" y="566057"/>
                </a:cubicBezTo>
                <a:cubicBezTo>
                  <a:pt x="173264" y="564243"/>
                  <a:pt x="166728" y="562985"/>
                  <a:pt x="160564" y="560614"/>
                </a:cubicBezTo>
                <a:cubicBezTo>
                  <a:pt x="99229" y="537023"/>
                  <a:pt x="170018" y="561042"/>
                  <a:pt x="136071" y="549729"/>
                </a:cubicBezTo>
                <a:cubicBezTo>
                  <a:pt x="115168" y="521856"/>
                  <a:pt x="140123" y="558612"/>
                  <a:pt x="125186" y="522514"/>
                </a:cubicBezTo>
                <a:cubicBezTo>
                  <a:pt x="116343" y="501144"/>
                  <a:pt x="103955" y="481349"/>
                  <a:pt x="95250" y="459922"/>
                </a:cubicBezTo>
                <a:cubicBezTo>
                  <a:pt x="51166" y="351409"/>
                  <a:pt x="73389" y="401102"/>
                  <a:pt x="29936" y="310243"/>
                </a:cubicBezTo>
                <a:cubicBezTo>
                  <a:pt x="16691" y="250643"/>
                  <a:pt x="33405" y="323047"/>
                  <a:pt x="16328" y="258536"/>
                </a:cubicBezTo>
                <a:cubicBezTo>
                  <a:pt x="10585" y="236842"/>
                  <a:pt x="0" y="193222"/>
                  <a:pt x="0" y="193222"/>
                </a:cubicBezTo>
                <a:cubicBezTo>
                  <a:pt x="1814" y="141515"/>
                  <a:pt x="-1978" y="89304"/>
                  <a:pt x="5443" y="38100"/>
                </a:cubicBezTo>
                <a:cubicBezTo>
                  <a:pt x="7319" y="25152"/>
                  <a:pt x="16329" y="12700"/>
                  <a:pt x="27214" y="5443"/>
                </a:cubicBezTo>
                <a:lnTo>
                  <a:pt x="35378" y="0"/>
                </a:lnTo>
                <a:cubicBezTo>
                  <a:pt x="63500" y="907"/>
                  <a:pt x="91704" y="386"/>
                  <a:pt x="119743" y="2722"/>
                </a:cubicBezTo>
                <a:cubicBezTo>
                  <a:pt x="124611" y="3128"/>
                  <a:pt x="128671" y="6760"/>
                  <a:pt x="133350" y="8164"/>
                </a:cubicBezTo>
                <a:cubicBezTo>
                  <a:pt x="137780" y="9493"/>
                  <a:pt x="142421" y="9979"/>
                  <a:pt x="146957" y="10886"/>
                </a:cubicBezTo>
                <a:cubicBezTo>
                  <a:pt x="156954" y="16884"/>
                  <a:pt x="162856" y="21407"/>
                  <a:pt x="174171" y="24493"/>
                </a:cubicBezTo>
                <a:cubicBezTo>
                  <a:pt x="179495" y="25945"/>
                  <a:pt x="185057" y="26307"/>
                  <a:pt x="190500" y="27214"/>
                </a:cubicBezTo>
                <a:cubicBezTo>
                  <a:pt x="202106" y="31084"/>
                  <a:pt x="188232" y="32657"/>
                  <a:pt x="193221" y="35379"/>
                </a:cubicBezTo>
                <a:close/>
              </a:path>
            </a:pathLst>
          </a:custGeom>
          <a:solidFill>
            <a:srgbClr val="9BE0F7"/>
          </a:solidFill>
          <a:ln>
            <a:solidFill>
              <a:srgbClr val="9BE0F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99EC66C-B305-771C-319F-28F681CC63F5}"/>
              </a:ext>
            </a:extLst>
          </p:cNvPr>
          <p:cNvSpPr/>
          <p:nvPr/>
        </p:nvSpPr>
        <p:spPr>
          <a:xfrm>
            <a:off x="1752600" y="5739493"/>
            <a:ext cx="176893" cy="136071"/>
          </a:xfrm>
          <a:prstGeom prst="rect">
            <a:avLst/>
          </a:prstGeom>
          <a:solidFill>
            <a:srgbClr val="9BE0F7"/>
          </a:solidFill>
          <a:ln>
            <a:solidFill>
              <a:srgbClr val="9BE0F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33D4EA67-CC46-AD45-0283-77DF01687CA7}"/>
              </a:ext>
            </a:extLst>
          </p:cNvPr>
          <p:cNvCxnSpPr>
            <a:cxnSpLocks/>
          </p:cNvCxnSpPr>
          <p:nvPr/>
        </p:nvCxnSpPr>
        <p:spPr>
          <a:xfrm>
            <a:off x="2090057" y="4860471"/>
            <a:ext cx="332570" cy="0"/>
          </a:xfrm>
          <a:prstGeom prst="line">
            <a:avLst/>
          </a:prstGeom>
          <a:ln w="28575">
            <a:solidFill>
              <a:srgbClr val="7C7C7E"/>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8E8EFEB5-CA16-05CC-C7DA-2EC6A9328CA7}"/>
              </a:ext>
            </a:extLst>
          </p:cNvPr>
          <p:cNvCxnSpPr>
            <a:cxnSpLocks/>
          </p:cNvCxnSpPr>
          <p:nvPr/>
        </p:nvCxnSpPr>
        <p:spPr>
          <a:xfrm>
            <a:off x="2076172" y="4889053"/>
            <a:ext cx="332570" cy="0"/>
          </a:xfrm>
          <a:prstGeom prst="line">
            <a:avLst/>
          </a:prstGeom>
          <a:ln w="28575">
            <a:solidFill>
              <a:srgbClr val="C9E7B7"/>
            </a:solidFill>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E2546711-EE3A-7749-1968-21200A6A9798}"/>
              </a:ext>
            </a:extLst>
          </p:cNvPr>
          <p:cNvSpPr txBox="1"/>
          <p:nvPr/>
        </p:nvSpPr>
        <p:spPr>
          <a:xfrm>
            <a:off x="6845494" y="4475549"/>
            <a:ext cx="4756825" cy="1938992"/>
          </a:xfrm>
          <a:prstGeom prst="rect">
            <a:avLst/>
          </a:prstGeom>
          <a:noFill/>
        </p:spPr>
        <p:txBody>
          <a:bodyPr wrap="square" rtlCol="0">
            <a:spAutoFit/>
          </a:bodyPr>
          <a:lstStyle/>
          <a:p>
            <a:r>
              <a:rPr lang="en-US" sz="2000"/>
              <a:t>USDA Ecoregions are a way of identifying areas of ecological similarity. Areas within the same ecoregion would be expected to have similar geology, landforms, soils, vegetation, climate, land use, wildlife, and hydrology.</a:t>
            </a:r>
          </a:p>
        </p:txBody>
      </p:sp>
      <p:pic>
        <p:nvPicPr>
          <p:cNvPr id="18" name="Picture 17">
            <a:extLst>
              <a:ext uri="{FF2B5EF4-FFF2-40B4-BE49-F238E27FC236}">
                <a16:creationId xmlns:a16="http://schemas.microsoft.com/office/drawing/2014/main" id="{B85B2305-A8C6-73B8-401A-2794007A3114}"/>
              </a:ext>
            </a:extLst>
          </p:cNvPr>
          <p:cNvPicPr>
            <a:picLocks noChangeAspect="1"/>
          </p:cNvPicPr>
          <p:nvPr/>
        </p:nvPicPr>
        <p:blipFill>
          <a:blip r:embed="rId5"/>
          <a:srcRect l="749" t="74140" r="60693" b="976"/>
          <a:stretch/>
        </p:blipFill>
        <p:spPr>
          <a:xfrm>
            <a:off x="4871838" y="2452465"/>
            <a:ext cx="3721017" cy="1691371"/>
          </a:xfrm>
          <a:prstGeom prst="rect">
            <a:avLst/>
          </a:prstGeom>
        </p:spPr>
      </p:pic>
      <p:sp>
        <p:nvSpPr>
          <p:cNvPr id="9" name="TextBox 8">
            <a:extLst>
              <a:ext uri="{FF2B5EF4-FFF2-40B4-BE49-F238E27FC236}">
                <a16:creationId xmlns:a16="http://schemas.microsoft.com/office/drawing/2014/main" id="{5F7C207E-EED8-C5BD-6D01-4910FD087394}"/>
              </a:ext>
            </a:extLst>
          </p:cNvPr>
          <p:cNvSpPr txBox="1"/>
          <p:nvPr/>
        </p:nvSpPr>
        <p:spPr>
          <a:xfrm>
            <a:off x="5477478" y="3575757"/>
            <a:ext cx="4876397" cy="492443"/>
          </a:xfrm>
          <a:prstGeom prst="rect">
            <a:avLst/>
          </a:prstGeom>
          <a:solidFill>
            <a:schemeClr val="bg1"/>
          </a:solidFill>
        </p:spPr>
        <p:txBody>
          <a:bodyPr wrap="square" rtlCol="0">
            <a:spAutoFit/>
          </a:bodyPr>
          <a:lstStyle/>
          <a:p>
            <a:r>
              <a:rPr lang="en-US" sz="2600"/>
              <a:t>Current + Future suitability</a:t>
            </a:r>
          </a:p>
        </p:txBody>
      </p:sp>
    </p:spTree>
    <p:extLst>
      <p:ext uri="{BB962C8B-B14F-4D97-AF65-F5344CB8AC3E}">
        <p14:creationId xmlns:p14="http://schemas.microsoft.com/office/powerpoint/2010/main" val="3320553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FCAC17D-26F2-3158-EDB9-E9B31486A7E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938B258-8608-FCF7-E54A-7DE6DFFE6CDE}"/>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3" name="Graphic 2">
            <a:extLst>
              <a:ext uri="{FF2B5EF4-FFF2-40B4-BE49-F238E27FC236}">
                <a16:creationId xmlns:a16="http://schemas.microsoft.com/office/drawing/2014/main" id="{BF449C92-D468-E148-D355-51916635D8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773849"/>
            <a:ext cx="12192000" cy="45719"/>
          </a:xfrm>
          <a:prstGeom prst="rect">
            <a:avLst/>
          </a:prstGeom>
        </p:spPr>
      </p:pic>
      <p:sp>
        <p:nvSpPr>
          <p:cNvPr id="4" name="Title 1">
            <a:extLst>
              <a:ext uri="{FF2B5EF4-FFF2-40B4-BE49-F238E27FC236}">
                <a16:creationId xmlns:a16="http://schemas.microsoft.com/office/drawing/2014/main" id="{83AC528F-932D-3591-E4E8-ADFC97B687D5}"/>
              </a:ext>
            </a:extLst>
          </p:cNvPr>
          <p:cNvSpPr txBox="1">
            <a:spLocks/>
          </p:cNvSpPr>
          <p:nvPr/>
        </p:nvSpPr>
        <p:spPr>
          <a:xfrm>
            <a:off x="82943" y="-108347"/>
            <a:ext cx="12034429" cy="8304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a:t>USDA Level III Ecoregions</a:t>
            </a:r>
          </a:p>
        </p:txBody>
      </p:sp>
      <p:pic>
        <p:nvPicPr>
          <p:cNvPr id="2050" name="Picture 2">
            <a:extLst>
              <a:ext uri="{FF2B5EF4-FFF2-40B4-BE49-F238E27FC236}">
                <a16:creationId xmlns:a16="http://schemas.microsoft.com/office/drawing/2014/main" id="{8240F411-0C4B-AAA7-4A6B-627FBD105B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050" y="830426"/>
            <a:ext cx="9364741" cy="5921248"/>
          </a:xfrm>
          <a:prstGeom prst="rect">
            <a:avLst/>
          </a:prstGeom>
          <a:noFill/>
          <a:extLst>
            <a:ext uri="{909E8E84-426E-40DD-AFC4-6F175D3DCCD1}">
              <a14:hiddenFill xmlns:a14="http://schemas.microsoft.com/office/drawing/2010/main">
                <a:solidFill>
                  <a:srgbClr val="FFFFFF"/>
                </a:solidFill>
              </a14:hiddenFill>
            </a:ext>
          </a:extLst>
        </p:spPr>
      </p:pic>
      <p:sp>
        <p:nvSpPr>
          <p:cNvPr id="7" name="Arrow: Left 6">
            <a:extLst>
              <a:ext uri="{FF2B5EF4-FFF2-40B4-BE49-F238E27FC236}">
                <a16:creationId xmlns:a16="http://schemas.microsoft.com/office/drawing/2014/main" id="{F54BB909-4850-302A-11D7-5D0B57F55D9F}"/>
              </a:ext>
            </a:extLst>
          </p:cNvPr>
          <p:cNvSpPr/>
          <p:nvPr/>
        </p:nvSpPr>
        <p:spPr>
          <a:xfrm>
            <a:off x="9590568" y="2284203"/>
            <a:ext cx="563525" cy="368951"/>
          </a:xfrm>
          <a:prstGeom prst="lef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EBE001B-63AD-2AE1-78C0-E9D90F7B4A2B}"/>
              </a:ext>
            </a:extLst>
          </p:cNvPr>
          <p:cNvSpPr txBox="1"/>
          <p:nvPr/>
        </p:nvSpPr>
        <p:spPr>
          <a:xfrm>
            <a:off x="10154093" y="1896712"/>
            <a:ext cx="1754372" cy="1477328"/>
          </a:xfrm>
          <a:prstGeom prst="rect">
            <a:avLst/>
          </a:prstGeom>
          <a:noFill/>
        </p:spPr>
        <p:txBody>
          <a:bodyPr wrap="square" rtlCol="0">
            <a:spAutoFit/>
          </a:bodyPr>
          <a:lstStyle/>
          <a:p>
            <a:pPr algn="ctr"/>
            <a:r>
              <a:rPr lang="en-US"/>
              <a:t>Here is the Northeastern Coastal Zone Ecoregion used in our example! </a:t>
            </a:r>
          </a:p>
        </p:txBody>
      </p:sp>
    </p:spTree>
    <p:extLst>
      <p:ext uri="{BB962C8B-B14F-4D97-AF65-F5344CB8AC3E}">
        <p14:creationId xmlns:p14="http://schemas.microsoft.com/office/powerpoint/2010/main" val="38092578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1A56F-93F8-20D9-B98C-2E8D641EAB4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DB52BF7-3445-2D61-D0DA-6F2896CFD7FB}"/>
              </a:ext>
            </a:extLst>
          </p:cNvPr>
          <p:cNvSpPr txBox="1"/>
          <p:nvPr/>
        </p:nvSpPr>
        <p:spPr>
          <a:xfrm>
            <a:off x="0" y="0"/>
            <a:ext cx="12192000" cy="879137"/>
          </a:xfrm>
          <a:prstGeom prst="rect">
            <a:avLst/>
          </a:prstGeom>
          <a:solidFill>
            <a:schemeClr val="bg2"/>
          </a:solidFill>
        </p:spPr>
        <p:txBody>
          <a:bodyPr wrap="square" rtlCol="0">
            <a:spAutoFit/>
          </a:bodyPr>
          <a:lstStyle/>
          <a:p>
            <a:endParaRPr lang="en-US"/>
          </a:p>
        </p:txBody>
      </p:sp>
      <p:pic>
        <p:nvPicPr>
          <p:cNvPr id="5" name="Graphic 4">
            <a:extLst>
              <a:ext uri="{FF2B5EF4-FFF2-40B4-BE49-F238E27FC236}">
                <a16:creationId xmlns:a16="http://schemas.microsoft.com/office/drawing/2014/main" id="{72FC1EF6-A719-C424-86E3-43DD5A9F77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879137"/>
            <a:ext cx="12192000" cy="45719"/>
          </a:xfrm>
          <a:prstGeom prst="rect">
            <a:avLst/>
          </a:prstGeom>
        </p:spPr>
      </p:pic>
      <p:sp>
        <p:nvSpPr>
          <p:cNvPr id="6" name="Title 1">
            <a:extLst>
              <a:ext uri="{FF2B5EF4-FFF2-40B4-BE49-F238E27FC236}">
                <a16:creationId xmlns:a16="http://schemas.microsoft.com/office/drawing/2014/main" id="{6ABF8A90-4F36-C4DE-02EE-0C73CC202FE6}"/>
              </a:ext>
            </a:extLst>
          </p:cNvPr>
          <p:cNvSpPr txBox="1">
            <a:spLocks/>
          </p:cNvSpPr>
          <p:nvPr/>
        </p:nvSpPr>
        <p:spPr>
          <a:xfrm>
            <a:off x="114300" y="-247557"/>
            <a:ext cx="12077700" cy="9877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a:t>Persistent near-native species in MA</a:t>
            </a:r>
          </a:p>
        </p:txBody>
      </p:sp>
      <p:pic>
        <p:nvPicPr>
          <p:cNvPr id="8" name="Picture 7">
            <a:extLst>
              <a:ext uri="{FF2B5EF4-FFF2-40B4-BE49-F238E27FC236}">
                <a16:creationId xmlns:a16="http://schemas.microsoft.com/office/drawing/2014/main" id="{FADA0797-DDD3-3642-E34D-0A2C39C30174}"/>
              </a:ext>
            </a:extLst>
          </p:cNvPr>
          <p:cNvPicPr>
            <a:picLocks noChangeAspect="1"/>
          </p:cNvPicPr>
          <p:nvPr/>
        </p:nvPicPr>
        <p:blipFill>
          <a:blip r:embed="rId5"/>
          <a:srcRect l="39933" t="13369" r="982" b="794"/>
          <a:stretch/>
        </p:blipFill>
        <p:spPr>
          <a:xfrm>
            <a:off x="0" y="924856"/>
            <a:ext cx="5798614" cy="5933144"/>
          </a:xfrm>
          <a:prstGeom prst="rect">
            <a:avLst/>
          </a:prstGeom>
        </p:spPr>
      </p:pic>
      <p:sp>
        <p:nvSpPr>
          <p:cNvPr id="3" name="Freeform: Shape 2">
            <a:extLst>
              <a:ext uri="{FF2B5EF4-FFF2-40B4-BE49-F238E27FC236}">
                <a16:creationId xmlns:a16="http://schemas.microsoft.com/office/drawing/2014/main" id="{4727AA6B-FC9C-3468-4ED3-3975A03D7801}"/>
              </a:ext>
            </a:extLst>
          </p:cNvPr>
          <p:cNvSpPr/>
          <p:nvPr/>
        </p:nvSpPr>
        <p:spPr>
          <a:xfrm>
            <a:off x="2196398" y="3593270"/>
            <a:ext cx="1571481" cy="1245239"/>
          </a:xfrm>
          <a:custGeom>
            <a:avLst/>
            <a:gdLst>
              <a:gd name="connsiteX0" fmla="*/ 790336 w 1571481"/>
              <a:gd name="connsiteY0" fmla="*/ 32165 h 1245239"/>
              <a:gd name="connsiteX1" fmla="*/ 730601 w 1571481"/>
              <a:gd name="connsiteY1" fmla="*/ 73520 h 1245239"/>
              <a:gd name="connsiteX2" fmla="*/ 698436 w 1571481"/>
              <a:gd name="connsiteY2" fmla="*/ 101090 h 1245239"/>
              <a:gd name="connsiteX3" fmla="*/ 634107 w 1571481"/>
              <a:gd name="connsiteY3" fmla="*/ 156229 h 1245239"/>
              <a:gd name="connsiteX4" fmla="*/ 578967 w 1571481"/>
              <a:gd name="connsiteY4" fmla="*/ 257319 h 1245239"/>
              <a:gd name="connsiteX5" fmla="*/ 597347 w 1571481"/>
              <a:gd name="connsiteY5" fmla="*/ 385978 h 1245239"/>
              <a:gd name="connsiteX6" fmla="*/ 601942 w 1571481"/>
              <a:gd name="connsiteY6" fmla="*/ 399763 h 1245239"/>
              <a:gd name="connsiteX7" fmla="*/ 592752 w 1571481"/>
              <a:gd name="connsiteY7" fmla="*/ 413548 h 1245239"/>
              <a:gd name="connsiteX8" fmla="*/ 546802 w 1571481"/>
              <a:gd name="connsiteY8" fmla="*/ 468688 h 1245239"/>
              <a:gd name="connsiteX9" fmla="*/ 523827 w 1571481"/>
              <a:gd name="connsiteY9" fmla="*/ 505448 h 1245239"/>
              <a:gd name="connsiteX10" fmla="*/ 505447 w 1571481"/>
              <a:gd name="connsiteY10" fmla="*/ 514638 h 1245239"/>
              <a:gd name="connsiteX11" fmla="*/ 487067 w 1571481"/>
              <a:gd name="connsiteY11" fmla="*/ 528422 h 1245239"/>
              <a:gd name="connsiteX12" fmla="*/ 441118 w 1571481"/>
              <a:gd name="connsiteY12" fmla="*/ 546802 h 1245239"/>
              <a:gd name="connsiteX13" fmla="*/ 422738 w 1571481"/>
              <a:gd name="connsiteY13" fmla="*/ 555992 h 1245239"/>
              <a:gd name="connsiteX14" fmla="*/ 381383 w 1571481"/>
              <a:gd name="connsiteY14" fmla="*/ 574372 h 1245239"/>
              <a:gd name="connsiteX15" fmla="*/ 344623 w 1571481"/>
              <a:gd name="connsiteY15" fmla="*/ 597347 h 1245239"/>
              <a:gd name="connsiteX16" fmla="*/ 340028 w 1571481"/>
              <a:gd name="connsiteY16" fmla="*/ 611132 h 1245239"/>
              <a:gd name="connsiteX17" fmla="*/ 321648 w 1571481"/>
              <a:gd name="connsiteY17" fmla="*/ 629512 h 1245239"/>
              <a:gd name="connsiteX18" fmla="*/ 330838 w 1571481"/>
              <a:gd name="connsiteY18" fmla="*/ 647892 h 1245239"/>
              <a:gd name="connsiteX19" fmla="*/ 326243 w 1571481"/>
              <a:gd name="connsiteY19" fmla="*/ 670867 h 1245239"/>
              <a:gd name="connsiteX20" fmla="*/ 303268 w 1571481"/>
              <a:gd name="connsiteY20" fmla="*/ 698437 h 1245239"/>
              <a:gd name="connsiteX21" fmla="*/ 298673 w 1571481"/>
              <a:gd name="connsiteY21" fmla="*/ 712221 h 1245239"/>
              <a:gd name="connsiteX22" fmla="*/ 284888 w 1571481"/>
              <a:gd name="connsiteY22" fmla="*/ 776551 h 1245239"/>
              <a:gd name="connsiteX23" fmla="*/ 266509 w 1571481"/>
              <a:gd name="connsiteY23" fmla="*/ 794931 h 1245239"/>
              <a:gd name="connsiteX24" fmla="*/ 179204 w 1571481"/>
              <a:gd name="connsiteY24" fmla="*/ 877641 h 1245239"/>
              <a:gd name="connsiteX25" fmla="*/ 151634 w 1571481"/>
              <a:gd name="connsiteY25" fmla="*/ 900615 h 1245239"/>
              <a:gd name="connsiteX26" fmla="*/ 64330 w 1571481"/>
              <a:gd name="connsiteY26" fmla="*/ 951160 h 1245239"/>
              <a:gd name="connsiteX27" fmla="*/ 13785 w 1571481"/>
              <a:gd name="connsiteY27" fmla="*/ 1006300 h 1245239"/>
              <a:gd name="connsiteX28" fmla="*/ 9190 w 1571481"/>
              <a:gd name="connsiteY28" fmla="*/ 1024680 h 1245239"/>
              <a:gd name="connsiteX29" fmla="*/ 4595 w 1571481"/>
              <a:gd name="connsiteY29" fmla="*/ 1047655 h 1245239"/>
              <a:gd name="connsiteX30" fmla="*/ 0 w 1571481"/>
              <a:gd name="connsiteY30" fmla="*/ 1061440 h 1245239"/>
              <a:gd name="connsiteX31" fmla="*/ 4595 w 1571481"/>
              <a:gd name="connsiteY31" fmla="*/ 1171719 h 1245239"/>
              <a:gd name="connsiteX32" fmla="*/ 9190 w 1571481"/>
              <a:gd name="connsiteY32" fmla="*/ 1185504 h 1245239"/>
              <a:gd name="connsiteX33" fmla="*/ 22975 w 1571481"/>
              <a:gd name="connsiteY33" fmla="*/ 1203884 h 1245239"/>
              <a:gd name="connsiteX34" fmla="*/ 36760 w 1571481"/>
              <a:gd name="connsiteY34" fmla="*/ 1217669 h 1245239"/>
              <a:gd name="connsiteX35" fmla="*/ 45950 w 1571481"/>
              <a:gd name="connsiteY35" fmla="*/ 1231454 h 1245239"/>
              <a:gd name="connsiteX36" fmla="*/ 91899 w 1571481"/>
              <a:gd name="connsiteY36" fmla="*/ 1240644 h 1245239"/>
              <a:gd name="connsiteX37" fmla="*/ 170014 w 1571481"/>
              <a:gd name="connsiteY37" fmla="*/ 1236049 h 1245239"/>
              <a:gd name="connsiteX38" fmla="*/ 234344 w 1571481"/>
              <a:gd name="connsiteY38" fmla="*/ 1231454 h 1245239"/>
              <a:gd name="connsiteX39" fmla="*/ 422738 w 1571481"/>
              <a:gd name="connsiteY39" fmla="*/ 1236049 h 1245239"/>
              <a:gd name="connsiteX40" fmla="*/ 441118 w 1571481"/>
              <a:gd name="connsiteY40" fmla="*/ 1240644 h 1245239"/>
              <a:gd name="connsiteX41" fmla="*/ 454903 w 1571481"/>
              <a:gd name="connsiteY41" fmla="*/ 1245239 h 1245239"/>
              <a:gd name="connsiteX42" fmla="*/ 569777 w 1571481"/>
              <a:gd name="connsiteY42" fmla="*/ 1240644 h 1245239"/>
              <a:gd name="connsiteX43" fmla="*/ 620322 w 1571481"/>
              <a:gd name="connsiteY43" fmla="*/ 1213074 h 1245239"/>
              <a:gd name="connsiteX44" fmla="*/ 661676 w 1571481"/>
              <a:gd name="connsiteY44" fmla="*/ 1157934 h 1245239"/>
              <a:gd name="connsiteX45" fmla="*/ 680056 w 1571481"/>
              <a:gd name="connsiteY45" fmla="*/ 1134959 h 1245239"/>
              <a:gd name="connsiteX46" fmla="*/ 744386 w 1571481"/>
              <a:gd name="connsiteY46" fmla="*/ 1066035 h 1245239"/>
              <a:gd name="connsiteX47" fmla="*/ 767361 w 1571481"/>
              <a:gd name="connsiteY47" fmla="*/ 1047655 h 1245239"/>
              <a:gd name="connsiteX48" fmla="*/ 781146 w 1571481"/>
              <a:gd name="connsiteY48" fmla="*/ 1029275 h 1245239"/>
              <a:gd name="connsiteX49" fmla="*/ 794931 w 1571481"/>
              <a:gd name="connsiteY49" fmla="*/ 1020085 h 1245239"/>
              <a:gd name="connsiteX50" fmla="*/ 822500 w 1571481"/>
              <a:gd name="connsiteY50" fmla="*/ 997110 h 1245239"/>
              <a:gd name="connsiteX51" fmla="*/ 896020 w 1571481"/>
              <a:gd name="connsiteY51" fmla="*/ 969540 h 1245239"/>
              <a:gd name="connsiteX52" fmla="*/ 937375 w 1571481"/>
              <a:gd name="connsiteY52" fmla="*/ 955755 h 1245239"/>
              <a:gd name="connsiteX53" fmla="*/ 1070629 w 1571481"/>
              <a:gd name="connsiteY53" fmla="*/ 941970 h 1245239"/>
              <a:gd name="connsiteX54" fmla="*/ 1093604 w 1571481"/>
              <a:gd name="connsiteY54" fmla="*/ 932780 h 1245239"/>
              <a:gd name="connsiteX55" fmla="*/ 1144149 w 1571481"/>
              <a:gd name="connsiteY55" fmla="*/ 928185 h 1245239"/>
              <a:gd name="connsiteX56" fmla="*/ 1176314 w 1571481"/>
              <a:gd name="connsiteY56" fmla="*/ 923590 h 1245239"/>
              <a:gd name="connsiteX57" fmla="*/ 1254428 w 1571481"/>
              <a:gd name="connsiteY57" fmla="*/ 900615 h 1245239"/>
              <a:gd name="connsiteX58" fmla="*/ 1277403 w 1571481"/>
              <a:gd name="connsiteY58" fmla="*/ 886831 h 1245239"/>
              <a:gd name="connsiteX59" fmla="*/ 1318758 w 1571481"/>
              <a:gd name="connsiteY59" fmla="*/ 863856 h 1245239"/>
              <a:gd name="connsiteX60" fmla="*/ 1337138 w 1571481"/>
              <a:gd name="connsiteY60" fmla="*/ 840881 h 1245239"/>
              <a:gd name="connsiteX61" fmla="*/ 1360113 w 1571481"/>
              <a:gd name="connsiteY61" fmla="*/ 822501 h 1245239"/>
              <a:gd name="connsiteX62" fmla="*/ 1383087 w 1571481"/>
              <a:gd name="connsiteY62" fmla="*/ 794931 h 1245239"/>
              <a:gd name="connsiteX63" fmla="*/ 1419847 w 1571481"/>
              <a:gd name="connsiteY63" fmla="*/ 753576 h 1245239"/>
              <a:gd name="connsiteX64" fmla="*/ 1429037 w 1571481"/>
              <a:gd name="connsiteY64" fmla="*/ 739791 h 1245239"/>
              <a:gd name="connsiteX65" fmla="*/ 1447417 w 1571481"/>
              <a:gd name="connsiteY65" fmla="*/ 721411 h 1245239"/>
              <a:gd name="connsiteX66" fmla="*/ 1456607 w 1571481"/>
              <a:gd name="connsiteY66" fmla="*/ 707626 h 1245239"/>
              <a:gd name="connsiteX67" fmla="*/ 1474987 w 1571481"/>
              <a:gd name="connsiteY67" fmla="*/ 693842 h 1245239"/>
              <a:gd name="connsiteX68" fmla="*/ 1493367 w 1571481"/>
              <a:gd name="connsiteY68" fmla="*/ 675462 h 1245239"/>
              <a:gd name="connsiteX69" fmla="*/ 1516342 w 1571481"/>
              <a:gd name="connsiteY69" fmla="*/ 666272 h 1245239"/>
              <a:gd name="connsiteX70" fmla="*/ 1534722 w 1571481"/>
              <a:gd name="connsiteY70" fmla="*/ 657082 h 1245239"/>
              <a:gd name="connsiteX71" fmla="*/ 1562291 w 1571481"/>
              <a:gd name="connsiteY71" fmla="*/ 624917 h 1245239"/>
              <a:gd name="connsiteX72" fmla="*/ 1571481 w 1571481"/>
              <a:gd name="connsiteY72" fmla="*/ 578967 h 1245239"/>
              <a:gd name="connsiteX73" fmla="*/ 1562291 w 1571481"/>
              <a:gd name="connsiteY73" fmla="*/ 533017 h 1245239"/>
              <a:gd name="connsiteX74" fmla="*/ 1548507 w 1571481"/>
              <a:gd name="connsiteY74" fmla="*/ 528422 h 1245239"/>
              <a:gd name="connsiteX75" fmla="*/ 1520937 w 1571481"/>
              <a:gd name="connsiteY75" fmla="*/ 514638 h 1245239"/>
              <a:gd name="connsiteX76" fmla="*/ 1507152 w 1571481"/>
              <a:gd name="connsiteY76" fmla="*/ 500853 h 1245239"/>
              <a:gd name="connsiteX77" fmla="*/ 1484177 w 1571481"/>
              <a:gd name="connsiteY77" fmla="*/ 482473 h 1245239"/>
              <a:gd name="connsiteX78" fmla="*/ 1474987 w 1571481"/>
              <a:gd name="connsiteY78" fmla="*/ 464093 h 1245239"/>
              <a:gd name="connsiteX79" fmla="*/ 1465797 w 1571481"/>
              <a:gd name="connsiteY79" fmla="*/ 450308 h 1245239"/>
              <a:gd name="connsiteX80" fmla="*/ 1461202 w 1571481"/>
              <a:gd name="connsiteY80" fmla="*/ 436523 h 1245239"/>
              <a:gd name="connsiteX81" fmla="*/ 1447417 w 1571481"/>
              <a:gd name="connsiteY81" fmla="*/ 427333 h 1245239"/>
              <a:gd name="connsiteX82" fmla="*/ 1424442 w 1571481"/>
              <a:gd name="connsiteY82" fmla="*/ 399763 h 1245239"/>
              <a:gd name="connsiteX83" fmla="*/ 1378492 w 1571481"/>
              <a:gd name="connsiteY83" fmla="*/ 367598 h 1245239"/>
              <a:gd name="connsiteX84" fmla="*/ 1360113 w 1571481"/>
              <a:gd name="connsiteY84" fmla="*/ 344623 h 1245239"/>
              <a:gd name="connsiteX85" fmla="*/ 1337138 w 1571481"/>
              <a:gd name="connsiteY85" fmla="*/ 321649 h 1245239"/>
              <a:gd name="connsiteX86" fmla="*/ 1291188 w 1571481"/>
              <a:gd name="connsiteY86" fmla="*/ 243534 h 1245239"/>
              <a:gd name="connsiteX87" fmla="*/ 1281998 w 1571481"/>
              <a:gd name="connsiteY87" fmla="*/ 215964 h 1245239"/>
              <a:gd name="connsiteX88" fmla="*/ 1236048 w 1571481"/>
              <a:gd name="connsiteY88" fmla="*/ 124065 h 1245239"/>
              <a:gd name="connsiteX89" fmla="*/ 1185504 w 1571481"/>
              <a:gd name="connsiteY89" fmla="*/ 73520 h 1245239"/>
              <a:gd name="connsiteX90" fmla="*/ 1157934 w 1571481"/>
              <a:gd name="connsiteY90" fmla="*/ 55140 h 1245239"/>
              <a:gd name="connsiteX91" fmla="*/ 1093604 w 1571481"/>
              <a:gd name="connsiteY91" fmla="*/ 27570 h 1245239"/>
              <a:gd name="connsiteX92" fmla="*/ 1038464 w 1571481"/>
              <a:gd name="connsiteY92" fmla="*/ 9190 h 1245239"/>
              <a:gd name="connsiteX93" fmla="*/ 955755 w 1571481"/>
              <a:gd name="connsiteY93" fmla="*/ 0 h 1245239"/>
              <a:gd name="connsiteX94" fmla="*/ 850070 w 1571481"/>
              <a:gd name="connsiteY94" fmla="*/ 4595 h 1245239"/>
              <a:gd name="connsiteX95" fmla="*/ 836285 w 1571481"/>
              <a:gd name="connsiteY95" fmla="*/ 13785 h 1245239"/>
              <a:gd name="connsiteX96" fmla="*/ 808716 w 1571481"/>
              <a:gd name="connsiteY96" fmla="*/ 22975 h 1245239"/>
              <a:gd name="connsiteX97" fmla="*/ 790336 w 1571481"/>
              <a:gd name="connsiteY97" fmla="*/ 32165 h 1245239"/>
              <a:gd name="connsiteX98" fmla="*/ 790336 w 1571481"/>
              <a:gd name="connsiteY98" fmla="*/ 32165 h 124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1571481" h="1245239">
                <a:moveTo>
                  <a:pt x="790336" y="32165"/>
                </a:moveTo>
                <a:cubicBezTo>
                  <a:pt x="780380" y="39058"/>
                  <a:pt x="800272" y="27073"/>
                  <a:pt x="730601" y="73520"/>
                </a:cubicBezTo>
                <a:cubicBezTo>
                  <a:pt x="718851" y="81353"/>
                  <a:pt x="709540" y="92366"/>
                  <a:pt x="698436" y="101090"/>
                </a:cubicBezTo>
                <a:cubicBezTo>
                  <a:pt x="672231" y="121680"/>
                  <a:pt x="654532" y="127634"/>
                  <a:pt x="634107" y="156229"/>
                </a:cubicBezTo>
                <a:cubicBezTo>
                  <a:pt x="615958" y="181638"/>
                  <a:pt x="594298" y="226657"/>
                  <a:pt x="578967" y="257319"/>
                </a:cubicBezTo>
                <a:cubicBezTo>
                  <a:pt x="584684" y="303054"/>
                  <a:pt x="585276" y="343729"/>
                  <a:pt x="597347" y="385978"/>
                </a:cubicBezTo>
                <a:cubicBezTo>
                  <a:pt x="598678" y="390635"/>
                  <a:pt x="600410" y="395168"/>
                  <a:pt x="601942" y="399763"/>
                </a:cubicBezTo>
                <a:cubicBezTo>
                  <a:pt x="598879" y="404358"/>
                  <a:pt x="596287" y="409305"/>
                  <a:pt x="592752" y="413548"/>
                </a:cubicBezTo>
                <a:cubicBezTo>
                  <a:pt x="572097" y="438334"/>
                  <a:pt x="568234" y="425824"/>
                  <a:pt x="546802" y="468688"/>
                </a:cubicBezTo>
                <a:cubicBezTo>
                  <a:pt x="540856" y="480580"/>
                  <a:pt x="534266" y="496501"/>
                  <a:pt x="523827" y="505448"/>
                </a:cubicBezTo>
                <a:cubicBezTo>
                  <a:pt x="518626" y="509906"/>
                  <a:pt x="511256" y="511008"/>
                  <a:pt x="505447" y="514638"/>
                </a:cubicBezTo>
                <a:cubicBezTo>
                  <a:pt x="498953" y="518697"/>
                  <a:pt x="493790" y="524755"/>
                  <a:pt x="487067" y="528422"/>
                </a:cubicBezTo>
                <a:cubicBezTo>
                  <a:pt x="438295" y="555025"/>
                  <a:pt x="471017" y="533988"/>
                  <a:pt x="441118" y="546802"/>
                </a:cubicBezTo>
                <a:cubicBezTo>
                  <a:pt x="434822" y="549500"/>
                  <a:pt x="429034" y="553294"/>
                  <a:pt x="422738" y="555992"/>
                </a:cubicBezTo>
                <a:cubicBezTo>
                  <a:pt x="391037" y="569578"/>
                  <a:pt x="430614" y="546240"/>
                  <a:pt x="381383" y="574372"/>
                </a:cubicBezTo>
                <a:cubicBezTo>
                  <a:pt x="368837" y="581541"/>
                  <a:pt x="344623" y="597347"/>
                  <a:pt x="344623" y="597347"/>
                </a:cubicBezTo>
                <a:cubicBezTo>
                  <a:pt x="343091" y="601942"/>
                  <a:pt x="342843" y="607191"/>
                  <a:pt x="340028" y="611132"/>
                </a:cubicBezTo>
                <a:cubicBezTo>
                  <a:pt x="334992" y="618183"/>
                  <a:pt x="323749" y="621106"/>
                  <a:pt x="321648" y="629512"/>
                </a:cubicBezTo>
                <a:cubicBezTo>
                  <a:pt x="319987" y="636157"/>
                  <a:pt x="327775" y="641765"/>
                  <a:pt x="330838" y="647892"/>
                </a:cubicBezTo>
                <a:cubicBezTo>
                  <a:pt x="329306" y="655550"/>
                  <a:pt x="328985" y="663554"/>
                  <a:pt x="326243" y="670867"/>
                </a:cubicBezTo>
                <a:cubicBezTo>
                  <a:pt x="322405" y="681103"/>
                  <a:pt x="310419" y="691286"/>
                  <a:pt x="303268" y="698437"/>
                </a:cubicBezTo>
                <a:cubicBezTo>
                  <a:pt x="301736" y="703032"/>
                  <a:pt x="299469" y="707444"/>
                  <a:pt x="298673" y="712221"/>
                </a:cubicBezTo>
                <a:cubicBezTo>
                  <a:pt x="294855" y="735128"/>
                  <a:pt x="298225" y="756544"/>
                  <a:pt x="284888" y="776551"/>
                </a:cubicBezTo>
                <a:cubicBezTo>
                  <a:pt x="280082" y="783760"/>
                  <a:pt x="272337" y="788520"/>
                  <a:pt x="266509" y="794931"/>
                </a:cubicBezTo>
                <a:cubicBezTo>
                  <a:pt x="211056" y="855931"/>
                  <a:pt x="269868" y="801294"/>
                  <a:pt x="179204" y="877641"/>
                </a:cubicBezTo>
                <a:cubicBezTo>
                  <a:pt x="170054" y="885346"/>
                  <a:pt x="162741" y="896172"/>
                  <a:pt x="151634" y="900615"/>
                </a:cubicBezTo>
                <a:cubicBezTo>
                  <a:pt x="118716" y="913782"/>
                  <a:pt x="93177" y="922313"/>
                  <a:pt x="64330" y="951160"/>
                </a:cubicBezTo>
                <a:cubicBezTo>
                  <a:pt x="28301" y="987189"/>
                  <a:pt x="45080" y="968746"/>
                  <a:pt x="13785" y="1006300"/>
                </a:cubicBezTo>
                <a:cubicBezTo>
                  <a:pt x="12253" y="1012427"/>
                  <a:pt x="10560" y="1018515"/>
                  <a:pt x="9190" y="1024680"/>
                </a:cubicBezTo>
                <a:cubicBezTo>
                  <a:pt x="7496" y="1032304"/>
                  <a:pt x="6489" y="1040078"/>
                  <a:pt x="4595" y="1047655"/>
                </a:cubicBezTo>
                <a:cubicBezTo>
                  <a:pt x="3420" y="1052354"/>
                  <a:pt x="1532" y="1056845"/>
                  <a:pt x="0" y="1061440"/>
                </a:cubicBezTo>
                <a:cubicBezTo>
                  <a:pt x="1532" y="1098200"/>
                  <a:pt x="1877" y="1135028"/>
                  <a:pt x="4595" y="1171719"/>
                </a:cubicBezTo>
                <a:cubicBezTo>
                  <a:pt x="4953" y="1176549"/>
                  <a:pt x="6787" y="1181299"/>
                  <a:pt x="9190" y="1185504"/>
                </a:cubicBezTo>
                <a:cubicBezTo>
                  <a:pt x="12990" y="1192153"/>
                  <a:pt x="17991" y="1198069"/>
                  <a:pt x="22975" y="1203884"/>
                </a:cubicBezTo>
                <a:cubicBezTo>
                  <a:pt x="27204" y="1208818"/>
                  <a:pt x="32600" y="1212677"/>
                  <a:pt x="36760" y="1217669"/>
                </a:cubicBezTo>
                <a:cubicBezTo>
                  <a:pt x="40295" y="1221912"/>
                  <a:pt x="41355" y="1228391"/>
                  <a:pt x="45950" y="1231454"/>
                </a:cubicBezTo>
                <a:cubicBezTo>
                  <a:pt x="50519" y="1234500"/>
                  <a:pt x="91808" y="1240629"/>
                  <a:pt x="91899" y="1240644"/>
                </a:cubicBezTo>
                <a:lnTo>
                  <a:pt x="170014" y="1236049"/>
                </a:lnTo>
                <a:cubicBezTo>
                  <a:pt x="191467" y="1234665"/>
                  <a:pt x="212846" y="1231454"/>
                  <a:pt x="234344" y="1231454"/>
                </a:cubicBezTo>
                <a:cubicBezTo>
                  <a:pt x="297161" y="1231454"/>
                  <a:pt x="359940" y="1234517"/>
                  <a:pt x="422738" y="1236049"/>
                </a:cubicBezTo>
                <a:cubicBezTo>
                  <a:pt x="428865" y="1237581"/>
                  <a:pt x="435046" y="1238909"/>
                  <a:pt x="441118" y="1240644"/>
                </a:cubicBezTo>
                <a:cubicBezTo>
                  <a:pt x="445775" y="1241975"/>
                  <a:pt x="450059" y="1245239"/>
                  <a:pt x="454903" y="1245239"/>
                </a:cubicBezTo>
                <a:cubicBezTo>
                  <a:pt x="493225" y="1245239"/>
                  <a:pt x="531486" y="1242176"/>
                  <a:pt x="569777" y="1240644"/>
                </a:cubicBezTo>
                <a:cubicBezTo>
                  <a:pt x="581081" y="1234992"/>
                  <a:pt x="614878" y="1218519"/>
                  <a:pt x="620322" y="1213074"/>
                </a:cubicBezTo>
                <a:cubicBezTo>
                  <a:pt x="636568" y="1196828"/>
                  <a:pt x="647720" y="1176184"/>
                  <a:pt x="661676" y="1157934"/>
                </a:cubicBezTo>
                <a:cubicBezTo>
                  <a:pt x="667633" y="1150143"/>
                  <a:pt x="673846" y="1142550"/>
                  <a:pt x="680056" y="1134959"/>
                </a:cubicBezTo>
                <a:cubicBezTo>
                  <a:pt x="699167" y="1111601"/>
                  <a:pt x="721206" y="1084579"/>
                  <a:pt x="744386" y="1066035"/>
                </a:cubicBezTo>
                <a:cubicBezTo>
                  <a:pt x="752044" y="1059908"/>
                  <a:pt x="760426" y="1054590"/>
                  <a:pt x="767361" y="1047655"/>
                </a:cubicBezTo>
                <a:cubicBezTo>
                  <a:pt x="772776" y="1042240"/>
                  <a:pt x="775731" y="1034690"/>
                  <a:pt x="781146" y="1029275"/>
                </a:cubicBezTo>
                <a:cubicBezTo>
                  <a:pt x="785051" y="1025370"/>
                  <a:pt x="790572" y="1023476"/>
                  <a:pt x="794931" y="1020085"/>
                </a:cubicBezTo>
                <a:cubicBezTo>
                  <a:pt x="804373" y="1012741"/>
                  <a:pt x="812547" y="1003746"/>
                  <a:pt x="822500" y="997110"/>
                </a:cubicBezTo>
                <a:cubicBezTo>
                  <a:pt x="846096" y="981379"/>
                  <a:pt x="868674" y="978175"/>
                  <a:pt x="896020" y="969540"/>
                </a:cubicBezTo>
                <a:cubicBezTo>
                  <a:pt x="909876" y="965164"/>
                  <a:pt x="923278" y="959279"/>
                  <a:pt x="937375" y="955755"/>
                </a:cubicBezTo>
                <a:cubicBezTo>
                  <a:pt x="987837" y="943139"/>
                  <a:pt x="1014760" y="945074"/>
                  <a:pt x="1070629" y="941970"/>
                </a:cubicBezTo>
                <a:cubicBezTo>
                  <a:pt x="1078287" y="938907"/>
                  <a:pt x="1085497" y="934300"/>
                  <a:pt x="1093604" y="932780"/>
                </a:cubicBezTo>
                <a:cubicBezTo>
                  <a:pt x="1110232" y="929662"/>
                  <a:pt x="1127335" y="930053"/>
                  <a:pt x="1144149" y="928185"/>
                </a:cubicBezTo>
                <a:cubicBezTo>
                  <a:pt x="1154913" y="926989"/>
                  <a:pt x="1165631" y="925371"/>
                  <a:pt x="1176314" y="923590"/>
                </a:cubicBezTo>
                <a:cubicBezTo>
                  <a:pt x="1199541" y="919719"/>
                  <a:pt x="1238380" y="910243"/>
                  <a:pt x="1254428" y="900615"/>
                </a:cubicBezTo>
                <a:cubicBezTo>
                  <a:pt x="1262086" y="896020"/>
                  <a:pt x="1269563" y="891107"/>
                  <a:pt x="1277403" y="886831"/>
                </a:cubicBezTo>
                <a:cubicBezTo>
                  <a:pt x="1282691" y="883947"/>
                  <a:pt x="1311055" y="871559"/>
                  <a:pt x="1318758" y="863856"/>
                </a:cubicBezTo>
                <a:cubicBezTo>
                  <a:pt x="1325693" y="856921"/>
                  <a:pt x="1330203" y="847816"/>
                  <a:pt x="1337138" y="840881"/>
                </a:cubicBezTo>
                <a:cubicBezTo>
                  <a:pt x="1344073" y="833946"/>
                  <a:pt x="1353178" y="829436"/>
                  <a:pt x="1360113" y="822501"/>
                </a:cubicBezTo>
                <a:cubicBezTo>
                  <a:pt x="1368572" y="814042"/>
                  <a:pt x="1375140" y="803872"/>
                  <a:pt x="1383087" y="794931"/>
                </a:cubicBezTo>
                <a:cubicBezTo>
                  <a:pt x="1414776" y="759280"/>
                  <a:pt x="1375324" y="810820"/>
                  <a:pt x="1419847" y="753576"/>
                </a:cubicBezTo>
                <a:cubicBezTo>
                  <a:pt x="1423237" y="749217"/>
                  <a:pt x="1425443" y="743984"/>
                  <a:pt x="1429037" y="739791"/>
                </a:cubicBezTo>
                <a:cubicBezTo>
                  <a:pt x="1434676" y="733212"/>
                  <a:pt x="1441778" y="727990"/>
                  <a:pt x="1447417" y="721411"/>
                </a:cubicBezTo>
                <a:cubicBezTo>
                  <a:pt x="1451011" y="717218"/>
                  <a:pt x="1452702" y="711531"/>
                  <a:pt x="1456607" y="707626"/>
                </a:cubicBezTo>
                <a:cubicBezTo>
                  <a:pt x="1462022" y="702211"/>
                  <a:pt x="1469224" y="698885"/>
                  <a:pt x="1474987" y="693842"/>
                </a:cubicBezTo>
                <a:cubicBezTo>
                  <a:pt x="1481508" y="688137"/>
                  <a:pt x="1486158" y="680268"/>
                  <a:pt x="1493367" y="675462"/>
                </a:cubicBezTo>
                <a:cubicBezTo>
                  <a:pt x="1500230" y="670887"/>
                  <a:pt x="1508805" y="669622"/>
                  <a:pt x="1516342" y="666272"/>
                </a:cubicBezTo>
                <a:cubicBezTo>
                  <a:pt x="1522601" y="663490"/>
                  <a:pt x="1528595" y="660145"/>
                  <a:pt x="1534722" y="657082"/>
                </a:cubicBezTo>
                <a:cubicBezTo>
                  <a:pt x="1543281" y="648522"/>
                  <a:pt x="1557043" y="637163"/>
                  <a:pt x="1562291" y="624917"/>
                </a:cubicBezTo>
                <a:cubicBezTo>
                  <a:pt x="1566030" y="616193"/>
                  <a:pt x="1570444" y="585187"/>
                  <a:pt x="1571481" y="578967"/>
                </a:cubicBezTo>
                <a:cubicBezTo>
                  <a:pt x="1568418" y="563650"/>
                  <a:pt x="1568754" y="547237"/>
                  <a:pt x="1562291" y="533017"/>
                </a:cubicBezTo>
                <a:cubicBezTo>
                  <a:pt x="1560287" y="528608"/>
                  <a:pt x="1552839" y="530588"/>
                  <a:pt x="1548507" y="528422"/>
                </a:cubicBezTo>
                <a:cubicBezTo>
                  <a:pt x="1512880" y="510609"/>
                  <a:pt x="1555583" y="526187"/>
                  <a:pt x="1520937" y="514638"/>
                </a:cubicBezTo>
                <a:cubicBezTo>
                  <a:pt x="1516342" y="510043"/>
                  <a:pt x="1512042" y="505132"/>
                  <a:pt x="1507152" y="500853"/>
                </a:cubicBezTo>
                <a:cubicBezTo>
                  <a:pt x="1499771" y="494395"/>
                  <a:pt x="1490635" y="489854"/>
                  <a:pt x="1484177" y="482473"/>
                </a:cubicBezTo>
                <a:cubicBezTo>
                  <a:pt x="1479666" y="477318"/>
                  <a:pt x="1478385" y="470040"/>
                  <a:pt x="1474987" y="464093"/>
                </a:cubicBezTo>
                <a:cubicBezTo>
                  <a:pt x="1472247" y="459298"/>
                  <a:pt x="1468267" y="455247"/>
                  <a:pt x="1465797" y="450308"/>
                </a:cubicBezTo>
                <a:cubicBezTo>
                  <a:pt x="1463631" y="445976"/>
                  <a:pt x="1464228" y="440305"/>
                  <a:pt x="1461202" y="436523"/>
                </a:cubicBezTo>
                <a:cubicBezTo>
                  <a:pt x="1457752" y="432211"/>
                  <a:pt x="1451322" y="431238"/>
                  <a:pt x="1447417" y="427333"/>
                </a:cubicBezTo>
                <a:cubicBezTo>
                  <a:pt x="1438958" y="418874"/>
                  <a:pt x="1433294" y="407810"/>
                  <a:pt x="1424442" y="399763"/>
                </a:cubicBezTo>
                <a:cubicBezTo>
                  <a:pt x="1407936" y="384757"/>
                  <a:pt x="1393618" y="382725"/>
                  <a:pt x="1378492" y="367598"/>
                </a:cubicBezTo>
                <a:cubicBezTo>
                  <a:pt x="1371557" y="360663"/>
                  <a:pt x="1366674" y="351913"/>
                  <a:pt x="1360113" y="344623"/>
                </a:cubicBezTo>
                <a:cubicBezTo>
                  <a:pt x="1352868" y="336573"/>
                  <a:pt x="1343741" y="330233"/>
                  <a:pt x="1337138" y="321649"/>
                </a:cubicBezTo>
                <a:cubicBezTo>
                  <a:pt x="1328137" y="309948"/>
                  <a:pt x="1296809" y="255579"/>
                  <a:pt x="1291188" y="243534"/>
                </a:cubicBezTo>
                <a:cubicBezTo>
                  <a:pt x="1287091" y="234756"/>
                  <a:pt x="1285509" y="224992"/>
                  <a:pt x="1281998" y="215964"/>
                </a:cubicBezTo>
                <a:cubicBezTo>
                  <a:pt x="1265528" y="173613"/>
                  <a:pt x="1260823" y="158749"/>
                  <a:pt x="1236048" y="124065"/>
                </a:cubicBezTo>
                <a:cubicBezTo>
                  <a:pt x="1219554" y="100974"/>
                  <a:pt x="1208124" y="90485"/>
                  <a:pt x="1185504" y="73520"/>
                </a:cubicBezTo>
                <a:cubicBezTo>
                  <a:pt x="1176668" y="66893"/>
                  <a:pt x="1167813" y="60079"/>
                  <a:pt x="1157934" y="55140"/>
                </a:cubicBezTo>
                <a:cubicBezTo>
                  <a:pt x="1137067" y="44707"/>
                  <a:pt x="1115736" y="34947"/>
                  <a:pt x="1093604" y="27570"/>
                </a:cubicBezTo>
                <a:cubicBezTo>
                  <a:pt x="1075224" y="21443"/>
                  <a:pt x="1057575" y="12375"/>
                  <a:pt x="1038464" y="9190"/>
                </a:cubicBezTo>
                <a:cubicBezTo>
                  <a:pt x="992702" y="1563"/>
                  <a:pt x="1020179" y="5369"/>
                  <a:pt x="955755" y="0"/>
                </a:cubicBezTo>
                <a:cubicBezTo>
                  <a:pt x="920527" y="1532"/>
                  <a:pt x="885099" y="553"/>
                  <a:pt x="850070" y="4595"/>
                </a:cubicBezTo>
                <a:cubicBezTo>
                  <a:pt x="844584" y="5228"/>
                  <a:pt x="841332" y="11542"/>
                  <a:pt x="836285" y="13785"/>
                </a:cubicBezTo>
                <a:cubicBezTo>
                  <a:pt x="827433" y="17719"/>
                  <a:pt x="817380" y="18643"/>
                  <a:pt x="808716" y="22975"/>
                </a:cubicBezTo>
                <a:cubicBezTo>
                  <a:pt x="802589" y="26038"/>
                  <a:pt x="796834" y="29999"/>
                  <a:pt x="790336" y="32165"/>
                </a:cubicBezTo>
                <a:lnTo>
                  <a:pt x="790336" y="32165"/>
                </a:lnTo>
                <a:close/>
              </a:path>
            </a:pathLst>
          </a:cu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0E47E054-5592-33C8-CAD6-259FDA4E250E}"/>
              </a:ext>
            </a:extLst>
          </p:cNvPr>
          <p:cNvCxnSpPr>
            <a:cxnSpLocks/>
          </p:cNvCxnSpPr>
          <p:nvPr/>
        </p:nvCxnSpPr>
        <p:spPr>
          <a:xfrm>
            <a:off x="2090057" y="4860471"/>
            <a:ext cx="332570" cy="0"/>
          </a:xfrm>
          <a:prstGeom prst="line">
            <a:avLst/>
          </a:prstGeom>
          <a:ln w="28575">
            <a:solidFill>
              <a:srgbClr val="7C7C7E"/>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027EB4D2-6C24-FF37-806F-FBCE9017EBBC}"/>
              </a:ext>
            </a:extLst>
          </p:cNvPr>
          <p:cNvCxnSpPr>
            <a:cxnSpLocks/>
          </p:cNvCxnSpPr>
          <p:nvPr/>
        </p:nvCxnSpPr>
        <p:spPr>
          <a:xfrm>
            <a:off x="2076172" y="4882434"/>
            <a:ext cx="346455" cy="0"/>
          </a:xfrm>
          <a:prstGeom prst="line">
            <a:avLst/>
          </a:prstGeom>
          <a:ln w="28575">
            <a:solidFill>
              <a:srgbClr val="C9E7B7"/>
            </a:solidFill>
          </a:ln>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8BF648AF-E9FA-8BDA-A341-DCACAB9D63D9}"/>
              </a:ext>
            </a:extLst>
          </p:cNvPr>
          <p:cNvSpPr/>
          <p:nvPr/>
        </p:nvSpPr>
        <p:spPr>
          <a:xfrm>
            <a:off x="2136489" y="4882434"/>
            <a:ext cx="229684" cy="337328"/>
          </a:xfrm>
          <a:prstGeom prst="rect">
            <a:avLst/>
          </a:pr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14A22D61-C0C9-E4A8-BE3C-87FA0987C49B}"/>
              </a:ext>
            </a:extLst>
          </p:cNvPr>
          <p:cNvPicPr>
            <a:picLocks noChangeAspect="1"/>
          </p:cNvPicPr>
          <p:nvPr/>
        </p:nvPicPr>
        <p:blipFill>
          <a:blip r:embed="rId5"/>
          <a:srcRect l="625" t="45489" r="61797" b="47274"/>
          <a:stretch/>
        </p:blipFill>
        <p:spPr>
          <a:xfrm>
            <a:off x="4949268" y="1997499"/>
            <a:ext cx="3354301" cy="454966"/>
          </a:xfrm>
          <a:prstGeom prst="rect">
            <a:avLst/>
          </a:prstGeom>
        </p:spPr>
      </p:pic>
      <p:pic>
        <p:nvPicPr>
          <p:cNvPr id="18" name="Picture 17">
            <a:extLst>
              <a:ext uri="{FF2B5EF4-FFF2-40B4-BE49-F238E27FC236}">
                <a16:creationId xmlns:a16="http://schemas.microsoft.com/office/drawing/2014/main" id="{C62386F7-FF6D-3081-F192-A8F579E5D45F}"/>
              </a:ext>
            </a:extLst>
          </p:cNvPr>
          <p:cNvPicPr>
            <a:picLocks noChangeAspect="1"/>
          </p:cNvPicPr>
          <p:nvPr/>
        </p:nvPicPr>
        <p:blipFill>
          <a:blip r:embed="rId5"/>
          <a:srcRect l="749" t="74140" r="60693" b="976"/>
          <a:stretch/>
        </p:blipFill>
        <p:spPr>
          <a:xfrm>
            <a:off x="4871838" y="2452465"/>
            <a:ext cx="3721017" cy="1691371"/>
          </a:xfrm>
          <a:prstGeom prst="rect">
            <a:avLst/>
          </a:prstGeom>
        </p:spPr>
      </p:pic>
      <p:pic>
        <p:nvPicPr>
          <p:cNvPr id="19" name="Picture 18">
            <a:extLst>
              <a:ext uri="{FF2B5EF4-FFF2-40B4-BE49-F238E27FC236}">
                <a16:creationId xmlns:a16="http://schemas.microsoft.com/office/drawing/2014/main" id="{55494703-5DEC-C775-15C6-9509FCAFB6BF}"/>
              </a:ext>
            </a:extLst>
          </p:cNvPr>
          <p:cNvPicPr>
            <a:picLocks noChangeAspect="1"/>
          </p:cNvPicPr>
          <p:nvPr/>
        </p:nvPicPr>
        <p:blipFill>
          <a:blip r:embed="rId5"/>
          <a:srcRect l="749" t="61537" r="60693" b="26183"/>
          <a:stretch/>
        </p:blipFill>
        <p:spPr>
          <a:xfrm>
            <a:off x="5858931" y="4860471"/>
            <a:ext cx="3721017" cy="834677"/>
          </a:xfrm>
          <a:prstGeom prst="rect">
            <a:avLst/>
          </a:prstGeom>
        </p:spPr>
      </p:pic>
      <p:sp>
        <p:nvSpPr>
          <p:cNvPr id="2" name="TextBox 1">
            <a:extLst>
              <a:ext uri="{FF2B5EF4-FFF2-40B4-BE49-F238E27FC236}">
                <a16:creationId xmlns:a16="http://schemas.microsoft.com/office/drawing/2014/main" id="{CCF6FA1C-7908-29EF-1CDB-024EC20DB5B3}"/>
              </a:ext>
            </a:extLst>
          </p:cNvPr>
          <p:cNvSpPr txBox="1"/>
          <p:nvPr/>
        </p:nvSpPr>
        <p:spPr>
          <a:xfrm>
            <a:off x="5477478" y="3575757"/>
            <a:ext cx="4876397" cy="492443"/>
          </a:xfrm>
          <a:prstGeom prst="rect">
            <a:avLst/>
          </a:prstGeom>
          <a:solidFill>
            <a:schemeClr val="bg1"/>
          </a:solidFill>
        </p:spPr>
        <p:txBody>
          <a:bodyPr wrap="square" rtlCol="0">
            <a:spAutoFit/>
          </a:bodyPr>
          <a:lstStyle/>
          <a:p>
            <a:r>
              <a:rPr lang="en-US" sz="2600"/>
              <a:t>Current + Future suitability</a:t>
            </a:r>
          </a:p>
        </p:txBody>
      </p:sp>
      <p:sp>
        <p:nvSpPr>
          <p:cNvPr id="7" name="TextBox 6">
            <a:extLst>
              <a:ext uri="{FF2B5EF4-FFF2-40B4-BE49-F238E27FC236}">
                <a16:creationId xmlns:a16="http://schemas.microsoft.com/office/drawing/2014/main" id="{73CCF304-1411-95C2-FB97-EC8A37A0A099}"/>
              </a:ext>
            </a:extLst>
          </p:cNvPr>
          <p:cNvSpPr txBox="1"/>
          <p:nvPr/>
        </p:nvSpPr>
        <p:spPr>
          <a:xfrm>
            <a:off x="8128298" y="5245817"/>
            <a:ext cx="1734017" cy="492443"/>
          </a:xfrm>
          <a:prstGeom prst="rect">
            <a:avLst/>
          </a:prstGeom>
          <a:solidFill>
            <a:schemeClr val="bg1"/>
          </a:solidFill>
        </p:spPr>
        <p:txBody>
          <a:bodyPr wrap="square" rtlCol="0">
            <a:spAutoFit/>
          </a:bodyPr>
          <a:lstStyle/>
          <a:p>
            <a:r>
              <a:rPr lang="en-US" sz="2600"/>
              <a:t>sp. range</a:t>
            </a:r>
          </a:p>
        </p:txBody>
      </p:sp>
    </p:spTree>
    <p:extLst>
      <p:ext uri="{BB962C8B-B14F-4D97-AF65-F5344CB8AC3E}">
        <p14:creationId xmlns:p14="http://schemas.microsoft.com/office/powerpoint/2010/main" val="1117722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71EFD51-5562-8577-783E-9606B2CD0FC3}"/>
              </a:ext>
            </a:extLst>
          </p:cNvPr>
          <p:cNvSpPr txBox="1"/>
          <p:nvPr/>
        </p:nvSpPr>
        <p:spPr>
          <a:xfrm>
            <a:off x="8660524" y="5575427"/>
            <a:ext cx="3193175" cy="523220"/>
          </a:xfrm>
          <a:prstGeom prst="rect">
            <a:avLst/>
          </a:prstGeom>
          <a:noFill/>
        </p:spPr>
        <p:txBody>
          <a:bodyPr wrap="square" rtlCol="0">
            <a:spAutoFit/>
          </a:bodyPr>
          <a:lstStyle/>
          <a:p>
            <a:pPr algn="ctr"/>
            <a:r>
              <a:rPr lang="en-US" sz="1400" b="1"/>
              <a:t>Thomas Nuhfer</a:t>
            </a:r>
          </a:p>
          <a:p>
            <a:pPr algn="ctr"/>
            <a:r>
              <a:rPr lang="en-US" sz="1400"/>
              <a:t>University of Massachusetts Amherst</a:t>
            </a:r>
          </a:p>
        </p:txBody>
      </p:sp>
      <p:sp>
        <p:nvSpPr>
          <p:cNvPr id="8" name="TextBox 7">
            <a:extLst>
              <a:ext uri="{FF2B5EF4-FFF2-40B4-BE49-F238E27FC236}">
                <a16:creationId xmlns:a16="http://schemas.microsoft.com/office/drawing/2014/main" id="{FF5A2C3A-7F54-327F-CAE7-846D134ADEE1}"/>
              </a:ext>
            </a:extLst>
          </p:cNvPr>
          <p:cNvSpPr txBox="1"/>
          <p:nvPr/>
        </p:nvSpPr>
        <p:spPr>
          <a:xfrm>
            <a:off x="8541627" y="2462547"/>
            <a:ext cx="3137338" cy="523220"/>
          </a:xfrm>
          <a:prstGeom prst="rect">
            <a:avLst/>
          </a:prstGeom>
          <a:noFill/>
        </p:spPr>
        <p:txBody>
          <a:bodyPr wrap="square" rtlCol="0">
            <a:spAutoFit/>
          </a:bodyPr>
          <a:lstStyle/>
          <a:p>
            <a:pPr algn="ctr"/>
            <a:r>
              <a:rPr lang="en-US" sz="1400" b="1"/>
              <a:t>Jenica Allen</a:t>
            </a:r>
          </a:p>
          <a:p>
            <a:pPr algn="ctr"/>
            <a:r>
              <a:rPr lang="en-US" sz="1400"/>
              <a:t>University of Massachusetts Amherst</a:t>
            </a:r>
          </a:p>
        </p:txBody>
      </p:sp>
      <p:sp>
        <p:nvSpPr>
          <p:cNvPr id="9" name="TextBox 8">
            <a:extLst>
              <a:ext uri="{FF2B5EF4-FFF2-40B4-BE49-F238E27FC236}">
                <a16:creationId xmlns:a16="http://schemas.microsoft.com/office/drawing/2014/main" id="{F111EB06-E7AE-8D7F-8BE7-783B7CC80107}"/>
              </a:ext>
            </a:extLst>
          </p:cNvPr>
          <p:cNvSpPr txBox="1"/>
          <p:nvPr/>
        </p:nvSpPr>
        <p:spPr>
          <a:xfrm>
            <a:off x="386584" y="5586909"/>
            <a:ext cx="3046030" cy="523220"/>
          </a:xfrm>
          <a:prstGeom prst="rect">
            <a:avLst/>
          </a:prstGeom>
          <a:noFill/>
        </p:spPr>
        <p:txBody>
          <a:bodyPr wrap="square" rtlCol="0">
            <a:spAutoFit/>
          </a:bodyPr>
          <a:lstStyle/>
          <a:p>
            <a:pPr algn="ctr"/>
            <a:r>
              <a:rPr lang="en-US" sz="1400" b="1"/>
              <a:t>Kabeera Singh</a:t>
            </a:r>
          </a:p>
          <a:p>
            <a:pPr algn="ctr"/>
            <a:r>
              <a:rPr lang="en-US" sz="1400"/>
              <a:t>University of Massachusetts Amherst</a:t>
            </a:r>
          </a:p>
        </p:txBody>
      </p:sp>
      <p:sp>
        <p:nvSpPr>
          <p:cNvPr id="10" name="TextBox 9">
            <a:extLst>
              <a:ext uri="{FF2B5EF4-FFF2-40B4-BE49-F238E27FC236}">
                <a16:creationId xmlns:a16="http://schemas.microsoft.com/office/drawing/2014/main" id="{AC666CBA-C7D3-BC55-7DF7-15FEEA055E7A}"/>
              </a:ext>
            </a:extLst>
          </p:cNvPr>
          <p:cNvSpPr txBox="1"/>
          <p:nvPr/>
        </p:nvSpPr>
        <p:spPr>
          <a:xfrm>
            <a:off x="3432614" y="5582316"/>
            <a:ext cx="2469931" cy="523220"/>
          </a:xfrm>
          <a:prstGeom prst="rect">
            <a:avLst/>
          </a:prstGeom>
          <a:noFill/>
        </p:spPr>
        <p:txBody>
          <a:bodyPr wrap="square" rtlCol="0">
            <a:spAutoFit/>
          </a:bodyPr>
          <a:lstStyle/>
          <a:p>
            <a:pPr algn="ctr"/>
            <a:r>
              <a:rPr lang="en-US" sz="1400" b="1"/>
              <a:t>Matt Brincka</a:t>
            </a:r>
          </a:p>
          <a:p>
            <a:pPr algn="ctr"/>
            <a:r>
              <a:rPr lang="en-US" sz="1400"/>
              <a:t>New York State Parks</a:t>
            </a:r>
          </a:p>
        </p:txBody>
      </p:sp>
      <p:sp>
        <p:nvSpPr>
          <p:cNvPr id="11" name="TextBox 10">
            <a:extLst>
              <a:ext uri="{FF2B5EF4-FFF2-40B4-BE49-F238E27FC236}">
                <a16:creationId xmlns:a16="http://schemas.microsoft.com/office/drawing/2014/main" id="{F401D57C-5DAA-C85B-8195-E363977BFC1A}"/>
              </a:ext>
            </a:extLst>
          </p:cNvPr>
          <p:cNvSpPr txBox="1"/>
          <p:nvPr/>
        </p:nvSpPr>
        <p:spPr>
          <a:xfrm>
            <a:off x="6100573" y="5613655"/>
            <a:ext cx="2469931" cy="523220"/>
          </a:xfrm>
          <a:prstGeom prst="rect">
            <a:avLst/>
          </a:prstGeom>
          <a:noFill/>
        </p:spPr>
        <p:txBody>
          <a:bodyPr wrap="square" rtlCol="0">
            <a:spAutoFit/>
          </a:bodyPr>
          <a:lstStyle/>
          <a:p>
            <a:pPr algn="ctr"/>
            <a:r>
              <a:rPr lang="en-US" sz="1400" b="1"/>
              <a:t>Suvi Birch</a:t>
            </a:r>
          </a:p>
          <a:p>
            <a:pPr algn="ctr"/>
            <a:r>
              <a:rPr lang="en-US" sz="1400"/>
              <a:t>University of Washington</a:t>
            </a:r>
          </a:p>
        </p:txBody>
      </p:sp>
      <p:sp>
        <p:nvSpPr>
          <p:cNvPr id="12" name="TextBox 11">
            <a:extLst>
              <a:ext uri="{FF2B5EF4-FFF2-40B4-BE49-F238E27FC236}">
                <a16:creationId xmlns:a16="http://schemas.microsoft.com/office/drawing/2014/main" id="{975E5CED-2102-50B2-FD28-E1B9C425A12E}"/>
              </a:ext>
            </a:extLst>
          </p:cNvPr>
          <p:cNvSpPr txBox="1"/>
          <p:nvPr/>
        </p:nvSpPr>
        <p:spPr>
          <a:xfrm>
            <a:off x="443557" y="2462547"/>
            <a:ext cx="3316015" cy="523220"/>
          </a:xfrm>
          <a:prstGeom prst="rect">
            <a:avLst/>
          </a:prstGeom>
          <a:noFill/>
        </p:spPr>
        <p:txBody>
          <a:bodyPr wrap="square" rtlCol="0">
            <a:spAutoFit/>
          </a:bodyPr>
          <a:lstStyle/>
          <a:p>
            <a:pPr algn="ctr"/>
            <a:r>
              <a:rPr lang="en-US" sz="1400" b="1"/>
              <a:t>Bethany Bradley</a:t>
            </a:r>
          </a:p>
          <a:p>
            <a:pPr algn="ctr"/>
            <a:r>
              <a:rPr lang="en-US" sz="1400"/>
              <a:t>University of Massachusetts Amherst</a:t>
            </a:r>
          </a:p>
        </p:txBody>
      </p:sp>
      <p:sp>
        <p:nvSpPr>
          <p:cNvPr id="13" name="TextBox 12">
            <a:extLst>
              <a:ext uri="{FF2B5EF4-FFF2-40B4-BE49-F238E27FC236}">
                <a16:creationId xmlns:a16="http://schemas.microsoft.com/office/drawing/2014/main" id="{3237BB61-A650-7B64-5ABB-CE6EC096B333}"/>
              </a:ext>
            </a:extLst>
          </p:cNvPr>
          <p:cNvSpPr txBox="1"/>
          <p:nvPr/>
        </p:nvSpPr>
        <p:spPr>
          <a:xfrm>
            <a:off x="3601765" y="2462547"/>
            <a:ext cx="2469931" cy="523220"/>
          </a:xfrm>
          <a:prstGeom prst="rect">
            <a:avLst/>
          </a:prstGeom>
          <a:noFill/>
        </p:spPr>
        <p:txBody>
          <a:bodyPr wrap="square" rtlCol="0">
            <a:spAutoFit/>
          </a:bodyPr>
          <a:lstStyle/>
          <a:p>
            <a:pPr algn="ctr"/>
            <a:r>
              <a:rPr lang="en-US" sz="1400" b="1"/>
              <a:t>Caroline Marschner</a:t>
            </a:r>
          </a:p>
          <a:p>
            <a:pPr algn="ctr"/>
            <a:r>
              <a:rPr lang="en-US" sz="1400"/>
              <a:t>Cornell University</a:t>
            </a:r>
          </a:p>
        </p:txBody>
      </p:sp>
      <p:sp>
        <p:nvSpPr>
          <p:cNvPr id="16" name="TextBox 15">
            <a:extLst>
              <a:ext uri="{FF2B5EF4-FFF2-40B4-BE49-F238E27FC236}">
                <a16:creationId xmlns:a16="http://schemas.microsoft.com/office/drawing/2014/main" id="{62FDF9DC-8DE3-5DBA-161F-44B80989828E}"/>
              </a:ext>
            </a:extLst>
          </p:cNvPr>
          <p:cNvSpPr txBox="1"/>
          <p:nvPr/>
        </p:nvSpPr>
        <p:spPr>
          <a:xfrm>
            <a:off x="6071696" y="2462547"/>
            <a:ext cx="2469931" cy="523220"/>
          </a:xfrm>
          <a:prstGeom prst="rect">
            <a:avLst/>
          </a:prstGeom>
          <a:noFill/>
        </p:spPr>
        <p:txBody>
          <a:bodyPr wrap="square" rtlCol="0">
            <a:spAutoFit/>
          </a:bodyPr>
          <a:lstStyle/>
          <a:p>
            <a:pPr algn="ctr"/>
            <a:r>
              <a:rPr lang="en-US" sz="1400" b="1"/>
              <a:t>Evelyn </a:t>
            </a:r>
            <a:r>
              <a:rPr lang="en-US" sz="1400" b="1" err="1"/>
              <a:t>Beaury</a:t>
            </a:r>
            <a:endParaRPr lang="en-US" sz="1400" b="1"/>
          </a:p>
          <a:p>
            <a:pPr algn="ctr"/>
            <a:r>
              <a:rPr lang="en-US" sz="1400"/>
              <a:t>New York Botanic Garden</a:t>
            </a:r>
          </a:p>
        </p:txBody>
      </p:sp>
      <p:pic>
        <p:nvPicPr>
          <p:cNvPr id="22" name="Picture 21" descr="A person in a blue dress&#10;&#10;AI-generated content may be incorrect.">
            <a:extLst>
              <a:ext uri="{FF2B5EF4-FFF2-40B4-BE49-F238E27FC236}">
                <a16:creationId xmlns:a16="http://schemas.microsoft.com/office/drawing/2014/main" id="{0F987D36-4AD1-0E6D-7508-835479A26BD1}"/>
              </a:ext>
            </a:extLst>
          </p:cNvPr>
          <p:cNvPicPr>
            <a:picLocks noChangeAspect="1"/>
          </p:cNvPicPr>
          <p:nvPr/>
        </p:nvPicPr>
        <p:blipFill>
          <a:blip r:embed="rId3">
            <a:extLst>
              <a:ext uri="{28A0092B-C50C-407E-A947-70E740481C1C}">
                <a14:useLocalDpi xmlns:a14="http://schemas.microsoft.com/office/drawing/2010/main" val="0"/>
              </a:ext>
            </a:extLst>
          </a:blip>
          <a:srcRect b="33277"/>
          <a:stretch>
            <a:fillRect/>
          </a:stretch>
        </p:blipFill>
        <p:spPr>
          <a:xfrm>
            <a:off x="1292772" y="672371"/>
            <a:ext cx="1747172" cy="1750177"/>
          </a:xfrm>
          <a:prstGeom prst="flowChartConnector">
            <a:avLst/>
          </a:prstGeom>
        </p:spPr>
      </p:pic>
      <p:pic>
        <p:nvPicPr>
          <p:cNvPr id="24" name="Picture 23" descr="A close-up of a person smiling&#10;&#10;AI-generated content may be incorrect.">
            <a:extLst>
              <a:ext uri="{FF2B5EF4-FFF2-40B4-BE49-F238E27FC236}">
                <a16:creationId xmlns:a16="http://schemas.microsoft.com/office/drawing/2014/main" id="{A612CB15-574A-59DE-D790-63F64C890F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8467" y="658848"/>
            <a:ext cx="1750177" cy="1750177"/>
          </a:xfrm>
          <a:prstGeom prst="flowChartConnector">
            <a:avLst/>
          </a:prstGeom>
        </p:spPr>
      </p:pic>
      <p:pic>
        <p:nvPicPr>
          <p:cNvPr id="26" name="Picture 25" descr="A person smiling for a picture&#10;&#10;AI-generated content may be incorrect.">
            <a:extLst>
              <a:ext uri="{FF2B5EF4-FFF2-40B4-BE49-F238E27FC236}">
                <a16:creationId xmlns:a16="http://schemas.microsoft.com/office/drawing/2014/main" id="{E525432A-3BF6-F23D-C169-B97D1A3376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3075" y="646384"/>
            <a:ext cx="1747172" cy="1747172"/>
          </a:xfrm>
          <a:prstGeom prst="flowChartConnector">
            <a:avLst/>
          </a:prstGeom>
        </p:spPr>
      </p:pic>
      <p:pic>
        <p:nvPicPr>
          <p:cNvPr id="28" name="Picture 27" descr="A person smiling in front of a bookshelf&#10;&#10;AI-generated content may be incorrect.">
            <a:extLst>
              <a:ext uri="{FF2B5EF4-FFF2-40B4-BE49-F238E27FC236}">
                <a16:creationId xmlns:a16="http://schemas.microsoft.com/office/drawing/2014/main" id="{1BF3C79B-EA7E-F483-90FC-9F9EF9AA88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6464" y="3641052"/>
            <a:ext cx="1879083" cy="1879083"/>
          </a:xfrm>
          <a:prstGeom prst="flowChartConnector">
            <a:avLst/>
          </a:prstGeom>
        </p:spPr>
      </p:pic>
      <p:pic>
        <p:nvPicPr>
          <p:cNvPr id="30" name="Picture 29" descr="A person wearing a hat and sunglasses&#10;&#10;AI-generated content may be incorrect.">
            <a:extLst>
              <a:ext uri="{FF2B5EF4-FFF2-40B4-BE49-F238E27FC236}">
                <a16:creationId xmlns:a16="http://schemas.microsoft.com/office/drawing/2014/main" id="{E7545B51-B91B-E190-BCDA-79E0A51AA9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28037" y="3632391"/>
            <a:ext cx="1879083" cy="1896403"/>
          </a:xfrm>
          <a:prstGeom prst="flowChartConnector">
            <a:avLst/>
          </a:prstGeom>
        </p:spPr>
      </p:pic>
      <p:pic>
        <p:nvPicPr>
          <p:cNvPr id="32" name="Picture 31">
            <a:extLst>
              <a:ext uri="{FF2B5EF4-FFF2-40B4-BE49-F238E27FC236}">
                <a16:creationId xmlns:a16="http://schemas.microsoft.com/office/drawing/2014/main" id="{B416F08A-DBD1-3705-55E0-C20C52459E80}"/>
              </a:ext>
            </a:extLst>
          </p:cNvPr>
          <p:cNvPicPr>
            <a:picLocks noChangeAspect="1"/>
          </p:cNvPicPr>
          <p:nvPr/>
        </p:nvPicPr>
        <p:blipFill>
          <a:blip r:embed="rId8">
            <a:clrChange>
              <a:clrFrom>
                <a:srgbClr val="E2EAED"/>
              </a:clrFrom>
              <a:clrTo>
                <a:srgbClr val="E2EAED">
                  <a:alpha val="0"/>
                </a:srgbClr>
              </a:clrTo>
            </a:clrChange>
          </a:blip>
          <a:stretch>
            <a:fillRect/>
          </a:stretch>
        </p:blipFill>
        <p:spPr>
          <a:xfrm>
            <a:off x="6251824" y="3656508"/>
            <a:ext cx="2207330" cy="1997583"/>
          </a:xfrm>
          <a:prstGeom prst="rect">
            <a:avLst/>
          </a:prstGeom>
        </p:spPr>
      </p:pic>
      <p:sp>
        <p:nvSpPr>
          <p:cNvPr id="33" name="Oval 32">
            <a:extLst>
              <a:ext uri="{FF2B5EF4-FFF2-40B4-BE49-F238E27FC236}">
                <a16:creationId xmlns:a16="http://schemas.microsoft.com/office/drawing/2014/main" id="{A554C2CF-F6B5-1756-8641-7783797262F4}"/>
              </a:ext>
            </a:extLst>
          </p:cNvPr>
          <p:cNvSpPr/>
          <p:nvPr/>
        </p:nvSpPr>
        <p:spPr>
          <a:xfrm>
            <a:off x="6376276" y="3572165"/>
            <a:ext cx="1958425" cy="2016854"/>
          </a:xfrm>
          <a:prstGeom prst="ellipse">
            <a:avLst/>
          </a:prstGeom>
          <a:noFill/>
          <a:ln w="158750">
            <a:solidFill>
              <a:srgbClr val="E6E6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descr="A person with long curly hair wearing a baseball cap&#10;&#10;AI-generated content may be incorrect.">
            <a:extLst>
              <a:ext uri="{FF2B5EF4-FFF2-40B4-BE49-F238E27FC236}">
                <a16:creationId xmlns:a16="http://schemas.microsoft.com/office/drawing/2014/main" id="{0A0F9EF3-5F8F-54C1-E34B-7260F1D180C7}"/>
              </a:ext>
            </a:extLst>
          </p:cNvPr>
          <p:cNvPicPr>
            <a:picLocks noChangeAspect="1"/>
          </p:cNvPicPr>
          <p:nvPr/>
        </p:nvPicPr>
        <p:blipFill>
          <a:blip r:embed="rId9">
            <a:extLst>
              <a:ext uri="{28A0092B-C50C-407E-A947-70E740481C1C}">
                <a14:useLocalDpi xmlns:a14="http://schemas.microsoft.com/office/drawing/2010/main" val="0"/>
              </a:ext>
            </a:extLst>
          </a:blip>
          <a:srcRect t="11546" r="10377" b="15269"/>
          <a:stretch>
            <a:fillRect/>
          </a:stretch>
        </p:blipFill>
        <p:spPr>
          <a:xfrm>
            <a:off x="9311208" y="3680410"/>
            <a:ext cx="1730244" cy="1771007"/>
          </a:xfrm>
          <a:prstGeom prst="flowChartConnector">
            <a:avLst/>
          </a:prstGeom>
        </p:spPr>
      </p:pic>
      <p:pic>
        <p:nvPicPr>
          <p:cNvPr id="37" name="Picture 36" descr="A person smiling for a picture&#10;&#10;AI-generated content may be incorrect.">
            <a:extLst>
              <a:ext uri="{FF2B5EF4-FFF2-40B4-BE49-F238E27FC236}">
                <a16:creationId xmlns:a16="http://schemas.microsoft.com/office/drawing/2014/main" id="{1D365A2C-D18E-3427-5DA0-DEB6F02713AE}"/>
              </a:ext>
            </a:extLst>
          </p:cNvPr>
          <p:cNvPicPr>
            <a:picLocks noChangeAspect="1"/>
          </p:cNvPicPr>
          <p:nvPr/>
        </p:nvPicPr>
        <p:blipFill>
          <a:blip r:embed="rId10">
            <a:extLst>
              <a:ext uri="{28A0092B-C50C-407E-A947-70E740481C1C}">
                <a14:useLocalDpi xmlns:a14="http://schemas.microsoft.com/office/drawing/2010/main" val="0"/>
              </a:ext>
            </a:extLst>
          </a:blip>
          <a:srcRect b="24424"/>
          <a:stretch>
            <a:fillRect/>
          </a:stretch>
        </p:blipFill>
        <p:spPr>
          <a:xfrm>
            <a:off x="9129066" y="672371"/>
            <a:ext cx="1812369" cy="1750177"/>
          </a:xfrm>
          <a:prstGeom prst="flowChartConnector">
            <a:avLst/>
          </a:prstGeom>
        </p:spPr>
      </p:pic>
      <p:pic>
        <p:nvPicPr>
          <p:cNvPr id="39" name="Graphic 38" descr="An arch of leaves and lemons">
            <a:extLst>
              <a:ext uri="{FF2B5EF4-FFF2-40B4-BE49-F238E27FC236}">
                <a16:creationId xmlns:a16="http://schemas.microsoft.com/office/drawing/2014/main" id="{FEFC6E43-7BB2-1C98-3975-396F1AA8ABD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20539460">
            <a:off x="172102" y="124977"/>
            <a:ext cx="1665890" cy="1665890"/>
          </a:xfrm>
          <a:prstGeom prst="rect">
            <a:avLst/>
          </a:prstGeom>
        </p:spPr>
      </p:pic>
      <p:pic>
        <p:nvPicPr>
          <p:cNvPr id="41" name="Graphic 40" descr="An arch of leaves and lemons">
            <a:extLst>
              <a:ext uri="{FF2B5EF4-FFF2-40B4-BE49-F238E27FC236}">
                <a16:creationId xmlns:a16="http://schemas.microsoft.com/office/drawing/2014/main" id="{EB118E3F-13B0-0A8A-E442-11CA4802F07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4610836" flipH="1">
            <a:off x="10561313" y="4143166"/>
            <a:ext cx="1877950" cy="1665890"/>
          </a:xfrm>
          <a:prstGeom prst="rect">
            <a:avLst/>
          </a:prstGeom>
        </p:spPr>
      </p:pic>
    </p:spTree>
    <p:extLst>
      <p:ext uri="{BB962C8B-B14F-4D97-AF65-F5344CB8AC3E}">
        <p14:creationId xmlns:p14="http://schemas.microsoft.com/office/powerpoint/2010/main" val="710626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78E1F-2A76-3014-8715-D82BD55D033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BA1E6E4-3353-C658-7D48-6834A4102304}"/>
              </a:ext>
            </a:extLst>
          </p:cNvPr>
          <p:cNvSpPr txBox="1"/>
          <p:nvPr/>
        </p:nvSpPr>
        <p:spPr>
          <a:xfrm>
            <a:off x="0" y="0"/>
            <a:ext cx="12192000" cy="879137"/>
          </a:xfrm>
          <a:prstGeom prst="rect">
            <a:avLst/>
          </a:prstGeom>
          <a:solidFill>
            <a:schemeClr val="bg2"/>
          </a:solidFill>
        </p:spPr>
        <p:txBody>
          <a:bodyPr wrap="square" rtlCol="0">
            <a:spAutoFit/>
          </a:bodyPr>
          <a:lstStyle/>
          <a:p>
            <a:endParaRPr lang="en-US"/>
          </a:p>
        </p:txBody>
      </p:sp>
      <p:pic>
        <p:nvPicPr>
          <p:cNvPr id="5" name="Graphic 4">
            <a:extLst>
              <a:ext uri="{FF2B5EF4-FFF2-40B4-BE49-F238E27FC236}">
                <a16:creationId xmlns:a16="http://schemas.microsoft.com/office/drawing/2014/main" id="{D0CBFB8C-E993-84E0-DA68-E4417604948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879137"/>
            <a:ext cx="12192000" cy="45719"/>
          </a:xfrm>
          <a:prstGeom prst="rect">
            <a:avLst/>
          </a:prstGeom>
        </p:spPr>
      </p:pic>
      <p:sp>
        <p:nvSpPr>
          <p:cNvPr id="6" name="Title 1">
            <a:extLst>
              <a:ext uri="{FF2B5EF4-FFF2-40B4-BE49-F238E27FC236}">
                <a16:creationId xmlns:a16="http://schemas.microsoft.com/office/drawing/2014/main" id="{AFD7FE84-AC46-8E9B-8815-4657B2C2041A}"/>
              </a:ext>
            </a:extLst>
          </p:cNvPr>
          <p:cNvSpPr txBox="1">
            <a:spLocks/>
          </p:cNvSpPr>
          <p:nvPr/>
        </p:nvSpPr>
        <p:spPr>
          <a:xfrm>
            <a:off x="114300" y="-247557"/>
            <a:ext cx="12077700" cy="9877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a:t>Persistent near-native species in MA</a:t>
            </a:r>
          </a:p>
        </p:txBody>
      </p:sp>
      <p:pic>
        <p:nvPicPr>
          <p:cNvPr id="8" name="Picture 7">
            <a:extLst>
              <a:ext uri="{FF2B5EF4-FFF2-40B4-BE49-F238E27FC236}">
                <a16:creationId xmlns:a16="http://schemas.microsoft.com/office/drawing/2014/main" id="{45047673-F647-A1B5-3EA9-57CE65C331EA}"/>
              </a:ext>
            </a:extLst>
          </p:cNvPr>
          <p:cNvPicPr>
            <a:picLocks noChangeAspect="1"/>
          </p:cNvPicPr>
          <p:nvPr/>
        </p:nvPicPr>
        <p:blipFill>
          <a:blip r:embed="rId5"/>
          <a:srcRect l="39933" t="13369" r="982" b="794"/>
          <a:stretch/>
        </p:blipFill>
        <p:spPr>
          <a:xfrm>
            <a:off x="0" y="924856"/>
            <a:ext cx="5798614" cy="5933144"/>
          </a:xfrm>
          <a:prstGeom prst="rect">
            <a:avLst/>
          </a:prstGeom>
        </p:spPr>
      </p:pic>
      <p:sp>
        <p:nvSpPr>
          <p:cNvPr id="7" name="Freeform: Shape 6">
            <a:extLst>
              <a:ext uri="{FF2B5EF4-FFF2-40B4-BE49-F238E27FC236}">
                <a16:creationId xmlns:a16="http://schemas.microsoft.com/office/drawing/2014/main" id="{F17A4D78-F772-C47A-E8C4-FF0C14E4F9F7}"/>
              </a:ext>
            </a:extLst>
          </p:cNvPr>
          <p:cNvSpPr/>
          <p:nvPr/>
        </p:nvSpPr>
        <p:spPr>
          <a:xfrm>
            <a:off x="2783393" y="3567131"/>
            <a:ext cx="984739" cy="969700"/>
          </a:xfrm>
          <a:custGeom>
            <a:avLst/>
            <a:gdLst>
              <a:gd name="connsiteX0" fmla="*/ 30145 w 984739"/>
              <a:gd name="connsiteY0" fmla="*/ 336654 h 969700"/>
              <a:gd name="connsiteX1" fmla="*/ 45218 w 984739"/>
              <a:gd name="connsiteY1" fmla="*/ 427089 h 969700"/>
              <a:gd name="connsiteX2" fmla="*/ 65315 w 984739"/>
              <a:gd name="connsiteY2" fmla="*/ 477331 h 969700"/>
              <a:gd name="connsiteX3" fmla="*/ 70339 w 984739"/>
              <a:gd name="connsiteY3" fmla="*/ 502451 h 969700"/>
              <a:gd name="connsiteX4" fmla="*/ 95460 w 984739"/>
              <a:gd name="connsiteY4" fmla="*/ 552693 h 969700"/>
              <a:gd name="connsiteX5" fmla="*/ 100484 w 984739"/>
              <a:gd name="connsiteY5" fmla="*/ 572790 h 969700"/>
              <a:gd name="connsiteX6" fmla="*/ 110532 w 984739"/>
              <a:gd name="connsiteY6" fmla="*/ 592887 h 969700"/>
              <a:gd name="connsiteX7" fmla="*/ 125605 w 984739"/>
              <a:gd name="connsiteY7" fmla="*/ 628056 h 969700"/>
              <a:gd name="connsiteX8" fmla="*/ 145702 w 984739"/>
              <a:gd name="connsiteY8" fmla="*/ 673273 h 969700"/>
              <a:gd name="connsiteX9" fmla="*/ 155750 w 984739"/>
              <a:gd name="connsiteY9" fmla="*/ 713467 h 969700"/>
              <a:gd name="connsiteX10" fmla="*/ 160774 w 984739"/>
              <a:gd name="connsiteY10" fmla="*/ 728539 h 969700"/>
              <a:gd name="connsiteX11" fmla="*/ 175847 w 984739"/>
              <a:gd name="connsiteY11" fmla="*/ 748636 h 969700"/>
              <a:gd name="connsiteX12" fmla="*/ 200967 w 984739"/>
              <a:gd name="connsiteY12" fmla="*/ 793854 h 969700"/>
              <a:gd name="connsiteX13" fmla="*/ 216040 w 984739"/>
              <a:gd name="connsiteY13" fmla="*/ 844095 h 969700"/>
              <a:gd name="connsiteX14" fmla="*/ 226088 w 984739"/>
              <a:gd name="connsiteY14" fmla="*/ 874240 h 969700"/>
              <a:gd name="connsiteX15" fmla="*/ 251209 w 984739"/>
              <a:gd name="connsiteY15" fmla="*/ 914434 h 969700"/>
              <a:gd name="connsiteX16" fmla="*/ 301451 w 984739"/>
              <a:gd name="connsiteY16" fmla="*/ 929506 h 969700"/>
              <a:gd name="connsiteX17" fmla="*/ 376814 w 984739"/>
              <a:gd name="connsiteY17" fmla="*/ 959651 h 969700"/>
              <a:gd name="connsiteX18" fmla="*/ 492370 w 984739"/>
              <a:gd name="connsiteY18" fmla="*/ 964676 h 969700"/>
              <a:gd name="connsiteX19" fmla="*/ 587829 w 984739"/>
              <a:gd name="connsiteY19" fmla="*/ 969700 h 969700"/>
              <a:gd name="connsiteX20" fmla="*/ 718458 w 984739"/>
              <a:gd name="connsiteY20" fmla="*/ 949603 h 969700"/>
              <a:gd name="connsiteX21" fmla="*/ 753627 w 984739"/>
              <a:gd name="connsiteY21" fmla="*/ 929506 h 969700"/>
              <a:gd name="connsiteX22" fmla="*/ 798844 w 984739"/>
              <a:gd name="connsiteY22" fmla="*/ 899361 h 969700"/>
              <a:gd name="connsiteX23" fmla="*/ 818941 w 984739"/>
              <a:gd name="connsiteY23" fmla="*/ 874240 h 969700"/>
              <a:gd name="connsiteX24" fmla="*/ 844062 w 984739"/>
              <a:gd name="connsiteY24" fmla="*/ 849120 h 969700"/>
              <a:gd name="connsiteX25" fmla="*/ 859134 w 984739"/>
              <a:gd name="connsiteY25" fmla="*/ 823999 h 969700"/>
              <a:gd name="connsiteX26" fmla="*/ 879231 w 984739"/>
              <a:gd name="connsiteY26" fmla="*/ 768733 h 969700"/>
              <a:gd name="connsiteX27" fmla="*/ 914400 w 984739"/>
              <a:gd name="connsiteY27" fmla="*/ 703418 h 969700"/>
              <a:gd name="connsiteX28" fmla="*/ 939521 w 984739"/>
              <a:gd name="connsiteY28" fmla="*/ 678298 h 969700"/>
              <a:gd name="connsiteX29" fmla="*/ 954594 w 984739"/>
              <a:gd name="connsiteY29" fmla="*/ 663225 h 969700"/>
              <a:gd name="connsiteX30" fmla="*/ 974691 w 984739"/>
              <a:gd name="connsiteY30" fmla="*/ 628056 h 969700"/>
              <a:gd name="connsiteX31" fmla="*/ 984739 w 984739"/>
              <a:gd name="connsiteY31" fmla="*/ 607959 h 969700"/>
              <a:gd name="connsiteX32" fmla="*/ 969666 w 984739"/>
              <a:gd name="connsiteY32" fmla="*/ 572790 h 969700"/>
              <a:gd name="connsiteX33" fmla="*/ 939521 w 984739"/>
              <a:gd name="connsiteY33" fmla="*/ 527572 h 969700"/>
              <a:gd name="connsiteX34" fmla="*/ 934497 w 984739"/>
              <a:gd name="connsiteY34" fmla="*/ 507476 h 969700"/>
              <a:gd name="connsiteX35" fmla="*/ 924449 w 984739"/>
              <a:gd name="connsiteY35" fmla="*/ 497427 h 969700"/>
              <a:gd name="connsiteX36" fmla="*/ 899328 w 984739"/>
              <a:gd name="connsiteY36" fmla="*/ 462258 h 969700"/>
              <a:gd name="connsiteX37" fmla="*/ 879231 w 984739"/>
              <a:gd name="connsiteY37" fmla="*/ 442161 h 969700"/>
              <a:gd name="connsiteX38" fmla="*/ 854110 w 984739"/>
              <a:gd name="connsiteY38" fmla="*/ 412016 h 969700"/>
              <a:gd name="connsiteX39" fmla="*/ 834014 w 984739"/>
              <a:gd name="connsiteY39" fmla="*/ 401968 h 969700"/>
              <a:gd name="connsiteX40" fmla="*/ 798844 w 984739"/>
              <a:gd name="connsiteY40" fmla="*/ 381871 h 969700"/>
              <a:gd name="connsiteX41" fmla="*/ 663192 w 984739"/>
              <a:gd name="connsiteY41" fmla="*/ 321581 h 969700"/>
              <a:gd name="connsiteX42" fmla="*/ 622998 w 984739"/>
              <a:gd name="connsiteY42" fmla="*/ 286412 h 969700"/>
              <a:gd name="connsiteX43" fmla="*/ 607926 w 984739"/>
              <a:gd name="connsiteY43" fmla="*/ 271339 h 969700"/>
              <a:gd name="connsiteX44" fmla="*/ 562708 w 984739"/>
              <a:gd name="connsiteY44" fmla="*/ 190953 h 969700"/>
              <a:gd name="connsiteX45" fmla="*/ 482321 w 984739"/>
              <a:gd name="connsiteY45" fmla="*/ 95493 h 969700"/>
              <a:gd name="connsiteX46" fmla="*/ 376814 w 984739"/>
              <a:gd name="connsiteY46" fmla="*/ 20131 h 969700"/>
              <a:gd name="connsiteX47" fmla="*/ 286378 w 984739"/>
              <a:gd name="connsiteY47" fmla="*/ 10082 h 969700"/>
              <a:gd name="connsiteX48" fmla="*/ 266282 w 984739"/>
              <a:gd name="connsiteY48" fmla="*/ 34 h 969700"/>
              <a:gd name="connsiteX49" fmla="*/ 105508 w 984739"/>
              <a:gd name="connsiteY49" fmla="*/ 50276 h 969700"/>
              <a:gd name="connsiteX50" fmla="*/ 65315 w 984739"/>
              <a:gd name="connsiteY50" fmla="*/ 80421 h 969700"/>
              <a:gd name="connsiteX51" fmla="*/ 20097 w 984739"/>
              <a:gd name="connsiteY51" fmla="*/ 150759 h 969700"/>
              <a:gd name="connsiteX52" fmla="*/ 0 w 984739"/>
              <a:gd name="connsiteY52" fmla="*/ 201001 h 969700"/>
              <a:gd name="connsiteX53" fmla="*/ 10049 w 984739"/>
              <a:gd name="connsiteY53" fmla="*/ 286412 h 969700"/>
              <a:gd name="connsiteX54" fmla="*/ 15073 w 984739"/>
              <a:gd name="connsiteY54" fmla="*/ 306509 h 969700"/>
              <a:gd name="connsiteX55" fmla="*/ 30145 w 984739"/>
              <a:gd name="connsiteY55" fmla="*/ 321581 h 969700"/>
              <a:gd name="connsiteX56" fmla="*/ 30145 w 984739"/>
              <a:gd name="connsiteY56" fmla="*/ 336654 h 96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84739" h="969700">
                <a:moveTo>
                  <a:pt x="30145" y="336654"/>
                </a:moveTo>
                <a:cubicBezTo>
                  <a:pt x="37547" y="440268"/>
                  <a:pt x="24071" y="377745"/>
                  <a:pt x="45218" y="427089"/>
                </a:cubicBezTo>
                <a:cubicBezTo>
                  <a:pt x="52323" y="443668"/>
                  <a:pt x="65315" y="477331"/>
                  <a:pt x="65315" y="477331"/>
                </a:cubicBezTo>
                <a:cubicBezTo>
                  <a:pt x="66990" y="485704"/>
                  <a:pt x="67168" y="494523"/>
                  <a:pt x="70339" y="502451"/>
                </a:cubicBezTo>
                <a:cubicBezTo>
                  <a:pt x="108098" y="596850"/>
                  <a:pt x="65117" y="461665"/>
                  <a:pt x="95460" y="552693"/>
                </a:cubicBezTo>
                <a:cubicBezTo>
                  <a:pt x="97644" y="559244"/>
                  <a:pt x="98060" y="566324"/>
                  <a:pt x="100484" y="572790"/>
                </a:cubicBezTo>
                <a:cubicBezTo>
                  <a:pt x="103114" y="579803"/>
                  <a:pt x="107433" y="586069"/>
                  <a:pt x="110532" y="592887"/>
                </a:cubicBezTo>
                <a:cubicBezTo>
                  <a:pt x="115810" y="604498"/>
                  <a:pt x="121246" y="616070"/>
                  <a:pt x="125605" y="628056"/>
                </a:cubicBezTo>
                <a:cubicBezTo>
                  <a:pt x="141528" y="671843"/>
                  <a:pt x="115012" y="622127"/>
                  <a:pt x="145702" y="673273"/>
                </a:cubicBezTo>
                <a:cubicBezTo>
                  <a:pt x="149051" y="686671"/>
                  <a:pt x="152116" y="700143"/>
                  <a:pt x="155750" y="713467"/>
                </a:cubicBezTo>
                <a:cubicBezTo>
                  <a:pt x="157143" y="718576"/>
                  <a:pt x="158147" y="723941"/>
                  <a:pt x="160774" y="728539"/>
                </a:cubicBezTo>
                <a:cubicBezTo>
                  <a:pt x="164929" y="735809"/>
                  <a:pt x="170980" y="741822"/>
                  <a:pt x="175847" y="748636"/>
                </a:cubicBezTo>
                <a:cubicBezTo>
                  <a:pt x="186677" y="763798"/>
                  <a:pt x="193334" y="775534"/>
                  <a:pt x="200967" y="793854"/>
                </a:cubicBezTo>
                <a:cubicBezTo>
                  <a:pt x="213657" y="824310"/>
                  <a:pt x="208149" y="817791"/>
                  <a:pt x="216040" y="844095"/>
                </a:cubicBezTo>
                <a:cubicBezTo>
                  <a:pt x="219083" y="854240"/>
                  <a:pt x="223519" y="863964"/>
                  <a:pt x="226088" y="874240"/>
                </a:cubicBezTo>
                <a:cubicBezTo>
                  <a:pt x="230099" y="890287"/>
                  <a:pt x="230771" y="907622"/>
                  <a:pt x="251209" y="914434"/>
                </a:cubicBezTo>
                <a:cubicBezTo>
                  <a:pt x="287905" y="926666"/>
                  <a:pt x="271078" y="921913"/>
                  <a:pt x="301451" y="929506"/>
                </a:cubicBezTo>
                <a:cubicBezTo>
                  <a:pt x="323859" y="940710"/>
                  <a:pt x="351977" y="956546"/>
                  <a:pt x="376814" y="959651"/>
                </a:cubicBezTo>
                <a:cubicBezTo>
                  <a:pt x="415071" y="964433"/>
                  <a:pt x="453859" y="962842"/>
                  <a:pt x="492370" y="964676"/>
                </a:cubicBezTo>
                <a:lnTo>
                  <a:pt x="587829" y="969700"/>
                </a:lnTo>
                <a:cubicBezTo>
                  <a:pt x="631372" y="963001"/>
                  <a:pt x="675643" y="959983"/>
                  <a:pt x="718458" y="949603"/>
                </a:cubicBezTo>
                <a:cubicBezTo>
                  <a:pt x="731580" y="946422"/>
                  <a:pt x="742177" y="936662"/>
                  <a:pt x="753627" y="929506"/>
                </a:cubicBezTo>
                <a:cubicBezTo>
                  <a:pt x="768988" y="919905"/>
                  <a:pt x="787528" y="913506"/>
                  <a:pt x="798844" y="899361"/>
                </a:cubicBezTo>
                <a:cubicBezTo>
                  <a:pt x="805543" y="890987"/>
                  <a:pt x="811767" y="882211"/>
                  <a:pt x="818941" y="874240"/>
                </a:cubicBezTo>
                <a:cubicBezTo>
                  <a:pt x="826863" y="865438"/>
                  <a:pt x="836664" y="858367"/>
                  <a:pt x="844062" y="849120"/>
                </a:cubicBezTo>
                <a:cubicBezTo>
                  <a:pt x="850162" y="841495"/>
                  <a:pt x="854110" y="832373"/>
                  <a:pt x="859134" y="823999"/>
                </a:cubicBezTo>
                <a:cubicBezTo>
                  <a:pt x="866182" y="795812"/>
                  <a:pt x="863417" y="802338"/>
                  <a:pt x="879231" y="768733"/>
                </a:cubicBezTo>
                <a:cubicBezTo>
                  <a:pt x="880464" y="766112"/>
                  <a:pt x="902541" y="716971"/>
                  <a:pt x="914400" y="703418"/>
                </a:cubicBezTo>
                <a:cubicBezTo>
                  <a:pt x="922198" y="694506"/>
                  <a:pt x="931147" y="686671"/>
                  <a:pt x="939521" y="678298"/>
                </a:cubicBezTo>
                <a:lnTo>
                  <a:pt x="954594" y="663225"/>
                </a:lnTo>
                <a:cubicBezTo>
                  <a:pt x="984958" y="602493"/>
                  <a:pt x="946285" y="677766"/>
                  <a:pt x="974691" y="628056"/>
                </a:cubicBezTo>
                <a:cubicBezTo>
                  <a:pt x="978407" y="621553"/>
                  <a:pt x="981390" y="614658"/>
                  <a:pt x="984739" y="607959"/>
                </a:cubicBezTo>
                <a:cubicBezTo>
                  <a:pt x="973668" y="552600"/>
                  <a:pt x="988593" y="603072"/>
                  <a:pt x="969666" y="572790"/>
                </a:cubicBezTo>
                <a:cubicBezTo>
                  <a:pt x="939247" y="524120"/>
                  <a:pt x="970235" y="558286"/>
                  <a:pt x="939521" y="527572"/>
                </a:cubicBezTo>
                <a:cubicBezTo>
                  <a:pt x="937846" y="520873"/>
                  <a:pt x="937585" y="513652"/>
                  <a:pt x="934497" y="507476"/>
                </a:cubicBezTo>
                <a:cubicBezTo>
                  <a:pt x="932379" y="503239"/>
                  <a:pt x="927408" y="501126"/>
                  <a:pt x="924449" y="497427"/>
                </a:cubicBezTo>
                <a:cubicBezTo>
                  <a:pt x="899455" y="466185"/>
                  <a:pt x="932306" y="499948"/>
                  <a:pt x="899328" y="462258"/>
                </a:cubicBezTo>
                <a:cubicBezTo>
                  <a:pt x="893090" y="455128"/>
                  <a:pt x="885569" y="449203"/>
                  <a:pt x="879231" y="442161"/>
                </a:cubicBezTo>
                <a:cubicBezTo>
                  <a:pt x="870481" y="432439"/>
                  <a:pt x="863886" y="420706"/>
                  <a:pt x="854110" y="412016"/>
                </a:cubicBezTo>
                <a:cubicBezTo>
                  <a:pt x="848512" y="407040"/>
                  <a:pt x="840589" y="405554"/>
                  <a:pt x="834014" y="401968"/>
                </a:cubicBezTo>
                <a:cubicBezTo>
                  <a:pt x="822160" y="395502"/>
                  <a:pt x="811183" y="387355"/>
                  <a:pt x="798844" y="381871"/>
                </a:cubicBezTo>
                <a:cubicBezTo>
                  <a:pt x="755570" y="362638"/>
                  <a:pt x="699755" y="353573"/>
                  <a:pt x="663192" y="321581"/>
                </a:cubicBezTo>
                <a:cubicBezTo>
                  <a:pt x="649794" y="309858"/>
                  <a:pt x="636171" y="298387"/>
                  <a:pt x="622998" y="286412"/>
                </a:cubicBezTo>
                <a:cubicBezTo>
                  <a:pt x="617741" y="281632"/>
                  <a:pt x="612288" y="276948"/>
                  <a:pt x="607926" y="271339"/>
                </a:cubicBezTo>
                <a:cubicBezTo>
                  <a:pt x="567335" y="219150"/>
                  <a:pt x="608901" y="262019"/>
                  <a:pt x="562708" y="190953"/>
                </a:cubicBezTo>
                <a:cubicBezTo>
                  <a:pt x="551636" y="173920"/>
                  <a:pt x="497535" y="110707"/>
                  <a:pt x="482321" y="95493"/>
                </a:cubicBezTo>
                <a:cubicBezTo>
                  <a:pt x="461980" y="75152"/>
                  <a:pt x="401157" y="24189"/>
                  <a:pt x="376814" y="20131"/>
                </a:cubicBezTo>
                <a:cubicBezTo>
                  <a:pt x="326777" y="11790"/>
                  <a:pt x="356821" y="15952"/>
                  <a:pt x="286378" y="10082"/>
                </a:cubicBezTo>
                <a:cubicBezTo>
                  <a:pt x="279679" y="6733"/>
                  <a:pt x="273747" y="-563"/>
                  <a:pt x="266282" y="34"/>
                </a:cubicBezTo>
                <a:cubicBezTo>
                  <a:pt x="188517" y="6256"/>
                  <a:pt x="163861" y="13421"/>
                  <a:pt x="105508" y="50276"/>
                </a:cubicBezTo>
                <a:cubicBezTo>
                  <a:pt x="91348" y="59219"/>
                  <a:pt x="76161" y="67661"/>
                  <a:pt x="65315" y="80421"/>
                </a:cubicBezTo>
                <a:cubicBezTo>
                  <a:pt x="47263" y="101658"/>
                  <a:pt x="30449" y="124880"/>
                  <a:pt x="20097" y="150759"/>
                </a:cubicBezTo>
                <a:lnTo>
                  <a:pt x="0" y="201001"/>
                </a:lnTo>
                <a:cubicBezTo>
                  <a:pt x="8036" y="313482"/>
                  <a:pt x="-3001" y="240734"/>
                  <a:pt x="10049" y="286412"/>
                </a:cubicBezTo>
                <a:cubicBezTo>
                  <a:pt x="11946" y="293051"/>
                  <a:pt x="11647" y="300514"/>
                  <a:pt x="15073" y="306509"/>
                </a:cubicBezTo>
                <a:cubicBezTo>
                  <a:pt x="18598" y="312678"/>
                  <a:pt x="25121" y="316557"/>
                  <a:pt x="30145" y="321581"/>
                </a:cubicBezTo>
                <a:lnTo>
                  <a:pt x="30145" y="336654"/>
                </a:lnTo>
                <a:close/>
              </a:path>
            </a:pathLst>
          </a:custGeom>
          <a:solidFill>
            <a:srgbClr val="C9E7B7"/>
          </a:solidFill>
          <a:ln>
            <a:solidFill>
              <a:srgbClr val="C9E7B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0AB2032B-8F06-1835-3F45-58175DCC560F}"/>
              </a:ext>
            </a:extLst>
          </p:cNvPr>
          <p:cNvPicPr>
            <a:picLocks noChangeAspect="1"/>
          </p:cNvPicPr>
          <p:nvPr/>
        </p:nvPicPr>
        <p:blipFill>
          <a:blip r:embed="rId5"/>
          <a:srcRect l="625" t="45489" r="61797" b="47274"/>
          <a:stretch/>
        </p:blipFill>
        <p:spPr>
          <a:xfrm>
            <a:off x="4949268" y="1997499"/>
            <a:ext cx="3354301" cy="454966"/>
          </a:xfrm>
          <a:prstGeom prst="rect">
            <a:avLst/>
          </a:prstGeom>
        </p:spPr>
      </p:pic>
      <p:pic>
        <p:nvPicPr>
          <p:cNvPr id="11" name="Picture 10">
            <a:extLst>
              <a:ext uri="{FF2B5EF4-FFF2-40B4-BE49-F238E27FC236}">
                <a16:creationId xmlns:a16="http://schemas.microsoft.com/office/drawing/2014/main" id="{841B8333-127F-59AB-8E98-B740B3D59099}"/>
              </a:ext>
            </a:extLst>
          </p:cNvPr>
          <p:cNvPicPr>
            <a:picLocks noChangeAspect="1"/>
          </p:cNvPicPr>
          <p:nvPr/>
        </p:nvPicPr>
        <p:blipFill>
          <a:blip r:embed="rId5"/>
          <a:srcRect l="749" t="74140" r="60693" b="976"/>
          <a:stretch/>
        </p:blipFill>
        <p:spPr>
          <a:xfrm>
            <a:off x="4871838" y="2452465"/>
            <a:ext cx="3721017" cy="1691371"/>
          </a:xfrm>
          <a:prstGeom prst="rect">
            <a:avLst/>
          </a:prstGeom>
        </p:spPr>
      </p:pic>
      <p:pic>
        <p:nvPicPr>
          <p:cNvPr id="12" name="Picture 11">
            <a:extLst>
              <a:ext uri="{FF2B5EF4-FFF2-40B4-BE49-F238E27FC236}">
                <a16:creationId xmlns:a16="http://schemas.microsoft.com/office/drawing/2014/main" id="{D5581FFA-594E-95A9-367E-1116504EDAB2}"/>
              </a:ext>
            </a:extLst>
          </p:cNvPr>
          <p:cNvPicPr>
            <a:picLocks noChangeAspect="1"/>
          </p:cNvPicPr>
          <p:nvPr/>
        </p:nvPicPr>
        <p:blipFill>
          <a:blip r:embed="rId5"/>
          <a:srcRect l="749" t="61537" r="60693" b="26183"/>
          <a:stretch/>
        </p:blipFill>
        <p:spPr>
          <a:xfrm>
            <a:off x="5858931" y="4860471"/>
            <a:ext cx="3721017" cy="834677"/>
          </a:xfrm>
          <a:prstGeom prst="rect">
            <a:avLst/>
          </a:prstGeom>
        </p:spPr>
      </p:pic>
      <p:sp>
        <p:nvSpPr>
          <p:cNvPr id="14" name="TextBox 13">
            <a:extLst>
              <a:ext uri="{FF2B5EF4-FFF2-40B4-BE49-F238E27FC236}">
                <a16:creationId xmlns:a16="http://schemas.microsoft.com/office/drawing/2014/main" id="{6321E5AF-7913-4354-4217-95C50F349917}"/>
              </a:ext>
            </a:extLst>
          </p:cNvPr>
          <p:cNvSpPr txBox="1"/>
          <p:nvPr/>
        </p:nvSpPr>
        <p:spPr>
          <a:xfrm>
            <a:off x="8683362" y="5213900"/>
            <a:ext cx="1683647" cy="523220"/>
          </a:xfrm>
          <a:prstGeom prst="rect">
            <a:avLst/>
          </a:prstGeom>
          <a:noFill/>
        </p:spPr>
        <p:txBody>
          <a:bodyPr wrap="square" rtlCol="0">
            <a:spAutoFit/>
          </a:bodyPr>
          <a:lstStyle/>
          <a:p>
            <a:r>
              <a:rPr lang="en-US" sz="2800"/>
              <a:t>planting</a:t>
            </a:r>
            <a:endParaRPr lang="en-US"/>
          </a:p>
        </p:txBody>
      </p:sp>
      <p:sp>
        <p:nvSpPr>
          <p:cNvPr id="2" name="TextBox 1">
            <a:extLst>
              <a:ext uri="{FF2B5EF4-FFF2-40B4-BE49-F238E27FC236}">
                <a16:creationId xmlns:a16="http://schemas.microsoft.com/office/drawing/2014/main" id="{FD3E1333-562D-6D01-BF38-BFF1AB67B915}"/>
              </a:ext>
            </a:extLst>
          </p:cNvPr>
          <p:cNvSpPr txBox="1"/>
          <p:nvPr/>
        </p:nvSpPr>
        <p:spPr>
          <a:xfrm>
            <a:off x="5477478" y="3575757"/>
            <a:ext cx="4876397" cy="492443"/>
          </a:xfrm>
          <a:prstGeom prst="rect">
            <a:avLst/>
          </a:prstGeom>
          <a:solidFill>
            <a:schemeClr val="bg1"/>
          </a:solidFill>
        </p:spPr>
        <p:txBody>
          <a:bodyPr wrap="square" rtlCol="0">
            <a:spAutoFit/>
          </a:bodyPr>
          <a:lstStyle/>
          <a:p>
            <a:r>
              <a:rPr lang="en-US" sz="2600"/>
              <a:t>Current + Future suitability</a:t>
            </a:r>
          </a:p>
        </p:txBody>
      </p:sp>
      <p:sp>
        <p:nvSpPr>
          <p:cNvPr id="3" name="TextBox 2">
            <a:extLst>
              <a:ext uri="{FF2B5EF4-FFF2-40B4-BE49-F238E27FC236}">
                <a16:creationId xmlns:a16="http://schemas.microsoft.com/office/drawing/2014/main" id="{E46BF548-F791-91BE-BC0C-3E8F4AA5083A}"/>
              </a:ext>
            </a:extLst>
          </p:cNvPr>
          <p:cNvSpPr txBox="1"/>
          <p:nvPr/>
        </p:nvSpPr>
        <p:spPr>
          <a:xfrm>
            <a:off x="8129609" y="5244677"/>
            <a:ext cx="668703" cy="492443"/>
          </a:xfrm>
          <a:prstGeom prst="rect">
            <a:avLst/>
          </a:prstGeom>
          <a:solidFill>
            <a:schemeClr val="bg1"/>
          </a:solidFill>
        </p:spPr>
        <p:txBody>
          <a:bodyPr wrap="square" rtlCol="0">
            <a:spAutoFit/>
          </a:bodyPr>
          <a:lstStyle/>
          <a:p>
            <a:r>
              <a:rPr lang="en-US" sz="2600"/>
              <a:t>sp.</a:t>
            </a:r>
          </a:p>
        </p:txBody>
      </p:sp>
    </p:spTree>
    <p:extLst>
      <p:ext uri="{BB962C8B-B14F-4D97-AF65-F5344CB8AC3E}">
        <p14:creationId xmlns:p14="http://schemas.microsoft.com/office/powerpoint/2010/main" val="950637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44ADB30-C0BD-0B88-9B9E-732663440AB8}"/>
              </a:ext>
            </a:extLst>
          </p:cNvPr>
          <p:cNvSpPr txBox="1">
            <a:spLocks/>
          </p:cNvSpPr>
          <p:nvPr/>
        </p:nvSpPr>
        <p:spPr>
          <a:xfrm>
            <a:off x="1044178" y="2832642"/>
            <a:ext cx="10103644" cy="2114549"/>
          </a:xfrm>
          <a:prstGeom prst="rect">
            <a:avLst/>
          </a:prstGeom>
          <a:solidFill>
            <a:schemeClr val="bg1">
              <a:alpha val="4000"/>
            </a:schemeClr>
          </a:solidFill>
          <a:effectLst>
            <a:glow rad="228600">
              <a:schemeClr val="bg1">
                <a:alpha val="40000"/>
              </a:schemeClr>
            </a:glow>
          </a:effectLst>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a:t>The problems to planting native:</a:t>
            </a:r>
          </a:p>
          <a:p>
            <a:pPr marL="742950" indent="-742950" algn="l">
              <a:buAutoNum type="arabicPeriod"/>
            </a:pPr>
            <a:r>
              <a:rPr lang="en-US" sz="3600"/>
              <a:t>People don’t know what native species to plant.</a:t>
            </a:r>
          </a:p>
          <a:p>
            <a:pPr marL="742950" indent="-742950" algn="l">
              <a:buAutoNum type="arabicPeriod"/>
            </a:pPr>
            <a:r>
              <a:rPr lang="en-US" sz="3600"/>
              <a:t>It’s hard to know what native species are available in trade.</a:t>
            </a:r>
          </a:p>
          <a:p>
            <a:pPr marL="742950" indent="-742950" algn="l">
              <a:buAutoNum type="arabicPeriod"/>
            </a:pPr>
            <a:r>
              <a:rPr lang="en-US" sz="3600"/>
              <a:t>Climate change will alter what species will persist in an area.</a:t>
            </a:r>
          </a:p>
        </p:txBody>
      </p:sp>
    </p:spTree>
    <p:extLst>
      <p:ext uri="{BB962C8B-B14F-4D97-AF65-F5344CB8AC3E}">
        <p14:creationId xmlns:p14="http://schemas.microsoft.com/office/powerpoint/2010/main" val="3714026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A93454-5CAD-37E9-4A0B-8C9686ACC50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4888D3E-ED6B-5B33-58A1-F01072E4B294}"/>
              </a:ext>
            </a:extLst>
          </p:cNvPr>
          <p:cNvSpPr txBox="1"/>
          <p:nvPr/>
        </p:nvSpPr>
        <p:spPr>
          <a:xfrm>
            <a:off x="0" y="4057"/>
            <a:ext cx="12192000" cy="1729965"/>
          </a:xfrm>
          <a:prstGeom prst="rect">
            <a:avLst/>
          </a:prstGeom>
          <a:solidFill>
            <a:schemeClr val="bg2"/>
          </a:solidFill>
        </p:spPr>
        <p:txBody>
          <a:bodyPr wrap="square" rtlCol="0">
            <a:spAutoFit/>
          </a:bodyPr>
          <a:lstStyle/>
          <a:p>
            <a:endParaRPr lang="en-US"/>
          </a:p>
        </p:txBody>
      </p:sp>
      <p:pic>
        <p:nvPicPr>
          <p:cNvPr id="5" name="Graphic 4">
            <a:extLst>
              <a:ext uri="{FF2B5EF4-FFF2-40B4-BE49-F238E27FC236}">
                <a16:creationId xmlns:a16="http://schemas.microsoft.com/office/drawing/2014/main" id="{FC8F12C3-116F-B172-0904-A90C396B36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1734022"/>
            <a:ext cx="12192000" cy="45719"/>
          </a:xfrm>
          <a:prstGeom prst="rect">
            <a:avLst/>
          </a:prstGeom>
        </p:spPr>
      </p:pic>
      <p:sp>
        <p:nvSpPr>
          <p:cNvPr id="6" name="Title 1">
            <a:extLst>
              <a:ext uri="{FF2B5EF4-FFF2-40B4-BE49-F238E27FC236}">
                <a16:creationId xmlns:a16="http://schemas.microsoft.com/office/drawing/2014/main" id="{06D9C947-1189-B7EB-F689-00F18A9DF945}"/>
              </a:ext>
            </a:extLst>
          </p:cNvPr>
          <p:cNvSpPr txBox="1">
            <a:spLocks/>
          </p:cNvSpPr>
          <p:nvPr/>
        </p:nvSpPr>
        <p:spPr>
          <a:xfrm>
            <a:off x="114300" y="-247557"/>
            <a:ext cx="12077700" cy="18923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a:t>To address this problem, we have created state lists of climate-smart native and near-native plants that are expected to persist under future climate conditions for use by home gardeners. </a:t>
            </a:r>
          </a:p>
        </p:txBody>
      </p:sp>
      <p:pic>
        <p:nvPicPr>
          <p:cNvPr id="8" name="Picture 7">
            <a:extLst>
              <a:ext uri="{FF2B5EF4-FFF2-40B4-BE49-F238E27FC236}">
                <a16:creationId xmlns:a16="http://schemas.microsoft.com/office/drawing/2014/main" id="{8E995FEF-3551-A7DD-AFF3-AC1EBE51DF1A}"/>
              </a:ext>
            </a:extLst>
          </p:cNvPr>
          <p:cNvPicPr>
            <a:picLocks noChangeAspect="1"/>
          </p:cNvPicPr>
          <p:nvPr/>
        </p:nvPicPr>
        <p:blipFill>
          <a:blip r:embed="rId5"/>
          <a:stretch>
            <a:fillRect/>
          </a:stretch>
        </p:blipFill>
        <p:spPr>
          <a:xfrm>
            <a:off x="1347125" y="2474540"/>
            <a:ext cx="9497750" cy="1800476"/>
          </a:xfrm>
          <a:prstGeom prst="rect">
            <a:avLst/>
          </a:prstGeom>
        </p:spPr>
      </p:pic>
    </p:spTree>
    <p:extLst>
      <p:ext uri="{BB962C8B-B14F-4D97-AF65-F5344CB8AC3E}">
        <p14:creationId xmlns:p14="http://schemas.microsoft.com/office/powerpoint/2010/main" val="1632754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6CFE379-5E04-32F8-B254-8A31224023B7}"/>
              </a:ext>
            </a:extLst>
          </p:cNvPr>
          <p:cNvSpPr txBox="1"/>
          <p:nvPr/>
        </p:nvSpPr>
        <p:spPr>
          <a:xfrm>
            <a:off x="74628" y="1640256"/>
            <a:ext cx="6909832" cy="646331"/>
          </a:xfrm>
          <a:prstGeom prst="rect">
            <a:avLst/>
          </a:prstGeom>
          <a:solidFill>
            <a:schemeClr val="bg1"/>
          </a:solidFill>
        </p:spPr>
        <p:txBody>
          <a:bodyPr wrap="square" rtlCol="0">
            <a:spAutoFit/>
          </a:bodyPr>
          <a:lstStyle/>
          <a:p>
            <a:pPr algn="ctr"/>
            <a:r>
              <a:rPr lang="en-US"/>
              <a:t>Surveyed 339 nurseries in 15 states in the mid-Atlantic and Northeastern United States for native species currently for sale.</a:t>
            </a:r>
          </a:p>
        </p:txBody>
      </p:sp>
      <p:grpSp>
        <p:nvGrpSpPr>
          <p:cNvPr id="20" name="Group 19">
            <a:extLst>
              <a:ext uri="{FF2B5EF4-FFF2-40B4-BE49-F238E27FC236}">
                <a16:creationId xmlns:a16="http://schemas.microsoft.com/office/drawing/2014/main" id="{99DE9C66-385C-2C63-9FF7-1C811D3283AD}"/>
              </a:ext>
            </a:extLst>
          </p:cNvPr>
          <p:cNvGrpSpPr/>
          <p:nvPr/>
        </p:nvGrpSpPr>
        <p:grpSpPr>
          <a:xfrm>
            <a:off x="7131364" y="856033"/>
            <a:ext cx="4986008" cy="5347339"/>
            <a:chOff x="6619100" y="440619"/>
            <a:chExt cx="5572900" cy="5976762"/>
          </a:xfrm>
        </p:grpSpPr>
        <p:pic>
          <p:nvPicPr>
            <p:cNvPr id="13" name="Picture 12">
              <a:extLst>
                <a:ext uri="{FF2B5EF4-FFF2-40B4-BE49-F238E27FC236}">
                  <a16:creationId xmlns:a16="http://schemas.microsoft.com/office/drawing/2014/main" id="{EC8CD1E5-0648-F61E-C6D4-717201EA6721}"/>
                </a:ext>
              </a:extLst>
            </p:cNvPr>
            <p:cNvPicPr>
              <a:picLocks noChangeAspect="1"/>
            </p:cNvPicPr>
            <p:nvPr/>
          </p:nvPicPr>
          <p:blipFill rotWithShape="1">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25000"/>
                      </a14:imgEffect>
                    </a14:imgLayer>
                  </a14:imgProps>
                </a:ext>
              </a:extLst>
            </a:blip>
            <a:srcRect t="1000" b="1677"/>
            <a:stretch/>
          </p:blipFill>
          <p:spPr>
            <a:xfrm>
              <a:off x="6619100" y="440619"/>
              <a:ext cx="5572900" cy="5976762"/>
            </a:xfrm>
            <a:prstGeom prst="rect">
              <a:avLst/>
            </a:prstGeom>
          </p:spPr>
        </p:pic>
        <p:sp>
          <p:nvSpPr>
            <p:cNvPr id="14" name="Oval 13">
              <a:extLst>
                <a:ext uri="{FF2B5EF4-FFF2-40B4-BE49-F238E27FC236}">
                  <a16:creationId xmlns:a16="http://schemas.microsoft.com/office/drawing/2014/main" id="{15F5917C-4DFA-C061-8704-79CCE9B9DF57}"/>
                </a:ext>
              </a:extLst>
            </p:cNvPr>
            <p:cNvSpPr/>
            <p:nvPr/>
          </p:nvSpPr>
          <p:spPr>
            <a:xfrm>
              <a:off x="6928904" y="5348483"/>
              <a:ext cx="67208" cy="66480"/>
            </a:xfrm>
            <a:prstGeom prst="ellipse">
              <a:avLst/>
            </a:prstGeom>
            <a:solidFill>
              <a:srgbClr val="F066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F7394339-D678-0370-19B3-AEB56A4DDC0F}"/>
              </a:ext>
            </a:extLst>
          </p:cNvPr>
          <p:cNvGrpSpPr/>
          <p:nvPr/>
        </p:nvGrpSpPr>
        <p:grpSpPr>
          <a:xfrm>
            <a:off x="82943" y="2362201"/>
            <a:ext cx="6909832" cy="2998113"/>
            <a:chOff x="139123" y="1496066"/>
            <a:chExt cx="6330591" cy="2637746"/>
          </a:xfrm>
        </p:grpSpPr>
        <p:pic>
          <p:nvPicPr>
            <p:cNvPr id="15" name="Picture 14">
              <a:extLst>
                <a:ext uri="{FF2B5EF4-FFF2-40B4-BE49-F238E27FC236}">
                  <a16:creationId xmlns:a16="http://schemas.microsoft.com/office/drawing/2014/main" id="{8165954A-2819-7593-772B-59A26787D792}"/>
                </a:ext>
              </a:extLst>
            </p:cNvPr>
            <p:cNvPicPr>
              <a:picLocks noChangeAspect="1"/>
            </p:cNvPicPr>
            <p:nvPr/>
          </p:nvPicPr>
          <p:blipFill>
            <a:blip r:embed="rId5"/>
            <a:stretch>
              <a:fillRect/>
            </a:stretch>
          </p:blipFill>
          <p:spPr>
            <a:xfrm>
              <a:off x="139123" y="1496066"/>
              <a:ext cx="6330591" cy="2637746"/>
            </a:xfrm>
            <a:prstGeom prst="rect">
              <a:avLst/>
            </a:prstGeom>
          </p:spPr>
        </p:pic>
        <p:sp>
          <p:nvSpPr>
            <p:cNvPr id="16" name="Rectangle 15">
              <a:extLst>
                <a:ext uri="{FF2B5EF4-FFF2-40B4-BE49-F238E27FC236}">
                  <a16:creationId xmlns:a16="http://schemas.microsoft.com/office/drawing/2014/main" id="{ED75DB05-DD31-321B-1DE8-DCF7B47DDB45}"/>
                </a:ext>
              </a:extLst>
            </p:cNvPr>
            <p:cNvSpPr/>
            <p:nvPr/>
          </p:nvSpPr>
          <p:spPr>
            <a:xfrm>
              <a:off x="2568102" y="1566153"/>
              <a:ext cx="963038" cy="204281"/>
            </a:xfrm>
            <a:prstGeom prst="rect">
              <a:avLst/>
            </a:prstGeom>
            <a:solidFill>
              <a:srgbClr val="FFFF00">
                <a:alpha val="3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696ECA0-04B5-0F21-B512-FA927FDB6376}"/>
                </a:ext>
              </a:extLst>
            </p:cNvPr>
            <p:cNvSpPr/>
            <p:nvPr/>
          </p:nvSpPr>
          <p:spPr>
            <a:xfrm>
              <a:off x="2488237" y="2586999"/>
              <a:ext cx="712163" cy="164435"/>
            </a:xfrm>
            <a:prstGeom prst="rect">
              <a:avLst/>
            </a:prstGeom>
            <a:solidFill>
              <a:srgbClr val="FFFF00">
                <a:alpha val="3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9AC8DAE-9C23-D56A-7235-51A97C061E9C}"/>
                </a:ext>
              </a:extLst>
            </p:cNvPr>
            <p:cNvSpPr/>
            <p:nvPr/>
          </p:nvSpPr>
          <p:spPr>
            <a:xfrm>
              <a:off x="2235318" y="3354231"/>
              <a:ext cx="712163" cy="164435"/>
            </a:xfrm>
            <a:prstGeom prst="rect">
              <a:avLst/>
            </a:prstGeom>
            <a:solidFill>
              <a:srgbClr val="FFFF00">
                <a:alpha val="3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CA0B7F41-4FCF-6498-2674-E2CE7CB746A5}"/>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3" name="Graphic 2">
            <a:extLst>
              <a:ext uri="{FF2B5EF4-FFF2-40B4-BE49-F238E27FC236}">
                <a16:creationId xmlns:a16="http://schemas.microsoft.com/office/drawing/2014/main" id="{F1DE114E-F9F2-12B6-187F-43316BAA289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773849"/>
            <a:ext cx="12192000" cy="45719"/>
          </a:xfrm>
          <a:prstGeom prst="rect">
            <a:avLst/>
          </a:prstGeom>
        </p:spPr>
      </p:pic>
      <p:sp>
        <p:nvSpPr>
          <p:cNvPr id="4" name="Title 1">
            <a:extLst>
              <a:ext uri="{FF2B5EF4-FFF2-40B4-BE49-F238E27FC236}">
                <a16:creationId xmlns:a16="http://schemas.microsoft.com/office/drawing/2014/main" id="{0F4C5AD6-C4F2-E25C-D952-2793C260206D}"/>
              </a:ext>
            </a:extLst>
          </p:cNvPr>
          <p:cNvSpPr txBox="1">
            <a:spLocks/>
          </p:cNvSpPr>
          <p:nvPr/>
        </p:nvSpPr>
        <p:spPr>
          <a:xfrm>
            <a:off x="82943" y="-108347"/>
            <a:ext cx="12034429" cy="8304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a:t>What species are available commercially?</a:t>
            </a:r>
          </a:p>
        </p:txBody>
      </p:sp>
      <p:sp>
        <p:nvSpPr>
          <p:cNvPr id="6" name="TextBox 5">
            <a:extLst>
              <a:ext uri="{FF2B5EF4-FFF2-40B4-BE49-F238E27FC236}">
                <a16:creationId xmlns:a16="http://schemas.microsoft.com/office/drawing/2014/main" id="{4617E509-795C-64ED-40D6-A118D97ADE2F}"/>
              </a:ext>
            </a:extLst>
          </p:cNvPr>
          <p:cNvSpPr txBox="1"/>
          <p:nvPr/>
        </p:nvSpPr>
        <p:spPr>
          <a:xfrm>
            <a:off x="754380" y="5737860"/>
            <a:ext cx="5783580" cy="646331"/>
          </a:xfrm>
          <a:prstGeom prst="rect">
            <a:avLst/>
          </a:prstGeom>
          <a:noFill/>
        </p:spPr>
        <p:txBody>
          <a:bodyPr wrap="square" rtlCol="0">
            <a:spAutoFit/>
          </a:bodyPr>
          <a:lstStyle/>
          <a:p>
            <a:pPr algn="ctr"/>
            <a:r>
              <a:rPr lang="en-US"/>
              <a:t>This resulted in the identification of 1,472 species native to the lower 48 U.S.</a:t>
            </a:r>
          </a:p>
        </p:txBody>
      </p:sp>
    </p:spTree>
    <p:extLst>
      <p:ext uri="{BB962C8B-B14F-4D97-AF65-F5344CB8AC3E}">
        <p14:creationId xmlns:p14="http://schemas.microsoft.com/office/powerpoint/2010/main" val="977339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F20D2C-7096-50CB-4DC6-6B9DFE4AB93E}"/>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sp>
        <p:nvSpPr>
          <p:cNvPr id="4" name="Title 1">
            <a:extLst>
              <a:ext uri="{FF2B5EF4-FFF2-40B4-BE49-F238E27FC236}">
                <a16:creationId xmlns:a16="http://schemas.microsoft.com/office/drawing/2014/main" id="{0F4C5AD6-C4F2-E25C-D952-2793C260206D}"/>
              </a:ext>
            </a:extLst>
          </p:cNvPr>
          <p:cNvSpPr txBox="1">
            <a:spLocks/>
          </p:cNvSpPr>
          <p:nvPr/>
        </p:nvSpPr>
        <p:spPr>
          <a:xfrm>
            <a:off x="-654678" y="-92363"/>
            <a:ext cx="10114385" cy="8304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a:t>Standardization and characteristics appended</a:t>
            </a:r>
          </a:p>
        </p:txBody>
      </p:sp>
      <p:sp>
        <p:nvSpPr>
          <p:cNvPr id="20" name="TextBox 19">
            <a:extLst>
              <a:ext uri="{FF2B5EF4-FFF2-40B4-BE49-F238E27FC236}">
                <a16:creationId xmlns:a16="http://schemas.microsoft.com/office/drawing/2014/main" id="{3768BA92-8A83-ADE8-F838-8026EFA8F930}"/>
              </a:ext>
            </a:extLst>
          </p:cNvPr>
          <p:cNvSpPr txBox="1"/>
          <p:nvPr/>
        </p:nvSpPr>
        <p:spPr>
          <a:xfrm>
            <a:off x="103601" y="2010061"/>
            <a:ext cx="8177758" cy="369332"/>
          </a:xfrm>
          <a:prstGeom prst="rect">
            <a:avLst/>
          </a:prstGeom>
          <a:solidFill>
            <a:schemeClr val="bg1"/>
          </a:solidFill>
        </p:spPr>
        <p:txBody>
          <a:bodyPr wrap="square" rtlCol="0">
            <a:spAutoFit/>
          </a:bodyPr>
          <a:lstStyle/>
          <a:p>
            <a:r>
              <a:rPr lang="en-US"/>
              <a:t>Appended horticultural information (including optimal hardiness zones)</a:t>
            </a:r>
          </a:p>
        </p:txBody>
      </p:sp>
      <p:pic>
        <p:nvPicPr>
          <p:cNvPr id="1028" name="Picture 4">
            <a:extLst>
              <a:ext uri="{FF2B5EF4-FFF2-40B4-BE49-F238E27FC236}">
                <a16:creationId xmlns:a16="http://schemas.microsoft.com/office/drawing/2014/main" id="{836FFFAF-4FD0-10F3-722D-AE91E2EDF8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31283" y="836289"/>
            <a:ext cx="1016568" cy="106762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ady Bird Johnson Wildflower Center | Kids Out and About Austin">
            <a:extLst>
              <a:ext uri="{FF2B5EF4-FFF2-40B4-BE49-F238E27FC236}">
                <a16:creationId xmlns:a16="http://schemas.microsoft.com/office/drawing/2014/main" id="{F5489CE5-9E64-6A03-1B5E-2AB9854DB2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60588" y="1987303"/>
            <a:ext cx="1157949" cy="10676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United States Department of Transportation - Wikipedia">
            <a:extLst>
              <a:ext uri="{FF2B5EF4-FFF2-40B4-BE49-F238E27FC236}">
                <a16:creationId xmlns:a16="http://schemas.microsoft.com/office/drawing/2014/main" id="{BA334B7C-14B9-DE6B-62C7-375E3878FD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31283" y="3229901"/>
            <a:ext cx="1075528" cy="1080028"/>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CF1B0254-C5D7-9B23-F24E-60F76C390D16}"/>
              </a:ext>
            </a:extLst>
          </p:cNvPr>
          <p:cNvSpPr txBox="1"/>
          <p:nvPr/>
        </p:nvSpPr>
        <p:spPr>
          <a:xfrm>
            <a:off x="103601" y="1231718"/>
            <a:ext cx="3141797" cy="369332"/>
          </a:xfrm>
          <a:prstGeom prst="rect">
            <a:avLst/>
          </a:prstGeom>
          <a:solidFill>
            <a:schemeClr val="bg1"/>
          </a:solidFill>
        </p:spPr>
        <p:txBody>
          <a:bodyPr wrap="square" rtlCol="0">
            <a:spAutoFit/>
          </a:bodyPr>
          <a:lstStyle/>
          <a:p>
            <a:r>
              <a:rPr lang="en-US"/>
              <a:t>Standardized taxonomy</a:t>
            </a:r>
          </a:p>
        </p:txBody>
      </p:sp>
      <p:pic>
        <p:nvPicPr>
          <p:cNvPr id="1038" name="Picture 14" descr="Manual of Woody Landscape Plants: Their Identification, Ornamental Characteristics, Culture, Propogation and Uses">
            <a:extLst>
              <a:ext uri="{FF2B5EF4-FFF2-40B4-BE49-F238E27FC236}">
                <a16:creationId xmlns:a16="http://schemas.microsoft.com/office/drawing/2014/main" id="{E97ADDAC-1812-0510-F493-EA7AE8283F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26147" y="4360726"/>
            <a:ext cx="942417" cy="12042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American Horticultural Society A to Z Encyclopedia of Garden Plants (The American Horticultural Society)">
            <a:extLst>
              <a:ext uri="{FF2B5EF4-FFF2-40B4-BE49-F238E27FC236}">
                <a16:creationId xmlns:a16="http://schemas.microsoft.com/office/drawing/2014/main" id="{7F63F8EA-2E81-F6A3-9960-0AB81DC206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49939" y="5615723"/>
            <a:ext cx="891522" cy="12042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1611D066-7E1A-F9E1-0465-64E25FB7E86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81269" y="967726"/>
            <a:ext cx="2666900" cy="1033959"/>
          </a:xfrm>
          <a:prstGeom prst="rect">
            <a:avLst/>
          </a:prstGeom>
          <a:noFill/>
          <a:extLst>
            <a:ext uri="{909E8E84-426E-40DD-AFC4-6F175D3DCCD1}">
              <a14:hiddenFill xmlns:a14="http://schemas.microsoft.com/office/drawing/2010/main">
                <a:solidFill>
                  <a:srgbClr val="FFFFFF"/>
                </a:solidFill>
              </a14:hiddenFill>
            </a:ext>
          </a:extLst>
        </p:spPr>
      </p:pic>
      <p:pic>
        <p:nvPicPr>
          <p:cNvPr id="3" name="Graphic 2">
            <a:extLst>
              <a:ext uri="{FF2B5EF4-FFF2-40B4-BE49-F238E27FC236}">
                <a16:creationId xmlns:a16="http://schemas.microsoft.com/office/drawing/2014/main" id="{6413851F-D7D1-96DC-7699-DD992704AA5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0" y="773849"/>
            <a:ext cx="12192000" cy="45719"/>
          </a:xfrm>
          <a:prstGeom prst="rect">
            <a:avLst/>
          </a:prstGeom>
        </p:spPr>
      </p:pic>
      <p:pic>
        <p:nvPicPr>
          <p:cNvPr id="6" name="Picture 5">
            <a:extLst>
              <a:ext uri="{FF2B5EF4-FFF2-40B4-BE49-F238E27FC236}">
                <a16:creationId xmlns:a16="http://schemas.microsoft.com/office/drawing/2014/main" id="{56B7AA0E-73B7-F266-A68F-CE55F854C84F}"/>
              </a:ext>
            </a:extLst>
          </p:cNvPr>
          <p:cNvPicPr>
            <a:picLocks noChangeAspect="1"/>
          </p:cNvPicPr>
          <p:nvPr/>
        </p:nvPicPr>
        <p:blipFill>
          <a:blip r:embed="rId11"/>
          <a:stretch>
            <a:fillRect/>
          </a:stretch>
        </p:blipFill>
        <p:spPr>
          <a:xfrm>
            <a:off x="1303004" y="2379393"/>
            <a:ext cx="8894618" cy="2774985"/>
          </a:xfrm>
          <a:prstGeom prst="rect">
            <a:avLst/>
          </a:prstGeom>
        </p:spPr>
      </p:pic>
      <p:sp>
        <p:nvSpPr>
          <p:cNvPr id="5" name="TextBox 4">
            <a:extLst>
              <a:ext uri="{FF2B5EF4-FFF2-40B4-BE49-F238E27FC236}">
                <a16:creationId xmlns:a16="http://schemas.microsoft.com/office/drawing/2014/main" id="{ECE403BC-92E5-7CAE-9327-8EAD968A6243}"/>
              </a:ext>
            </a:extLst>
          </p:cNvPr>
          <p:cNvSpPr txBox="1"/>
          <p:nvPr/>
        </p:nvSpPr>
        <p:spPr>
          <a:xfrm>
            <a:off x="103601" y="5215613"/>
            <a:ext cx="10656548" cy="400110"/>
          </a:xfrm>
          <a:prstGeom prst="rect">
            <a:avLst/>
          </a:prstGeom>
          <a:solidFill>
            <a:schemeClr val="bg1"/>
          </a:solidFill>
        </p:spPr>
        <p:txBody>
          <a:bodyPr wrap="square" rtlCol="0">
            <a:spAutoFit/>
          </a:bodyPr>
          <a:lstStyle/>
          <a:p>
            <a:pPr algn="ctr"/>
            <a:r>
              <a:rPr lang="en-US" sz="2000"/>
              <a:t>The states each species is native to was appended from the World Checklist of Vascular Plants</a:t>
            </a:r>
            <a:r>
              <a:rPr lang="en-US" sz="2000" baseline="30000"/>
              <a:t>1</a:t>
            </a:r>
            <a:endParaRPr lang="en-US" sz="2000"/>
          </a:p>
        </p:txBody>
      </p:sp>
      <p:sp>
        <p:nvSpPr>
          <p:cNvPr id="9" name="TextBox 8">
            <a:extLst>
              <a:ext uri="{FF2B5EF4-FFF2-40B4-BE49-F238E27FC236}">
                <a16:creationId xmlns:a16="http://schemas.microsoft.com/office/drawing/2014/main" id="{02D459A0-A53E-A1D1-B06D-F97CCCCDCC9B}"/>
              </a:ext>
            </a:extLst>
          </p:cNvPr>
          <p:cNvSpPr txBox="1"/>
          <p:nvPr/>
        </p:nvSpPr>
        <p:spPr>
          <a:xfrm>
            <a:off x="103601" y="5748736"/>
            <a:ext cx="10756987" cy="707886"/>
          </a:xfrm>
          <a:prstGeom prst="rect">
            <a:avLst/>
          </a:prstGeom>
          <a:noFill/>
        </p:spPr>
        <p:txBody>
          <a:bodyPr wrap="square" rtlCol="0">
            <a:spAutoFit/>
          </a:bodyPr>
          <a:lstStyle/>
          <a:p>
            <a:r>
              <a:rPr lang="en-US" sz="2000"/>
              <a:t>Aggressiveness (weediness) of each species was indicated based on descriptions in the Missouri Botanic Garden’s Plant Finder tool.</a:t>
            </a:r>
          </a:p>
        </p:txBody>
      </p:sp>
      <p:sp>
        <p:nvSpPr>
          <p:cNvPr id="11" name="TextBox 10">
            <a:extLst>
              <a:ext uri="{FF2B5EF4-FFF2-40B4-BE49-F238E27FC236}">
                <a16:creationId xmlns:a16="http://schemas.microsoft.com/office/drawing/2014/main" id="{27A3FA67-1FA9-8ACE-D06F-EE31BF2D0B10}"/>
              </a:ext>
            </a:extLst>
          </p:cNvPr>
          <p:cNvSpPr txBox="1"/>
          <p:nvPr/>
        </p:nvSpPr>
        <p:spPr>
          <a:xfrm>
            <a:off x="5571460" y="6402199"/>
            <a:ext cx="5746329" cy="430887"/>
          </a:xfrm>
          <a:prstGeom prst="rect">
            <a:avLst/>
          </a:prstGeom>
          <a:noFill/>
        </p:spPr>
        <p:txBody>
          <a:bodyPr wrap="square">
            <a:spAutoFit/>
          </a:bodyPr>
          <a:lstStyle/>
          <a:p>
            <a:r>
              <a:rPr lang="en-US" sz="1100" b="0" i="0" baseline="30000">
                <a:solidFill>
                  <a:srgbClr val="222222"/>
                </a:solidFill>
                <a:effectLst/>
              </a:rPr>
              <a:t>1</a:t>
            </a:r>
            <a:r>
              <a:rPr lang="en-US" sz="1100" b="0" i="0">
                <a:solidFill>
                  <a:srgbClr val="222222"/>
                </a:solidFill>
                <a:effectLst/>
              </a:rPr>
              <a:t>Govaerts, R., Nic </a:t>
            </a:r>
            <a:r>
              <a:rPr lang="en-US" sz="1100" b="0" i="0" err="1">
                <a:solidFill>
                  <a:srgbClr val="222222"/>
                </a:solidFill>
                <a:effectLst/>
              </a:rPr>
              <a:t>Lughadha</a:t>
            </a:r>
            <a:r>
              <a:rPr lang="en-US" sz="1100" b="0" i="0">
                <a:solidFill>
                  <a:srgbClr val="222222"/>
                </a:solidFill>
                <a:effectLst/>
              </a:rPr>
              <a:t>, E., Black, N. </a:t>
            </a:r>
            <a:r>
              <a:rPr lang="en-US" sz="1100" b="0" i="1">
                <a:solidFill>
                  <a:srgbClr val="222222"/>
                </a:solidFill>
                <a:effectLst/>
              </a:rPr>
              <a:t>et al.</a:t>
            </a:r>
            <a:r>
              <a:rPr lang="en-US" sz="1100" b="0" i="0">
                <a:solidFill>
                  <a:srgbClr val="222222"/>
                </a:solidFill>
                <a:effectLst/>
              </a:rPr>
              <a:t> The World Checklist of Vascular Plants, a continuously updated resource for exploring global plant diversity. </a:t>
            </a:r>
            <a:r>
              <a:rPr lang="en-US" sz="1100" b="0" i="1">
                <a:solidFill>
                  <a:srgbClr val="222222"/>
                </a:solidFill>
                <a:effectLst/>
              </a:rPr>
              <a:t>Sci Data</a:t>
            </a:r>
            <a:r>
              <a:rPr lang="en-US" sz="1100" b="0" i="0">
                <a:solidFill>
                  <a:srgbClr val="222222"/>
                </a:solidFill>
                <a:effectLst/>
              </a:rPr>
              <a:t> </a:t>
            </a:r>
            <a:r>
              <a:rPr lang="en-US" sz="1100" b="1" i="0">
                <a:solidFill>
                  <a:srgbClr val="222222"/>
                </a:solidFill>
                <a:effectLst/>
              </a:rPr>
              <a:t>8</a:t>
            </a:r>
            <a:r>
              <a:rPr lang="en-US" sz="1100" b="0" i="0">
                <a:solidFill>
                  <a:srgbClr val="222222"/>
                </a:solidFill>
                <a:effectLst/>
              </a:rPr>
              <a:t>, 215 (2021)</a:t>
            </a:r>
            <a:endParaRPr lang="en-US" sz="1100"/>
          </a:p>
        </p:txBody>
      </p:sp>
    </p:spTree>
    <p:extLst>
      <p:ext uri="{BB962C8B-B14F-4D97-AF65-F5344CB8AC3E}">
        <p14:creationId xmlns:p14="http://schemas.microsoft.com/office/powerpoint/2010/main" val="789359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3235508-D42E-1D81-B036-8CD2CBB8651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EA438B5-206F-CF5F-A8A4-36C685605851}"/>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sp>
        <p:nvSpPr>
          <p:cNvPr id="4" name="Title 1">
            <a:extLst>
              <a:ext uri="{FF2B5EF4-FFF2-40B4-BE49-F238E27FC236}">
                <a16:creationId xmlns:a16="http://schemas.microsoft.com/office/drawing/2014/main" id="{732F33D7-D97B-AC34-5D9C-F8D735C77C93}"/>
              </a:ext>
            </a:extLst>
          </p:cNvPr>
          <p:cNvSpPr txBox="1">
            <a:spLocks/>
          </p:cNvSpPr>
          <p:nvPr/>
        </p:nvSpPr>
        <p:spPr>
          <a:xfrm>
            <a:off x="67612" y="-50589"/>
            <a:ext cx="10114385" cy="8304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a:t>Data filters</a:t>
            </a:r>
          </a:p>
        </p:txBody>
      </p:sp>
      <p:pic>
        <p:nvPicPr>
          <p:cNvPr id="3" name="Graphic 2">
            <a:extLst>
              <a:ext uri="{FF2B5EF4-FFF2-40B4-BE49-F238E27FC236}">
                <a16:creationId xmlns:a16="http://schemas.microsoft.com/office/drawing/2014/main" id="{F8CB2335-5479-CBF0-D8F9-0CC8F6B607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773849"/>
            <a:ext cx="12192000" cy="45719"/>
          </a:xfrm>
          <a:prstGeom prst="rect">
            <a:avLst/>
          </a:prstGeom>
        </p:spPr>
      </p:pic>
      <p:sp>
        <p:nvSpPr>
          <p:cNvPr id="7" name="TextBox 6">
            <a:extLst>
              <a:ext uri="{FF2B5EF4-FFF2-40B4-BE49-F238E27FC236}">
                <a16:creationId xmlns:a16="http://schemas.microsoft.com/office/drawing/2014/main" id="{81182B1B-C116-106C-DA27-03215BBE99D8}"/>
              </a:ext>
            </a:extLst>
          </p:cNvPr>
          <p:cNvSpPr txBox="1"/>
          <p:nvPr/>
        </p:nvSpPr>
        <p:spPr>
          <a:xfrm>
            <a:off x="2439372" y="2081735"/>
            <a:ext cx="7290954" cy="707886"/>
          </a:xfrm>
          <a:prstGeom prst="rect">
            <a:avLst/>
          </a:prstGeom>
          <a:noFill/>
        </p:spPr>
        <p:txBody>
          <a:bodyPr wrap="square">
            <a:spAutoFit/>
          </a:bodyPr>
          <a:lstStyle/>
          <a:p>
            <a:pPr algn="ctr"/>
            <a:r>
              <a:rPr lang="en-US" sz="2000"/>
              <a:t>We filtered out rare, threatened, or endangered species from states where they are listed.</a:t>
            </a:r>
          </a:p>
        </p:txBody>
      </p:sp>
      <p:sp>
        <p:nvSpPr>
          <p:cNvPr id="8" name="TextBox 7">
            <a:extLst>
              <a:ext uri="{FF2B5EF4-FFF2-40B4-BE49-F238E27FC236}">
                <a16:creationId xmlns:a16="http://schemas.microsoft.com/office/drawing/2014/main" id="{5F4E5E3D-D2AC-1490-BC83-9C7C66F58800}"/>
              </a:ext>
            </a:extLst>
          </p:cNvPr>
          <p:cNvSpPr txBox="1"/>
          <p:nvPr/>
        </p:nvSpPr>
        <p:spPr>
          <a:xfrm>
            <a:off x="2743400" y="4717915"/>
            <a:ext cx="7290954" cy="707886"/>
          </a:xfrm>
          <a:prstGeom prst="rect">
            <a:avLst/>
          </a:prstGeom>
          <a:noFill/>
        </p:spPr>
        <p:txBody>
          <a:bodyPr wrap="square" rtlCol="0">
            <a:spAutoFit/>
          </a:bodyPr>
          <a:lstStyle/>
          <a:p>
            <a:pPr algn="ctr"/>
            <a:r>
              <a:rPr lang="en-US" sz="2000"/>
              <a:t>Species regulated on any official state list within the region were excluded from all state lists.</a:t>
            </a:r>
          </a:p>
        </p:txBody>
      </p:sp>
      <p:sp>
        <p:nvSpPr>
          <p:cNvPr id="9" name="Title 1">
            <a:extLst>
              <a:ext uri="{FF2B5EF4-FFF2-40B4-BE49-F238E27FC236}">
                <a16:creationId xmlns:a16="http://schemas.microsoft.com/office/drawing/2014/main" id="{CC5147E6-6076-A561-88FF-F8A8DD3406C4}"/>
              </a:ext>
            </a:extLst>
          </p:cNvPr>
          <p:cNvSpPr txBox="1">
            <a:spLocks/>
          </p:cNvSpPr>
          <p:nvPr/>
        </p:nvSpPr>
        <p:spPr>
          <a:xfrm>
            <a:off x="4047451" y="3031168"/>
            <a:ext cx="1782041" cy="1282956"/>
          </a:xfrm>
          <a:prstGeom prst="rect">
            <a:avLst/>
          </a:prstGeom>
          <a:solidFill>
            <a:schemeClr val="bg1">
              <a:alpha val="4000"/>
            </a:schemeClr>
          </a:solidFill>
          <a:effectLst>
            <a:glow rad="228600">
              <a:schemeClr val="bg1">
                <a:alpha val="40000"/>
              </a:schemeClr>
            </a:glow>
          </a:effectLst>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600" i="1">
                <a:latin typeface="+mn-lt"/>
              </a:rPr>
              <a:t>Viola rotundifolia</a:t>
            </a:r>
          </a:p>
          <a:p>
            <a:endParaRPr lang="en-US" sz="1600" i="1">
              <a:latin typeface="+mn-lt"/>
            </a:endParaRPr>
          </a:p>
          <a:p>
            <a:r>
              <a:rPr lang="en-US" sz="1600">
                <a:latin typeface="+mn-lt"/>
              </a:rPr>
              <a:t>Endangered in RI</a:t>
            </a:r>
          </a:p>
          <a:p>
            <a:endParaRPr lang="en-US" sz="1600" b="1">
              <a:latin typeface="+mn-lt"/>
            </a:endParaRPr>
          </a:p>
          <a:p>
            <a:r>
              <a:rPr lang="en-US" sz="1600">
                <a:latin typeface="+mn-lt"/>
              </a:rPr>
              <a:t>Imperiled in DE</a:t>
            </a:r>
          </a:p>
        </p:txBody>
      </p:sp>
      <p:pic>
        <p:nvPicPr>
          <p:cNvPr id="10" name="Picture 4" descr="Viola rotundifolia - Wikipedia">
            <a:extLst>
              <a:ext uri="{FF2B5EF4-FFF2-40B4-BE49-F238E27FC236}">
                <a16:creationId xmlns:a16="http://schemas.microsoft.com/office/drawing/2014/main" id="{9306F3EB-A163-6FE9-F9DE-CE9300A2814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141" r="8134" b="8794"/>
          <a:stretch/>
        </p:blipFill>
        <p:spPr bwMode="auto">
          <a:xfrm>
            <a:off x="6115606" y="2951984"/>
            <a:ext cx="1978704" cy="159837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C19EB5F3-9FD6-F4D0-1D03-7E3537EFDE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50610" y="5371191"/>
            <a:ext cx="1643700" cy="122948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F6CFFA89-1B62-1720-B1CC-852258ED1FD1}"/>
              </a:ext>
            </a:extLst>
          </p:cNvPr>
          <p:cNvSpPr txBox="1"/>
          <p:nvPr/>
        </p:nvSpPr>
        <p:spPr>
          <a:xfrm>
            <a:off x="4356847" y="5524270"/>
            <a:ext cx="1948502" cy="923330"/>
          </a:xfrm>
          <a:prstGeom prst="rect">
            <a:avLst/>
          </a:prstGeom>
          <a:noFill/>
        </p:spPr>
        <p:txBody>
          <a:bodyPr wrap="square" rtlCol="0">
            <a:spAutoFit/>
          </a:bodyPr>
          <a:lstStyle/>
          <a:p>
            <a:r>
              <a:rPr lang="en-US">
                <a:solidFill>
                  <a:schemeClr val="bg2">
                    <a:lumMod val="25000"/>
                  </a:schemeClr>
                </a:solidFill>
              </a:rPr>
              <a:t>Example: </a:t>
            </a:r>
            <a:r>
              <a:rPr lang="en-US" i="1">
                <a:solidFill>
                  <a:schemeClr val="bg2">
                    <a:lumMod val="25000"/>
                  </a:schemeClr>
                </a:solidFill>
              </a:rPr>
              <a:t>Robinia </a:t>
            </a:r>
            <a:r>
              <a:rPr lang="en-US" i="1" err="1">
                <a:solidFill>
                  <a:schemeClr val="bg2">
                    <a:lumMod val="25000"/>
                  </a:schemeClr>
                </a:solidFill>
              </a:rPr>
              <a:t>pseudoacacia</a:t>
            </a:r>
            <a:r>
              <a:rPr lang="en-US" i="1">
                <a:solidFill>
                  <a:schemeClr val="bg2">
                    <a:lumMod val="25000"/>
                  </a:schemeClr>
                </a:solidFill>
              </a:rPr>
              <a:t> </a:t>
            </a:r>
            <a:r>
              <a:rPr lang="en-US">
                <a:solidFill>
                  <a:schemeClr val="bg2">
                    <a:lumMod val="25000"/>
                  </a:schemeClr>
                </a:solidFill>
              </a:rPr>
              <a:t>(Black locust)</a:t>
            </a:r>
          </a:p>
        </p:txBody>
      </p:sp>
      <p:sp>
        <p:nvSpPr>
          <p:cNvPr id="6" name="TextBox 5">
            <a:extLst>
              <a:ext uri="{FF2B5EF4-FFF2-40B4-BE49-F238E27FC236}">
                <a16:creationId xmlns:a16="http://schemas.microsoft.com/office/drawing/2014/main" id="{B660548C-CAE5-9662-91F1-211DD1BE9EAD}"/>
              </a:ext>
            </a:extLst>
          </p:cNvPr>
          <p:cNvSpPr txBox="1"/>
          <p:nvPr/>
        </p:nvSpPr>
        <p:spPr>
          <a:xfrm>
            <a:off x="2659872" y="1079970"/>
            <a:ext cx="7290954" cy="707886"/>
          </a:xfrm>
          <a:prstGeom prst="rect">
            <a:avLst/>
          </a:prstGeom>
          <a:noFill/>
        </p:spPr>
        <p:txBody>
          <a:bodyPr wrap="square">
            <a:spAutoFit/>
          </a:bodyPr>
          <a:lstStyle/>
          <a:p>
            <a:pPr algn="ctr"/>
            <a:r>
              <a:rPr lang="en-US" sz="2000"/>
              <a:t>Species for which we found no optimal hardiness zone information were removed.</a:t>
            </a:r>
          </a:p>
        </p:txBody>
      </p:sp>
    </p:spTree>
    <p:extLst>
      <p:ext uri="{BB962C8B-B14F-4D97-AF65-F5344CB8AC3E}">
        <p14:creationId xmlns:p14="http://schemas.microsoft.com/office/powerpoint/2010/main" val="497511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1A40BEE7-7759-CF0B-7BD7-F539A8876BCA}"/>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19" name="Graphic 18">
            <a:extLst>
              <a:ext uri="{FF2B5EF4-FFF2-40B4-BE49-F238E27FC236}">
                <a16:creationId xmlns:a16="http://schemas.microsoft.com/office/drawing/2014/main" id="{86633254-5E92-CF34-D1EF-815DEBDFB7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773849"/>
            <a:ext cx="12192000" cy="45719"/>
          </a:xfrm>
          <a:prstGeom prst="rect">
            <a:avLst/>
          </a:prstGeom>
        </p:spPr>
      </p:pic>
      <p:sp>
        <p:nvSpPr>
          <p:cNvPr id="4" name="Title 1">
            <a:extLst>
              <a:ext uri="{FF2B5EF4-FFF2-40B4-BE49-F238E27FC236}">
                <a16:creationId xmlns:a16="http://schemas.microsoft.com/office/drawing/2014/main" id="{0F4C5AD6-C4F2-E25C-D952-2793C260206D}"/>
              </a:ext>
            </a:extLst>
          </p:cNvPr>
          <p:cNvSpPr txBox="1">
            <a:spLocks/>
          </p:cNvSpPr>
          <p:nvPr/>
        </p:nvSpPr>
        <p:spPr>
          <a:xfrm>
            <a:off x="0" y="-147281"/>
            <a:ext cx="10114385" cy="8304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a:t>Identifying “climate smart” native plant species</a:t>
            </a:r>
          </a:p>
        </p:txBody>
      </p:sp>
      <p:sp>
        <p:nvSpPr>
          <p:cNvPr id="2" name="TextBox 1">
            <a:extLst>
              <a:ext uri="{FF2B5EF4-FFF2-40B4-BE49-F238E27FC236}">
                <a16:creationId xmlns:a16="http://schemas.microsoft.com/office/drawing/2014/main" id="{41A8C2DD-C9AB-E1FC-8F06-5E5241626115}"/>
              </a:ext>
            </a:extLst>
          </p:cNvPr>
          <p:cNvSpPr txBox="1"/>
          <p:nvPr/>
        </p:nvSpPr>
        <p:spPr>
          <a:xfrm>
            <a:off x="1136968" y="884882"/>
            <a:ext cx="9918064" cy="1015663"/>
          </a:xfrm>
          <a:prstGeom prst="rect">
            <a:avLst/>
          </a:prstGeom>
          <a:solidFill>
            <a:schemeClr val="bg1"/>
          </a:solidFill>
        </p:spPr>
        <p:txBody>
          <a:bodyPr wrap="square" rtlCol="0">
            <a:spAutoFit/>
          </a:bodyPr>
          <a:lstStyle/>
          <a:p>
            <a:pPr algn="ctr"/>
            <a:r>
              <a:rPr lang="en-US" sz="2000"/>
              <a:t>To identify “climate smart” native species, we investigated if optimal hardiness zones persist in each state by mid-century under worst case future climate conditions for each species. A climate </a:t>
            </a:r>
            <a:r>
              <a:rPr lang="en-US" sz="2000" err="1"/>
              <a:t>persister</a:t>
            </a:r>
            <a:r>
              <a:rPr lang="en-US" sz="2000"/>
              <a:t> can survive current and future conditions within a state.</a:t>
            </a:r>
          </a:p>
        </p:txBody>
      </p:sp>
      <p:sp>
        <p:nvSpPr>
          <p:cNvPr id="9" name="Title 1">
            <a:extLst>
              <a:ext uri="{FF2B5EF4-FFF2-40B4-BE49-F238E27FC236}">
                <a16:creationId xmlns:a16="http://schemas.microsoft.com/office/drawing/2014/main" id="{D32D595E-319F-7FD2-95CF-F318C0A8EEE9}"/>
              </a:ext>
            </a:extLst>
          </p:cNvPr>
          <p:cNvSpPr txBox="1">
            <a:spLocks/>
          </p:cNvSpPr>
          <p:nvPr/>
        </p:nvSpPr>
        <p:spPr>
          <a:xfrm>
            <a:off x="7725727" y="2562054"/>
            <a:ext cx="2558779" cy="1109624"/>
          </a:xfrm>
          <a:prstGeom prst="rect">
            <a:avLst/>
          </a:prstGeom>
          <a:solidFill>
            <a:schemeClr val="bg1">
              <a:alpha val="4000"/>
            </a:schemeClr>
          </a:solidFill>
          <a:effectLst>
            <a:glow rad="228600">
              <a:schemeClr val="bg1">
                <a:alpha val="40000"/>
              </a:schemeClr>
            </a:glow>
          </a:effectLst>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800">
                <a:latin typeface="+mn-lt"/>
              </a:rPr>
              <a:t>Current MA: 5 – 7</a:t>
            </a:r>
          </a:p>
          <a:p>
            <a:endParaRPr lang="en-US" sz="1800">
              <a:latin typeface="+mn-lt"/>
            </a:endParaRPr>
          </a:p>
          <a:p>
            <a:r>
              <a:rPr lang="en-US" sz="1800">
                <a:latin typeface="+mn-lt"/>
              </a:rPr>
              <a:t>Future MA: 7 – 8 </a:t>
            </a:r>
          </a:p>
        </p:txBody>
      </p:sp>
      <p:pic>
        <p:nvPicPr>
          <p:cNvPr id="20" name="Picture 19">
            <a:extLst>
              <a:ext uri="{FF2B5EF4-FFF2-40B4-BE49-F238E27FC236}">
                <a16:creationId xmlns:a16="http://schemas.microsoft.com/office/drawing/2014/main" id="{7DEC38DA-E2FA-5757-C8EC-8379127AA812}"/>
              </a:ext>
            </a:extLst>
          </p:cNvPr>
          <p:cNvPicPr>
            <a:picLocks noChangeAspect="1"/>
          </p:cNvPicPr>
          <p:nvPr/>
        </p:nvPicPr>
        <p:blipFill>
          <a:blip r:embed="rId5"/>
          <a:srcRect l="37541" t="3771"/>
          <a:stretch/>
        </p:blipFill>
        <p:spPr>
          <a:xfrm>
            <a:off x="1179247" y="1900545"/>
            <a:ext cx="6742268" cy="3227403"/>
          </a:xfrm>
          <a:prstGeom prst="rect">
            <a:avLst/>
          </a:prstGeom>
        </p:spPr>
      </p:pic>
      <p:sp>
        <p:nvSpPr>
          <p:cNvPr id="22" name="TextBox 21">
            <a:extLst>
              <a:ext uri="{FF2B5EF4-FFF2-40B4-BE49-F238E27FC236}">
                <a16:creationId xmlns:a16="http://schemas.microsoft.com/office/drawing/2014/main" id="{718232E1-DC82-6886-0CD7-566ECBECF98B}"/>
              </a:ext>
            </a:extLst>
          </p:cNvPr>
          <p:cNvSpPr txBox="1"/>
          <p:nvPr/>
        </p:nvSpPr>
        <p:spPr>
          <a:xfrm>
            <a:off x="3785384" y="5309236"/>
            <a:ext cx="3940343" cy="1323439"/>
          </a:xfrm>
          <a:prstGeom prst="rect">
            <a:avLst/>
          </a:prstGeom>
          <a:noFill/>
        </p:spPr>
        <p:txBody>
          <a:bodyPr wrap="square" rtlCol="0">
            <a:spAutoFit/>
          </a:bodyPr>
          <a:lstStyle/>
          <a:p>
            <a:pPr algn="ctr"/>
            <a:r>
              <a:rPr lang="en-US" sz="2000"/>
              <a:t>Near-native species were removed if a species was native to a state which did not share a level 3 ecoregion with the focal state.</a:t>
            </a:r>
          </a:p>
        </p:txBody>
      </p:sp>
      <p:pic>
        <p:nvPicPr>
          <p:cNvPr id="27" name="Picture 26">
            <a:extLst>
              <a:ext uri="{FF2B5EF4-FFF2-40B4-BE49-F238E27FC236}">
                <a16:creationId xmlns:a16="http://schemas.microsoft.com/office/drawing/2014/main" id="{793DA406-1CFE-6113-9283-516C8F1BB663}"/>
              </a:ext>
            </a:extLst>
          </p:cNvPr>
          <p:cNvPicPr>
            <a:picLocks noChangeAspect="1"/>
          </p:cNvPicPr>
          <p:nvPr/>
        </p:nvPicPr>
        <p:blipFill>
          <a:blip r:embed="rId6"/>
          <a:stretch>
            <a:fillRect/>
          </a:stretch>
        </p:blipFill>
        <p:spPr>
          <a:xfrm>
            <a:off x="7921515" y="4333187"/>
            <a:ext cx="3654808" cy="2480777"/>
          </a:xfrm>
          <a:prstGeom prst="rect">
            <a:avLst/>
          </a:prstGeom>
        </p:spPr>
      </p:pic>
      <p:sp>
        <p:nvSpPr>
          <p:cNvPr id="29" name="Rectangle 28">
            <a:extLst>
              <a:ext uri="{FF2B5EF4-FFF2-40B4-BE49-F238E27FC236}">
                <a16:creationId xmlns:a16="http://schemas.microsoft.com/office/drawing/2014/main" id="{9CCC8961-9216-5CE1-CC2F-69ACA82C4C50}"/>
              </a:ext>
            </a:extLst>
          </p:cNvPr>
          <p:cNvSpPr/>
          <p:nvPr/>
        </p:nvSpPr>
        <p:spPr>
          <a:xfrm>
            <a:off x="10821971" y="5805400"/>
            <a:ext cx="902353" cy="91900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14616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A5FF4B3-9F0E-16FA-FDA5-19F63AB5D5FD}"/>
            </a:ext>
          </a:extLst>
        </p:cNvPr>
        <p:cNvGrpSpPr/>
        <p:nvPr/>
      </p:nvGrpSpPr>
      <p:grpSpPr>
        <a:xfrm>
          <a:off x="0" y="0"/>
          <a:ext cx="0" cy="0"/>
          <a:chOff x="0" y="0"/>
          <a:chExt cx="0" cy="0"/>
        </a:xfrm>
      </p:grpSpPr>
      <p:pic>
        <p:nvPicPr>
          <p:cNvPr id="2052" name="Picture 4" descr="Ilex opaca - Jersey-Friendly Yards">
            <a:extLst>
              <a:ext uri="{FF2B5EF4-FFF2-40B4-BE49-F238E27FC236}">
                <a16:creationId xmlns:a16="http://schemas.microsoft.com/office/drawing/2014/main" id="{D0E52584-BFE7-965C-7943-4BC3544D88B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854"/>
          <a:stretch/>
        </p:blipFill>
        <p:spPr bwMode="auto">
          <a:xfrm>
            <a:off x="242051" y="700571"/>
            <a:ext cx="2215268" cy="137913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B7D189E-33AA-2163-18DC-0E38DC835C50}"/>
              </a:ext>
            </a:extLst>
          </p:cNvPr>
          <p:cNvSpPr txBox="1"/>
          <p:nvPr/>
        </p:nvSpPr>
        <p:spPr>
          <a:xfrm>
            <a:off x="4176765" y="45680"/>
            <a:ext cx="1919235" cy="369332"/>
          </a:xfrm>
          <a:prstGeom prst="rect">
            <a:avLst/>
          </a:prstGeom>
          <a:noFill/>
        </p:spPr>
        <p:txBody>
          <a:bodyPr wrap="square" rtlCol="0">
            <a:spAutoFit/>
          </a:bodyPr>
          <a:lstStyle/>
          <a:p>
            <a:r>
              <a:rPr lang="en-US"/>
              <a:t>Native to MA?</a:t>
            </a:r>
          </a:p>
        </p:txBody>
      </p:sp>
      <p:sp>
        <p:nvSpPr>
          <p:cNvPr id="7" name="TextBox 6">
            <a:extLst>
              <a:ext uri="{FF2B5EF4-FFF2-40B4-BE49-F238E27FC236}">
                <a16:creationId xmlns:a16="http://schemas.microsoft.com/office/drawing/2014/main" id="{07435963-07AA-2B3C-E85D-9FBB7D3A25C8}"/>
              </a:ext>
            </a:extLst>
          </p:cNvPr>
          <p:cNvSpPr txBox="1"/>
          <p:nvPr/>
        </p:nvSpPr>
        <p:spPr>
          <a:xfrm>
            <a:off x="7263559" y="0"/>
            <a:ext cx="1919235" cy="646331"/>
          </a:xfrm>
          <a:prstGeom prst="rect">
            <a:avLst/>
          </a:prstGeom>
          <a:noFill/>
        </p:spPr>
        <p:txBody>
          <a:bodyPr wrap="square" rtlCol="0">
            <a:spAutoFit/>
          </a:bodyPr>
          <a:lstStyle/>
          <a:p>
            <a:pPr algn="ctr"/>
            <a:r>
              <a:rPr lang="en-US"/>
              <a:t>Survive future conditions?</a:t>
            </a:r>
          </a:p>
        </p:txBody>
      </p:sp>
      <p:sp>
        <p:nvSpPr>
          <p:cNvPr id="8" name="TextBox 7">
            <a:extLst>
              <a:ext uri="{FF2B5EF4-FFF2-40B4-BE49-F238E27FC236}">
                <a16:creationId xmlns:a16="http://schemas.microsoft.com/office/drawing/2014/main" id="{255BD900-F7E9-0AD1-FB86-3942B6F427B8}"/>
              </a:ext>
            </a:extLst>
          </p:cNvPr>
          <p:cNvSpPr txBox="1"/>
          <p:nvPr/>
        </p:nvSpPr>
        <p:spPr>
          <a:xfrm>
            <a:off x="9306784" y="70338"/>
            <a:ext cx="1222551" cy="369332"/>
          </a:xfrm>
          <a:prstGeom prst="rect">
            <a:avLst/>
          </a:prstGeom>
          <a:noFill/>
        </p:spPr>
        <p:txBody>
          <a:bodyPr wrap="square" rtlCol="0">
            <a:spAutoFit/>
          </a:bodyPr>
          <a:lstStyle/>
          <a:p>
            <a:r>
              <a:rPr lang="en-US"/>
              <a:t>Category</a:t>
            </a:r>
          </a:p>
        </p:txBody>
      </p:sp>
      <p:sp>
        <p:nvSpPr>
          <p:cNvPr id="11" name="TextBox 10">
            <a:extLst>
              <a:ext uri="{FF2B5EF4-FFF2-40B4-BE49-F238E27FC236}">
                <a16:creationId xmlns:a16="http://schemas.microsoft.com/office/drawing/2014/main" id="{E1D7048D-0889-956F-1A7A-C73C12EE867E}"/>
              </a:ext>
            </a:extLst>
          </p:cNvPr>
          <p:cNvSpPr txBox="1"/>
          <p:nvPr/>
        </p:nvSpPr>
        <p:spPr>
          <a:xfrm>
            <a:off x="10653325" y="0"/>
            <a:ext cx="1538675" cy="646331"/>
          </a:xfrm>
          <a:prstGeom prst="rect">
            <a:avLst/>
          </a:prstGeom>
          <a:noFill/>
        </p:spPr>
        <p:txBody>
          <a:bodyPr wrap="square" rtlCol="0">
            <a:spAutoFit/>
          </a:bodyPr>
          <a:lstStyle/>
          <a:p>
            <a:pPr algn="ctr"/>
            <a:r>
              <a:rPr lang="en-US"/>
              <a:t>Climate-smart?</a:t>
            </a:r>
          </a:p>
        </p:txBody>
      </p:sp>
      <p:sp>
        <p:nvSpPr>
          <p:cNvPr id="16" name="TextBox 15">
            <a:extLst>
              <a:ext uri="{FF2B5EF4-FFF2-40B4-BE49-F238E27FC236}">
                <a16:creationId xmlns:a16="http://schemas.microsoft.com/office/drawing/2014/main" id="{AD666629-CA8A-7129-D4C3-77BE5D18A019}"/>
              </a:ext>
            </a:extLst>
          </p:cNvPr>
          <p:cNvSpPr txBox="1"/>
          <p:nvPr/>
        </p:nvSpPr>
        <p:spPr>
          <a:xfrm>
            <a:off x="9125026" y="954376"/>
            <a:ext cx="1528299" cy="646331"/>
          </a:xfrm>
          <a:prstGeom prst="rect">
            <a:avLst/>
          </a:prstGeom>
          <a:noFill/>
        </p:spPr>
        <p:txBody>
          <a:bodyPr wrap="square" rtlCol="0">
            <a:spAutoFit/>
          </a:bodyPr>
          <a:lstStyle/>
          <a:p>
            <a:pPr algn="ctr"/>
            <a:r>
              <a:rPr lang="en-US"/>
              <a:t>Persistent native</a:t>
            </a:r>
          </a:p>
        </p:txBody>
      </p:sp>
      <p:sp>
        <p:nvSpPr>
          <p:cNvPr id="18" name="TextBox 17">
            <a:extLst>
              <a:ext uri="{FF2B5EF4-FFF2-40B4-BE49-F238E27FC236}">
                <a16:creationId xmlns:a16="http://schemas.microsoft.com/office/drawing/2014/main" id="{C0526FF2-3E72-BD10-B04A-CC9318663ED7}"/>
              </a:ext>
            </a:extLst>
          </p:cNvPr>
          <p:cNvSpPr txBox="1"/>
          <p:nvPr/>
        </p:nvSpPr>
        <p:spPr>
          <a:xfrm>
            <a:off x="2662813" y="70338"/>
            <a:ext cx="1919235" cy="369332"/>
          </a:xfrm>
          <a:prstGeom prst="rect">
            <a:avLst/>
          </a:prstGeom>
          <a:noFill/>
        </p:spPr>
        <p:txBody>
          <a:bodyPr wrap="square" rtlCol="0">
            <a:spAutoFit/>
          </a:bodyPr>
          <a:lstStyle/>
          <a:p>
            <a:r>
              <a:rPr lang="en-US"/>
              <a:t>Species</a:t>
            </a:r>
          </a:p>
        </p:txBody>
      </p:sp>
      <p:sp>
        <p:nvSpPr>
          <p:cNvPr id="25" name="TextBox 24">
            <a:extLst>
              <a:ext uri="{FF2B5EF4-FFF2-40B4-BE49-F238E27FC236}">
                <a16:creationId xmlns:a16="http://schemas.microsoft.com/office/drawing/2014/main" id="{4C6716D7-0F6D-DA0D-F47B-63386ED3EB85}"/>
              </a:ext>
            </a:extLst>
          </p:cNvPr>
          <p:cNvSpPr txBox="1"/>
          <p:nvPr/>
        </p:nvSpPr>
        <p:spPr>
          <a:xfrm>
            <a:off x="2662813" y="1076935"/>
            <a:ext cx="1586604" cy="369332"/>
          </a:xfrm>
          <a:prstGeom prst="rect">
            <a:avLst/>
          </a:prstGeom>
          <a:noFill/>
        </p:spPr>
        <p:txBody>
          <a:bodyPr wrap="square" rtlCol="0">
            <a:spAutoFit/>
          </a:bodyPr>
          <a:lstStyle/>
          <a:p>
            <a:r>
              <a:rPr lang="en-US" i="1"/>
              <a:t>Ilex opaca</a:t>
            </a:r>
          </a:p>
        </p:txBody>
      </p:sp>
      <p:pic>
        <p:nvPicPr>
          <p:cNvPr id="26" name="Graphic 25" descr="Checkmark with solid fill">
            <a:extLst>
              <a:ext uri="{FF2B5EF4-FFF2-40B4-BE49-F238E27FC236}">
                <a16:creationId xmlns:a16="http://schemas.microsoft.com/office/drawing/2014/main" id="{177AE1B4-ED34-93BF-0AA9-556E54604E2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03762" y="938435"/>
            <a:ext cx="646331" cy="646331"/>
          </a:xfrm>
          <a:prstGeom prst="rect">
            <a:avLst/>
          </a:prstGeom>
        </p:spPr>
      </p:pic>
      <p:pic>
        <p:nvPicPr>
          <p:cNvPr id="27" name="Graphic 26" descr="Checkmark with solid fill">
            <a:extLst>
              <a:ext uri="{FF2B5EF4-FFF2-40B4-BE49-F238E27FC236}">
                <a16:creationId xmlns:a16="http://schemas.microsoft.com/office/drawing/2014/main" id="{3ED206F0-D9FD-680B-E752-8063DECFAF4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56898" y="901635"/>
            <a:ext cx="646331" cy="646331"/>
          </a:xfrm>
          <a:prstGeom prst="rect">
            <a:avLst/>
          </a:prstGeom>
        </p:spPr>
      </p:pic>
      <p:pic>
        <p:nvPicPr>
          <p:cNvPr id="28" name="Graphic 27" descr="Checkmark with solid fill">
            <a:extLst>
              <a:ext uri="{FF2B5EF4-FFF2-40B4-BE49-F238E27FC236}">
                <a16:creationId xmlns:a16="http://schemas.microsoft.com/office/drawing/2014/main" id="{F3827EC3-7F42-3B84-15BC-4ECF11746E9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60252" y="901635"/>
            <a:ext cx="646331" cy="646331"/>
          </a:xfrm>
          <a:prstGeom prst="rect">
            <a:avLst/>
          </a:prstGeom>
        </p:spPr>
      </p:pic>
      <p:sp>
        <p:nvSpPr>
          <p:cNvPr id="36" name="TextBox 35">
            <a:extLst>
              <a:ext uri="{FF2B5EF4-FFF2-40B4-BE49-F238E27FC236}">
                <a16:creationId xmlns:a16="http://schemas.microsoft.com/office/drawing/2014/main" id="{3A9659ED-B537-EE72-799C-44B3DBE7D1DC}"/>
              </a:ext>
            </a:extLst>
          </p:cNvPr>
          <p:cNvSpPr txBox="1"/>
          <p:nvPr/>
        </p:nvSpPr>
        <p:spPr>
          <a:xfrm>
            <a:off x="5622567" y="-1"/>
            <a:ext cx="1919235" cy="646331"/>
          </a:xfrm>
          <a:prstGeom prst="rect">
            <a:avLst/>
          </a:prstGeom>
          <a:noFill/>
        </p:spPr>
        <p:txBody>
          <a:bodyPr wrap="square" rtlCol="0">
            <a:spAutoFit/>
          </a:bodyPr>
          <a:lstStyle/>
          <a:p>
            <a:pPr algn="ctr"/>
            <a:r>
              <a:rPr lang="en-US"/>
              <a:t>Survive current conditions?</a:t>
            </a:r>
          </a:p>
        </p:txBody>
      </p:sp>
      <p:pic>
        <p:nvPicPr>
          <p:cNvPr id="38" name="Graphic 37" descr="Checkmark with solid fill">
            <a:extLst>
              <a:ext uri="{FF2B5EF4-FFF2-40B4-BE49-F238E27FC236}">
                <a16:creationId xmlns:a16="http://schemas.microsoft.com/office/drawing/2014/main" id="{CBA52763-7B52-1F78-8D7E-719E24CC3C9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59018" y="938434"/>
            <a:ext cx="646331" cy="646331"/>
          </a:xfrm>
          <a:prstGeom prst="rect">
            <a:avLst/>
          </a:prstGeom>
        </p:spPr>
      </p:pic>
    </p:spTree>
    <p:extLst>
      <p:ext uri="{BB962C8B-B14F-4D97-AF65-F5344CB8AC3E}">
        <p14:creationId xmlns:p14="http://schemas.microsoft.com/office/powerpoint/2010/main" val="4440998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A5FF4B3-9F0E-16FA-FDA5-19F63AB5D5FD}"/>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528B6F0-3E52-FA31-A901-EA83AB312789}"/>
              </a:ext>
            </a:extLst>
          </p:cNvPr>
          <p:cNvSpPr txBox="1"/>
          <p:nvPr/>
        </p:nvSpPr>
        <p:spPr>
          <a:xfrm>
            <a:off x="8929557" y="2671335"/>
            <a:ext cx="1919236" cy="646331"/>
          </a:xfrm>
          <a:prstGeom prst="rect">
            <a:avLst/>
          </a:prstGeom>
          <a:noFill/>
        </p:spPr>
        <p:txBody>
          <a:bodyPr wrap="square" rtlCol="0">
            <a:spAutoFit/>
          </a:bodyPr>
          <a:lstStyle/>
          <a:p>
            <a:pPr algn="ctr"/>
            <a:r>
              <a:rPr lang="en-US"/>
              <a:t>Persistent near-native</a:t>
            </a:r>
          </a:p>
        </p:txBody>
      </p:sp>
      <p:pic>
        <p:nvPicPr>
          <p:cNvPr id="2052" name="Picture 4" descr="Ilex opaca - Jersey-Friendly Yards">
            <a:extLst>
              <a:ext uri="{FF2B5EF4-FFF2-40B4-BE49-F238E27FC236}">
                <a16:creationId xmlns:a16="http://schemas.microsoft.com/office/drawing/2014/main" id="{D0E52584-BFE7-965C-7943-4BC3544D88B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854"/>
          <a:stretch/>
        </p:blipFill>
        <p:spPr bwMode="auto">
          <a:xfrm>
            <a:off x="242051" y="722864"/>
            <a:ext cx="2215268" cy="137913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B7D189E-33AA-2163-18DC-0E38DC835C50}"/>
              </a:ext>
            </a:extLst>
          </p:cNvPr>
          <p:cNvSpPr txBox="1"/>
          <p:nvPr/>
        </p:nvSpPr>
        <p:spPr>
          <a:xfrm>
            <a:off x="4176765" y="45680"/>
            <a:ext cx="1919235" cy="369332"/>
          </a:xfrm>
          <a:prstGeom prst="rect">
            <a:avLst/>
          </a:prstGeom>
          <a:noFill/>
        </p:spPr>
        <p:txBody>
          <a:bodyPr wrap="square" rtlCol="0">
            <a:spAutoFit/>
          </a:bodyPr>
          <a:lstStyle/>
          <a:p>
            <a:r>
              <a:rPr lang="en-US"/>
              <a:t>Native to MA?</a:t>
            </a:r>
          </a:p>
        </p:txBody>
      </p:sp>
      <p:sp>
        <p:nvSpPr>
          <p:cNvPr id="7" name="TextBox 6">
            <a:extLst>
              <a:ext uri="{FF2B5EF4-FFF2-40B4-BE49-F238E27FC236}">
                <a16:creationId xmlns:a16="http://schemas.microsoft.com/office/drawing/2014/main" id="{07435963-07AA-2B3C-E85D-9FBB7D3A25C8}"/>
              </a:ext>
            </a:extLst>
          </p:cNvPr>
          <p:cNvSpPr txBox="1"/>
          <p:nvPr/>
        </p:nvSpPr>
        <p:spPr>
          <a:xfrm>
            <a:off x="7263559" y="0"/>
            <a:ext cx="1919235" cy="646331"/>
          </a:xfrm>
          <a:prstGeom prst="rect">
            <a:avLst/>
          </a:prstGeom>
          <a:noFill/>
        </p:spPr>
        <p:txBody>
          <a:bodyPr wrap="square" rtlCol="0">
            <a:spAutoFit/>
          </a:bodyPr>
          <a:lstStyle/>
          <a:p>
            <a:pPr algn="ctr"/>
            <a:r>
              <a:rPr lang="en-US"/>
              <a:t>Survive future conditions?</a:t>
            </a:r>
          </a:p>
        </p:txBody>
      </p:sp>
      <p:sp>
        <p:nvSpPr>
          <p:cNvPr id="8" name="TextBox 7">
            <a:extLst>
              <a:ext uri="{FF2B5EF4-FFF2-40B4-BE49-F238E27FC236}">
                <a16:creationId xmlns:a16="http://schemas.microsoft.com/office/drawing/2014/main" id="{255BD900-F7E9-0AD1-FB86-3942B6F427B8}"/>
              </a:ext>
            </a:extLst>
          </p:cNvPr>
          <p:cNvSpPr txBox="1"/>
          <p:nvPr/>
        </p:nvSpPr>
        <p:spPr>
          <a:xfrm>
            <a:off x="9306784" y="70338"/>
            <a:ext cx="1222551" cy="369332"/>
          </a:xfrm>
          <a:prstGeom prst="rect">
            <a:avLst/>
          </a:prstGeom>
          <a:noFill/>
        </p:spPr>
        <p:txBody>
          <a:bodyPr wrap="square" rtlCol="0">
            <a:spAutoFit/>
          </a:bodyPr>
          <a:lstStyle/>
          <a:p>
            <a:r>
              <a:rPr lang="en-US"/>
              <a:t>Category</a:t>
            </a:r>
          </a:p>
        </p:txBody>
      </p:sp>
      <p:sp>
        <p:nvSpPr>
          <p:cNvPr id="11" name="TextBox 10">
            <a:extLst>
              <a:ext uri="{FF2B5EF4-FFF2-40B4-BE49-F238E27FC236}">
                <a16:creationId xmlns:a16="http://schemas.microsoft.com/office/drawing/2014/main" id="{E1D7048D-0889-956F-1A7A-C73C12EE867E}"/>
              </a:ext>
            </a:extLst>
          </p:cNvPr>
          <p:cNvSpPr txBox="1"/>
          <p:nvPr/>
        </p:nvSpPr>
        <p:spPr>
          <a:xfrm>
            <a:off x="10653325" y="0"/>
            <a:ext cx="1538675" cy="646331"/>
          </a:xfrm>
          <a:prstGeom prst="rect">
            <a:avLst/>
          </a:prstGeom>
          <a:noFill/>
        </p:spPr>
        <p:txBody>
          <a:bodyPr wrap="square" rtlCol="0">
            <a:spAutoFit/>
          </a:bodyPr>
          <a:lstStyle/>
          <a:p>
            <a:pPr algn="ctr"/>
            <a:r>
              <a:rPr lang="en-US"/>
              <a:t>Climate-smart?</a:t>
            </a:r>
          </a:p>
        </p:txBody>
      </p:sp>
      <p:sp>
        <p:nvSpPr>
          <p:cNvPr id="16" name="TextBox 15">
            <a:extLst>
              <a:ext uri="{FF2B5EF4-FFF2-40B4-BE49-F238E27FC236}">
                <a16:creationId xmlns:a16="http://schemas.microsoft.com/office/drawing/2014/main" id="{AD666629-CA8A-7129-D4C3-77BE5D18A019}"/>
              </a:ext>
            </a:extLst>
          </p:cNvPr>
          <p:cNvSpPr txBox="1"/>
          <p:nvPr/>
        </p:nvSpPr>
        <p:spPr>
          <a:xfrm>
            <a:off x="9125026" y="976669"/>
            <a:ext cx="1528299" cy="646331"/>
          </a:xfrm>
          <a:prstGeom prst="rect">
            <a:avLst/>
          </a:prstGeom>
          <a:noFill/>
        </p:spPr>
        <p:txBody>
          <a:bodyPr wrap="square" rtlCol="0">
            <a:spAutoFit/>
          </a:bodyPr>
          <a:lstStyle/>
          <a:p>
            <a:pPr algn="ctr"/>
            <a:r>
              <a:rPr lang="en-US"/>
              <a:t>Persistent native</a:t>
            </a:r>
          </a:p>
        </p:txBody>
      </p:sp>
      <p:sp>
        <p:nvSpPr>
          <p:cNvPr id="18" name="TextBox 17">
            <a:extLst>
              <a:ext uri="{FF2B5EF4-FFF2-40B4-BE49-F238E27FC236}">
                <a16:creationId xmlns:a16="http://schemas.microsoft.com/office/drawing/2014/main" id="{C0526FF2-3E72-BD10-B04A-CC9318663ED7}"/>
              </a:ext>
            </a:extLst>
          </p:cNvPr>
          <p:cNvSpPr txBox="1"/>
          <p:nvPr/>
        </p:nvSpPr>
        <p:spPr>
          <a:xfrm>
            <a:off x="2662813" y="70338"/>
            <a:ext cx="1919235" cy="369332"/>
          </a:xfrm>
          <a:prstGeom prst="rect">
            <a:avLst/>
          </a:prstGeom>
          <a:noFill/>
        </p:spPr>
        <p:txBody>
          <a:bodyPr wrap="square" rtlCol="0">
            <a:spAutoFit/>
          </a:bodyPr>
          <a:lstStyle/>
          <a:p>
            <a:r>
              <a:rPr lang="en-US"/>
              <a:t>Species</a:t>
            </a:r>
          </a:p>
        </p:txBody>
      </p:sp>
      <p:sp>
        <p:nvSpPr>
          <p:cNvPr id="25" name="TextBox 24">
            <a:extLst>
              <a:ext uri="{FF2B5EF4-FFF2-40B4-BE49-F238E27FC236}">
                <a16:creationId xmlns:a16="http://schemas.microsoft.com/office/drawing/2014/main" id="{4C6716D7-0F6D-DA0D-F47B-63386ED3EB85}"/>
              </a:ext>
            </a:extLst>
          </p:cNvPr>
          <p:cNvSpPr txBox="1"/>
          <p:nvPr/>
        </p:nvSpPr>
        <p:spPr>
          <a:xfrm>
            <a:off x="2662813" y="1099228"/>
            <a:ext cx="1586604" cy="369332"/>
          </a:xfrm>
          <a:prstGeom prst="rect">
            <a:avLst/>
          </a:prstGeom>
          <a:noFill/>
        </p:spPr>
        <p:txBody>
          <a:bodyPr wrap="square" rtlCol="0">
            <a:spAutoFit/>
          </a:bodyPr>
          <a:lstStyle/>
          <a:p>
            <a:r>
              <a:rPr lang="en-US" i="1"/>
              <a:t>Ilex opaca</a:t>
            </a:r>
          </a:p>
        </p:txBody>
      </p:sp>
      <p:pic>
        <p:nvPicPr>
          <p:cNvPr id="26" name="Graphic 25" descr="Checkmark with solid fill">
            <a:extLst>
              <a:ext uri="{FF2B5EF4-FFF2-40B4-BE49-F238E27FC236}">
                <a16:creationId xmlns:a16="http://schemas.microsoft.com/office/drawing/2014/main" id="{177AE1B4-ED34-93BF-0AA9-556E54604E2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03762" y="960728"/>
            <a:ext cx="646331" cy="646331"/>
          </a:xfrm>
          <a:prstGeom prst="rect">
            <a:avLst/>
          </a:prstGeom>
        </p:spPr>
      </p:pic>
      <p:pic>
        <p:nvPicPr>
          <p:cNvPr id="27" name="Graphic 26" descr="Checkmark with solid fill">
            <a:extLst>
              <a:ext uri="{FF2B5EF4-FFF2-40B4-BE49-F238E27FC236}">
                <a16:creationId xmlns:a16="http://schemas.microsoft.com/office/drawing/2014/main" id="{3ED206F0-D9FD-680B-E752-8063DECFAF4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56898" y="923928"/>
            <a:ext cx="646331" cy="646331"/>
          </a:xfrm>
          <a:prstGeom prst="rect">
            <a:avLst/>
          </a:prstGeom>
        </p:spPr>
      </p:pic>
      <p:pic>
        <p:nvPicPr>
          <p:cNvPr id="28" name="Graphic 27" descr="Checkmark with solid fill">
            <a:extLst>
              <a:ext uri="{FF2B5EF4-FFF2-40B4-BE49-F238E27FC236}">
                <a16:creationId xmlns:a16="http://schemas.microsoft.com/office/drawing/2014/main" id="{F3827EC3-7F42-3B84-15BC-4ECF11746E9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60252" y="923928"/>
            <a:ext cx="646331" cy="646331"/>
          </a:xfrm>
          <a:prstGeom prst="rect">
            <a:avLst/>
          </a:prstGeom>
        </p:spPr>
      </p:pic>
      <p:sp>
        <p:nvSpPr>
          <p:cNvPr id="30" name="TextBox 29">
            <a:extLst>
              <a:ext uri="{FF2B5EF4-FFF2-40B4-BE49-F238E27FC236}">
                <a16:creationId xmlns:a16="http://schemas.microsoft.com/office/drawing/2014/main" id="{179889C7-B46C-4184-39D8-C19AD9BDC30D}"/>
              </a:ext>
            </a:extLst>
          </p:cNvPr>
          <p:cNvSpPr txBox="1"/>
          <p:nvPr/>
        </p:nvSpPr>
        <p:spPr>
          <a:xfrm>
            <a:off x="2581908" y="2672144"/>
            <a:ext cx="1748413" cy="646331"/>
          </a:xfrm>
          <a:prstGeom prst="rect">
            <a:avLst/>
          </a:prstGeom>
          <a:noFill/>
        </p:spPr>
        <p:txBody>
          <a:bodyPr wrap="square" rtlCol="0">
            <a:spAutoFit/>
          </a:bodyPr>
          <a:lstStyle/>
          <a:p>
            <a:r>
              <a:rPr lang="en-US" i="1"/>
              <a:t>Rhododendron arborescens</a:t>
            </a:r>
          </a:p>
        </p:txBody>
      </p:sp>
      <p:pic>
        <p:nvPicPr>
          <p:cNvPr id="31" name="Graphic 30" descr="Checkmark with solid fill">
            <a:extLst>
              <a:ext uri="{FF2B5EF4-FFF2-40B4-BE49-F238E27FC236}">
                <a16:creationId xmlns:a16="http://schemas.microsoft.com/office/drawing/2014/main" id="{9147CA10-F17A-FB81-E451-5D1145DBF8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56898" y="2633740"/>
            <a:ext cx="646331" cy="646331"/>
          </a:xfrm>
          <a:prstGeom prst="rect">
            <a:avLst/>
          </a:prstGeom>
        </p:spPr>
      </p:pic>
      <p:pic>
        <p:nvPicPr>
          <p:cNvPr id="32" name="Graphic 31" descr="Close with solid fill">
            <a:extLst>
              <a:ext uri="{FF2B5EF4-FFF2-40B4-BE49-F238E27FC236}">
                <a16:creationId xmlns:a16="http://schemas.microsoft.com/office/drawing/2014/main" id="{86A3FB81-5CD7-71CD-60E6-6F5917DBAF0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603762" y="2672144"/>
            <a:ext cx="646331" cy="646331"/>
          </a:xfrm>
          <a:prstGeom prst="rect">
            <a:avLst/>
          </a:prstGeom>
        </p:spPr>
      </p:pic>
      <p:pic>
        <p:nvPicPr>
          <p:cNvPr id="34" name="Graphic 33" descr="Checkmark with solid fill">
            <a:extLst>
              <a:ext uri="{FF2B5EF4-FFF2-40B4-BE49-F238E27FC236}">
                <a16:creationId xmlns:a16="http://schemas.microsoft.com/office/drawing/2014/main" id="{230524B3-CD30-9E5A-69A7-33FC4826B39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60251" y="2528526"/>
            <a:ext cx="646331" cy="646331"/>
          </a:xfrm>
          <a:prstGeom prst="rect">
            <a:avLst/>
          </a:prstGeom>
        </p:spPr>
      </p:pic>
      <p:sp>
        <p:nvSpPr>
          <p:cNvPr id="36" name="TextBox 35">
            <a:extLst>
              <a:ext uri="{FF2B5EF4-FFF2-40B4-BE49-F238E27FC236}">
                <a16:creationId xmlns:a16="http://schemas.microsoft.com/office/drawing/2014/main" id="{3A9659ED-B537-EE72-799C-44B3DBE7D1DC}"/>
              </a:ext>
            </a:extLst>
          </p:cNvPr>
          <p:cNvSpPr txBox="1"/>
          <p:nvPr/>
        </p:nvSpPr>
        <p:spPr>
          <a:xfrm>
            <a:off x="5622567" y="-1"/>
            <a:ext cx="1919235" cy="646331"/>
          </a:xfrm>
          <a:prstGeom prst="rect">
            <a:avLst/>
          </a:prstGeom>
          <a:noFill/>
        </p:spPr>
        <p:txBody>
          <a:bodyPr wrap="square" rtlCol="0">
            <a:spAutoFit/>
          </a:bodyPr>
          <a:lstStyle/>
          <a:p>
            <a:pPr algn="ctr"/>
            <a:r>
              <a:rPr lang="en-US"/>
              <a:t>Survive current conditions?</a:t>
            </a:r>
          </a:p>
        </p:txBody>
      </p:sp>
      <p:pic>
        <p:nvPicPr>
          <p:cNvPr id="38" name="Graphic 37" descr="Checkmark with solid fill">
            <a:extLst>
              <a:ext uri="{FF2B5EF4-FFF2-40B4-BE49-F238E27FC236}">
                <a16:creationId xmlns:a16="http://schemas.microsoft.com/office/drawing/2014/main" id="{CBA52763-7B52-1F78-8D7E-719E24CC3C9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59018" y="960727"/>
            <a:ext cx="646331" cy="646331"/>
          </a:xfrm>
          <a:prstGeom prst="rect">
            <a:avLst/>
          </a:prstGeom>
        </p:spPr>
      </p:pic>
      <p:pic>
        <p:nvPicPr>
          <p:cNvPr id="39" name="Graphic 38" descr="Checkmark with solid fill">
            <a:extLst>
              <a:ext uri="{FF2B5EF4-FFF2-40B4-BE49-F238E27FC236}">
                <a16:creationId xmlns:a16="http://schemas.microsoft.com/office/drawing/2014/main" id="{F5D4F591-A44C-2754-9F92-20DCB2DCA3E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52042" y="2633740"/>
            <a:ext cx="646331" cy="646331"/>
          </a:xfrm>
          <a:prstGeom prst="rect">
            <a:avLst/>
          </a:prstGeom>
        </p:spPr>
      </p:pic>
      <p:pic>
        <p:nvPicPr>
          <p:cNvPr id="2050" name="Picture 2">
            <a:extLst>
              <a:ext uri="{FF2B5EF4-FFF2-40B4-BE49-F238E27FC236}">
                <a16:creationId xmlns:a16="http://schemas.microsoft.com/office/drawing/2014/main" id="{E3435E7C-DCDF-9C3A-01C7-6290AF8994E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7463" b="20978"/>
          <a:stretch/>
        </p:blipFill>
        <p:spPr bwMode="auto">
          <a:xfrm>
            <a:off x="242051" y="2266611"/>
            <a:ext cx="2215267" cy="15213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A86E93A-5A19-3A91-09DD-CFA82F7BD709}"/>
              </a:ext>
            </a:extLst>
          </p:cNvPr>
          <p:cNvSpPr txBox="1"/>
          <p:nvPr/>
        </p:nvSpPr>
        <p:spPr>
          <a:xfrm>
            <a:off x="3967310" y="3280071"/>
            <a:ext cx="1919234" cy="923330"/>
          </a:xfrm>
          <a:prstGeom prst="rect">
            <a:avLst/>
          </a:prstGeom>
          <a:noFill/>
        </p:spPr>
        <p:txBody>
          <a:bodyPr wrap="square" rtlCol="0">
            <a:spAutoFit/>
          </a:bodyPr>
          <a:lstStyle/>
          <a:p>
            <a:pPr algn="ctr"/>
            <a:r>
              <a:rPr lang="en-US" i="1">
                <a:solidFill>
                  <a:srgbClr val="FF0000"/>
                </a:solidFill>
              </a:rPr>
              <a:t>But shares a level III ecoregion with MA</a:t>
            </a:r>
          </a:p>
        </p:txBody>
      </p:sp>
    </p:spTree>
    <p:extLst>
      <p:ext uri="{BB962C8B-B14F-4D97-AF65-F5344CB8AC3E}">
        <p14:creationId xmlns:p14="http://schemas.microsoft.com/office/powerpoint/2010/main" val="42405697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2559727-E240-E909-6F00-F748EEACF97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151F8C1-1EC7-F925-4FB4-0BA8B7EE3C99}"/>
              </a:ext>
            </a:extLst>
          </p:cNvPr>
          <p:cNvSpPr txBox="1"/>
          <p:nvPr/>
        </p:nvSpPr>
        <p:spPr>
          <a:xfrm>
            <a:off x="8929557" y="2671335"/>
            <a:ext cx="1919236" cy="646331"/>
          </a:xfrm>
          <a:prstGeom prst="rect">
            <a:avLst/>
          </a:prstGeom>
          <a:noFill/>
        </p:spPr>
        <p:txBody>
          <a:bodyPr wrap="square" rtlCol="0">
            <a:spAutoFit/>
          </a:bodyPr>
          <a:lstStyle/>
          <a:p>
            <a:pPr algn="ctr"/>
            <a:r>
              <a:rPr lang="en-US"/>
              <a:t>Persistent near-native</a:t>
            </a:r>
          </a:p>
        </p:txBody>
      </p:sp>
      <p:pic>
        <p:nvPicPr>
          <p:cNvPr id="2052" name="Picture 4" descr="Ilex opaca - Jersey-Friendly Yards">
            <a:extLst>
              <a:ext uri="{FF2B5EF4-FFF2-40B4-BE49-F238E27FC236}">
                <a16:creationId xmlns:a16="http://schemas.microsoft.com/office/drawing/2014/main" id="{E09A6912-71AE-E987-C4E9-CE4C3CF2113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854"/>
          <a:stretch/>
        </p:blipFill>
        <p:spPr bwMode="auto">
          <a:xfrm>
            <a:off x="242051" y="722864"/>
            <a:ext cx="2215268" cy="137913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75EC9CE-DEB7-54E2-C2B0-879AE02DDB75}"/>
              </a:ext>
            </a:extLst>
          </p:cNvPr>
          <p:cNvSpPr txBox="1"/>
          <p:nvPr/>
        </p:nvSpPr>
        <p:spPr>
          <a:xfrm>
            <a:off x="4176765" y="45680"/>
            <a:ext cx="1919235" cy="369332"/>
          </a:xfrm>
          <a:prstGeom prst="rect">
            <a:avLst/>
          </a:prstGeom>
          <a:noFill/>
        </p:spPr>
        <p:txBody>
          <a:bodyPr wrap="square" rtlCol="0">
            <a:spAutoFit/>
          </a:bodyPr>
          <a:lstStyle/>
          <a:p>
            <a:r>
              <a:rPr lang="en-US"/>
              <a:t>Native to MA?</a:t>
            </a:r>
          </a:p>
        </p:txBody>
      </p:sp>
      <p:sp>
        <p:nvSpPr>
          <p:cNvPr id="7" name="TextBox 6">
            <a:extLst>
              <a:ext uri="{FF2B5EF4-FFF2-40B4-BE49-F238E27FC236}">
                <a16:creationId xmlns:a16="http://schemas.microsoft.com/office/drawing/2014/main" id="{19B59E2A-09EE-7A66-CD77-9ACF3508FAD3}"/>
              </a:ext>
            </a:extLst>
          </p:cNvPr>
          <p:cNvSpPr txBox="1"/>
          <p:nvPr/>
        </p:nvSpPr>
        <p:spPr>
          <a:xfrm>
            <a:off x="7263559" y="0"/>
            <a:ext cx="1919235" cy="646331"/>
          </a:xfrm>
          <a:prstGeom prst="rect">
            <a:avLst/>
          </a:prstGeom>
          <a:noFill/>
        </p:spPr>
        <p:txBody>
          <a:bodyPr wrap="square" rtlCol="0">
            <a:spAutoFit/>
          </a:bodyPr>
          <a:lstStyle/>
          <a:p>
            <a:pPr algn="ctr"/>
            <a:r>
              <a:rPr lang="en-US"/>
              <a:t>Survive future conditions?</a:t>
            </a:r>
          </a:p>
        </p:txBody>
      </p:sp>
      <p:sp>
        <p:nvSpPr>
          <p:cNvPr id="8" name="TextBox 7">
            <a:extLst>
              <a:ext uri="{FF2B5EF4-FFF2-40B4-BE49-F238E27FC236}">
                <a16:creationId xmlns:a16="http://schemas.microsoft.com/office/drawing/2014/main" id="{D9A7EF1E-61FD-856B-38AE-BCF930EBF0A4}"/>
              </a:ext>
            </a:extLst>
          </p:cNvPr>
          <p:cNvSpPr txBox="1"/>
          <p:nvPr/>
        </p:nvSpPr>
        <p:spPr>
          <a:xfrm>
            <a:off x="9306784" y="70338"/>
            <a:ext cx="1222551" cy="369332"/>
          </a:xfrm>
          <a:prstGeom prst="rect">
            <a:avLst/>
          </a:prstGeom>
          <a:noFill/>
        </p:spPr>
        <p:txBody>
          <a:bodyPr wrap="square" rtlCol="0">
            <a:spAutoFit/>
          </a:bodyPr>
          <a:lstStyle/>
          <a:p>
            <a:r>
              <a:rPr lang="en-US"/>
              <a:t>Category</a:t>
            </a:r>
          </a:p>
        </p:txBody>
      </p:sp>
      <p:sp>
        <p:nvSpPr>
          <p:cNvPr id="11" name="TextBox 10">
            <a:extLst>
              <a:ext uri="{FF2B5EF4-FFF2-40B4-BE49-F238E27FC236}">
                <a16:creationId xmlns:a16="http://schemas.microsoft.com/office/drawing/2014/main" id="{718BF717-C213-2F9F-0D54-D9DC0DDBA126}"/>
              </a:ext>
            </a:extLst>
          </p:cNvPr>
          <p:cNvSpPr txBox="1"/>
          <p:nvPr/>
        </p:nvSpPr>
        <p:spPr>
          <a:xfrm>
            <a:off x="10653325" y="0"/>
            <a:ext cx="1538675" cy="646331"/>
          </a:xfrm>
          <a:prstGeom prst="rect">
            <a:avLst/>
          </a:prstGeom>
          <a:noFill/>
        </p:spPr>
        <p:txBody>
          <a:bodyPr wrap="square" rtlCol="0">
            <a:spAutoFit/>
          </a:bodyPr>
          <a:lstStyle/>
          <a:p>
            <a:pPr algn="ctr"/>
            <a:r>
              <a:rPr lang="en-US"/>
              <a:t>Climate-smart?</a:t>
            </a:r>
          </a:p>
        </p:txBody>
      </p:sp>
      <p:sp>
        <p:nvSpPr>
          <p:cNvPr id="16" name="TextBox 15">
            <a:extLst>
              <a:ext uri="{FF2B5EF4-FFF2-40B4-BE49-F238E27FC236}">
                <a16:creationId xmlns:a16="http://schemas.microsoft.com/office/drawing/2014/main" id="{2A62081B-1702-E5A2-139D-B5FBDBD58E20}"/>
              </a:ext>
            </a:extLst>
          </p:cNvPr>
          <p:cNvSpPr txBox="1"/>
          <p:nvPr/>
        </p:nvSpPr>
        <p:spPr>
          <a:xfrm>
            <a:off x="9125026" y="976669"/>
            <a:ext cx="1528299" cy="646331"/>
          </a:xfrm>
          <a:prstGeom prst="rect">
            <a:avLst/>
          </a:prstGeom>
          <a:noFill/>
        </p:spPr>
        <p:txBody>
          <a:bodyPr wrap="square" rtlCol="0">
            <a:spAutoFit/>
          </a:bodyPr>
          <a:lstStyle/>
          <a:p>
            <a:pPr algn="ctr"/>
            <a:r>
              <a:rPr lang="en-US"/>
              <a:t>Persistent native</a:t>
            </a:r>
          </a:p>
        </p:txBody>
      </p:sp>
      <p:sp>
        <p:nvSpPr>
          <p:cNvPr id="18" name="TextBox 17">
            <a:extLst>
              <a:ext uri="{FF2B5EF4-FFF2-40B4-BE49-F238E27FC236}">
                <a16:creationId xmlns:a16="http://schemas.microsoft.com/office/drawing/2014/main" id="{D34215E1-F0E2-10EC-2992-894CED2F3154}"/>
              </a:ext>
            </a:extLst>
          </p:cNvPr>
          <p:cNvSpPr txBox="1"/>
          <p:nvPr/>
        </p:nvSpPr>
        <p:spPr>
          <a:xfrm>
            <a:off x="2662813" y="70338"/>
            <a:ext cx="1919235" cy="369332"/>
          </a:xfrm>
          <a:prstGeom prst="rect">
            <a:avLst/>
          </a:prstGeom>
          <a:noFill/>
        </p:spPr>
        <p:txBody>
          <a:bodyPr wrap="square" rtlCol="0">
            <a:spAutoFit/>
          </a:bodyPr>
          <a:lstStyle/>
          <a:p>
            <a:r>
              <a:rPr lang="en-US"/>
              <a:t>Species</a:t>
            </a:r>
          </a:p>
        </p:txBody>
      </p:sp>
      <p:sp>
        <p:nvSpPr>
          <p:cNvPr id="25" name="TextBox 24">
            <a:extLst>
              <a:ext uri="{FF2B5EF4-FFF2-40B4-BE49-F238E27FC236}">
                <a16:creationId xmlns:a16="http://schemas.microsoft.com/office/drawing/2014/main" id="{7DFAF722-5C05-C579-009F-90F48AC0A641}"/>
              </a:ext>
            </a:extLst>
          </p:cNvPr>
          <p:cNvSpPr txBox="1"/>
          <p:nvPr/>
        </p:nvSpPr>
        <p:spPr>
          <a:xfrm>
            <a:off x="2662813" y="1099228"/>
            <a:ext cx="1586604" cy="369332"/>
          </a:xfrm>
          <a:prstGeom prst="rect">
            <a:avLst/>
          </a:prstGeom>
          <a:noFill/>
        </p:spPr>
        <p:txBody>
          <a:bodyPr wrap="square" rtlCol="0">
            <a:spAutoFit/>
          </a:bodyPr>
          <a:lstStyle/>
          <a:p>
            <a:r>
              <a:rPr lang="en-US" i="1"/>
              <a:t>Ilex opaca</a:t>
            </a:r>
          </a:p>
        </p:txBody>
      </p:sp>
      <p:pic>
        <p:nvPicPr>
          <p:cNvPr id="26" name="Graphic 25" descr="Checkmark with solid fill">
            <a:extLst>
              <a:ext uri="{FF2B5EF4-FFF2-40B4-BE49-F238E27FC236}">
                <a16:creationId xmlns:a16="http://schemas.microsoft.com/office/drawing/2014/main" id="{DAE4FB94-6B11-8157-E4B8-B59BC964C2D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03762" y="960728"/>
            <a:ext cx="646331" cy="646331"/>
          </a:xfrm>
          <a:prstGeom prst="rect">
            <a:avLst/>
          </a:prstGeom>
        </p:spPr>
      </p:pic>
      <p:pic>
        <p:nvPicPr>
          <p:cNvPr id="27" name="Graphic 26" descr="Checkmark with solid fill">
            <a:extLst>
              <a:ext uri="{FF2B5EF4-FFF2-40B4-BE49-F238E27FC236}">
                <a16:creationId xmlns:a16="http://schemas.microsoft.com/office/drawing/2014/main" id="{99FB5CCF-120A-0582-B834-1D21F66563B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56898" y="923928"/>
            <a:ext cx="646331" cy="646331"/>
          </a:xfrm>
          <a:prstGeom prst="rect">
            <a:avLst/>
          </a:prstGeom>
        </p:spPr>
      </p:pic>
      <p:pic>
        <p:nvPicPr>
          <p:cNvPr id="28" name="Graphic 27" descr="Checkmark with solid fill">
            <a:extLst>
              <a:ext uri="{FF2B5EF4-FFF2-40B4-BE49-F238E27FC236}">
                <a16:creationId xmlns:a16="http://schemas.microsoft.com/office/drawing/2014/main" id="{A5C538C4-918A-9121-B89C-EB4E3A9842C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60252" y="923928"/>
            <a:ext cx="646331" cy="646331"/>
          </a:xfrm>
          <a:prstGeom prst="rect">
            <a:avLst/>
          </a:prstGeom>
        </p:spPr>
      </p:pic>
      <p:sp>
        <p:nvSpPr>
          <p:cNvPr id="30" name="TextBox 29">
            <a:extLst>
              <a:ext uri="{FF2B5EF4-FFF2-40B4-BE49-F238E27FC236}">
                <a16:creationId xmlns:a16="http://schemas.microsoft.com/office/drawing/2014/main" id="{D8011952-7F4B-730C-9B59-43104600DC8A}"/>
              </a:ext>
            </a:extLst>
          </p:cNvPr>
          <p:cNvSpPr txBox="1"/>
          <p:nvPr/>
        </p:nvSpPr>
        <p:spPr>
          <a:xfrm>
            <a:off x="2581908" y="2672144"/>
            <a:ext cx="1748413" cy="646331"/>
          </a:xfrm>
          <a:prstGeom prst="rect">
            <a:avLst/>
          </a:prstGeom>
          <a:noFill/>
        </p:spPr>
        <p:txBody>
          <a:bodyPr wrap="square" rtlCol="0">
            <a:spAutoFit/>
          </a:bodyPr>
          <a:lstStyle/>
          <a:p>
            <a:r>
              <a:rPr lang="en-US" i="1"/>
              <a:t>Rhododendron arborescens</a:t>
            </a:r>
          </a:p>
        </p:txBody>
      </p:sp>
      <p:pic>
        <p:nvPicPr>
          <p:cNvPr id="31" name="Graphic 30" descr="Checkmark with solid fill">
            <a:extLst>
              <a:ext uri="{FF2B5EF4-FFF2-40B4-BE49-F238E27FC236}">
                <a16:creationId xmlns:a16="http://schemas.microsoft.com/office/drawing/2014/main" id="{45A0609B-BB50-AD39-A69E-15A7974EDB2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56898" y="2633740"/>
            <a:ext cx="646331" cy="646331"/>
          </a:xfrm>
          <a:prstGeom prst="rect">
            <a:avLst/>
          </a:prstGeom>
        </p:spPr>
      </p:pic>
      <p:pic>
        <p:nvPicPr>
          <p:cNvPr id="32" name="Graphic 31" descr="Close with solid fill">
            <a:extLst>
              <a:ext uri="{FF2B5EF4-FFF2-40B4-BE49-F238E27FC236}">
                <a16:creationId xmlns:a16="http://schemas.microsoft.com/office/drawing/2014/main" id="{651562ED-91C1-2634-0DE3-646BAA60DE7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603762" y="2672144"/>
            <a:ext cx="646331" cy="646331"/>
          </a:xfrm>
          <a:prstGeom prst="rect">
            <a:avLst/>
          </a:prstGeom>
        </p:spPr>
      </p:pic>
      <p:pic>
        <p:nvPicPr>
          <p:cNvPr id="34" name="Graphic 33" descr="Checkmark with solid fill">
            <a:extLst>
              <a:ext uri="{FF2B5EF4-FFF2-40B4-BE49-F238E27FC236}">
                <a16:creationId xmlns:a16="http://schemas.microsoft.com/office/drawing/2014/main" id="{12A44F8F-84F3-E792-22E0-FBB1FAB1D69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60251" y="2528526"/>
            <a:ext cx="646331" cy="646331"/>
          </a:xfrm>
          <a:prstGeom prst="rect">
            <a:avLst/>
          </a:prstGeom>
        </p:spPr>
      </p:pic>
      <p:sp>
        <p:nvSpPr>
          <p:cNvPr id="36" name="TextBox 35">
            <a:extLst>
              <a:ext uri="{FF2B5EF4-FFF2-40B4-BE49-F238E27FC236}">
                <a16:creationId xmlns:a16="http://schemas.microsoft.com/office/drawing/2014/main" id="{FEE9AE7D-903C-D44C-DE02-18BF9F55AEB4}"/>
              </a:ext>
            </a:extLst>
          </p:cNvPr>
          <p:cNvSpPr txBox="1"/>
          <p:nvPr/>
        </p:nvSpPr>
        <p:spPr>
          <a:xfrm>
            <a:off x="5622567" y="-1"/>
            <a:ext cx="1919235" cy="646331"/>
          </a:xfrm>
          <a:prstGeom prst="rect">
            <a:avLst/>
          </a:prstGeom>
          <a:noFill/>
        </p:spPr>
        <p:txBody>
          <a:bodyPr wrap="square" rtlCol="0">
            <a:spAutoFit/>
          </a:bodyPr>
          <a:lstStyle/>
          <a:p>
            <a:pPr algn="ctr"/>
            <a:r>
              <a:rPr lang="en-US"/>
              <a:t>Survive current conditions?</a:t>
            </a:r>
          </a:p>
        </p:txBody>
      </p:sp>
      <p:pic>
        <p:nvPicPr>
          <p:cNvPr id="38" name="Graphic 37" descr="Checkmark with solid fill">
            <a:extLst>
              <a:ext uri="{FF2B5EF4-FFF2-40B4-BE49-F238E27FC236}">
                <a16:creationId xmlns:a16="http://schemas.microsoft.com/office/drawing/2014/main" id="{2D69E891-1390-EC81-1C18-B726A3326C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59018" y="960727"/>
            <a:ext cx="646331" cy="646331"/>
          </a:xfrm>
          <a:prstGeom prst="rect">
            <a:avLst/>
          </a:prstGeom>
        </p:spPr>
      </p:pic>
      <p:pic>
        <p:nvPicPr>
          <p:cNvPr id="39" name="Graphic 38" descr="Checkmark with solid fill">
            <a:extLst>
              <a:ext uri="{FF2B5EF4-FFF2-40B4-BE49-F238E27FC236}">
                <a16:creationId xmlns:a16="http://schemas.microsoft.com/office/drawing/2014/main" id="{35097DBE-3460-C6CF-018B-8247F3264E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52042" y="2633740"/>
            <a:ext cx="646331" cy="646331"/>
          </a:xfrm>
          <a:prstGeom prst="rect">
            <a:avLst/>
          </a:prstGeom>
        </p:spPr>
      </p:pic>
      <p:pic>
        <p:nvPicPr>
          <p:cNvPr id="2050" name="Picture 2">
            <a:extLst>
              <a:ext uri="{FF2B5EF4-FFF2-40B4-BE49-F238E27FC236}">
                <a16:creationId xmlns:a16="http://schemas.microsoft.com/office/drawing/2014/main" id="{D52B0B16-89CF-1712-A1F9-39CF1325799A}"/>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7463" b="20978"/>
          <a:stretch/>
        </p:blipFill>
        <p:spPr bwMode="auto">
          <a:xfrm>
            <a:off x="242051" y="2266611"/>
            <a:ext cx="2215267" cy="152139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6">
            <a:extLst>
              <a:ext uri="{FF2B5EF4-FFF2-40B4-BE49-F238E27FC236}">
                <a16:creationId xmlns:a16="http://schemas.microsoft.com/office/drawing/2014/main" id="{0449C156-FAFE-212C-AE66-43177FC93FE5}"/>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9071"/>
          <a:stretch/>
        </p:blipFill>
        <p:spPr bwMode="auto">
          <a:xfrm>
            <a:off x="242051" y="3952612"/>
            <a:ext cx="2230879" cy="15213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F596D7C-FD28-99F6-16FE-B253257BACC9}"/>
              </a:ext>
            </a:extLst>
          </p:cNvPr>
          <p:cNvSpPr txBox="1"/>
          <p:nvPr/>
        </p:nvSpPr>
        <p:spPr>
          <a:xfrm>
            <a:off x="9219698" y="4425300"/>
            <a:ext cx="1396721" cy="369332"/>
          </a:xfrm>
          <a:prstGeom prst="rect">
            <a:avLst/>
          </a:prstGeom>
          <a:noFill/>
        </p:spPr>
        <p:txBody>
          <a:bodyPr wrap="square" rtlCol="0">
            <a:spAutoFit/>
          </a:bodyPr>
          <a:lstStyle/>
          <a:p>
            <a:r>
              <a:rPr lang="en-US"/>
              <a:t>Native loss</a:t>
            </a:r>
          </a:p>
        </p:txBody>
      </p:sp>
      <p:sp>
        <p:nvSpPr>
          <p:cNvPr id="6" name="TextBox 5">
            <a:extLst>
              <a:ext uri="{FF2B5EF4-FFF2-40B4-BE49-F238E27FC236}">
                <a16:creationId xmlns:a16="http://schemas.microsoft.com/office/drawing/2014/main" id="{81C1E265-C0FB-C486-10FF-0251925FB479}"/>
              </a:ext>
            </a:extLst>
          </p:cNvPr>
          <p:cNvSpPr txBox="1"/>
          <p:nvPr/>
        </p:nvSpPr>
        <p:spPr>
          <a:xfrm>
            <a:off x="2662813" y="4418082"/>
            <a:ext cx="1586604" cy="646331"/>
          </a:xfrm>
          <a:prstGeom prst="rect">
            <a:avLst/>
          </a:prstGeom>
          <a:noFill/>
        </p:spPr>
        <p:txBody>
          <a:bodyPr wrap="square" rtlCol="0">
            <a:spAutoFit/>
          </a:bodyPr>
          <a:lstStyle/>
          <a:p>
            <a:r>
              <a:rPr lang="en-US" i="1"/>
              <a:t>Prunus pensylvanica</a:t>
            </a:r>
          </a:p>
        </p:txBody>
      </p:sp>
      <p:pic>
        <p:nvPicPr>
          <p:cNvPr id="9" name="Graphic 8" descr="Checkmark with solid fill">
            <a:extLst>
              <a:ext uri="{FF2B5EF4-FFF2-40B4-BE49-F238E27FC236}">
                <a16:creationId xmlns:a16="http://schemas.microsoft.com/office/drawing/2014/main" id="{F0DC7FA9-8496-8B3F-4675-A4196822FA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82048" y="4370705"/>
            <a:ext cx="646331" cy="646331"/>
          </a:xfrm>
          <a:prstGeom prst="rect">
            <a:avLst/>
          </a:prstGeom>
        </p:spPr>
      </p:pic>
      <p:pic>
        <p:nvPicPr>
          <p:cNvPr id="10" name="Graphic 9" descr="Close with solid fill">
            <a:extLst>
              <a:ext uri="{FF2B5EF4-FFF2-40B4-BE49-F238E27FC236}">
                <a16:creationId xmlns:a16="http://schemas.microsoft.com/office/drawing/2014/main" id="{949AAA6A-DBE2-CCFE-2D2B-A9B752F0392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886916" y="4370704"/>
            <a:ext cx="646331" cy="646331"/>
          </a:xfrm>
          <a:prstGeom prst="rect">
            <a:avLst/>
          </a:prstGeom>
        </p:spPr>
      </p:pic>
      <p:pic>
        <p:nvPicPr>
          <p:cNvPr id="12" name="Graphic 11" descr="Close with solid fill">
            <a:extLst>
              <a:ext uri="{FF2B5EF4-FFF2-40B4-BE49-F238E27FC236}">
                <a16:creationId xmlns:a16="http://schemas.microsoft.com/office/drawing/2014/main" id="{EB8E17F2-797F-E7A1-8342-CFEA5A9277A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99496" y="4279582"/>
            <a:ext cx="646331" cy="646331"/>
          </a:xfrm>
          <a:prstGeom prst="rect">
            <a:avLst/>
          </a:prstGeom>
        </p:spPr>
      </p:pic>
      <p:pic>
        <p:nvPicPr>
          <p:cNvPr id="13" name="Graphic 12" descr="Checkmark with solid fill">
            <a:extLst>
              <a:ext uri="{FF2B5EF4-FFF2-40B4-BE49-F238E27FC236}">
                <a16:creationId xmlns:a16="http://schemas.microsoft.com/office/drawing/2014/main" id="{ABD74FB8-AB11-10C4-25E0-DE6EE5BB30C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52043" y="4321427"/>
            <a:ext cx="646331" cy="646331"/>
          </a:xfrm>
          <a:prstGeom prst="rect">
            <a:avLst/>
          </a:prstGeom>
        </p:spPr>
      </p:pic>
      <p:sp>
        <p:nvSpPr>
          <p:cNvPr id="14" name="TextBox 13">
            <a:extLst>
              <a:ext uri="{FF2B5EF4-FFF2-40B4-BE49-F238E27FC236}">
                <a16:creationId xmlns:a16="http://schemas.microsoft.com/office/drawing/2014/main" id="{711CCF64-C9AD-AEB8-2274-AAD65EE5A594}"/>
              </a:ext>
            </a:extLst>
          </p:cNvPr>
          <p:cNvSpPr txBox="1"/>
          <p:nvPr/>
        </p:nvSpPr>
        <p:spPr>
          <a:xfrm>
            <a:off x="3967310" y="3280071"/>
            <a:ext cx="1919234" cy="923330"/>
          </a:xfrm>
          <a:prstGeom prst="rect">
            <a:avLst/>
          </a:prstGeom>
          <a:noFill/>
        </p:spPr>
        <p:txBody>
          <a:bodyPr wrap="square" rtlCol="0">
            <a:spAutoFit/>
          </a:bodyPr>
          <a:lstStyle/>
          <a:p>
            <a:pPr algn="ctr"/>
            <a:r>
              <a:rPr lang="en-US" i="1">
                <a:solidFill>
                  <a:srgbClr val="FF0000"/>
                </a:solidFill>
              </a:rPr>
              <a:t>But shares a level III ecoregion with MA</a:t>
            </a:r>
          </a:p>
        </p:txBody>
      </p:sp>
    </p:spTree>
    <p:extLst>
      <p:ext uri="{BB962C8B-B14F-4D97-AF65-F5344CB8AC3E}">
        <p14:creationId xmlns:p14="http://schemas.microsoft.com/office/powerpoint/2010/main" val="935682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11E547-B2D9-4511-121C-72454689E046}"/>
              </a:ext>
            </a:extLst>
          </p:cNvPr>
          <p:cNvSpPr txBox="1"/>
          <p:nvPr/>
        </p:nvSpPr>
        <p:spPr>
          <a:xfrm>
            <a:off x="0" y="1"/>
            <a:ext cx="12192000" cy="782458"/>
          </a:xfrm>
          <a:prstGeom prst="rect">
            <a:avLst/>
          </a:prstGeom>
          <a:solidFill>
            <a:schemeClr val="bg2"/>
          </a:solidFill>
        </p:spPr>
        <p:txBody>
          <a:bodyPr wrap="square" rtlCol="0">
            <a:spAutoFit/>
          </a:bodyPr>
          <a:lstStyle/>
          <a:p>
            <a:endParaRPr lang="en-US"/>
          </a:p>
        </p:txBody>
      </p:sp>
      <p:pic>
        <p:nvPicPr>
          <p:cNvPr id="7" name="Graphic 6">
            <a:extLst>
              <a:ext uri="{FF2B5EF4-FFF2-40B4-BE49-F238E27FC236}">
                <a16:creationId xmlns:a16="http://schemas.microsoft.com/office/drawing/2014/main" id="{EE990329-FC78-4F03-E6ED-4394B0276B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759599"/>
            <a:ext cx="12192000" cy="45719"/>
          </a:xfrm>
          <a:prstGeom prst="rect">
            <a:avLst/>
          </a:prstGeom>
        </p:spPr>
      </p:pic>
      <p:sp>
        <p:nvSpPr>
          <p:cNvPr id="2" name="Title 1">
            <a:extLst>
              <a:ext uri="{FF2B5EF4-FFF2-40B4-BE49-F238E27FC236}">
                <a16:creationId xmlns:a16="http://schemas.microsoft.com/office/drawing/2014/main" id="{2639D3F9-5DBF-1928-1482-A4F888CD6C56}"/>
              </a:ext>
            </a:extLst>
          </p:cNvPr>
          <p:cNvSpPr>
            <a:spLocks noGrp="1"/>
          </p:cNvSpPr>
          <p:nvPr>
            <p:ph type="title"/>
          </p:nvPr>
        </p:nvSpPr>
        <p:spPr>
          <a:xfrm>
            <a:off x="41643" y="-245883"/>
            <a:ext cx="12108711" cy="1325563"/>
          </a:xfrm>
        </p:spPr>
        <p:txBody>
          <a:bodyPr>
            <a:normAutofit/>
          </a:bodyPr>
          <a:lstStyle/>
          <a:p>
            <a:r>
              <a:rPr lang="en-US" sz="3600"/>
              <a:t>What is the Climate-Smart Gardening 2.0 resource?</a:t>
            </a:r>
          </a:p>
        </p:txBody>
      </p:sp>
      <p:pic>
        <p:nvPicPr>
          <p:cNvPr id="3074" name="Picture 2">
            <a:extLst>
              <a:ext uri="{FF2B5EF4-FFF2-40B4-BE49-F238E27FC236}">
                <a16:creationId xmlns:a16="http://schemas.microsoft.com/office/drawing/2014/main" id="{D3B33779-177F-1FD9-C3F8-4F640289B4B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402" y="927523"/>
            <a:ext cx="3322564" cy="250147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Do Not Sell thumbnail">
            <a:extLst>
              <a:ext uri="{FF2B5EF4-FFF2-40B4-BE49-F238E27FC236}">
                <a16:creationId xmlns:a16="http://schemas.microsoft.com/office/drawing/2014/main" id="{BB2F4826-799B-4770-15DB-7170B30543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21016" y="900028"/>
            <a:ext cx="3085697" cy="252897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5A0CC980-EA9C-D31B-1D8A-4EF1213DA2D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40362" y="927523"/>
            <a:ext cx="3445724" cy="252897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1F1C7E76-6206-9C59-9776-74BB3EE66158}"/>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523" t="648" r="612"/>
          <a:stretch>
            <a:fillRect/>
          </a:stretch>
        </p:blipFill>
        <p:spPr bwMode="auto">
          <a:xfrm>
            <a:off x="3487966" y="3602925"/>
            <a:ext cx="4479129" cy="3255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9378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CDC00D5-241E-BBB0-1B88-DD4D5F9A335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76A5ABD-C323-B499-1A6C-A3CE289FF4D5}"/>
              </a:ext>
            </a:extLst>
          </p:cNvPr>
          <p:cNvSpPr txBox="1"/>
          <p:nvPr/>
        </p:nvSpPr>
        <p:spPr>
          <a:xfrm>
            <a:off x="8929557" y="2671335"/>
            <a:ext cx="1919236" cy="646331"/>
          </a:xfrm>
          <a:prstGeom prst="rect">
            <a:avLst/>
          </a:prstGeom>
          <a:noFill/>
        </p:spPr>
        <p:txBody>
          <a:bodyPr wrap="square" rtlCol="0">
            <a:spAutoFit/>
          </a:bodyPr>
          <a:lstStyle/>
          <a:p>
            <a:pPr algn="ctr"/>
            <a:r>
              <a:rPr lang="en-US"/>
              <a:t>Persistent near-native</a:t>
            </a:r>
          </a:p>
        </p:txBody>
      </p:sp>
      <p:pic>
        <p:nvPicPr>
          <p:cNvPr id="2052" name="Picture 4" descr="Ilex opaca - Jersey-Friendly Yards">
            <a:extLst>
              <a:ext uri="{FF2B5EF4-FFF2-40B4-BE49-F238E27FC236}">
                <a16:creationId xmlns:a16="http://schemas.microsoft.com/office/drawing/2014/main" id="{1473F60D-2388-4016-F2B4-47814880039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854"/>
          <a:stretch/>
        </p:blipFill>
        <p:spPr bwMode="auto">
          <a:xfrm>
            <a:off x="242051" y="722864"/>
            <a:ext cx="2215268" cy="137913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F34020D-DBE5-BDCF-784B-B9352F71A31F}"/>
              </a:ext>
            </a:extLst>
          </p:cNvPr>
          <p:cNvSpPr txBox="1"/>
          <p:nvPr/>
        </p:nvSpPr>
        <p:spPr>
          <a:xfrm>
            <a:off x="4176765" y="45680"/>
            <a:ext cx="1919235" cy="369332"/>
          </a:xfrm>
          <a:prstGeom prst="rect">
            <a:avLst/>
          </a:prstGeom>
          <a:noFill/>
        </p:spPr>
        <p:txBody>
          <a:bodyPr wrap="square" rtlCol="0">
            <a:spAutoFit/>
          </a:bodyPr>
          <a:lstStyle/>
          <a:p>
            <a:r>
              <a:rPr lang="en-US"/>
              <a:t>Native to MA?</a:t>
            </a:r>
          </a:p>
        </p:txBody>
      </p:sp>
      <p:sp>
        <p:nvSpPr>
          <p:cNvPr id="7" name="TextBox 6">
            <a:extLst>
              <a:ext uri="{FF2B5EF4-FFF2-40B4-BE49-F238E27FC236}">
                <a16:creationId xmlns:a16="http://schemas.microsoft.com/office/drawing/2014/main" id="{4AEABD3F-516A-FF01-84A0-AED9A0A719F4}"/>
              </a:ext>
            </a:extLst>
          </p:cNvPr>
          <p:cNvSpPr txBox="1"/>
          <p:nvPr/>
        </p:nvSpPr>
        <p:spPr>
          <a:xfrm>
            <a:off x="7263559" y="0"/>
            <a:ext cx="1919235" cy="646331"/>
          </a:xfrm>
          <a:prstGeom prst="rect">
            <a:avLst/>
          </a:prstGeom>
          <a:noFill/>
        </p:spPr>
        <p:txBody>
          <a:bodyPr wrap="square" rtlCol="0">
            <a:spAutoFit/>
          </a:bodyPr>
          <a:lstStyle/>
          <a:p>
            <a:pPr algn="ctr"/>
            <a:r>
              <a:rPr lang="en-US"/>
              <a:t>Survive future conditions?</a:t>
            </a:r>
          </a:p>
        </p:txBody>
      </p:sp>
      <p:sp>
        <p:nvSpPr>
          <p:cNvPr id="8" name="TextBox 7">
            <a:extLst>
              <a:ext uri="{FF2B5EF4-FFF2-40B4-BE49-F238E27FC236}">
                <a16:creationId xmlns:a16="http://schemas.microsoft.com/office/drawing/2014/main" id="{FB8F6B47-052B-59DF-FFDC-7524F5FB6E31}"/>
              </a:ext>
            </a:extLst>
          </p:cNvPr>
          <p:cNvSpPr txBox="1"/>
          <p:nvPr/>
        </p:nvSpPr>
        <p:spPr>
          <a:xfrm>
            <a:off x="9306784" y="70338"/>
            <a:ext cx="1222551" cy="369332"/>
          </a:xfrm>
          <a:prstGeom prst="rect">
            <a:avLst/>
          </a:prstGeom>
          <a:noFill/>
        </p:spPr>
        <p:txBody>
          <a:bodyPr wrap="square" rtlCol="0">
            <a:spAutoFit/>
          </a:bodyPr>
          <a:lstStyle/>
          <a:p>
            <a:r>
              <a:rPr lang="en-US"/>
              <a:t>Category</a:t>
            </a:r>
          </a:p>
        </p:txBody>
      </p:sp>
      <p:sp>
        <p:nvSpPr>
          <p:cNvPr id="11" name="TextBox 10">
            <a:extLst>
              <a:ext uri="{FF2B5EF4-FFF2-40B4-BE49-F238E27FC236}">
                <a16:creationId xmlns:a16="http://schemas.microsoft.com/office/drawing/2014/main" id="{1473E957-F070-3578-8088-B0F3D129D5F5}"/>
              </a:ext>
            </a:extLst>
          </p:cNvPr>
          <p:cNvSpPr txBox="1"/>
          <p:nvPr/>
        </p:nvSpPr>
        <p:spPr>
          <a:xfrm>
            <a:off x="10653325" y="0"/>
            <a:ext cx="1538675" cy="646331"/>
          </a:xfrm>
          <a:prstGeom prst="rect">
            <a:avLst/>
          </a:prstGeom>
          <a:noFill/>
        </p:spPr>
        <p:txBody>
          <a:bodyPr wrap="square" rtlCol="0">
            <a:spAutoFit/>
          </a:bodyPr>
          <a:lstStyle/>
          <a:p>
            <a:pPr algn="ctr"/>
            <a:r>
              <a:rPr lang="en-US"/>
              <a:t>Climate-smart?</a:t>
            </a:r>
          </a:p>
        </p:txBody>
      </p:sp>
      <p:sp>
        <p:nvSpPr>
          <p:cNvPr id="16" name="TextBox 15">
            <a:extLst>
              <a:ext uri="{FF2B5EF4-FFF2-40B4-BE49-F238E27FC236}">
                <a16:creationId xmlns:a16="http://schemas.microsoft.com/office/drawing/2014/main" id="{61D58378-8113-7D60-3851-E5F4D9D2E1FA}"/>
              </a:ext>
            </a:extLst>
          </p:cNvPr>
          <p:cNvSpPr txBox="1"/>
          <p:nvPr/>
        </p:nvSpPr>
        <p:spPr>
          <a:xfrm>
            <a:off x="9125026" y="976669"/>
            <a:ext cx="1528299" cy="646331"/>
          </a:xfrm>
          <a:prstGeom prst="rect">
            <a:avLst/>
          </a:prstGeom>
          <a:noFill/>
        </p:spPr>
        <p:txBody>
          <a:bodyPr wrap="square" rtlCol="0">
            <a:spAutoFit/>
          </a:bodyPr>
          <a:lstStyle/>
          <a:p>
            <a:pPr algn="ctr"/>
            <a:r>
              <a:rPr lang="en-US"/>
              <a:t>Persistent native</a:t>
            </a:r>
          </a:p>
        </p:txBody>
      </p:sp>
      <p:sp>
        <p:nvSpPr>
          <p:cNvPr id="18" name="TextBox 17">
            <a:extLst>
              <a:ext uri="{FF2B5EF4-FFF2-40B4-BE49-F238E27FC236}">
                <a16:creationId xmlns:a16="http://schemas.microsoft.com/office/drawing/2014/main" id="{1F25F8EA-105A-D342-9F8B-D0FFB2DBD1FB}"/>
              </a:ext>
            </a:extLst>
          </p:cNvPr>
          <p:cNvSpPr txBox="1"/>
          <p:nvPr/>
        </p:nvSpPr>
        <p:spPr>
          <a:xfrm>
            <a:off x="2662813" y="70338"/>
            <a:ext cx="1919235" cy="369332"/>
          </a:xfrm>
          <a:prstGeom prst="rect">
            <a:avLst/>
          </a:prstGeom>
          <a:noFill/>
        </p:spPr>
        <p:txBody>
          <a:bodyPr wrap="square" rtlCol="0">
            <a:spAutoFit/>
          </a:bodyPr>
          <a:lstStyle/>
          <a:p>
            <a:r>
              <a:rPr lang="en-US"/>
              <a:t>Species</a:t>
            </a:r>
          </a:p>
        </p:txBody>
      </p:sp>
      <p:sp>
        <p:nvSpPr>
          <p:cNvPr id="25" name="TextBox 24">
            <a:extLst>
              <a:ext uri="{FF2B5EF4-FFF2-40B4-BE49-F238E27FC236}">
                <a16:creationId xmlns:a16="http://schemas.microsoft.com/office/drawing/2014/main" id="{E8A16706-B840-A72E-4707-9EEDB6CF64A8}"/>
              </a:ext>
            </a:extLst>
          </p:cNvPr>
          <p:cNvSpPr txBox="1"/>
          <p:nvPr/>
        </p:nvSpPr>
        <p:spPr>
          <a:xfrm>
            <a:off x="2662813" y="1099228"/>
            <a:ext cx="1586604" cy="369332"/>
          </a:xfrm>
          <a:prstGeom prst="rect">
            <a:avLst/>
          </a:prstGeom>
          <a:noFill/>
        </p:spPr>
        <p:txBody>
          <a:bodyPr wrap="square" rtlCol="0">
            <a:spAutoFit/>
          </a:bodyPr>
          <a:lstStyle/>
          <a:p>
            <a:r>
              <a:rPr lang="en-US" i="1"/>
              <a:t>Ilex opaca</a:t>
            </a:r>
          </a:p>
        </p:txBody>
      </p:sp>
      <p:pic>
        <p:nvPicPr>
          <p:cNvPr id="26" name="Graphic 25" descr="Checkmark with solid fill">
            <a:extLst>
              <a:ext uri="{FF2B5EF4-FFF2-40B4-BE49-F238E27FC236}">
                <a16:creationId xmlns:a16="http://schemas.microsoft.com/office/drawing/2014/main" id="{5C4885E8-CFB9-2ED9-6C2E-9BC8ACDC0B6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03762" y="960728"/>
            <a:ext cx="646331" cy="646331"/>
          </a:xfrm>
          <a:prstGeom prst="rect">
            <a:avLst/>
          </a:prstGeom>
        </p:spPr>
      </p:pic>
      <p:pic>
        <p:nvPicPr>
          <p:cNvPr id="27" name="Graphic 26" descr="Checkmark with solid fill">
            <a:extLst>
              <a:ext uri="{FF2B5EF4-FFF2-40B4-BE49-F238E27FC236}">
                <a16:creationId xmlns:a16="http://schemas.microsoft.com/office/drawing/2014/main" id="{D87F9CDC-E399-647E-E1BD-9D5DFE293A1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56898" y="923928"/>
            <a:ext cx="646331" cy="646331"/>
          </a:xfrm>
          <a:prstGeom prst="rect">
            <a:avLst/>
          </a:prstGeom>
        </p:spPr>
      </p:pic>
      <p:pic>
        <p:nvPicPr>
          <p:cNvPr id="28" name="Graphic 27" descr="Checkmark with solid fill">
            <a:extLst>
              <a:ext uri="{FF2B5EF4-FFF2-40B4-BE49-F238E27FC236}">
                <a16:creationId xmlns:a16="http://schemas.microsoft.com/office/drawing/2014/main" id="{9BA8A031-6756-513B-2FF1-0B26CB8668E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60252" y="923928"/>
            <a:ext cx="646331" cy="646331"/>
          </a:xfrm>
          <a:prstGeom prst="rect">
            <a:avLst/>
          </a:prstGeom>
        </p:spPr>
      </p:pic>
      <p:sp>
        <p:nvSpPr>
          <p:cNvPr id="30" name="TextBox 29">
            <a:extLst>
              <a:ext uri="{FF2B5EF4-FFF2-40B4-BE49-F238E27FC236}">
                <a16:creationId xmlns:a16="http://schemas.microsoft.com/office/drawing/2014/main" id="{498FAA10-BD11-D966-5AFF-E5C6C2EB06A5}"/>
              </a:ext>
            </a:extLst>
          </p:cNvPr>
          <p:cNvSpPr txBox="1"/>
          <p:nvPr/>
        </p:nvSpPr>
        <p:spPr>
          <a:xfrm>
            <a:off x="2581908" y="2672144"/>
            <a:ext cx="1748413" cy="646331"/>
          </a:xfrm>
          <a:prstGeom prst="rect">
            <a:avLst/>
          </a:prstGeom>
          <a:noFill/>
        </p:spPr>
        <p:txBody>
          <a:bodyPr wrap="square" rtlCol="0">
            <a:spAutoFit/>
          </a:bodyPr>
          <a:lstStyle/>
          <a:p>
            <a:r>
              <a:rPr lang="en-US" i="1"/>
              <a:t>Rhododendron arborescens</a:t>
            </a:r>
          </a:p>
        </p:txBody>
      </p:sp>
      <p:pic>
        <p:nvPicPr>
          <p:cNvPr id="31" name="Graphic 30" descr="Checkmark with solid fill">
            <a:extLst>
              <a:ext uri="{FF2B5EF4-FFF2-40B4-BE49-F238E27FC236}">
                <a16:creationId xmlns:a16="http://schemas.microsoft.com/office/drawing/2014/main" id="{1483147E-6A9C-CB48-6F67-45AEC712D6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56898" y="2633740"/>
            <a:ext cx="646331" cy="646331"/>
          </a:xfrm>
          <a:prstGeom prst="rect">
            <a:avLst/>
          </a:prstGeom>
        </p:spPr>
      </p:pic>
      <p:pic>
        <p:nvPicPr>
          <p:cNvPr id="32" name="Graphic 31" descr="Close with solid fill">
            <a:extLst>
              <a:ext uri="{FF2B5EF4-FFF2-40B4-BE49-F238E27FC236}">
                <a16:creationId xmlns:a16="http://schemas.microsoft.com/office/drawing/2014/main" id="{FCED4FBD-5D27-6D1A-78F5-914F2351ACE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603762" y="2672144"/>
            <a:ext cx="646331" cy="646331"/>
          </a:xfrm>
          <a:prstGeom prst="rect">
            <a:avLst/>
          </a:prstGeom>
        </p:spPr>
      </p:pic>
      <p:pic>
        <p:nvPicPr>
          <p:cNvPr id="34" name="Graphic 33" descr="Checkmark with solid fill">
            <a:extLst>
              <a:ext uri="{FF2B5EF4-FFF2-40B4-BE49-F238E27FC236}">
                <a16:creationId xmlns:a16="http://schemas.microsoft.com/office/drawing/2014/main" id="{31617C7B-96B9-4A27-BB09-2C4DD74BD20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60251" y="2528526"/>
            <a:ext cx="646331" cy="646331"/>
          </a:xfrm>
          <a:prstGeom prst="rect">
            <a:avLst/>
          </a:prstGeom>
        </p:spPr>
      </p:pic>
      <p:sp>
        <p:nvSpPr>
          <p:cNvPr id="36" name="TextBox 35">
            <a:extLst>
              <a:ext uri="{FF2B5EF4-FFF2-40B4-BE49-F238E27FC236}">
                <a16:creationId xmlns:a16="http://schemas.microsoft.com/office/drawing/2014/main" id="{B69068E7-25A7-A766-A3BE-7D21E3953096}"/>
              </a:ext>
            </a:extLst>
          </p:cNvPr>
          <p:cNvSpPr txBox="1"/>
          <p:nvPr/>
        </p:nvSpPr>
        <p:spPr>
          <a:xfrm>
            <a:off x="5622567" y="-1"/>
            <a:ext cx="1919235" cy="646331"/>
          </a:xfrm>
          <a:prstGeom prst="rect">
            <a:avLst/>
          </a:prstGeom>
          <a:noFill/>
        </p:spPr>
        <p:txBody>
          <a:bodyPr wrap="square" rtlCol="0">
            <a:spAutoFit/>
          </a:bodyPr>
          <a:lstStyle/>
          <a:p>
            <a:pPr algn="ctr"/>
            <a:r>
              <a:rPr lang="en-US"/>
              <a:t>Survive current conditions?</a:t>
            </a:r>
          </a:p>
        </p:txBody>
      </p:sp>
      <p:pic>
        <p:nvPicPr>
          <p:cNvPr id="38" name="Graphic 37" descr="Checkmark with solid fill">
            <a:extLst>
              <a:ext uri="{FF2B5EF4-FFF2-40B4-BE49-F238E27FC236}">
                <a16:creationId xmlns:a16="http://schemas.microsoft.com/office/drawing/2014/main" id="{A6C45613-E93C-2229-7AB3-3F715EC496E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59018" y="960727"/>
            <a:ext cx="646331" cy="646331"/>
          </a:xfrm>
          <a:prstGeom prst="rect">
            <a:avLst/>
          </a:prstGeom>
        </p:spPr>
      </p:pic>
      <p:pic>
        <p:nvPicPr>
          <p:cNvPr id="39" name="Graphic 38" descr="Checkmark with solid fill">
            <a:extLst>
              <a:ext uri="{FF2B5EF4-FFF2-40B4-BE49-F238E27FC236}">
                <a16:creationId xmlns:a16="http://schemas.microsoft.com/office/drawing/2014/main" id="{6BFEA219-B221-1CE6-4D87-77D33AC754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52042" y="2633740"/>
            <a:ext cx="646331" cy="646331"/>
          </a:xfrm>
          <a:prstGeom prst="rect">
            <a:avLst/>
          </a:prstGeom>
        </p:spPr>
      </p:pic>
      <p:pic>
        <p:nvPicPr>
          <p:cNvPr id="2050" name="Picture 2">
            <a:extLst>
              <a:ext uri="{FF2B5EF4-FFF2-40B4-BE49-F238E27FC236}">
                <a16:creationId xmlns:a16="http://schemas.microsoft.com/office/drawing/2014/main" id="{A85EA8FB-5292-1B6E-D3E2-D816BF0EC6C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7463" b="20978"/>
          <a:stretch/>
        </p:blipFill>
        <p:spPr bwMode="auto">
          <a:xfrm>
            <a:off x="242051" y="2266611"/>
            <a:ext cx="2215267" cy="152139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6">
            <a:extLst>
              <a:ext uri="{FF2B5EF4-FFF2-40B4-BE49-F238E27FC236}">
                <a16:creationId xmlns:a16="http://schemas.microsoft.com/office/drawing/2014/main" id="{28D74B54-B8B5-B481-B747-CDAD6D1775A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9071"/>
          <a:stretch/>
        </p:blipFill>
        <p:spPr bwMode="auto">
          <a:xfrm>
            <a:off x="242051" y="3952612"/>
            <a:ext cx="2230879" cy="15213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56F8560-A0FE-875D-724A-F85C619AE1BC}"/>
              </a:ext>
            </a:extLst>
          </p:cNvPr>
          <p:cNvSpPr txBox="1"/>
          <p:nvPr/>
        </p:nvSpPr>
        <p:spPr>
          <a:xfrm>
            <a:off x="9219698" y="4425300"/>
            <a:ext cx="1396721" cy="369332"/>
          </a:xfrm>
          <a:prstGeom prst="rect">
            <a:avLst/>
          </a:prstGeom>
          <a:noFill/>
        </p:spPr>
        <p:txBody>
          <a:bodyPr wrap="square" rtlCol="0">
            <a:spAutoFit/>
          </a:bodyPr>
          <a:lstStyle/>
          <a:p>
            <a:r>
              <a:rPr lang="en-US"/>
              <a:t>Native loss</a:t>
            </a:r>
          </a:p>
        </p:txBody>
      </p:sp>
      <p:sp>
        <p:nvSpPr>
          <p:cNvPr id="6" name="TextBox 5">
            <a:extLst>
              <a:ext uri="{FF2B5EF4-FFF2-40B4-BE49-F238E27FC236}">
                <a16:creationId xmlns:a16="http://schemas.microsoft.com/office/drawing/2014/main" id="{5AC17A01-4651-4F80-E2BE-7262FA8875D1}"/>
              </a:ext>
            </a:extLst>
          </p:cNvPr>
          <p:cNvSpPr txBox="1"/>
          <p:nvPr/>
        </p:nvSpPr>
        <p:spPr>
          <a:xfrm>
            <a:off x="2662813" y="4418082"/>
            <a:ext cx="1586604" cy="646331"/>
          </a:xfrm>
          <a:prstGeom prst="rect">
            <a:avLst/>
          </a:prstGeom>
          <a:noFill/>
        </p:spPr>
        <p:txBody>
          <a:bodyPr wrap="square" rtlCol="0">
            <a:spAutoFit/>
          </a:bodyPr>
          <a:lstStyle/>
          <a:p>
            <a:r>
              <a:rPr lang="en-US" i="1"/>
              <a:t>Prunus pensylvanica</a:t>
            </a:r>
          </a:p>
        </p:txBody>
      </p:sp>
      <p:pic>
        <p:nvPicPr>
          <p:cNvPr id="9" name="Graphic 8" descr="Checkmark with solid fill">
            <a:extLst>
              <a:ext uri="{FF2B5EF4-FFF2-40B4-BE49-F238E27FC236}">
                <a16:creationId xmlns:a16="http://schemas.microsoft.com/office/drawing/2014/main" id="{8D74570C-7403-6A1B-08F2-62623C1C5D4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82048" y="4370705"/>
            <a:ext cx="646331" cy="646331"/>
          </a:xfrm>
          <a:prstGeom prst="rect">
            <a:avLst/>
          </a:prstGeom>
        </p:spPr>
      </p:pic>
      <p:pic>
        <p:nvPicPr>
          <p:cNvPr id="10" name="Graphic 9" descr="Close with solid fill">
            <a:extLst>
              <a:ext uri="{FF2B5EF4-FFF2-40B4-BE49-F238E27FC236}">
                <a16:creationId xmlns:a16="http://schemas.microsoft.com/office/drawing/2014/main" id="{2BA8D70F-00D5-50A9-5FF2-EEE6CF70200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886916" y="4370704"/>
            <a:ext cx="646331" cy="646331"/>
          </a:xfrm>
          <a:prstGeom prst="rect">
            <a:avLst/>
          </a:prstGeom>
        </p:spPr>
      </p:pic>
      <p:pic>
        <p:nvPicPr>
          <p:cNvPr id="12" name="Graphic 11" descr="Close with solid fill">
            <a:extLst>
              <a:ext uri="{FF2B5EF4-FFF2-40B4-BE49-F238E27FC236}">
                <a16:creationId xmlns:a16="http://schemas.microsoft.com/office/drawing/2014/main" id="{74F2A538-DA59-1DEB-F493-7181EA11541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99496" y="4279582"/>
            <a:ext cx="646331" cy="646331"/>
          </a:xfrm>
          <a:prstGeom prst="rect">
            <a:avLst/>
          </a:prstGeom>
        </p:spPr>
      </p:pic>
      <p:pic>
        <p:nvPicPr>
          <p:cNvPr id="13" name="Graphic 12" descr="Checkmark with solid fill">
            <a:extLst>
              <a:ext uri="{FF2B5EF4-FFF2-40B4-BE49-F238E27FC236}">
                <a16:creationId xmlns:a16="http://schemas.microsoft.com/office/drawing/2014/main" id="{3EDE8CAC-1109-9585-C449-C22BE3F675B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52043" y="4321427"/>
            <a:ext cx="646331" cy="646331"/>
          </a:xfrm>
          <a:prstGeom prst="rect">
            <a:avLst/>
          </a:prstGeom>
        </p:spPr>
      </p:pic>
      <p:pic>
        <p:nvPicPr>
          <p:cNvPr id="14" name="Picture 13">
            <a:extLst>
              <a:ext uri="{FF2B5EF4-FFF2-40B4-BE49-F238E27FC236}">
                <a16:creationId xmlns:a16="http://schemas.microsoft.com/office/drawing/2014/main" id="{AF4FD7BB-37D1-03B9-85D9-4354E9C96F67}"/>
              </a:ext>
            </a:extLst>
          </p:cNvPr>
          <p:cNvPicPr>
            <a:picLocks noChangeAspect="1"/>
          </p:cNvPicPr>
          <p:nvPr/>
        </p:nvPicPr>
        <p:blipFill>
          <a:blip r:embed="rId10"/>
          <a:stretch>
            <a:fillRect/>
          </a:stretch>
        </p:blipFill>
        <p:spPr>
          <a:xfrm>
            <a:off x="3023177" y="5262358"/>
            <a:ext cx="8729569" cy="1493511"/>
          </a:xfrm>
          <a:prstGeom prst="rect">
            <a:avLst/>
          </a:prstGeom>
        </p:spPr>
      </p:pic>
      <p:sp>
        <p:nvSpPr>
          <p:cNvPr id="15" name="TextBox 14">
            <a:extLst>
              <a:ext uri="{FF2B5EF4-FFF2-40B4-BE49-F238E27FC236}">
                <a16:creationId xmlns:a16="http://schemas.microsoft.com/office/drawing/2014/main" id="{51B8107E-F4EF-B11D-D803-9638F5A6A865}"/>
              </a:ext>
            </a:extLst>
          </p:cNvPr>
          <p:cNvSpPr txBox="1"/>
          <p:nvPr/>
        </p:nvSpPr>
        <p:spPr>
          <a:xfrm>
            <a:off x="3967310" y="3280071"/>
            <a:ext cx="1919234" cy="923330"/>
          </a:xfrm>
          <a:prstGeom prst="rect">
            <a:avLst/>
          </a:prstGeom>
          <a:noFill/>
        </p:spPr>
        <p:txBody>
          <a:bodyPr wrap="square" rtlCol="0">
            <a:spAutoFit/>
          </a:bodyPr>
          <a:lstStyle/>
          <a:p>
            <a:pPr algn="ctr"/>
            <a:r>
              <a:rPr lang="en-US" i="1">
                <a:solidFill>
                  <a:srgbClr val="FF0000"/>
                </a:solidFill>
              </a:rPr>
              <a:t>But shares a level III ecoregion with MA</a:t>
            </a:r>
          </a:p>
        </p:txBody>
      </p:sp>
    </p:spTree>
    <p:extLst>
      <p:ext uri="{BB962C8B-B14F-4D97-AF65-F5344CB8AC3E}">
        <p14:creationId xmlns:p14="http://schemas.microsoft.com/office/powerpoint/2010/main" val="22258628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23D43E1-2CEB-DEE0-9BBC-C65CA240BB0D}"/>
              </a:ext>
            </a:extLst>
          </p:cNvPr>
          <p:cNvSpPr txBox="1"/>
          <p:nvPr/>
        </p:nvSpPr>
        <p:spPr>
          <a:xfrm>
            <a:off x="646352" y="1049797"/>
            <a:ext cx="10899295" cy="1015663"/>
          </a:xfrm>
          <a:prstGeom prst="rect">
            <a:avLst/>
          </a:prstGeom>
          <a:solidFill>
            <a:schemeClr val="bg1"/>
          </a:solidFill>
        </p:spPr>
        <p:txBody>
          <a:bodyPr wrap="square" rtlCol="0">
            <a:spAutoFit/>
          </a:bodyPr>
          <a:lstStyle/>
          <a:p>
            <a:pPr algn="ctr"/>
            <a:r>
              <a:rPr lang="en-US" sz="2000"/>
              <a:t>Finally, state lists were reviewed by experts (botanists, ecologists, horticulturalists) and additional updates were made to garden aggressiveness, common names, growth forms, taxonomy, and species were removed on a state-by-state or regional basis depending on feedback</a:t>
            </a:r>
          </a:p>
        </p:txBody>
      </p:sp>
      <p:pic>
        <p:nvPicPr>
          <p:cNvPr id="16" name="Picture 15" descr="A group of people in a classroom&#10;&#10;Description automatically generated">
            <a:extLst>
              <a:ext uri="{FF2B5EF4-FFF2-40B4-BE49-F238E27FC236}">
                <a16:creationId xmlns:a16="http://schemas.microsoft.com/office/drawing/2014/main" id="{A0078D8C-87E7-8EE9-3647-ED626AE46E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2894" y="2322329"/>
            <a:ext cx="4025820" cy="3019366"/>
          </a:xfrm>
          <a:prstGeom prst="rect">
            <a:avLst/>
          </a:prstGeom>
        </p:spPr>
      </p:pic>
      <p:sp>
        <p:nvSpPr>
          <p:cNvPr id="2" name="TextBox 1">
            <a:extLst>
              <a:ext uri="{FF2B5EF4-FFF2-40B4-BE49-F238E27FC236}">
                <a16:creationId xmlns:a16="http://schemas.microsoft.com/office/drawing/2014/main" id="{222588DB-11E5-2485-1493-0D8B59E40E85}"/>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3" name="Graphic 2">
            <a:extLst>
              <a:ext uri="{FF2B5EF4-FFF2-40B4-BE49-F238E27FC236}">
                <a16:creationId xmlns:a16="http://schemas.microsoft.com/office/drawing/2014/main" id="{9E95680D-ED51-1AAB-08E4-4FEF70B48E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773849"/>
            <a:ext cx="12192000" cy="45719"/>
          </a:xfrm>
          <a:prstGeom prst="rect">
            <a:avLst/>
          </a:prstGeom>
        </p:spPr>
      </p:pic>
      <p:sp>
        <p:nvSpPr>
          <p:cNvPr id="7" name="Title 1">
            <a:extLst>
              <a:ext uri="{FF2B5EF4-FFF2-40B4-BE49-F238E27FC236}">
                <a16:creationId xmlns:a16="http://schemas.microsoft.com/office/drawing/2014/main" id="{D523A2DC-90E8-59B7-384B-B6C3BBAF488C}"/>
              </a:ext>
            </a:extLst>
          </p:cNvPr>
          <p:cNvSpPr txBox="1">
            <a:spLocks/>
          </p:cNvSpPr>
          <p:nvPr/>
        </p:nvSpPr>
        <p:spPr>
          <a:xfrm>
            <a:off x="0" y="-147281"/>
            <a:ext cx="10114385" cy="8304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a:t>Reviewers</a:t>
            </a:r>
          </a:p>
        </p:txBody>
      </p:sp>
      <p:sp>
        <p:nvSpPr>
          <p:cNvPr id="4" name="TextBox 3">
            <a:extLst>
              <a:ext uri="{FF2B5EF4-FFF2-40B4-BE49-F238E27FC236}">
                <a16:creationId xmlns:a16="http://schemas.microsoft.com/office/drawing/2014/main" id="{BC67F209-B4E1-FBFD-996E-58C99D822CFF}"/>
              </a:ext>
            </a:extLst>
          </p:cNvPr>
          <p:cNvSpPr txBox="1"/>
          <p:nvPr/>
        </p:nvSpPr>
        <p:spPr>
          <a:xfrm>
            <a:off x="-271515" y="3748648"/>
            <a:ext cx="2914353" cy="584775"/>
          </a:xfrm>
          <a:prstGeom prst="rect">
            <a:avLst/>
          </a:prstGeom>
          <a:noFill/>
        </p:spPr>
        <p:txBody>
          <a:bodyPr wrap="square" rtlCol="0">
            <a:spAutoFit/>
          </a:bodyPr>
          <a:lstStyle/>
          <a:p>
            <a:pPr algn="ctr"/>
            <a:r>
              <a:rPr lang="en-US" sz="1600"/>
              <a:t>New York Invasive Species Expo September 2023</a:t>
            </a:r>
          </a:p>
        </p:txBody>
      </p:sp>
      <p:pic>
        <p:nvPicPr>
          <p:cNvPr id="10" name="Picture 9">
            <a:extLst>
              <a:ext uri="{FF2B5EF4-FFF2-40B4-BE49-F238E27FC236}">
                <a16:creationId xmlns:a16="http://schemas.microsoft.com/office/drawing/2014/main" id="{308E484F-E916-9BC4-57D5-979124D761BA}"/>
              </a:ext>
            </a:extLst>
          </p:cNvPr>
          <p:cNvPicPr>
            <a:picLocks noChangeAspect="1"/>
          </p:cNvPicPr>
          <p:nvPr/>
        </p:nvPicPr>
        <p:blipFill>
          <a:blip r:embed="rId6"/>
          <a:stretch>
            <a:fillRect/>
          </a:stretch>
        </p:blipFill>
        <p:spPr>
          <a:xfrm>
            <a:off x="6624926" y="2322329"/>
            <a:ext cx="2268149" cy="3020341"/>
          </a:xfrm>
          <a:prstGeom prst="rect">
            <a:avLst/>
          </a:prstGeom>
        </p:spPr>
      </p:pic>
      <p:sp>
        <p:nvSpPr>
          <p:cNvPr id="11" name="TextBox 10">
            <a:extLst>
              <a:ext uri="{FF2B5EF4-FFF2-40B4-BE49-F238E27FC236}">
                <a16:creationId xmlns:a16="http://schemas.microsoft.com/office/drawing/2014/main" id="{50E8DC3F-812B-7F0D-2F98-D1F011434C38}"/>
              </a:ext>
            </a:extLst>
          </p:cNvPr>
          <p:cNvSpPr txBox="1"/>
          <p:nvPr/>
        </p:nvSpPr>
        <p:spPr>
          <a:xfrm>
            <a:off x="8879070" y="3502427"/>
            <a:ext cx="3312930" cy="1077218"/>
          </a:xfrm>
          <a:prstGeom prst="rect">
            <a:avLst/>
          </a:prstGeom>
          <a:noFill/>
        </p:spPr>
        <p:txBody>
          <a:bodyPr wrap="square" rtlCol="0">
            <a:spAutoFit/>
          </a:bodyPr>
          <a:lstStyle/>
          <a:p>
            <a:pPr algn="ctr"/>
            <a:r>
              <a:rPr lang="en-US" sz="1600"/>
              <a:t>Cornell Cooperative Extension Agriculture, Food, &amp; Environmental Systems In-service Workshop November 2024</a:t>
            </a:r>
          </a:p>
        </p:txBody>
      </p:sp>
      <p:sp>
        <p:nvSpPr>
          <p:cNvPr id="9" name="TextBox 8">
            <a:extLst>
              <a:ext uri="{FF2B5EF4-FFF2-40B4-BE49-F238E27FC236}">
                <a16:creationId xmlns:a16="http://schemas.microsoft.com/office/drawing/2014/main" id="{22FBEF4F-A224-903A-55B2-C6D32EA879DE}"/>
              </a:ext>
            </a:extLst>
          </p:cNvPr>
          <p:cNvSpPr txBox="1"/>
          <p:nvPr/>
        </p:nvSpPr>
        <p:spPr>
          <a:xfrm>
            <a:off x="1918010" y="5760740"/>
            <a:ext cx="8010292" cy="954107"/>
          </a:xfrm>
          <a:prstGeom prst="rect">
            <a:avLst/>
          </a:prstGeom>
          <a:noFill/>
        </p:spPr>
        <p:txBody>
          <a:bodyPr wrap="square">
            <a:spAutoFit/>
          </a:bodyPr>
          <a:lstStyle/>
          <a:p>
            <a:pPr algn="ctr"/>
            <a:r>
              <a:rPr lang="en-US" i="1"/>
              <a:t>We are grateful for data reviews from 13 botanical, ecological, and horticultural experts, including Karen Lombard, Alyssa Siegel-Miles, and Victoria Wallace.	</a:t>
            </a:r>
            <a:r>
              <a:rPr lang="en-US" sz="2000" i="1"/>
              <a:t>	</a:t>
            </a:r>
          </a:p>
        </p:txBody>
      </p:sp>
    </p:spTree>
    <p:extLst>
      <p:ext uri="{BB962C8B-B14F-4D97-AF65-F5344CB8AC3E}">
        <p14:creationId xmlns:p14="http://schemas.microsoft.com/office/powerpoint/2010/main" val="7359645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875FF29-C733-6994-4DEE-D48F42F2873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5430243-4015-D1E3-084C-1FC51FD006B0}"/>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3" name="Graphic 2">
            <a:extLst>
              <a:ext uri="{FF2B5EF4-FFF2-40B4-BE49-F238E27FC236}">
                <a16:creationId xmlns:a16="http://schemas.microsoft.com/office/drawing/2014/main" id="{EBE82DD6-E0F6-F8D3-8CF8-B666473DAE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773849"/>
            <a:ext cx="12192000" cy="45719"/>
          </a:xfrm>
          <a:prstGeom prst="rect">
            <a:avLst/>
          </a:prstGeom>
        </p:spPr>
      </p:pic>
      <p:sp>
        <p:nvSpPr>
          <p:cNvPr id="4" name="Title 1">
            <a:extLst>
              <a:ext uri="{FF2B5EF4-FFF2-40B4-BE49-F238E27FC236}">
                <a16:creationId xmlns:a16="http://schemas.microsoft.com/office/drawing/2014/main" id="{55394637-642D-9C10-7622-DCA443ED67E4}"/>
              </a:ext>
            </a:extLst>
          </p:cNvPr>
          <p:cNvSpPr txBox="1">
            <a:spLocks/>
          </p:cNvSpPr>
          <p:nvPr/>
        </p:nvSpPr>
        <p:spPr>
          <a:xfrm>
            <a:off x="0" y="-46644"/>
            <a:ext cx="3267379" cy="8304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a:t>Dataset Stats</a:t>
            </a:r>
          </a:p>
        </p:txBody>
      </p:sp>
      <p:sp>
        <p:nvSpPr>
          <p:cNvPr id="5" name="Title 1">
            <a:extLst>
              <a:ext uri="{FF2B5EF4-FFF2-40B4-BE49-F238E27FC236}">
                <a16:creationId xmlns:a16="http://schemas.microsoft.com/office/drawing/2014/main" id="{E6204535-1816-4019-2C78-5B0062E87AF6}"/>
              </a:ext>
            </a:extLst>
          </p:cNvPr>
          <p:cNvSpPr txBox="1">
            <a:spLocks/>
          </p:cNvSpPr>
          <p:nvPr/>
        </p:nvSpPr>
        <p:spPr>
          <a:xfrm>
            <a:off x="1038807" y="1077241"/>
            <a:ext cx="10114385" cy="2271399"/>
          </a:xfrm>
          <a:prstGeom prst="rect">
            <a:avLst/>
          </a:prstGeom>
          <a:solidFill>
            <a:schemeClr val="bg1">
              <a:alpha val="4000"/>
            </a:schemeClr>
          </a:solidFill>
          <a:effectLst>
            <a:glow rad="228600">
              <a:schemeClr val="bg1">
                <a:alpha val="40000"/>
              </a:schemeClr>
            </a:glow>
          </a:effectLst>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a:t>The resulting 15 state lists contain between 539 to 770 native and near-native species which are commercially available and predicted to persist under future climate conditions throughout the Northeast.</a:t>
            </a:r>
          </a:p>
        </p:txBody>
      </p:sp>
      <p:pic>
        <p:nvPicPr>
          <p:cNvPr id="7" name="Picture 6">
            <a:extLst>
              <a:ext uri="{FF2B5EF4-FFF2-40B4-BE49-F238E27FC236}">
                <a16:creationId xmlns:a16="http://schemas.microsoft.com/office/drawing/2014/main" id="{978B8B51-39BE-5583-131E-6ADCFA700AAC}"/>
              </a:ext>
            </a:extLst>
          </p:cNvPr>
          <p:cNvPicPr>
            <a:picLocks noChangeAspect="1"/>
          </p:cNvPicPr>
          <p:nvPr/>
        </p:nvPicPr>
        <p:blipFill>
          <a:blip r:embed="rId5"/>
          <a:stretch>
            <a:fillRect/>
          </a:stretch>
        </p:blipFill>
        <p:spPr>
          <a:xfrm>
            <a:off x="731920" y="3677887"/>
            <a:ext cx="2124039" cy="2823594"/>
          </a:xfrm>
          <a:prstGeom prst="rect">
            <a:avLst/>
          </a:prstGeom>
        </p:spPr>
      </p:pic>
      <p:pic>
        <p:nvPicPr>
          <p:cNvPr id="9" name="Picture 8">
            <a:extLst>
              <a:ext uri="{FF2B5EF4-FFF2-40B4-BE49-F238E27FC236}">
                <a16:creationId xmlns:a16="http://schemas.microsoft.com/office/drawing/2014/main" id="{6B8C1BEB-1DD9-91AD-8902-79EBB01E19BF}"/>
              </a:ext>
            </a:extLst>
          </p:cNvPr>
          <p:cNvPicPr>
            <a:picLocks noChangeAspect="1"/>
          </p:cNvPicPr>
          <p:nvPr/>
        </p:nvPicPr>
        <p:blipFill>
          <a:blip r:embed="rId6"/>
          <a:stretch>
            <a:fillRect/>
          </a:stretch>
        </p:blipFill>
        <p:spPr>
          <a:xfrm>
            <a:off x="2838195" y="3689932"/>
            <a:ext cx="2113141" cy="2823594"/>
          </a:xfrm>
          <a:prstGeom prst="rect">
            <a:avLst/>
          </a:prstGeom>
        </p:spPr>
      </p:pic>
      <p:pic>
        <p:nvPicPr>
          <p:cNvPr id="11" name="Picture 10">
            <a:extLst>
              <a:ext uri="{FF2B5EF4-FFF2-40B4-BE49-F238E27FC236}">
                <a16:creationId xmlns:a16="http://schemas.microsoft.com/office/drawing/2014/main" id="{9895BDEC-AA04-84C1-29DF-E767360FB921}"/>
              </a:ext>
            </a:extLst>
          </p:cNvPr>
          <p:cNvPicPr>
            <a:picLocks noChangeAspect="1"/>
          </p:cNvPicPr>
          <p:nvPr/>
        </p:nvPicPr>
        <p:blipFill>
          <a:blip r:embed="rId7"/>
          <a:stretch>
            <a:fillRect/>
          </a:stretch>
        </p:blipFill>
        <p:spPr>
          <a:xfrm>
            <a:off x="4934274" y="3685113"/>
            <a:ext cx="2113140" cy="2828413"/>
          </a:xfrm>
          <a:prstGeom prst="rect">
            <a:avLst/>
          </a:prstGeom>
        </p:spPr>
      </p:pic>
      <p:pic>
        <p:nvPicPr>
          <p:cNvPr id="13" name="Picture 12">
            <a:extLst>
              <a:ext uri="{FF2B5EF4-FFF2-40B4-BE49-F238E27FC236}">
                <a16:creationId xmlns:a16="http://schemas.microsoft.com/office/drawing/2014/main" id="{B22E0B82-83EC-23B9-F676-ECEB921B839D}"/>
              </a:ext>
            </a:extLst>
          </p:cNvPr>
          <p:cNvPicPr>
            <a:picLocks noChangeAspect="1"/>
          </p:cNvPicPr>
          <p:nvPr/>
        </p:nvPicPr>
        <p:blipFill>
          <a:blip r:embed="rId8"/>
          <a:stretch>
            <a:fillRect/>
          </a:stretch>
        </p:blipFill>
        <p:spPr>
          <a:xfrm>
            <a:off x="7029651" y="3685113"/>
            <a:ext cx="2203690" cy="2823597"/>
          </a:xfrm>
          <a:prstGeom prst="rect">
            <a:avLst/>
          </a:prstGeom>
        </p:spPr>
      </p:pic>
      <p:pic>
        <p:nvPicPr>
          <p:cNvPr id="15" name="Picture 14">
            <a:extLst>
              <a:ext uri="{FF2B5EF4-FFF2-40B4-BE49-F238E27FC236}">
                <a16:creationId xmlns:a16="http://schemas.microsoft.com/office/drawing/2014/main" id="{1FEE0E0D-0E9E-B980-DA6C-6A560FE71712}"/>
              </a:ext>
            </a:extLst>
          </p:cNvPr>
          <p:cNvPicPr>
            <a:picLocks noChangeAspect="1"/>
          </p:cNvPicPr>
          <p:nvPr/>
        </p:nvPicPr>
        <p:blipFill>
          <a:blip r:embed="rId9"/>
          <a:stretch>
            <a:fillRect/>
          </a:stretch>
        </p:blipFill>
        <p:spPr>
          <a:xfrm>
            <a:off x="9233341" y="3677887"/>
            <a:ext cx="2269694" cy="2833231"/>
          </a:xfrm>
          <a:prstGeom prst="rect">
            <a:avLst/>
          </a:prstGeom>
        </p:spPr>
      </p:pic>
      <p:sp>
        <p:nvSpPr>
          <p:cNvPr id="16" name="TextBox 15">
            <a:extLst>
              <a:ext uri="{FF2B5EF4-FFF2-40B4-BE49-F238E27FC236}">
                <a16:creationId xmlns:a16="http://schemas.microsoft.com/office/drawing/2014/main" id="{FFC0F8D5-A352-047D-A922-2309410F8D80}"/>
              </a:ext>
            </a:extLst>
          </p:cNvPr>
          <p:cNvSpPr txBox="1"/>
          <p:nvPr/>
        </p:nvSpPr>
        <p:spPr>
          <a:xfrm>
            <a:off x="10467072" y="6508710"/>
            <a:ext cx="1723292" cy="369332"/>
          </a:xfrm>
          <a:prstGeom prst="rect">
            <a:avLst/>
          </a:prstGeom>
          <a:noFill/>
        </p:spPr>
        <p:txBody>
          <a:bodyPr wrap="square" rtlCol="0">
            <a:spAutoFit/>
          </a:bodyPr>
          <a:lstStyle/>
          <a:p>
            <a:r>
              <a:rPr lang="en-US"/>
              <a:t>Photos: J. Allen</a:t>
            </a:r>
          </a:p>
        </p:txBody>
      </p:sp>
    </p:spTree>
    <p:extLst>
      <p:ext uri="{BB962C8B-B14F-4D97-AF65-F5344CB8AC3E}">
        <p14:creationId xmlns:p14="http://schemas.microsoft.com/office/powerpoint/2010/main" val="3496466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A5152A0-822A-C155-AC23-E37D9314BED5}"/>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C29229-D53B-21FE-363D-56CFD395CDA4}"/>
              </a:ext>
            </a:extLst>
          </p:cNvPr>
          <p:cNvSpPr txBox="1">
            <a:spLocks/>
          </p:cNvSpPr>
          <p:nvPr/>
        </p:nvSpPr>
        <p:spPr>
          <a:xfrm>
            <a:off x="100882" y="-378386"/>
            <a:ext cx="5251316" cy="18073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en-US" sz="4400">
                <a:ea typeface="ADLaM Display" panose="020F0502020204030204" pitchFamily="2" charset="0"/>
                <a:cs typeface="ADLaM Display" panose="020F0502020204030204" pitchFamily="2" charset="0"/>
              </a:rPr>
              <a:t>Outline</a:t>
            </a:r>
          </a:p>
        </p:txBody>
      </p:sp>
      <p:sp>
        <p:nvSpPr>
          <p:cNvPr id="3" name="Title 1">
            <a:extLst>
              <a:ext uri="{FF2B5EF4-FFF2-40B4-BE49-F238E27FC236}">
                <a16:creationId xmlns:a16="http://schemas.microsoft.com/office/drawing/2014/main" id="{708F25B9-C7F2-DFC6-BCAA-B71D60B16AF8}"/>
              </a:ext>
            </a:extLst>
          </p:cNvPr>
          <p:cNvSpPr txBox="1">
            <a:spLocks/>
          </p:cNvSpPr>
          <p:nvPr/>
        </p:nvSpPr>
        <p:spPr>
          <a:xfrm>
            <a:off x="183536" y="1807305"/>
            <a:ext cx="6457293" cy="3843666"/>
          </a:xfrm>
          <a:prstGeom prst="rect">
            <a:avLst/>
          </a:prstGeom>
        </p:spPr>
        <p:txBody>
          <a:bodyPr vert="horz" lIns="91440" tIns="45720" rIns="91440" bIns="45720" rtlCol="0">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228600" algn="l">
              <a:spcAft>
                <a:spcPts val="600"/>
              </a:spcAft>
              <a:buFont typeface="Arial" panose="020B0604020202020204" pitchFamily="34" charset="0"/>
              <a:buChar char="•"/>
            </a:pPr>
            <a:r>
              <a:rPr lang="en-US" sz="2800">
                <a:latin typeface="+mn-lt"/>
                <a:ea typeface="+mn-ea"/>
                <a:cs typeface="+mn-cs"/>
              </a:rPr>
              <a:t>Benefits of native gardening</a:t>
            </a:r>
          </a:p>
          <a:p>
            <a:pPr indent="-228600" algn="l">
              <a:spcAft>
                <a:spcPts val="600"/>
              </a:spcAft>
              <a:buFont typeface="Arial" panose="020B0604020202020204" pitchFamily="34" charset="0"/>
              <a:buChar char="•"/>
            </a:pPr>
            <a:r>
              <a:rPr lang="en-US" sz="2800">
                <a:latin typeface="+mn-lt"/>
                <a:ea typeface="+mn-ea"/>
                <a:cs typeface="+mn-cs"/>
              </a:rPr>
              <a:t>Barriers to native gardening</a:t>
            </a:r>
          </a:p>
          <a:p>
            <a:pPr indent="-228600" algn="l">
              <a:spcAft>
                <a:spcPts val="600"/>
              </a:spcAft>
              <a:buFont typeface="Arial" panose="020B0604020202020204" pitchFamily="34" charset="0"/>
              <a:buChar char="•"/>
            </a:pPr>
            <a:r>
              <a:rPr lang="en-US" sz="2800">
                <a:latin typeface="+mn-lt"/>
                <a:ea typeface="+mn-ea"/>
                <a:cs typeface="+mn-cs"/>
              </a:rPr>
              <a:t>How climate change affects gardening</a:t>
            </a:r>
          </a:p>
          <a:p>
            <a:pPr indent="-228600" algn="l">
              <a:spcAft>
                <a:spcPts val="600"/>
              </a:spcAft>
              <a:buFont typeface="Arial" panose="020B0604020202020204" pitchFamily="34" charset="0"/>
              <a:buChar char="•"/>
            </a:pPr>
            <a:r>
              <a:rPr lang="en-US" sz="2800">
                <a:latin typeface="+mn-lt"/>
                <a:ea typeface="+mn-ea"/>
                <a:cs typeface="+mn-cs"/>
              </a:rPr>
              <a:t>How we created our new resource</a:t>
            </a:r>
          </a:p>
          <a:p>
            <a:pPr indent="-228600" algn="l">
              <a:spcAft>
                <a:spcPts val="600"/>
              </a:spcAft>
              <a:buFont typeface="Arial" panose="020B0604020202020204" pitchFamily="34" charset="0"/>
              <a:buChar char="•"/>
            </a:pPr>
            <a:r>
              <a:rPr lang="en-US" sz="2800">
                <a:latin typeface="+mn-lt"/>
                <a:ea typeface="+mn-ea"/>
                <a:cs typeface="+mn-cs"/>
              </a:rPr>
              <a:t>Demo of how to use the lists</a:t>
            </a:r>
          </a:p>
          <a:p>
            <a:pPr indent="-228600" algn="l">
              <a:spcAft>
                <a:spcPts val="600"/>
              </a:spcAft>
              <a:buFont typeface="Arial" panose="020B0604020202020204" pitchFamily="34" charset="0"/>
              <a:buChar char="•"/>
            </a:pPr>
            <a:r>
              <a:rPr lang="en-US" sz="2800">
                <a:latin typeface="+mn-lt"/>
                <a:ea typeface="+mn-ea"/>
                <a:cs typeface="+mn-cs"/>
              </a:rPr>
              <a:t>Large group discussion</a:t>
            </a:r>
            <a:endParaRPr lang="en-US" sz="2000">
              <a:latin typeface="+mn-lt"/>
              <a:ea typeface="+mn-ea"/>
              <a:cs typeface="+mn-cs"/>
            </a:endParaRPr>
          </a:p>
        </p:txBody>
      </p:sp>
      <p:pic>
        <p:nvPicPr>
          <p:cNvPr id="4" name="Picture 2" descr="A map of flowers and plants&#10;&#10;Description automatically generated">
            <a:extLst>
              <a:ext uri="{FF2B5EF4-FFF2-40B4-BE49-F238E27FC236}">
                <a16:creationId xmlns:a16="http://schemas.microsoft.com/office/drawing/2014/main" id="{6224AA14-B0E9-0BA0-E17B-E56C8B4E1E8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435" b="5018"/>
          <a:stretch/>
        </p:blipFill>
        <p:spPr bwMode="auto">
          <a:xfrm>
            <a:off x="6226167" y="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accent6">
              <a:lumMod val="20000"/>
              <a:lumOff val="80000"/>
            </a:schemeClr>
          </a:solidFill>
        </p:spPr>
      </p:pic>
    </p:spTree>
    <p:extLst>
      <p:ext uri="{BB962C8B-B14F-4D97-AF65-F5344CB8AC3E}">
        <p14:creationId xmlns:p14="http://schemas.microsoft.com/office/powerpoint/2010/main" val="2562290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06A2CF4-8F60-DD6D-9DAD-F7A7C613B56A}"/>
              </a:ext>
            </a:extLst>
          </p:cNvPr>
          <p:cNvSpPr txBox="1"/>
          <p:nvPr/>
        </p:nvSpPr>
        <p:spPr>
          <a:xfrm>
            <a:off x="0" y="0"/>
            <a:ext cx="12191999" cy="1153711"/>
          </a:xfrm>
          <a:prstGeom prst="rect">
            <a:avLst/>
          </a:prstGeom>
          <a:solidFill>
            <a:schemeClr val="bg2"/>
          </a:solidFill>
        </p:spPr>
        <p:txBody>
          <a:bodyPr wrap="square" rtlCol="0">
            <a:spAutoFit/>
          </a:bodyPr>
          <a:lstStyle/>
          <a:p>
            <a:endParaRPr lang="en-US"/>
          </a:p>
        </p:txBody>
      </p:sp>
      <p:sp>
        <p:nvSpPr>
          <p:cNvPr id="2" name="Title 1">
            <a:extLst>
              <a:ext uri="{FF2B5EF4-FFF2-40B4-BE49-F238E27FC236}">
                <a16:creationId xmlns:a16="http://schemas.microsoft.com/office/drawing/2014/main" id="{31128AEC-52A5-F752-E8EA-0C282BC36095}"/>
              </a:ext>
            </a:extLst>
          </p:cNvPr>
          <p:cNvSpPr>
            <a:spLocks noGrp="1"/>
          </p:cNvSpPr>
          <p:nvPr>
            <p:ph type="title"/>
          </p:nvPr>
        </p:nvSpPr>
        <p:spPr>
          <a:xfrm>
            <a:off x="838199" y="-58323"/>
            <a:ext cx="10515600" cy="1325563"/>
          </a:xfrm>
        </p:spPr>
        <p:txBody>
          <a:bodyPr>
            <a:noAutofit/>
          </a:bodyPr>
          <a:lstStyle/>
          <a:p>
            <a:pPr algn="ctr"/>
            <a:r>
              <a:rPr lang="en-US" sz="3600"/>
              <a:t>A garden filled with native plants provides benefits compared to a non-native garden.</a:t>
            </a:r>
          </a:p>
        </p:txBody>
      </p:sp>
      <p:graphicFrame>
        <p:nvGraphicFramePr>
          <p:cNvPr id="11" name="Diagram 10">
            <a:extLst>
              <a:ext uri="{FF2B5EF4-FFF2-40B4-BE49-F238E27FC236}">
                <a16:creationId xmlns:a16="http://schemas.microsoft.com/office/drawing/2014/main" id="{1B9F2A73-7EA7-14C1-F587-35142784DC8F}"/>
              </a:ext>
            </a:extLst>
          </p:cNvPr>
          <p:cNvGraphicFramePr/>
          <p:nvPr>
            <p:extLst>
              <p:ext uri="{D42A27DB-BD31-4B8C-83A1-F6EECF244321}">
                <p14:modId xmlns:p14="http://schemas.microsoft.com/office/powerpoint/2010/main" val="2405304661"/>
              </p:ext>
            </p:extLst>
          </p:nvPr>
        </p:nvGraphicFramePr>
        <p:xfrm>
          <a:off x="6640334" y="1755527"/>
          <a:ext cx="5344554" cy="41822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 11">
            <a:extLst>
              <a:ext uri="{FF2B5EF4-FFF2-40B4-BE49-F238E27FC236}">
                <a16:creationId xmlns:a16="http://schemas.microsoft.com/office/drawing/2014/main" id="{F80A4AF1-32F3-1EA9-D8B5-9AA8661A4009}"/>
              </a:ext>
            </a:extLst>
          </p:cNvPr>
          <p:cNvGraphicFramePr/>
          <p:nvPr>
            <p:extLst>
              <p:ext uri="{D42A27DB-BD31-4B8C-83A1-F6EECF244321}">
                <p14:modId xmlns:p14="http://schemas.microsoft.com/office/powerpoint/2010/main" val="2424186095"/>
              </p:ext>
            </p:extLst>
          </p:nvPr>
        </p:nvGraphicFramePr>
        <p:xfrm>
          <a:off x="1444391" y="1649175"/>
          <a:ext cx="5344554" cy="418228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4" name="Graphic 3">
            <a:extLst>
              <a:ext uri="{FF2B5EF4-FFF2-40B4-BE49-F238E27FC236}">
                <a16:creationId xmlns:a16="http://schemas.microsoft.com/office/drawing/2014/main" id="{0DCBA837-6F95-0416-EA60-0478AE6DD13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 y="1153711"/>
            <a:ext cx="12192000" cy="45719"/>
          </a:xfrm>
          <a:prstGeom prst="rect">
            <a:avLst/>
          </a:prstGeom>
        </p:spPr>
      </p:pic>
    </p:spTree>
    <p:extLst>
      <p:ext uri="{BB962C8B-B14F-4D97-AF65-F5344CB8AC3E}">
        <p14:creationId xmlns:p14="http://schemas.microsoft.com/office/powerpoint/2010/main" val="1745657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7AEBDD-2B60-94B3-BCC1-7976F0862149}"/>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3" name="Graphic 2">
            <a:extLst>
              <a:ext uri="{FF2B5EF4-FFF2-40B4-BE49-F238E27FC236}">
                <a16:creationId xmlns:a16="http://schemas.microsoft.com/office/drawing/2014/main" id="{5C2EBCB7-F3CC-2555-259F-083F524EA99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773849"/>
            <a:ext cx="12192000" cy="45719"/>
          </a:xfrm>
          <a:prstGeom prst="rect">
            <a:avLst/>
          </a:prstGeom>
        </p:spPr>
      </p:pic>
      <p:sp>
        <p:nvSpPr>
          <p:cNvPr id="6" name="Title 3">
            <a:extLst>
              <a:ext uri="{FF2B5EF4-FFF2-40B4-BE49-F238E27FC236}">
                <a16:creationId xmlns:a16="http://schemas.microsoft.com/office/drawing/2014/main" id="{E2F68164-DD9F-98C9-645E-818B82D8BC74}"/>
              </a:ext>
            </a:extLst>
          </p:cNvPr>
          <p:cNvSpPr>
            <a:spLocks noGrp="1"/>
          </p:cNvSpPr>
          <p:nvPr>
            <p:ph type="title"/>
          </p:nvPr>
        </p:nvSpPr>
        <p:spPr>
          <a:xfrm>
            <a:off x="66675" y="19468"/>
            <a:ext cx="12058650" cy="800100"/>
          </a:xfrm>
        </p:spPr>
        <p:txBody>
          <a:bodyPr>
            <a:normAutofit/>
          </a:bodyPr>
          <a:lstStyle/>
          <a:p>
            <a:r>
              <a:rPr lang="en-US" sz="3600"/>
              <a:t>Native plants support native wildlife.</a:t>
            </a:r>
          </a:p>
        </p:txBody>
      </p:sp>
      <p:pic>
        <p:nvPicPr>
          <p:cNvPr id="6146" name="Picture 2">
            <a:extLst>
              <a:ext uri="{FF2B5EF4-FFF2-40B4-BE49-F238E27FC236}">
                <a16:creationId xmlns:a16="http://schemas.microsoft.com/office/drawing/2014/main" id="{3BF83DB2-2F95-A7ED-FE61-740B37E85A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065" y="948954"/>
            <a:ext cx="5358618" cy="463855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58067402-4019-E088-FD5F-F9BAA408A077}"/>
              </a:ext>
            </a:extLst>
          </p:cNvPr>
          <p:cNvGrpSpPr/>
          <p:nvPr/>
        </p:nvGrpSpPr>
        <p:grpSpPr>
          <a:xfrm>
            <a:off x="6862432" y="2419180"/>
            <a:ext cx="4686300" cy="4056282"/>
            <a:chOff x="6972300" y="1484312"/>
            <a:chExt cx="4686300" cy="4056282"/>
          </a:xfrm>
        </p:grpSpPr>
        <p:pic>
          <p:nvPicPr>
            <p:cNvPr id="6147" name="Picture 3">
              <a:extLst>
                <a:ext uri="{FF2B5EF4-FFF2-40B4-BE49-F238E27FC236}">
                  <a16:creationId xmlns:a16="http://schemas.microsoft.com/office/drawing/2014/main" id="{6E83E44B-4477-77AB-27D0-9B12A4E8CE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72300" y="1484312"/>
              <a:ext cx="4686300" cy="34099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FBE2E4C-2370-4970-2657-06134F9609A5}"/>
                </a:ext>
              </a:extLst>
            </p:cNvPr>
            <p:cNvSpPr txBox="1"/>
            <p:nvPr/>
          </p:nvSpPr>
          <p:spPr>
            <a:xfrm>
              <a:off x="8058150" y="4894263"/>
              <a:ext cx="3600450" cy="646331"/>
            </a:xfrm>
            <a:prstGeom prst="rect">
              <a:avLst/>
            </a:prstGeom>
            <a:solidFill>
              <a:srgbClr val="E6E6E6"/>
            </a:solidFill>
          </p:spPr>
          <p:txBody>
            <a:bodyPr wrap="square">
              <a:spAutoFit/>
            </a:bodyPr>
            <a:lstStyle/>
            <a:p>
              <a:pPr rtl="0">
                <a:spcBef>
                  <a:spcPts val="0"/>
                </a:spcBef>
                <a:spcAft>
                  <a:spcPts val="0"/>
                </a:spcAft>
              </a:pPr>
              <a:r>
                <a:rPr lang="en-US" sz="1800" b="1" i="0" u="none" strike="noStrike">
                  <a:solidFill>
                    <a:srgbClr val="006600"/>
                  </a:solidFill>
                  <a:effectLst/>
                  <a:latin typeface="Arial" panose="020B0604020202020204" pitchFamily="34" charset="0"/>
                </a:rPr>
                <a:t>2x</a:t>
              </a:r>
              <a:r>
                <a:rPr lang="en-US" sz="1800" b="0" i="0" u="none" strike="noStrike">
                  <a:solidFill>
                    <a:srgbClr val="000000"/>
                  </a:solidFill>
                  <a:effectLst/>
                  <a:latin typeface="Arial" panose="020B0604020202020204" pitchFamily="34" charset="0"/>
                </a:rPr>
                <a:t> caterpillar diversity in native trees </a:t>
              </a:r>
              <a:endParaRPr lang="en-US" b="0">
                <a:effectLst/>
              </a:endParaRPr>
            </a:p>
          </p:txBody>
        </p:sp>
        <p:sp>
          <p:nvSpPr>
            <p:cNvPr id="5" name="Rectangle 4">
              <a:extLst>
                <a:ext uri="{FF2B5EF4-FFF2-40B4-BE49-F238E27FC236}">
                  <a16:creationId xmlns:a16="http://schemas.microsoft.com/office/drawing/2014/main" id="{AF959D9E-FD5F-5378-4586-B78027FC7074}"/>
                </a:ext>
              </a:extLst>
            </p:cNvPr>
            <p:cNvSpPr/>
            <p:nvPr/>
          </p:nvSpPr>
          <p:spPr>
            <a:xfrm>
              <a:off x="6972300" y="4894263"/>
              <a:ext cx="1085850" cy="646331"/>
            </a:xfrm>
            <a:prstGeom prst="rect">
              <a:avLst/>
            </a:prstGeom>
            <a:solidFill>
              <a:srgbClr val="E6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50" name="Picture 6">
              <a:extLst>
                <a:ext uri="{FF2B5EF4-FFF2-40B4-BE49-F238E27FC236}">
                  <a16:creationId xmlns:a16="http://schemas.microsoft.com/office/drawing/2014/main" id="{290F3FE6-92F9-B784-9628-F9C14BBB3AA6}"/>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7041251" y="4954333"/>
              <a:ext cx="1033540" cy="339980"/>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Picture 8" descr="A close-up of a computer screen&#10;&#10;Description automatically generated">
            <a:extLst>
              <a:ext uri="{FF2B5EF4-FFF2-40B4-BE49-F238E27FC236}">
                <a16:creationId xmlns:a16="http://schemas.microsoft.com/office/drawing/2014/main" id="{84D68CB0-C738-1BF5-CD30-EC6827FEAF4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65198" y="5693177"/>
            <a:ext cx="4968485" cy="1111063"/>
          </a:xfrm>
          <a:prstGeom prst="rect">
            <a:avLst/>
          </a:prstGeom>
        </p:spPr>
      </p:pic>
      <p:pic>
        <p:nvPicPr>
          <p:cNvPr id="6152" name="Picture 8">
            <a:extLst>
              <a:ext uri="{FF2B5EF4-FFF2-40B4-BE49-F238E27FC236}">
                <a16:creationId xmlns:a16="http://schemas.microsoft.com/office/drawing/2014/main" id="{17A98229-1B98-52CF-134F-6EE8F0CCFCB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59562" y="1056090"/>
            <a:ext cx="1692359" cy="1128239"/>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a:extLst>
              <a:ext uri="{FF2B5EF4-FFF2-40B4-BE49-F238E27FC236}">
                <a16:creationId xmlns:a16="http://schemas.microsoft.com/office/drawing/2014/main" id="{D9DBB96E-0D65-A48C-9320-6E4B4F458486}"/>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17098" b="17097"/>
          <a:stretch/>
        </p:blipFill>
        <p:spPr bwMode="auto">
          <a:xfrm>
            <a:off x="8451921" y="1056090"/>
            <a:ext cx="1485900" cy="1128240"/>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a:extLst>
              <a:ext uri="{FF2B5EF4-FFF2-40B4-BE49-F238E27FC236}">
                <a16:creationId xmlns:a16="http://schemas.microsoft.com/office/drawing/2014/main" id="{3B620474-E27B-10E1-BAE6-74B5678DE83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937821" y="1056090"/>
            <a:ext cx="1692359" cy="1128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3124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6FAA267-D160-4567-BE67-733F59A1984D}"/>
              </a:ext>
            </a:extLst>
          </p:cNvPr>
          <p:cNvSpPr txBox="1"/>
          <p:nvPr/>
        </p:nvSpPr>
        <p:spPr>
          <a:xfrm>
            <a:off x="9362216" y="1315466"/>
            <a:ext cx="2379928" cy="1543436"/>
          </a:xfrm>
          <a:prstGeom prst="rect">
            <a:avLst/>
          </a:prstGeom>
          <a:solidFill>
            <a:schemeClr val="bg2"/>
          </a:solidFill>
        </p:spPr>
        <p:txBody>
          <a:bodyPr wrap="square" rtlCol="0">
            <a:spAutoFit/>
          </a:bodyPr>
          <a:lstStyle/>
          <a:p>
            <a:endParaRPr lang="en-US"/>
          </a:p>
        </p:txBody>
      </p:sp>
      <p:sp>
        <p:nvSpPr>
          <p:cNvPr id="14" name="TextBox 13">
            <a:extLst>
              <a:ext uri="{FF2B5EF4-FFF2-40B4-BE49-F238E27FC236}">
                <a16:creationId xmlns:a16="http://schemas.microsoft.com/office/drawing/2014/main" id="{3C8BF3EB-652B-BD58-8823-26E1D1100E41}"/>
              </a:ext>
            </a:extLst>
          </p:cNvPr>
          <p:cNvSpPr txBox="1"/>
          <p:nvPr/>
        </p:nvSpPr>
        <p:spPr>
          <a:xfrm>
            <a:off x="5807205" y="4142511"/>
            <a:ext cx="2379928" cy="1543436"/>
          </a:xfrm>
          <a:prstGeom prst="rect">
            <a:avLst/>
          </a:prstGeom>
          <a:solidFill>
            <a:schemeClr val="bg2"/>
          </a:solidFill>
        </p:spPr>
        <p:txBody>
          <a:bodyPr wrap="square" rtlCol="0">
            <a:spAutoFit/>
          </a:bodyPr>
          <a:lstStyle/>
          <a:p>
            <a:endParaRPr lang="en-US"/>
          </a:p>
        </p:txBody>
      </p:sp>
      <p:sp>
        <p:nvSpPr>
          <p:cNvPr id="3" name="TextBox 2">
            <a:extLst>
              <a:ext uri="{FF2B5EF4-FFF2-40B4-BE49-F238E27FC236}">
                <a16:creationId xmlns:a16="http://schemas.microsoft.com/office/drawing/2014/main" id="{A3544348-7FED-30C4-FC7B-F0D3BA9A7981}"/>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9" name="Graphic 8">
            <a:extLst>
              <a:ext uri="{FF2B5EF4-FFF2-40B4-BE49-F238E27FC236}">
                <a16:creationId xmlns:a16="http://schemas.microsoft.com/office/drawing/2014/main" id="{2432D123-910D-827B-5314-7857B0C8DD1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773849"/>
            <a:ext cx="12192000" cy="45719"/>
          </a:xfrm>
          <a:prstGeom prst="rect">
            <a:avLst/>
          </a:prstGeom>
        </p:spPr>
      </p:pic>
      <p:sp>
        <p:nvSpPr>
          <p:cNvPr id="2" name="Title 1">
            <a:extLst>
              <a:ext uri="{FF2B5EF4-FFF2-40B4-BE49-F238E27FC236}">
                <a16:creationId xmlns:a16="http://schemas.microsoft.com/office/drawing/2014/main" id="{31128AEC-52A5-F752-E8EA-0C282BC36095}"/>
              </a:ext>
            </a:extLst>
          </p:cNvPr>
          <p:cNvSpPr>
            <a:spLocks noGrp="1"/>
          </p:cNvSpPr>
          <p:nvPr>
            <p:ph type="title"/>
          </p:nvPr>
        </p:nvSpPr>
        <p:spPr>
          <a:xfrm>
            <a:off x="67947" y="8280"/>
            <a:ext cx="12064180" cy="783780"/>
          </a:xfrm>
        </p:spPr>
        <p:txBody>
          <a:bodyPr>
            <a:noAutofit/>
          </a:bodyPr>
          <a:lstStyle/>
          <a:p>
            <a:r>
              <a:rPr lang="en-US" sz="3200"/>
              <a:t>Native plants have less risk of invasion and subsequent harm.</a:t>
            </a:r>
          </a:p>
        </p:txBody>
      </p:sp>
      <p:pic>
        <p:nvPicPr>
          <p:cNvPr id="9218" name="Picture 2">
            <a:extLst>
              <a:ext uri="{FF2B5EF4-FFF2-40B4-BE49-F238E27FC236}">
                <a16:creationId xmlns:a16="http://schemas.microsoft.com/office/drawing/2014/main" id="{DDC9906A-DA64-7EA8-4A33-5454464FB27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5103"/>
          <a:stretch/>
        </p:blipFill>
        <p:spPr bwMode="auto">
          <a:xfrm>
            <a:off x="67947" y="2400300"/>
            <a:ext cx="5659443" cy="30928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6F8727D-B515-7655-4FD8-E597E832CBE2}"/>
              </a:ext>
            </a:extLst>
          </p:cNvPr>
          <p:cNvSpPr txBox="1"/>
          <p:nvPr/>
        </p:nvSpPr>
        <p:spPr>
          <a:xfrm>
            <a:off x="-66675" y="6495354"/>
            <a:ext cx="2381250" cy="923330"/>
          </a:xfrm>
          <a:prstGeom prst="rect">
            <a:avLst/>
          </a:prstGeom>
          <a:noFill/>
        </p:spPr>
        <p:txBody>
          <a:bodyPr wrap="square">
            <a:spAutoFit/>
          </a:bodyPr>
          <a:lstStyle/>
          <a:p>
            <a:pPr rtl="0">
              <a:spcBef>
                <a:spcPts val="0"/>
              </a:spcBef>
              <a:spcAft>
                <a:spcPts val="0"/>
              </a:spcAft>
            </a:pPr>
            <a:r>
              <a:rPr lang="en-US" sz="1800" b="0" i="0" u="none" strike="noStrike">
                <a:solidFill>
                  <a:srgbClr val="000000"/>
                </a:solidFill>
                <a:effectLst/>
                <a:latin typeface="Arial" panose="020B0604020202020204" pitchFamily="34" charset="0"/>
              </a:rPr>
              <a:t>Simberloff et al. 2012</a:t>
            </a:r>
            <a:endParaRPr lang="en-US" b="0">
              <a:effectLst/>
            </a:endParaRPr>
          </a:p>
          <a:p>
            <a:br>
              <a:rPr lang="en-US"/>
            </a:br>
            <a:endParaRPr lang="en-US"/>
          </a:p>
        </p:txBody>
      </p:sp>
      <p:pic>
        <p:nvPicPr>
          <p:cNvPr id="5" name="Picture 4">
            <a:extLst>
              <a:ext uri="{FF2B5EF4-FFF2-40B4-BE49-F238E27FC236}">
                <a16:creationId xmlns:a16="http://schemas.microsoft.com/office/drawing/2014/main" id="{36EC47F9-8DB5-000F-B4A1-8260A4C60D5B}"/>
              </a:ext>
            </a:extLst>
          </p:cNvPr>
          <p:cNvPicPr>
            <a:picLocks noChangeAspect="1"/>
          </p:cNvPicPr>
          <p:nvPr/>
        </p:nvPicPr>
        <p:blipFill rotWithShape="1">
          <a:blip r:embed="rId6"/>
          <a:srcRect l="-1" r="1473"/>
          <a:stretch/>
        </p:blipFill>
        <p:spPr>
          <a:xfrm>
            <a:off x="5656309" y="891822"/>
            <a:ext cx="3268044" cy="2729851"/>
          </a:xfrm>
          <a:prstGeom prst="rect">
            <a:avLst/>
          </a:prstGeom>
        </p:spPr>
      </p:pic>
      <p:sp>
        <p:nvSpPr>
          <p:cNvPr id="6" name="TextBox 5">
            <a:extLst>
              <a:ext uri="{FF2B5EF4-FFF2-40B4-BE49-F238E27FC236}">
                <a16:creationId xmlns:a16="http://schemas.microsoft.com/office/drawing/2014/main" id="{BF4A034B-5611-17B7-2684-B52EBA339EF3}"/>
              </a:ext>
            </a:extLst>
          </p:cNvPr>
          <p:cNvSpPr txBox="1"/>
          <p:nvPr/>
        </p:nvSpPr>
        <p:spPr>
          <a:xfrm>
            <a:off x="5656309" y="891822"/>
            <a:ext cx="934866" cy="461665"/>
          </a:xfrm>
          <a:prstGeom prst="rect">
            <a:avLst/>
          </a:prstGeom>
          <a:noFill/>
        </p:spPr>
        <p:txBody>
          <a:bodyPr wrap="square" rtlCol="0">
            <a:spAutoFit/>
          </a:bodyPr>
          <a:lstStyle/>
          <a:p>
            <a:r>
              <a:rPr lang="en-US" sz="2400" b="1">
                <a:solidFill>
                  <a:schemeClr val="bg1"/>
                </a:solidFill>
              </a:rPr>
              <a:t>1949</a:t>
            </a:r>
          </a:p>
        </p:txBody>
      </p:sp>
      <p:pic>
        <p:nvPicPr>
          <p:cNvPr id="8" name="Picture 4">
            <a:extLst>
              <a:ext uri="{FF2B5EF4-FFF2-40B4-BE49-F238E27FC236}">
                <a16:creationId xmlns:a16="http://schemas.microsoft.com/office/drawing/2014/main" id="{A570C4F5-7B23-F7F6-18F3-80698AC2B9E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26969" y="3621673"/>
            <a:ext cx="3599178" cy="269938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53D455CF-4078-1882-2CCE-3F4868151445}"/>
              </a:ext>
            </a:extLst>
          </p:cNvPr>
          <p:cNvSpPr txBox="1"/>
          <p:nvPr/>
        </p:nvSpPr>
        <p:spPr>
          <a:xfrm>
            <a:off x="694821" y="2042326"/>
            <a:ext cx="4603440" cy="400110"/>
          </a:xfrm>
          <a:prstGeom prst="rect">
            <a:avLst/>
          </a:prstGeom>
          <a:noFill/>
        </p:spPr>
        <p:txBody>
          <a:bodyPr wrap="square" rtlCol="0">
            <a:spAutoFit/>
          </a:bodyPr>
          <a:lstStyle/>
          <a:p>
            <a:r>
              <a:rPr lang="en-US" sz="2000"/>
              <a:t>“Native Invaders” are rare among plants. </a:t>
            </a:r>
          </a:p>
        </p:txBody>
      </p:sp>
      <p:sp>
        <p:nvSpPr>
          <p:cNvPr id="11" name="TextBox 10">
            <a:extLst>
              <a:ext uri="{FF2B5EF4-FFF2-40B4-BE49-F238E27FC236}">
                <a16:creationId xmlns:a16="http://schemas.microsoft.com/office/drawing/2014/main" id="{F2AF5827-1341-3F9A-A19B-64C62D601A82}"/>
              </a:ext>
            </a:extLst>
          </p:cNvPr>
          <p:cNvSpPr txBox="1"/>
          <p:nvPr/>
        </p:nvSpPr>
        <p:spPr>
          <a:xfrm>
            <a:off x="9362216" y="1380606"/>
            <a:ext cx="2459743" cy="1323439"/>
          </a:xfrm>
          <a:prstGeom prst="rect">
            <a:avLst/>
          </a:prstGeom>
          <a:noFill/>
        </p:spPr>
        <p:txBody>
          <a:bodyPr wrap="square" rtlCol="0">
            <a:spAutoFit/>
          </a:bodyPr>
          <a:lstStyle/>
          <a:p>
            <a:r>
              <a:rPr lang="en-US" sz="2000"/>
              <a:t>Burning bush advertised for sale in a nursery catalog in 1949 for $1.50</a:t>
            </a:r>
          </a:p>
        </p:txBody>
      </p:sp>
      <p:sp>
        <p:nvSpPr>
          <p:cNvPr id="12" name="TextBox 11">
            <a:extLst>
              <a:ext uri="{FF2B5EF4-FFF2-40B4-BE49-F238E27FC236}">
                <a16:creationId xmlns:a16="http://schemas.microsoft.com/office/drawing/2014/main" id="{035DBAB1-CC6F-1372-71F7-42ED79BEF941}"/>
              </a:ext>
            </a:extLst>
          </p:cNvPr>
          <p:cNvSpPr txBox="1"/>
          <p:nvPr/>
        </p:nvSpPr>
        <p:spPr>
          <a:xfrm>
            <a:off x="5656309" y="4252509"/>
            <a:ext cx="2459743" cy="1323439"/>
          </a:xfrm>
          <a:prstGeom prst="rect">
            <a:avLst/>
          </a:prstGeom>
          <a:noFill/>
        </p:spPr>
        <p:txBody>
          <a:bodyPr wrap="square" rtlCol="0">
            <a:spAutoFit/>
          </a:bodyPr>
          <a:lstStyle/>
          <a:p>
            <a:pPr algn="r"/>
            <a:r>
              <a:rPr lang="en-US" sz="2000"/>
              <a:t>Invasion of burning bush in the understory of a forest.</a:t>
            </a:r>
          </a:p>
        </p:txBody>
      </p:sp>
      <p:sp>
        <p:nvSpPr>
          <p:cNvPr id="13" name="TextBox 12">
            <a:extLst>
              <a:ext uri="{FF2B5EF4-FFF2-40B4-BE49-F238E27FC236}">
                <a16:creationId xmlns:a16="http://schemas.microsoft.com/office/drawing/2014/main" id="{8CD3125A-0318-D0E9-4067-0714AE15CC8D}"/>
              </a:ext>
            </a:extLst>
          </p:cNvPr>
          <p:cNvSpPr txBox="1"/>
          <p:nvPr/>
        </p:nvSpPr>
        <p:spPr>
          <a:xfrm>
            <a:off x="11077575" y="5859391"/>
            <a:ext cx="1114425" cy="461665"/>
          </a:xfrm>
          <a:prstGeom prst="rect">
            <a:avLst/>
          </a:prstGeom>
          <a:noFill/>
        </p:spPr>
        <p:txBody>
          <a:bodyPr wrap="square" rtlCol="0">
            <a:spAutoFit/>
          </a:bodyPr>
          <a:lstStyle/>
          <a:p>
            <a:r>
              <a:rPr lang="en-US" sz="2400" b="1">
                <a:solidFill>
                  <a:schemeClr val="bg1"/>
                </a:solidFill>
              </a:rPr>
              <a:t>today</a:t>
            </a:r>
          </a:p>
        </p:txBody>
      </p:sp>
    </p:spTree>
    <p:extLst>
      <p:ext uri="{BB962C8B-B14F-4D97-AF65-F5344CB8AC3E}">
        <p14:creationId xmlns:p14="http://schemas.microsoft.com/office/powerpoint/2010/main" val="4006589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4B95D172-31E8-37F8-FB3C-725DAF45A3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107089" y="1593415"/>
            <a:ext cx="5890259" cy="4417695"/>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C9B70AD-5376-028C-0421-A3EFC8634F91}"/>
              </a:ext>
            </a:extLst>
          </p:cNvPr>
          <p:cNvSpPr txBox="1"/>
          <p:nvPr/>
        </p:nvSpPr>
        <p:spPr>
          <a:xfrm>
            <a:off x="0" y="1"/>
            <a:ext cx="12192000" cy="783780"/>
          </a:xfrm>
          <a:prstGeom prst="rect">
            <a:avLst/>
          </a:prstGeom>
          <a:solidFill>
            <a:schemeClr val="bg2"/>
          </a:solidFill>
        </p:spPr>
        <p:txBody>
          <a:bodyPr wrap="square" rtlCol="0">
            <a:spAutoFit/>
          </a:bodyPr>
          <a:lstStyle/>
          <a:p>
            <a:endParaRPr lang="en-US"/>
          </a:p>
        </p:txBody>
      </p:sp>
      <p:pic>
        <p:nvPicPr>
          <p:cNvPr id="3" name="Graphic 2">
            <a:extLst>
              <a:ext uri="{FF2B5EF4-FFF2-40B4-BE49-F238E27FC236}">
                <a16:creationId xmlns:a16="http://schemas.microsoft.com/office/drawing/2014/main" id="{335835E4-4530-6D28-6BCD-1D541F923DF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773849"/>
            <a:ext cx="12192000" cy="45719"/>
          </a:xfrm>
          <a:prstGeom prst="rect">
            <a:avLst/>
          </a:prstGeom>
        </p:spPr>
      </p:pic>
      <p:sp>
        <p:nvSpPr>
          <p:cNvPr id="13" name="TextBox 12">
            <a:extLst>
              <a:ext uri="{FF2B5EF4-FFF2-40B4-BE49-F238E27FC236}">
                <a16:creationId xmlns:a16="http://schemas.microsoft.com/office/drawing/2014/main" id="{665E6992-A596-53E6-F032-062942247C63}"/>
              </a:ext>
            </a:extLst>
          </p:cNvPr>
          <p:cNvSpPr txBox="1"/>
          <p:nvPr/>
        </p:nvSpPr>
        <p:spPr>
          <a:xfrm>
            <a:off x="107090" y="93228"/>
            <a:ext cx="10111330" cy="646331"/>
          </a:xfrm>
          <a:prstGeom prst="rect">
            <a:avLst/>
          </a:prstGeom>
          <a:noFill/>
        </p:spPr>
        <p:txBody>
          <a:bodyPr wrap="square" rtlCol="0">
            <a:spAutoFit/>
          </a:bodyPr>
          <a:lstStyle/>
          <a:p>
            <a:r>
              <a:rPr lang="en-US" sz="3600"/>
              <a:t>And of course, native plants are beautiful!</a:t>
            </a:r>
          </a:p>
        </p:txBody>
      </p:sp>
      <p:pic>
        <p:nvPicPr>
          <p:cNvPr id="5" name="Picture 4" descr="A field of flowers and plants&#10;&#10;AI-generated content may be incorrect.">
            <a:extLst>
              <a:ext uri="{FF2B5EF4-FFF2-40B4-BE49-F238E27FC236}">
                <a16:creationId xmlns:a16="http://schemas.microsoft.com/office/drawing/2014/main" id="{7624D9E9-81D0-5DC7-5485-1DD2638B3D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94653" y="1593416"/>
            <a:ext cx="5890259" cy="4417694"/>
          </a:xfrm>
          <a:prstGeom prst="rect">
            <a:avLst/>
          </a:prstGeom>
        </p:spPr>
      </p:pic>
      <p:sp>
        <p:nvSpPr>
          <p:cNvPr id="4" name="TextBox 3">
            <a:extLst>
              <a:ext uri="{FF2B5EF4-FFF2-40B4-BE49-F238E27FC236}">
                <a16:creationId xmlns:a16="http://schemas.microsoft.com/office/drawing/2014/main" id="{C1C47FC7-AFBD-5C00-E102-221689EAF8C4}"/>
              </a:ext>
            </a:extLst>
          </p:cNvPr>
          <p:cNvSpPr txBox="1"/>
          <p:nvPr/>
        </p:nvSpPr>
        <p:spPr>
          <a:xfrm>
            <a:off x="10218420" y="6488667"/>
            <a:ext cx="2011680" cy="369332"/>
          </a:xfrm>
          <a:prstGeom prst="rect">
            <a:avLst/>
          </a:prstGeom>
          <a:noFill/>
        </p:spPr>
        <p:txBody>
          <a:bodyPr wrap="square" rtlCol="0">
            <a:spAutoFit/>
          </a:bodyPr>
          <a:lstStyle/>
          <a:p>
            <a:r>
              <a:rPr lang="en-US"/>
              <a:t>Photos: B. Bradley</a:t>
            </a:r>
          </a:p>
        </p:txBody>
      </p:sp>
    </p:spTree>
    <p:extLst>
      <p:ext uri="{BB962C8B-B14F-4D97-AF65-F5344CB8AC3E}">
        <p14:creationId xmlns:p14="http://schemas.microsoft.com/office/powerpoint/2010/main" val="2215230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D7922142-3736-2794-31C5-93710F254F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1956" r="11956"/>
          <a:stretch/>
        </p:blipFill>
        <p:spPr bwMode="auto">
          <a:xfrm>
            <a:off x="2915455" y="0"/>
            <a:ext cx="9276545" cy="6857990"/>
          </a:xfrm>
          <a:custGeom>
            <a:avLst/>
            <a:gdLst/>
            <a:ahLst/>
            <a:cxnLst/>
            <a:rect l="l" t="t" r="r" b="b"/>
            <a:pathLst>
              <a:path w="9276545" h="6871647">
                <a:moveTo>
                  <a:pt x="9276545" y="0"/>
                </a:moveTo>
                <a:lnTo>
                  <a:pt x="9276545" y="6858000"/>
                </a:lnTo>
                <a:lnTo>
                  <a:pt x="1546051" y="6871647"/>
                </a:lnTo>
                <a:lnTo>
                  <a:pt x="1535751" y="6828910"/>
                </a:lnTo>
                <a:cubicBezTo>
                  <a:pt x="1530460" y="6775140"/>
                  <a:pt x="1515370" y="6618042"/>
                  <a:pt x="1514301" y="6549029"/>
                </a:cubicBezTo>
                <a:cubicBezTo>
                  <a:pt x="1518045" y="6491396"/>
                  <a:pt x="1528503" y="6450608"/>
                  <a:pt x="1529339" y="6414828"/>
                </a:cubicBezTo>
                <a:cubicBezTo>
                  <a:pt x="1525062" y="6359280"/>
                  <a:pt x="1502062" y="6307149"/>
                  <a:pt x="1493941" y="6268848"/>
                </a:cubicBezTo>
                <a:cubicBezTo>
                  <a:pt x="1502669" y="6254191"/>
                  <a:pt x="1469920" y="6200171"/>
                  <a:pt x="1480613" y="6185025"/>
                </a:cubicBezTo>
                <a:cubicBezTo>
                  <a:pt x="1481020" y="6164522"/>
                  <a:pt x="1458164" y="6060790"/>
                  <a:pt x="1443364" y="6018360"/>
                </a:cubicBezTo>
                <a:cubicBezTo>
                  <a:pt x="1426694" y="5970758"/>
                  <a:pt x="1390307" y="5920074"/>
                  <a:pt x="1380584" y="5899407"/>
                </a:cubicBezTo>
                <a:cubicBezTo>
                  <a:pt x="1370860" y="5878740"/>
                  <a:pt x="1392244" y="5920877"/>
                  <a:pt x="1385023" y="5894356"/>
                </a:cubicBezTo>
                <a:cubicBezTo>
                  <a:pt x="1377800" y="5867835"/>
                  <a:pt x="1345702" y="5770498"/>
                  <a:pt x="1337254" y="5740279"/>
                </a:cubicBezTo>
                <a:cubicBezTo>
                  <a:pt x="1353956" y="5738860"/>
                  <a:pt x="1323673" y="5722040"/>
                  <a:pt x="1334321" y="5713042"/>
                </a:cubicBezTo>
                <a:cubicBezTo>
                  <a:pt x="1343675" y="5706701"/>
                  <a:pt x="1336672" y="5700118"/>
                  <a:pt x="1335877" y="5692870"/>
                </a:cubicBezTo>
                <a:cubicBezTo>
                  <a:pt x="1343201" y="5683812"/>
                  <a:pt x="1329617" y="5652064"/>
                  <a:pt x="1319978" y="5643427"/>
                </a:cubicBezTo>
                <a:cubicBezTo>
                  <a:pt x="1286551" y="5622177"/>
                  <a:pt x="1310947" y="5579803"/>
                  <a:pt x="1285321" y="5562271"/>
                </a:cubicBezTo>
                <a:cubicBezTo>
                  <a:pt x="1281540" y="5556238"/>
                  <a:pt x="1279983" y="5550455"/>
                  <a:pt x="1279815" y="5544867"/>
                </a:cubicBezTo>
                <a:lnTo>
                  <a:pt x="1282507" y="5529404"/>
                </a:lnTo>
                <a:lnTo>
                  <a:pt x="1289604" y="5525378"/>
                </a:lnTo>
                <a:lnTo>
                  <a:pt x="1287766" y="5515726"/>
                </a:lnTo>
                <a:lnTo>
                  <a:pt x="1288829" y="5513051"/>
                </a:lnTo>
                <a:cubicBezTo>
                  <a:pt x="1290896" y="5507946"/>
                  <a:pt x="1292688" y="5502897"/>
                  <a:pt x="1293373" y="5497833"/>
                </a:cubicBezTo>
                <a:cubicBezTo>
                  <a:pt x="1288690" y="5483829"/>
                  <a:pt x="1272696" y="5459278"/>
                  <a:pt x="1260736" y="5429027"/>
                </a:cubicBezTo>
                <a:cubicBezTo>
                  <a:pt x="1238579" y="5396416"/>
                  <a:pt x="1238884" y="5351600"/>
                  <a:pt x="1221610" y="5316328"/>
                </a:cubicBezTo>
                <a:lnTo>
                  <a:pt x="1216099" y="5309330"/>
                </a:lnTo>
                <a:lnTo>
                  <a:pt x="1217278" y="5279477"/>
                </a:lnTo>
                <a:cubicBezTo>
                  <a:pt x="1221588" y="5274318"/>
                  <a:pt x="1222716" y="5266940"/>
                  <a:pt x="1218469" y="5260597"/>
                </a:cubicBezTo>
                <a:lnTo>
                  <a:pt x="1206220" y="5152555"/>
                </a:lnTo>
                <a:cubicBezTo>
                  <a:pt x="1205294" y="5116878"/>
                  <a:pt x="1196908" y="5101727"/>
                  <a:pt x="1212921" y="5046536"/>
                </a:cubicBezTo>
                <a:cubicBezTo>
                  <a:pt x="1234138" y="4987918"/>
                  <a:pt x="1204801" y="4903116"/>
                  <a:pt x="1212183" y="4837345"/>
                </a:cubicBezTo>
                <a:cubicBezTo>
                  <a:pt x="1183151" y="4802424"/>
                  <a:pt x="1209228" y="4821062"/>
                  <a:pt x="1202048" y="4784195"/>
                </a:cubicBezTo>
                <a:cubicBezTo>
                  <a:pt x="1202483" y="4760878"/>
                  <a:pt x="1202919" y="4737561"/>
                  <a:pt x="1203354" y="4714245"/>
                </a:cubicBezTo>
                <a:lnTo>
                  <a:pt x="1201502" y="4700836"/>
                </a:lnTo>
                <a:lnTo>
                  <a:pt x="1194919" y="4697224"/>
                </a:lnTo>
                <a:lnTo>
                  <a:pt x="1187792" y="4677162"/>
                </a:lnTo>
                <a:cubicBezTo>
                  <a:pt x="1186060" y="4669625"/>
                  <a:pt x="1185291" y="4661478"/>
                  <a:pt x="1186080" y="4652429"/>
                </a:cubicBezTo>
                <a:cubicBezTo>
                  <a:pt x="1199189" y="4622456"/>
                  <a:pt x="1167081" y="4571771"/>
                  <a:pt x="1184722" y="4534840"/>
                </a:cubicBezTo>
                <a:cubicBezTo>
                  <a:pt x="1182407" y="4499077"/>
                  <a:pt x="1175424" y="4460227"/>
                  <a:pt x="1172188" y="4437851"/>
                </a:cubicBezTo>
                <a:cubicBezTo>
                  <a:pt x="1161331" y="4428466"/>
                  <a:pt x="1178123" y="4398274"/>
                  <a:pt x="1165306" y="4400581"/>
                </a:cubicBezTo>
                <a:cubicBezTo>
                  <a:pt x="1171061" y="4389819"/>
                  <a:pt x="1173552" y="4346771"/>
                  <a:pt x="1168602" y="4335651"/>
                </a:cubicBezTo>
                <a:lnTo>
                  <a:pt x="1178384" y="4280215"/>
                </a:lnTo>
                <a:lnTo>
                  <a:pt x="1177294" y="4274660"/>
                </a:lnTo>
                <a:cubicBezTo>
                  <a:pt x="1177138" y="4268882"/>
                  <a:pt x="1177520" y="4251103"/>
                  <a:pt x="1177448" y="4245552"/>
                </a:cubicBezTo>
                <a:cubicBezTo>
                  <a:pt x="1177252" y="4244155"/>
                  <a:pt x="1177058" y="4242757"/>
                  <a:pt x="1176863" y="4241361"/>
                </a:cubicBezTo>
                <a:lnTo>
                  <a:pt x="1162386" y="4207167"/>
                </a:lnTo>
                <a:cubicBezTo>
                  <a:pt x="1162950" y="4202536"/>
                  <a:pt x="1174655" y="4199565"/>
                  <a:pt x="1174343" y="4192380"/>
                </a:cubicBezTo>
                <a:lnTo>
                  <a:pt x="1160516" y="4164062"/>
                </a:lnTo>
                <a:lnTo>
                  <a:pt x="1161365" y="4158623"/>
                </a:lnTo>
                <a:lnTo>
                  <a:pt x="1144878" y="4076261"/>
                </a:lnTo>
                <a:lnTo>
                  <a:pt x="1123687" y="4005692"/>
                </a:lnTo>
                <a:lnTo>
                  <a:pt x="1096720" y="3754257"/>
                </a:lnTo>
                <a:cubicBezTo>
                  <a:pt x="1083618" y="3639924"/>
                  <a:pt x="1064313" y="3636659"/>
                  <a:pt x="1047682" y="3517638"/>
                </a:cubicBezTo>
                <a:cubicBezTo>
                  <a:pt x="1048550" y="3477187"/>
                  <a:pt x="1049418" y="3436735"/>
                  <a:pt x="1050285" y="3396284"/>
                </a:cubicBezTo>
                <a:lnTo>
                  <a:pt x="1030166" y="3320814"/>
                </a:lnTo>
                <a:lnTo>
                  <a:pt x="1034128" y="3260443"/>
                </a:lnTo>
                <a:lnTo>
                  <a:pt x="1007751" y="3198916"/>
                </a:lnTo>
                <a:cubicBezTo>
                  <a:pt x="1003323" y="3193074"/>
                  <a:pt x="1001150" y="3187393"/>
                  <a:pt x="1000384" y="3181839"/>
                </a:cubicBezTo>
                <a:cubicBezTo>
                  <a:pt x="1000734" y="3176675"/>
                  <a:pt x="1001085" y="3171511"/>
                  <a:pt x="1001435" y="3166346"/>
                </a:cubicBezTo>
                <a:lnTo>
                  <a:pt x="968918" y="3112638"/>
                </a:lnTo>
                <a:cubicBezTo>
                  <a:pt x="957125" y="3092489"/>
                  <a:pt x="955617" y="3065232"/>
                  <a:pt x="934483" y="3031628"/>
                </a:cubicBezTo>
                <a:cubicBezTo>
                  <a:pt x="914631" y="2997037"/>
                  <a:pt x="908933" y="3005661"/>
                  <a:pt x="879229" y="2948196"/>
                </a:cubicBezTo>
                <a:cubicBezTo>
                  <a:pt x="850845" y="2897154"/>
                  <a:pt x="820829" y="2806798"/>
                  <a:pt x="798666" y="2761198"/>
                </a:cubicBezTo>
                <a:cubicBezTo>
                  <a:pt x="773970" y="2714562"/>
                  <a:pt x="758278" y="2715446"/>
                  <a:pt x="746962" y="2694939"/>
                </a:cubicBezTo>
                <a:lnTo>
                  <a:pt x="712796" y="2614779"/>
                </a:lnTo>
                <a:lnTo>
                  <a:pt x="697701" y="2600020"/>
                </a:lnTo>
                <a:cubicBezTo>
                  <a:pt x="697743" y="2598787"/>
                  <a:pt x="697784" y="2597555"/>
                  <a:pt x="697823" y="2596321"/>
                </a:cubicBezTo>
                <a:lnTo>
                  <a:pt x="679645" y="2572602"/>
                </a:lnTo>
                <a:lnTo>
                  <a:pt x="680789" y="2571831"/>
                </a:lnTo>
                <a:cubicBezTo>
                  <a:pt x="682946" y="2569560"/>
                  <a:pt x="683757" y="2566863"/>
                  <a:pt x="681771" y="2563200"/>
                </a:cubicBezTo>
                <a:cubicBezTo>
                  <a:pt x="705290" y="2562299"/>
                  <a:pt x="688388" y="2558438"/>
                  <a:pt x="680456" y="2547723"/>
                </a:cubicBezTo>
                <a:cubicBezTo>
                  <a:pt x="679482" y="2534148"/>
                  <a:pt x="677183" y="2493617"/>
                  <a:pt x="675922" y="2481749"/>
                </a:cubicBezTo>
                <a:lnTo>
                  <a:pt x="672894" y="2476509"/>
                </a:lnTo>
                <a:lnTo>
                  <a:pt x="673143" y="2476297"/>
                </a:lnTo>
                <a:cubicBezTo>
                  <a:pt x="673152" y="2474932"/>
                  <a:pt x="672405" y="2473126"/>
                  <a:pt x="670567" y="2470561"/>
                </a:cubicBezTo>
                <a:lnTo>
                  <a:pt x="667369" y="2466951"/>
                </a:lnTo>
                <a:lnTo>
                  <a:pt x="661495" y="2456785"/>
                </a:lnTo>
                <a:cubicBezTo>
                  <a:pt x="661510" y="2455387"/>
                  <a:pt x="661525" y="2453987"/>
                  <a:pt x="661540" y="2452588"/>
                </a:cubicBezTo>
                <a:lnTo>
                  <a:pt x="664540" y="2449913"/>
                </a:lnTo>
                <a:lnTo>
                  <a:pt x="663581" y="2449129"/>
                </a:lnTo>
                <a:cubicBezTo>
                  <a:pt x="653014" y="2444453"/>
                  <a:pt x="642406" y="2445872"/>
                  <a:pt x="663129" y="2426579"/>
                </a:cubicBezTo>
                <a:cubicBezTo>
                  <a:pt x="643271" y="2414167"/>
                  <a:pt x="657229" y="2404769"/>
                  <a:pt x="650205" y="2379928"/>
                </a:cubicBezTo>
                <a:cubicBezTo>
                  <a:pt x="634911" y="2374359"/>
                  <a:pt x="634260" y="2365346"/>
                  <a:pt x="638008" y="2354824"/>
                </a:cubicBezTo>
                <a:cubicBezTo>
                  <a:pt x="621083" y="2334576"/>
                  <a:pt x="620949" y="2310146"/>
                  <a:pt x="609851" y="2284299"/>
                </a:cubicBezTo>
                <a:lnTo>
                  <a:pt x="585585" y="2155739"/>
                </a:lnTo>
                <a:lnTo>
                  <a:pt x="581391" y="2152892"/>
                </a:lnTo>
                <a:cubicBezTo>
                  <a:pt x="578821" y="2150768"/>
                  <a:pt x="577525" y="2149149"/>
                  <a:pt x="577083" y="2147807"/>
                </a:cubicBezTo>
                <a:lnTo>
                  <a:pt x="577251" y="2147544"/>
                </a:lnTo>
                <a:lnTo>
                  <a:pt x="546845" y="2085601"/>
                </a:lnTo>
                <a:cubicBezTo>
                  <a:pt x="538270" y="2073917"/>
                  <a:pt x="486356" y="1955894"/>
                  <a:pt x="470837" y="1931362"/>
                </a:cubicBezTo>
                <a:lnTo>
                  <a:pt x="428154" y="1657167"/>
                </a:lnTo>
                <a:lnTo>
                  <a:pt x="392797" y="1510175"/>
                </a:lnTo>
                <a:cubicBezTo>
                  <a:pt x="380165" y="1504446"/>
                  <a:pt x="369910" y="1451095"/>
                  <a:pt x="372847" y="1440507"/>
                </a:cubicBezTo>
                <a:cubicBezTo>
                  <a:pt x="369015" y="1433783"/>
                  <a:pt x="338503" y="1376212"/>
                  <a:pt x="344479" y="1367690"/>
                </a:cubicBezTo>
                <a:cubicBezTo>
                  <a:pt x="332264" y="1342150"/>
                  <a:pt x="321736" y="1310521"/>
                  <a:pt x="299558" y="1287266"/>
                </a:cubicBezTo>
                <a:cubicBezTo>
                  <a:pt x="277380" y="1264010"/>
                  <a:pt x="259203" y="1269909"/>
                  <a:pt x="243216" y="1249403"/>
                </a:cubicBezTo>
                <a:cubicBezTo>
                  <a:pt x="227230" y="1228898"/>
                  <a:pt x="218454" y="1166841"/>
                  <a:pt x="203639" y="1164232"/>
                </a:cubicBezTo>
                <a:cubicBezTo>
                  <a:pt x="192352" y="1144923"/>
                  <a:pt x="198158" y="1133798"/>
                  <a:pt x="169195" y="1087898"/>
                </a:cubicBezTo>
                <a:cubicBezTo>
                  <a:pt x="139228" y="1002950"/>
                  <a:pt x="140891" y="969630"/>
                  <a:pt x="98775" y="910071"/>
                </a:cubicBezTo>
                <a:cubicBezTo>
                  <a:pt x="45025" y="831068"/>
                  <a:pt x="34038" y="817468"/>
                  <a:pt x="43820" y="712632"/>
                </a:cubicBezTo>
                <a:cubicBezTo>
                  <a:pt x="34816" y="659496"/>
                  <a:pt x="43273" y="613587"/>
                  <a:pt x="44748" y="591246"/>
                </a:cubicBezTo>
                <a:lnTo>
                  <a:pt x="36767" y="546725"/>
                </a:lnTo>
                <a:cubicBezTo>
                  <a:pt x="36093" y="528360"/>
                  <a:pt x="35418" y="509996"/>
                  <a:pt x="34744" y="491632"/>
                </a:cubicBezTo>
                <a:cubicBezTo>
                  <a:pt x="34670" y="458441"/>
                  <a:pt x="29296" y="473054"/>
                  <a:pt x="29222" y="439863"/>
                </a:cubicBezTo>
                <a:cubicBezTo>
                  <a:pt x="29152" y="439762"/>
                  <a:pt x="2578" y="397168"/>
                  <a:pt x="2507" y="397065"/>
                </a:cubicBezTo>
                <a:cubicBezTo>
                  <a:pt x="-7796" y="385479"/>
                  <a:pt x="17492" y="336832"/>
                  <a:pt x="9810" y="317232"/>
                </a:cubicBezTo>
                <a:lnTo>
                  <a:pt x="25323" y="268841"/>
                </a:lnTo>
                <a:cubicBezTo>
                  <a:pt x="20582" y="241406"/>
                  <a:pt x="55391" y="238509"/>
                  <a:pt x="50278" y="195107"/>
                </a:cubicBezTo>
                <a:cubicBezTo>
                  <a:pt x="49891" y="157638"/>
                  <a:pt x="41873" y="124837"/>
                  <a:pt x="47653" y="93413"/>
                </a:cubicBezTo>
                <a:cubicBezTo>
                  <a:pt x="41389" y="80245"/>
                  <a:pt x="38874" y="67990"/>
                  <a:pt x="48323" y="56668"/>
                </a:cubicBezTo>
                <a:cubicBezTo>
                  <a:pt x="46028" y="30349"/>
                  <a:pt x="37896" y="18658"/>
                  <a:pt x="38423" y="5323"/>
                </a:cubicBezTo>
                <a:lnTo>
                  <a:pt x="39875" y="1"/>
                </a:lnTo>
                <a:close/>
              </a:path>
            </a:pathLst>
          </a:cu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A5F4E6C7-E7D9-A309-6EB8-884F6266A4DE}"/>
              </a:ext>
            </a:extLst>
          </p:cNvPr>
          <p:cNvSpPr>
            <a:spLocks noGrp="1"/>
          </p:cNvSpPr>
          <p:nvPr>
            <p:ph type="title"/>
          </p:nvPr>
        </p:nvSpPr>
        <p:spPr>
          <a:xfrm>
            <a:off x="209550" y="2720341"/>
            <a:ext cx="3688080" cy="2342198"/>
          </a:xfrm>
        </p:spPr>
        <p:txBody>
          <a:bodyPr vert="horz" lIns="91440" tIns="45720" rIns="91440" bIns="45720" rtlCol="0" anchor="b">
            <a:normAutofit fontScale="90000"/>
          </a:bodyPr>
          <a:lstStyle/>
          <a:p>
            <a:r>
              <a:rPr lang="en-US"/>
              <a:t>But: Most nursery stock consists of non-native species.</a:t>
            </a:r>
          </a:p>
        </p:txBody>
      </p:sp>
    </p:spTree>
    <p:extLst>
      <p:ext uri="{BB962C8B-B14F-4D97-AF65-F5344CB8AC3E}">
        <p14:creationId xmlns:p14="http://schemas.microsoft.com/office/powerpoint/2010/main" val="15820678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3820</Words>
  <Application>Microsoft Office PowerPoint</Application>
  <PresentationFormat>Widescreen</PresentationFormat>
  <Paragraphs>262</Paragraphs>
  <Slides>32</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ADLaM Display</vt:lpstr>
      <vt:lpstr>Aptos</vt:lpstr>
      <vt:lpstr>Aptos Display</vt:lpstr>
      <vt:lpstr>Aptos Narrow</vt:lpstr>
      <vt:lpstr>Arial</vt:lpstr>
      <vt:lpstr>Calibri</vt:lpstr>
      <vt:lpstr>Office Theme</vt:lpstr>
      <vt:lpstr>Climate-Smart Gardening 2.0: Plants to Promote Climate Adaptation Coffee Talk</vt:lpstr>
      <vt:lpstr>PowerPoint Presentation</vt:lpstr>
      <vt:lpstr>What is the Climate-Smart Gardening 2.0 resource?</vt:lpstr>
      <vt:lpstr>PowerPoint Presentation</vt:lpstr>
      <vt:lpstr>A garden filled with native plants provides benefits compared to a non-native garden.</vt:lpstr>
      <vt:lpstr>Native plants support native wildlife.</vt:lpstr>
      <vt:lpstr>Native plants have less risk of invasion and subsequent harm.</vt:lpstr>
      <vt:lpstr>PowerPoint Presentation</vt:lpstr>
      <vt:lpstr>But: Most nursery stock consists of non-native species.</vt:lpstr>
      <vt:lpstr>Another barrier: Climate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 Challenge Preview! Climate-smart native plants database.</dc:title>
  <dc:creator>Matthew Fertakos</dc:creator>
  <cp:lastModifiedBy>Matthew Fertakos</cp:lastModifiedBy>
  <cp:revision>2</cp:revision>
  <dcterms:created xsi:type="dcterms:W3CDTF">2024-02-14T16:58:02Z</dcterms:created>
  <dcterms:modified xsi:type="dcterms:W3CDTF">2025-06-18T18:26:18Z</dcterms:modified>
</cp:coreProperties>
</file>