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tags/tag16.xml" ContentType="application/vnd.openxmlformats-officedocument.presentationml.tags+xml"/>
  <Override PartName="/ppt/notesSlides/notesSlide17.xml" ContentType="application/vnd.openxmlformats-officedocument.presentationml.notesSlide+xml"/>
  <Override PartName="/ppt/tags/tag17.xml" ContentType="application/vnd.openxmlformats-officedocument.presentationml.tags+xml"/>
  <Override PartName="/ppt/notesSlides/notesSlide18.xml" ContentType="application/vnd.openxmlformats-officedocument.presentationml.notesSlide+xml"/>
  <Override PartName="/ppt/tags/tag18.xml" ContentType="application/vnd.openxmlformats-officedocument.presentationml.tags+xml"/>
  <Override PartName="/ppt/notesSlides/notesSlide19.xml" ContentType="application/vnd.openxmlformats-officedocument.presentationml.notesSlide+xml"/>
  <Override PartName="/ppt/tags/tag19.xml" ContentType="application/vnd.openxmlformats-officedocument.presentationml.tags+xml"/>
  <Override PartName="/ppt/notesSlides/notesSlide20.xml" ContentType="application/vnd.openxmlformats-officedocument.presentationml.notesSlide+xml"/>
  <Override PartName="/ppt/tags/tag20.xml" ContentType="application/vnd.openxmlformats-officedocument.presentationml.tags+xml"/>
  <Override PartName="/ppt/notesSlides/notesSlide21.xml" ContentType="application/vnd.openxmlformats-officedocument.presentationml.notesSlide+xml"/>
  <Override PartName="/ppt/tags/tag21.xml" ContentType="application/vnd.openxmlformats-officedocument.presentationml.tags+xml"/>
  <Override PartName="/ppt/notesSlides/notesSlide22.xml" ContentType="application/vnd.openxmlformats-officedocument.presentationml.notesSlide+xml"/>
  <Override PartName="/ppt/tags/tag22.xml" ContentType="application/vnd.openxmlformats-officedocument.presentationml.tags+xml"/>
  <Override PartName="/ppt/notesSlides/notesSlide23.xml" ContentType="application/vnd.openxmlformats-officedocument.presentationml.notesSlide+xml"/>
  <Override PartName="/ppt/tags/tag23.xml" ContentType="application/vnd.openxmlformats-officedocument.presentationml.tags+xml"/>
  <Override PartName="/ppt/notesSlides/notesSlide24.xml" ContentType="application/vnd.openxmlformats-officedocument.presentationml.notesSlide+xml"/>
  <Override PartName="/ppt/tags/tag24.xml" ContentType="application/vnd.openxmlformats-officedocument.presentationml.tags+xml"/>
  <Override PartName="/ppt/notesSlides/notesSlide25.xml" ContentType="application/vnd.openxmlformats-officedocument.presentationml.notesSlide+xml"/>
  <Override PartName="/ppt/tags/tag25.xml" ContentType="application/vnd.openxmlformats-officedocument.presentationml.tags+xml"/>
  <Override PartName="/ppt/notesSlides/notesSlide26.xml" ContentType="application/vnd.openxmlformats-officedocument.presentationml.notesSlide+xml"/>
  <Override PartName="/ppt/tags/tag26.xml" ContentType="application/vnd.openxmlformats-officedocument.presentationml.tags+xml"/>
  <Override PartName="/ppt/notesSlides/notesSlide27.xml" ContentType="application/vnd.openxmlformats-officedocument.presentationml.notesSlide+xml"/>
  <Override PartName="/ppt/tags/tag27.xml" ContentType="application/vnd.openxmlformats-officedocument.presentationml.tags+xml"/>
  <Override PartName="/ppt/notesSlides/notesSlide28.xml" ContentType="application/vnd.openxmlformats-officedocument.presentationml.notesSlide+xml"/>
  <Override PartName="/ppt/tags/tag28.xml" ContentType="application/vnd.openxmlformats-officedocument.presentationml.tags+xml"/>
  <Override PartName="/ppt/notesSlides/notesSlide29.xml" ContentType="application/vnd.openxmlformats-officedocument.presentationml.notesSlide+xml"/>
  <Override PartName="/ppt/tags/tag29.xml" ContentType="application/vnd.openxmlformats-officedocument.presentationml.tags+xml"/>
  <Override PartName="/ppt/notesSlides/notesSlide30.xml" ContentType="application/vnd.openxmlformats-officedocument.presentationml.notesSlide+xml"/>
  <Override PartName="/ppt/tags/tag30.xml" ContentType="application/vnd.openxmlformats-officedocument.presentationml.tags+xml"/>
  <Override PartName="/ppt/notesSlides/notesSlide31.xml" ContentType="application/vnd.openxmlformats-officedocument.presentationml.notesSlide+xml"/>
  <Override PartName="/ppt/tags/tag31.xml" ContentType="application/vnd.openxmlformats-officedocument.presentationml.tags+xml"/>
  <Override PartName="/ppt/notesSlides/notesSlide32.xml" ContentType="application/vnd.openxmlformats-officedocument.presentationml.notesSlide+xml"/>
  <Override PartName="/ppt/tags/tag32.xml" ContentType="application/vnd.openxmlformats-officedocument.presentationml.tags+xml"/>
  <Override PartName="/ppt/notesSlides/notesSlide33.xml" ContentType="application/vnd.openxmlformats-officedocument.presentationml.notesSlide+xml"/>
  <Override PartName="/ppt/tags/tag33.xml" ContentType="application/vnd.openxmlformats-officedocument.presentationml.tags+xml"/>
  <Override PartName="/ppt/notesSlides/notesSlide34.xml" ContentType="application/vnd.openxmlformats-officedocument.presentationml.notesSlide+xml"/>
  <Override PartName="/ppt/tags/tag34.xml" ContentType="application/vnd.openxmlformats-officedocument.presentationml.tags+xml"/>
  <Override PartName="/ppt/notesSlides/notesSlide35.xml" ContentType="application/vnd.openxmlformats-officedocument.presentationml.notesSlide+xml"/>
  <Override PartName="/ppt/tags/tag35.xml" ContentType="application/vnd.openxmlformats-officedocument.presentationml.tags+xml"/>
  <Override PartName="/ppt/notesSlides/notesSlide36.xml" ContentType="application/vnd.openxmlformats-officedocument.presentationml.notesSlide+xml"/>
  <Override PartName="/ppt/tags/tag36.xml" ContentType="application/vnd.openxmlformats-officedocument.presentationml.tags+xml"/>
  <Override PartName="/ppt/notesSlides/notesSlide37.xml" ContentType="application/vnd.openxmlformats-officedocument.presentationml.notesSlide+xml"/>
  <Override PartName="/ppt/tags/tag37.xml" ContentType="application/vnd.openxmlformats-officedocument.presentationml.tags+xml"/>
  <Override PartName="/ppt/notesSlides/notesSlide38.xml" ContentType="application/vnd.openxmlformats-officedocument.presentationml.notesSlide+xml"/>
  <Override PartName="/ppt/tags/tag38.xml" ContentType="application/vnd.openxmlformats-officedocument.presentationml.tags+xml"/>
  <Override PartName="/ppt/notesSlides/notesSlide39.xml" ContentType="application/vnd.openxmlformats-officedocument.presentationml.notesSlide+xml"/>
  <Override PartName="/ppt/tags/tag39.xml" ContentType="application/vnd.openxmlformats-officedocument.presentationml.tags+xml"/>
  <Override PartName="/ppt/notesSlides/notesSlide40.xml" ContentType="application/vnd.openxmlformats-officedocument.presentationml.notesSlide+xml"/>
  <Override PartName="/ppt/tags/tag40.xml" ContentType="application/vnd.openxmlformats-officedocument.presentationml.tags+xml"/>
  <Override PartName="/ppt/notesSlides/notesSlide41.xml" ContentType="application/vnd.openxmlformats-officedocument.presentationml.notesSlide+xml"/>
  <Override PartName="/ppt/tags/tag41.xml" ContentType="application/vnd.openxmlformats-officedocument.presentationml.tags+xml"/>
  <Override PartName="/ppt/notesSlides/notesSlide42.xml" ContentType="application/vnd.openxmlformats-officedocument.presentationml.notesSlide+xml"/>
  <Override PartName="/ppt/tags/tag4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45"/>
  </p:notesMasterIdLst>
  <p:handoutMasterIdLst>
    <p:handoutMasterId r:id="rId46"/>
  </p:handoutMasterIdLst>
  <p:sldIdLst>
    <p:sldId id="318" r:id="rId3"/>
    <p:sldId id="258" r:id="rId4"/>
    <p:sldId id="264" r:id="rId5"/>
    <p:sldId id="271" r:id="rId6"/>
    <p:sldId id="272" r:id="rId7"/>
    <p:sldId id="314" r:id="rId8"/>
    <p:sldId id="278" r:id="rId9"/>
    <p:sldId id="279" r:id="rId10"/>
    <p:sldId id="296" r:id="rId11"/>
    <p:sldId id="297" r:id="rId12"/>
    <p:sldId id="284" r:id="rId13"/>
    <p:sldId id="286" r:id="rId14"/>
    <p:sldId id="285" r:id="rId15"/>
    <p:sldId id="331" r:id="rId16"/>
    <p:sldId id="288" r:id="rId17"/>
    <p:sldId id="303" r:id="rId18"/>
    <p:sldId id="325" r:id="rId19"/>
    <p:sldId id="304" r:id="rId20"/>
    <p:sldId id="300" r:id="rId21"/>
    <p:sldId id="306" r:id="rId22"/>
    <p:sldId id="307" r:id="rId23"/>
    <p:sldId id="327" r:id="rId24"/>
    <p:sldId id="305" r:id="rId25"/>
    <p:sldId id="316" r:id="rId26"/>
    <p:sldId id="301" r:id="rId27"/>
    <p:sldId id="328" r:id="rId28"/>
    <p:sldId id="308" r:id="rId29"/>
    <p:sldId id="317" r:id="rId30"/>
    <p:sldId id="283" r:id="rId31"/>
    <p:sldId id="309" r:id="rId32"/>
    <p:sldId id="269" r:id="rId33"/>
    <p:sldId id="310" r:id="rId34"/>
    <p:sldId id="329" r:id="rId35"/>
    <p:sldId id="311" r:id="rId36"/>
    <p:sldId id="312" r:id="rId37"/>
    <p:sldId id="313" r:id="rId38"/>
    <p:sldId id="330" r:id="rId39"/>
    <p:sldId id="319" r:id="rId40"/>
    <p:sldId id="320" r:id="rId41"/>
    <p:sldId id="321" r:id="rId42"/>
    <p:sldId id="322" r:id="rId43"/>
    <p:sldId id="323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660"/>
  </p:normalViewPr>
  <p:slideViewPr>
    <p:cSldViewPr snapToGrid="0">
      <p:cViewPr varScale="1">
        <p:scale>
          <a:sx n="64" d="100"/>
          <a:sy n="64" d="100"/>
        </p:scale>
        <p:origin x="78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BDA6D-DC69-4DCE-BAF7-6763517D3376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77E94-A6AB-4E02-8E43-E89F9CF4757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42583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7F6C43-988E-4257-9A1C-C162EF036D58}" type="datetimeFigureOut">
              <a:rPr lang="en-US"/>
              <a:t>6/14/2017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491D0-8E1B-49C7-849B-A28568D94497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632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0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2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3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4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5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5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6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7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8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9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0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1.xml"/></Relationships>
</file>

<file path=ppt/notesSlides/_rels/notesSlide2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2.xml"/></Relationships>
</file>

<file path=ppt/notesSlides/_rels/notesSlide2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3.xml"/></Relationships>
</file>

<file path=ppt/notesSlides/_rels/notesSlide2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4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4.xml"/></Relationships>
</file>

<file path=ppt/notesSlides/_rels/notesSlide2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5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5.xml"/></Relationships>
</file>

<file path=ppt/notesSlides/_rels/notesSlide2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6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6.xml"/></Relationships>
</file>

<file path=ppt/notesSlides/_rels/notesSlide2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7.xml"/></Relationships>
</file>

<file path=ppt/notesSlides/_rels/notesSlide2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8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8.xml"/></Relationships>
</file>

<file path=ppt/notesSlides/_rels/notesSlide2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9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9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.xml"/></Relationships>
</file>

<file path=ppt/notesSlides/_rels/notesSlide3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0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0.xml"/></Relationships>
</file>

<file path=ppt/notesSlides/_rels/notesSlide3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1.xml"/></Relationships>
</file>

<file path=ppt/notesSlides/_rels/notesSlide3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2.xml"/></Relationships>
</file>

<file path=ppt/notesSlides/_rels/notesSlide3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3.xml"/></Relationships>
</file>

<file path=ppt/notesSlides/_rels/notesSlide3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4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4.xml"/></Relationships>
</file>

<file path=ppt/notesSlides/_rels/notesSlide3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5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5.xml"/></Relationships>
</file>

<file path=ppt/notesSlides/_rels/notesSlide3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6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6.xml"/></Relationships>
</file>

<file path=ppt/notesSlides/_rels/notesSlide3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7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7.xml"/></Relationships>
</file>

<file path=ppt/notesSlides/_rels/notesSlide3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8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8.xml"/></Relationships>
</file>

<file path=ppt/notesSlides/_rels/notesSlide3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9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9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.xml"/></Relationships>
</file>

<file path=ppt/notesSlides/_rels/notesSlide4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0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0.xml"/></Relationships>
</file>

<file path=ppt/notesSlides/_rels/notesSlide4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1.xml"/></Relationships>
</file>

<file path=ppt/notesSlides/_rels/notesSlide4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2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5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6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7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8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1808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2F37E-E12D-A944-8DE1-44CD2D675B9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1240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04BCE-8F6C-4F9C-BDE2-299B36E4845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1897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04BCE-8F6C-4F9C-BDE2-299B36E4845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2372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04BCE-8F6C-4F9C-BDE2-299B36E4845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9976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2899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04BCE-8F6C-4F9C-BDE2-299B36E4845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6911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434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5114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8139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902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9513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7684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2506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4496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2848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7509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8775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38923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2562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4919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2F37E-E12D-A944-8DE1-44CD2D675B9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855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67566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69423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34570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59979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2260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05439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20379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96855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24076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04109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6716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2F37E-E12D-A944-8DE1-44CD2D675B9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65475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14628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15056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501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2F37E-E12D-A944-8DE1-44CD2D675B9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255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91D0-8E1B-49C7-849B-A28568D9449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60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2F37E-E12D-A944-8DE1-44CD2D675B9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757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2F37E-E12D-A944-8DE1-44CD2D675B9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8300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12F37E-E12D-A944-8DE1-44CD2D675B9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835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832533" y="1371600"/>
            <a:ext cx="9359467" cy="297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832533" y="4462272"/>
            <a:ext cx="9359467" cy="10332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">
          <a:xfrm>
            <a:off x="3175199" y="1943842"/>
            <a:ext cx="8500062" cy="2387600"/>
          </a:xfrm>
        </p:spPr>
        <p:txBody>
          <a:bodyPr anchor="b"/>
          <a:lstStyle>
            <a:lvl1pPr algn="l">
              <a:lnSpc>
                <a:spcPct val="90000"/>
              </a:lnSpc>
              <a:defRPr sz="6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5199" y="4538659"/>
            <a:ext cx="8500062" cy="865321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6/14/2017</a:t>
            </a:fld>
            <a:endParaRPr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75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440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8199" y="462249"/>
            <a:ext cx="9693088" cy="571471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78199" y="6356350"/>
            <a:ext cx="1971947" cy="365125"/>
          </a:xfrm>
        </p:spPr>
        <p:txBody>
          <a:bodyPr/>
          <a:lstStyle/>
          <a:p>
            <a:fld id="{2CCFE9AC-F15C-4FA0-A6F1-298829FA691D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82374" y="6356350"/>
            <a:ext cx="5687786" cy="365125"/>
          </a:xfrm>
        </p:spPr>
        <p:txBody>
          <a:bodyPr/>
          <a:lstStyle/>
          <a:p>
            <a:endParaRPr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 rot="5400000">
            <a:off x="7523375" y="2743540"/>
            <a:ext cx="6857433" cy="137148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8267671" y="3370131"/>
            <a:ext cx="6858000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66348" y="462249"/>
            <a:ext cx="1370886" cy="571471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02389" y="6356350"/>
            <a:ext cx="1968898" cy="365125"/>
          </a:xfrm>
        </p:spPr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9411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3200"/>
            </a:lvl1pPr>
            <a:lvl2pPr>
              <a:defRPr sz="32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133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502152" y="-20637"/>
            <a:ext cx="7315200" cy="434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02152" y="4462272"/>
            <a:ext cx="7315200" cy="17190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3838015" y="658346"/>
            <a:ext cx="6597464" cy="3664417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5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8014" y="4589463"/>
            <a:ext cx="6597465" cy="1500187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8245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0160" y="2194560"/>
            <a:ext cx="4489704" cy="3986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5368" y="2194560"/>
            <a:ext cx="4493424" cy="3986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104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160" y="1828456"/>
            <a:ext cx="4489704" cy="8306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0160" y="2743194"/>
            <a:ext cx="4489704" cy="343376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9088" y="1828456"/>
            <a:ext cx="4489704" cy="8306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9088" y="2743194"/>
            <a:ext cx="4489704" cy="343376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6/14/2017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128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6/14/2017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161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6/14/2017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3029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8896" y="2465294"/>
            <a:ext cx="5389895" cy="4392706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1818" y="2465294"/>
            <a:ext cx="3834874" cy="3711669"/>
          </a:xfrm>
        </p:spPr>
        <p:txBody>
          <a:bodyPr>
            <a:normAutofit/>
          </a:bodyPr>
          <a:lstStyle>
            <a:lvl1pPr marL="0" indent="0">
              <a:spcBef>
                <a:spcPts val="1500"/>
              </a:spcBef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474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18896" y="1828456"/>
            <a:ext cx="5389895" cy="5029544"/>
          </a:xfrm>
        </p:spPr>
        <p:txBody>
          <a:bodyPr tIns="13716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1819" y="2465293"/>
            <a:ext cx="3834874" cy="3711669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FE9AC-F15C-4FA0-A6F1-298829FA691D}" type="datetimeFigureOut">
              <a:rPr lang="en-US"/>
              <a:t>6/14/2017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6136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347472"/>
            <a:ext cx="12188952" cy="118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0" y="457200"/>
            <a:ext cx="12188952" cy="137125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280160" y="466343"/>
            <a:ext cx="9628632" cy="1362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0160" y="2190749"/>
            <a:ext cx="9628632" cy="3986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0160" y="6356350"/>
            <a:ext cx="19719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FE9AC-F15C-4FA0-A6F1-298829FA691D}" type="datetimeFigureOut">
              <a:rPr lang="en-US"/>
              <a:t>6/14/2017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52107" y="6356350"/>
            <a:ext cx="56877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39894" y="6356350"/>
            <a:ext cx="1968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66BE7-899D-4075-917F-DBDE33B6B69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192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5000"/>
        </a:lnSpc>
        <a:spcBef>
          <a:spcPct val="0"/>
        </a:spcBef>
        <a:buNone/>
        <a:defRPr sz="3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500"/>
        </a:spcBef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300"/>
        </a:spcBef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ts val="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4sXykK1UN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62889" y="2823329"/>
            <a:ext cx="55857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smtClean="0">
                <a:hlinkClick r:id="rId3"/>
              </a:rPr>
              <a:t>First, a video…</a:t>
            </a:r>
            <a:endParaRPr lang="en-US" sz="6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304" y="491513"/>
            <a:ext cx="5943627" cy="215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25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420" y="1953491"/>
            <a:ext cx="10515600" cy="477150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What were our answers? </a:t>
            </a:r>
          </a:p>
          <a:p>
            <a:r>
              <a:rPr lang="en-US" dirty="0" smtClean="0"/>
              <a:t>Faculty awareness of OER and ALG: Champions, Website, Newsletter, Webinars, Symposia</a:t>
            </a:r>
          </a:p>
          <a:p>
            <a:r>
              <a:rPr lang="en-US" dirty="0" smtClean="0"/>
              <a:t>Validation of OER use </a:t>
            </a:r>
            <a:r>
              <a:rPr lang="en-US" i="1" dirty="0" smtClean="0"/>
              <a:t>at scale: </a:t>
            </a:r>
            <a:r>
              <a:rPr lang="en-US" dirty="0" err="1" smtClean="0"/>
              <a:t>eCore</a:t>
            </a:r>
            <a:r>
              <a:rPr lang="en-US" dirty="0"/>
              <a:t> </a:t>
            </a:r>
            <a:r>
              <a:rPr lang="en-US" dirty="0" smtClean="0"/>
              <a:t>Partnership</a:t>
            </a:r>
          </a:p>
          <a:p>
            <a:r>
              <a:rPr lang="en-US" dirty="0" smtClean="0"/>
              <a:t>Support at each institution for OER implementation: Library Coordinators</a:t>
            </a:r>
          </a:p>
          <a:p>
            <a:r>
              <a:rPr lang="en-US" dirty="0" smtClean="0"/>
              <a:t>Support for the </a:t>
            </a:r>
            <a:r>
              <a:rPr lang="en-US" i="1" dirty="0" smtClean="0"/>
              <a:t>time</a:t>
            </a:r>
            <a:r>
              <a:rPr lang="en-US" dirty="0" smtClean="0"/>
              <a:t> it takes to implement OER: Grants</a:t>
            </a:r>
          </a:p>
          <a:p>
            <a:r>
              <a:rPr lang="en-US" dirty="0" smtClean="0"/>
              <a:t>Preservation of academic freedom (opt-in): Grants</a:t>
            </a:r>
          </a:p>
          <a:p>
            <a:r>
              <a:rPr lang="en-US" dirty="0" smtClean="0"/>
              <a:t>Partners who generate/make OER available: CSU, </a:t>
            </a:r>
            <a:r>
              <a:rPr lang="en-US" dirty="0" err="1" smtClean="0"/>
              <a:t>OpenStax</a:t>
            </a:r>
            <a:r>
              <a:rPr lang="en-US" dirty="0" smtClean="0"/>
              <a:t>, UNG Press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44420" y="520397"/>
            <a:ext cx="10515600" cy="1325563"/>
          </a:xfrm>
        </p:spPr>
        <p:txBody>
          <a:bodyPr/>
          <a:lstStyle/>
          <a:p>
            <a:r>
              <a:rPr lang="en-US" dirty="0" smtClean="0"/>
              <a:t>What did we need to do?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360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481" y="804649"/>
            <a:ext cx="10571998" cy="970450"/>
          </a:xfrm>
        </p:spPr>
        <p:txBody>
          <a:bodyPr>
            <a:normAutofit/>
          </a:bodyPr>
          <a:lstStyle/>
          <a:p>
            <a:r>
              <a:rPr lang="en-US" dirty="0" smtClean="0"/>
              <a:t>Our Plan: Textbook Transformation Grants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851" y="1871749"/>
            <a:ext cx="11188930" cy="3954069"/>
          </a:xfrm>
        </p:spPr>
        <p:txBody>
          <a:bodyPr>
            <a:noAutofit/>
          </a:bodyPr>
          <a:lstStyle/>
          <a:p>
            <a:r>
              <a:rPr lang="en-US" dirty="0" smtClean="0"/>
              <a:t>Grants awarded to teams of faculty and professional staff with a plan to adopt, adapt, and create open and/or affordable educational resources to replace a commercial textbook</a:t>
            </a:r>
          </a:p>
          <a:p>
            <a:r>
              <a:rPr lang="en-US" dirty="0" smtClean="0"/>
              <a:t>Grant methodology based on preserving academic freedom with incentives and support, not mandates, with a peer review selection process </a:t>
            </a:r>
          </a:p>
          <a:p>
            <a:r>
              <a:rPr lang="en-US" dirty="0" smtClean="0"/>
              <a:t>Currently under 50% acceptance rate</a:t>
            </a:r>
          </a:p>
          <a:p>
            <a:r>
              <a:rPr lang="en-US" dirty="0" smtClean="0"/>
              <a:t>Funding model based on providing </a:t>
            </a:r>
            <a:r>
              <a:rPr lang="en-US" i="1" dirty="0" smtClean="0"/>
              <a:t>time: </a:t>
            </a:r>
            <a:r>
              <a:rPr lang="en-US" dirty="0" smtClean="0"/>
              <a:t>average cost of course release with flexibility to institutions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213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They Work?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876" y="2077838"/>
            <a:ext cx="11125200" cy="4486102"/>
          </a:xfrm>
        </p:spPr>
        <p:txBody>
          <a:bodyPr>
            <a:noAutofit/>
          </a:bodyPr>
          <a:lstStyle/>
          <a:p>
            <a:r>
              <a:rPr lang="en-US" sz="2800" dirty="0" smtClean="0"/>
              <a:t>Team proposes a project during a </a:t>
            </a:r>
            <a:r>
              <a:rPr lang="en-US" sz="2800" b="1" dirty="0" smtClean="0"/>
              <a:t>Request for Proposals</a:t>
            </a:r>
          </a:p>
          <a:p>
            <a:pPr lvl="1"/>
            <a:r>
              <a:rPr lang="en-US" sz="2800" b="1" dirty="0" smtClean="0"/>
              <a:t>Two funding categories: Standard-Scale (max $10,800) and Large-Scale (max $30,000) </a:t>
            </a:r>
          </a:p>
          <a:p>
            <a:pPr lvl="1"/>
            <a:r>
              <a:rPr lang="en-US" sz="2800" b="1" dirty="0" smtClean="0"/>
              <a:t>Funding depends on size of the team and impact of the project</a:t>
            </a:r>
          </a:p>
          <a:p>
            <a:pPr lvl="1"/>
            <a:r>
              <a:rPr lang="en-US" sz="2800" b="1" dirty="0" smtClean="0"/>
              <a:t>Always max $5000 per team member, $800 for travel to Kickoff Meeting for the round</a:t>
            </a:r>
          </a:p>
          <a:p>
            <a:r>
              <a:rPr lang="en-US" sz="2800" dirty="0" smtClean="0"/>
              <a:t>Proposal is reviewed by administrators and three </a:t>
            </a:r>
            <a:r>
              <a:rPr lang="en-US" sz="2800" b="1" dirty="0" smtClean="0"/>
              <a:t>Peer Reviewers</a:t>
            </a:r>
          </a:p>
          <a:p>
            <a:r>
              <a:rPr lang="en-US" sz="2800" dirty="0" smtClean="0"/>
              <a:t>Proposals either </a:t>
            </a:r>
            <a:r>
              <a:rPr lang="en-US" sz="2800" b="1" dirty="0" smtClean="0"/>
              <a:t>accepted or rejected</a:t>
            </a:r>
            <a:r>
              <a:rPr lang="en-US" sz="2800" dirty="0" smtClean="0"/>
              <a:t>, any rejected proposal teams receive peer review and administrative feedback</a:t>
            </a:r>
          </a:p>
        </p:txBody>
      </p:sp>
    </p:spTree>
    <p:extLst>
      <p:ext uri="{BB962C8B-B14F-4D97-AF65-F5344CB8AC3E}">
        <p14:creationId xmlns:p14="http://schemas.microsoft.com/office/powerpoint/2010/main" val="131604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481" y="804649"/>
            <a:ext cx="10571998" cy="9704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Incentives and Support:</a:t>
            </a:r>
            <a:br>
              <a:rPr lang="en-US" dirty="0" smtClean="0"/>
            </a:br>
            <a:r>
              <a:rPr lang="en-US" dirty="0" smtClean="0"/>
              <a:t>Textbook Transformation Grants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015" y="1927167"/>
            <a:ext cx="11188930" cy="4523509"/>
          </a:xfrm>
        </p:spPr>
        <p:txBody>
          <a:bodyPr>
            <a:noAutofit/>
          </a:bodyPr>
          <a:lstStyle/>
          <a:p>
            <a:r>
              <a:rPr lang="en-US" sz="2800" dirty="0"/>
              <a:t>First round awarded in Fall </a:t>
            </a:r>
            <a:r>
              <a:rPr lang="en-US" sz="2800" dirty="0" smtClean="0"/>
              <a:t>2014 </a:t>
            </a:r>
          </a:p>
          <a:p>
            <a:r>
              <a:rPr lang="en-US" sz="2800" dirty="0" smtClean="0"/>
              <a:t>Round </a:t>
            </a:r>
            <a:r>
              <a:rPr lang="en-US" sz="2800" dirty="0"/>
              <a:t>Nine </a:t>
            </a:r>
            <a:r>
              <a:rPr lang="en-US" sz="2800" dirty="0" smtClean="0"/>
              <a:t>in </a:t>
            </a:r>
            <a:r>
              <a:rPr lang="en-US" sz="2800" dirty="0"/>
              <a:t>Summer 2017</a:t>
            </a:r>
          </a:p>
          <a:p>
            <a:pPr marL="0" indent="0">
              <a:buNone/>
            </a:pPr>
            <a:r>
              <a:rPr lang="en-US" sz="2800" b="1" dirty="0" smtClean="0"/>
              <a:t>To date: </a:t>
            </a:r>
          </a:p>
          <a:p>
            <a:r>
              <a:rPr lang="en-US" b="1" dirty="0"/>
              <a:t>$2,671,211.90</a:t>
            </a:r>
            <a:r>
              <a:rPr lang="en-US" sz="2800" dirty="0"/>
              <a:t> </a:t>
            </a:r>
            <a:r>
              <a:rPr lang="en-US" sz="2800" dirty="0" smtClean="0"/>
              <a:t>awarded to </a:t>
            </a:r>
            <a:r>
              <a:rPr lang="en-US" sz="2800" b="1" dirty="0" smtClean="0"/>
              <a:t>159 </a:t>
            </a:r>
            <a:r>
              <a:rPr lang="en-US" sz="2800" dirty="0" smtClean="0"/>
              <a:t>projects</a:t>
            </a:r>
          </a:p>
          <a:p>
            <a:r>
              <a:rPr lang="en-US" dirty="0" smtClean="0"/>
              <a:t>Up to R9: Annual savings (with all projects implemented): </a:t>
            </a:r>
            <a:r>
              <a:rPr lang="en-US" b="1" dirty="0"/>
              <a:t>$20,450,056.60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Students affected annually (per one course enrollment): </a:t>
            </a:r>
            <a:r>
              <a:rPr lang="en-US" b="1" dirty="0" smtClean="0"/>
              <a:t>120,693</a:t>
            </a:r>
          </a:p>
          <a:p>
            <a:r>
              <a:rPr lang="en-US" dirty="0" smtClean="0"/>
              <a:t>Speaking of numbers…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5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Numbers, So Far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884" y="2190749"/>
            <a:ext cx="11413374" cy="44594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 Fiscal Year 2016-2017, ALG programs have already saved students </a:t>
            </a:r>
            <a:r>
              <a:rPr lang="en-US" b="1" dirty="0"/>
              <a:t>$15,812,852.30 </a:t>
            </a:r>
            <a:r>
              <a:rPr lang="en-US" dirty="0"/>
              <a:t>in textbook costs, affecting </a:t>
            </a:r>
            <a:r>
              <a:rPr lang="en-US" b="1" dirty="0"/>
              <a:t>118,186</a:t>
            </a:r>
            <a:r>
              <a:rPr lang="en-US" dirty="0"/>
              <a:t> students.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Once </a:t>
            </a:r>
            <a:r>
              <a:rPr lang="en-US" dirty="0"/>
              <a:t>all FY2016-2017 grant projects are fully implemented, these projects will annually save students </a:t>
            </a:r>
            <a:r>
              <a:rPr lang="en-US" b="1" dirty="0" smtClean="0"/>
              <a:t>$20.4 </a:t>
            </a:r>
            <a:r>
              <a:rPr lang="en-US" b="1" dirty="0"/>
              <a:t>million</a:t>
            </a:r>
            <a:r>
              <a:rPr lang="en-US" dirty="0"/>
              <a:t> dollars on textbook costs.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Since </a:t>
            </a:r>
            <a:r>
              <a:rPr lang="en-US" dirty="0"/>
              <a:t>the initiative’s funded inception in Fiscal Year 2014-2015, all ALG programs have saved a total projected </a:t>
            </a:r>
            <a:r>
              <a:rPr lang="en-US" b="1" dirty="0"/>
              <a:t>$26.1 million dollars </a:t>
            </a:r>
            <a:r>
              <a:rPr lang="en-US" dirty="0"/>
              <a:t>on textbook costs, affecting </a:t>
            </a:r>
            <a:r>
              <a:rPr lang="en-US" b="1" dirty="0"/>
              <a:t>221,735 students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57350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67375"/>
            <a:ext cx="10515600" cy="1325563"/>
          </a:xfrm>
        </p:spPr>
        <p:txBody>
          <a:bodyPr/>
          <a:lstStyle/>
          <a:p>
            <a:r>
              <a:rPr lang="en-US" dirty="0" smtClean="0"/>
              <a:t>Grant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733" y="1884894"/>
            <a:ext cx="4846320" cy="5063247"/>
          </a:xfrm>
        </p:spPr>
        <p:txBody>
          <a:bodyPr>
            <a:noAutofit/>
          </a:bodyPr>
          <a:lstStyle/>
          <a:p>
            <a:r>
              <a:rPr lang="en-US" sz="2400" dirty="0" smtClean="0"/>
              <a:t>COUP Framework: Cost, Outcomes, Usage, Perception</a:t>
            </a:r>
          </a:p>
          <a:p>
            <a:pPr lvl="1"/>
            <a:r>
              <a:rPr lang="en-US" sz="2400" dirty="0" smtClean="0"/>
              <a:t>Savings, # students </a:t>
            </a:r>
          </a:p>
          <a:p>
            <a:pPr lvl="1"/>
            <a:r>
              <a:rPr lang="en-US" sz="2400" dirty="0" smtClean="0"/>
              <a:t>Learning Outcomes </a:t>
            </a:r>
          </a:p>
          <a:p>
            <a:pPr lvl="1"/>
            <a:r>
              <a:rPr lang="en-US" sz="2400" dirty="0" smtClean="0"/>
              <a:t>Retention: Drop, Fail, Withdraw (DFW) rates</a:t>
            </a:r>
          </a:p>
          <a:p>
            <a:r>
              <a:rPr lang="en-US" sz="2400" dirty="0" smtClean="0"/>
              <a:t>Summarized at completion of a round of grants</a:t>
            </a:r>
          </a:p>
          <a:p>
            <a:r>
              <a:rPr lang="en-US" sz="2400" dirty="0" smtClean="0"/>
              <a:t>R1 &amp; R2: Positive student satisfaction, positive or neutral student learning outcomes, positive or neutral DFW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1219200"/>
            <a:ext cx="6391275" cy="499768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683898" y="6400800"/>
            <a:ext cx="77585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http://affordablelearninggeorgia.org/documents/R2_Summary.pdf</a:t>
            </a:r>
          </a:p>
        </p:txBody>
      </p:sp>
    </p:spTree>
    <p:extLst>
      <p:ext uri="{BB962C8B-B14F-4D97-AF65-F5344CB8AC3E}">
        <p14:creationId xmlns:p14="http://schemas.microsoft.com/office/powerpoint/2010/main" val="338899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690851" y="658346"/>
            <a:ext cx="6907876" cy="3664417"/>
          </a:xfrm>
        </p:spPr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42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 of hands!	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of you are responsible for tracking the impact of an OER program?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971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#1: Keep Your Data Flexible and Expandable</a:t>
            </a:r>
            <a:endParaRPr lang="en-US" strike="sngStrik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26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the Most of Urgent Report Requests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5490" y="1687311"/>
            <a:ext cx="7858125" cy="50958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4444" y="2618507"/>
            <a:ext cx="379060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To improve our accuracy for </a:t>
            </a:r>
            <a:r>
              <a:rPr lang="en-US" sz="2800" i="1" dirty="0" smtClean="0"/>
              <a:t>cumulative </a:t>
            </a:r>
            <a:r>
              <a:rPr lang="en-US" sz="2800" dirty="0" smtClean="0"/>
              <a:t>metrics this year, we needed to take the initial semester of OER implementation </a:t>
            </a:r>
            <a:r>
              <a:rPr lang="en-US" sz="2800" i="1" dirty="0" smtClean="0"/>
              <a:t>in the classroom</a:t>
            </a:r>
            <a:r>
              <a:rPr lang="en-US" sz="2800" dirty="0" smtClean="0"/>
              <a:t> into account, not just annual statistics.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7080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75198" y="1943842"/>
            <a:ext cx="8803441" cy="2387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Affordable Learning Georgia: Lessons Learned from Piloting a Statewide Initiative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Jeff Gallant</a:t>
            </a:r>
          </a:p>
          <a:p>
            <a:r>
              <a:rPr lang="en-US" dirty="0" smtClean="0"/>
              <a:t>Program Manager, Affordable Learning Georgia</a:t>
            </a:r>
          </a:p>
          <a:p>
            <a:r>
              <a:rPr lang="en-US" dirty="0" smtClean="0"/>
              <a:t>UNC System Workshop, May 19, 2017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8911" y="4662169"/>
            <a:ext cx="1753849" cy="61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69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Transforming Data Analysis for Accuracy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1069" y="1895300"/>
            <a:ext cx="37906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From this: 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97996" y="2689225"/>
            <a:ext cx="15325725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26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4196" y="1858241"/>
            <a:ext cx="2344189" cy="5441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To this:</a:t>
            </a:r>
            <a:endParaRPr lang="en-US" dirty="0"/>
          </a:p>
        </p:txBody>
      </p:sp>
      <p:sp>
        <p:nvSpPr>
          <p:cNvPr id="4" name="Title 3"/>
          <p:cNvSpPr txBox="1">
            <a:spLocks/>
          </p:cNvSpPr>
          <p:nvPr/>
        </p:nvSpPr>
        <p:spPr bwMode="black">
          <a:xfrm>
            <a:off x="1432560" y="618743"/>
            <a:ext cx="9628632" cy="1362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Transforming Data Analysis for Accuracy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88458" y="2680758"/>
            <a:ext cx="13735050" cy="264795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0306397" y="5607087"/>
            <a:ext cx="2344189" cy="5441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dirty="0"/>
              <a:t>e</a:t>
            </a:r>
            <a:r>
              <a:rPr lang="en-US" dirty="0" smtClean="0"/>
              <a:t>tc. &gt;&gt;&gt;&gt;&gt;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94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 of hands!	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of you have to report your data to someone who doesn’t know much about OER?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9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#2: Inform at All Times, Even When Presenting Numbers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694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It’s Never As Easy As “Just the Facts”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48392" y="2415192"/>
            <a:ext cx="5719156" cy="398621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Facts have context, and OER programs are no exception.</a:t>
            </a:r>
          </a:p>
          <a:p>
            <a:pPr marL="0" indent="0">
              <a:buNone/>
            </a:pPr>
            <a:r>
              <a:rPr lang="en-US" dirty="0" smtClean="0"/>
              <a:t>You need to teach the value of Open not only to faculty, but </a:t>
            </a:r>
            <a:r>
              <a:rPr lang="en-US" i="1" dirty="0" smtClean="0"/>
              <a:t>administrators</a:t>
            </a:r>
            <a:r>
              <a:rPr lang="en-US" dirty="0" smtClean="0"/>
              <a:t>, the </a:t>
            </a:r>
            <a:r>
              <a:rPr lang="en-US" i="1" dirty="0" smtClean="0"/>
              <a:t>media</a:t>
            </a:r>
            <a:r>
              <a:rPr lang="en-US" dirty="0" smtClean="0"/>
              <a:t>, and the </a:t>
            </a:r>
            <a:r>
              <a:rPr lang="en-US" i="1" dirty="0" smtClean="0"/>
              <a:t>public</a:t>
            </a:r>
            <a:r>
              <a:rPr lang="en-US" dirty="0" smtClean="0"/>
              <a:t> whenever possible.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1697" y="1972541"/>
            <a:ext cx="4343400" cy="407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24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0151" y="1980855"/>
            <a:ext cx="4586990" cy="46597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They need to know the </a:t>
            </a:r>
            <a:r>
              <a:rPr lang="en-US" i="1" dirty="0" smtClean="0"/>
              <a:t>fundamentals of OER </a:t>
            </a:r>
            <a:r>
              <a:rPr lang="en-US" dirty="0" smtClean="0"/>
              <a:t>along with your project.</a:t>
            </a:r>
          </a:p>
          <a:p>
            <a:pPr marL="0" indent="0">
              <a:buNone/>
            </a:pPr>
            <a:r>
              <a:rPr lang="en-US" dirty="0" smtClean="0"/>
              <a:t>Otherwise, how could they explain to people </a:t>
            </a:r>
            <a:r>
              <a:rPr lang="en-US" i="1" dirty="0" smtClean="0"/>
              <a:t>how </a:t>
            </a:r>
            <a:r>
              <a:rPr lang="en-US" dirty="0" smtClean="0"/>
              <a:t>your program helps? </a:t>
            </a:r>
            <a:endParaRPr lang="en-US" dirty="0"/>
          </a:p>
        </p:txBody>
      </p:sp>
      <p:sp>
        <p:nvSpPr>
          <p:cNvPr id="4" name="Title 3"/>
          <p:cNvSpPr txBox="1">
            <a:spLocks/>
          </p:cNvSpPr>
          <p:nvPr/>
        </p:nvSpPr>
        <p:spPr bwMode="black">
          <a:xfrm>
            <a:off x="1432560" y="618743"/>
            <a:ext cx="9628632" cy="1362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sz="40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Making the Most of Urgent Report Requests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2055"/>
            <a:ext cx="7390151" cy="404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391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Speak out! 	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is your favorite campus OER champion? What have they done?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05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#3: OER Champions Will Create New Champions, Given the Opportunity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570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79"/>
          <a:stretch/>
        </p:blipFill>
        <p:spPr>
          <a:xfrm>
            <a:off x="339307" y="0"/>
            <a:ext cx="11513387" cy="6858000"/>
          </a:xfrm>
        </p:spPr>
      </p:pic>
      <p:sp>
        <p:nvSpPr>
          <p:cNvPr id="6" name="TextBox 5"/>
          <p:cNvSpPr txBox="1"/>
          <p:nvPr/>
        </p:nvSpPr>
        <p:spPr>
          <a:xfrm>
            <a:off x="2758440" y="5278582"/>
            <a:ext cx="6675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2"/>
                </a:solidFill>
              </a:rPr>
              <a:t>Open Mathematics in Action, Kickoff Meeting 2016</a:t>
            </a:r>
            <a:endParaRPr lang="en-US" sz="2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735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62" y="1913702"/>
            <a:ext cx="10997738" cy="39862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Work toward getting faculty and staff </a:t>
            </a:r>
            <a:r>
              <a:rPr lang="en-US" dirty="0"/>
              <a:t>interested in </a:t>
            </a:r>
            <a:r>
              <a:rPr lang="en-US" dirty="0" smtClean="0"/>
              <a:t>OER. </a:t>
            </a:r>
            <a:r>
              <a:rPr lang="en-US" dirty="0"/>
              <a:t>Before long, you will have an engaged </a:t>
            </a:r>
            <a:r>
              <a:rPr lang="en-US" i="1" dirty="0"/>
              <a:t>community of practice</a:t>
            </a:r>
            <a:r>
              <a:rPr lang="en-US" dirty="0"/>
              <a:t> which can assist </a:t>
            </a:r>
            <a:r>
              <a:rPr lang="en-US" dirty="0" smtClean="0"/>
              <a:t>and motivate others with OER use.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68000" cy="1325563"/>
          </a:xfrm>
        </p:spPr>
        <p:txBody>
          <a:bodyPr>
            <a:normAutofit/>
          </a:bodyPr>
          <a:lstStyle/>
          <a:p>
            <a:r>
              <a:rPr lang="en-US" dirty="0" smtClean="0"/>
              <a:t>Successful OER Programs Build Communities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582613"/>
            <a:ext cx="10210800" cy="15049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6837" y="5087563"/>
            <a:ext cx="9153525" cy="13144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955280" y="5899915"/>
            <a:ext cx="2419004" cy="2016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90749" y="6122929"/>
            <a:ext cx="1318953" cy="20162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37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Road to ALG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79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#4: Go Beyond Just Savings and Content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985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Moving Beyond Savings and Content:</a:t>
            </a:r>
            <a:br>
              <a:rPr lang="en-US" sz="3600" dirty="0" smtClean="0"/>
            </a:br>
            <a:r>
              <a:rPr lang="en-US" sz="3600" dirty="0" smtClean="0"/>
              <a:t>ALG’s Three-Year Strategic Plan, 2017-2020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4771" y="2144685"/>
            <a:ext cx="10523913" cy="4455620"/>
          </a:xfrm>
        </p:spPr>
        <p:txBody>
          <a:bodyPr>
            <a:noAutofit/>
          </a:bodyPr>
          <a:lstStyle/>
          <a:p>
            <a:r>
              <a:rPr lang="en-US" sz="2800" dirty="0" smtClean="0"/>
              <a:t>It’s time for us to look at OER-</a:t>
            </a:r>
            <a:r>
              <a:rPr lang="en-US" sz="2800" i="1" dirty="0" smtClean="0"/>
              <a:t>enabled</a:t>
            </a:r>
            <a:r>
              <a:rPr lang="en-US" sz="2800" dirty="0" smtClean="0"/>
              <a:t> pedagogical practices and assist wherever we can: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err="1" smtClean="0"/>
              <a:t>SoTL</a:t>
            </a:r>
            <a:r>
              <a:rPr lang="en-US" sz="3200" dirty="0" smtClean="0"/>
              <a:t> OER Research Fellows (</a:t>
            </a:r>
            <a:r>
              <a:rPr lang="en-US" sz="3200" i="1" dirty="0" smtClean="0"/>
              <a:t>Find</a:t>
            </a:r>
            <a:r>
              <a:rPr lang="en-US" sz="3200" dirty="0" smtClean="0"/>
              <a:t> the best practices)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Faculty and Staff Learning Communities (</a:t>
            </a:r>
            <a:r>
              <a:rPr lang="en-US" sz="3200" i="1" dirty="0" smtClean="0"/>
              <a:t>Share</a:t>
            </a:r>
            <a:r>
              <a:rPr lang="en-US" sz="3200" dirty="0" smtClean="0"/>
              <a:t> these practices)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/>
              <a:t>Training and Development Opportunities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3419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ALG’s New Full-Time Team Member: </a:t>
            </a:r>
            <a:br>
              <a:rPr lang="en-US" sz="3600" dirty="0" smtClean="0"/>
            </a:br>
            <a:r>
              <a:rPr lang="en-US" sz="3600" dirty="0" smtClean="0"/>
              <a:t>Dr. Marie Lasseter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9604" y="2369538"/>
            <a:ext cx="5187141" cy="400734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Joined us on May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Yes, she was mentioned earlier- she pioneered OER in the USG! </a:t>
            </a:r>
          </a:p>
          <a:p>
            <a:r>
              <a:rPr lang="en-US" sz="2800" dirty="0" err="1"/>
              <a:t>Ed.D</a:t>
            </a:r>
            <a:r>
              <a:rPr lang="en-US" sz="2800" dirty="0"/>
              <a:t>., UGA</a:t>
            </a:r>
          </a:p>
          <a:p>
            <a:r>
              <a:rPr lang="en-US" sz="2800" dirty="0"/>
              <a:t>Instructional Design and online course consultation experience</a:t>
            </a:r>
          </a:p>
          <a:p>
            <a:r>
              <a:rPr lang="en-US" sz="2800" dirty="0"/>
              <a:t>Faculty Development </a:t>
            </a:r>
            <a:r>
              <a:rPr lang="en-US" sz="2800" dirty="0" smtClean="0"/>
              <a:t>expertise</a:t>
            </a:r>
            <a:endParaRPr lang="en-US" sz="2800" dirty="0"/>
          </a:p>
          <a:p>
            <a:endParaRPr lang="en-US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pic>
        <p:nvPicPr>
          <p:cNvPr id="5" name="Picture 2" descr="Marie Lasse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2079" y="2395598"/>
            <a:ext cx="2781134" cy="278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895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 of hands!	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of you have managed the </a:t>
            </a:r>
            <a:r>
              <a:rPr lang="en-US" i="1" dirty="0" smtClean="0"/>
              <a:t>revision</a:t>
            </a:r>
            <a:r>
              <a:rPr lang="en-US" dirty="0" smtClean="0"/>
              <a:t> of an open educational resource on your campus?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79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87580" y="658346"/>
            <a:ext cx="7015397" cy="3664417"/>
          </a:xfrm>
        </p:spPr>
        <p:txBody>
          <a:bodyPr/>
          <a:lstStyle/>
          <a:p>
            <a:r>
              <a:rPr lang="en-US" dirty="0" smtClean="0"/>
              <a:t>#5: Created Open Content Must Be Discoverable, Revised, Preserved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644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13411" y="300088"/>
            <a:ext cx="9628632" cy="1362113"/>
          </a:xfrm>
        </p:spPr>
        <p:txBody>
          <a:bodyPr/>
          <a:lstStyle/>
          <a:p>
            <a:r>
              <a:rPr lang="en-US" dirty="0" smtClean="0"/>
              <a:t>Current: GALILEO Open Learning Materials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27888"/>
          <a:stretch/>
        </p:blipFill>
        <p:spPr>
          <a:xfrm>
            <a:off x="939078" y="1479665"/>
            <a:ext cx="9648825" cy="586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73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63534" y="441405"/>
            <a:ext cx="9628632" cy="1362113"/>
          </a:xfrm>
        </p:spPr>
        <p:txBody>
          <a:bodyPr/>
          <a:lstStyle/>
          <a:p>
            <a:r>
              <a:rPr lang="en-US" dirty="0" smtClean="0"/>
              <a:t>Moving Beyond Hosting and Preservation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113905" y="2119746"/>
            <a:ext cx="935181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Creation of supporting ancillary materials for current textbooks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Grants to review and improve existing OER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Grants to improve a team’s current OER implementation</a:t>
            </a:r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Formal peer review process through university presses to determine open textbook revisions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 smtClean="0"/>
              <a:t>Revision management with older versions available </a:t>
            </a:r>
          </a:p>
        </p:txBody>
      </p:sp>
    </p:spTree>
    <p:extLst>
      <p:ext uri="{BB962C8B-B14F-4D97-AF65-F5344CB8AC3E}">
        <p14:creationId xmlns:p14="http://schemas.microsoft.com/office/powerpoint/2010/main" val="1030396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Speak Out!	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your OER initiative is </a:t>
            </a:r>
            <a:r>
              <a:rPr lang="en-US" i="1" dirty="0" smtClean="0"/>
              <a:t>funded</a:t>
            </a:r>
            <a:r>
              <a:rPr lang="en-US" dirty="0" smtClean="0"/>
              <a:t>, how does it feel to have to manage these funds?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218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38014" y="658346"/>
            <a:ext cx="6744087" cy="3664417"/>
          </a:xfrm>
        </p:spPr>
        <p:txBody>
          <a:bodyPr/>
          <a:lstStyle/>
          <a:p>
            <a:r>
              <a:rPr lang="en-US" dirty="0" smtClean="0"/>
              <a:t>#6: All Public Funding Contains an Imperative to Serve the Public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133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2189" y="114904"/>
            <a:ext cx="5888355" cy="34190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2189" y="3756418"/>
            <a:ext cx="5888355" cy="29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89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Compulsory Jargon:</a:t>
            </a:r>
            <a:br>
              <a:rPr lang="en-US" dirty="0" smtClean="0"/>
            </a:br>
            <a:r>
              <a:rPr lang="en-US" dirty="0" smtClean="0"/>
              <a:t>What is the USG?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1687" y="2141507"/>
            <a:ext cx="4899800" cy="457517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Georgia’s </a:t>
            </a:r>
            <a:r>
              <a:rPr lang="en-US" dirty="0"/>
              <a:t>public universities and colleges – </a:t>
            </a:r>
            <a:r>
              <a:rPr lang="en-US" dirty="0" smtClean="0"/>
              <a:t>28 institutions </a:t>
            </a:r>
            <a:r>
              <a:rPr lang="en-US" dirty="0"/>
              <a:t>total </a:t>
            </a:r>
            <a:endParaRPr lang="en-US" dirty="0" smtClean="0"/>
          </a:p>
          <a:p>
            <a:r>
              <a:rPr lang="en-US" dirty="0" smtClean="0"/>
              <a:t>Governed </a:t>
            </a:r>
            <a:r>
              <a:rPr lang="en-US" dirty="0"/>
              <a:t>by the USG Board of </a:t>
            </a:r>
            <a:r>
              <a:rPr lang="en-US" dirty="0" smtClean="0"/>
              <a:t>Regents</a:t>
            </a:r>
          </a:p>
          <a:p>
            <a:r>
              <a:rPr lang="en-US" dirty="0" smtClean="0"/>
              <a:t>Administrated by a chancellor and the USG System Offices </a:t>
            </a:r>
          </a:p>
          <a:p>
            <a:r>
              <a:rPr lang="en-US" dirty="0"/>
              <a:t>Pioneering state institution administrative </a:t>
            </a:r>
            <a:r>
              <a:rPr lang="en-US" dirty="0" smtClean="0"/>
              <a:t>mergers for more affordable admin costs</a:t>
            </a:r>
            <a:endParaRPr lang="en-US" dirty="0"/>
          </a:p>
        </p:txBody>
      </p:sp>
      <p:pic>
        <p:nvPicPr>
          <p:cNvPr id="1028" name="Picture 4" descr="Image result for georgia ma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676" y="1147399"/>
            <a:ext cx="4953000" cy="551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23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056" y="1255223"/>
            <a:ext cx="7519888" cy="39240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48998" y="5617171"/>
            <a:ext cx="42940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(This presentation just got meta.)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9605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Let’s Discuss! 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2486717" y="2003368"/>
            <a:ext cx="72155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[this space was intentionally left blank for your thoughts]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6793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Thank You!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3567407" y="2776451"/>
            <a:ext cx="50541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Jeff.Gallant@usg.edu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0419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Compulsory Jargon:</a:t>
            </a:r>
            <a:br>
              <a:rPr lang="en-US" dirty="0" smtClean="0"/>
            </a:br>
            <a:r>
              <a:rPr lang="en-US" dirty="0" smtClean="0"/>
              <a:t>What is GALILEO?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256" y="2112063"/>
            <a:ext cx="5868784" cy="4604621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G</a:t>
            </a:r>
            <a:r>
              <a:rPr lang="en-US" dirty="0" smtClean="0"/>
              <a:t>eorgi</a:t>
            </a:r>
            <a:r>
              <a:rPr lang="en-US" b="1" dirty="0" smtClean="0"/>
              <a:t>a</a:t>
            </a:r>
            <a:r>
              <a:rPr lang="en-US" dirty="0" smtClean="0"/>
              <a:t> </a:t>
            </a:r>
            <a:r>
              <a:rPr lang="en-US" b="1" dirty="0"/>
              <a:t>Li</a:t>
            </a:r>
            <a:r>
              <a:rPr lang="en-US" dirty="0"/>
              <a:t>brary </a:t>
            </a:r>
            <a:r>
              <a:rPr lang="en-US" b="1" dirty="0"/>
              <a:t>Le</a:t>
            </a:r>
            <a:r>
              <a:rPr lang="en-US" dirty="0"/>
              <a:t>arning </a:t>
            </a:r>
            <a:r>
              <a:rPr lang="en-US" b="1" dirty="0"/>
              <a:t>O</a:t>
            </a:r>
            <a:r>
              <a:rPr lang="en-US" dirty="0"/>
              <a:t>nline</a:t>
            </a:r>
          </a:p>
          <a:p>
            <a:r>
              <a:rPr lang="en-US" dirty="0"/>
              <a:t>One of the first statewide virtual libraries in the </a:t>
            </a:r>
            <a:r>
              <a:rPr lang="en-US" dirty="0" smtClean="0"/>
              <a:t>world, lasting over 20 years</a:t>
            </a:r>
            <a:endParaRPr lang="en-US" dirty="0"/>
          </a:p>
          <a:p>
            <a:r>
              <a:rPr lang="en-US" dirty="0"/>
              <a:t>Well-known and well-regarded for providing affordable and high-quality online library resources throughout GA</a:t>
            </a:r>
          </a:p>
          <a:p>
            <a:r>
              <a:rPr lang="en-US" dirty="0"/>
              <a:t>Serves the USG, technical colleges, public libraries, public schools, and some private institutions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540" y="2575244"/>
            <a:ext cx="5410200" cy="18391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9640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ALG Started: </a:t>
            </a:r>
            <a:br>
              <a:rPr lang="en-US" dirty="0" smtClean="0"/>
            </a:br>
            <a:r>
              <a:rPr lang="en-US" dirty="0" smtClean="0"/>
              <a:t>Pilots and Programs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090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Affordable Learning Solutions Pilot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93776" y="1988928"/>
            <a:ext cx="11201400" cy="5108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b="1" dirty="0" smtClean="0"/>
              <a:t>GALILEO Pilot Team, 2013</a:t>
            </a:r>
          </a:p>
          <a:p>
            <a:pPr marL="0" indent="0">
              <a:buNone/>
            </a:pPr>
            <a:r>
              <a:rPr lang="en-US" sz="3000" dirty="0" smtClean="0"/>
              <a:t>In partnership with California State University and MERLOT, created a website based on the CSU Affordable Learning Solutions template.</a:t>
            </a:r>
          </a:p>
          <a:p>
            <a:r>
              <a:rPr lang="en-US" sz="3000" dirty="0" smtClean="0"/>
              <a:t>Stakeholder analyses, web page creation, testing, and improvement, presentations at state conferences, more research on OER initiatives</a:t>
            </a:r>
          </a:p>
          <a:p>
            <a:pPr marL="0" indent="0">
              <a:buNone/>
            </a:pPr>
            <a:r>
              <a:rPr lang="en-US" sz="3000" b="1" dirty="0" smtClean="0"/>
              <a:t>Affordable Learning Georgia Champions and Coordinators, Late 2013-</a:t>
            </a:r>
            <a:endParaRPr lang="en-US" sz="3000" b="1" dirty="0"/>
          </a:p>
          <a:p>
            <a:pPr marL="0" indent="0">
              <a:buNone/>
            </a:pPr>
            <a:r>
              <a:rPr lang="en-US" sz="3000" dirty="0"/>
              <a:t>Affordable Learning </a:t>
            </a:r>
            <a:r>
              <a:rPr lang="en-US" sz="3000" dirty="0" smtClean="0"/>
              <a:t>Georgia incorporated a </a:t>
            </a:r>
            <a:r>
              <a:rPr lang="en-US" sz="3000" dirty="0"/>
              <a:t>team of Campus Champions and Library Coordinators from each USG institution. </a:t>
            </a:r>
            <a:endParaRPr lang="en-US" sz="3000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499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420" y="2111432"/>
            <a:ext cx="10515600" cy="240184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In 2014, the Fiscal 2015 state budget included $2.5 million in one-time funding for ALG. (This included GALILEO funding for enhanced discoverability, since library resources are also affordable.)</a:t>
            </a:r>
          </a:p>
          <a:p>
            <a:pPr marL="0" indent="0">
              <a:buNone/>
            </a:pPr>
            <a:r>
              <a:rPr lang="en-US" b="1" dirty="0" smtClean="0"/>
              <a:t>ALG needed to </a:t>
            </a:r>
            <a:r>
              <a:rPr lang="en-US" b="1" i="1" dirty="0" smtClean="0"/>
              <a:t>immediately</a:t>
            </a:r>
            <a:r>
              <a:rPr lang="en-US" b="1" dirty="0" smtClean="0"/>
              <a:t> get to work.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(This is when the USG borrowed me!)</a:t>
            </a:r>
            <a:endParaRPr lang="en-US" dirty="0"/>
          </a:p>
        </p:txBody>
      </p:sp>
      <p:pic>
        <p:nvPicPr>
          <p:cNvPr id="7" name="Picture 6" descr="vinyl-decal-sticker-719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938" y="4513275"/>
            <a:ext cx="2484967" cy="248496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44420" y="520397"/>
            <a:ext cx="10515600" cy="1325563"/>
          </a:xfrm>
        </p:spPr>
        <p:txBody>
          <a:bodyPr/>
          <a:lstStyle/>
          <a:p>
            <a:r>
              <a:rPr lang="en-US" dirty="0" smtClean="0"/>
              <a:t>ALG Gets Funded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00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4420" y="1953491"/>
            <a:ext cx="10515600" cy="477150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ALG needed to make a major impact in </a:t>
            </a:r>
            <a:r>
              <a:rPr lang="en-US" i="1" dirty="0" smtClean="0"/>
              <a:t>one year</a:t>
            </a:r>
            <a:r>
              <a:rPr lang="en-US" dirty="0" smtClean="0"/>
              <a:t>. We knew that we needed to get high-quality OER in classrooms to make that impact. </a:t>
            </a:r>
          </a:p>
          <a:p>
            <a:pPr marL="0" indent="0">
              <a:buNone/>
            </a:pPr>
            <a:r>
              <a:rPr lang="en-US" dirty="0" smtClean="0"/>
              <a:t>In a year, we would need: </a:t>
            </a:r>
          </a:p>
          <a:p>
            <a:r>
              <a:rPr lang="en-US" dirty="0" smtClean="0"/>
              <a:t>Faculty awareness of OER and ALG</a:t>
            </a:r>
          </a:p>
          <a:p>
            <a:r>
              <a:rPr lang="en-US" dirty="0" smtClean="0"/>
              <a:t>Validation of OER use </a:t>
            </a:r>
            <a:r>
              <a:rPr lang="en-US" i="1" dirty="0" smtClean="0"/>
              <a:t>at scale</a:t>
            </a:r>
            <a:endParaRPr lang="en-US" dirty="0" smtClean="0"/>
          </a:p>
          <a:p>
            <a:r>
              <a:rPr lang="en-US" dirty="0" smtClean="0"/>
              <a:t>Support at each institution for OER implementation  </a:t>
            </a:r>
          </a:p>
          <a:p>
            <a:r>
              <a:rPr lang="en-US" dirty="0" smtClean="0"/>
              <a:t>Support for the </a:t>
            </a:r>
            <a:r>
              <a:rPr lang="en-US" i="1" dirty="0" smtClean="0"/>
              <a:t>time</a:t>
            </a:r>
            <a:r>
              <a:rPr lang="en-US" dirty="0" smtClean="0"/>
              <a:t> it takes to implement OER</a:t>
            </a:r>
          </a:p>
          <a:p>
            <a:r>
              <a:rPr lang="en-US" dirty="0" smtClean="0"/>
              <a:t>Preservation of academic freedom (opt-in)</a:t>
            </a:r>
          </a:p>
          <a:p>
            <a:r>
              <a:rPr lang="en-US" dirty="0" smtClean="0"/>
              <a:t>Partners who generate/make OER available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44420" y="520397"/>
            <a:ext cx="10515600" cy="1325563"/>
          </a:xfrm>
        </p:spPr>
        <p:txBody>
          <a:bodyPr/>
          <a:lstStyle/>
          <a:p>
            <a:r>
              <a:rPr lang="en-US" dirty="0" smtClean="0"/>
              <a:t>What did we need to do?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24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heme/theme1.xml><?xml version="1.0" encoding="utf-8"?>
<a:theme xmlns:a="http://schemas.openxmlformats.org/drawingml/2006/main" name="Education 16x9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ucation_16x9.potx" id="{AA5F22BC-61EA-4F01-AB22-75117871E196}" vid="{BD0EB374-1DDC-4F15-88A9-D386288C58A6}"/>
    </a:ext>
  </a:extLst>
</a:theme>
</file>

<file path=ppt/theme/theme2.xml><?xml version="1.0" encoding="utf-8"?>
<a:theme xmlns:a="http://schemas.openxmlformats.org/drawingml/2006/main" name="Office Them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ducation">
      <a:dk1>
        <a:srgbClr val="3C4743"/>
      </a:dk1>
      <a:lt1>
        <a:srgbClr val="E5E6DA"/>
      </a:lt1>
      <a:dk2>
        <a:srgbClr val="000000"/>
      </a:dk2>
      <a:lt2>
        <a:srgbClr val="FFFFFF"/>
      </a:lt2>
      <a:accent1>
        <a:srgbClr val="DDC237"/>
      </a:accent1>
      <a:accent2>
        <a:srgbClr val="94A43E"/>
      </a:accent2>
      <a:accent3>
        <a:srgbClr val="6488A3"/>
      </a:accent3>
      <a:accent4>
        <a:srgbClr val="926E8F"/>
      </a:accent4>
      <a:accent5>
        <a:srgbClr val="96A1AA"/>
      </a:accent5>
      <a:accent6>
        <a:srgbClr val="A99E8A"/>
      </a:accent6>
      <a:hlink>
        <a:srgbClr val="6488A3"/>
      </a:hlink>
      <a:folHlink>
        <a:srgbClr val="926E8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46F0C7C-95CD-4157-B59F-1693F8160BF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Educational subjects presentation, chalkboard illustrations design (widescreen)</Template>
  <TotalTime>0</TotalTime>
  <Words>1325</Words>
  <Application>Microsoft Office PowerPoint</Application>
  <PresentationFormat>Widescreen</PresentationFormat>
  <Paragraphs>175</Paragraphs>
  <Slides>42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6" baseType="lpstr">
      <vt:lpstr>Arial</vt:lpstr>
      <vt:lpstr>Calibri</vt:lpstr>
      <vt:lpstr>Wingdings</vt:lpstr>
      <vt:lpstr>Education 16x9</vt:lpstr>
      <vt:lpstr>PowerPoint Presentation</vt:lpstr>
      <vt:lpstr>Affordable Learning Georgia: Lessons Learned from Piloting a Statewide Initiative</vt:lpstr>
      <vt:lpstr> The Road to ALG</vt:lpstr>
      <vt:lpstr>Compulsory Jargon: What is the USG?</vt:lpstr>
      <vt:lpstr>More Compulsory Jargon: What is GALILEO?</vt:lpstr>
      <vt:lpstr>Getting ALG Started:  Pilots and Programs</vt:lpstr>
      <vt:lpstr>Affordable Learning Solutions Pilot</vt:lpstr>
      <vt:lpstr>ALG Gets Funded</vt:lpstr>
      <vt:lpstr>What did we need to do? </vt:lpstr>
      <vt:lpstr>What did we need to do? </vt:lpstr>
      <vt:lpstr>Our Plan: Textbook Transformation Grants</vt:lpstr>
      <vt:lpstr>How Do They Work? </vt:lpstr>
      <vt:lpstr>Incentives and Support: Textbook Transformation Grants</vt:lpstr>
      <vt:lpstr>The Numbers, So Far</vt:lpstr>
      <vt:lpstr>Grant Outcomes</vt:lpstr>
      <vt:lpstr>Lessons Learned</vt:lpstr>
      <vt:lpstr>Show of hands! </vt:lpstr>
      <vt:lpstr>#1: Keep Your Data Flexible and Expandable</vt:lpstr>
      <vt:lpstr>Making the Most of Urgent Report Requests</vt:lpstr>
      <vt:lpstr>Transforming Data Analysis for Accuracy</vt:lpstr>
      <vt:lpstr>PowerPoint Presentation</vt:lpstr>
      <vt:lpstr>Show of hands! </vt:lpstr>
      <vt:lpstr>#2: Inform at All Times, Even When Presenting Numbers</vt:lpstr>
      <vt:lpstr>It’s Never As Easy As “Just the Facts”</vt:lpstr>
      <vt:lpstr>PowerPoint Presentation</vt:lpstr>
      <vt:lpstr>Speak out!  </vt:lpstr>
      <vt:lpstr>#3: OER Champions Will Create New Champions, Given the Opportunity</vt:lpstr>
      <vt:lpstr>PowerPoint Presentation</vt:lpstr>
      <vt:lpstr>Successful OER Programs Build Communities</vt:lpstr>
      <vt:lpstr>#4: Go Beyond Just Savings and Content</vt:lpstr>
      <vt:lpstr>Moving Beyond Savings and Content: ALG’s Three-Year Strategic Plan, 2017-2020</vt:lpstr>
      <vt:lpstr>ALG’s New Full-Time Team Member:  Dr. Marie Lasseter</vt:lpstr>
      <vt:lpstr>Show of hands! </vt:lpstr>
      <vt:lpstr>#5: Created Open Content Must Be Discoverable, Revised, Preserved</vt:lpstr>
      <vt:lpstr>Current: GALILEO Open Learning Materials</vt:lpstr>
      <vt:lpstr>Moving Beyond Hosting and Preservation</vt:lpstr>
      <vt:lpstr>Speak Out! </vt:lpstr>
      <vt:lpstr>#6: All Public Funding Contains an Imperative to Serve the Public</vt:lpstr>
      <vt:lpstr>PowerPoint Presentation</vt:lpstr>
      <vt:lpstr>PowerPoint Presentation</vt:lpstr>
      <vt:lpstr>Let’s Discuss! 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2017-05-02T12:26:40Z</dcterms:created>
  <dcterms:modified xsi:type="dcterms:W3CDTF">2017-06-14T18:21:21Z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TC034629029991</vt:lpwstr>
  </property>
</Properties>
</file>