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1" r:id="rId3"/>
    <p:sldId id="273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1402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0305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0828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852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243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43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786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1219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0818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377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9595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98E47-3B1C-41E0-B6C6-91CAC29A73E1}" type="datetimeFigureOut">
              <a:rPr lang="en-NZ" smtClean="0"/>
              <a:t>10/09/2019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FFCC1-4B49-4D11-9F34-F58209E26B2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3370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emf"/><Relationship Id="rId4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jp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5" r="16946"/>
          <a:stretch/>
        </p:blipFill>
        <p:spPr>
          <a:xfrm>
            <a:off x="0" y="101195"/>
            <a:ext cx="8128000" cy="6047728"/>
          </a:xfrm>
          <a:prstGeom prst="rect">
            <a:avLst/>
          </a:prstGeom>
        </p:spPr>
      </p:pic>
      <p:pic>
        <p:nvPicPr>
          <p:cNvPr id="13" name="Google Shape;56;p1"/>
          <p:cNvPicPr preferRelativeResize="0"/>
          <p:nvPr/>
        </p:nvPicPr>
        <p:blipFill rotWithShape="1">
          <a:blip r:embed="rId3">
            <a:alphaModFix/>
          </a:blip>
          <a:srcRect l="50588" t="8121" r="5909" b="64453"/>
          <a:stretch/>
        </p:blipFill>
        <p:spPr>
          <a:xfrm rot="10800000">
            <a:off x="-22579" y="6148925"/>
            <a:ext cx="7484533" cy="76138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52;p1"/>
          <p:cNvSpPr txBox="1">
            <a:spLocks noGrp="1"/>
          </p:cNvSpPr>
          <p:nvPr>
            <p:ph type="ctrTitle"/>
          </p:nvPr>
        </p:nvSpPr>
        <p:spPr>
          <a:xfrm>
            <a:off x="8076547" y="483347"/>
            <a:ext cx="4062694" cy="1813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SzPts val="5200"/>
            </a:pPr>
            <a:r>
              <a:rPr lang="en-GB" sz="2000" b="1" dirty="0"/>
              <a:t>Apia Flood </a:t>
            </a:r>
            <a:r>
              <a:rPr lang="en-GB" sz="2000" b="1" dirty="0" smtClean="0"/>
              <a:t>Management</a:t>
            </a:r>
            <a:br>
              <a:rPr lang="en-GB" sz="2000" b="1" dirty="0" smtClean="0"/>
            </a:br>
            <a:r>
              <a:rPr lang="en-NZ" sz="2000" u="sng" dirty="0" err="1" smtClean="0"/>
              <a:t>Gestion</a:t>
            </a:r>
            <a:r>
              <a:rPr lang="en-NZ" sz="2000" u="sng" dirty="0" smtClean="0"/>
              <a:t> </a:t>
            </a:r>
            <a:r>
              <a:rPr lang="en-NZ" sz="2000" u="sng" dirty="0"/>
              <a:t>des </a:t>
            </a:r>
            <a:r>
              <a:rPr lang="en-NZ" sz="2000" u="sng" dirty="0" err="1"/>
              <a:t>inondations</a:t>
            </a:r>
            <a:r>
              <a:rPr lang="en-NZ" sz="2000" u="sng" dirty="0"/>
              <a:t> - Apia, </a:t>
            </a:r>
            <a:r>
              <a:rPr lang="en-NZ" sz="2000" u="sng" dirty="0" smtClean="0"/>
              <a:t>Samoa</a:t>
            </a:r>
            <a:endParaRPr sz="5400" b="1" dirty="0"/>
          </a:p>
        </p:txBody>
      </p:sp>
      <p:sp>
        <p:nvSpPr>
          <p:cNvPr id="11" name="Google Shape;53;p1"/>
          <p:cNvSpPr txBox="1">
            <a:spLocks noGrp="1"/>
          </p:cNvSpPr>
          <p:nvPr>
            <p:ph type="subTitle" idx="1"/>
          </p:nvPr>
        </p:nvSpPr>
        <p:spPr>
          <a:xfrm>
            <a:off x="8128000" y="3203944"/>
            <a:ext cx="4064000" cy="1876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2000" b="1" dirty="0">
                <a:latin typeface="+mj-lt"/>
                <a:ea typeface="Pacifico"/>
                <a:cs typeface="Pacifico"/>
                <a:sym typeface="Pacifico"/>
              </a:rPr>
              <a:t>Weaving </a:t>
            </a:r>
            <a:r>
              <a:rPr lang="en-GB" sz="2000" b="1" dirty="0" err="1">
                <a:latin typeface="+mj-lt"/>
                <a:ea typeface="Pacifico"/>
                <a:cs typeface="Pacifico"/>
                <a:sym typeface="Pacifico"/>
              </a:rPr>
              <a:t>Fa’asamoa</a:t>
            </a:r>
            <a:r>
              <a:rPr lang="en-GB" sz="2000" b="1" dirty="0">
                <a:latin typeface="+mj-lt"/>
                <a:ea typeface="Pacifico"/>
                <a:cs typeface="Pacifico"/>
                <a:sym typeface="Pacifico"/>
              </a:rPr>
              <a:t> &amp; Landscape </a:t>
            </a:r>
            <a:r>
              <a:rPr lang="en-GB" sz="2000" b="1" dirty="0" smtClean="0">
                <a:latin typeface="+mj-lt"/>
                <a:ea typeface="Pacifico"/>
                <a:cs typeface="Pacifico"/>
                <a:sym typeface="Pacifico"/>
              </a:rPr>
              <a:t>Architecture</a:t>
            </a:r>
          </a:p>
          <a:p>
            <a:pPr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NZ" sz="2000" u="sng" dirty="0" smtClean="0">
                <a:latin typeface="+mj-lt"/>
              </a:rPr>
              <a:t>Le </a:t>
            </a:r>
            <a:r>
              <a:rPr lang="en-NZ" sz="2000" u="sng" dirty="0" err="1">
                <a:latin typeface="+mj-lt"/>
              </a:rPr>
              <a:t>tissage</a:t>
            </a:r>
            <a:r>
              <a:rPr lang="en-NZ" sz="2000" u="sng" dirty="0">
                <a:latin typeface="+mj-lt"/>
              </a:rPr>
              <a:t> de la culture </a:t>
            </a:r>
            <a:r>
              <a:rPr lang="en-NZ" sz="2000" u="sng" dirty="0" err="1">
                <a:latin typeface="+mj-lt"/>
              </a:rPr>
              <a:t>Samoane</a:t>
            </a:r>
            <a:r>
              <a:rPr lang="en-NZ" sz="2000" u="sng" dirty="0">
                <a:latin typeface="+mj-lt"/>
              </a:rPr>
              <a:t> “</a:t>
            </a:r>
            <a:r>
              <a:rPr lang="en-NZ" sz="2000" u="sng" dirty="0" err="1">
                <a:latin typeface="+mj-lt"/>
              </a:rPr>
              <a:t>Fa’asamoa</a:t>
            </a:r>
            <a:r>
              <a:rPr lang="en-NZ" sz="2000" u="sng" dirty="0">
                <a:latin typeface="+mj-lt"/>
              </a:rPr>
              <a:t>” &amp; </a:t>
            </a:r>
            <a:r>
              <a:rPr lang="en-NZ" sz="2000" u="sng" dirty="0" err="1">
                <a:latin typeface="+mj-lt"/>
              </a:rPr>
              <a:t>l’architecture</a:t>
            </a:r>
            <a:r>
              <a:rPr lang="en-NZ" sz="2000" u="sng" dirty="0">
                <a:latin typeface="+mj-lt"/>
              </a:rPr>
              <a:t> </a:t>
            </a:r>
            <a:r>
              <a:rPr lang="en-NZ" sz="2000" u="sng" dirty="0" err="1" smtClean="0">
                <a:latin typeface="+mj-lt"/>
              </a:rPr>
              <a:t>paysagère</a:t>
            </a:r>
            <a:endParaRPr lang="en-NZ" sz="2000" u="sng" dirty="0">
              <a:latin typeface="+mj-lt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dirty="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" name="Google Shape;53;p1"/>
          <p:cNvSpPr txBox="1">
            <a:spLocks/>
          </p:cNvSpPr>
          <p:nvPr/>
        </p:nvSpPr>
        <p:spPr>
          <a:xfrm>
            <a:off x="8791713" y="5687463"/>
            <a:ext cx="2735267" cy="46146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en-GB" sz="1800" dirty="0" smtClean="0">
                <a:latin typeface="Pacifico"/>
                <a:ea typeface="Pacifico"/>
                <a:cs typeface="Pacifico"/>
                <a:sym typeface="Pacifico"/>
              </a:rPr>
              <a:t>Dexell Frankie Aita</a:t>
            </a:r>
            <a:endParaRPr lang="en-GB" sz="1800" dirty="0">
              <a:latin typeface="Pacifico"/>
              <a:ea typeface="Pacifico"/>
              <a:cs typeface="Pacifico"/>
              <a:sym typeface="Pacifico"/>
            </a:endParaRPr>
          </a:p>
        </p:txBody>
      </p:sp>
      <p:pic>
        <p:nvPicPr>
          <p:cNvPr id="8" name="Google Shape;56;p1"/>
          <p:cNvPicPr preferRelativeResize="0"/>
          <p:nvPr/>
        </p:nvPicPr>
        <p:blipFill rotWithShape="1">
          <a:blip r:embed="rId3">
            <a:alphaModFix/>
          </a:blip>
          <a:srcRect l="50588" t="8121" r="1586" b="64453"/>
          <a:stretch/>
        </p:blipFill>
        <p:spPr>
          <a:xfrm rot="10800000">
            <a:off x="3962400" y="6148924"/>
            <a:ext cx="8228294" cy="7613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86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2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3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590" y="68149"/>
            <a:ext cx="7970129" cy="66984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38;p4"/>
          <p:cNvSpPr txBox="1">
            <a:spLocks/>
          </p:cNvSpPr>
          <p:nvPr/>
        </p:nvSpPr>
        <p:spPr>
          <a:xfrm>
            <a:off x="8046719" y="1179093"/>
            <a:ext cx="3463491" cy="203278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SzPts val="1800"/>
              <a:buFont typeface="Arial" panose="020B0604020202020204" pitchFamily="34" charset="0"/>
              <a:buNone/>
            </a:pPr>
            <a:r>
              <a:rPr lang="en-NZ" sz="1800" b="1" dirty="0" err="1" smtClean="0">
                <a:latin typeface="Arial"/>
                <a:ea typeface="Arial"/>
                <a:cs typeface="Arial"/>
                <a:sym typeface="Arial"/>
              </a:rPr>
              <a:t>Vaisigano</a:t>
            </a:r>
            <a:r>
              <a:rPr lang="en-NZ" sz="1800" b="1" dirty="0" smtClean="0">
                <a:latin typeface="Arial"/>
                <a:ea typeface="Arial"/>
                <a:cs typeface="Arial"/>
                <a:sym typeface="Arial"/>
              </a:rPr>
              <a:t> Catchment Project: </a:t>
            </a:r>
            <a:r>
              <a:rPr lang="en-NZ" sz="1800" dirty="0" smtClean="0">
                <a:latin typeface="Arial"/>
                <a:ea typeface="Arial"/>
                <a:cs typeface="Arial"/>
                <a:sym typeface="Arial"/>
              </a:rPr>
              <a:t>Integrated Flood Management to Enhance Climate Resilience of the </a:t>
            </a:r>
            <a:r>
              <a:rPr lang="en-NZ" sz="1800" dirty="0" err="1" smtClean="0">
                <a:latin typeface="Arial"/>
                <a:ea typeface="Arial"/>
                <a:cs typeface="Arial"/>
                <a:sym typeface="Arial"/>
              </a:rPr>
              <a:t>Vaisigano</a:t>
            </a:r>
            <a:r>
              <a:rPr lang="en-NZ" sz="1800" dirty="0" smtClean="0">
                <a:latin typeface="Arial"/>
                <a:ea typeface="Arial"/>
                <a:cs typeface="Arial"/>
                <a:sym typeface="Arial"/>
              </a:rPr>
              <a:t> River Catchment in Samoa</a:t>
            </a:r>
            <a:endParaRPr lang="en-NZ"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38;p4"/>
          <p:cNvSpPr txBox="1">
            <a:spLocks/>
          </p:cNvSpPr>
          <p:nvPr/>
        </p:nvSpPr>
        <p:spPr>
          <a:xfrm>
            <a:off x="8046719" y="3645847"/>
            <a:ext cx="3463491" cy="203278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sz="1800" b="1" u="sng" dirty="0" err="1"/>
              <a:t>Projet</a:t>
            </a:r>
            <a:r>
              <a:rPr lang="en-NZ" sz="1800" b="1" u="sng" dirty="0"/>
              <a:t> de </a:t>
            </a:r>
            <a:r>
              <a:rPr lang="en-NZ" sz="1800" b="1" u="sng" dirty="0" err="1"/>
              <a:t>bassin</a:t>
            </a:r>
            <a:r>
              <a:rPr lang="en-NZ" sz="1800" b="1" u="sng" dirty="0"/>
              <a:t> versant de </a:t>
            </a:r>
            <a:r>
              <a:rPr lang="en-NZ" sz="1800" b="1" u="sng" dirty="0" err="1"/>
              <a:t>Vaisigano</a:t>
            </a:r>
            <a:r>
              <a:rPr lang="en-NZ" sz="1800" b="1" u="sng" dirty="0"/>
              <a:t> (</a:t>
            </a:r>
            <a:r>
              <a:rPr lang="en-NZ" sz="1800" b="1" u="sng" dirty="0" err="1"/>
              <a:t>captage</a:t>
            </a:r>
            <a:r>
              <a:rPr lang="en-NZ" sz="1800" b="1" u="sng" dirty="0"/>
              <a:t> </a:t>
            </a:r>
            <a:r>
              <a:rPr lang="en-NZ" sz="1800" b="1" u="sng" dirty="0" err="1"/>
              <a:t>d’eau</a:t>
            </a:r>
            <a:r>
              <a:rPr lang="en-NZ" sz="1800" b="1" u="sng" dirty="0"/>
              <a:t>): </a:t>
            </a:r>
            <a:r>
              <a:rPr lang="en-NZ" sz="1800" u="sng" dirty="0" err="1"/>
              <a:t>Intégrer</a:t>
            </a:r>
            <a:r>
              <a:rPr lang="en-NZ" sz="1800" u="sng" dirty="0"/>
              <a:t> la </a:t>
            </a:r>
            <a:r>
              <a:rPr lang="en-NZ" sz="1800" u="sng" dirty="0" err="1"/>
              <a:t>gestion</a:t>
            </a:r>
            <a:r>
              <a:rPr lang="en-NZ" sz="1800" u="sng" dirty="0"/>
              <a:t> des </a:t>
            </a:r>
            <a:r>
              <a:rPr lang="en-NZ" sz="1800" u="sng" dirty="0" err="1"/>
              <a:t>inondations</a:t>
            </a:r>
            <a:r>
              <a:rPr lang="en-NZ" sz="1800" u="sng" dirty="0"/>
              <a:t> pour </a:t>
            </a:r>
            <a:r>
              <a:rPr lang="en-NZ" sz="1800" u="sng" dirty="0" err="1"/>
              <a:t>améliorer</a:t>
            </a:r>
            <a:r>
              <a:rPr lang="en-NZ" sz="1800" u="sng" dirty="0"/>
              <a:t> la </a:t>
            </a:r>
            <a:r>
              <a:rPr lang="en-NZ" sz="1800" u="sng" dirty="0" err="1"/>
              <a:t>résilience</a:t>
            </a:r>
            <a:r>
              <a:rPr lang="en-NZ" sz="1800" u="sng" dirty="0"/>
              <a:t> au </a:t>
            </a:r>
            <a:r>
              <a:rPr lang="en-NZ" sz="1800" u="sng" dirty="0" err="1"/>
              <a:t>changement</a:t>
            </a:r>
            <a:r>
              <a:rPr lang="en-NZ" sz="1800" u="sng" dirty="0"/>
              <a:t> </a:t>
            </a:r>
            <a:r>
              <a:rPr lang="en-NZ" sz="1800" u="sng" dirty="0" err="1"/>
              <a:t>climatique</a:t>
            </a:r>
            <a:r>
              <a:rPr lang="en-NZ" sz="1800" u="sng" dirty="0"/>
              <a:t> du </a:t>
            </a:r>
            <a:r>
              <a:rPr lang="en-NZ" sz="1800" u="sng" dirty="0" err="1"/>
              <a:t>bassin</a:t>
            </a:r>
            <a:r>
              <a:rPr lang="en-NZ" sz="1800" u="sng" dirty="0"/>
              <a:t> versant de la </a:t>
            </a:r>
            <a:r>
              <a:rPr lang="en-NZ" sz="1800" u="sng" dirty="0" err="1"/>
              <a:t>rivière</a:t>
            </a:r>
            <a:r>
              <a:rPr lang="en-NZ" sz="1800" u="sng" dirty="0"/>
              <a:t> </a:t>
            </a:r>
            <a:r>
              <a:rPr lang="en-NZ" sz="1800" u="sng" dirty="0" err="1"/>
              <a:t>Vaisigano</a:t>
            </a:r>
            <a:r>
              <a:rPr lang="en-NZ" sz="1800" u="sng" dirty="0"/>
              <a:t> à Samoa</a:t>
            </a:r>
          </a:p>
        </p:txBody>
      </p:sp>
    </p:spTree>
    <p:extLst>
      <p:ext uri="{BB962C8B-B14F-4D97-AF65-F5344CB8AC3E}">
        <p14:creationId xmlns:p14="http://schemas.microsoft.com/office/powerpoint/2010/main" val="365648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2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4"/>
          <a:stretch/>
        </p:blipFill>
        <p:spPr>
          <a:xfrm>
            <a:off x="258679" y="174451"/>
            <a:ext cx="5155532" cy="52515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54"/>
          <a:stretch/>
        </p:blipFill>
        <p:spPr>
          <a:xfrm>
            <a:off x="5824116" y="174451"/>
            <a:ext cx="5425409" cy="52515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8679" y="5426050"/>
            <a:ext cx="4735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Landscape Approach – Green Buffer Zone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err="1"/>
              <a:t>Approche</a:t>
            </a:r>
            <a:r>
              <a:rPr lang="en-NZ" u="sng" dirty="0"/>
              <a:t> du </a:t>
            </a:r>
            <a:r>
              <a:rPr lang="en-NZ" u="sng" dirty="0" err="1"/>
              <a:t>paysage</a:t>
            </a:r>
            <a:r>
              <a:rPr lang="en-NZ" u="sng" dirty="0"/>
              <a:t> - Zone tampon </a:t>
            </a:r>
            <a:r>
              <a:rPr lang="en-NZ" u="sng" dirty="0" err="1" smtClean="0"/>
              <a:t>verte</a:t>
            </a:r>
            <a:endParaRPr lang="en-NZ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824116" y="5426050"/>
            <a:ext cx="4735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Engineering Solutions – Concrete Channelling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Solutions </a:t>
            </a:r>
            <a:r>
              <a:rPr lang="en-NZ" u="sng" dirty="0" err="1"/>
              <a:t>d'ingénierie</a:t>
            </a:r>
            <a:r>
              <a:rPr lang="en-NZ" u="sng" dirty="0"/>
              <a:t> - Canalisation </a:t>
            </a:r>
            <a:r>
              <a:rPr lang="en-NZ" u="sng" dirty="0" err="1"/>
              <a:t>en</a:t>
            </a:r>
            <a:r>
              <a:rPr lang="en-NZ" u="sng" dirty="0"/>
              <a:t> </a:t>
            </a:r>
            <a:r>
              <a:rPr lang="en-NZ" u="sng" dirty="0" err="1"/>
              <a:t>béton</a:t>
            </a:r>
            <a:r>
              <a:rPr lang="en-NZ" u="sng" dirty="0">
                <a:solidFill>
                  <a:srgbClr val="FF00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5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2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496" y="2"/>
            <a:ext cx="4808927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306" y="1484143"/>
            <a:ext cx="7083083" cy="11535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63305" y="2637692"/>
            <a:ext cx="7083083" cy="1322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Rectangle 5"/>
          <p:cNvSpPr/>
          <p:nvPr/>
        </p:nvSpPr>
        <p:spPr>
          <a:xfrm>
            <a:off x="63307" y="3960056"/>
            <a:ext cx="7083083" cy="12942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63307" y="5254283"/>
            <a:ext cx="7083083" cy="13856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63307" y="548639"/>
            <a:ext cx="7083083" cy="9355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387780" y="831724"/>
            <a:ext cx="4735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Urban Area - Zone </a:t>
            </a:r>
            <a:r>
              <a:rPr lang="en-NZ" dirty="0" err="1"/>
              <a:t>U</a:t>
            </a:r>
            <a:r>
              <a:rPr lang="en-NZ" dirty="0" err="1" smtClean="0"/>
              <a:t>rbaine</a:t>
            </a:r>
            <a:endParaRPr lang="en-N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7779" y="1876251"/>
            <a:ext cx="4735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Residential - </a:t>
            </a:r>
            <a:r>
              <a:rPr lang="en-NZ" dirty="0"/>
              <a:t>Zone </a:t>
            </a:r>
            <a:r>
              <a:rPr lang="en-NZ" u="sng" dirty="0" err="1"/>
              <a:t>Résidentiel</a:t>
            </a:r>
            <a:endParaRPr lang="en-NZ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778" y="3115994"/>
            <a:ext cx="473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Primary Forestry - </a:t>
            </a:r>
            <a:r>
              <a:rPr lang="en-NZ" u="sng" dirty="0" err="1"/>
              <a:t>Foresterie</a:t>
            </a:r>
            <a:r>
              <a:rPr lang="en-NZ" u="sng" dirty="0"/>
              <a:t> </a:t>
            </a:r>
            <a:r>
              <a:rPr lang="en-NZ" u="sng" dirty="0" err="1"/>
              <a:t>P</a:t>
            </a:r>
            <a:r>
              <a:rPr lang="en-NZ" u="sng" dirty="0" err="1" smtClean="0"/>
              <a:t>rimaire</a:t>
            </a:r>
            <a:r>
              <a:rPr lang="en-NZ" u="sng" dirty="0" smtClean="0">
                <a:solidFill>
                  <a:srgbClr val="FF0000"/>
                </a:solidFill>
              </a:rPr>
              <a:t> </a:t>
            </a:r>
            <a:endParaRPr lang="en-NZ" u="sng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7778" y="4426075"/>
            <a:ext cx="473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River Traversing - </a:t>
            </a:r>
            <a:r>
              <a:rPr lang="en-NZ" u="sng" dirty="0" err="1"/>
              <a:t>Traversée</a:t>
            </a:r>
            <a:r>
              <a:rPr lang="en-NZ" u="sng" dirty="0"/>
              <a:t> de </a:t>
            </a:r>
            <a:r>
              <a:rPr lang="en-NZ" u="sng" dirty="0" err="1"/>
              <a:t>R</a:t>
            </a:r>
            <a:r>
              <a:rPr lang="en-NZ" u="sng" dirty="0" err="1" smtClean="0"/>
              <a:t>ivière</a:t>
            </a:r>
            <a:endParaRPr lang="en-NZ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387778" y="5762450"/>
            <a:ext cx="473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Beginning of Catchment - </a:t>
            </a:r>
            <a:r>
              <a:rPr lang="en-NZ" u="sng" dirty="0"/>
              <a:t>Début du </a:t>
            </a:r>
            <a:r>
              <a:rPr lang="en-NZ" u="sng" dirty="0" err="1"/>
              <a:t>C</a:t>
            </a:r>
            <a:r>
              <a:rPr lang="en-NZ" u="sng" dirty="0" err="1" smtClean="0"/>
              <a:t>aptage</a:t>
            </a:r>
            <a:endParaRPr lang="en-NZ" u="sng" dirty="0"/>
          </a:p>
        </p:txBody>
      </p:sp>
    </p:spTree>
    <p:extLst>
      <p:ext uri="{BB962C8B-B14F-4D97-AF65-F5344CB8AC3E}">
        <p14:creationId xmlns:p14="http://schemas.microsoft.com/office/powerpoint/2010/main" val="116663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2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04;p13"/>
          <p:cNvPicPr preferRelativeResize="0"/>
          <p:nvPr/>
        </p:nvPicPr>
        <p:blipFill rotWithShape="1">
          <a:blip r:embed="rId3">
            <a:alphaModFix/>
          </a:blip>
          <a:srcRect t="3896"/>
          <a:stretch/>
        </p:blipFill>
        <p:spPr>
          <a:xfrm>
            <a:off x="6712239" y="7032"/>
            <a:ext cx="4797971" cy="6331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92;p12"/>
          <p:cNvPicPr preferRelativeResize="0"/>
          <p:nvPr/>
        </p:nvPicPr>
        <p:blipFill rotWithShape="1">
          <a:blip r:embed="rId4">
            <a:alphaModFix/>
          </a:blip>
          <a:srcRect t="5079" b="5967"/>
          <a:stretch/>
        </p:blipFill>
        <p:spPr>
          <a:xfrm>
            <a:off x="95542" y="218048"/>
            <a:ext cx="3067026" cy="3052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93;p12"/>
          <p:cNvPicPr preferRelativeResize="0"/>
          <p:nvPr/>
        </p:nvPicPr>
        <p:blipFill rotWithShape="1">
          <a:blip r:embed="rId5">
            <a:alphaModFix/>
          </a:blip>
          <a:srcRect t="40290" r="66090" b="9896"/>
          <a:stretch/>
        </p:blipFill>
        <p:spPr>
          <a:xfrm>
            <a:off x="3234760" y="218049"/>
            <a:ext cx="3787393" cy="575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94;p12"/>
          <p:cNvPicPr preferRelativeResize="0"/>
          <p:nvPr/>
        </p:nvPicPr>
        <p:blipFill rotWithShape="1">
          <a:blip r:embed="rId5">
            <a:alphaModFix/>
          </a:blip>
          <a:srcRect l="31239" t="29780" r="33934" b="40777"/>
          <a:stretch/>
        </p:blipFill>
        <p:spPr>
          <a:xfrm>
            <a:off x="95542" y="3270738"/>
            <a:ext cx="3067026" cy="26973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540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2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98"/>
          <a:stretch/>
        </p:blipFill>
        <p:spPr>
          <a:xfrm>
            <a:off x="0" y="0"/>
            <a:ext cx="358022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29449" y="818147"/>
            <a:ext cx="19895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Introduction of Green Buffer (40m)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Pathway/Track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NO Rebuilding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NO New Infrastructures</a:t>
            </a: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38"/>
          <a:stretch/>
        </p:blipFill>
        <p:spPr>
          <a:xfrm>
            <a:off x="5534526" y="-1"/>
            <a:ext cx="3587262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882" b="88808"/>
          <a:stretch/>
        </p:blipFill>
        <p:spPr>
          <a:xfrm>
            <a:off x="3580228" y="50624"/>
            <a:ext cx="500477" cy="7675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882" b="88808"/>
          <a:stretch/>
        </p:blipFill>
        <p:spPr>
          <a:xfrm>
            <a:off x="9121788" y="50624"/>
            <a:ext cx="500477" cy="7675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86582" y="818146"/>
            <a:ext cx="1989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Buffer Expansion (60m)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Retreat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New Proposed Development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3595801" y="3510624"/>
            <a:ext cx="1989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Introduction de “Zone tampon </a:t>
            </a:r>
            <a:r>
              <a:rPr lang="en-NZ" u="sng" dirty="0" err="1"/>
              <a:t>verte</a:t>
            </a:r>
            <a:r>
              <a:rPr lang="en-NZ" u="sng" dirty="0"/>
              <a:t>” (40m)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err="1"/>
              <a:t>Chemin</a:t>
            </a:r>
            <a:r>
              <a:rPr lang="en-NZ" u="sng" dirty="0"/>
              <a:t> / </a:t>
            </a:r>
            <a:r>
              <a:rPr lang="en-NZ" u="sng" dirty="0" err="1"/>
              <a:t>Voie</a:t>
            </a:r>
            <a:endParaRPr lang="en-NZ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Zones de reconstruction </a:t>
            </a:r>
            <a:r>
              <a:rPr lang="en-NZ" u="sng" dirty="0" err="1"/>
              <a:t>interdites</a:t>
            </a:r>
            <a:endParaRPr lang="en-NZ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err="1"/>
              <a:t>Aucune</a:t>
            </a:r>
            <a:r>
              <a:rPr lang="en-NZ" u="sng" dirty="0"/>
              <a:t> nouvelle infrastructure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121788" y="3510624"/>
            <a:ext cx="1989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Expansion de la zone tampon (60m)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err="1"/>
              <a:t>Stratégie</a:t>
            </a:r>
            <a:r>
              <a:rPr lang="en-NZ" u="sng" dirty="0"/>
              <a:t> de </a:t>
            </a:r>
            <a:r>
              <a:rPr lang="en-NZ" u="sng" dirty="0" err="1"/>
              <a:t>reculement</a:t>
            </a:r>
            <a:endParaRPr lang="en-NZ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Nouvelle proposition de </a:t>
            </a:r>
            <a:r>
              <a:rPr lang="en-NZ" u="sng" dirty="0" err="1"/>
              <a:t>développement</a:t>
            </a:r>
            <a:endParaRPr lang="en-NZ" u="sng" dirty="0"/>
          </a:p>
        </p:txBody>
      </p:sp>
    </p:spTree>
    <p:extLst>
      <p:ext uri="{BB962C8B-B14F-4D97-AF65-F5344CB8AC3E}">
        <p14:creationId xmlns:p14="http://schemas.microsoft.com/office/powerpoint/2010/main" val="129210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17944"/>
          <a:stretch/>
        </p:blipFill>
        <p:spPr>
          <a:xfrm>
            <a:off x="0" y="0"/>
            <a:ext cx="3934047" cy="6858000"/>
          </a:xfrm>
          <a:prstGeom prst="rect">
            <a:avLst/>
          </a:prstGeom>
        </p:spPr>
      </p:pic>
      <p:pic>
        <p:nvPicPr>
          <p:cNvPr id="2" name="Google Shape;56;p1"/>
          <p:cNvPicPr preferRelativeResize="0"/>
          <p:nvPr/>
        </p:nvPicPr>
        <p:blipFill rotWithShape="1">
          <a:blip r:embed="rId3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840" b="11590"/>
          <a:stretch/>
        </p:blipFill>
        <p:spPr>
          <a:xfrm>
            <a:off x="3549748" y="397411"/>
            <a:ext cx="504629" cy="60631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20707" y="300668"/>
            <a:ext cx="1989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Return Coastline to Nature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Development Relocation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Buffer Expansion (80m)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20707" y="3639291"/>
            <a:ext cx="1989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err="1"/>
              <a:t>Rendre</a:t>
            </a:r>
            <a:r>
              <a:rPr lang="en-NZ" u="sng" dirty="0"/>
              <a:t> le littoral à la nature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err="1"/>
              <a:t>Développement</a:t>
            </a:r>
            <a:r>
              <a:rPr lang="en-NZ" u="sng" dirty="0"/>
              <a:t> de </a:t>
            </a:r>
            <a:r>
              <a:rPr lang="en-NZ" u="sng" dirty="0" err="1"/>
              <a:t>relocalisation</a:t>
            </a:r>
            <a:endParaRPr lang="en-NZ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Expansion de la zone tampon (80 m)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1767"/>
          <a:stretch/>
        </p:blipFill>
        <p:spPr>
          <a:xfrm>
            <a:off x="4054377" y="-2"/>
            <a:ext cx="5463086" cy="685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38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12192000" cy="5943600"/>
          </a:xfrm>
          <a:prstGeom prst="rect">
            <a:avLst/>
          </a:prstGeom>
        </p:spPr>
      </p:pic>
      <p:pic>
        <p:nvPicPr>
          <p:cNvPr id="5" name="Google Shape;56;p1"/>
          <p:cNvPicPr preferRelativeResize="0"/>
          <p:nvPr/>
        </p:nvPicPr>
        <p:blipFill rotWithShape="1">
          <a:blip r:embed="rId3">
            <a:alphaModFix/>
          </a:blip>
          <a:srcRect l="50588" t="8121" r="1250" b="64453"/>
          <a:stretch/>
        </p:blipFill>
        <p:spPr>
          <a:xfrm rot="10800000">
            <a:off x="0" y="6177517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56;p1"/>
          <p:cNvPicPr preferRelativeResize="0"/>
          <p:nvPr/>
        </p:nvPicPr>
        <p:blipFill rotWithShape="1">
          <a:blip r:embed="rId3">
            <a:alphaModFix/>
          </a:blip>
          <a:srcRect l="54721" t="8121" r="1474" b="64453"/>
          <a:stretch/>
        </p:blipFill>
        <p:spPr>
          <a:xfrm rot="10800000">
            <a:off x="5954236" y="6177517"/>
            <a:ext cx="6237763" cy="680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50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88"/>
          <a:stretch/>
        </p:blipFill>
        <p:spPr>
          <a:xfrm>
            <a:off x="5938085" y="-1"/>
            <a:ext cx="5572125" cy="3422982"/>
          </a:xfrm>
          <a:prstGeom prst="rect">
            <a:avLst/>
          </a:prstGeom>
        </p:spPr>
      </p:pic>
      <p:pic>
        <p:nvPicPr>
          <p:cNvPr id="9" name="Google Shape;56;p1"/>
          <p:cNvPicPr preferRelativeResize="0"/>
          <p:nvPr/>
        </p:nvPicPr>
        <p:blipFill rotWithShape="1">
          <a:blip r:embed="rId3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66596" y="2776650"/>
            <a:ext cx="5638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Samoan Tourism has been the most successful sector of </a:t>
            </a:r>
            <a:r>
              <a:rPr lang="en-NZ" dirty="0" smtClean="0"/>
              <a:t>the economy</a:t>
            </a:r>
            <a:r>
              <a:rPr lang="en-NZ" dirty="0"/>
              <a:t>, accumulating USD $107.3 million in 2007.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085" y="3465095"/>
            <a:ext cx="5572125" cy="33507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596" y="3465095"/>
            <a:ext cx="5638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u="sng" dirty="0"/>
              <a:t>Le </a:t>
            </a:r>
            <a:r>
              <a:rPr lang="en-NZ" u="sng" dirty="0" err="1"/>
              <a:t>tourisme</a:t>
            </a:r>
            <a:r>
              <a:rPr lang="en-NZ" u="sng" dirty="0"/>
              <a:t> Samoan a </a:t>
            </a:r>
            <a:r>
              <a:rPr lang="en-NZ" u="sng" dirty="0" err="1"/>
              <a:t>été</a:t>
            </a:r>
            <a:r>
              <a:rPr lang="en-NZ" u="sng" dirty="0"/>
              <a:t> le </a:t>
            </a:r>
            <a:r>
              <a:rPr lang="en-NZ" u="sng" dirty="0" err="1"/>
              <a:t>secteur</a:t>
            </a:r>
            <a:r>
              <a:rPr lang="en-NZ" u="sng" dirty="0"/>
              <a:t> le plus performant de </a:t>
            </a:r>
            <a:r>
              <a:rPr lang="en-NZ" u="sng" dirty="0" err="1"/>
              <a:t>l'économie</a:t>
            </a:r>
            <a:r>
              <a:rPr lang="en-NZ" u="sng" dirty="0"/>
              <a:t>, </a:t>
            </a:r>
            <a:r>
              <a:rPr lang="en-NZ" u="sng" dirty="0" err="1"/>
              <a:t>accumulant</a:t>
            </a:r>
            <a:r>
              <a:rPr lang="en-NZ" u="sng" dirty="0"/>
              <a:t> 107,3 ​​millions USD </a:t>
            </a:r>
            <a:r>
              <a:rPr lang="en-NZ" u="sng" dirty="0" err="1"/>
              <a:t>en</a:t>
            </a:r>
            <a:r>
              <a:rPr lang="en-NZ" u="sng" dirty="0"/>
              <a:t> 2007</a:t>
            </a:r>
          </a:p>
        </p:txBody>
      </p:sp>
    </p:spTree>
    <p:extLst>
      <p:ext uri="{BB962C8B-B14F-4D97-AF65-F5344CB8AC3E}">
        <p14:creationId xmlns:p14="http://schemas.microsoft.com/office/powerpoint/2010/main" val="266244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inal_5d7604d089235e00132ae237_93045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32954" y="740885"/>
            <a:ext cx="9557740" cy="537622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2" r="28246"/>
          <a:stretch/>
        </p:blipFill>
        <p:spPr>
          <a:xfrm>
            <a:off x="-22579" y="2"/>
            <a:ext cx="3885079" cy="6858000"/>
          </a:xfrm>
          <a:prstGeom prst="rect">
            <a:avLst/>
          </a:prstGeom>
        </p:spPr>
      </p:pic>
      <p:pic>
        <p:nvPicPr>
          <p:cNvPr id="4" name="Google Shape;56;p1"/>
          <p:cNvPicPr preferRelativeResize="0"/>
          <p:nvPr/>
        </p:nvPicPr>
        <p:blipFill rotWithShape="1">
          <a:blip r:embed="rId6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724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9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2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0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29849" y="3502857"/>
            <a:ext cx="7777600" cy="3180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05;p2"/>
          <p:cNvPicPr preferRelativeResize="0"/>
          <p:nvPr/>
        </p:nvPicPr>
        <p:blipFill rotWithShape="1">
          <a:blip r:embed="rId4">
            <a:alphaModFix/>
          </a:blip>
          <a:srcRect r="5597"/>
          <a:stretch/>
        </p:blipFill>
        <p:spPr>
          <a:xfrm>
            <a:off x="3629849" y="153897"/>
            <a:ext cx="7777600" cy="318045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26609" y="153897"/>
            <a:ext cx="33551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200+ local residents needed emergency </a:t>
            </a:r>
            <a:r>
              <a:rPr lang="en-NZ" dirty="0" smtClean="0"/>
              <a:t>shelter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Plus de 200 </a:t>
            </a:r>
            <a:r>
              <a:rPr lang="en-NZ" u="sng" dirty="0" err="1"/>
              <a:t>résidents</a:t>
            </a:r>
            <a:r>
              <a:rPr lang="en-NZ" u="sng" dirty="0"/>
              <a:t> </a:t>
            </a:r>
            <a:r>
              <a:rPr lang="en-NZ" u="sng" dirty="0" err="1"/>
              <a:t>locaux</a:t>
            </a:r>
            <a:r>
              <a:rPr lang="en-NZ" u="sng" dirty="0"/>
              <a:t> </a:t>
            </a:r>
            <a:r>
              <a:rPr lang="en-NZ" u="sng" dirty="0" err="1"/>
              <a:t>avaient</a:t>
            </a:r>
            <a:r>
              <a:rPr lang="en-NZ" u="sng" dirty="0"/>
              <a:t> </a:t>
            </a:r>
            <a:r>
              <a:rPr lang="en-NZ" u="sng" dirty="0" err="1"/>
              <a:t>besoin</a:t>
            </a:r>
            <a:r>
              <a:rPr lang="en-NZ" u="sng" dirty="0"/>
              <a:t> d'un </a:t>
            </a:r>
            <a:r>
              <a:rPr lang="en-NZ" u="sng" dirty="0" err="1"/>
              <a:t>abri</a:t>
            </a:r>
            <a:r>
              <a:rPr lang="en-NZ" u="sng" dirty="0"/>
              <a:t> </a:t>
            </a:r>
            <a:r>
              <a:rPr lang="en-NZ" u="sng" dirty="0" err="1" smtClean="0"/>
              <a:t>d'urgence</a:t>
            </a:r>
            <a:endParaRPr lang="en-NZ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26609" y="3514987"/>
            <a:ext cx="33551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106 mm of rainfall on average per </a:t>
            </a:r>
            <a:r>
              <a:rPr lang="en-NZ" dirty="0" smtClean="0"/>
              <a:t>day</a:t>
            </a:r>
            <a:endParaRPr lang="en-NZ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smtClean="0"/>
              <a:t>106mm </a:t>
            </a:r>
            <a:r>
              <a:rPr lang="en-NZ" u="sng" dirty="0"/>
              <a:t>de </a:t>
            </a:r>
            <a:r>
              <a:rPr lang="en-NZ" u="sng" dirty="0" err="1"/>
              <a:t>précipitations</a:t>
            </a:r>
            <a:r>
              <a:rPr lang="en-NZ" u="sng" dirty="0"/>
              <a:t> </a:t>
            </a:r>
            <a:r>
              <a:rPr lang="en-NZ" u="sng" dirty="0" err="1"/>
              <a:t>en</a:t>
            </a:r>
            <a:r>
              <a:rPr lang="en-NZ" u="sng" dirty="0"/>
              <a:t> </a:t>
            </a:r>
            <a:r>
              <a:rPr lang="en-NZ" u="sng" dirty="0" err="1"/>
              <a:t>moyenne</a:t>
            </a:r>
            <a:r>
              <a:rPr lang="en-NZ" u="sng" dirty="0"/>
              <a:t> par jour</a:t>
            </a:r>
          </a:p>
        </p:txBody>
      </p:sp>
    </p:spTree>
    <p:extLst>
      <p:ext uri="{BB962C8B-B14F-4D97-AF65-F5344CB8AC3E}">
        <p14:creationId xmlns:p14="http://schemas.microsoft.com/office/powerpoint/2010/main" val="407059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4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62;p7"/>
          <p:cNvPicPr preferRelativeResize="0"/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r="68676"/>
          <a:stretch/>
        </p:blipFill>
        <p:spPr>
          <a:xfrm>
            <a:off x="9799833" y="4470572"/>
            <a:ext cx="1034976" cy="1180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62;p7"/>
          <p:cNvPicPr preferRelativeResize="0"/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l="35115" r="34314"/>
          <a:stretch/>
        </p:blipFill>
        <p:spPr>
          <a:xfrm>
            <a:off x="9799834" y="2168878"/>
            <a:ext cx="1034976" cy="1209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2;p7"/>
          <p:cNvPicPr preferRelativeResize="0"/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l="67600"/>
          <a:stretch/>
        </p:blipFill>
        <p:spPr>
          <a:xfrm>
            <a:off x="9799833" y="112998"/>
            <a:ext cx="1034976" cy="10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64;p7"/>
          <p:cNvSpPr txBox="1"/>
          <p:nvPr/>
        </p:nvSpPr>
        <p:spPr>
          <a:xfrm>
            <a:off x="9125740" y="5650762"/>
            <a:ext cx="2383164" cy="670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latin typeface="Arial"/>
                <a:ea typeface="Arial"/>
                <a:cs typeface="Arial"/>
                <a:sym typeface="Arial"/>
              </a:rPr>
              <a:t>Introduce Landscape Architecture to </a:t>
            </a:r>
            <a:r>
              <a:rPr lang="en-GB" sz="1600" b="1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Samoa</a:t>
            </a:r>
          </a:p>
          <a:p>
            <a:pPr algn="ctr">
              <a:buClr>
                <a:srgbClr val="000000"/>
              </a:buClr>
              <a:buSzPts val="1400"/>
            </a:pPr>
            <a:r>
              <a:rPr lang="en-NZ" sz="1600" u="sng" dirty="0" err="1"/>
              <a:t>Introduire</a:t>
            </a:r>
            <a:r>
              <a:rPr lang="en-NZ" sz="1600" u="sng" dirty="0"/>
              <a:t> </a:t>
            </a:r>
            <a:r>
              <a:rPr lang="en-NZ" sz="1600" u="sng" dirty="0" err="1"/>
              <a:t>l'architecture</a:t>
            </a:r>
            <a:r>
              <a:rPr lang="en-NZ" sz="1600" u="sng" dirty="0"/>
              <a:t> du </a:t>
            </a:r>
            <a:r>
              <a:rPr lang="en-NZ" sz="1600" u="sng" dirty="0" err="1"/>
              <a:t>paysage</a:t>
            </a:r>
            <a:r>
              <a:rPr lang="en-NZ" sz="1600" u="sng" dirty="0"/>
              <a:t> à Samoa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65;p7"/>
          <p:cNvSpPr txBox="1"/>
          <p:nvPr/>
        </p:nvSpPr>
        <p:spPr>
          <a:xfrm>
            <a:off x="9125740" y="3315912"/>
            <a:ext cx="2414063" cy="60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latin typeface="Arial"/>
                <a:ea typeface="Arial"/>
                <a:cs typeface="Arial"/>
                <a:sym typeface="Arial"/>
              </a:rPr>
              <a:t>Reduce the Effects of Flooding in </a:t>
            </a:r>
            <a:r>
              <a:rPr lang="en-GB" sz="1600" b="1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Apia</a:t>
            </a:r>
          </a:p>
          <a:p>
            <a:pPr algn="ctr">
              <a:buClr>
                <a:srgbClr val="000000"/>
              </a:buClr>
              <a:buSzPts val="1400"/>
            </a:pPr>
            <a:r>
              <a:rPr lang="en-NZ" sz="1600" u="sng" dirty="0" err="1"/>
              <a:t>Réduire</a:t>
            </a:r>
            <a:r>
              <a:rPr lang="en-NZ" sz="1600" u="sng" dirty="0"/>
              <a:t> les </a:t>
            </a:r>
            <a:r>
              <a:rPr lang="en-NZ" sz="1600" u="sng" dirty="0" err="1"/>
              <a:t>effets</a:t>
            </a:r>
            <a:r>
              <a:rPr lang="en-NZ" sz="1600" u="sng" dirty="0"/>
              <a:t> des </a:t>
            </a:r>
            <a:r>
              <a:rPr lang="en-NZ" sz="1600" u="sng" dirty="0" err="1"/>
              <a:t>inondations</a:t>
            </a:r>
            <a:r>
              <a:rPr lang="en-NZ" sz="1600" u="sng" dirty="0"/>
              <a:t> à Apia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66;p7"/>
          <p:cNvSpPr txBox="1"/>
          <p:nvPr/>
        </p:nvSpPr>
        <p:spPr>
          <a:xfrm>
            <a:off x="9125740" y="1074697"/>
            <a:ext cx="2383163" cy="709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600" b="1" i="0" u="none" strike="noStrike" cap="none" dirty="0">
                <a:latin typeface="Arial"/>
                <a:ea typeface="Arial"/>
                <a:cs typeface="Arial"/>
                <a:sym typeface="Arial"/>
              </a:rPr>
              <a:t>Improve Overall Well-being of </a:t>
            </a:r>
            <a:r>
              <a:rPr lang="en-GB" sz="1600" b="1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Samoa</a:t>
            </a:r>
          </a:p>
          <a:p>
            <a:pPr algn="ctr">
              <a:buClr>
                <a:srgbClr val="000000"/>
              </a:buClr>
              <a:buSzPts val="1400"/>
            </a:pPr>
            <a:r>
              <a:rPr lang="en-NZ" sz="1600" u="sng" dirty="0" err="1"/>
              <a:t>Améliorer</a:t>
            </a:r>
            <a:r>
              <a:rPr lang="en-NZ" sz="1600" u="sng" dirty="0"/>
              <a:t> le </a:t>
            </a:r>
            <a:r>
              <a:rPr lang="en-NZ" sz="1600" u="sng" dirty="0" err="1"/>
              <a:t>bien-être</a:t>
            </a:r>
            <a:r>
              <a:rPr lang="en-NZ" sz="1600" u="sng" dirty="0"/>
              <a:t> </a:t>
            </a:r>
            <a:r>
              <a:rPr lang="en-NZ" sz="1600" u="sng" dirty="0" err="1"/>
              <a:t>général</a:t>
            </a:r>
            <a:r>
              <a:rPr lang="en-NZ" sz="1600" u="sng" dirty="0"/>
              <a:t> des </a:t>
            </a:r>
            <a:r>
              <a:rPr lang="en-NZ" sz="1600" u="sng" dirty="0" err="1"/>
              <a:t>îles</a:t>
            </a:r>
            <a:r>
              <a:rPr lang="en-NZ" sz="1600" u="sng" dirty="0"/>
              <a:t> Samoa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final_5d76023b0561470014e99e04_64439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268331"/>
            <a:ext cx="9125741" cy="632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6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2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2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17677"/>
          <a:stretch/>
        </p:blipFill>
        <p:spPr>
          <a:xfrm>
            <a:off x="4063452" y="133803"/>
            <a:ext cx="7434049" cy="65903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7755" t="18040" r="1976" b="16877"/>
          <a:stretch/>
        </p:blipFill>
        <p:spPr>
          <a:xfrm>
            <a:off x="0" y="133803"/>
            <a:ext cx="4050743" cy="24474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3236599"/>
            <a:ext cx="40507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Apia (Capital) Upolu, Samoa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Apia (</a:t>
            </a:r>
            <a:r>
              <a:rPr lang="en-NZ" u="sng" dirty="0" err="1"/>
              <a:t>Capitale</a:t>
            </a:r>
            <a:r>
              <a:rPr lang="en-NZ" u="sng" dirty="0"/>
              <a:t>) Upolu, Samoa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Over </a:t>
            </a:r>
            <a:r>
              <a:rPr lang="en-NZ" dirty="0" smtClean="0"/>
              <a:t>60% of </a:t>
            </a:r>
            <a:r>
              <a:rPr lang="en-NZ" dirty="0" smtClean="0"/>
              <a:t>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Plus de 60% de </a:t>
            </a:r>
            <a:r>
              <a:rPr lang="en-NZ" u="sng" dirty="0" err="1"/>
              <a:t>développement</a:t>
            </a:r>
            <a:endParaRPr lang="en-NZ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Flood Prone area </a:t>
            </a: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/>
              <a:t>Zone </a:t>
            </a:r>
            <a:r>
              <a:rPr lang="en-NZ" u="sng" dirty="0" err="1"/>
              <a:t>sujette</a:t>
            </a:r>
            <a:r>
              <a:rPr lang="en-NZ" u="sng" dirty="0"/>
              <a:t> aux </a:t>
            </a:r>
            <a:r>
              <a:rPr lang="en-NZ" u="sng" dirty="0" err="1"/>
              <a:t>inondations</a:t>
            </a:r>
            <a:endParaRPr lang="en-NZ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4697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2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6" r="12769"/>
          <a:stretch/>
        </p:blipFill>
        <p:spPr>
          <a:xfrm>
            <a:off x="527538" y="137116"/>
            <a:ext cx="5057336" cy="50912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6" r="19411"/>
          <a:stretch/>
        </p:blipFill>
        <p:spPr>
          <a:xfrm>
            <a:off x="6191912" y="137116"/>
            <a:ext cx="5076310" cy="50912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91911" y="5228390"/>
            <a:ext cx="5076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Poor drainage is causing the water to </a:t>
            </a:r>
            <a:r>
              <a:rPr lang="en-NZ" dirty="0" smtClean="0"/>
              <a:t>accumulate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smtClean="0"/>
              <a:t>Un </a:t>
            </a:r>
            <a:r>
              <a:rPr lang="en-NZ" u="sng" dirty="0" err="1"/>
              <a:t>mauvais</a:t>
            </a:r>
            <a:r>
              <a:rPr lang="en-NZ" u="sng" dirty="0"/>
              <a:t> drainage </a:t>
            </a:r>
            <a:r>
              <a:rPr lang="en-NZ" u="sng" dirty="0" err="1"/>
              <a:t>provoque</a:t>
            </a:r>
            <a:r>
              <a:rPr lang="en-NZ" u="sng" dirty="0"/>
              <a:t> </a:t>
            </a:r>
            <a:r>
              <a:rPr lang="en-NZ" u="sng" dirty="0" err="1"/>
              <a:t>l'accumulation</a:t>
            </a:r>
            <a:r>
              <a:rPr lang="en-NZ" u="sng" dirty="0"/>
              <a:t> </a:t>
            </a:r>
            <a:r>
              <a:rPr lang="en-NZ" u="sng" dirty="0" err="1"/>
              <a:t>d'eau</a:t>
            </a:r>
            <a:endParaRPr lang="en-NZ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08563" y="5225561"/>
            <a:ext cx="5076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/>
              <a:t>Dense development also contributes to flooding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smtClean="0"/>
              <a:t>Un </a:t>
            </a:r>
            <a:r>
              <a:rPr lang="en-NZ" u="sng" dirty="0" err="1"/>
              <a:t>développement</a:t>
            </a:r>
            <a:r>
              <a:rPr lang="en-NZ" u="sng" dirty="0"/>
              <a:t> dense de </a:t>
            </a:r>
            <a:r>
              <a:rPr lang="en-NZ" u="sng" dirty="0" err="1"/>
              <a:t>l’urbanisme</a:t>
            </a:r>
            <a:r>
              <a:rPr lang="en-NZ" u="sng" dirty="0"/>
              <a:t> </a:t>
            </a:r>
            <a:r>
              <a:rPr lang="en-NZ" u="sng" dirty="0" err="1"/>
              <a:t>contribue</a:t>
            </a:r>
            <a:r>
              <a:rPr lang="en-NZ" u="sng" dirty="0"/>
              <a:t> </a:t>
            </a:r>
            <a:r>
              <a:rPr lang="en-NZ" u="sng" dirty="0" err="1"/>
              <a:t>également</a:t>
            </a:r>
            <a:r>
              <a:rPr lang="en-NZ" u="sng" dirty="0"/>
              <a:t> aux </a:t>
            </a:r>
            <a:r>
              <a:rPr lang="en-NZ" u="sng" dirty="0" err="1"/>
              <a:t>inondations</a:t>
            </a:r>
            <a:endParaRPr lang="en-NZ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5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56;p1"/>
          <p:cNvPicPr preferRelativeResize="0"/>
          <p:nvPr/>
        </p:nvPicPr>
        <p:blipFill rotWithShape="1">
          <a:blip r:embed="rId2">
            <a:alphaModFix/>
          </a:blip>
          <a:srcRect l="50588" t="8121" r="1250" b="64453"/>
          <a:stretch/>
        </p:blipFill>
        <p:spPr>
          <a:xfrm rot="5400000">
            <a:off x="8421451" y="3088759"/>
            <a:ext cx="6858002" cy="680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" r="3929" b="8115"/>
          <a:stretch/>
        </p:blipFill>
        <p:spPr>
          <a:xfrm>
            <a:off x="6134433" y="51251"/>
            <a:ext cx="4735743" cy="535074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" b="8217"/>
          <a:stretch/>
        </p:blipFill>
        <p:spPr>
          <a:xfrm>
            <a:off x="758656" y="51251"/>
            <a:ext cx="4735743" cy="5350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8656" y="5401995"/>
            <a:ext cx="4735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dirty="0" smtClean="0"/>
              <a:t>Ancient water ways used by Samoans to divert water to crop lands and reduce the accumulating water down-stream.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6134432" y="5388474"/>
            <a:ext cx="4735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u="sng" dirty="0" err="1"/>
              <a:t>Anciens</a:t>
            </a:r>
            <a:r>
              <a:rPr lang="en-NZ" u="sng" dirty="0"/>
              <a:t> </a:t>
            </a:r>
            <a:r>
              <a:rPr lang="en-NZ" u="sng" dirty="0" err="1"/>
              <a:t>cours</a:t>
            </a:r>
            <a:r>
              <a:rPr lang="en-NZ" u="sng" dirty="0"/>
              <a:t> </a:t>
            </a:r>
            <a:r>
              <a:rPr lang="en-NZ" u="sng" dirty="0" err="1"/>
              <a:t>d'eau</a:t>
            </a:r>
            <a:r>
              <a:rPr lang="en-NZ" u="sng" dirty="0"/>
              <a:t> </a:t>
            </a:r>
            <a:r>
              <a:rPr lang="en-NZ" u="sng" dirty="0" err="1"/>
              <a:t>utilisés</a:t>
            </a:r>
            <a:r>
              <a:rPr lang="en-NZ" u="sng" dirty="0"/>
              <a:t> par les habitants pour </a:t>
            </a:r>
            <a:r>
              <a:rPr lang="en-NZ" u="sng" dirty="0" err="1"/>
              <a:t>dévier</a:t>
            </a:r>
            <a:r>
              <a:rPr lang="en-NZ" u="sng" dirty="0"/>
              <a:t> </a:t>
            </a:r>
            <a:r>
              <a:rPr lang="en-NZ" u="sng" dirty="0" err="1"/>
              <a:t>l'eau</a:t>
            </a:r>
            <a:r>
              <a:rPr lang="en-NZ" u="sng" dirty="0"/>
              <a:t> des </a:t>
            </a:r>
            <a:r>
              <a:rPr lang="en-NZ" u="sng" dirty="0" err="1"/>
              <a:t>terres</a:t>
            </a:r>
            <a:r>
              <a:rPr lang="en-NZ" u="sng" dirty="0"/>
              <a:t> </a:t>
            </a:r>
            <a:r>
              <a:rPr lang="en-NZ" u="sng" dirty="0" err="1"/>
              <a:t>cultivées</a:t>
            </a:r>
            <a:r>
              <a:rPr lang="en-NZ" u="sng" dirty="0"/>
              <a:t> et </a:t>
            </a:r>
            <a:r>
              <a:rPr lang="en-NZ" u="sng" dirty="0" err="1"/>
              <a:t>réduire</a:t>
            </a:r>
            <a:r>
              <a:rPr lang="en-NZ" u="sng" dirty="0"/>
              <a:t> </a:t>
            </a:r>
            <a:r>
              <a:rPr lang="en-NZ" u="sng" dirty="0" err="1"/>
              <a:t>l'accumulation</a:t>
            </a:r>
            <a:r>
              <a:rPr lang="en-NZ" u="sng" dirty="0"/>
              <a:t> </a:t>
            </a:r>
            <a:r>
              <a:rPr lang="en-NZ" u="sng" dirty="0" err="1"/>
              <a:t>d'eau</a:t>
            </a:r>
            <a:r>
              <a:rPr lang="en-NZ" u="sng" dirty="0"/>
              <a:t> </a:t>
            </a:r>
            <a:r>
              <a:rPr lang="en-NZ" u="sng" dirty="0" err="1"/>
              <a:t>en</a:t>
            </a:r>
            <a:r>
              <a:rPr lang="en-NZ" u="sng" dirty="0"/>
              <a:t> </a:t>
            </a:r>
            <a:r>
              <a:rPr lang="en-NZ" u="sng" dirty="0" err="1"/>
              <a:t>aval</a:t>
            </a:r>
            <a:endParaRPr lang="en-NZ" u="sng" dirty="0"/>
          </a:p>
        </p:txBody>
      </p:sp>
    </p:spTree>
    <p:extLst>
      <p:ext uri="{BB962C8B-B14F-4D97-AF65-F5344CB8AC3E}">
        <p14:creationId xmlns:p14="http://schemas.microsoft.com/office/powerpoint/2010/main" val="357169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1839</TotalTime>
  <Words>418</Words>
  <Application>Microsoft Office PowerPoint</Application>
  <PresentationFormat>Widescreen</PresentationFormat>
  <Paragraphs>61</Paragraphs>
  <Slides>15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Pacifico</vt:lpstr>
      <vt:lpstr>Office Theme</vt:lpstr>
      <vt:lpstr>Apia Flood Management Gestion des inondations - Apia, Samoa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Unitec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Dexell Aita</dc:creator>
  <cp:lastModifiedBy>Dexell Aita</cp:lastModifiedBy>
  <cp:revision>23</cp:revision>
  <dcterms:created xsi:type="dcterms:W3CDTF">2019-09-05T10:48:21Z</dcterms:created>
  <dcterms:modified xsi:type="dcterms:W3CDTF">2019-09-09T23:53:05Z</dcterms:modified>
</cp:coreProperties>
</file>