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95" r:id="rId4"/>
    <p:sldId id="282" r:id="rId5"/>
    <p:sldId id="296" r:id="rId6"/>
    <p:sldId id="265" r:id="rId7"/>
    <p:sldId id="260" r:id="rId8"/>
    <p:sldId id="283" r:id="rId9"/>
    <p:sldId id="268" r:id="rId10"/>
    <p:sldId id="263" r:id="rId11"/>
    <p:sldId id="297" r:id="rId12"/>
    <p:sldId id="257" r:id="rId13"/>
    <p:sldId id="267" r:id="rId14"/>
    <p:sldId id="275" r:id="rId15"/>
    <p:sldId id="272" r:id="rId16"/>
    <p:sldId id="277" r:id="rId17"/>
    <p:sldId id="294" r:id="rId18"/>
    <p:sldId id="269" r:id="rId19"/>
    <p:sldId id="276" r:id="rId20"/>
    <p:sldId id="281" r:id="rId21"/>
    <p:sldId id="280" r:id="rId22"/>
    <p:sldId id="279" r:id="rId23"/>
    <p:sldId id="278" r:id="rId24"/>
    <p:sldId id="286" r:id="rId25"/>
    <p:sldId id="284" r:id="rId26"/>
    <p:sldId id="287" r:id="rId27"/>
    <p:sldId id="259" r:id="rId28"/>
    <p:sldId id="288" r:id="rId29"/>
    <p:sldId id="285" r:id="rId30"/>
    <p:sldId id="289" r:id="rId31"/>
    <p:sldId id="290" r:id="rId32"/>
    <p:sldId id="291" r:id="rId33"/>
    <p:sldId id="292" r:id="rId34"/>
    <p:sldId id="293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6"/>
    <p:restoredTop sz="94729"/>
  </p:normalViewPr>
  <p:slideViewPr>
    <p:cSldViewPr snapToGrid="0" snapToObjects="1" showGuides="1">
      <p:cViewPr varScale="1">
        <p:scale>
          <a:sx n="65" d="100"/>
          <a:sy n="65" d="100"/>
        </p:scale>
        <p:origin x="8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8A06EF-C0BF-C14C-A2D9-890FFBCE6394}" type="doc">
      <dgm:prSet loTypeId="urn:microsoft.com/office/officeart/2005/8/layout/matrix1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CBE9C18-1250-1A48-B60E-657DED516771}">
      <dgm:prSet phldrT="[Text]"/>
      <dgm:spPr/>
      <dgm:t>
        <a:bodyPr/>
        <a:lstStyle/>
        <a:p>
          <a:r>
            <a:rPr lang="en-US" dirty="0" smtClean="0"/>
            <a:t>SWOT</a:t>
          </a:r>
          <a:endParaRPr lang="en-US" dirty="0"/>
        </a:p>
      </dgm:t>
    </dgm:pt>
    <dgm:pt modelId="{6CDFBD60-33B1-174F-88FB-C9280B53DC44}" type="parTrans" cxnId="{5C72B52D-E7F3-DA42-A9CE-B613CCFB4511}">
      <dgm:prSet/>
      <dgm:spPr/>
      <dgm:t>
        <a:bodyPr/>
        <a:lstStyle/>
        <a:p>
          <a:endParaRPr lang="en-US"/>
        </a:p>
      </dgm:t>
    </dgm:pt>
    <dgm:pt modelId="{22DBB799-0410-3447-9E10-9AB77A137E5C}" type="sibTrans" cxnId="{5C72B52D-E7F3-DA42-A9CE-B613CCFB4511}">
      <dgm:prSet/>
      <dgm:spPr/>
      <dgm:t>
        <a:bodyPr/>
        <a:lstStyle/>
        <a:p>
          <a:endParaRPr lang="en-US"/>
        </a:p>
      </dgm:t>
    </dgm:pt>
    <dgm:pt modelId="{4DCB9D93-8222-234E-B3A9-8EAE246360A9}">
      <dgm:prSet phldrT="[Text]"/>
      <dgm:spPr/>
      <dgm:t>
        <a:bodyPr/>
        <a:lstStyle/>
        <a:p>
          <a:r>
            <a:rPr lang="en-US" dirty="0" smtClean="0"/>
            <a:t>Strengths</a:t>
          </a:r>
          <a:endParaRPr lang="en-US" dirty="0"/>
        </a:p>
      </dgm:t>
    </dgm:pt>
    <dgm:pt modelId="{9D7B2845-6D56-5841-A059-E4C3D579C1FB}" type="parTrans" cxnId="{50CCC857-E164-D543-B2E5-1538B463CB89}">
      <dgm:prSet/>
      <dgm:spPr/>
      <dgm:t>
        <a:bodyPr/>
        <a:lstStyle/>
        <a:p>
          <a:endParaRPr lang="en-US"/>
        </a:p>
      </dgm:t>
    </dgm:pt>
    <dgm:pt modelId="{5F9CD82E-FBCA-8248-8E85-DE8842EDE3A0}" type="sibTrans" cxnId="{50CCC857-E164-D543-B2E5-1538B463CB89}">
      <dgm:prSet/>
      <dgm:spPr/>
      <dgm:t>
        <a:bodyPr/>
        <a:lstStyle/>
        <a:p>
          <a:endParaRPr lang="en-US"/>
        </a:p>
      </dgm:t>
    </dgm:pt>
    <dgm:pt modelId="{FCE997D0-8C10-C047-BB06-A8647544A5B4}">
      <dgm:prSet phldrT="[Text]"/>
      <dgm:spPr/>
      <dgm:t>
        <a:bodyPr/>
        <a:lstStyle/>
        <a:p>
          <a:r>
            <a:rPr lang="en-US" dirty="0" smtClean="0"/>
            <a:t>Weaknesses</a:t>
          </a:r>
          <a:endParaRPr lang="en-US" dirty="0"/>
        </a:p>
      </dgm:t>
    </dgm:pt>
    <dgm:pt modelId="{EAEDF3D1-00A8-1843-BAE3-623EB4302DD3}" type="parTrans" cxnId="{A41E44E1-E111-9B40-9FBF-DAC888F379F8}">
      <dgm:prSet/>
      <dgm:spPr/>
      <dgm:t>
        <a:bodyPr/>
        <a:lstStyle/>
        <a:p>
          <a:endParaRPr lang="en-US"/>
        </a:p>
      </dgm:t>
    </dgm:pt>
    <dgm:pt modelId="{995DF0A3-293C-2C45-864F-2BD6420BE37C}" type="sibTrans" cxnId="{A41E44E1-E111-9B40-9FBF-DAC888F379F8}">
      <dgm:prSet/>
      <dgm:spPr/>
      <dgm:t>
        <a:bodyPr/>
        <a:lstStyle/>
        <a:p>
          <a:endParaRPr lang="en-US"/>
        </a:p>
      </dgm:t>
    </dgm:pt>
    <dgm:pt modelId="{01371D4C-954C-6D47-AB47-29D75835ECC6}">
      <dgm:prSet phldrT="[Text]"/>
      <dgm:spPr/>
      <dgm:t>
        <a:bodyPr/>
        <a:lstStyle/>
        <a:p>
          <a:r>
            <a:rPr lang="en-US" dirty="0" smtClean="0"/>
            <a:t>Opportunities</a:t>
          </a:r>
          <a:endParaRPr lang="en-US" dirty="0"/>
        </a:p>
      </dgm:t>
    </dgm:pt>
    <dgm:pt modelId="{2A05C719-0D31-2143-9694-79378827F581}" type="parTrans" cxnId="{C2F40019-26BC-B442-B54C-A1D1FDA037F1}">
      <dgm:prSet/>
      <dgm:spPr/>
      <dgm:t>
        <a:bodyPr/>
        <a:lstStyle/>
        <a:p>
          <a:endParaRPr lang="en-US"/>
        </a:p>
      </dgm:t>
    </dgm:pt>
    <dgm:pt modelId="{B12AC4E1-0D1D-4F42-B9DE-561B07C9FEE2}" type="sibTrans" cxnId="{C2F40019-26BC-B442-B54C-A1D1FDA037F1}">
      <dgm:prSet/>
      <dgm:spPr/>
      <dgm:t>
        <a:bodyPr/>
        <a:lstStyle/>
        <a:p>
          <a:endParaRPr lang="en-US"/>
        </a:p>
      </dgm:t>
    </dgm:pt>
    <dgm:pt modelId="{02EA4094-EB8D-654E-B318-CD9680C3CD34}">
      <dgm:prSet phldrT="[Text]"/>
      <dgm:spPr/>
      <dgm:t>
        <a:bodyPr/>
        <a:lstStyle/>
        <a:p>
          <a:r>
            <a:rPr lang="en-US" dirty="0" smtClean="0"/>
            <a:t>Threats</a:t>
          </a:r>
          <a:endParaRPr lang="en-US" dirty="0"/>
        </a:p>
      </dgm:t>
    </dgm:pt>
    <dgm:pt modelId="{8EF2EF7A-B001-7248-82C4-8B4E8E8A0E24}" type="parTrans" cxnId="{2A42CB18-0083-9A48-BB42-D891E9CBDDF6}">
      <dgm:prSet/>
      <dgm:spPr/>
      <dgm:t>
        <a:bodyPr/>
        <a:lstStyle/>
        <a:p>
          <a:endParaRPr lang="en-US"/>
        </a:p>
      </dgm:t>
    </dgm:pt>
    <dgm:pt modelId="{885BC05C-CDB5-9043-9CFE-E3C987C38A8A}" type="sibTrans" cxnId="{2A42CB18-0083-9A48-BB42-D891E9CBDDF6}">
      <dgm:prSet/>
      <dgm:spPr/>
      <dgm:t>
        <a:bodyPr/>
        <a:lstStyle/>
        <a:p>
          <a:endParaRPr lang="en-US"/>
        </a:p>
      </dgm:t>
    </dgm:pt>
    <dgm:pt modelId="{C45A0BD5-4152-9244-AC38-68A4E3AF28F4}" type="pres">
      <dgm:prSet presAssocID="{6A8A06EF-C0BF-C14C-A2D9-890FFBCE639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D2F608-E957-2C49-9672-F1BCD65B855A}" type="pres">
      <dgm:prSet presAssocID="{6A8A06EF-C0BF-C14C-A2D9-890FFBCE6394}" presName="matrix" presStyleCnt="0"/>
      <dgm:spPr/>
    </dgm:pt>
    <dgm:pt modelId="{410CE73A-776E-6D49-A587-BB89E51003EC}" type="pres">
      <dgm:prSet presAssocID="{6A8A06EF-C0BF-C14C-A2D9-890FFBCE6394}" presName="tile1" presStyleLbl="node1" presStyleIdx="0" presStyleCnt="4"/>
      <dgm:spPr/>
      <dgm:t>
        <a:bodyPr/>
        <a:lstStyle/>
        <a:p>
          <a:endParaRPr lang="en-US"/>
        </a:p>
      </dgm:t>
    </dgm:pt>
    <dgm:pt modelId="{9480B082-E3AD-094F-AE23-F69DDCFB0936}" type="pres">
      <dgm:prSet presAssocID="{6A8A06EF-C0BF-C14C-A2D9-890FFBCE639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ADF72F-9399-E941-ACCA-5FDB8D734AFF}" type="pres">
      <dgm:prSet presAssocID="{6A8A06EF-C0BF-C14C-A2D9-890FFBCE6394}" presName="tile2" presStyleLbl="node1" presStyleIdx="1" presStyleCnt="4"/>
      <dgm:spPr/>
      <dgm:t>
        <a:bodyPr/>
        <a:lstStyle/>
        <a:p>
          <a:endParaRPr lang="en-US"/>
        </a:p>
      </dgm:t>
    </dgm:pt>
    <dgm:pt modelId="{648C58CB-BAC4-CF46-959B-EC263124C331}" type="pres">
      <dgm:prSet presAssocID="{6A8A06EF-C0BF-C14C-A2D9-890FFBCE639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8C12CD-74CC-6A4D-854F-CDCC56411939}" type="pres">
      <dgm:prSet presAssocID="{6A8A06EF-C0BF-C14C-A2D9-890FFBCE6394}" presName="tile3" presStyleLbl="node1" presStyleIdx="2" presStyleCnt="4" custLinFactNeighborX="-54966" custLinFactNeighborY="40110"/>
      <dgm:spPr/>
      <dgm:t>
        <a:bodyPr/>
        <a:lstStyle/>
        <a:p>
          <a:endParaRPr lang="en-US"/>
        </a:p>
      </dgm:t>
    </dgm:pt>
    <dgm:pt modelId="{6DAEABAB-1941-9044-BC39-D01E573CE809}" type="pres">
      <dgm:prSet presAssocID="{6A8A06EF-C0BF-C14C-A2D9-890FFBCE639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577BD-76CA-2640-8DA4-7CC1D0D15430}" type="pres">
      <dgm:prSet presAssocID="{6A8A06EF-C0BF-C14C-A2D9-890FFBCE6394}" presName="tile4" presStyleLbl="node1" presStyleIdx="3" presStyleCnt="4"/>
      <dgm:spPr/>
      <dgm:t>
        <a:bodyPr/>
        <a:lstStyle/>
        <a:p>
          <a:endParaRPr lang="en-US"/>
        </a:p>
      </dgm:t>
    </dgm:pt>
    <dgm:pt modelId="{D9AC7757-2411-9247-AEBB-D75124F3987C}" type="pres">
      <dgm:prSet presAssocID="{6A8A06EF-C0BF-C14C-A2D9-890FFBCE639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B1C5C-FEFB-5946-AE2A-52D9DD785381}" type="pres">
      <dgm:prSet presAssocID="{6A8A06EF-C0BF-C14C-A2D9-890FFBCE6394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5C72B52D-E7F3-DA42-A9CE-B613CCFB4511}" srcId="{6A8A06EF-C0BF-C14C-A2D9-890FFBCE6394}" destId="{CCBE9C18-1250-1A48-B60E-657DED516771}" srcOrd="0" destOrd="0" parTransId="{6CDFBD60-33B1-174F-88FB-C9280B53DC44}" sibTransId="{22DBB799-0410-3447-9E10-9AB77A137E5C}"/>
    <dgm:cxn modelId="{C2F40019-26BC-B442-B54C-A1D1FDA037F1}" srcId="{CCBE9C18-1250-1A48-B60E-657DED516771}" destId="{01371D4C-954C-6D47-AB47-29D75835ECC6}" srcOrd="2" destOrd="0" parTransId="{2A05C719-0D31-2143-9694-79378827F581}" sibTransId="{B12AC4E1-0D1D-4F42-B9DE-561B07C9FEE2}"/>
    <dgm:cxn modelId="{0844902D-8468-AA42-9951-429BAF2C5B2B}" type="presOf" srcId="{01371D4C-954C-6D47-AB47-29D75835ECC6}" destId="{6DAEABAB-1941-9044-BC39-D01E573CE809}" srcOrd="1" destOrd="0" presId="urn:microsoft.com/office/officeart/2005/8/layout/matrix1"/>
    <dgm:cxn modelId="{B9B05081-8E12-C542-B17F-D7F932D5DD79}" type="presOf" srcId="{02EA4094-EB8D-654E-B318-CD9680C3CD34}" destId="{D9AC7757-2411-9247-AEBB-D75124F3987C}" srcOrd="1" destOrd="0" presId="urn:microsoft.com/office/officeart/2005/8/layout/matrix1"/>
    <dgm:cxn modelId="{01D978FB-3896-8542-8EFC-17B3AB1C7F36}" type="presOf" srcId="{01371D4C-954C-6D47-AB47-29D75835ECC6}" destId="{7F8C12CD-74CC-6A4D-854F-CDCC56411939}" srcOrd="0" destOrd="0" presId="urn:microsoft.com/office/officeart/2005/8/layout/matrix1"/>
    <dgm:cxn modelId="{A41E44E1-E111-9B40-9FBF-DAC888F379F8}" srcId="{CCBE9C18-1250-1A48-B60E-657DED516771}" destId="{FCE997D0-8C10-C047-BB06-A8647544A5B4}" srcOrd="1" destOrd="0" parTransId="{EAEDF3D1-00A8-1843-BAE3-623EB4302DD3}" sibTransId="{995DF0A3-293C-2C45-864F-2BD6420BE37C}"/>
    <dgm:cxn modelId="{B90EDF25-7F0B-D040-A159-6502AED70FFE}" type="presOf" srcId="{4DCB9D93-8222-234E-B3A9-8EAE246360A9}" destId="{410CE73A-776E-6D49-A587-BB89E51003EC}" srcOrd="0" destOrd="0" presId="urn:microsoft.com/office/officeart/2005/8/layout/matrix1"/>
    <dgm:cxn modelId="{2A42CB18-0083-9A48-BB42-D891E9CBDDF6}" srcId="{CCBE9C18-1250-1A48-B60E-657DED516771}" destId="{02EA4094-EB8D-654E-B318-CD9680C3CD34}" srcOrd="3" destOrd="0" parTransId="{8EF2EF7A-B001-7248-82C4-8B4E8E8A0E24}" sibTransId="{885BC05C-CDB5-9043-9CFE-E3C987C38A8A}"/>
    <dgm:cxn modelId="{2CBE1886-0F0D-994F-8082-3238D13728D0}" type="presOf" srcId="{CCBE9C18-1250-1A48-B60E-657DED516771}" destId="{B05B1C5C-FEFB-5946-AE2A-52D9DD785381}" srcOrd="0" destOrd="0" presId="urn:microsoft.com/office/officeart/2005/8/layout/matrix1"/>
    <dgm:cxn modelId="{12815E11-8516-7048-B252-C319F0A56F2A}" type="presOf" srcId="{6A8A06EF-C0BF-C14C-A2D9-890FFBCE6394}" destId="{C45A0BD5-4152-9244-AC38-68A4E3AF28F4}" srcOrd="0" destOrd="0" presId="urn:microsoft.com/office/officeart/2005/8/layout/matrix1"/>
    <dgm:cxn modelId="{799301C4-A761-1742-829D-29A5FDF36154}" type="presOf" srcId="{4DCB9D93-8222-234E-B3A9-8EAE246360A9}" destId="{9480B082-E3AD-094F-AE23-F69DDCFB0936}" srcOrd="1" destOrd="0" presId="urn:microsoft.com/office/officeart/2005/8/layout/matrix1"/>
    <dgm:cxn modelId="{8725BC31-5A33-3345-B59B-6CB50C2C8D2D}" type="presOf" srcId="{FCE997D0-8C10-C047-BB06-A8647544A5B4}" destId="{30ADF72F-9399-E941-ACCA-5FDB8D734AFF}" srcOrd="0" destOrd="0" presId="urn:microsoft.com/office/officeart/2005/8/layout/matrix1"/>
    <dgm:cxn modelId="{50CCC857-E164-D543-B2E5-1538B463CB89}" srcId="{CCBE9C18-1250-1A48-B60E-657DED516771}" destId="{4DCB9D93-8222-234E-B3A9-8EAE246360A9}" srcOrd="0" destOrd="0" parTransId="{9D7B2845-6D56-5841-A059-E4C3D579C1FB}" sibTransId="{5F9CD82E-FBCA-8248-8E85-DE8842EDE3A0}"/>
    <dgm:cxn modelId="{1277D606-C149-2145-B935-7CAA25117E7F}" type="presOf" srcId="{02EA4094-EB8D-654E-B318-CD9680C3CD34}" destId="{EE2577BD-76CA-2640-8DA4-7CC1D0D15430}" srcOrd="0" destOrd="0" presId="urn:microsoft.com/office/officeart/2005/8/layout/matrix1"/>
    <dgm:cxn modelId="{F7753CFA-0E4E-774B-909F-C61DE2DE3CE6}" type="presOf" srcId="{FCE997D0-8C10-C047-BB06-A8647544A5B4}" destId="{648C58CB-BAC4-CF46-959B-EC263124C331}" srcOrd="1" destOrd="0" presId="urn:microsoft.com/office/officeart/2005/8/layout/matrix1"/>
    <dgm:cxn modelId="{5FD4134D-AD04-B04E-ACDB-82F20E4DED72}" type="presParOf" srcId="{C45A0BD5-4152-9244-AC38-68A4E3AF28F4}" destId="{7CD2F608-E957-2C49-9672-F1BCD65B855A}" srcOrd="0" destOrd="0" presId="urn:microsoft.com/office/officeart/2005/8/layout/matrix1"/>
    <dgm:cxn modelId="{B4DE9B88-51F0-C24F-A5CC-1C82E9BAAD16}" type="presParOf" srcId="{7CD2F608-E957-2C49-9672-F1BCD65B855A}" destId="{410CE73A-776E-6D49-A587-BB89E51003EC}" srcOrd="0" destOrd="0" presId="urn:microsoft.com/office/officeart/2005/8/layout/matrix1"/>
    <dgm:cxn modelId="{A2D7944D-B6E1-ED43-8B4B-74CC9530AF49}" type="presParOf" srcId="{7CD2F608-E957-2C49-9672-F1BCD65B855A}" destId="{9480B082-E3AD-094F-AE23-F69DDCFB0936}" srcOrd="1" destOrd="0" presId="urn:microsoft.com/office/officeart/2005/8/layout/matrix1"/>
    <dgm:cxn modelId="{F9595F41-6AEC-9044-988C-25B9C241D79F}" type="presParOf" srcId="{7CD2F608-E957-2C49-9672-F1BCD65B855A}" destId="{30ADF72F-9399-E941-ACCA-5FDB8D734AFF}" srcOrd="2" destOrd="0" presId="urn:microsoft.com/office/officeart/2005/8/layout/matrix1"/>
    <dgm:cxn modelId="{E3829D34-76E1-974C-86E7-4CBCDBC65058}" type="presParOf" srcId="{7CD2F608-E957-2C49-9672-F1BCD65B855A}" destId="{648C58CB-BAC4-CF46-959B-EC263124C331}" srcOrd="3" destOrd="0" presId="urn:microsoft.com/office/officeart/2005/8/layout/matrix1"/>
    <dgm:cxn modelId="{53F014F1-4680-3547-BD5B-FA80B8A92493}" type="presParOf" srcId="{7CD2F608-E957-2C49-9672-F1BCD65B855A}" destId="{7F8C12CD-74CC-6A4D-854F-CDCC56411939}" srcOrd="4" destOrd="0" presId="urn:microsoft.com/office/officeart/2005/8/layout/matrix1"/>
    <dgm:cxn modelId="{766015C8-B765-B24F-B66B-B311A5957F55}" type="presParOf" srcId="{7CD2F608-E957-2C49-9672-F1BCD65B855A}" destId="{6DAEABAB-1941-9044-BC39-D01E573CE809}" srcOrd="5" destOrd="0" presId="urn:microsoft.com/office/officeart/2005/8/layout/matrix1"/>
    <dgm:cxn modelId="{8E83A28F-60DE-8544-A5CD-0C819433B906}" type="presParOf" srcId="{7CD2F608-E957-2C49-9672-F1BCD65B855A}" destId="{EE2577BD-76CA-2640-8DA4-7CC1D0D15430}" srcOrd="6" destOrd="0" presId="urn:microsoft.com/office/officeart/2005/8/layout/matrix1"/>
    <dgm:cxn modelId="{913A1A57-DDFF-764F-9A04-FED932A9FFAB}" type="presParOf" srcId="{7CD2F608-E957-2C49-9672-F1BCD65B855A}" destId="{D9AC7757-2411-9247-AEBB-D75124F3987C}" srcOrd="7" destOrd="0" presId="urn:microsoft.com/office/officeart/2005/8/layout/matrix1"/>
    <dgm:cxn modelId="{EE705F15-A3CC-9A42-9310-FAC625D4309A}" type="presParOf" srcId="{C45A0BD5-4152-9244-AC38-68A4E3AF28F4}" destId="{B05B1C5C-FEFB-5946-AE2A-52D9DD78538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8A06EF-C0BF-C14C-A2D9-890FFBCE6394}" type="doc">
      <dgm:prSet loTypeId="urn:microsoft.com/office/officeart/2005/8/layout/matrix1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CBE9C18-1250-1A48-B60E-657DED516771}">
      <dgm:prSet phldrT="[Text]"/>
      <dgm:spPr/>
      <dgm:t>
        <a:bodyPr/>
        <a:lstStyle/>
        <a:p>
          <a:r>
            <a:rPr lang="en-US" dirty="0" smtClean="0"/>
            <a:t>SWOT</a:t>
          </a:r>
          <a:endParaRPr lang="en-US" dirty="0"/>
        </a:p>
      </dgm:t>
    </dgm:pt>
    <dgm:pt modelId="{6CDFBD60-33B1-174F-88FB-C9280B53DC44}" type="parTrans" cxnId="{5C72B52D-E7F3-DA42-A9CE-B613CCFB4511}">
      <dgm:prSet/>
      <dgm:spPr/>
      <dgm:t>
        <a:bodyPr/>
        <a:lstStyle/>
        <a:p>
          <a:endParaRPr lang="en-US"/>
        </a:p>
      </dgm:t>
    </dgm:pt>
    <dgm:pt modelId="{22DBB799-0410-3447-9E10-9AB77A137E5C}" type="sibTrans" cxnId="{5C72B52D-E7F3-DA42-A9CE-B613CCFB4511}">
      <dgm:prSet/>
      <dgm:spPr/>
      <dgm:t>
        <a:bodyPr/>
        <a:lstStyle/>
        <a:p>
          <a:endParaRPr lang="en-US"/>
        </a:p>
      </dgm:t>
    </dgm:pt>
    <dgm:pt modelId="{4DCB9D93-8222-234E-B3A9-8EAE246360A9}">
      <dgm:prSet phldrT="[Text]"/>
      <dgm:spPr/>
      <dgm:t>
        <a:bodyPr/>
        <a:lstStyle/>
        <a:p>
          <a:r>
            <a:rPr lang="en-US" dirty="0" smtClean="0"/>
            <a:t>Strengths</a:t>
          </a:r>
          <a:endParaRPr lang="en-US" dirty="0"/>
        </a:p>
      </dgm:t>
    </dgm:pt>
    <dgm:pt modelId="{9D7B2845-6D56-5841-A059-E4C3D579C1FB}" type="parTrans" cxnId="{50CCC857-E164-D543-B2E5-1538B463CB89}">
      <dgm:prSet/>
      <dgm:spPr/>
      <dgm:t>
        <a:bodyPr/>
        <a:lstStyle/>
        <a:p>
          <a:endParaRPr lang="en-US"/>
        </a:p>
      </dgm:t>
    </dgm:pt>
    <dgm:pt modelId="{5F9CD82E-FBCA-8248-8E85-DE8842EDE3A0}" type="sibTrans" cxnId="{50CCC857-E164-D543-B2E5-1538B463CB89}">
      <dgm:prSet/>
      <dgm:spPr/>
      <dgm:t>
        <a:bodyPr/>
        <a:lstStyle/>
        <a:p>
          <a:endParaRPr lang="en-US"/>
        </a:p>
      </dgm:t>
    </dgm:pt>
    <dgm:pt modelId="{FCE997D0-8C10-C047-BB06-A8647544A5B4}">
      <dgm:prSet phldrT="[Text]"/>
      <dgm:spPr/>
      <dgm:t>
        <a:bodyPr/>
        <a:lstStyle/>
        <a:p>
          <a:r>
            <a:rPr lang="en-US" dirty="0" smtClean="0"/>
            <a:t>Weaknesses</a:t>
          </a:r>
          <a:endParaRPr lang="en-US" dirty="0"/>
        </a:p>
      </dgm:t>
    </dgm:pt>
    <dgm:pt modelId="{EAEDF3D1-00A8-1843-BAE3-623EB4302DD3}" type="parTrans" cxnId="{A41E44E1-E111-9B40-9FBF-DAC888F379F8}">
      <dgm:prSet/>
      <dgm:spPr/>
      <dgm:t>
        <a:bodyPr/>
        <a:lstStyle/>
        <a:p>
          <a:endParaRPr lang="en-US"/>
        </a:p>
      </dgm:t>
    </dgm:pt>
    <dgm:pt modelId="{995DF0A3-293C-2C45-864F-2BD6420BE37C}" type="sibTrans" cxnId="{A41E44E1-E111-9B40-9FBF-DAC888F379F8}">
      <dgm:prSet/>
      <dgm:spPr/>
      <dgm:t>
        <a:bodyPr/>
        <a:lstStyle/>
        <a:p>
          <a:endParaRPr lang="en-US"/>
        </a:p>
      </dgm:t>
    </dgm:pt>
    <dgm:pt modelId="{01371D4C-954C-6D47-AB47-29D75835ECC6}">
      <dgm:prSet phldrT="[Text]"/>
      <dgm:spPr/>
      <dgm:t>
        <a:bodyPr/>
        <a:lstStyle/>
        <a:p>
          <a:r>
            <a:rPr lang="en-US" dirty="0" smtClean="0"/>
            <a:t>Opportunities</a:t>
          </a:r>
          <a:endParaRPr lang="en-US" dirty="0"/>
        </a:p>
      </dgm:t>
    </dgm:pt>
    <dgm:pt modelId="{2A05C719-0D31-2143-9694-79378827F581}" type="parTrans" cxnId="{C2F40019-26BC-B442-B54C-A1D1FDA037F1}">
      <dgm:prSet/>
      <dgm:spPr/>
      <dgm:t>
        <a:bodyPr/>
        <a:lstStyle/>
        <a:p>
          <a:endParaRPr lang="en-US"/>
        </a:p>
      </dgm:t>
    </dgm:pt>
    <dgm:pt modelId="{B12AC4E1-0D1D-4F42-B9DE-561B07C9FEE2}" type="sibTrans" cxnId="{C2F40019-26BC-B442-B54C-A1D1FDA037F1}">
      <dgm:prSet/>
      <dgm:spPr/>
      <dgm:t>
        <a:bodyPr/>
        <a:lstStyle/>
        <a:p>
          <a:endParaRPr lang="en-US"/>
        </a:p>
      </dgm:t>
    </dgm:pt>
    <dgm:pt modelId="{02EA4094-EB8D-654E-B318-CD9680C3CD34}">
      <dgm:prSet phldrT="[Text]"/>
      <dgm:spPr/>
      <dgm:t>
        <a:bodyPr/>
        <a:lstStyle/>
        <a:p>
          <a:r>
            <a:rPr lang="en-US" dirty="0" smtClean="0"/>
            <a:t>Threats</a:t>
          </a:r>
          <a:endParaRPr lang="en-US" dirty="0"/>
        </a:p>
      </dgm:t>
    </dgm:pt>
    <dgm:pt modelId="{8EF2EF7A-B001-7248-82C4-8B4E8E8A0E24}" type="parTrans" cxnId="{2A42CB18-0083-9A48-BB42-D891E9CBDDF6}">
      <dgm:prSet/>
      <dgm:spPr/>
      <dgm:t>
        <a:bodyPr/>
        <a:lstStyle/>
        <a:p>
          <a:endParaRPr lang="en-US"/>
        </a:p>
      </dgm:t>
    </dgm:pt>
    <dgm:pt modelId="{885BC05C-CDB5-9043-9CFE-E3C987C38A8A}" type="sibTrans" cxnId="{2A42CB18-0083-9A48-BB42-D891E9CBDDF6}">
      <dgm:prSet/>
      <dgm:spPr/>
      <dgm:t>
        <a:bodyPr/>
        <a:lstStyle/>
        <a:p>
          <a:endParaRPr lang="en-US"/>
        </a:p>
      </dgm:t>
    </dgm:pt>
    <dgm:pt modelId="{C45A0BD5-4152-9244-AC38-68A4E3AF28F4}" type="pres">
      <dgm:prSet presAssocID="{6A8A06EF-C0BF-C14C-A2D9-890FFBCE639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D2F608-E957-2C49-9672-F1BCD65B855A}" type="pres">
      <dgm:prSet presAssocID="{6A8A06EF-C0BF-C14C-A2D9-890FFBCE6394}" presName="matrix" presStyleCnt="0"/>
      <dgm:spPr/>
    </dgm:pt>
    <dgm:pt modelId="{410CE73A-776E-6D49-A587-BB89E51003EC}" type="pres">
      <dgm:prSet presAssocID="{6A8A06EF-C0BF-C14C-A2D9-890FFBCE6394}" presName="tile1" presStyleLbl="node1" presStyleIdx="0" presStyleCnt="4"/>
      <dgm:spPr/>
      <dgm:t>
        <a:bodyPr/>
        <a:lstStyle/>
        <a:p>
          <a:endParaRPr lang="en-US"/>
        </a:p>
      </dgm:t>
    </dgm:pt>
    <dgm:pt modelId="{9480B082-E3AD-094F-AE23-F69DDCFB0936}" type="pres">
      <dgm:prSet presAssocID="{6A8A06EF-C0BF-C14C-A2D9-890FFBCE639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ADF72F-9399-E941-ACCA-5FDB8D734AFF}" type="pres">
      <dgm:prSet presAssocID="{6A8A06EF-C0BF-C14C-A2D9-890FFBCE6394}" presName="tile2" presStyleLbl="node1" presStyleIdx="1" presStyleCnt="4"/>
      <dgm:spPr/>
      <dgm:t>
        <a:bodyPr/>
        <a:lstStyle/>
        <a:p>
          <a:endParaRPr lang="en-US"/>
        </a:p>
      </dgm:t>
    </dgm:pt>
    <dgm:pt modelId="{648C58CB-BAC4-CF46-959B-EC263124C331}" type="pres">
      <dgm:prSet presAssocID="{6A8A06EF-C0BF-C14C-A2D9-890FFBCE639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8C12CD-74CC-6A4D-854F-CDCC56411939}" type="pres">
      <dgm:prSet presAssocID="{6A8A06EF-C0BF-C14C-A2D9-890FFBCE6394}" presName="tile3" presStyleLbl="node1" presStyleIdx="2" presStyleCnt="4" custLinFactNeighborX="-54966" custLinFactNeighborY="40110"/>
      <dgm:spPr/>
      <dgm:t>
        <a:bodyPr/>
        <a:lstStyle/>
        <a:p>
          <a:endParaRPr lang="en-US"/>
        </a:p>
      </dgm:t>
    </dgm:pt>
    <dgm:pt modelId="{6DAEABAB-1941-9044-BC39-D01E573CE809}" type="pres">
      <dgm:prSet presAssocID="{6A8A06EF-C0BF-C14C-A2D9-890FFBCE639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577BD-76CA-2640-8DA4-7CC1D0D15430}" type="pres">
      <dgm:prSet presAssocID="{6A8A06EF-C0BF-C14C-A2D9-890FFBCE6394}" presName="tile4" presStyleLbl="node1" presStyleIdx="3" presStyleCnt="4"/>
      <dgm:spPr/>
      <dgm:t>
        <a:bodyPr/>
        <a:lstStyle/>
        <a:p>
          <a:endParaRPr lang="en-US"/>
        </a:p>
      </dgm:t>
    </dgm:pt>
    <dgm:pt modelId="{D9AC7757-2411-9247-AEBB-D75124F3987C}" type="pres">
      <dgm:prSet presAssocID="{6A8A06EF-C0BF-C14C-A2D9-890FFBCE639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B1C5C-FEFB-5946-AE2A-52D9DD785381}" type="pres">
      <dgm:prSet presAssocID="{6A8A06EF-C0BF-C14C-A2D9-890FFBCE6394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80551986-4BCE-854E-80AF-A41189F93891}" type="presOf" srcId="{FCE997D0-8C10-C047-BB06-A8647544A5B4}" destId="{648C58CB-BAC4-CF46-959B-EC263124C331}" srcOrd="1" destOrd="0" presId="urn:microsoft.com/office/officeart/2005/8/layout/matrix1"/>
    <dgm:cxn modelId="{DF5CA7F9-F5BE-134B-8EC5-221F7A5A11A3}" type="presOf" srcId="{4DCB9D93-8222-234E-B3A9-8EAE246360A9}" destId="{410CE73A-776E-6D49-A587-BB89E51003EC}" srcOrd="0" destOrd="0" presId="urn:microsoft.com/office/officeart/2005/8/layout/matrix1"/>
    <dgm:cxn modelId="{5C72B52D-E7F3-DA42-A9CE-B613CCFB4511}" srcId="{6A8A06EF-C0BF-C14C-A2D9-890FFBCE6394}" destId="{CCBE9C18-1250-1A48-B60E-657DED516771}" srcOrd="0" destOrd="0" parTransId="{6CDFBD60-33B1-174F-88FB-C9280B53DC44}" sibTransId="{22DBB799-0410-3447-9E10-9AB77A137E5C}"/>
    <dgm:cxn modelId="{7E09C9B0-574A-AC4E-BF04-8D0F78E0D4B8}" type="presOf" srcId="{02EA4094-EB8D-654E-B318-CD9680C3CD34}" destId="{EE2577BD-76CA-2640-8DA4-7CC1D0D15430}" srcOrd="0" destOrd="0" presId="urn:microsoft.com/office/officeart/2005/8/layout/matrix1"/>
    <dgm:cxn modelId="{C2F40019-26BC-B442-B54C-A1D1FDA037F1}" srcId="{CCBE9C18-1250-1A48-B60E-657DED516771}" destId="{01371D4C-954C-6D47-AB47-29D75835ECC6}" srcOrd="2" destOrd="0" parTransId="{2A05C719-0D31-2143-9694-79378827F581}" sibTransId="{B12AC4E1-0D1D-4F42-B9DE-561B07C9FEE2}"/>
    <dgm:cxn modelId="{36ED5BEE-E1B5-DD4C-8ED4-2E3974A34C9A}" type="presOf" srcId="{01371D4C-954C-6D47-AB47-29D75835ECC6}" destId="{6DAEABAB-1941-9044-BC39-D01E573CE809}" srcOrd="1" destOrd="0" presId="urn:microsoft.com/office/officeart/2005/8/layout/matrix1"/>
    <dgm:cxn modelId="{C560B18C-0E8F-674D-8206-956CACAFB638}" type="presOf" srcId="{6A8A06EF-C0BF-C14C-A2D9-890FFBCE6394}" destId="{C45A0BD5-4152-9244-AC38-68A4E3AF28F4}" srcOrd="0" destOrd="0" presId="urn:microsoft.com/office/officeart/2005/8/layout/matrix1"/>
    <dgm:cxn modelId="{129B21F8-6CE2-A04A-A478-07D0AD76ACCB}" type="presOf" srcId="{FCE997D0-8C10-C047-BB06-A8647544A5B4}" destId="{30ADF72F-9399-E941-ACCA-5FDB8D734AFF}" srcOrd="0" destOrd="0" presId="urn:microsoft.com/office/officeart/2005/8/layout/matrix1"/>
    <dgm:cxn modelId="{A41E44E1-E111-9B40-9FBF-DAC888F379F8}" srcId="{CCBE9C18-1250-1A48-B60E-657DED516771}" destId="{FCE997D0-8C10-C047-BB06-A8647544A5B4}" srcOrd="1" destOrd="0" parTransId="{EAEDF3D1-00A8-1843-BAE3-623EB4302DD3}" sibTransId="{995DF0A3-293C-2C45-864F-2BD6420BE37C}"/>
    <dgm:cxn modelId="{2A42CB18-0083-9A48-BB42-D891E9CBDDF6}" srcId="{CCBE9C18-1250-1A48-B60E-657DED516771}" destId="{02EA4094-EB8D-654E-B318-CD9680C3CD34}" srcOrd="3" destOrd="0" parTransId="{8EF2EF7A-B001-7248-82C4-8B4E8E8A0E24}" sibTransId="{885BC05C-CDB5-9043-9CFE-E3C987C38A8A}"/>
    <dgm:cxn modelId="{11BC8593-2CE7-6E41-AD1A-66712F23229A}" type="presOf" srcId="{01371D4C-954C-6D47-AB47-29D75835ECC6}" destId="{7F8C12CD-74CC-6A4D-854F-CDCC56411939}" srcOrd="0" destOrd="0" presId="urn:microsoft.com/office/officeart/2005/8/layout/matrix1"/>
    <dgm:cxn modelId="{688CFCCD-590F-C84E-B10B-F65E23C707C0}" type="presOf" srcId="{CCBE9C18-1250-1A48-B60E-657DED516771}" destId="{B05B1C5C-FEFB-5946-AE2A-52D9DD785381}" srcOrd="0" destOrd="0" presId="urn:microsoft.com/office/officeart/2005/8/layout/matrix1"/>
    <dgm:cxn modelId="{50CCC857-E164-D543-B2E5-1538B463CB89}" srcId="{CCBE9C18-1250-1A48-B60E-657DED516771}" destId="{4DCB9D93-8222-234E-B3A9-8EAE246360A9}" srcOrd="0" destOrd="0" parTransId="{9D7B2845-6D56-5841-A059-E4C3D579C1FB}" sibTransId="{5F9CD82E-FBCA-8248-8E85-DE8842EDE3A0}"/>
    <dgm:cxn modelId="{4DC390F5-A9D1-A54C-8919-E494ACC97FAC}" type="presOf" srcId="{4DCB9D93-8222-234E-B3A9-8EAE246360A9}" destId="{9480B082-E3AD-094F-AE23-F69DDCFB0936}" srcOrd="1" destOrd="0" presId="urn:microsoft.com/office/officeart/2005/8/layout/matrix1"/>
    <dgm:cxn modelId="{CA2C5B9E-4807-4B46-8B79-E6C73C2906F6}" type="presOf" srcId="{02EA4094-EB8D-654E-B318-CD9680C3CD34}" destId="{D9AC7757-2411-9247-AEBB-D75124F3987C}" srcOrd="1" destOrd="0" presId="urn:microsoft.com/office/officeart/2005/8/layout/matrix1"/>
    <dgm:cxn modelId="{61BCF400-AACD-CE4E-9B98-31F9DE2D0635}" type="presParOf" srcId="{C45A0BD5-4152-9244-AC38-68A4E3AF28F4}" destId="{7CD2F608-E957-2C49-9672-F1BCD65B855A}" srcOrd="0" destOrd="0" presId="urn:microsoft.com/office/officeart/2005/8/layout/matrix1"/>
    <dgm:cxn modelId="{6D761135-B680-FB43-BEB4-D3F2CF1E88B4}" type="presParOf" srcId="{7CD2F608-E957-2C49-9672-F1BCD65B855A}" destId="{410CE73A-776E-6D49-A587-BB89E51003EC}" srcOrd="0" destOrd="0" presId="urn:microsoft.com/office/officeart/2005/8/layout/matrix1"/>
    <dgm:cxn modelId="{73683498-94F6-A045-A58A-DA290B6CCA55}" type="presParOf" srcId="{7CD2F608-E957-2C49-9672-F1BCD65B855A}" destId="{9480B082-E3AD-094F-AE23-F69DDCFB0936}" srcOrd="1" destOrd="0" presId="urn:microsoft.com/office/officeart/2005/8/layout/matrix1"/>
    <dgm:cxn modelId="{47098112-3BF7-5A4B-B1A4-0B24BAE7A5A5}" type="presParOf" srcId="{7CD2F608-E957-2C49-9672-F1BCD65B855A}" destId="{30ADF72F-9399-E941-ACCA-5FDB8D734AFF}" srcOrd="2" destOrd="0" presId="urn:microsoft.com/office/officeart/2005/8/layout/matrix1"/>
    <dgm:cxn modelId="{8CBF2BF9-CB38-A747-9B44-ADB39846CC7C}" type="presParOf" srcId="{7CD2F608-E957-2C49-9672-F1BCD65B855A}" destId="{648C58CB-BAC4-CF46-959B-EC263124C331}" srcOrd="3" destOrd="0" presId="urn:microsoft.com/office/officeart/2005/8/layout/matrix1"/>
    <dgm:cxn modelId="{3226628C-7E05-E44D-B13C-5B386BE8561A}" type="presParOf" srcId="{7CD2F608-E957-2C49-9672-F1BCD65B855A}" destId="{7F8C12CD-74CC-6A4D-854F-CDCC56411939}" srcOrd="4" destOrd="0" presId="urn:microsoft.com/office/officeart/2005/8/layout/matrix1"/>
    <dgm:cxn modelId="{3BAF453E-8900-BB4E-955C-B896F90F06E7}" type="presParOf" srcId="{7CD2F608-E957-2C49-9672-F1BCD65B855A}" destId="{6DAEABAB-1941-9044-BC39-D01E573CE809}" srcOrd="5" destOrd="0" presId="urn:microsoft.com/office/officeart/2005/8/layout/matrix1"/>
    <dgm:cxn modelId="{AB96D3BD-0951-9748-B5FB-8B059C1449CD}" type="presParOf" srcId="{7CD2F608-E957-2C49-9672-F1BCD65B855A}" destId="{EE2577BD-76CA-2640-8DA4-7CC1D0D15430}" srcOrd="6" destOrd="0" presId="urn:microsoft.com/office/officeart/2005/8/layout/matrix1"/>
    <dgm:cxn modelId="{D9F9ECFF-32B3-3B4A-BF0A-39789CB580EB}" type="presParOf" srcId="{7CD2F608-E957-2C49-9672-F1BCD65B855A}" destId="{D9AC7757-2411-9247-AEBB-D75124F3987C}" srcOrd="7" destOrd="0" presId="urn:microsoft.com/office/officeart/2005/8/layout/matrix1"/>
    <dgm:cxn modelId="{D101E8A7-53A4-1947-8E37-DFB98B259829}" type="presParOf" srcId="{C45A0BD5-4152-9244-AC38-68A4E3AF28F4}" destId="{B05B1C5C-FEFB-5946-AE2A-52D9DD78538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CE73A-776E-6D49-A587-BB89E51003EC}">
      <dsp:nvSpPr>
        <dsp:cNvPr id="0" name=""/>
        <dsp:cNvSpPr/>
      </dsp:nvSpPr>
      <dsp:spPr>
        <a:xfrm rot="16200000">
          <a:off x="523711" y="-523711"/>
          <a:ext cx="2438654" cy="3486077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Strengths</a:t>
          </a:r>
          <a:endParaRPr lang="en-US" sz="4000" kern="1200" dirty="0"/>
        </a:p>
      </dsp:txBody>
      <dsp:txXfrm rot="5400000">
        <a:off x="0" y="0"/>
        <a:ext cx="3486077" cy="1828990"/>
      </dsp:txXfrm>
    </dsp:sp>
    <dsp:sp modelId="{30ADF72F-9399-E941-ACCA-5FDB8D734AFF}">
      <dsp:nvSpPr>
        <dsp:cNvPr id="0" name=""/>
        <dsp:cNvSpPr/>
      </dsp:nvSpPr>
      <dsp:spPr>
        <a:xfrm>
          <a:off x="3486077" y="0"/>
          <a:ext cx="3486077" cy="2438654"/>
        </a:xfrm>
        <a:prstGeom prst="round1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Weaknesses</a:t>
          </a:r>
          <a:endParaRPr lang="en-US" sz="4000" kern="1200" dirty="0"/>
        </a:p>
      </dsp:txBody>
      <dsp:txXfrm>
        <a:off x="3486077" y="0"/>
        <a:ext cx="3486077" cy="1828990"/>
      </dsp:txXfrm>
    </dsp:sp>
    <dsp:sp modelId="{7F8C12CD-74CC-6A4D-854F-CDCC56411939}">
      <dsp:nvSpPr>
        <dsp:cNvPr id="0" name=""/>
        <dsp:cNvSpPr/>
      </dsp:nvSpPr>
      <dsp:spPr>
        <a:xfrm rot="10800000">
          <a:off x="0" y="2438654"/>
          <a:ext cx="3486077" cy="2438654"/>
        </a:xfrm>
        <a:prstGeom prst="round1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Opportunities</a:t>
          </a:r>
          <a:endParaRPr lang="en-US" sz="4000" kern="1200" dirty="0"/>
        </a:p>
      </dsp:txBody>
      <dsp:txXfrm rot="10800000">
        <a:off x="0" y="3048318"/>
        <a:ext cx="3486077" cy="1828990"/>
      </dsp:txXfrm>
    </dsp:sp>
    <dsp:sp modelId="{EE2577BD-76CA-2640-8DA4-7CC1D0D15430}">
      <dsp:nvSpPr>
        <dsp:cNvPr id="0" name=""/>
        <dsp:cNvSpPr/>
      </dsp:nvSpPr>
      <dsp:spPr>
        <a:xfrm rot="5400000">
          <a:off x="4009788" y="1914943"/>
          <a:ext cx="2438654" cy="3486077"/>
        </a:xfrm>
        <a:prstGeom prst="round1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Threats</a:t>
          </a:r>
          <a:endParaRPr lang="en-US" sz="4000" kern="1200" dirty="0"/>
        </a:p>
      </dsp:txBody>
      <dsp:txXfrm rot="-5400000">
        <a:off x="3486077" y="3048318"/>
        <a:ext cx="3486077" cy="1828990"/>
      </dsp:txXfrm>
    </dsp:sp>
    <dsp:sp modelId="{B05B1C5C-FEFB-5946-AE2A-52D9DD785381}">
      <dsp:nvSpPr>
        <dsp:cNvPr id="0" name=""/>
        <dsp:cNvSpPr/>
      </dsp:nvSpPr>
      <dsp:spPr>
        <a:xfrm>
          <a:off x="2440253" y="1828990"/>
          <a:ext cx="2091646" cy="1219327"/>
        </a:xfrm>
        <a:prstGeom prst="roundRect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SWOT</a:t>
          </a:r>
          <a:endParaRPr lang="en-US" sz="4000" kern="1200" dirty="0"/>
        </a:p>
      </dsp:txBody>
      <dsp:txXfrm>
        <a:off x="2499776" y="1888513"/>
        <a:ext cx="1972600" cy="11002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CE73A-776E-6D49-A587-BB89E51003EC}">
      <dsp:nvSpPr>
        <dsp:cNvPr id="0" name=""/>
        <dsp:cNvSpPr/>
      </dsp:nvSpPr>
      <dsp:spPr>
        <a:xfrm rot="16200000">
          <a:off x="523711" y="-523711"/>
          <a:ext cx="2438654" cy="3486077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Strengths</a:t>
          </a:r>
          <a:endParaRPr lang="en-US" sz="4000" kern="1200" dirty="0"/>
        </a:p>
      </dsp:txBody>
      <dsp:txXfrm rot="5400000">
        <a:off x="0" y="0"/>
        <a:ext cx="3486077" cy="1828990"/>
      </dsp:txXfrm>
    </dsp:sp>
    <dsp:sp modelId="{30ADF72F-9399-E941-ACCA-5FDB8D734AFF}">
      <dsp:nvSpPr>
        <dsp:cNvPr id="0" name=""/>
        <dsp:cNvSpPr/>
      </dsp:nvSpPr>
      <dsp:spPr>
        <a:xfrm>
          <a:off x="3486077" y="0"/>
          <a:ext cx="3486077" cy="2438654"/>
        </a:xfrm>
        <a:prstGeom prst="round1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Weaknesses</a:t>
          </a:r>
          <a:endParaRPr lang="en-US" sz="4000" kern="1200" dirty="0"/>
        </a:p>
      </dsp:txBody>
      <dsp:txXfrm>
        <a:off x="3486077" y="0"/>
        <a:ext cx="3486077" cy="1828990"/>
      </dsp:txXfrm>
    </dsp:sp>
    <dsp:sp modelId="{7F8C12CD-74CC-6A4D-854F-CDCC56411939}">
      <dsp:nvSpPr>
        <dsp:cNvPr id="0" name=""/>
        <dsp:cNvSpPr/>
      </dsp:nvSpPr>
      <dsp:spPr>
        <a:xfrm rot="10800000">
          <a:off x="0" y="2438654"/>
          <a:ext cx="3486077" cy="2438654"/>
        </a:xfrm>
        <a:prstGeom prst="round1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Opportunities</a:t>
          </a:r>
          <a:endParaRPr lang="en-US" sz="4000" kern="1200" dirty="0"/>
        </a:p>
      </dsp:txBody>
      <dsp:txXfrm rot="10800000">
        <a:off x="0" y="3048318"/>
        <a:ext cx="3486077" cy="1828990"/>
      </dsp:txXfrm>
    </dsp:sp>
    <dsp:sp modelId="{EE2577BD-76CA-2640-8DA4-7CC1D0D15430}">
      <dsp:nvSpPr>
        <dsp:cNvPr id="0" name=""/>
        <dsp:cNvSpPr/>
      </dsp:nvSpPr>
      <dsp:spPr>
        <a:xfrm rot="5400000">
          <a:off x="4009788" y="1914943"/>
          <a:ext cx="2438654" cy="3486077"/>
        </a:xfrm>
        <a:prstGeom prst="round1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Threats</a:t>
          </a:r>
          <a:endParaRPr lang="en-US" sz="4000" kern="1200" dirty="0"/>
        </a:p>
      </dsp:txBody>
      <dsp:txXfrm rot="-5400000">
        <a:off x="3486077" y="3048318"/>
        <a:ext cx="3486077" cy="1828990"/>
      </dsp:txXfrm>
    </dsp:sp>
    <dsp:sp modelId="{B05B1C5C-FEFB-5946-AE2A-52D9DD785381}">
      <dsp:nvSpPr>
        <dsp:cNvPr id="0" name=""/>
        <dsp:cNvSpPr/>
      </dsp:nvSpPr>
      <dsp:spPr>
        <a:xfrm>
          <a:off x="2440253" y="1828990"/>
          <a:ext cx="2091646" cy="1219327"/>
        </a:xfrm>
        <a:prstGeom prst="roundRect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SWOT</a:t>
          </a:r>
          <a:endParaRPr lang="en-US" sz="4000" kern="1200" dirty="0"/>
        </a:p>
      </dsp:txBody>
      <dsp:txXfrm>
        <a:off x="2499776" y="1888513"/>
        <a:ext cx="1972600" cy="1100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0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84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1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544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59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9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5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9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8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8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236F-5C60-AC45-8C02-19D7169C64E0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2C2E5-E05B-8049-8F17-FD130A892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9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Adapting a New Model for Library Orientation: The Clinical Case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Nancy Bianchi, MSLIS / Dana Medical Library, UVM</a:t>
            </a:r>
          </a:p>
          <a:p>
            <a:r>
              <a:rPr lang="en-US" dirty="0" smtClean="0"/>
              <a:t>Gary Atwood, MSLIS / Dana Medical Library, UVM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Practice-Based </a:t>
            </a:r>
            <a:r>
              <a:rPr lang="en-US" b="1" dirty="0" smtClean="0"/>
              <a:t>Learning &amp; Improvement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To demonstrate this core competency, physicians must be able to access and review scientific information in medical journals and published clinical studies and apply this information to each patient’s needs.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57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651" y="0"/>
            <a:ext cx="103146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9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Traditional Orientation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648566" y="2063578"/>
            <a:ext cx="4488000" cy="4417237"/>
            <a:chOff x="3599932" y="1397327"/>
            <a:chExt cx="5245072" cy="51623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79409" y="1766071"/>
              <a:ext cx="4528586" cy="4528586"/>
            </a:xfrm>
            <a:prstGeom prst="rect">
              <a:avLst/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6142963" y="1397327"/>
              <a:ext cx="201478" cy="50896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39318" y="1536546"/>
              <a:ext cx="4987637" cy="4987637"/>
            </a:xfrm>
            <a:prstGeom prst="ellipse">
              <a:avLst/>
            </a:prstGeom>
            <a:noFill/>
            <a:ln w="317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132397" y="6168325"/>
              <a:ext cx="212044" cy="39137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 rot="16200000">
              <a:off x="8489783" y="3812922"/>
              <a:ext cx="201478" cy="50896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 rot="16200000">
              <a:off x="3753675" y="3812922"/>
              <a:ext cx="201478" cy="50896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174144" y="2220374"/>
              <a:ext cx="201478" cy="1947769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/>
            <p:cNvSpPr/>
            <p:nvPr/>
          </p:nvSpPr>
          <p:spPr>
            <a:xfrm rot="16200000">
              <a:off x="5547430" y="3392349"/>
              <a:ext cx="184414" cy="1409605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232746" y="1906291"/>
            <a:ext cx="1582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Lecture</a:t>
            </a:r>
            <a:endParaRPr lang="en-US" u="sng" dirty="0"/>
          </a:p>
        </p:txBody>
      </p:sp>
      <p:cxnSp>
        <p:nvCxnSpPr>
          <p:cNvPr id="28" name="Straight Connector 27"/>
          <p:cNvCxnSpPr>
            <a:stCxn id="26" idx="2"/>
          </p:cNvCxnSpPr>
          <p:nvPr/>
        </p:nvCxnSpPr>
        <p:spPr>
          <a:xfrm flipH="1">
            <a:off x="7470183" y="2552622"/>
            <a:ext cx="2553998" cy="11049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1345" y="2063578"/>
            <a:ext cx="2403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Library Tour</a:t>
            </a:r>
            <a:endParaRPr lang="en-US" sz="3600" u="sng" dirty="0"/>
          </a:p>
        </p:txBody>
      </p:sp>
      <p:cxnSp>
        <p:nvCxnSpPr>
          <p:cNvPr id="32" name="Straight Connector 31"/>
          <p:cNvCxnSpPr>
            <a:stCxn id="29" idx="2"/>
          </p:cNvCxnSpPr>
          <p:nvPr/>
        </p:nvCxnSpPr>
        <p:spPr>
          <a:xfrm>
            <a:off x="1842989" y="2709909"/>
            <a:ext cx="3091845" cy="6259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3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9740" y="1667328"/>
            <a:ext cx="3620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Benefits Information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1434" y="2902536"/>
            <a:ext cx="2293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Credit Union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59740" y="3953140"/>
            <a:ext cx="3707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Dana Medical Library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2859" y="1972971"/>
            <a:ext cx="1826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ID Badges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904262" y="5078309"/>
            <a:ext cx="3616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Information Services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807493" y="4132247"/>
            <a:ext cx="3466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Interpreter Services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67615" y="531600"/>
            <a:ext cx="3460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Medicaid/Medicare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411435" y="2732078"/>
            <a:ext cx="283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Organ Donation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177793" y="4884798"/>
            <a:ext cx="2854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Parking Security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889826" y="5658672"/>
            <a:ext cx="1710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Paycheck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4155" y="5078310"/>
            <a:ext cx="1263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PRISM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540724" y="1331910"/>
            <a:ext cx="4240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Provider Access Services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8606165" y="2574386"/>
            <a:ext cx="3272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Radiology Services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8481323" y="3834980"/>
            <a:ext cx="3397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Resident Call Room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236085" y="3231046"/>
            <a:ext cx="1955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Restrooms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212735" y="5863151"/>
            <a:ext cx="3268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Teaching Academy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212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911" y="1455313"/>
            <a:ext cx="3444673" cy="34505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722" y="1455313"/>
            <a:ext cx="3465536" cy="3450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45722" y="5112913"/>
            <a:ext cx="3607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(Like a medical version of Wikipedia)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09579" y="5125792"/>
            <a:ext cx="309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(You know who these guys 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Patient Case Presentation Model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CC </a:t>
            </a:r>
            <a:r>
              <a:rPr lang="en-US" dirty="0" smtClean="0"/>
              <a:t>-</a:t>
            </a:r>
            <a:r>
              <a:rPr lang="en-US" b="1" dirty="0" smtClean="0"/>
              <a:t> </a:t>
            </a:r>
            <a:r>
              <a:rPr lang="en-US" dirty="0" smtClean="0"/>
              <a:t>62 year old man presenting b/c of fever &amp; cough for 2 days</a:t>
            </a:r>
          </a:p>
          <a:p>
            <a:r>
              <a:rPr lang="en-US" b="1" dirty="0" smtClean="0"/>
              <a:t>HPI</a:t>
            </a:r>
            <a:r>
              <a:rPr lang="en-US" dirty="0"/>
              <a:t> </a:t>
            </a:r>
            <a:r>
              <a:rPr lang="en-US" dirty="0" smtClean="0"/>
              <a:t>- Well until 10 days ago, when he developed nasal congestion, sore throat, low grade fever. Reports diffuse muscle aches &amp; mild nausea; denies chills, chest pain, headache, still neck or abdominal pain. No recent travel, no TB exposure. Chronic cough</a:t>
            </a:r>
          </a:p>
          <a:p>
            <a:r>
              <a:rPr lang="en-US" b="1" dirty="0"/>
              <a:t>Social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Works as banana importer &amp; is married with 2 children. No unusual </a:t>
            </a:r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PMH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MI 3 years ago w/o complications, stress test before discharge, no subsequent workup</a:t>
            </a:r>
          </a:p>
          <a:p>
            <a:pPr lvl="1"/>
            <a:r>
              <a:rPr lang="en-US" dirty="0" smtClean="0"/>
              <a:t>Meds </a:t>
            </a:r>
            <a:r>
              <a:rPr lang="mr-IN" dirty="0" smtClean="0"/>
              <a:t>–</a:t>
            </a:r>
            <a:r>
              <a:rPr lang="en-US" dirty="0" smtClean="0"/>
              <a:t> Diltiazem-CD 180 mg QD</a:t>
            </a:r>
          </a:p>
          <a:p>
            <a:pPr lvl="1"/>
            <a:r>
              <a:rPr lang="en-US" dirty="0" smtClean="0"/>
              <a:t>Allergies </a:t>
            </a:r>
            <a:r>
              <a:rPr lang="mr-IN" dirty="0" smtClean="0"/>
              <a:t>–</a:t>
            </a:r>
            <a:r>
              <a:rPr lang="en-US" dirty="0" smtClean="0"/>
              <a:t> None known</a:t>
            </a:r>
          </a:p>
          <a:p>
            <a:pPr lvl="1"/>
            <a:r>
              <a:rPr lang="en-US" dirty="0" smtClean="0"/>
              <a:t>Smoking </a:t>
            </a:r>
            <a:r>
              <a:rPr lang="mr-IN" dirty="0" smtClean="0"/>
              <a:t>–</a:t>
            </a:r>
            <a:r>
              <a:rPr lang="en-US" dirty="0" smtClean="0"/>
              <a:t> 1 </a:t>
            </a:r>
            <a:r>
              <a:rPr lang="en-US" dirty="0" err="1" smtClean="0"/>
              <a:t>ppd</a:t>
            </a:r>
            <a:r>
              <a:rPr lang="en-US" dirty="0" smtClean="0"/>
              <a:t> for 40 years</a:t>
            </a:r>
          </a:p>
          <a:p>
            <a:r>
              <a:rPr lang="en-US" b="1" dirty="0" smtClean="0"/>
              <a:t>Family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Father: CVA age 64, Mother: Alice &amp; well, Sister: Lyme Disease; No cancer, heart disease</a:t>
            </a:r>
          </a:p>
          <a:p>
            <a:r>
              <a:rPr lang="en-US" b="1" dirty="0" smtClean="0"/>
              <a:t>ROS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General: 20 </a:t>
            </a:r>
            <a:r>
              <a:rPr lang="en-US" dirty="0" err="1" smtClean="0"/>
              <a:t>lb</a:t>
            </a:r>
            <a:r>
              <a:rPr lang="en-US" dirty="0" smtClean="0"/>
              <a:t> weight loss over 6 </a:t>
            </a:r>
            <a:r>
              <a:rPr lang="en-US" dirty="0" err="1" smtClean="0"/>
              <a:t>mo</a:t>
            </a:r>
            <a:r>
              <a:rPr lang="en-US" dirty="0" smtClean="0"/>
              <a:t> w/o dieting, no fevers, sweats; HEENT: No trauma, dizziness, headaches</a:t>
            </a:r>
          </a:p>
        </p:txBody>
      </p:sp>
    </p:spTree>
    <p:extLst>
      <p:ext uri="{BB962C8B-B14F-4D97-AF65-F5344CB8AC3E}">
        <p14:creationId xmlns:p14="http://schemas.microsoft.com/office/powerpoint/2010/main" val="9483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0171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882330" y="7373159"/>
            <a:ext cx="407552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Clinical Information Need:</a:t>
            </a:r>
          </a:p>
          <a:p>
            <a:pPr algn="ctr"/>
            <a:r>
              <a:rPr lang="en-US" sz="2000" b="1" i="1" dirty="0" smtClean="0"/>
              <a:t>Information on the genetics of retinoblastoma for Professor Rounds (an educational conference)</a:t>
            </a:r>
          </a:p>
          <a:p>
            <a:endParaRPr lang="en-US" b="1" i="1" dirty="0"/>
          </a:p>
          <a:p>
            <a:endParaRPr lang="en-US" dirty="0" smtClean="0"/>
          </a:p>
          <a:p>
            <a:r>
              <a:rPr lang="en-US" b="1" dirty="0">
                <a:solidFill>
                  <a:srgbClr val="C00000"/>
                </a:solidFill>
              </a:rPr>
              <a:t>Definition of R</a:t>
            </a:r>
            <a:r>
              <a:rPr lang="en-US" b="1" dirty="0" smtClean="0">
                <a:solidFill>
                  <a:srgbClr val="C00000"/>
                </a:solidFill>
              </a:rPr>
              <a:t>etinoblastoma:</a:t>
            </a:r>
          </a:p>
          <a:p>
            <a:pPr algn="ctr"/>
            <a:r>
              <a:rPr lang="en-US" sz="2000" b="1" i="1" dirty="0"/>
              <a:t>A </a:t>
            </a:r>
            <a:r>
              <a:rPr lang="en-US" sz="2000" b="1" i="1" dirty="0" smtClean="0"/>
              <a:t>cancerous tumor </a:t>
            </a:r>
            <a:r>
              <a:rPr lang="en-US" sz="2000" b="1" i="1" dirty="0"/>
              <a:t>of the retina that is the most common primary tumor of the eye in children</a:t>
            </a:r>
          </a:p>
          <a:p>
            <a:endParaRPr lang="en-US" b="1" i="1" dirty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Outline of New Library </a:t>
            </a:r>
            <a:r>
              <a:rPr lang="en-US" b="1" dirty="0">
                <a:solidFill>
                  <a:srgbClr val="C00000"/>
                </a:solidFill>
              </a:rPr>
              <a:t>O</a:t>
            </a:r>
            <a:r>
              <a:rPr lang="en-US" b="1" dirty="0" smtClean="0">
                <a:solidFill>
                  <a:srgbClr val="C00000"/>
                </a:solidFill>
              </a:rPr>
              <a:t>rientation:</a:t>
            </a:r>
          </a:p>
          <a:p>
            <a:r>
              <a:rPr lang="en-US" sz="2000" dirty="0" smtClean="0"/>
              <a:t>- </a:t>
            </a:r>
            <a:r>
              <a:rPr lang="en-US" sz="2000" b="1" i="1" dirty="0" smtClean="0"/>
              <a:t>   Information Case Presentation</a:t>
            </a:r>
          </a:p>
          <a:p>
            <a:pPr marL="285750" indent="-285750">
              <a:buFontTx/>
              <a:buChar char="-"/>
            </a:pPr>
            <a:r>
              <a:rPr lang="en-US" sz="2000" b="1" i="1" dirty="0" smtClean="0"/>
              <a:t>Plan</a:t>
            </a:r>
            <a:r>
              <a:rPr lang="en-US" b="1" i="1" dirty="0" smtClean="0"/>
              <a:t> </a:t>
            </a:r>
            <a:r>
              <a:rPr lang="en-US" sz="1600" b="1" i="1" dirty="0" smtClean="0"/>
              <a:t>(Introduction to Library Resources):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b="1" i="1" dirty="0" smtClean="0"/>
              <a:t>Dana Medical Library Website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b="1" i="1" dirty="0" err="1" smtClean="0"/>
              <a:t>CATQuest</a:t>
            </a:r>
            <a:r>
              <a:rPr lang="en-US" sz="1900" b="1" i="1" dirty="0" smtClean="0"/>
              <a:t> (Libraries’ Catalog)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b="1" i="1" dirty="0" smtClean="0"/>
              <a:t>Pediatrics Research Guide</a:t>
            </a:r>
          </a:p>
          <a:p>
            <a:pPr marL="285750" indent="-285750">
              <a:buFontTx/>
              <a:buChar char="-"/>
            </a:pPr>
            <a:r>
              <a:rPr lang="en-US" sz="1900" b="1" i="1" dirty="0" smtClean="0">
                <a:solidFill>
                  <a:srgbClr val="C00000"/>
                </a:solidFill>
              </a:rPr>
              <a:t> </a:t>
            </a:r>
            <a:endParaRPr lang="en-US" sz="19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1718" y="1526358"/>
            <a:ext cx="72210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Clinical Information Need:</a:t>
            </a:r>
          </a:p>
          <a:p>
            <a:r>
              <a:rPr lang="en-US" sz="2800" dirty="0" smtClean="0"/>
              <a:t>Information on the genetics of retinoblastoma for use in a presentation to other physicians and residents.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01718" y="3661375"/>
            <a:ext cx="722108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Outline of New Library Orientation: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Information Case Presentation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Plan (Introduction to Library Resources)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800" dirty="0" smtClean="0"/>
              <a:t>Dana Medical Library Website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800" dirty="0" err="1" smtClean="0"/>
              <a:t>CATQuest</a:t>
            </a:r>
            <a:r>
              <a:rPr lang="en-US" sz="2800" dirty="0" smtClean="0"/>
              <a:t> (Library Catalog)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800" dirty="0" smtClean="0"/>
              <a:t>Pediatrics Research Guide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412480" y="422613"/>
            <a:ext cx="3601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Cancerous tumor of the retina - </a:t>
            </a:r>
          </a:p>
          <a:p>
            <a:pPr algn="ctr"/>
            <a:r>
              <a:rPr lang="en-US" i="1" dirty="0" smtClean="0"/>
              <a:t>most common eye tumor in children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9120851" y="2118167"/>
            <a:ext cx="2314936" cy="34690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0278318" y="1068944"/>
            <a:ext cx="1" cy="1049223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36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0171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882330" y="7373159"/>
            <a:ext cx="407552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Clinical Information Need:</a:t>
            </a:r>
          </a:p>
          <a:p>
            <a:pPr algn="ctr"/>
            <a:r>
              <a:rPr lang="en-US" sz="2000" b="1" i="1" dirty="0" smtClean="0"/>
              <a:t>Information on the genetics of retinoblastoma for Professor Rounds (an educational conference)</a:t>
            </a:r>
          </a:p>
          <a:p>
            <a:endParaRPr lang="en-US" b="1" i="1" dirty="0"/>
          </a:p>
          <a:p>
            <a:endParaRPr lang="en-US" dirty="0" smtClean="0"/>
          </a:p>
          <a:p>
            <a:r>
              <a:rPr lang="en-US" b="1" dirty="0">
                <a:solidFill>
                  <a:srgbClr val="C00000"/>
                </a:solidFill>
              </a:rPr>
              <a:t>Definition of R</a:t>
            </a:r>
            <a:r>
              <a:rPr lang="en-US" b="1" dirty="0" smtClean="0">
                <a:solidFill>
                  <a:srgbClr val="C00000"/>
                </a:solidFill>
              </a:rPr>
              <a:t>etinoblastoma:</a:t>
            </a:r>
          </a:p>
          <a:p>
            <a:pPr algn="ctr"/>
            <a:r>
              <a:rPr lang="en-US" sz="2000" b="1" i="1" dirty="0"/>
              <a:t>A </a:t>
            </a:r>
            <a:r>
              <a:rPr lang="en-US" sz="2000" b="1" i="1" dirty="0" smtClean="0"/>
              <a:t>cancerous tumor </a:t>
            </a:r>
            <a:r>
              <a:rPr lang="en-US" sz="2000" b="1" i="1" dirty="0"/>
              <a:t>of the retina that is the most common primary tumor of the eye in children</a:t>
            </a:r>
          </a:p>
          <a:p>
            <a:endParaRPr lang="en-US" b="1" i="1" dirty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Outline of New Library </a:t>
            </a:r>
            <a:r>
              <a:rPr lang="en-US" b="1" dirty="0">
                <a:solidFill>
                  <a:srgbClr val="C00000"/>
                </a:solidFill>
              </a:rPr>
              <a:t>O</a:t>
            </a:r>
            <a:r>
              <a:rPr lang="en-US" b="1" dirty="0" smtClean="0">
                <a:solidFill>
                  <a:srgbClr val="C00000"/>
                </a:solidFill>
              </a:rPr>
              <a:t>rientation:</a:t>
            </a:r>
          </a:p>
          <a:p>
            <a:r>
              <a:rPr lang="en-US" sz="2000" dirty="0" smtClean="0"/>
              <a:t>- </a:t>
            </a:r>
            <a:r>
              <a:rPr lang="en-US" sz="2000" b="1" i="1" dirty="0" smtClean="0"/>
              <a:t>   Information Case Presentation</a:t>
            </a:r>
          </a:p>
          <a:p>
            <a:pPr marL="285750" indent="-285750">
              <a:buFontTx/>
              <a:buChar char="-"/>
            </a:pPr>
            <a:r>
              <a:rPr lang="en-US" sz="2000" b="1" i="1" dirty="0" smtClean="0"/>
              <a:t>Plan</a:t>
            </a:r>
            <a:r>
              <a:rPr lang="en-US" b="1" i="1" dirty="0" smtClean="0"/>
              <a:t> </a:t>
            </a:r>
            <a:r>
              <a:rPr lang="en-US" sz="1600" b="1" i="1" dirty="0" smtClean="0"/>
              <a:t>(Introduction to Library Resources):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b="1" i="1" dirty="0" smtClean="0"/>
              <a:t>Dana Medical Library Website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b="1" i="1" dirty="0" err="1" smtClean="0"/>
              <a:t>CATQuest</a:t>
            </a:r>
            <a:r>
              <a:rPr lang="en-US" sz="1900" b="1" i="1" dirty="0" smtClean="0"/>
              <a:t> (Libraries’ Catalog)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b="1" i="1" dirty="0" smtClean="0"/>
              <a:t>Pediatrics Research Guide</a:t>
            </a:r>
          </a:p>
          <a:p>
            <a:pPr marL="285750" indent="-285750">
              <a:buFontTx/>
              <a:buChar char="-"/>
            </a:pPr>
            <a:r>
              <a:rPr lang="en-US" sz="1900" b="1" i="1" dirty="0" smtClean="0">
                <a:solidFill>
                  <a:srgbClr val="C00000"/>
                </a:solidFill>
              </a:rPr>
              <a:t> </a:t>
            </a:r>
            <a:endParaRPr lang="en-US" sz="19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1718" y="1526358"/>
            <a:ext cx="72210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Clinical Information Need:</a:t>
            </a:r>
          </a:p>
          <a:p>
            <a:r>
              <a:rPr lang="en-US" sz="2800" dirty="0" smtClean="0"/>
              <a:t>Information on the genetics of retinoblastoma for use in a presentation to other physicians and residents.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01718" y="3661375"/>
            <a:ext cx="722108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Outline of New Library Orientation: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Information Case Presentation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Plan (Introduction to Library Resources)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800" dirty="0" smtClean="0"/>
              <a:t>Dana Medical Library Website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800" dirty="0" err="1" smtClean="0"/>
              <a:t>CATQuest</a:t>
            </a:r>
            <a:r>
              <a:rPr lang="en-US" sz="2800" dirty="0" smtClean="0"/>
              <a:t> (Library Catalog)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800" dirty="0" smtClean="0"/>
              <a:t>Pediatrics Research Guide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412480" y="422613"/>
            <a:ext cx="3601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Cancerous tumor of the retina - </a:t>
            </a:r>
          </a:p>
          <a:p>
            <a:pPr algn="ctr"/>
            <a:r>
              <a:rPr lang="en-US" i="1" dirty="0" smtClean="0"/>
              <a:t>most common eye tumor in children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9120851" y="2118167"/>
            <a:ext cx="2314936" cy="34690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0278318" y="1068944"/>
            <a:ext cx="1" cy="1049223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0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771" y="365125"/>
            <a:ext cx="10570029" cy="1325563"/>
          </a:xfrm>
        </p:spPr>
        <p:txBody>
          <a:bodyPr/>
          <a:lstStyle/>
          <a:p>
            <a:r>
              <a:rPr lang="en-US" b="1" dirty="0" smtClean="0"/>
              <a:t>Case Presentation Formats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Clinical Case Presentation</a:t>
            </a:r>
          </a:p>
          <a:p>
            <a:r>
              <a:rPr lang="en-US" dirty="0" smtClean="0"/>
              <a:t>Chief Complaint (C/C)</a:t>
            </a:r>
          </a:p>
          <a:p>
            <a:r>
              <a:rPr lang="en-US" dirty="0" smtClean="0"/>
              <a:t>History of Present Illness (HPI)</a:t>
            </a:r>
          </a:p>
          <a:p>
            <a:r>
              <a:rPr lang="en-US" dirty="0" smtClean="0"/>
              <a:t>Past Medical History (</a:t>
            </a:r>
            <a:r>
              <a:rPr lang="en-US" dirty="0" err="1" smtClean="0"/>
              <a:t>PMHx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Medications (MEDS)</a:t>
            </a:r>
          </a:p>
          <a:p>
            <a:r>
              <a:rPr lang="en-US" dirty="0" smtClean="0"/>
              <a:t>Social History (SOC </a:t>
            </a:r>
            <a:r>
              <a:rPr lang="en-US" dirty="0" err="1" smtClean="0"/>
              <a:t>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Family History (FAM </a:t>
            </a:r>
            <a:r>
              <a:rPr lang="en-US" dirty="0" err="1" smtClean="0"/>
              <a:t>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Review of Systems (ROS)</a:t>
            </a:r>
          </a:p>
          <a:p>
            <a:r>
              <a:rPr lang="en-US" dirty="0" smtClean="0"/>
              <a:t>Allergies/Reactions (All RXNS)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84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771" y="365125"/>
            <a:ext cx="10570029" cy="1325563"/>
          </a:xfrm>
        </p:spPr>
        <p:txBody>
          <a:bodyPr/>
          <a:lstStyle/>
          <a:p>
            <a:r>
              <a:rPr lang="en-US" b="1" dirty="0" smtClean="0"/>
              <a:t>Case Presentation Formats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Clinical Case Presentation</a:t>
            </a:r>
          </a:p>
          <a:p>
            <a:r>
              <a:rPr lang="en-US" dirty="0" smtClean="0"/>
              <a:t>Chief Complaint (C/C)</a:t>
            </a:r>
          </a:p>
          <a:p>
            <a:r>
              <a:rPr lang="en-US" dirty="0" smtClean="0"/>
              <a:t>History of Present Illness (HPI)</a:t>
            </a:r>
          </a:p>
          <a:p>
            <a:r>
              <a:rPr lang="en-US" dirty="0" smtClean="0"/>
              <a:t>Past Medical History (</a:t>
            </a:r>
            <a:r>
              <a:rPr lang="en-US" dirty="0" err="1" smtClean="0"/>
              <a:t>PMHx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Medications (MEDS)</a:t>
            </a:r>
          </a:p>
          <a:p>
            <a:r>
              <a:rPr lang="en-US" dirty="0" smtClean="0"/>
              <a:t>Social History (SOC </a:t>
            </a:r>
            <a:r>
              <a:rPr lang="en-US" dirty="0" err="1" smtClean="0"/>
              <a:t>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Family History (FAM </a:t>
            </a:r>
            <a:r>
              <a:rPr lang="en-US" dirty="0" err="1" smtClean="0"/>
              <a:t>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Review of Systems (ROS)</a:t>
            </a:r>
          </a:p>
          <a:p>
            <a:r>
              <a:rPr lang="en-US" dirty="0" smtClean="0"/>
              <a:t>Allergies/Reactions (All RXNS)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Information Case Presentation</a:t>
            </a:r>
          </a:p>
          <a:p>
            <a:r>
              <a:rPr lang="en-US" dirty="0" smtClean="0"/>
              <a:t>Chief Complaint (C/C)</a:t>
            </a:r>
          </a:p>
          <a:p>
            <a:r>
              <a:rPr lang="en-US" dirty="0" smtClean="0"/>
              <a:t>History of Present Information Need (HPIN)</a:t>
            </a:r>
          </a:p>
          <a:p>
            <a:r>
              <a:rPr lang="en-US" dirty="0" smtClean="0"/>
              <a:t>Past Information History (</a:t>
            </a:r>
            <a:r>
              <a:rPr lang="en-US" dirty="0" err="1" smtClean="0"/>
              <a:t>PIHx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Social History (SOC </a:t>
            </a:r>
            <a:r>
              <a:rPr lang="en-US" dirty="0" err="1" smtClean="0"/>
              <a:t>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Family History (FAM </a:t>
            </a:r>
            <a:r>
              <a:rPr lang="en-US" dirty="0" err="1" smtClean="0"/>
              <a:t>Hx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Review of Information Systems (ROIS)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524499" y="2446317"/>
            <a:ext cx="1647701" cy="356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621867" y="2912533"/>
            <a:ext cx="550333" cy="169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50933" y="3471333"/>
            <a:ext cx="821267" cy="254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524499" y="4267200"/>
            <a:ext cx="1571501" cy="846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775200" y="4707467"/>
            <a:ext cx="1320800" cy="1354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944533" y="5164667"/>
            <a:ext cx="1151467" cy="101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68400" y="3894667"/>
            <a:ext cx="2963333" cy="169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68400" y="5740400"/>
            <a:ext cx="4182533" cy="169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51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0"/>
            <a:ext cx="874454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66275" y="6488668"/>
            <a:ext cx="4492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Courtesy of the Ohio State University Archives</a:t>
            </a:r>
          </a:p>
        </p:txBody>
      </p:sp>
    </p:spTree>
    <p:extLst>
      <p:ext uri="{BB962C8B-B14F-4D97-AF65-F5344CB8AC3E}">
        <p14:creationId xmlns:p14="http://schemas.microsoft.com/office/powerpoint/2010/main" val="94039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191" y="0"/>
            <a:ext cx="952677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00850" y="6550223"/>
            <a:ext cx="5254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http://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www.neoncircus.com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/hire/neon_sign_hire_catalogue_02.html</a:t>
            </a:r>
          </a:p>
        </p:txBody>
      </p:sp>
    </p:spTree>
    <p:extLst>
      <p:ext uri="{BB962C8B-B14F-4D97-AF65-F5344CB8AC3E}">
        <p14:creationId xmlns:p14="http://schemas.microsoft.com/office/powerpoint/2010/main" val="10431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02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876" y="351286"/>
            <a:ext cx="9217382" cy="615254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77632" y="1449005"/>
            <a:ext cx="1007706" cy="65314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78" y="666750"/>
            <a:ext cx="11174168" cy="558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30321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Final thoughts</a:t>
            </a:r>
            <a:r>
              <a:rPr lang="mr-IN" sz="6600" dirty="0" smtClean="0"/>
              <a:t>…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951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8865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ea typeface="Century Gothic" charset="0"/>
                <a:cs typeface="Century Gothic" charset="0"/>
              </a:rPr>
              <a:t>Any Ideas?</a:t>
            </a:r>
            <a:endParaRPr lang="en-US" sz="8800" dirty="0"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45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88730228"/>
              </p:ext>
            </p:extLst>
          </p:nvPr>
        </p:nvGraphicFramePr>
        <p:xfrm>
          <a:off x="2687002" y="953036"/>
          <a:ext cx="6972154" cy="4877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4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88730228"/>
              </p:ext>
            </p:extLst>
          </p:nvPr>
        </p:nvGraphicFramePr>
        <p:xfrm>
          <a:off x="2687002" y="953036"/>
          <a:ext cx="6972154" cy="4877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5910" y="1043189"/>
            <a:ext cx="2201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Multidisciplinary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Large # of journals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Lots of full text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Good limits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62185" y="1030310"/>
            <a:ext cx="21378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Inconsistent indexing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Lots of non-scholarly stuff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Citation export a little confusing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Doesn’t contain all journals in specific discipline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3854" y="4365937"/>
            <a:ext cx="1996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Key journals pulled out by publisher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What else?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5910" y="4134118"/>
            <a:ext cx="2201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What would be an opportunity?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57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tp://www.blendmylearning.com/wp-content/uploads/2014/05/PersonalizedLearningPilot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48" y="798490"/>
            <a:ext cx="11409017" cy="53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06370" y="6400800"/>
            <a:ext cx="7082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http://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www.blendmylearning.com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/2014/05/28/using-design-thinking-to-develop-personalized-learning-pilots/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50006" y="429158"/>
            <a:ext cx="2260234" cy="807214"/>
            <a:chOff x="850006" y="429158"/>
            <a:chExt cx="2260234" cy="807214"/>
          </a:xfrm>
        </p:grpSpPr>
        <p:sp>
          <p:nvSpPr>
            <p:cNvPr id="3" name="TextBox 2"/>
            <p:cNvSpPr txBox="1"/>
            <p:nvPr/>
          </p:nvSpPr>
          <p:spPr>
            <a:xfrm>
              <a:off x="850006" y="429158"/>
              <a:ext cx="22602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Background research?</a:t>
              </a:r>
              <a:endParaRPr lang="en-US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867437" y="798490"/>
              <a:ext cx="167425" cy="43788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110240" y="4790941"/>
            <a:ext cx="2793842" cy="910245"/>
            <a:chOff x="3110240" y="4790941"/>
            <a:chExt cx="2793842" cy="910245"/>
          </a:xfrm>
        </p:grpSpPr>
        <p:sp>
          <p:nvSpPr>
            <p:cNvPr id="8" name="TextBox 7"/>
            <p:cNvSpPr txBox="1"/>
            <p:nvPr/>
          </p:nvSpPr>
          <p:spPr>
            <a:xfrm>
              <a:off x="3110240" y="5331854"/>
              <a:ext cx="2793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Develop research question?</a:t>
              </a:r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4185635" y="4790941"/>
              <a:ext cx="180303" cy="54091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4960439" y="429158"/>
            <a:ext cx="2729978" cy="807214"/>
            <a:chOff x="4960439" y="429158"/>
            <a:chExt cx="2729978" cy="807214"/>
          </a:xfrm>
        </p:grpSpPr>
        <p:sp>
          <p:nvSpPr>
            <p:cNvPr id="13" name="TextBox 12"/>
            <p:cNvSpPr txBox="1"/>
            <p:nvPr/>
          </p:nvSpPr>
          <p:spPr>
            <a:xfrm>
              <a:off x="4960439" y="429158"/>
              <a:ext cx="2729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Select resources to search?</a:t>
              </a:r>
              <a:endParaRPr lang="en-US"/>
            </a:p>
          </p:txBody>
        </p:sp>
        <p:cxnSp>
          <p:nvCxnSpPr>
            <p:cNvPr id="15" name="Straight Arrow Connector 14"/>
            <p:cNvCxnSpPr>
              <a:stCxn id="1026" idx="0"/>
            </p:cNvCxnSpPr>
            <p:nvPr/>
          </p:nvCxnSpPr>
          <p:spPr>
            <a:xfrm flipH="1">
              <a:off x="6284056" y="798490"/>
              <a:ext cx="1" cy="43788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8264067" y="1236372"/>
            <a:ext cx="1531188" cy="1068946"/>
            <a:chOff x="8264067" y="1236372"/>
            <a:chExt cx="1531188" cy="1068946"/>
          </a:xfrm>
        </p:grpSpPr>
        <p:sp>
          <p:nvSpPr>
            <p:cNvPr id="17" name="TextBox 16"/>
            <p:cNvSpPr txBox="1"/>
            <p:nvPr/>
          </p:nvSpPr>
          <p:spPr>
            <a:xfrm>
              <a:off x="8264067" y="1236372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Run searches?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8744755" y="1605704"/>
              <a:ext cx="284906" cy="69961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9510349" y="2043586"/>
            <a:ext cx="2427459" cy="1440149"/>
            <a:chOff x="9510349" y="2043586"/>
            <a:chExt cx="2427459" cy="1440149"/>
          </a:xfrm>
        </p:grpSpPr>
        <p:sp>
          <p:nvSpPr>
            <p:cNvPr id="22" name="TextBox 21"/>
            <p:cNvSpPr txBox="1"/>
            <p:nvPr/>
          </p:nvSpPr>
          <p:spPr>
            <a:xfrm>
              <a:off x="9510349" y="2043586"/>
              <a:ext cx="24274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Review results, revise </a:t>
              </a:r>
              <a:r>
                <a:rPr lang="en-US" smtClean="0"/>
                <a:t>if </a:t>
              </a:r>
            </a:p>
            <a:p>
              <a:r>
                <a:rPr lang="en-US" dirty="0" smtClean="0"/>
                <a:t>necessary, repeat?</a:t>
              </a:r>
              <a:endParaRPr lang="en-US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10496282" y="2689917"/>
              <a:ext cx="64394" cy="79381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258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937" y="129481"/>
            <a:ext cx="10058400" cy="67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2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0" y="120650"/>
            <a:ext cx="8737600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48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le:AML-M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5701" y="609600"/>
            <a:ext cx="8039100" cy="555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57650" y="6164282"/>
            <a:ext cx="4715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BONE MARROW: ACUTE MONOCYTIC LEUKEMIA</a:t>
            </a:r>
          </a:p>
        </p:txBody>
      </p:sp>
    </p:spTree>
    <p:extLst>
      <p:ext uri="{BB962C8B-B14F-4D97-AF65-F5344CB8AC3E}">
        <p14:creationId xmlns:p14="http://schemas.microsoft.com/office/powerpoint/2010/main" val="156096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53" y="0"/>
            <a:ext cx="106092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68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487" y="1416675"/>
            <a:ext cx="11599572" cy="4078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 smtClean="0"/>
              <a:t>“My </a:t>
            </a:r>
            <a:r>
              <a:rPr lang="en-US" sz="4800" dirty="0"/>
              <a:t>goal is to share good medical knowledge. Best way to do that is to post in the format that people like to receive info from.” </a:t>
            </a:r>
            <a:endParaRPr lang="en-US" sz="4800" dirty="0" smtClean="0"/>
          </a:p>
          <a:p>
            <a:pPr algn="r">
              <a:lnSpc>
                <a:spcPct val="150000"/>
              </a:lnSpc>
            </a:pPr>
            <a:r>
              <a:rPr lang="en-US" sz="3200" dirty="0" smtClean="0"/>
              <a:t>--Dr. Jered Gardner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489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400" y="0"/>
            <a:ext cx="93385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8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49" y="309093"/>
            <a:ext cx="10216961" cy="611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57463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Medical Education 101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67433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556001" y="1236133"/>
            <a:ext cx="5046133" cy="5046133"/>
          </a:xfrm>
          <a:prstGeom prst="round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013200" y="2726267"/>
            <a:ext cx="4131734" cy="279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6600" b="1" dirty="0" smtClean="0">
                <a:latin typeface="Arial" charset="0"/>
                <a:ea typeface="Arial" charset="0"/>
                <a:cs typeface="Arial" charset="0"/>
              </a:rPr>
              <a:t>June</a:t>
            </a:r>
            <a:endParaRPr lang="en-US" sz="6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792133" y="948267"/>
            <a:ext cx="558800" cy="846666"/>
          </a:xfrm>
          <a:prstGeom prst="round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697133" y="948267"/>
            <a:ext cx="558800" cy="846666"/>
          </a:xfrm>
          <a:prstGeom prst="round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954146"/>
              </p:ext>
            </p:extLst>
          </p:nvPr>
        </p:nvGraphicFramePr>
        <p:xfrm>
          <a:off x="4199466" y="3759199"/>
          <a:ext cx="3742263" cy="1557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4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4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6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46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46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9467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7495" marR="47495" marT="23747" marB="23747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4620120" y="3923817"/>
            <a:ext cx="902825" cy="85652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38864" y="3715473"/>
          <a:ext cx="11024244" cy="1446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61245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14468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7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>
            <a:off x="538864" y="4201610"/>
            <a:ext cx="10850625" cy="47456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8288" y="2407148"/>
            <a:ext cx="24242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4 Years</a:t>
            </a:r>
          </a:p>
          <a:p>
            <a:pPr algn="ctr"/>
            <a:r>
              <a:rPr lang="en-US" sz="20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College/University</a:t>
            </a:r>
          </a:p>
          <a:p>
            <a:pPr algn="ctr"/>
            <a:r>
              <a:rPr lang="en-US" sz="14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B.A. / B.S.</a:t>
            </a:r>
            <a:endParaRPr lang="en-US" sz="1400" dirty="0">
              <a:ln>
                <a:solidFill>
                  <a:srgbClr val="00B0F0"/>
                </a:solidFill>
              </a:ln>
              <a:solidFill>
                <a:srgbClr val="0070C0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42543" y="2407148"/>
            <a:ext cx="2465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4 Years</a:t>
            </a:r>
          </a:p>
          <a:p>
            <a:pPr algn="ctr"/>
            <a:r>
              <a:rPr lang="en-US" sz="20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Medical </a:t>
            </a:r>
            <a:r>
              <a:rPr lang="en-US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School</a:t>
            </a:r>
          </a:p>
          <a:p>
            <a:pPr algn="ctr"/>
            <a:r>
              <a:rPr lang="en-US" sz="14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M.D.</a:t>
            </a:r>
            <a:endParaRPr lang="en-US" sz="14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49103" y="2407148"/>
            <a:ext cx="42710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3-7 Years</a:t>
            </a:r>
          </a:p>
          <a:p>
            <a:pPr algn="ctr"/>
            <a:r>
              <a:rPr lang="en-US" sz="20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Residency</a:t>
            </a:r>
            <a:endParaRPr lang="en-US" dirty="0" smtClean="0">
              <a:ln>
                <a:solidFill>
                  <a:schemeClr val="accent2"/>
                </a:solidFill>
              </a:ln>
              <a:solidFill>
                <a:schemeClr val="accent2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algn="ctr"/>
            <a:r>
              <a:rPr lang="en-US" sz="14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(Post-MD Training)</a:t>
            </a:r>
            <a:endParaRPr lang="en-US" sz="1400" dirty="0">
              <a:ln>
                <a:solidFill>
                  <a:schemeClr val="accent2"/>
                </a:solidFill>
              </a:ln>
              <a:solidFill>
                <a:schemeClr val="accent2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30137" y="2407148"/>
            <a:ext cx="19741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>
                  <a:solidFill>
                    <a:srgbClr val="FF7E79"/>
                  </a:solidFill>
                </a:ln>
                <a:solidFill>
                  <a:srgbClr val="FF7E79"/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0-3 Years</a:t>
            </a:r>
          </a:p>
          <a:p>
            <a:pPr algn="ctr"/>
            <a:r>
              <a:rPr lang="en-US" sz="2000" dirty="0" smtClean="0">
                <a:ln>
                  <a:solidFill>
                    <a:srgbClr val="FF7E79"/>
                  </a:solidFill>
                </a:ln>
                <a:solidFill>
                  <a:srgbClr val="FF7E79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Fellowship</a:t>
            </a:r>
            <a:endParaRPr lang="en-US" dirty="0" smtClean="0">
              <a:ln>
                <a:solidFill>
                  <a:srgbClr val="FF7E79"/>
                </a:solidFill>
              </a:ln>
              <a:solidFill>
                <a:srgbClr val="FF7E79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 algn="ctr"/>
            <a:r>
              <a:rPr lang="en-US" sz="1400" dirty="0" smtClean="0">
                <a:ln>
                  <a:solidFill>
                    <a:srgbClr val="FF7E79"/>
                  </a:solidFill>
                </a:ln>
                <a:solidFill>
                  <a:srgbClr val="FF7E79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(Subspecialty Training)</a:t>
            </a:r>
            <a:endParaRPr lang="en-US" sz="1400" dirty="0">
              <a:ln>
                <a:solidFill>
                  <a:srgbClr val="FF7E79"/>
                </a:solidFill>
              </a:ln>
              <a:solidFill>
                <a:srgbClr val="FF7E79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38757" y="6435523"/>
            <a:ext cx="6014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 Neue Thin" charset="0"/>
                <a:ea typeface="Helvetica Neue Thin" charset="0"/>
                <a:cs typeface="Helvetica Neue Thin" charset="0"/>
              </a:rPr>
              <a:t>Source: http://</a:t>
            </a:r>
            <a:r>
              <a:rPr lang="en-US" sz="1200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www.ama-assn.org</a:t>
            </a:r>
            <a:r>
              <a:rPr lang="en-US" sz="1200" dirty="0" smtClean="0">
                <a:latin typeface="Helvetica Neue Thin" charset="0"/>
                <a:ea typeface="Helvetica Neue Thin" charset="0"/>
                <a:cs typeface="Helvetica Neue Thin" charset="0"/>
              </a:rPr>
              <a:t>/</a:t>
            </a:r>
            <a:r>
              <a:rPr lang="en-US" sz="1200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ama</a:t>
            </a:r>
            <a:r>
              <a:rPr lang="en-US" sz="1200" dirty="0" smtClean="0">
                <a:latin typeface="Helvetica Neue Thin" charset="0"/>
                <a:ea typeface="Helvetica Neue Thin" charset="0"/>
                <a:cs typeface="Helvetica Neue Thin" charset="0"/>
              </a:rPr>
              <a:t>/pub/education-careers/becoming-</a:t>
            </a:r>
            <a:r>
              <a:rPr lang="en-US" sz="1200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physician.page</a:t>
            </a:r>
            <a:r>
              <a:rPr lang="en-US" sz="1200" dirty="0" smtClean="0">
                <a:latin typeface="Helvetica Neue Thin" charset="0"/>
                <a:ea typeface="Helvetica Neue Thin" charset="0"/>
                <a:cs typeface="Helvetica Neue Thin" charset="0"/>
              </a:rPr>
              <a:t>?</a:t>
            </a:r>
            <a:endParaRPr lang="en-US" sz="1200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8237" y="625033"/>
            <a:ext cx="10245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Helvetica Neue" charset="0"/>
                <a:ea typeface="Helvetica Neue" charset="0"/>
                <a:cs typeface="Helvetica Neue" charset="0"/>
              </a:rPr>
              <a:t>Educational Requirements for Physicians</a:t>
            </a:r>
            <a:endParaRPr lang="en-US" sz="4000" b="1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1837" y="5574532"/>
            <a:ext cx="1862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Helvetica Neue" charset="0"/>
                <a:ea typeface="Helvetica Neue" charset="0"/>
                <a:cs typeface="Helvetica Neue" charset="0"/>
              </a:rPr>
              <a:t>Undergraduate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  <a:latin typeface="Helvetica Neue" charset="0"/>
                <a:ea typeface="Helvetica Neue" charset="0"/>
                <a:cs typeface="Helvetica Neue" charset="0"/>
              </a:rPr>
              <a:t>Medical Training</a:t>
            </a:r>
            <a:endParaRPr lang="en-US" dirty="0">
              <a:solidFill>
                <a:srgbClr val="00B050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" name="Right Brace 2"/>
          <p:cNvSpPr/>
          <p:nvPr/>
        </p:nvSpPr>
        <p:spPr>
          <a:xfrm rot="5400000">
            <a:off x="4058458" y="4225042"/>
            <a:ext cx="298560" cy="2400425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84632" y="5574531"/>
            <a:ext cx="1862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Helvetica Neue" charset="0"/>
                <a:ea typeface="Helvetica Neue" charset="0"/>
                <a:cs typeface="Helvetica Neue" charset="0"/>
              </a:rPr>
              <a:t>G</a:t>
            </a:r>
            <a:r>
              <a:rPr lang="en-US" dirty="0" smtClean="0">
                <a:solidFill>
                  <a:schemeClr val="accent2"/>
                </a:solidFill>
                <a:latin typeface="Helvetica Neue" charset="0"/>
                <a:ea typeface="Helvetica Neue" charset="0"/>
                <a:cs typeface="Helvetica Neue" charset="0"/>
              </a:rPr>
              <a:t>raduate 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  <a:latin typeface="Helvetica Neue" charset="0"/>
                <a:ea typeface="Helvetica Neue" charset="0"/>
                <a:cs typeface="Helvetica Neue" charset="0"/>
              </a:rPr>
              <a:t>Medical Training</a:t>
            </a:r>
            <a:endParaRPr lang="en-US" dirty="0">
              <a:solidFill>
                <a:schemeClr val="accent2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8" name="Right Brace 17"/>
          <p:cNvSpPr/>
          <p:nvPr/>
        </p:nvSpPr>
        <p:spPr>
          <a:xfrm rot="5400000">
            <a:off x="8332998" y="2395701"/>
            <a:ext cx="346213" cy="6114004"/>
          </a:xfrm>
          <a:prstGeom prst="rightBrac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98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UVMMC Residency Departments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Anesthesiology</a:t>
            </a:r>
          </a:p>
          <a:p>
            <a:r>
              <a:rPr lang="en-US" dirty="0" smtClean="0"/>
              <a:t>Dental</a:t>
            </a:r>
          </a:p>
          <a:p>
            <a:r>
              <a:rPr lang="en-US" dirty="0" smtClean="0"/>
              <a:t>Dermatology</a:t>
            </a:r>
          </a:p>
          <a:p>
            <a:r>
              <a:rPr lang="en-US" dirty="0" smtClean="0"/>
              <a:t>Family Medicine</a:t>
            </a:r>
          </a:p>
          <a:p>
            <a:r>
              <a:rPr lang="en-US" dirty="0" smtClean="0"/>
              <a:t>Internal Medicine</a:t>
            </a:r>
          </a:p>
          <a:p>
            <a:r>
              <a:rPr lang="en-US" dirty="0" smtClean="0"/>
              <a:t>Neurology</a:t>
            </a:r>
          </a:p>
          <a:p>
            <a:r>
              <a:rPr lang="en-US" dirty="0" smtClean="0"/>
              <a:t>Neurosurgery</a:t>
            </a:r>
          </a:p>
          <a:p>
            <a:r>
              <a:rPr lang="en-US" dirty="0" smtClean="0"/>
              <a:t>Obstetrics &amp; Gynecology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8682" y="1825625"/>
            <a:ext cx="4515118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Orthopedics</a:t>
            </a:r>
          </a:p>
          <a:p>
            <a:r>
              <a:rPr lang="en-US" dirty="0" smtClean="0"/>
              <a:t>Otolaryngology</a:t>
            </a:r>
          </a:p>
          <a:p>
            <a:r>
              <a:rPr lang="en-US" dirty="0" smtClean="0"/>
              <a:t>Pathology</a:t>
            </a:r>
          </a:p>
          <a:p>
            <a:r>
              <a:rPr lang="en-US" dirty="0" smtClean="0"/>
              <a:t>Pediatrics</a:t>
            </a:r>
          </a:p>
          <a:p>
            <a:r>
              <a:rPr lang="en-US" dirty="0" smtClean="0"/>
              <a:t>Pharmacy</a:t>
            </a:r>
          </a:p>
          <a:p>
            <a:r>
              <a:rPr lang="en-US" dirty="0" smtClean="0"/>
              <a:t>Psychiatry</a:t>
            </a:r>
          </a:p>
          <a:p>
            <a:r>
              <a:rPr lang="en-US" dirty="0" smtClean="0"/>
              <a:t>Radiology</a:t>
            </a:r>
          </a:p>
          <a:p>
            <a:r>
              <a:rPr lang="en-US" dirty="0" smtClean="0"/>
              <a:t>Surgery</a:t>
            </a:r>
          </a:p>
          <a:p>
            <a:r>
              <a:rPr lang="en-US" dirty="0" smtClean="0"/>
              <a:t>Urology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Accreditation Council for Graduate Medical Education (ACGME)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ACGME 6 Core Competencies: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Practice-Based Learning &amp; Improvement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Patient Care &amp; Procedural 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Systems-Based Practice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Medical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Interpersonal &amp; Communication 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23714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933</Words>
  <Application>Microsoft Office PowerPoint</Application>
  <PresentationFormat>Widescreen</PresentationFormat>
  <Paragraphs>194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Calibri Light</vt:lpstr>
      <vt:lpstr>Century Gothic</vt:lpstr>
      <vt:lpstr>Helvetica Neue</vt:lpstr>
      <vt:lpstr>Helvetica Neue Light</vt:lpstr>
      <vt:lpstr>Helvetica Neue Medium</vt:lpstr>
      <vt:lpstr>Helvetica Neue Thin</vt:lpstr>
      <vt:lpstr>Mangal</vt:lpstr>
      <vt:lpstr>Office Theme</vt:lpstr>
      <vt:lpstr>Adapting a New Model for Library Orientation: The Clinical Case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UVMMC Residency Departments</vt:lpstr>
      <vt:lpstr>Accreditation Council for Graduate Medical Education (ACGME)</vt:lpstr>
      <vt:lpstr>Practice-Based Learning &amp; Improvement</vt:lpstr>
      <vt:lpstr>PowerPoint Presentation</vt:lpstr>
      <vt:lpstr>Traditional Orientation</vt:lpstr>
      <vt:lpstr>PowerPoint Presentation</vt:lpstr>
      <vt:lpstr>PowerPoint Presentation</vt:lpstr>
      <vt:lpstr>Patient Case Presentation Model</vt:lpstr>
      <vt:lpstr>PowerPoint Presentation</vt:lpstr>
      <vt:lpstr>PowerPoint Presentation</vt:lpstr>
      <vt:lpstr>Case Presentation Formats</vt:lpstr>
      <vt:lpstr>Case Presentation Formats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Atwood</dc:creator>
  <cp:lastModifiedBy>Alan Witt</cp:lastModifiedBy>
  <cp:revision>72</cp:revision>
  <dcterms:created xsi:type="dcterms:W3CDTF">2017-04-28T13:14:21Z</dcterms:created>
  <dcterms:modified xsi:type="dcterms:W3CDTF">2017-10-05T17:52:00Z</dcterms:modified>
</cp:coreProperties>
</file>