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4" r:id="rId2"/>
    <p:sldId id="276" r:id="rId3"/>
    <p:sldId id="282" r:id="rId4"/>
    <p:sldId id="281" r:id="rId5"/>
    <p:sldId id="283" r:id="rId6"/>
    <p:sldId id="279" r:id="rId7"/>
    <p:sldId id="266" r:id="rId8"/>
    <p:sldId id="278" r:id="rId9"/>
    <p:sldId id="274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4271" userDrawn="1">
          <p15:clr>
            <a:srgbClr val="A4A3A4"/>
          </p15:clr>
        </p15:guide>
        <p15:guide id="10" orient="horz" pos="6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8184" autoAdjust="0"/>
  </p:normalViewPr>
  <p:slideViewPr>
    <p:cSldViewPr showGuides="1">
      <p:cViewPr varScale="1">
        <p:scale>
          <a:sx n="76" d="100"/>
          <a:sy n="76" d="100"/>
        </p:scale>
        <p:origin x="126" y="510"/>
      </p:cViewPr>
      <p:guideLst>
        <p:guide pos="4271"/>
        <p:guide orient="horz" pos="6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Visitor Count</a:t>
            </a:r>
          </a:p>
        </c:rich>
      </c:tx>
      <c:layout>
        <c:manualLayout>
          <c:xMode val="edge"/>
          <c:yMode val="edge"/>
          <c:x val="0.31515873015873014"/>
          <c:y val="1.87793427230046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Totals!$B$1</c:f>
              <c:strCache>
                <c:ptCount val="1"/>
                <c:pt idx="0">
                  <c:v>Count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Totals!$A$2:$A$8</c:f>
              <c:strCache>
                <c:ptCount val="7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  <c:pt idx="3">
                  <c:v>January</c:v>
                </c:pt>
                <c:pt idx="4">
                  <c:v>February</c:v>
                </c:pt>
                <c:pt idx="5">
                  <c:v>March</c:v>
                </c:pt>
                <c:pt idx="6">
                  <c:v>April</c:v>
                </c:pt>
              </c:strCache>
            </c:strRef>
          </c:cat>
          <c:val>
            <c:numRef>
              <c:f>Totals!$B$2:$B$8</c:f>
              <c:numCache>
                <c:formatCode>General</c:formatCode>
                <c:ptCount val="7"/>
                <c:pt idx="0" formatCode="0">
                  <c:v>2707</c:v>
                </c:pt>
                <c:pt idx="1">
                  <c:v>2492</c:v>
                </c:pt>
                <c:pt idx="2">
                  <c:v>2392</c:v>
                </c:pt>
                <c:pt idx="3">
                  <c:v>1369</c:v>
                </c:pt>
                <c:pt idx="4">
                  <c:v>1877</c:v>
                </c:pt>
                <c:pt idx="5">
                  <c:v>1768</c:v>
                </c:pt>
                <c:pt idx="6">
                  <c:v>2526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2C-4898-BF5E-8CA4EEAABCE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60513520"/>
        <c:axId val="260509776"/>
      </c:barChart>
      <c:catAx>
        <c:axId val="260513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0509776"/>
        <c:crosses val="autoZero"/>
        <c:auto val="1"/>
        <c:lblAlgn val="ctr"/>
        <c:lblOffset val="100"/>
        <c:noMultiLvlLbl val="0"/>
      </c:catAx>
      <c:valAx>
        <c:axId val="26050977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crossAx val="260513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Average </a:t>
            </a:r>
            <a:r>
              <a:rPr lang="en-US" dirty="0" smtClean="0"/>
              <a:t>Visitors</a:t>
            </a:r>
          </a:p>
          <a:p>
            <a:pPr>
              <a:defRPr/>
            </a:pPr>
            <a:r>
              <a:rPr lang="en-US" dirty="0" smtClean="0"/>
              <a:t>Spring </a:t>
            </a:r>
            <a:r>
              <a:rPr lang="en-US" dirty="0"/>
              <a:t>2019</a:t>
            </a:r>
          </a:p>
        </c:rich>
      </c:tx>
      <c:layout>
        <c:manualLayout>
          <c:xMode val="edge"/>
          <c:yMode val="edge"/>
          <c:x val="0.23629509574053992"/>
          <c:y val="5.55555420541600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PerDay!$I$2</c:f>
              <c:strCache>
                <c:ptCount val="1"/>
                <c:pt idx="0">
                  <c:v>AverageVisitors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B080-429A-9248-EAF56000BCF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B080-429A-9248-EAF56000BCF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B080-429A-9248-EAF56000BCF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B080-429A-9248-EAF56000BCF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B080-429A-9248-EAF56000BCFF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>
                  <a:alpha val="85000"/>
                </a:scheme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B080-429A-9248-EAF56000BCF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PerDay!$H$3:$H$8</c:f>
              <c:strCache>
                <c:ptCount val="6"/>
                <c:pt idx="0">
                  <c:v>Monday</c:v>
                </c:pt>
                <c:pt idx="1">
                  <c:v>Tuesday</c:v>
                </c:pt>
                <c:pt idx="2">
                  <c:v>Wednesday</c:v>
                </c:pt>
                <c:pt idx="3">
                  <c:v>Thursday</c:v>
                </c:pt>
                <c:pt idx="4">
                  <c:v>Friday</c:v>
                </c:pt>
                <c:pt idx="5">
                  <c:v>Saturday</c:v>
                </c:pt>
              </c:strCache>
            </c:strRef>
          </c:cat>
          <c:val>
            <c:numRef>
              <c:f>PerDay!$I$3:$I$8</c:f>
              <c:numCache>
                <c:formatCode>0</c:formatCode>
                <c:ptCount val="6"/>
                <c:pt idx="0">
                  <c:v>105.28571428571429</c:v>
                </c:pt>
                <c:pt idx="1">
                  <c:v>91.333333333333329</c:v>
                </c:pt>
                <c:pt idx="2">
                  <c:v>122.71428571428571</c:v>
                </c:pt>
                <c:pt idx="3">
                  <c:v>93.571428571428569</c:v>
                </c:pt>
                <c:pt idx="4">
                  <c:v>68.142857142857139</c:v>
                </c:pt>
                <c:pt idx="5">
                  <c:v>19.833333333333332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080-429A-9248-EAF56000BCF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69857120"/>
        <c:axId val="169866688"/>
      </c:barChart>
      <c:catAx>
        <c:axId val="16985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866688"/>
        <c:crosses val="autoZero"/>
        <c:auto val="1"/>
        <c:lblAlgn val="ctr"/>
        <c:lblOffset val="100"/>
        <c:noMultiLvlLbl val="0"/>
      </c:catAx>
      <c:valAx>
        <c:axId val="16986668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crossAx val="169857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5/14/2019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5/14/2019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26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20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smtClean="0">
                <a:solidFill>
                  <a:srgbClr val="002060"/>
                </a:solidFill>
              </a:rPr>
              <a:t>Campus-wide communications</a:t>
            </a:r>
            <a:r>
              <a:rPr lang="en-US" sz="1600" b="1" dirty="0" smtClean="0"/>
              <a:t>, including processes on mail service, HR paperwork, and other functions which have no “on-the-ground presence” </a:t>
            </a:r>
            <a:r>
              <a:rPr lang="en-US" sz="1600" b="1" dirty="0" smtClean="0">
                <a:solidFill>
                  <a:srgbClr val="002060"/>
                </a:solidFill>
              </a:rPr>
              <a:t>in Newton: Work in Progress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169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662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5/14/2019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5/14/2019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en-US"/>
              <a:t>5/14/2019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1706581" indent="0">
              <a:buNone/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5/14/2019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5/14/2019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5/14/2019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5/14/2019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5/14/2019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5/14/2019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2DD204D1-F9BD-4643-8480-6EA41EB484F1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2.wdp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microsoft.com/office/2007/relationships/hdphoto" Target="../media/hdphoto3.wdp"/><Relationship Id="rId10" Type="http://schemas.openxmlformats.org/officeDocument/2006/relationships/image" Target="../media/image14.png"/><Relationship Id="rId4" Type="http://schemas.microsoft.com/office/2007/relationships/hdphoto" Target="../media/hdphoto1.wdp"/><Relationship Id="rId9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jpe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1">
                <a:lumMod val="110000"/>
                <a:satMod val="105000"/>
                <a:tint val="67000"/>
              </a:schemeClr>
            </a:gs>
            <a:gs pos="29000">
              <a:schemeClr val="dk1">
                <a:lumMod val="105000"/>
                <a:satMod val="103000"/>
                <a:tint val="73000"/>
              </a:schemeClr>
            </a:gs>
            <a:gs pos="65000">
              <a:schemeClr val="accent5">
                <a:lumMod val="60000"/>
                <a:lumOff val="40000"/>
                <a:alpha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9394" r="19902"/>
          <a:stretch/>
        </p:blipFill>
        <p:spPr>
          <a:xfrm>
            <a:off x="1903412" y="2743200"/>
            <a:ext cx="3429001" cy="27224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389" y="2743200"/>
            <a:ext cx="5098696" cy="270340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693456" y="5652975"/>
            <a:ext cx="6934200" cy="1070199"/>
          </a:xfrm>
        </p:spPr>
        <p:txBody>
          <a:bodyPr>
            <a:normAutofit fontScale="92500"/>
          </a:bodyPr>
          <a:lstStyle/>
          <a:p>
            <a:pPr algn="ct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Ilse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Allen		         Laurence Mini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Integrated Services Specialists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893357" y="250825"/>
            <a:ext cx="8534399" cy="2286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Wadsworth Learning Resource Center and Library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Mount Ida Campus, Newton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2894011" y="25400"/>
            <a:ext cx="9293225" cy="1219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Summary of operations and services at the Wadsworth Library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722812" y="1278466"/>
            <a:ext cx="7252757" cy="535093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In 2018-2019, we served a mixed population of:</a:t>
            </a:r>
          </a:p>
          <a:p>
            <a:pPr marL="0" indent="0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lvl="1"/>
            <a:r>
              <a:rPr lang="en-US" sz="2400" b="1" dirty="0" smtClean="0">
                <a:latin typeface="Bookman Old Style" panose="02050604050505020204" pitchFamily="18" charset="0"/>
              </a:rPr>
              <a:t>UMass Vet Tech, internship students</a:t>
            </a:r>
          </a:p>
          <a:p>
            <a:pPr lvl="1"/>
            <a:r>
              <a:rPr lang="en-US" sz="2400" b="1" dirty="0">
                <a:latin typeface="Bookman Old Style" panose="02050604050505020204" pitchFamily="18" charset="0"/>
              </a:rPr>
              <a:t>Dental </a:t>
            </a:r>
            <a:r>
              <a:rPr lang="en-US" sz="2400" b="1" dirty="0" smtClean="0">
                <a:latin typeface="Bookman Old Style" panose="02050604050505020204" pitchFamily="18" charset="0"/>
              </a:rPr>
              <a:t>Hygiene Regis College students</a:t>
            </a:r>
          </a:p>
          <a:p>
            <a:pPr lvl="1"/>
            <a:r>
              <a:rPr lang="en-US" sz="2400" b="1" dirty="0">
                <a:latin typeface="Bookman Old Style" panose="02050604050505020204" pitchFamily="18" charset="0"/>
              </a:rPr>
              <a:t>C</a:t>
            </a:r>
            <a:r>
              <a:rPr lang="en-US" sz="2400" b="1" dirty="0" smtClean="0">
                <a:latin typeface="Bookman Old Style" panose="02050604050505020204" pitchFamily="18" charset="0"/>
              </a:rPr>
              <a:t>ommunity member groups</a:t>
            </a:r>
          </a:p>
          <a:p>
            <a:pPr lvl="2"/>
            <a:r>
              <a:rPr lang="en-US" sz="2400" b="1" dirty="0" smtClean="0">
                <a:latin typeface="Bookman Old Style" panose="02050604050505020204" pitchFamily="18" charset="0"/>
              </a:rPr>
              <a:t>Retirees</a:t>
            </a:r>
          </a:p>
          <a:p>
            <a:pPr lvl="2"/>
            <a:r>
              <a:rPr lang="en-US" sz="2400" b="1" dirty="0" smtClean="0">
                <a:latin typeface="Bookman Old Style" panose="02050604050505020204" pitchFamily="18" charset="0"/>
              </a:rPr>
              <a:t>Students from local schools </a:t>
            </a:r>
          </a:p>
          <a:p>
            <a:pPr lvl="2"/>
            <a:r>
              <a:rPr lang="en-US" sz="2400" b="1" dirty="0" smtClean="0">
                <a:latin typeface="Bookman Old Style" panose="02050604050505020204" pitchFamily="18" charset="0"/>
              </a:rPr>
              <a:t>Parents of students using practice fields</a:t>
            </a:r>
          </a:p>
          <a:p>
            <a:pPr lvl="2"/>
            <a:r>
              <a:rPr lang="en-US" sz="2400" b="1" dirty="0" smtClean="0">
                <a:latin typeface="Bookman Old Style" panose="02050604050505020204" pitchFamily="18" charset="0"/>
              </a:rPr>
              <a:t>Former Mount Ida (Minuteman) users</a:t>
            </a:r>
          </a:p>
          <a:p>
            <a:pPr lvl="2"/>
            <a:r>
              <a:rPr lang="en-US" sz="2400" b="1" dirty="0">
                <a:latin typeface="Bookman Old Style" panose="02050604050505020204" pitchFamily="18" charset="0"/>
              </a:rPr>
              <a:t>O</a:t>
            </a:r>
            <a:r>
              <a:rPr lang="en-US" sz="2400" b="1" dirty="0" smtClean="0">
                <a:latin typeface="Bookman Old Style" panose="02050604050505020204" pitchFamily="18" charset="0"/>
              </a:rPr>
              <a:t>ther non-UMass community members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726706"/>
              </p:ext>
            </p:extLst>
          </p:nvPr>
        </p:nvGraphicFramePr>
        <p:xfrm>
          <a:off x="149224" y="1984375"/>
          <a:ext cx="48006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3011" y="76200"/>
            <a:ext cx="9675813" cy="1162050"/>
          </a:xfrm>
        </p:spPr>
        <p:txBody>
          <a:bodyPr>
            <a:norm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Summary of operations and services at the Wadsworth Library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9412" y="1473200"/>
            <a:ext cx="8151813" cy="53739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Typical services offered on a daily basis include:</a:t>
            </a:r>
          </a:p>
          <a:p>
            <a:pPr lvl="2"/>
            <a:r>
              <a:rPr lang="en-US" sz="2200" b="1" dirty="0" smtClean="0">
                <a:latin typeface="Bookman Old Style" panose="02050604050505020204" pitchFamily="18" charset="0"/>
              </a:rPr>
              <a:t>How to access </a:t>
            </a:r>
            <a:r>
              <a:rPr lang="en-US" sz="2200" b="1" dirty="0">
                <a:latin typeface="Bookman Old Style" panose="02050604050505020204" pitchFamily="18" charset="0"/>
              </a:rPr>
              <a:t>print and online resources </a:t>
            </a:r>
            <a:endParaRPr lang="en-US" sz="2200" b="1" dirty="0" smtClean="0">
              <a:latin typeface="Bookman Old Style" panose="02050604050505020204" pitchFamily="18" charset="0"/>
            </a:endParaRPr>
          </a:p>
          <a:p>
            <a:pPr lvl="2"/>
            <a:r>
              <a:rPr lang="en-US" sz="2200" b="1" dirty="0">
                <a:latin typeface="Bookman Old Style" panose="02050604050505020204" pitchFamily="18" charset="0"/>
              </a:rPr>
              <a:t>T</a:t>
            </a:r>
            <a:r>
              <a:rPr lang="en-US" sz="2200" b="1" dirty="0" smtClean="0">
                <a:latin typeface="Bookman Old Style" panose="02050604050505020204" pitchFamily="18" charset="0"/>
              </a:rPr>
              <a:t>echnical </a:t>
            </a:r>
            <a:r>
              <a:rPr lang="en-US" sz="2200" b="1" dirty="0">
                <a:latin typeface="Bookman Old Style" panose="02050604050505020204" pitchFamily="18" charset="0"/>
              </a:rPr>
              <a:t>support and </a:t>
            </a:r>
            <a:r>
              <a:rPr lang="en-US" sz="2200" b="1" dirty="0" smtClean="0">
                <a:latin typeface="Bookman Old Style" panose="02050604050505020204" pitchFamily="18" charset="0"/>
              </a:rPr>
              <a:t>troubleshooting</a:t>
            </a:r>
          </a:p>
          <a:p>
            <a:pPr lvl="3"/>
            <a:r>
              <a:rPr lang="en-US" sz="2200" b="1" dirty="0" smtClean="0">
                <a:latin typeface="Bookman Old Style" panose="02050604050505020204" pitchFamily="18" charset="0"/>
              </a:rPr>
              <a:t> printing</a:t>
            </a:r>
          </a:p>
          <a:p>
            <a:pPr lvl="3"/>
            <a:r>
              <a:rPr lang="en-US" sz="2200" b="1" dirty="0" smtClean="0">
                <a:latin typeface="Bookman Old Style" panose="02050604050505020204" pitchFamily="18" charset="0"/>
              </a:rPr>
              <a:t>wireless access</a:t>
            </a:r>
          </a:p>
          <a:p>
            <a:pPr lvl="3"/>
            <a:r>
              <a:rPr lang="en-US" sz="2200" b="1" dirty="0" smtClean="0">
                <a:latin typeface="Bookman Old Style" panose="02050604050505020204" pitchFamily="18" charset="0"/>
              </a:rPr>
              <a:t>Microsoft/Google docs</a:t>
            </a:r>
          </a:p>
          <a:p>
            <a:pPr lvl="2"/>
            <a:r>
              <a:rPr lang="en-US" sz="2200" b="1" dirty="0">
                <a:latin typeface="Bookman Old Style" panose="02050604050505020204" pitchFamily="18" charset="0"/>
              </a:rPr>
              <a:t>H</a:t>
            </a:r>
            <a:r>
              <a:rPr lang="en-US" sz="2200" b="1" dirty="0" smtClean="0">
                <a:latin typeface="Bookman Old Style" panose="02050604050505020204" pitchFamily="18" charset="0"/>
              </a:rPr>
              <a:t>osting online tutoring sessions</a:t>
            </a:r>
          </a:p>
          <a:p>
            <a:pPr lvl="2"/>
            <a:r>
              <a:rPr lang="en-US" sz="2200" b="1" dirty="0" smtClean="0">
                <a:latin typeface="Bookman Old Style" panose="02050604050505020204" pitchFamily="18" charset="0"/>
              </a:rPr>
              <a:t>Use of Reserve books </a:t>
            </a:r>
          </a:p>
          <a:p>
            <a:pPr lvl="2"/>
            <a:r>
              <a:rPr lang="en-US" sz="2200" b="1" dirty="0" smtClean="0">
                <a:latin typeface="Bookman Old Style" panose="02050604050505020204" pitchFamily="18" charset="0"/>
              </a:rPr>
              <a:t>Student </a:t>
            </a:r>
            <a:r>
              <a:rPr lang="en-US" sz="2200" b="1" dirty="0">
                <a:latin typeface="Bookman Old Style" panose="02050604050505020204" pitchFamily="18" charset="0"/>
              </a:rPr>
              <a:t>life </a:t>
            </a:r>
            <a:r>
              <a:rPr lang="en-US" sz="2200" b="1" dirty="0" smtClean="0">
                <a:latin typeface="Bookman Old Style" panose="02050604050505020204" pitchFamily="18" charset="0"/>
              </a:rPr>
              <a:t>and academic programming </a:t>
            </a:r>
            <a:endParaRPr lang="en-US" sz="2200" b="1" dirty="0">
              <a:latin typeface="Bookman Old Style" panose="02050604050505020204" pitchFamily="18" charset="0"/>
            </a:endParaRPr>
          </a:p>
          <a:p>
            <a:pPr lvl="3"/>
            <a:r>
              <a:rPr lang="en-US" sz="2200" b="1" dirty="0" smtClean="0">
                <a:latin typeface="Bookman Old Style" panose="02050604050505020204" pitchFamily="18" charset="0"/>
              </a:rPr>
              <a:t>monthly coffee hour</a:t>
            </a:r>
          </a:p>
          <a:p>
            <a:pPr lvl="3"/>
            <a:r>
              <a:rPr lang="en-US" sz="2200" b="1" dirty="0" smtClean="0">
                <a:latin typeface="Bookman Old Style" panose="02050604050505020204" pitchFamily="18" charset="0"/>
              </a:rPr>
              <a:t>Finals Fun destination</a:t>
            </a:r>
            <a:endParaRPr lang="en-US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8740617"/>
              </p:ext>
            </p:extLst>
          </p:nvPr>
        </p:nvGraphicFramePr>
        <p:xfrm>
          <a:off x="227011" y="2438400"/>
          <a:ext cx="4572000" cy="3649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837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8006" y="27214"/>
            <a:ext cx="6170614" cy="1397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Management of the Mount Ida Collections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1040" y="1397000"/>
            <a:ext cx="6103938" cy="54501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100" b="1" dirty="0" smtClean="0">
              <a:latin typeface="Bookman Old Style" panose="02050604050505020204" pitchFamily="18" charset="0"/>
            </a:endParaRPr>
          </a:p>
          <a:p>
            <a:r>
              <a:rPr lang="en-US" b="1" dirty="0" smtClean="0">
                <a:latin typeface="Bookman Old Style" panose="02050604050505020204" pitchFamily="18" charset="0"/>
              </a:rPr>
              <a:t>Linking and un-suppressing records</a:t>
            </a:r>
          </a:p>
          <a:p>
            <a:r>
              <a:rPr lang="en-US" b="1" dirty="0" smtClean="0">
                <a:latin typeface="Bookman Old Style" panose="02050604050505020204" pitchFamily="18" charset="0"/>
              </a:rPr>
              <a:t>Creating new shelf and spine labels for easier browsing </a:t>
            </a:r>
          </a:p>
          <a:p>
            <a:r>
              <a:rPr lang="en-US" b="1" dirty="0" smtClean="0">
                <a:latin typeface="Bookman Old Style" panose="02050604050505020204" pitchFamily="18" charset="0"/>
              </a:rPr>
              <a:t>Creating new collection categories</a:t>
            </a:r>
          </a:p>
          <a:p>
            <a:pPr marL="426645" lvl="1" indent="0">
              <a:buNone/>
            </a:pPr>
            <a:r>
              <a:rPr lang="en-US" sz="1800" b="1" dirty="0" smtClean="0">
                <a:latin typeface="Bookman Old Style" panose="02050604050505020204" pitchFamily="18" charset="0"/>
              </a:rPr>
              <a:t>Juvenile collection </a:t>
            </a:r>
          </a:p>
          <a:p>
            <a:pPr marL="426645" lvl="1" indent="0">
              <a:buNone/>
            </a:pPr>
            <a:r>
              <a:rPr lang="en-US" sz="1800" b="1" dirty="0" smtClean="0">
                <a:latin typeface="Bookman Old Style" panose="02050604050505020204" pitchFamily="18" charset="0"/>
              </a:rPr>
              <a:t>Young </a:t>
            </a:r>
            <a:r>
              <a:rPr lang="en-US" sz="1800" b="1" dirty="0">
                <a:latin typeface="Bookman Old Style" panose="02050604050505020204" pitchFamily="18" charset="0"/>
              </a:rPr>
              <a:t>Adult Fiction </a:t>
            </a:r>
            <a:r>
              <a:rPr lang="en-US" sz="1800" b="1" dirty="0" smtClean="0">
                <a:latin typeface="Bookman Old Style" panose="02050604050505020204" pitchFamily="18" charset="0"/>
              </a:rPr>
              <a:t>(</a:t>
            </a:r>
            <a:r>
              <a:rPr lang="en-US" sz="1800" b="1" dirty="0">
                <a:latin typeface="Bookman Old Style" panose="02050604050505020204" pitchFamily="18" charset="0"/>
              </a:rPr>
              <a:t>PZs)</a:t>
            </a:r>
          </a:p>
          <a:p>
            <a:pPr marL="426645" lvl="1" indent="0">
              <a:buNone/>
            </a:pPr>
            <a:r>
              <a:rPr lang="en-US" sz="1800" b="1" dirty="0">
                <a:latin typeface="Bookman Old Style" panose="02050604050505020204" pitchFamily="18" charset="0"/>
              </a:rPr>
              <a:t>Vet Tech journal and AV Curriculum </a:t>
            </a:r>
            <a:endParaRPr lang="en-US" sz="1800" b="1" dirty="0" smtClean="0">
              <a:latin typeface="Bookman Old Style" panose="02050604050505020204" pitchFamily="18" charset="0"/>
            </a:endParaRPr>
          </a:p>
          <a:p>
            <a:r>
              <a:rPr lang="en-US" b="1" dirty="0">
                <a:latin typeface="Bookman Old Style" panose="02050604050505020204" pitchFamily="18" charset="0"/>
              </a:rPr>
              <a:t>Copy cataloging of unfound items</a:t>
            </a:r>
          </a:p>
          <a:p>
            <a:r>
              <a:rPr lang="en-US" b="1" dirty="0" smtClean="0">
                <a:latin typeface="Bookman Old Style" panose="02050604050505020204" pitchFamily="18" charset="0"/>
              </a:rPr>
              <a:t>Mending and repairing books</a:t>
            </a:r>
          </a:p>
          <a:p>
            <a:r>
              <a:rPr lang="en-US" b="1" dirty="0" smtClean="0">
                <a:latin typeface="Bookman Old Style" panose="02050604050505020204" pitchFamily="18" charset="0"/>
              </a:rPr>
              <a:t>Monthly thematic book displays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36" y="27214"/>
            <a:ext cx="2064582" cy="36703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776" y="27214"/>
            <a:ext cx="2032634" cy="36104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64" b="15357"/>
          <a:stretch/>
        </p:blipFill>
        <p:spPr>
          <a:xfrm>
            <a:off x="9591879" y="3588725"/>
            <a:ext cx="2611687" cy="32583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24375" r="30625"/>
          <a:stretch/>
        </p:blipFill>
        <p:spPr>
          <a:xfrm>
            <a:off x="-21626" y="3670368"/>
            <a:ext cx="2550106" cy="318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61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t="7955" b="11932"/>
          <a:stretch/>
        </p:blipFill>
        <p:spPr>
          <a:xfrm>
            <a:off x="1877485" y="3920114"/>
            <a:ext cx="2044315" cy="28897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/>
          <a:srcRect l="3307" t="6188" b="2683"/>
          <a:stretch/>
        </p:blipFill>
        <p:spPr>
          <a:xfrm>
            <a:off x="3921800" y="4054731"/>
            <a:ext cx="1735445" cy="27660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71012" y="14519"/>
            <a:ext cx="2817814" cy="403871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39220" y="14519"/>
            <a:ext cx="4951412" cy="4033602"/>
            <a:chOff x="2306637" y="4062825"/>
            <a:chExt cx="3306917" cy="25908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8"/>
            <a:srcRect t="1807" b="8818"/>
            <a:stretch/>
          </p:blipFill>
          <p:spPr>
            <a:xfrm>
              <a:off x="2306637" y="4062825"/>
              <a:ext cx="1631950" cy="25908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9"/>
            <a:srcRect l="6420" t="11446" b="7064"/>
            <a:stretch/>
          </p:blipFill>
          <p:spPr>
            <a:xfrm>
              <a:off x="3938588" y="4062825"/>
              <a:ext cx="1674966" cy="2590800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0"/>
          <a:srcRect t="14951" b="22837"/>
          <a:stretch/>
        </p:blipFill>
        <p:spPr>
          <a:xfrm>
            <a:off x="4951412" y="1281202"/>
            <a:ext cx="2513012" cy="27770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1"/>
          <a:srcRect t="16702" b="14075"/>
          <a:stretch/>
        </p:blipFill>
        <p:spPr>
          <a:xfrm>
            <a:off x="9449454" y="4054283"/>
            <a:ext cx="2726451" cy="28147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3612" y="14520"/>
            <a:ext cx="5867399" cy="1204680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Interesting Items in Our Collections…</a:t>
            </a:r>
            <a:endParaRPr lang="en-US" sz="4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106000"/>
                    </a14:imgEffect>
                    <a14:imgEffect>
                      <a14:brightnessContrast bright="-21000" contrast="1000"/>
                    </a14:imgEffect>
                  </a14:imgLayer>
                </a14:imgProps>
              </a:ext>
            </a:extLst>
          </a:blip>
          <a:srcRect l="6420" t="7941" r="-1556" b="4381"/>
          <a:stretch/>
        </p:blipFill>
        <p:spPr>
          <a:xfrm>
            <a:off x="7621305" y="4100119"/>
            <a:ext cx="1828149" cy="2727959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48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rcRect t="9694" r="3307" b="10569"/>
          <a:stretch/>
        </p:blipFill>
        <p:spPr>
          <a:xfrm>
            <a:off x="5657245" y="4054731"/>
            <a:ext cx="1964060" cy="27551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6"/>
          <a:srcRect t="13199" r="4863" b="6189"/>
          <a:stretch/>
        </p:blipFill>
        <p:spPr>
          <a:xfrm>
            <a:off x="7466013" y="1219200"/>
            <a:ext cx="1905000" cy="28672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7"/>
          <a:srcRect t="5312" b="6188"/>
          <a:stretch/>
        </p:blipFill>
        <p:spPr>
          <a:xfrm>
            <a:off x="-20257" y="3933845"/>
            <a:ext cx="1867216" cy="293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56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4011" y="76200"/>
            <a:ext cx="8380651" cy="69088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Challenges and Solutions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860334" y="457200"/>
            <a:ext cx="5328491" cy="633730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sz="2000" b="1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Improved communication about facilities and operations</a:t>
            </a:r>
            <a:r>
              <a:rPr lang="en-US" sz="2000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 </a:t>
            </a:r>
            <a:r>
              <a:rPr lang="en-US" sz="1700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at MIC and between campuses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  <a:latin typeface="Bookman Old Style" panose="02050604050505020204" pitchFamily="18" charset="0"/>
              </a:rPr>
              <a:t>IT at both campuses </a:t>
            </a:r>
            <a:r>
              <a:rPr lang="en-US" sz="1700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working to upgrade outdated networking at Mount Ida campus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300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UMass/Mount Ida IT now works with library IT </a:t>
            </a:r>
            <a:r>
              <a:rPr lang="en-US" sz="1700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more consistently to upgrade and resolve issues with library work stations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Hiring graduate students </a:t>
            </a:r>
            <a:r>
              <a:rPr lang="en-US" sz="1700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here for internships and classes for library support</a:t>
            </a:r>
            <a:r>
              <a:rPr lang="en-US" sz="18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en-US" sz="18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en-US" sz="18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00" b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Library staff been a source of reassurance and information about not only library resources, but UMA in general</a:t>
            </a:r>
            <a:r>
              <a:rPr lang="en-US" sz="17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, </a:t>
            </a:r>
            <a:r>
              <a:rPr lang="en-US" sz="1700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to many former Mount Ida students as they adjust to life at a large university</a:t>
            </a:r>
            <a:endParaRPr lang="en-US" sz="1700" b="1" dirty="0">
              <a:solidFill>
                <a:schemeClr val="accent5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5840" y="609600"/>
            <a:ext cx="3417493" cy="6019800"/>
          </a:xfrm>
        </p:spPr>
        <p:txBody>
          <a:bodyPr anchor="ctr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3366"/>
                </a:solidFill>
                <a:latin typeface="Bookman Old Style" panose="02050604050505020204" pitchFamily="18" charset="0"/>
              </a:rPr>
              <a:t>Communications </a:t>
            </a:r>
            <a:r>
              <a:rPr lang="en-US" sz="1800" b="1" dirty="0" smtClean="0">
                <a:solidFill>
                  <a:srgbClr val="003366"/>
                </a:solidFill>
                <a:latin typeface="Bookman Old Style" panose="02050604050505020204" pitchFamily="18" charset="0"/>
              </a:rPr>
              <a:t>between    campuses</a:t>
            </a:r>
            <a:br>
              <a:rPr lang="en-US" sz="1800" b="1" dirty="0" smtClean="0">
                <a:solidFill>
                  <a:srgbClr val="003366"/>
                </a:solidFill>
                <a:latin typeface="Bookman Old Style" panose="02050604050505020204" pitchFamily="18" charset="0"/>
              </a:rPr>
            </a:br>
            <a:r>
              <a:rPr lang="en-US" sz="1800" b="1" dirty="0" smtClean="0">
                <a:solidFill>
                  <a:srgbClr val="003366"/>
                </a:solidFill>
                <a:latin typeface="Bookman Old Style" panose="02050604050505020204" pitchFamily="18" charset="0"/>
              </a:rPr>
              <a:t>New facilities, new challenges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800" b="1" dirty="0">
                <a:solidFill>
                  <a:srgbClr val="003366"/>
                </a:solidFill>
                <a:latin typeface="Bookman Old Style" panose="02050604050505020204" pitchFamily="18" charset="0"/>
              </a:rPr>
              <a:t/>
            </a:r>
            <a:br>
              <a:rPr lang="en-US" sz="800" b="1" dirty="0">
                <a:solidFill>
                  <a:srgbClr val="003366"/>
                </a:solidFill>
                <a:latin typeface="Bookman Old Style" panose="02050604050505020204" pitchFamily="18" charset="0"/>
              </a:rPr>
            </a:br>
            <a:r>
              <a:rPr lang="en-US" sz="800" b="1" dirty="0" smtClean="0">
                <a:solidFill>
                  <a:srgbClr val="003366"/>
                </a:solidFill>
                <a:latin typeface="Bookman Old Style" panose="02050604050505020204" pitchFamily="18" charset="0"/>
              </a:rPr>
              <a:t> </a:t>
            </a:r>
          </a:p>
          <a:p>
            <a:pPr marL="0" indent="-45720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3366"/>
                </a:solidFill>
                <a:latin typeface="Bookman Old Style" panose="02050604050505020204" pitchFamily="18" charset="0"/>
              </a:rPr>
              <a:t>W</a:t>
            </a:r>
            <a:r>
              <a:rPr lang="en-US" sz="1800" b="1" dirty="0" smtClean="0">
                <a:solidFill>
                  <a:srgbClr val="003366"/>
                </a:solidFill>
                <a:latin typeface="Bookman Old Style" panose="02050604050505020204" pitchFamily="18" charset="0"/>
              </a:rPr>
              <a:t>ireless networking and printer  issues</a:t>
            </a:r>
            <a:endParaRPr lang="en-US" sz="1800" b="1" dirty="0">
              <a:solidFill>
                <a:srgbClr val="003366"/>
              </a:solidFill>
              <a:latin typeface="Bookman Old Style" panose="02050604050505020204" pitchFamily="18" charset="0"/>
            </a:endParaRPr>
          </a:p>
          <a:p>
            <a:pPr marL="0" indent="-45720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003366"/>
                </a:solidFill>
                <a:latin typeface="Bookman Old Style" panose="02050604050505020204" pitchFamily="18" charset="0"/>
              </a:rPr>
              <a:t>Software and hardware glitches</a:t>
            </a:r>
            <a:endParaRPr lang="en-US" sz="1800" b="1" dirty="0">
              <a:solidFill>
                <a:srgbClr val="003366"/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b="1" dirty="0" smtClean="0">
                <a:solidFill>
                  <a:srgbClr val="003366"/>
                </a:solidFill>
                <a:latin typeface="Bookman Old Style" panose="02050604050505020204" pitchFamily="18" charset="0"/>
              </a:rPr>
              <a:t> </a:t>
            </a:r>
            <a:br>
              <a:rPr lang="en-US" sz="1400" b="1" dirty="0" smtClean="0">
                <a:solidFill>
                  <a:srgbClr val="003366"/>
                </a:solidFill>
                <a:latin typeface="Bookman Old Style" panose="02050604050505020204" pitchFamily="18" charset="0"/>
              </a:rPr>
            </a:br>
            <a:endParaRPr lang="en-US" sz="1400" b="1" dirty="0" smtClean="0">
              <a:solidFill>
                <a:srgbClr val="003366"/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003366"/>
                </a:solidFill>
                <a:latin typeface="Bookman Old Style" panose="02050604050505020204" pitchFamily="18" charset="0"/>
              </a:rPr>
              <a:t>Creating a student workforce with no real student population</a:t>
            </a:r>
            <a:endParaRPr lang="en-US" sz="1700" b="1" dirty="0">
              <a:solidFill>
                <a:srgbClr val="003366"/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b="1" dirty="0" smtClean="0">
              <a:solidFill>
                <a:srgbClr val="003366"/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003366"/>
                </a:solidFill>
                <a:latin typeface="Bookman Old Style" panose="02050604050505020204" pitchFamily="18" charset="0"/>
              </a:rPr>
              <a:t>Helping students adjust to the difficult transition to UMass from a small, liberal arts college</a:t>
            </a:r>
            <a:endParaRPr lang="en-US" sz="1800" dirty="0">
              <a:solidFill>
                <a:srgbClr val="003366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5854980" y="1391645"/>
            <a:ext cx="929082" cy="484632"/>
          </a:xfrm>
          <a:prstGeom prst="righ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929663" y="2788243"/>
            <a:ext cx="930670" cy="484632"/>
          </a:xfrm>
          <a:prstGeom prst="righ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854185" y="4033245"/>
            <a:ext cx="1006149" cy="484632"/>
          </a:xfrm>
          <a:prstGeom prst="righ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821631" y="5638800"/>
            <a:ext cx="1006149" cy="484632"/>
          </a:xfrm>
          <a:prstGeom prst="rightArrow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33867"/>
            <a:ext cx="11123613" cy="1219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2019-2020 AY @ the Wadsworth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and Mount Ida Campus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43206" y="1524000"/>
            <a:ext cx="8318606" cy="5130800"/>
          </a:xfrm>
        </p:spPr>
        <p:txBody>
          <a:bodyPr anchor="t">
            <a:normAutofit fontScale="70000" lnSpcReduction="20000"/>
          </a:bodyPr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New graduate programs </a:t>
            </a:r>
            <a:r>
              <a:rPr lang="en-US" sz="3000" dirty="0" smtClean="0">
                <a:latin typeface="Bookman Old Style" panose="02050604050505020204" pitchFamily="18" charset="0"/>
              </a:rPr>
              <a:t>from Isenberg School, other professional and graduate departments on campus </a:t>
            </a:r>
          </a:p>
          <a:p>
            <a:pPr>
              <a:lnSpc>
                <a:spcPct val="100000"/>
              </a:lnSpc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Internship and Co-op program </a:t>
            </a:r>
            <a:r>
              <a:rPr lang="en-US" sz="3000" dirty="0" smtClean="0">
                <a:latin typeface="Bookman Old Style" panose="02050604050505020204" pitchFamily="18" charset="0"/>
              </a:rPr>
              <a:t>growing this summer</a:t>
            </a:r>
          </a:p>
          <a:p>
            <a:pPr marL="1066693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1 year-long Isenberg program beginning in May 2019 </a:t>
            </a:r>
          </a:p>
          <a:p>
            <a:pPr marL="1066693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3 new graduate programs in Fall 2019</a:t>
            </a:r>
          </a:p>
          <a:p>
            <a:pPr marL="1066693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About </a:t>
            </a:r>
            <a:r>
              <a:rPr lang="en-US" sz="2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12 internship students at MIC </a:t>
            </a:r>
            <a:r>
              <a:rPr lang="en-US" sz="2600" b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in Spring 2019</a:t>
            </a:r>
            <a:endParaRPr lang="en-US" sz="2600" b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1066693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50+ students coming to MIC for summer internship program</a:t>
            </a:r>
          </a:p>
          <a:p>
            <a:pPr marL="1066693" lvl="1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Expected to grow this program for fall semester</a:t>
            </a:r>
          </a:p>
          <a:p>
            <a:pPr lvl="1">
              <a:lnSpc>
                <a:spcPct val="100000"/>
              </a:lnSpc>
            </a:pPr>
            <a:endParaRPr lang="en-US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Transition of the Vet Tech </a:t>
            </a:r>
            <a:r>
              <a:rPr lang="en-US" sz="3000" dirty="0" smtClean="0">
                <a:latin typeface="Bookman Old Style" panose="02050604050505020204" pitchFamily="18" charset="0"/>
              </a:rPr>
              <a:t>program to new format in 2020-2021 AY </a:t>
            </a:r>
          </a:p>
          <a:p>
            <a:pPr>
              <a:lnSpc>
                <a:spcPct val="100000"/>
              </a:lnSpc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3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Campus Climate Grant awarded to the Wadsworth Library</a:t>
            </a:r>
            <a:r>
              <a:rPr lang="en-US" sz="3000" dirty="0" smtClean="0">
                <a:latin typeface="Bookman Old Style" panose="02050604050505020204" pitchFamily="18" charset="0"/>
              </a:rPr>
              <a:t> for new book-to-film series with banned books/social justice theme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 smtClean="0">
              <a:latin typeface="Bookman Old Style" panose="02050604050505020204" pitchFamily="18" charset="0"/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6407" y="0"/>
            <a:ext cx="10157354" cy="114321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Bookman Old Style" panose="02050604050505020204" pitchFamily="18" charset="0"/>
              </a:rPr>
              <a:t>Wadsworth Student Engagement Programming-Fall 2018/Spring 2019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5555"/>
          <a:stretch/>
        </p:blipFill>
        <p:spPr>
          <a:xfrm rot="5400000">
            <a:off x="4965522" y="4075632"/>
            <a:ext cx="2362201" cy="24405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6482" y="1402896"/>
            <a:ext cx="1905000" cy="33866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3901" y="2888310"/>
            <a:ext cx="1620440" cy="28807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4466" y="2721092"/>
            <a:ext cx="1714500" cy="304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1" y="1397453"/>
            <a:ext cx="2084275" cy="37053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8687" y="1397453"/>
            <a:ext cx="3862415" cy="21726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/>
          <a:srcRect t="2401" b="35169"/>
          <a:stretch/>
        </p:blipFill>
        <p:spPr>
          <a:xfrm>
            <a:off x="10186982" y="4925752"/>
            <a:ext cx="1714500" cy="19649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/>
          <a:srcRect l="32500" r="-2500"/>
          <a:stretch/>
        </p:blipFill>
        <p:spPr>
          <a:xfrm>
            <a:off x="99248" y="4887652"/>
            <a:ext cx="21336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767" r="3767"/>
          <a:stretch>
            <a:fillRect/>
          </a:stretch>
        </p:blipFill>
        <p:spPr>
          <a:xfrm>
            <a:off x="3953297" y="982098"/>
            <a:ext cx="4190048" cy="2548518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5574" y="131215"/>
            <a:ext cx="6243637" cy="8128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Views from the campus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AutoShape 2" descr="20180913_14044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578" t="-472" r="8776" b="472"/>
          <a:stretch/>
        </p:blipFill>
        <p:spPr>
          <a:xfrm>
            <a:off x="8616151" y="3958851"/>
            <a:ext cx="3159428" cy="23050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8689" y="982098"/>
            <a:ext cx="3168952" cy="23767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844" y="3952369"/>
            <a:ext cx="3073400" cy="23050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975" y="976655"/>
            <a:ext cx="3183467" cy="2387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8243" y="3410082"/>
            <a:ext cx="3140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View of the back side of campus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4190" y="3490704"/>
            <a:ext cx="3140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Bridge to the campus center from residence hall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29162" y="3312520"/>
            <a:ext cx="3248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Holden Hall: one location where Paramount has been filming a TV mini series of novel “Defending Jacob”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2055" y="6328228"/>
            <a:ext cx="3140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Soccer fields and mid-campus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76564" y="6328228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Views of mid-campus from Carlson Street entrance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4991" y="3958851"/>
            <a:ext cx="4097868" cy="23050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1990" y="1128490"/>
            <a:ext cx="1172210" cy="208392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80405" y="4176212"/>
            <a:ext cx="1371600" cy="1857363"/>
          </a:xfrm>
          <a:prstGeom prst="rect">
            <a:avLst/>
          </a:prstGeom>
        </p:spPr>
      </p:pic>
      <p:pic>
        <p:nvPicPr>
          <p:cNvPr id="1026" name="Picture 2" descr="https://dl.boxcloud.com/api/2.0/internal_files/323136433590/versions/340785848022/representations/jpg_paged_2048x2048/content/1.jpg?access_token=1!SSYbEGCUnVijwPqzY9pm22Bdi5iPpuT1UCcqdUnN_BxWYa3fidTQpN8Hx0tzxaRIGfN4TSKWAg1zkqmjRjXGzwVf92J2YSrlBEiXOxePBGzSKueUcuDLhITkVFrqJU6qeYFPwQAEB2EYJFsEJT9PRO_WHhweE6RDUXU7FHkbqt-Wam4o-54MljVR38G3NPcj3B4TEIckEsoBT59JR0jQy8adoXgKzsSV2o23mJzNpE4yHnfg24Lfnx9A3WuudZUNzNaRREIWd1b-MI9EXGU4EuilVUReb9MDE2eEbdY4_JQeS1Jivzf0dLkWPO4f6JSBcw5_MEoPQCIPJu-aGziqqGPrOf8FSkzuey5Gt5m-pT9yUERPrFk44hKZrNF7D8rfbdXmjQ8LDghtutR4jYn5Bysmpq5qVittZ-Av8YMi7Ij5qs1drrAGoBGgmdnvxHtQKgumekqLc-fEL_LFNoCaARmNgptEzzA-aV27yWsxb49rBoHJxZhCGnx6zCKHPr88BH_P3HWDCFmjcCSa75R28krdUsVoQGK-gkj45vxNog-mMe0PNET0K-EjX0FPEFl1CQ..&amp;box_client_name=box-content-preview&amp;box_client_version=2.8.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793" y="4387086"/>
            <a:ext cx="2510977" cy="141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30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787940.potx" id="{9A4E33EC-D715-440E-9062-8AFA4CC9E341}" vid="{0DFBCB81-4ACA-49F1-BA1C-2B43B27F1FC4}"/>
    </a:ext>
  </a:extLst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bookstack presentation (widescreen)</Template>
  <TotalTime>1094</TotalTime>
  <Words>425</Words>
  <Application>Microsoft Office PowerPoint</Application>
  <PresentationFormat>Custom</PresentationFormat>
  <Paragraphs>85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Book Antiqua</vt:lpstr>
      <vt:lpstr>Bookman Old Style</vt:lpstr>
      <vt:lpstr>Century Gothic</vt:lpstr>
      <vt:lpstr>Books 16x9</vt:lpstr>
      <vt:lpstr>Wadsworth Learning Resource Center and Library Mount Ida Campus, Newton</vt:lpstr>
      <vt:lpstr>Summary of operations and services at the Wadsworth Library</vt:lpstr>
      <vt:lpstr>Summary of operations and services at the Wadsworth Library</vt:lpstr>
      <vt:lpstr>Management of the Mount Ida Collections</vt:lpstr>
      <vt:lpstr>Interesting Items in Our Collections…</vt:lpstr>
      <vt:lpstr>Challenges and Solutions </vt:lpstr>
      <vt:lpstr>2019-2020 AY @ the Wadsworth  and Mount Ida Campus</vt:lpstr>
      <vt:lpstr>Wadsworth Student Engagement Programming-Fall 2018/Spring 2019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Wadsworth Learning Resource Center and Library Mount Ida Campus, Newton</dc:title>
  <dc:creator>Staff</dc:creator>
  <cp:lastModifiedBy>Staff</cp:lastModifiedBy>
  <cp:revision>76</cp:revision>
  <dcterms:created xsi:type="dcterms:W3CDTF">2019-05-03T18:29:46Z</dcterms:created>
  <dcterms:modified xsi:type="dcterms:W3CDTF">2019-05-14T19:21:09Z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