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71" r:id="rId3"/>
    <p:sldId id="262" r:id="rId4"/>
    <p:sldId id="259" r:id="rId5"/>
    <p:sldId id="264" r:id="rId6"/>
    <p:sldId id="260" r:id="rId7"/>
    <p:sldId id="265" r:id="rId8"/>
    <p:sldId id="263" r:id="rId9"/>
    <p:sldId id="268" r:id="rId10"/>
    <p:sldId id="261" r:id="rId11"/>
    <p:sldId id="266" r:id="rId12"/>
    <p:sldId id="267" r:id="rId13"/>
    <p:sldId id="270" r:id="rId14"/>
    <p:sldId id="272" r:id="rId15"/>
    <p:sldId id="273" r:id="rId16"/>
    <p:sldId id="274" r:id="rId17"/>
  </p:sldIdLst>
  <p:sldSz cx="9944100" cy="70993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084" userDrawn="1">
          <p15:clr>
            <a:srgbClr val="A4A3A4"/>
          </p15:clr>
        </p15:guide>
        <p15:guide id="2" orient="horz" pos="4396" userDrawn="1">
          <p15:clr>
            <a:srgbClr val="A4A3A4"/>
          </p15:clr>
        </p15:guide>
        <p15:guide id="3" pos="180" userDrawn="1">
          <p15:clr>
            <a:srgbClr val="A4A3A4"/>
          </p15:clr>
        </p15:guide>
        <p15:guide id="4" orient="horz" pos="1324" userDrawn="1">
          <p15:clr>
            <a:srgbClr val="A4A3A4"/>
          </p15:clr>
        </p15:guide>
        <p15:guide id="5" orient="horz" pos="10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43" autoAdjust="0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1320" y="168"/>
      </p:cViewPr>
      <p:guideLst>
        <p:guide pos="6084"/>
        <p:guide orient="horz" pos="4396"/>
        <p:guide pos="180"/>
        <p:guide orient="horz" pos="1324"/>
        <p:guide orient="horz" pos="10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808" y="1161854"/>
            <a:ext cx="8452485" cy="2471608"/>
          </a:xfrm>
        </p:spPr>
        <p:txBody>
          <a:bodyPr anchor="b"/>
          <a:lstStyle>
            <a:lvl1pPr algn="ctr">
              <a:defRPr sz="62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3013" y="3728777"/>
            <a:ext cx="7458075" cy="1714020"/>
          </a:xfrm>
        </p:spPr>
        <p:txBody>
          <a:bodyPr/>
          <a:lstStyle>
            <a:lvl1pPr marL="0" indent="0" algn="ctr">
              <a:buNone/>
              <a:defRPr sz="2484"/>
            </a:lvl1pPr>
            <a:lvl2pPr marL="473293" indent="0" algn="ctr">
              <a:buNone/>
              <a:defRPr sz="2070"/>
            </a:lvl2pPr>
            <a:lvl3pPr marL="946587" indent="0" algn="ctr">
              <a:buNone/>
              <a:defRPr sz="1863"/>
            </a:lvl3pPr>
            <a:lvl4pPr marL="1419880" indent="0" algn="ctr">
              <a:buNone/>
              <a:defRPr sz="1656"/>
            </a:lvl4pPr>
            <a:lvl5pPr marL="1893174" indent="0" algn="ctr">
              <a:buNone/>
              <a:defRPr sz="1656"/>
            </a:lvl5pPr>
            <a:lvl6pPr marL="2366467" indent="0" algn="ctr">
              <a:buNone/>
              <a:defRPr sz="1656"/>
            </a:lvl6pPr>
            <a:lvl7pPr marL="2839761" indent="0" algn="ctr">
              <a:buNone/>
              <a:defRPr sz="1656"/>
            </a:lvl7pPr>
            <a:lvl8pPr marL="3313054" indent="0" algn="ctr">
              <a:buNone/>
              <a:defRPr sz="1656"/>
            </a:lvl8pPr>
            <a:lvl9pPr marL="3786348" indent="0" algn="ctr">
              <a:buNone/>
              <a:defRPr sz="16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74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814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6247" y="377972"/>
            <a:ext cx="2144197" cy="60163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3658" y="377972"/>
            <a:ext cx="6308288" cy="60163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759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813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478" y="1769897"/>
            <a:ext cx="8576786" cy="2953111"/>
          </a:xfrm>
        </p:spPr>
        <p:txBody>
          <a:bodyPr anchor="b"/>
          <a:lstStyle>
            <a:lvl1pPr>
              <a:defRPr sz="62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478" y="4750946"/>
            <a:ext cx="8576786" cy="1552971"/>
          </a:xfrm>
        </p:spPr>
        <p:txBody>
          <a:bodyPr/>
          <a:lstStyle>
            <a:lvl1pPr marL="0" indent="0">
              <a:buNone/>
              <a:defRPr sz="2484">
                <a:solidFill>
                  <a:schemeClr val="tx1"/>
                </a:solidFill>
              </a:defRPr>
            </a:lvl1pPr>
            <a:lvl2pPr marL="473293" indent="0">
              <a:buNone/>
              <a:defRPr sz="2070">
                <a:solidFill>
                  <a:schemeClr val="tx1">
                    <a:tint val="75000"/>
                  </a:schemeClr>
                </a:solidFill>
              </a:defRPr>
            </a:lvl2pPr>
            <a:lvl3pPr marL="94658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3pPr>
            <a:lvl4pPr marL="1419880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4pPr>
            <a:lvl5pPr marL="189317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5pPr>
            <a:lvl6pPr marL="2366467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6pPr>
            <a:lvl7pPr marL="2839761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7pPr>
            <a:lvl8pPr marL="331305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8pPr>
            <a:lvl9pPr marL="3786348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833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657" y="1889860"/>
            <a:ext cx="4226243" cy="4504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200" y="1889860"/>
            <a:ext cx="4226243" cy="4504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384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377974"/>
            <a:ext cx="8576786" cy="13722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953" y="1740315"/>
            <a:ext cx="4206820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953" y="2593216"/>
            <a:ext cx="4206820" cy="38142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201" y="1740315"/>
            <a:ext cx="4227538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4201" y="2593216"/>
            <a:ext cx="4227538" cy="38142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6901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9363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861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7538" y="1022169"/>
            <a:ext cx="5034201" cy="5045104"/>
          </a:xfrm>
        </p:spPr>
        <p:txBody>
          <a:bodyPr/>
          <a:lstStyle>
            <a:lvl1pPr>
              <a:defRPr sz="3313"/>
            </a:lvl1pPr>
            <a:lvl2pPr>
              <a:defRPr sz="2899"/>
            </a:lvl2pPr>
            <a:lvl3pPr>
              <a:defRPr sz="2484"/>
            </a:lvl3pPr>
            <a:lvl4pPr>
              <a:defRPr sz="2070"/>
            </a:lvl4pPr>
            <a:lvl5pPr>
              <a:defRPr sz="2070"/>
            </a:lvl5pPr>
            <a:lvl6pPr>
              <a:defRPr sz="2070"/>
            </a:lvl6pPr>
            <a:lvl7pPr>
              <a:defRPr sz="2070"/>
            </a:lvl7pPr>
            <a:lvl8pPr>
              <a:defRPr sz="2070"/>
            </a:lvl8pPr>
            <a:lvl9pPr>
              <a:defRPr sz="207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62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27538" y="1022169"/>
            <a:ext cx="5034201" cy="5045104"/>
          </a:xfrm>
        </p:spPr>
        <p:txBody>
          <a:bodyPr anchor="t"/>
          <a:lstStyle>
            <a:lvl1pPr marL="0" indent="0">
              <a:buNone/>
              <a:defRPr sz="3313"/>
            </a:lvl1pPr>
            <a:lvl2pPr marL="473293" indent="0">
              <a:buNone/>
              <a:defRPr sz="2899"/>
            </a:lvl2pPr>
            <a:lvl3pPr marL="946587" indent="0">
              <a:buNone/>
              <a:defRPr sz="2484"/>
            </a:lvl3pPr>
            <a:lvl4pPr marL="1419880" indent="0">
              <a:buNone/>
              <a:defRPr sz="2070"/>
            </a:lvl4pPr>
            <a:lvl5pPr marL="1893174" indent="0">
              <a:buNone/>
              <a:defRPr sz="2070"/>
            </a:lvl5pPr>
            <a:lvl6pPr marL="2366467" indent="0">
              <a:buNone/>
              <a:defRPr sz="2070"/>
            </a:lvl6pPr>
            <a:lvl7pPr marL="2839761" indent="0">
              <a:buNone/>
              <a:defRPr sz="2070"/>
            </a:lvl7pPr>
            <a:lvl8pPr marL="3313054" indent="0">
              <a:buNone/>
              <a:defRPr sz="2070"/>
            </a:lvl8pPr>
            <a:lvl9pPr marL="3786348" indent="0">
              <a:buNone/>
              <a:defRPr sz="20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169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657" y="377974"/>
            <a:ext cx="8576786" cy="1372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657" y="1889860"/>
            <a:ext cx="8576786" cy="450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657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8B8C-7257-C548-917A-FB3637F83CB1}" type="datetimeFigureOut">
              <a:rPr lang="tr-TR" smtClean="0"/>
              <a:t>5.10.2019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3983" y="6580001"/>
            <a:ext cx="3356134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3020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A9A26-FE5D-E343-935E-FEDE7EFFE7C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492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6587" rtl="0" eaLnBrk="1" latinLnBrk="0" hangingPunct="1">
        <a:lnSpc>
          <a:spcPct val="90000"/>
        </a:lnSpc>
        <a:spcBef>
          <a:spcPct val="0"/>
        </a:spcBef>
        <a:buNone/>
        <a:defRPr sz="45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47" indent="-236647" algn="l" defTabSz="946587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0994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484" kern="1200">
          <a:solidFill>
            <a:schemeClr val="tx1"/>
          </a:solidFill>
          <a:latin typeface="+mn-lt"/>
          <a:ea typeface="+mn-ea"/>
          <a:cs typeface="+mn-cs"/>
        </a:defRPr>
      </a:lvl2pPr>
      <a:lvl3pPr marL="118323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070" kern="1200">
          <a:solidFill>
            <a:schemeClr val="tx1"/>
          </a:solidFill>
          <a:latin typeface="+mn-lt"/>
          <a:ea typeface="+mn-ea"/>
          <a:cs typeface="+mn-cs"/>
        </a:defRPr>
      </a:lvl3pPr>
      <a:lvl4pPr marL="165652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212982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60311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307640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549701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402299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1pPr>
      <a:lvl2pPr marL="473293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94658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3pPr>
      <a:lvl4pPr marL="141988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189317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36646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2839761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31305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3786348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D9B09E-2626-FD45-86D1-D91633EF3A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44100" cy="70993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17B065-99C6-7E41-B579-45D1F59F1B0A}"/>
              </a:ext>
            </a:extLst>
          </p:cNvPr>
          <p:cNvSpPr/>
          <p:nvPr/>
        </p:nvSpPr>
        <p:spPr>
          <a:xfrm>
            <a:off x="271457" y="336151"/>
            <a:ext cx="9944100" cy="84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Contradictions Between Local Values And Top-down Conservation Priorities: </a:t>
            </a:r>
          </a:p>
          <a:p>
            <a:pPr>
              <a:lnSpc>
                <a:spcPct val="115000"/>
              </a:lnSpc>
            </a:pPr>
            <a:r>
              <a:rPr 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Taşkale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Turkey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76B6D7-1D66-9D4B-90A8-30BE54F3FC65}"/>
              </a:ext>
            </a:extLst>
          </p:cNvPr>
          <p:cNvSpPr txBox="1"/>
          <p:nvPr/>
        </p:nvSpPr>
        <p:spPr>
          <a:xfrm>
            <a:off x="271457" y="1303520"/>
            <a:ext cx="7285264" cy="1177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Emine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Çiğdem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Asrav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A.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Guliz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Bilgin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Altinoz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Architectural and Landscape Heritage Program, Department of Architecture and Design,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Politecnico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di Torino, Italy</a:t>
            </a:r>
          </a:p>
          <a:p>
            <a:pPr>
              <a:lnSpc>
                <a:spcPct val="115000"/>
              </a:lnSpc>
            </a:pP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ICOMOS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Turkey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| 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ICOMOS ISC CL</a:t>
            </a:r>
          </a:p>
          <a:p>
            <a:pPr>
              <a:lnSpc>
                <a:spcPct val="115000"/>
              </a:lnSpc>
            </a:pP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Conservation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of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Cultural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Heritage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Department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of Architecture,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Middle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East Technical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University</a:t>
            </a: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Turkey</a:t>
            </a:r>
            <a:endParaRPr lang="tr-TR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tr-T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ICOMOS </a:t>
            </a:r>
            <a:r>
              <a:rPr lang="tr-T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Turkey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29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A78007-0E7B-1743-B013-8C0CF31B4B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36" y="1237006"/>
            <a:ext cx="8073839" cy="570596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51DD41-CE6D-814D-A4BA-F9D1C14F8A46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ACE0E-15D6-284D-91BF-9FFEFB0663F1}"/>
              </a:ext>
            </a:extLst>
          </p:cNvPr>
          <p:cNvSpPr/>
          <p:nvPr/>
        </p:nvSpPr>
        <p:spPr>
          <a:xfrm>
            <a:off x="199218" y="665440"/>
            <a:ext cx="620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Production Model</a:t>
            </a:r>
          </a:p>
        </p:txBody>
      </p:sp>
    </p:spTree>
    <p:extLst>
      <p:ext uri="{BB962C8B-B14F-4D97-AF65-F5344CB8AC3E}">
        <p14:creationId xmlns:p14="http://schemas.microsoft.com/office/powerpoint/2010/main" val="1094987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18560A-D0F5-E748-B23F-51E39E4945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1618698"/>
            <a:ext cx="9356891" cy="535995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A269354-69D1-A041-AB00-769AE88CC366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CCD6EA-DCE1-A44D-9C30-24F473BD360F}"/>
              </a:ext>
            </a:extLst>
          </p:cNvPr>
          <p:cNvSpPr/>
          <p:nvPr/>
        </p:nvSpPr>
        <p:spPr>
          <a:xfrm>
            <a:off x="199218" y="665440"/>
            <a:ext cx="620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Production Model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│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Action Areas</a:t>
            </a:r>
          </a:p>
        </p:txBody>
      </p:sp>
    </p:spTree>
    <p:extLst>
      <p:ext uri="{BB962C8B-B14F-4D97-AF65-F5344CB8AC3E}">
        <p14:creationId xmlns:p14="http://schemas.microsoft.com/office/powerpoint/2010/main" val="4085959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23B5E89-6C39-964A-A3B6-BA66D1069671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660FC5-074B-4342-97D8-A3B45240E762}"/>
              </a:ext>
            </a:extLst>
          </p:cNvPr>
          <p:cNvSpPr/>
          <p:nvPr/>
        </p:nvSpPr>
        <p:spPr>
          <a:xfrm>
            <a:off x="199218" y="665440"/>
            <a:ext cx="620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2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Conservation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CD1600-6CAF-7C4D-A4F6-8E43E5BB68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28" y="2691100"/>
            <a:ext cx="9259110" cy="425187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72813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856D584-78F5-9045-A334-F02F52572440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4223AF-7358-9F4F-9D3B-0D08F1B279F4}"/>
              </a:ext>
            </a:extLst>
          </p:cNvPr>
          <p:cNvSpPr/>
          <p:nvPr/>
        </p:nvSpPr>
        <p:spPr>
          <a:xfrm>
            <a:off x="199218" y="665440"/>
            <a:ext cx="62063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2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Conservation Model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│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Action Areas</a:t>
            </a:r>
          </a:p>
          <a:p>
            <a:endParaRPr lang="en-US" sz="2000" b="1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CAD747-C8F0-A845-857C-5003036587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1606550"/>
            <a:ext cx="9372600" cy="532337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5241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23B5E89-6C39-964A-A3B6-BA66D1069671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660FC5-074B-4342-97D8-A3B45240E762}"/>
              </a:ext>
            </a:extLst>
          </p:cNvPr>
          <p:cNvSpPr/>
          <p:nvPr/>
        </p:nvSpPr>
        <p:spPr>
          <a:xfrm>
            <a:off x="199218" y="665440"/>
            <a:ext cx="620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3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[Tourism]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8095F-A16E-D84E-86A0-835DFB63C2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28" y="1585914"/>
            <a:ext cx="9258056" cy="535705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4869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23B5E89-6C39-964A-A3B6-BA66D1069671}"/>
              </a:ext>
            </a:extLst>
          </p:cNvPr>
          <p:cNvSpPr/>
          <p:nvPr/>
        </p:nvSpPr>
        <p:spPr>
          <a:xfrm>
            <a:off x="199218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Policies &amp; Strategies for Community-Driven Conservation and Empowerment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4BDC93-5710-9D4F-81DA-8B966121C268}"/>
              </a:ext>
            </a:extLst>
          </p:cNvPr>
          <p:cNvSpPr/>
          <p:nvPr/>
        </p:nvSpPr>
        <p:spPr>
          <a:xfrm>
            <a:off x="199218" y="665440"/>
            <a:ext cx="62063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3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f [Tourism] Model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tr-TR" sz="2000" b="1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│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Action Areas</a:t>
            </a:r>
          </a:p>
          <a:p>
            <a:endParaRPr lang="en-US" sz="2000" b="1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84C666-7BEF-1545-BA5C-5B2D8B081D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1606550"/>
            <a:ext cx="9347907" cy="535480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1000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DFCCB6-ABB0-E647-83A1-F58167841DF3}"/>
              </a:ext>
            </a:extLst>
          </p:cNvPr>
          <p:cNvSpPr/>
          <p:nvPr/>
        </p:nvSpPr>
        <p:spPr>
          <a:xfrm>
            <a:off x="99203" y="236135"/>
            <a:ext cx="8842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Concluding Remarks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482A12-0046-E648-B472-568DF86EADA1}"/>
              </a:ext>
            </a:extLst>
          </p:cNvPr>
          <p:cNvSpPr txBox="1"/>
          <p:nvPr/>
        </p:nvSpPr>
        <p:spPr>
          <a:xfrm>
            <a:off x="99203" y="799735"/>
            <a:ext cx="550149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Rural areas,</a:t>
            </a:r>
          </a:p>
          <a:p>
            <a:r>
              <a:rPr lang="en-US" dirty="0"/>
              <a:t>represent close relations among nature and culture</a:t>
            </a:r>
          </a:p>
          <a:p>
            <a:r>
              <a:rPr lang="en-US" dirty="0"/>
              <a:t>are characterized by traditional practices, traditional knowledge and inherited experiences</a:t>
            </a:r>
          </a:p>
          <a:p>
            <a:r>
              <a:rPr lang="en-US" dirty="0"/>
              <a:t>develop within their own tangible and intangible dynamics</a:t>
            </a:r>
          </a:p>
          <a:p>
            <a:endParaRPr lang="en-US" dirty="0"/>
          </a:p>
          <a:p>
            <a:r>
              <a:rPr lang="en-US" dirty="0"/>
              <a:t>Local community,</a:t>
            </a:r>
          </a:p>
          <a:p>
            <a:r>
              <a:rPr lang="en-US" dirty="0"/>
              <a:t>take an active role in constructing, transferring and sustaining local values</a:t>
            </a:r>
          </a:p>
          <a:p>
            <a:endParaRPr lang="en-US" dirty="0"/>
          </a:p>
          <a:p>
            <a:r>
              <a:rPr lang="en-US" dirty="0"/>
              <a:t>Therefore, </a:t>
            </a:r>
          </a:p>
          <a:p>
            <a:r>
              <a:rPr lang="en-US" dirty="0"/>
              <a:t>any decision related to rural areas should be given considering local dynamics and providing active involvement of local community, as well as diverse stakeholders to the decision-making processes.</a:t>
            </a:r>
          </a:p>
          <a:p>
            <a:endParaRPr lang="en-US" dirty="0"/>
          </a:p>
          <a:p>
            <a:r>
              <a:rPr lang="en-US" dirty="0"/>
              <a:t>In this way,</a:t>
            </a:r>
          </a:p>
          <a:p>
            <a:r>
              <a:rPr lang="en-US" dirty="0"/>
              <a:t>contradictions among local values and top-down conservation, development and economic advance priorities can be prevented. </a:t>
            </a:r>
          </a:p>
        </p:txBody>
      </p:sp>
      <p:pic>
        <p:nvPicPr>
          <p:cNvPr id="15" name="Picture 14" descr="C:\Users\USER\Documents\ve tez başlar\taşkale, karaman\foto\taşkale_18.05.13\_from agriculture areas to the granaries2.JPG">
            <a:extLst>
              <a:ext uri="{FF2B5EF4-FFF2-40B4-BE49-F238E27FC236}">
                <a16:creationId xmlns:a16="http://schemas.microsoft.com/office/drawing/2014/main" id="{68EEDEFF-5D3E-384E-B264-F3A4F8F316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8529" y="-50234"/>
            <a:ext cx="4705571" cy="714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49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ocuments\ve tez başlar\taşkale, karaman\foto\taşkale_18.05.13\_granaries2.JPG">
            <a:extLst>
              <a:ext uri="{FF2B5EF4-FFF2-40B4-BE49-F238E27FC236}">
                <a16:creationId xmlns:a16="http://schemas.microsoft.com/office/drawing/2014/main" id="{684A242F-551D-1D41-A4F0-7676CFABA0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1532" y="144330"/>
            <a:ext cx="3475932" cy="207807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7BB305B9-5E44-8C49-A47C-AF492290C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531" y="4628469"/>
            <a:ext cx="3475933" cy="231785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Resim 9" descr="C:\Users\USER\Documents\ve tez başlar\back to THESIS\visuals\thesis visuals\settlement_in, on, attached\rock-cut.jpg">
            <a:extLst>
              <a:ext uri="{FF2B5EF4-FFF2-40B4-BE49-F238E27FC236}">
                <a16:creationId xmlns:a16="http://schemas.microsoft.com/office/drawing/2014/main" id="{8B3C8BE5-A1F1-3246-8F39-BB30920F53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1532" y="2271358"/>
            <a:ext cx="3475934" cy="230815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0CC81AE-800F-594C-B822-6287EF2665AF}"/>
              </a:ext>
            </a:extLst>
          </p:cNvPr>
          <p:cNvSpPr/>
          <p:nvPr/>
        </p:nvSpPr>
        <p:spPr>
          <a:xfrm>
            <a:off x="164625" y="556712"/>
            <a:ext cx="3917632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settlement characteristics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CE6EA3-26B0-3E42-B090-703CD5003631}"/>
              </a:ext>
            </a:extLst>
          </p:cNvPr>
          <p:cNvSpPr/>
          <p:nvPr/>
        </p:nvSpPr>
        <p:spPr>
          <a:xfrm>
            <a:off x="1675373" y="1276871"/>
            <a:ext cx="45360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in the nature</a:t>
            </a:r>
          </a:p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rock-carved spaces: initial settlements</a:t>
            </a:r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attached to the nature</a:t>
            </a:r>
          </a:p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rock-cut spaces closed by wall: granaries, rock-cut houses</a:t>
            </a: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tr-T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on the nature</a:t>
            </a:r>
          </a:p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row and terrace houses</a:t>
            </a:r>
          </a:p>
        </p:txBody>
      </p:sp>
    </p:spTree>
    <p:extLst>
      <p:ext uri="{BB962C8B-B14F-4D97-AF65-F5344CB8AC3E}">
        <p14:creationId xmlns:p14="http://schemas.microsoft.com/office/powerpoint/2010/main" val="11638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2EBF77B-7337-9242-BCC3-E13B5E344CAE}"/>
              </a:ext>
            </a:extLst>
          </p:cNvPr>
          <p:cNvSpPr/>
          <p:nvPr/>
        </p:nvSpPr>
        <p:spPr>
          <a:xfrm>
            <a:off x="148415" y="971749"/>
            <a:ext cx="9535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The socio-cultural and economic life activities are totally dependent on nature and living spaces. For this, there is active use of spaces in the village and in its historic landscape.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CC81AE-800F-594C-B822-6287EF2665AF}"/>
              </a:ext>
            </a:extLst>
          </p:cNvPr>
          <p:cNvSpPr/>
          <p:nvPr/>
        </p:nvSpPr>
        <p:spPr>
          <a:xfrm>
            <a:off x="164625" y="556712"/>
            <a:ext cx="4596218" cy="66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settlement characteristics</a:t>
            </a:r>
            <a:r>
              <a:rPr lang="tr-TR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&amp; daily use</a:t>
            </a:r>
          </a:p>
          <a:p>
            <a:endParaRPr lang="en-US" sz="1863" b="1" dirty="0">
              <a:solidFill>
                <a:srgbClr val="548235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2" descr="C:\Users\USER\Documents\ve tez başlar\taşkale, karaman\foto\taşkale_18.12.13\köy kütüphanesinden fotolar\kütüp1.jpg">
            <a:extLst>
              <a:ext uri="{FF2B5EF4-FFF2-40B4-BE49-F238E27FC236}">
                <a16:creationId xmlns:a16="http://schemas.microsoft.com/office/drawing/2014/main" id="{48EFFBDF-6428-B24F-96DD-B8A0035D9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191" y="3362252"/>
            <a:ext cx="4306351" cy="327969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A2D72F-969C-D94F-9475-8C095A6F88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962" y="3362253"/>
            <a:ext cx="4395409" cy="32797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89185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106192-C380-304E-B623-13F0AC0DA1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199" y="2233752"/>
            <a:ext cx="3240000" cy="21600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DFDCC83-4F65-4449-8EFC-F3FAA2740421}"/>
              </a:ext>
            </a:extLst>
          </p:cNvPr>
          <p:cNvSpPr/>
          <p:nvPr/>
        </p:nvSpPr>
        <p:spPr>
          <a:xfrm>
            <a:off x="387668" y="372267"/>
            <a:ext cx="4812982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socio-economic characteristics</a:t>
            </a:r>
          </a:p>
        </p:txBody>
      </p:sp>
      <p:pic>
        <p:nvPicPr>
          <p:cNvPr id="10" name="Picture 2" descr="C:\Users\USER\Documents\ve tez başlar\taşkale, karaman\foto\taşkale foto_bld\1.jpg">
            <a:extLst>
              <a:ext uri="{FF2B5EF4-FFF2-40B4-BE49-F238E27FC236}">
                <a16:creationId xmlns:a16="http://schemas.microsoft.com/office/drawing/2014/main" id="{A91D8717-10D2-484D-BD53-47D416294B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0700" y="2233752"/>
            <a:ext cx="3059648" cy="440829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0019F-088F-A14D-95F7-BB8D22E741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0199" y="4561238"/>
            <a:ext cx="3240000" cy="208080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00A9310-568E-9845-ACDD-C6BA78C5E232}"/>
              </a:ext>
            </a:extLst>
          </p:cNvPr>
          <p:cNvSpPr/>
          <p:nvPr/>
        </p:nvSpPr>
        <p:spPr>
          <a:xfrm>
            <a:off x="387668" y="2233752"/>
            <a:ext cx="2361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agriculture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animal husbandry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carpet weaving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beekeeping</a:t>
            </a:r>
          </a:p>
        </p:txBody>
      </p:sp>
    </p:spTree>
    <p:extLst>
      <p:ext uri="{BB962C8B-B14F-4D97-AF65-F5344CB8AC3E}">
        <p14:creationId xmlns:p14="http://schemas.microsoft.com/office/powerpoint/2010/main" val="249987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F5A9730-9B89-8A4D-AD50-8636209E2AE9}"/>
              </a:ext>
            </a:extLst>
          </p:cNvPr>
          <p:cNvSpPr/>
          <p:nvPr/>
        </p:nvSpPr>
        <p:spPr>
          <a:xfrm>
            <a:off x="387668" y="372267"/>
            <a:ext cx="4812982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overall values of </a:t>
            </a:r>
            <a:r>
              <a:rPr lang="en-US" sz="1863" b="1" dirty="0" err="1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Taşkale</a:t>
            </a:r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Village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B7733B-A0C4-F649-89C2-9CDFA323F696}"/>
              </a:ext>
            </a:extLst>
          </p:cNvPr>
          <p:cNvSpPr/>
          <p:nvPr/>
        </p:nvSpPr>
        <p:spPr>
          <a:xfrm>
            <a:off x="387669" y="829690"/>
            <a:ext cx="9556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natural and man-made setting</a:t>
            </a:r>
          </a:p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active use of whole cultural landscape in socio-cultural and economic activities</a:t>
            </a:r>
          </a:p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intangible relations with living environment through memories, symbol areas, place attachments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C210A8-3F39-4049-BCE3-0F40AE766F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14" y="2081816"/>
            <a:ext cx="9413946" cy="489683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5944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cuments\ve tez başlar\conferences\18th ICOMOS\presentation\taşkale uses&amp;values\20 road opening.jpg">
            <a:extLst>
              <a:ext uri="{FF2B5EF4-FFF2-40B4-BE49-F238E27FC236}">
                <a16:creationId xmlns:a16="http://schemas.microsoft.com/office/drawing/2014/main" id="{3245A16D-6401-1847-B618-863BC89D1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14" y="2101851"/>
            <a:ext cx="9369909" cy="48768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B4EC390-17BD-D04D-9D3A-DA2FC9484706}"/>
              </a:ext>
            </a:extLst>
          </p:cNvPr>
          <p:cNvSpPr/>
          <p:nvPr/>
        </p:nvSpPr>
        <p:spPr>
          <a:xfrm>
            <a:off x="387667" y="851917"/>
            <a:ext cx="6738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state ‘touches’ as top-down </a:t>
            </a:r>
            <a:r>
              <a:rPr lang="en-US" b="1" dirty="0" err="1"/>
              <a:t>decisios</a:t>
            </a:r>
            <a:r>
              <a:rPr lang="en-US" b="1" dirty="0"/>
              <a:t> </a:t>
            </a:r>
            <a:r>
              <a:rPr lang="en-US" dirty="0"/>
              <a:t>for </a:t>
            </a:r>
            <a:r>
              <a:rPr lang="en-US" b="1" dirty="0"/>
              <a:t>development</a:t>
            </a:r>
            <a:r>
              <a:rPr lang="en-US" dirty="0"/>
              <a:t>:</a:t>
            </a:r>
          </a:p>
          <a:p>
            <a:r>
              <a:rPr lang="en-US" dirty="0"/>
              <a:t>1983 Road opening &amp; widening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5D3349-DDBA-D44B-BAE1-C263528CA7FC}"/>
              </a:ext>
            </a:extLst>
          </p:cNvPr>
          <p:cNvSpPr/>
          <p:nvPr/>
        </p:nvSpPr>
        <p:spPr>
          <a:xfrm>
            <a:off x="387667" y="272251"/>
            <a:ext cx="9170671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state-driven &amp; expert-based top-down decisions disregarding local values</a:t>
            </a:r>
          </a:p>
        </p:txBody>
      </p:sp>
    </p:spTree>
    <p:extLst>
      <p:ext uri="{BB962C8B-B14F-4D97-AF65-F5344CB8AC3E}">
        <p14:creationId xmlns:p14="http://schemas.microsoft.com/office/powerpoint/2010/main" val="1448783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E1B9F9F-57ED-2B4C-84BD-F3996287270D}"/>
              </a:ext>
            </a:extLst>
          </p:cNvPr>
          <p:cNvSpPr/>
          <p:nvPr/>
        </p:nvSpPr>
        <p:spPr>
          <a:xfrm>
            <a:off x="387661" y="380779"/>
            <a:ext cx="93466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state ‘touches’ as top-down </a:t>
            </a:r>
            <a:r>
              <a:rPr lang="en-US" b="1" dirty="0" err="1"/>
              <a:t>decisios</a:t>
            </a:r>
            <a:r>
              <a:rPr lang="en-US" b="1" dirty="0"/>
              <a:t> for conservation:	</a:t>
            </a:r>
          </a:p>
          <a:p>
            <a:pPr lvl="1"/>
            <a:r>
              <a:rPr lang="en-US" dirty="0"/>
              <a:t>1986 1st degree Archaeological Conservation Site</a:t>
            </a:r>
          </a:p>
          <a:p>
            <a:pPr lvl="1"/>
            <a:r>
              <a:rPr lang="en-US" dirty="0"/>
              <a:t>1992 Urban Conservation Site</a:t>
            </a:r>
          </a:p>
          <a:p>
            <a:pPr lvl="1"/>
            <a:r>
              <a:rPr lang="en-US" dirty="0"/>
              <a:t>1992 1st degree Natural Conservation Site</a:t>
            </a:r>
            <a:endParaRPr lang="tr-TR" dirty="0"/>
          </a:p>
          <a:p>
            <a:r>
              <a:rPr lang="en-US" b="1" dirty="0"/>
              <a:t>state ‘touches’ as top-down </a:t>
            </a:r>
            <a:r>
              <a:rPr lang="en-US" b="1" dirty="0" err="1"/>
              <a:t>decisios</a:t>
            </a:r>
            <a:r>
              <a:rPr lang="en-US" b="1" dirty="0"/>
              <a:t> for protection: </a:t>
            </a:r>
          </a:p>
          <a:p>
            <a:pPr lvl="1"/>
            <a:r>
              <a:rPr lang="en-US" dirty="0"/>
              <a:t>1992 Disaster Area Declaration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USER\Documents\ve tez başlar\conferences\18th ICOMOS\presentation\taşkale uses&amp;values\21 archaeological site.jpg">
            <a:extLst>
              <a:ext uri="{FF2B5EF4-FFF2-40B4-BE49-F238E27FC236}">
                <a16:creationId xmlns:a16="http://schemas.microsoft.com/office/drawing/2014/main" id="{B9B475E3-AA28-0944-A964-A20101900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5" y="2112185"/>
            <a:ext cx="9346640" cy="48646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A9C3B76-9629-2E4B-8F4D-7EA36C2A692C}"/>
              </a:ext>
            </a:extLst>
          </p:cNvPr>
          <p:cNvSpPr/>
          <p:nvPr/>
        </p:nvSpPr>
        <p:spPr>
          <a:xfrm>
            <a:off x="387666" y="82743"/>
            <a:ext cx="9170671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state-driven &amp; expert-based top-down decisions disregarding local values</a:t>
            </a:r>
          </a:p>
        </p:txBody>
      </p:sp>
      <p:pic>
        <p:nvPicPr>
          <p:cNvPr id="11" name="Picture 3" descr="C:\Users\USER\Documents\ve tez başlar\conferences\18th ICOMOS\presentation\taşkale uses&amp;values\23 urban site.jpg">
            <a:extLst>
              <a:ext uri="{FF2B5EF4-FFF2-40B4-BE49-F238E27FC236}">
                <a16:creationId xmlns:a16="http://schemas.microsoft.com/office/drawing/2014/main" id="{A3ACECA5-3FEC-BC4E-9E36-C63EEC54A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4" y="2112183"/>
            <a:ext cx="9346636" cy="48646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Documents\ve tez başlar\conferences\18th ICOMOS\presentation\taşkale uses&amp;values\24 natural site.jpg">
            <a:extLst>
              <a:ext uri="{FF2B5EF4-FFF2-40B4-BE49-F238E27FC236}">
                <a16:creationId xmlns:a16="http://schemas.microsoft.com/office/drawing/2014/main" id="{988D2000-BB8F-0E4F-ABC5-F5F77FB50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5" y="2112181"/>
            <a:ext cx="9346641" cy="486468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Documents\ve tez başlar\conferences\18th ICOMOS\presentation\taşkale uses&amp;values\22 disaster area declaration.jpg">
            <a:extLst>
              <a:ext uri="{FF2B5EF4-FFF2-40B4-BE49-F238E27FC236}">
                <a16:creationId xmlns:a16="http://schemas.microsoft.com/office/drawing/2014/main" id="{D2322824-5E97-D241-A82D-F39BA240B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6" y="2112178"/>
            <a:ext cx="9346640" cy="48646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06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cuments\ve tez başlar\conferences\18th ICOMOS\presentation\taşkale uses&amp;values\24 natural site.jpg">
            <a:extLst>
              <a:ext uri="{FF2B5EF4-FFF2-40B4-BE49-F238E27FC236}">
                <a16:creationId xmlns:a16="http://schemas.microsoft.com/office/drawing/2014/main" id="{2DB508E6-6569-2A46-8FCC-B744526CE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01850"/>
            <a:ext cx="9445155" cy="49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242272-904A-5F42-B409-7BB1B2AAAF34}"/>
              </a:ext>
            </a:extLst>
          </p:cNvPr>
          <p:cNvSpPr txBox="1"/>
          <p:nvPr/>
        </p:nvSpPr>
        <p:spPr>
          <a:xfrm>
            <a:off x="413574" y="207674"/>
            <a:ext cx="85899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state ‘touches’ as top-down </a:t>
            </a:r>
            <a:r>
              <a:rPr lang="en-US" b="1" dirty="0" err="1">
                <a:solidFill>
                  <a:srgbClr val="FF0000"/>
                </a:solidFill>
              </a:rPr>
              <a:t>decisios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for </a:t>
            </a:r>
            <a:r>
              <a:rPr lang="en-US" b="1" dirty="0">
                <a:solidFill>
                  <a:srgbClr val="FF0000"/>
                </a:solidFill>
              </a:rPr>
              <a:t>development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for </a:t>
            </a:r>
            <a:r>
              <a:rPr lang="en-US" b="1" dirty="0">
                <a:solidFill>
                  <a:srgbClr val="FF0000"/>
                </a:solidFill>
              </a:rPr>
              <a:t>conservation</a:t>
            </a:r>
          </a:p>
          <a:p>
            <a:pPr lvl="1"/>
            <a:r>
              <a:rPr lang="en-US" dirty="0"/>
              <a:t>for </a:t>
            </a:r>
            <a:r>
              <a:rPr lang="en-US" b="1" dirty="0">
                <a:solidFill>
                  <a:srgbClr val="FF0000"/>
                </a:solidFill>
              </a:rPr>
              <a:t>protection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for </a:t>
            </a:r>
            <a:r>
              <a:rPr lang="en-US" b="1" dirty="0">
                <a:solidFill>
                  <a:srgbClr val="FF0000"/>
                </a:solidFill>
              </a:rPr>
              <a:t>promotion &amp; economic advance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117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93FD8A-25F2-B94E-803C-4FA6BDA9BF27}"/>
              </a:ext>
            </a:extLst>
          </p:cNvPr>
          <p:cNvSpPr/>
          <p:nvPr/>
        </p:nvSpPr>
        <p:spPr>
          <a:xfrm>
            <a:off x="387668" y="372267"/>
            <a:ext cx="6696038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3" b="1" dirty="0">
                <a:solidFill>
                  <a:srgbClr val="548235"/>
                </a:solidFill>
                <a:latin typeface="Calibri" panose="020F0502020204030204" pitchFamily="34" charset="0"/>
              </a:rPr>
              <a:t>Contradictions Between Local Values and Top-Down Decisions</a:t>
            </a:r>
            <a:r>
              <a:rPr lang="tr-TR" sz="1863" b="1" dirty="0">
                <a:solidFill>
                  <a:srgbClr val="548235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F13265-EBC9-A84F-88BE-D2DBC9FC2C5F}"/>
              </a:ext>
            </a:extLst>
          </p:cNvPr>
          <p:cNvSpPr txBox="1"/>
          <p:nvPr/>
        </p:nvSpPr>
        <p:spPr>
          <a:xfrm>
            <a:off x="387668" y="850869"/>
            <a:ext cx="91485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prevention on daily use of places </a:t>
            </a:r>
          </a:p>
          <a:p>
            <a:r>
              <a:rPr lang="en-US" dirty="0"/>
              <a:t>set of rules for conservation activities contradicting with the local lifecycle</a:t>
            </a:r>
          </a:p>
          <a:p>
            <a:r>
              <a:rPr lang="en-US" dirty="0"/>
              <a:t>abandonment</a:t>
            </a:r>
          </a:p>
          <a:p>
            <a:r>
              <a:rPr lang="en-US" dirty="0"/>
              <a:t>degraded physical environment</a:t>
            </a:r>
          </a:p>
          <a:p>
            <a:r>
              <a:rPr lang="en-US" dirty="0"/>
              <a:t>tourism development as the only future vision</a:t>
            </a:r>
          </a:p>
        </p:txBody>
      </p:sp>
      <p:pic>
        <p:nvPicPr>
          <p:cNvPr id="7" name="Picture 6" descr="C:\Users\USER\Documents\ve tez başlar\taşkale, karaman\foto\taşkale_18.05.13\_traces of the demolished houses.JPG">
            <a:extLst>
              <a:ext uri="{FF2B5EF4-FFF2-40B4-BE49-F238E27FC236}">
                <a16:creationId xmlns:a16="http://schemas.microsoft.com/office/drawing/2014/main" id="{3DAD0F15-78E3-A34C-B5C5-B6AED74B7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887" y="4857813"/>
            <a:ext cx="3240000" cy="21600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ocuments\ve tez başlar\taşkale, karaman\belediyeden\Yıkılacak Evler\DSCN3501.JPG">
            <a:extLst>
              <a:ext uri="{FF2B5EF4-FFF2-40B4-BE49-F238E27FC236}">
                <a16:creationId xmlns:a16="http://schemas.microsoft.com/office/drawing/2014/main" id="{12493B08-5BF7-D045-892B-80CDE03ED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324" y="4844747"/>
            <a:ext cx="2879769" cy="21600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ocuments\ve tez başlar\taşkale, karaman\foto\taşkale foto_bld\SDC13261.JPG">
            <a:extLst>
              <a:ext uri="{FF2B5EF4-FFF2-40B4-BE49-F238E27FC236}">
                <a16:creationId xmlns:a16="http://schemas.microsoft.com/office/drawing/2014/main" id="{1ECED2C0-7AD8-A14F-A51F-046FCA9091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3530" y="4857813"/>
            <a:ext cx="3238037" cy="21600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281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444</Words>
  <Application>Microsoft Macintosh PowerPoint</Application>
  <PresentationFormat>Custom</PresentationFormat>
  <Paragraphs>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Franklin Gothic Book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100</cp:revision>
  <dcterms:created xsi:type="dcterms:W3CDTF">2019-09-27T09:45:38Z</dcterms:created>
  <dcterms:modified xsi:type="dcterms:W3CDTF">2019-10-05T13:28:31Z</dcterms:modified>
</cp:coreProperties>
</file>