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Poppins" pitchFamily="2" charset="77"/>
      <p:regular r:id="rId21"/>
      <p:bold r:id="rId22"/>
      <p:italic r:id="rId23"/>
      <p:boldItalic r:id="rId24"/>
    </p:embeddedFont>
    <p:embeddedFont>
      <p:font typeface="Poppins Medium" pitchFamily="2" charset="77"/>
      <p:regular r:id="rId25"/>
      <p:bold r:id="rId26"/>
      <p:italic r:id="rId27"/>
      <p:boldItalic r:id="rId28"/>
    </p:embeddedFont>
    <p:embeddedFont>
      <p:font typeface="Raleway" pitchFamily="2" charset="77"/>
      <p:regular r:id="rId29"/>
      <p:bold r:id="rId30"/>
      <p:italic r:id="rId31"/>
      <p:boldItalic r:id="rId32"/>
    </p:embeddedFont>
    <p:embeddedFont>
      <p:font typeface="Raleway Thin" pitchFamily="2" charset="77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6255"/>
    <p:restoredTop sz="86408"/>
  </p:normalViewPr>
  <p:slideViewPr>
    <p:cSldViewPr snapToGrid="0">
      <p:cViewPr varScale="1">
        <p:scale>
          <a:sx n="141" d="100"/>
          <a:sy n="141" d="100"/>
        </p:scale>
        <p:origin x="192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theme" Target="theme/theme1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d63da61f8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d63da61f80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63da61f80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d63da61f80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63da61f80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63da61f80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b40762c7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b40762c7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647b2d6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d647b2d6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b40762c7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db40762c7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63da61f80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d63da61f80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63da61f80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d63da61f80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db40762c7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db40762c7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d6431682a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d6431682a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d6431682a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d6431682a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62a369b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62a369b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6431682a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6431682a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6431682ad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d6431682ad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6431682ad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d6431682ad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6431682ad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6431682ad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97c5c87e4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d97c5c87e4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cholar.harvard.ed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rios@law.harvard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innovationfund.evp.harvard.ed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309500"/>
            <a:ext cx="8646300" cy="334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380" dirty="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rPr>
              <a:t>Balancing Work and Learning on the Job: </a:t>
            </a:r>
            <a:endParaRPr sz="4380" dirty="0">
              <a:solidFill>
                <a:schemeClr val="lt1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380" dirty="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rPr>
              <a:t>Building a platform for experiential learning</a:t>
            </a:r>
            <a:endParaRPr sz="4380" dirty="0">
              <a:solidFill>
                <a:schemeClr val="lt1"/>
              </a:solidFill>
              <a:latin typeface="Raleway Thin"/>
              <a:ea typeface="Raleway Thin"/>
              <a:cs typeface="Raleway Thin"/>
              <a:sym typeface="Raleway Thi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4104125"/>
            <a:ext cx="63078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Kris M. Markman &amp; Jess Rios</a:t>
            </a:r>
            <a:endParaRPr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6" name="Google Shape;56;p13" descr="illuminated light bulb growing from the ground like a plant" title="title page icon"/>
          <p:cNvPicPr preferRelativeResize="0"/>
          <p:nvPr/>
        </p:nvPicPr>
        <p:blipFill rotWithShape="1">
          <a:blip r:embed="rId3">
            <a:alphaModFix/>
          </a:blip>
          <a:srcRect l="23083" t="16852" r="23668" b="15979"/>
          <a:stretch/>
        </p:blipFill>
        <p:spPr>
          <a:xfrm>
            <a:off x="6776078" y="2472123"/>
            <a:ext cx="2010376" cy="2535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aleway"/>
                <a:ea typeface="Raleway"/>
                <a:cs typeface="Raleway"/>
                <a:sym typeface="Raleway"/>
              </a:rPr>
              <a:t>Building the platform &amp; the process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3" name="Google Shape;113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827" t="19702" r="7656" b="21006"/>
          <a:stretch/>
        </p:blipFill>
        <p:spPr>
          <a:xfrm>
            <a:off x="4886975" y="1231300"/>
            <a:ext cx="4018401" cy="2958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9B001-F97B-F741-B5AB-95F303F87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36662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Process overview</a:t>
            </a:r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374825" y="343273"/>
            <a:ext cx="5431500" cy="21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Poppins"/>
                <a:ea typeface="Poppins"/>
                <a:cs typeface="Poppins"/>
                <a:sym typeface="Poppins"/>
              </a:rPr>
              <a:t>Make use of available resources (</a:t>
            </a:r>
            <a:r>
              <a:rPr lang="en" sz="2400" u="sng" dirty="0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OpenScholar</a:t>
            </a:r>
            <a:r>
              <a:rPr lang="en" sz="2400" dirty="0">
                <a:latin typeface="Poppins"/>
                <a:ea typeface="Poppins"/>
                <a:cs typeface="Poppins"/>
                <a:sym typeface="Poppins"/>
              </a:rPr>
              <a:t>)</a:t>
            </a:r>
            <a:endParaRPr sz="2400" dirty="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dirty="0">
                <a:latin typeface="Poppins"/>
                <a:ea typeface="Poppins"/>
                <a:cs typeface="Poppins"/>
                <a:sym typeface="Poppins"/>
              </a:rPr>
              <a:t>Build from prior art </a:t>
            </a:r>
            <a:endParaRPr sz="2400" dirty="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 dirty="0">
                <a:latin typeface="Poppins"/>
                <a:ea typeface="Poppins"/>
                <a:cs typeface="Poppins"/>
                <a:sym typeface="Poppins"/>
              </a:rPr>
              <a:t>(existing 80/20 forms, flex form)</a:t>
            </a:r>
            <a:endParaRPr dirty="0"/>
          </a:p>
        </p:txBody>
      </p:sp>
      <p:pic>
        <p:nvPicPr>
          <p:cNvPr id="119" name="Google Shape;119;p23" descr="plant pot with book, computer, phone and ball growing" title="icon: building"/>
          <p:cNvPicPr preferRelativeResize="0"/>
          <p:nvPr/>
        </p:nvPicPr>
        <p:blipFill rotWithShape="1">
          <a:blip r:embed="rId4">
            <a:alphaModFix/>
          </a:blip>
          <a:srcRect l="10423" t="12581" r="8898" b="12394"/>
          <a:stretch/>
        </p:blipFill>
        <p:spPr>
          <a:xfrm>
            <a:off x="6467027" y="343276"/>
            <a:ext cx="2147548" cy="1997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3" descr="4 squares with arrows pointing to each to make a cycle" title="icon: process"/>
          <p:cNvPicPr preferRelativeResize="0"/>
          <p:nvPr/>
        </p:nvPicPr>
        <p:blipFill rotWithShape="1">
          <a:blip r:embed="rId5">
            <a:alphaModFix/>
          </a:blip>
          <a:srcRect l="17134" t="13767" r="12930" b="13774"/>
          <a:stretch/>
        </p:blipFill>
        <p:spPr>
          <a:xfrm>
            <a:off x="692012" y="2966175"/>
            <a:ext cx="1927465" cy="1997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 txBox="1"/>
          <p:nvPr/>
        </p:nvSpPr>
        <p:spPr>
          <a:xfrm>
            <a:off x="3545875" y="3108988"/>
            <a:ext cx="5431500" cy="17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Design, test &amp; iterate </a:t>
            </a:r>
            <a:endParaRPr sz="24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(the site and the process)</a:t>
            </a:r>
            <a:endParaRPr sz="24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Communicate with stakeholders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425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aleway"/>
                <a:ea typeface="Raleway"/>
                <a:cs typeface="Raleway"/>
                <a:sym typeface="Raleway"/>
              </a:rPr>
              <a:t>Deployment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27" name="Google Shape;127;p24" descr="rocket ship launching" title="icon: deployment "/>
          <p:cNvPicPr preferRelativeResize="0"/>
          <p:nvPr/>
        </p:nvPicPr>
        <p:blipFill rotWithShape="1">
          <a:blip r:embed="rId3">
            <a:alphaModFix/>
          </a:blip>
          <a:srcRect l="11313" t="10931" r="7292" b="9215"/>
          <a:stretch/>
        </p:blipFill>
        <p:spPr>
          <a:xfrm>
            <a:off x="5107075" y="812550"/>
            <a:ext cx="3586376" cy="3518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 descr="elo.harvard.edu" title="experiential learning opportunities website screen sho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9475" y="94675"/>
            <a:ext cx="7147551" cy="49697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4D5C49-380D-CB4A-B8C3-0176D27BC34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1700" y="445025"/>
            <a:ext cx="879791" cy="572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Our</a:t>
            </a:r>
            <a:r>
              <a:rPr lang="en-US" baseline="0" dirty="0"/>
              <a:t> </a:t>
            </a:r>
            <a:r>
              <a:rPr lang="en-US" baseline="0" dirty="0">
                <a:solidFill>
                  <a:schemeClr val="bg1"/>
                </a:solidFill>
              </a:rPr>
              <a:t>Site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CCF18-B1A6-404B-B0F2-A56AB352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Pivot</a:t>
            </a:r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327500" y="1578150"/>
            <a:ext cx="3459000" cy="19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 dirty="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600" dirty="0">
                <a:latin typeface="Poppins"/>
                <a:ea typeface="Poppins"/>
                <a:cs typeface="Poppins"/>
                <a:sym typeface="Poppins"/>
              </a:rPr>
              <a:t>COVID pivot?</a:t>
            </a:r>
            <a:endParaRPr sz="3600" dirty="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3000" dirty="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38" name="Google Shape;138;p26" descr="virus cells" title="icon: covid pivot"/>
          <p:cNvPicPr preferRelativeResize="0"/>
          <p:nvPr/>
        </p:nvPicPr>
        <p:blipFill rotWithShape="1">
          <a:blip r:embed="rId3">
            <a:alphaModFix/>
          </a:blip>
          <a:srcRect l="12335" t="11656" r="11281" b="11348"/>
          <a:stretch/>
        </p:blipFill>
        <p:spPr>
          <a:xfrm>
            <a:off x="3926426" y="212975"/>
            <a:ext cx="4679926" cy="4717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BF664-B5FD-7740-A1CC-943C887E4F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03300" y="445150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Experience Quote</a:t>
            </a:r>
          </a:p>
        </p:txBody>
      </p:sp>
      <p:pic>
        <p:nvPicPr>
          <p:cNvPr id="143" name="Google Shape;143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6078" t="22705" r="11656" b="23591"/>
          <a:stretch/>
        </p:blipFill>
        <p:spPr>
          <a:xfrm>
            <a:off x="123275" y="101850"/>
            <a:ext cx="1694602" cy="125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7"/>
          <p:cNvSpPr txBox="1"/>
          <p:nvPr/>
        </p:nvSpPr>
        <p:spPr>
          <a:xfrm>
            <a:off x="1703300" y="884850"/>
            <a:ext cx="7200000" cy="36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“The ELO experience was very beneficial. </a:t>
            </a:r>
            <a:r>
              <a:rPr lang="en" sz="1500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Having assistance managing an online class through the pandemic was a lifesaver,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and we ended up expanding the opportunity to dive into some course and data analytics not previously planned for.</a:t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500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However, communication and oversight were a challenge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. On one hand, you want to let the participant focus on the work, but you might have to help shepherd the work along. As an inexperienced manger, this was a new opportunity for me to learn about managing a project with other people.</a:t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The opportunity to work with other Harvard Librarians has allowed </a:t>
            </a:r>
            <a:r>
              <a:rPr lang="en" sz="1500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participants and myself to learn new skills and work together in new ways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that might not always be apparent.”</a:t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731300" y="4592525"/>
            <a:ext cx="704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Julie Goldman, Countway Research Data Services Librarian, Harvard Library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4388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aleway"/>
                <a:ea typeface="Raleway"/>
                <a:cs typeface="Raleway"/>
                <a:sym typeface="Raleway"/>
              </a:rPr>
              <a:t>Lessons learned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1" name="Google Shape;151;p28" descr="illuminated lightbulb" title="icon: lessons learned"/>
          <p:cNvPicPr preferRelativeResize="0"/>
          <p:nvPr/>
        </p:nvPicPr>
        <p:blipFill rotWithShape="1">
          <a:blip r:embed="rId3">
            <a:alphaModFix/>
          </a:blip>
          <a:srcRect l="9349" t="9177" r="6877" b="7391"/>
          <a:stretch/>
        </p:blipFill>
        <p:spPr>
          <a:xfrm>
            <a:off x="4571988" y="450149"/>
            <a:ext cx="4107336" cy="4090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54BFF-C854-0445-A340-16F8C8591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291" y="138741"/>
            <a:ext cx="5304000" cy="572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Key</a:t>
            </a:r>
            <a:r>
              <a:rPr lang="en-US" baseline="0" dirty="0">
                <a:solidFill>
                  <a:schemeClr val="bg1"/>
                </a:solidFill>
              </a:rPr>
              <a:t> Takeaways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7" name="Google Shape;157;p29" descr="open book" title="icon: words matter"/>
          <p:cNvPicPr preferRelativeResize="0"/>
          <p:nvPr/>
        </p:nvPicPr>
        <p:blipFill rotWithShape="1">
          <a:blip r:embed="rId3">
            <a:alphaModFix/>
          </a:blip>
          <a:srcRect l="15376" t="20999" r="13731" b="21828"/>
          <a:stretch/>
        </p:blipFill>
        <p:spPr>
          <a:xfrm>
            <a:off x="284000" y="241475"/>
            <a:ext cx="1614674" cy="130214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9"/>
          <p:cNvSpPr txBox="1"/>
          <p:nvPr/>
        </p:nvSpPr>
        <p:spPr>
          <a:xfrm>
            <a:off x="2141675" y="58475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Words matter!</a:t>
            </a:r>
            <a:endParaRPr sz="1700"/>
          </a:p>
        </p:txBody>
      </p:sp>
      <p:sp>
        <p:nvSpPr>
          <p:cNvPr id="159" name="Google Shape;159;p29"/>
          <p:cNvSpPr txBox="1"/>
          <p:nvPr/>
        </p:nvSpPr>
        <p:spPr>
          <a:xfrm>
            <a:off x="2331450" y="1703563"/>
            <a:ext cx="448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Value proposition is key</a:t>
            </a:r>
            <a:endParaRPr sz="2800"/>
          </a:p>
        </p:txBody>
      </p:sp>
      <p:pic>
        <p:nvPicPr>
          <p:cNvPr id="160" name="Google Shape;160;p29" descr="scale showing value outweighing cost" title="icon: value proposition"/>
          <p:cNvPicPr preferRelativeResize="0"/>
          <p:nvPr/>
        </p:nvPicPr>
        <p:blipFill rotWithShape="1">
          <a:blip r:embed="rId4">
            <a:alphaModFix/>
          </a:blip>
          <a:srcRect l="12306" t="24806" r="14001" b="22837"/>
          <a:stretch/>
        </p:blipFill>
        <p:spPr>
          <a:xfrm>
            <a:off x="6812561" y="1200350"/>
            <a:ext cx="2002765" cy="142287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9"/>
          <p:cNvSpPr txBox="1"/>
          <p:nvPr/>
        </p:nvSpPr>
        <p:spPr>
          <a:xfrm>
            <a:off x="1920000" y="2878325"/>
            <a:ext cx="5304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Champions are necessary</a:t>
            </a:r>
            <a:endParaRPr sz="2800"/>
          </a:p>
        </p:txBody>
      </p:sp>
      <p:pic>
        <p:nvPicPr>
          <p:cNvPr id="162" name="Google Shape;162;p29" descr="two people giving a &quot;high five&quot;" title="icon: champions"/>
          <p:cNvPicPr preferRelativeResize="0"/>
          <p:nvPr/>
        </p:nvPicPr>
        <p:blipFill rotWithShape="1">
          <a:blip r:embed="rId5">
            <a:alphaModFix/>
          </a:blip>
          <a:srcRect l="13856" t="22342" r="11644" b="19565"/>
          <a:stretch/>
        </p:blipFill>
        <p:spPr>
          <a:xfrm>
            <a:off x="209150" y="2498190"/>
            <a:ext cx="1764372" cy="137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9"/>
          <p:cNvSpPr txBox="1">
            <a:spLocks noGrp="1"/>
          </p:cNvSpPr>
          <p:nvPr>
            <p:ph type="body" idx="1"/>
          </p:nvPr>
        </p:nvSpPr>
        <p:spPr>
          <a:xfrm>
            <a:off x="284000" y="4194775"/>
            <a:ext cx="7421100" cy="7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 dirty="0">
                <a:latin typeface="Poppins"/>
                <a:ea typeface="Poppins"/>
                <a:cs typeface="Poppins"/>
                <a:sym typeface="Poppins"/>
              </a:rPr>
              <a:t>Know your culture (but try to change it?)</a:t>
            </a:r>
            <a:endParaRPr sz="2800" dirty="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63" name="Google Shape;163;p29" descr="group of individuals" title="icon: know you culture"/>
          <p:cNvPicPr preferRelativeResize="0"/>
          <p:nvPr/>
        </p:nvPicPr>
        <p:blipFill rotWithShape="1">
          <a:blip r:embed="rId6">
            <a:alphaModFix/>
          </a:blip>
          <a:srcRect l="20834" t="19023" r="20839" b="20891"/>
          <a:stretch/>
        </p:blipFill>
        <p:spPr>
          <a:xfrm>
            <a:off x="7647750" y="3874050"/>
            <a:ext cx="1131474" cy="1165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43B80-6EE4-EF46-8BD0-C743C30F8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Contact</a:t>
            </a:r>
            <a:r>
              <a:rPr lang="en-US" baseline="0" dirty="0">
                <a:solidFill>
                  <a:schemeClr val="bg1"/>
                </a:solidFill>
              </a:rPr>
              <a:t> Us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0" name="Google Shape;170;p30" descr="question mark in thought bubble" title="contact information"/>
          <p:cNvPicPr preferRelativeResize="0"/>
          <p:nvPr/>
        </p:nvPicPr>
        <p:blipFill rotWithShape="1">
          <a:blip r:embed="rId3">
            <a:alphaModFix/>
          </a:blip>
          <a:srcRect l="11047" t="23491" r="9188" b="25560"/>
          <a:stretch/>
        </p:blipFill>
        <p:spPr>
          <a:xfrm>
            <a:off x="2611800" y="207748"/>
            <a:ext cx="3920399" cy="2503977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0"/>
          <p:cNvSpPr txBox="1"/>
          <p:nvPr/>
        </p:nvSpPr>
        <p:spPr>
          <a:xfrm>
            <a:off x="149575" y="3006500"/>
            <a:ext cx="41172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Poppins"/>
                <a:ea typeface="Poppins"/>
                <a:cs typeface="Poppins"/>
                <a:sym typeface="Poppins"/>
              </a:rPr>
              <a:t>Kris M. Markman</a:t>
            </a:r>
            <a:endParaRPr sz="17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Director of Professional Education, Tufts Clinical &amp; Translational Science Institute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Assistant Professor, Tufts University School of Medicine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kris.markman@tufts.edu</a:t>
            </a:r>
            <a:endParaRPr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9" name="Google Shape;169;p30"/>
          <p:cNvSpPr txBox="1"/>
          <p:nvPr/>
        </p:nvSpPr>
        <p:spPr>
          <a:xfrm>
            <a:off x="4998725" y="3006500"/>
            <a:ext cx="39204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Poppins"/>
                <a:ea typeface="Poppins"/>
                <a:cs typeface="Poppins"/>
                <a:sym typeface="Poppins"/>
              </a:rPr>
              <a:t>Jess Rios</a:t>
            </a:r>
            <a:endParaRPr sz="17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Service Designs &amp; Assessment Librarian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Harvard Law School Library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Harvard University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jrios@law.harvard.edu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4345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latin typeface="Raleway"/>
                <a:ea typeface="Raleway"/>
                <a:cs typeface="Raleway"/>
                <a:sym typeface="Raleway"/>
              </a:rPr>
              <a:t>Background</a:t>
            </a:r>
            <a:endParaRPr sz="4800"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2" name="Google Shape;62;p14" descr="lightbulb made up of puzzle pieces" title="Background  icon"/>
          <p:cNvPicPr preferRelativeResize="0"/>
          <p:nvPr/>
        </p:nvPicPr>
        <p:blipFill rotWithShape="1">
          <a:blip r:embed="rId3">
            <a:alphaModFix/>
          </a:blip>
          <a:srcRect l="28184" t="15278" r="29078" b="15465"/>
          <a:stretch/>
        </p:blipFill>
        <p:spPr>
          <a:xfrm>
            <a:off x="6281375" y="1123525"/>
            <a:ext cx="1787300" cy="2896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Past Experience Quotes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4412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Poppins Medium"/>
                <a:ea typeface="Poppins Medium"/>
                <a:cs typeface="Poppins Medium"/>
                <a:sym typeface="Poppins Medium"/>
              </a:rPr>
              <a:t>“It was amazing to work on things I didn't normally work on with people I didn't normally work with -- I learned a great deal and gained so many new skills because of that. “</a:t>
            </a:r>
            <a:endParaRPr sz="1600" dirty="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Poppins Medium"/>
                <a:ea typeface="Poppins Medium"/>
                <a:cs typeface="Poppins Medium"/>
                <a:sym typeface="Poppins Medium"/>
              </a:rPr>
              <a:t>***</a:t>
            </a:r>
            <a:endParaRPr sz="1600" dirty="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latin typeface="Poppins Medium"/>
                <a:ea typeface="Poppins Medium"/>
                <a:cs typeface="Poppins Medium"/>
                <a:sym typeface="Poppins Medium"/>
              </a:rPr>
              <a:t>“...it was very helpful and was useful for confirming that I was interested in reference and allowed me to transition into it.”</a:t>
            </a:r>
            <a:endParaRPr sz="3300" dirty="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9" name="Google Shape;69;p15" descr="quotation marks"/>
          <p:cNvPicPr preferRelativeResize="0"/>
          <p:nvPr/>
        </p:nvPicPr>
        <p:blipFill rotWithShape="1">
          <a:blip r:embed="rId3">
            <a:alphaModFix/>
          </a:blip>
          <a:srcRect l="17563" t="23781" r="13830" b="24698"/>
          <a:stretch/>
        </p:blipFill>
        <p:spPr>
          <a:xfrm>
            <a:off x="96275" y="310550"/>
            <a:ext cx="1753677" cy="131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Unmet Needs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oppins"/>
              <a:buChar char="●"/>
            </a:pPr>
            <a:r>
              <a:rPr lang="en" sz="1600">
                <a:latin typeface="Poppins"/>
                <a:ea typeface="Poppins"/>
                <a:cs typeface="Poppins"/>
                <a:sym typeface="Poppins"/>
              </a:rPr>
              <a:t>There wasn’t a clear way to discover available opportunities.  These were generally informal arrangements that were not widely publicized.</a:t>
            </a:r>
            <a:endParaRPr sz="16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highlight>
                <a:schemeClr val="dk2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oppins"/>
              <a:buChar char="●"/>
            </a:pPr>
            <a:r>
              <a:rPr lang="en" sz="1600">
                <a:latin typeface="Poppins"/>
                <a:ea typeface="Poppins"/>
                <a:cs typeface="Poppins"/>
                <a:sym typeface="Poppins"/>
              </a:rPr>
              <a:t>There weren’t any best practices for 80/20 arrangements.  Such as check-ins, mid-point evaluations, or duration limits.</a:t>
            </a:r>
            <a:endParaRPr sz="16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Poppins"/>
              <a:buChar char="●"/>
            </a:pPr>
            <a:r>
              <a:rPr lang="en" sz="1600">
                <a:latin typeface="Poppins"/>
                <a:ea typeface="Poppins"/>
                <a:cs typeface="Poppins"/>
                <a:sym typeface="Poppins"/>
              </a:rPr>
              <a:t>There weren’t enough of them.  I wanted to see more of these opportunities but needed to know more about the barriers to creating and offering them.</a:t>
            </a:r>
            <a:endParaRPr sz="1600"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F5BF3-851F-CE43-8BEC-F4453030F0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5025"/>
            <a:ext cx="1193110" cy="5727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</a:t>
            </a:r>
            <a:r>
              <a:rPr lang="en-US" baseline="0" dirty="0">
                <a:solidFill>
                  <a:schemeClr val="bg1"/>
                </a:solidFill>
              </a:rPr>
              <a:t> Opportunity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0" name="Google Shape;80;p17" descr="front page of the President's Administrative Innovation Fund website&#10;https://innovationfund.evp.harvard.edu/&#10;" title="PAIF website screensho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113" y="152400"/>
            <a:ext cx="6757777" cy="48387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1" name="Google Shape;81;p17"/>
          <p:cNvSpPr txBox="1"/>
          <p:nvPr/>
        </p:nvSpPr>
        <p:spPr>
          <a:xfrm>
            <a:off x="8075375" y="4375500"/>
            <a:ext cx="989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Harvard PAIF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5056200" cy="181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latin typeface="Raleway"/>
                <a:ea typeface="Raleway"/>
                <a:cs typeface="Raleway"/>
                <a:sym typeface="Raleway"/>
              </a:rPr>
              <a:t>Getting the project started</a:t>
            </a:r>
            <a:endParaRPr sz="4800"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7" name="Google Shape;87;p18" descr="task list with clock " title="Slide icon : getting the project started"/>
          <p:cNvPicPr preferRelativeResize="0"/>
          <p:nvPr/>
        </p:nvPicPr>
        <p:blipFill rotWithShape="1">
          <a:blip r:embed="rId3">
            <a:alphaModFix/>
          </a:blip>
          <a:srcRect l="16065" t="13142" b="1460"/>
          <a:stretch/>
        </p:blipFill>
        <p:spPr>
          <a:xfrm>
            <a:off x="6393050" y="1846250"/>
            <a:ext cx="2335048" cy="237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Building</a:t>
            </a:r>
            <a:r>
              <a:rPr lang="en" baseline="0" dirty="0">
                <a:solidFill>
                  <a:schemeClr val="lt1"/>
                </a:solidFill>
              </a:rPr>
              <a:t> a Team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95075" y="863550"/>
            <a:ext cx="7549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latin typeface="Poppins"/>
                <a:ea typeface="Poppins"/>
                <a:cs typeface="Poppins"/>
                <a:sym typeface="Poppins"/>
              </a:rPr>
              <a:t>The Team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Poppins"/>
              <a:buChar char="●"/>
            </a:pPr>
            <a:r>
              <a:rPr lang="en" dirty="0">
                <a:latin typeface="Poppins"/>
                <a:ea typeface="Poppins"/>
                <a:cs typeface="Poppins"/>
                <a:sym typeface="Poppins"/>
              </a:rPr>
              <a:t>Who are the right people to work on this project? 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Char char="●"/>
            </a:pPr>
            <a:r>
              <a:rPr lang="en" dirty="0">
                <a:latin typeface="Poppins"/>
                <a:ea typeface="Poppins"/>
                <a:cs typeface="Poppins"/>
                <a:sym typeface="Poppins"/>
              </a:rPr>
              <a:t>What kind of connections and expertise do we need?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Char char="●"/>
            </a:pPr>
            <a:r>
              <a:rPr lang="en" dirty="0">
                <a:latin typeface="Poppins"/>
                <a:ea typeface="Poppins"/>
                <a:cs typeface="Poppins"/>
                <a:sym typeface="Poppins"/>
              </a:rPr>
              <a:t>In addition to the core team, who else will we work closely with?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94" name="Google Shape;94;p19" descr="circle with 4 hands coming together" title="slide icon: getting the team together"/>
          <p:cNvPicPr preferRelativeResize="0"/>
          <p:nvPr/>
        </p:nvPicPr>
        <p:blipFill rotWithShape="1">
          <a:blip r:embed="rId3">
            <a:alphaModFix/>
          </a:blip>
          <a:srcRect l="8686" t="9717" r="5733" b="6509"/>
          <a:stretch/>
        </p:blipFill>
        <p:spPr>
          <a:xfrm>
            <a:off x="6779200" y="58800"/>
            <a:ext cx="2277673" cy="222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311700" y="231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User Research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00" name="Google Shape;100;p20"/>
          <p:cNvSpPr txBox="1">
            <a:spLocks noGrp="1"/>
          </p:cNvSpPr>
          <p:nvPr>
            <p:ph type="body" idx="1"/>
          </p:nvPr>
        </p:nvSpPr>
        <p:spPr>
          <a:xfrm>
            <a:off x="862200" y="863550"/>
            <a:ext cx="7419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User Research</a:t>
            </a:r>
            <a:endParaRPr sz="19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900"/>
              <a:buFont typeface="Poppins"/>
              <a:buChar char="●"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Identify stakeholders and users</a:t>
            </a:r>
            <a:endParaRPr sz="19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Poppins"/>
              <a:buChar char="●"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Learn about past experiences with 80/20 and other learning opportunities</a:t>
            </a:r>
            <a:endParaRPr sz="19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Poppins"/>
              <a:buChar char="●"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Understand user needs</a:t>
            </a:r>
            <a:endParaRPr sz="19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Font typeface="Poppins"/>
              <a:buChar char="●"/>
            </a:pPr>
            <a:r>
              <a:rPr lang="en" sz="1900">
                <a:latin typeface="Poppins"/>
                <a:ea typeface="Poppins"/>
                <a:cs typeface="Poppins"/>
                <a:sym typeface="Poppins"/>
              </a:rPr>
              <a:t>Co-design the solution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100"/>
          </a:p>
        </p:txBody>
      </p:sp>
      <p:pic>
        <p:nvPicPr>
          <p:cNvPr id="101" name="Google Shape;101;p20" descr="lightbulb in the center of a circle with 4 people around" title="icon: research and design"/>
          <p:cNvPicPr preferRelativeResize="0"/>
          <p:nvPr/>
        </p:nvPicPr>
        <p:blipFill rotWithShape="1">
          <a:blip r:embed="rId3">
            <a:alphaModFix/>
          </a:blip>
          <a:srcRect t="9405" b="14188"/>
          <a:stretch/>
        </p:blipFill>
        <p:spPr>
          <a:xfrm>
            <a:off x="6010850" y="2630550"/>
            <a:ext cx="2939100" cy="224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B3A5-3F63-6143-81D5-05B80590C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8921" y="353168"/>
            <a:ext cx="4142104" cy="94915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Sketching</a:t>
            </a:r>
            <a:r>
              <a:rPr lang="en-US" baseline="0" dirty="0">
                <a:solidFill>
                  <a:schemeClr val="bg1"/>
                </a:solidFill>
                <a:latin typeface="+mj-lt"/>
              </a:rPr>
              <a:t> Session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6" name="Google Shape;106;p21" descr="picture of ideal website drawn by user research participants" title="sketching session imag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220772" y="244548"/>
            <a:ext cx="4142104" cy="310657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07" name="Google Shape;107;p21" descr="an image of another hand drawn ideal website from our user research sessions" title="second sketching session image 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4818921" y="1816453"/>
            <a:ext cx="4131429" cy="309857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502</Words>
  <Application>Microsoft Macintosh PowerPoint</Application>
  <PresentationFormat>On-screen Show (16:9)</PresentationFormat>
  <Paragraphs>69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Raleway Thin</vt:lpstr>
      <vt:lpstr>Poppins</vt:lpstr>
      <vt:lpstr>Raleway</vt:lpstr>
      <vt:lpstr>Poppins Medium</vt:lpstr>
      <vt:lpstr>Simple Light</vt:lpstr>
      <vt:lpstr>Balancing Work and Learning on the Job:  Building a platform for experiential learning</vt:lpstr>
      <vt:lpstr>Background</vt:lpstr>
      <vt:lpstr>Past Experience Quotes</vt:lpstr>
      <vt:lpstr>Unmet Needs</vt:lpstr>
      <vt:lpstr>The Opportunity</vt:lpstr>
      <vt:lpstr>Getting the project started</vt:lpstr>
      <vt:lpstr>Building a Team</vt:lpstr>
      <vt:lpstr>User Research</vt:lpstr>
      <vt:lpstr>Sketching Session</vt:lpstr>
      <vt:lpstr>Building the platform &amp; the process</vt:lpstr>
      <vt:lpstr>Process overview</vt:lpstr>
      <vt:lpstr>Deployment</vt:lpstr>
      <vt:lpstr>Our Site</vt:lpstr>
      <vt:lpstr>Pivot</vt:lpstr>
      <vt:lpstr>Experience Quote</vt:lpstr>
      <vt:lpstr>Lessons learned</vt:lpstr>
      <vt:lpstr>Key Takeaways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Work and Learning on the Job:  Building a platform for experiential learning</dc:title>
  <cp:lastModifiedBy>Rios, Jess</cp:lastModifiedBy>
  <cp:revision>2</cp:revision>
  <dcterms:modified xsi:type="dcterms:W3CDTF">2021-05-27T16:19:16Z</dcterms:modified>
</cp:coreProperties>
</file>