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8" r:id="rId23"/>
    <p:sldId id="279" r:id="rId24"/>
    <p:sldId id="280" r:id="rId25"/>
    <p:sldId id="281" r:id="rId26"/>
    <p:sldId id="282" r:id="rId27"/>
    <p:sldId id="283" r:id="rId28"/>
    <p:sldId id="284" r:id="rId29"/>
    <p:sldId id="285" r:id="rId30"/>
  </p:sldIdLst>
  <p:sldSz cx="9144000" cy="5143500" type="screen16x9"/>
  <p:notesSz cx="6858000" cy="9144000"/>
  <p:embeddedFontLst>
    <p:embeddedFont>
      <p:font typeface="Montserrat" panose="020B0604020202020204" charset="0"/>
      <p:regular r:id="rId32"/>
      <p:bold r:id="rId33"/>
      <p:italic r:id="rId34"/>
      <p:boldItalic r:id="rId35"/>
    </p:embeddedFont>
    <p:embeddedFont>
      <p:font typeface="Georgia" panose="02040502050405020303" pitchFamily="18" charset="0"/>
      <p:regular r:id="rId36"/>
      <p:bold r:id="rId37"/>
      <p:italic r:id="rId38"/>
      <p:boldItalic r:id="rId39"/>
    </p:embeddedFont>
    <p:embeddedFont>
      <p:font typeface="Lato" panose="020B0604020202020204"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293" autoAdjust="0"/>
  </p:normalViewPr>
  <p:slideViewPr>
    <p:cSldViewPr snapToGrid="0">
      <p:cViewPr varScale="1">
        <p:scale>
          <a:sx n="120" d="100"/>
          <a:sy n="120" d="100"/>
        </p:scale>
        <p:origin x="66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Blanche explain the student prototype, design stage with engineering students, and completed AD</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2" name="Shape 21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Blanche explain about PT, clueless about how to use 3D printing</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7" name="Shape 22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In the 2 day training….</a:t>
            </a:r>
            <a:endParaRPr/>
          </a:p>
          <a:p>
            <a:pPr marL="0" lvl="0" indent="0">
              <a:spcBef>
                <a:spcPts val="0"/>
              </a:spcBef>
              <a:spcAft>
                <a:spcPts val="0"/>
              </a:spcAft>
              <a:buNone/>
            </a:pPr>
            <a:r>
              <a:rPr lang="en"/>
              <a:t>We formed a parnership with enable  Univ of Cin to convert the protype to a stl file.</a:t>
            </a:r>
            <a:endParaRPr/>
          </a:p>
          <a:p>
            <a:pPr marL="0" lvl="0" indent="0">
              <a:spcBef>
                <a:spcPts val="0"/>
              </a:spcBef>
              <a:spcAft>
                <a:spcPts val="0"/>
              </a:spcAft>
              <a:buNone/>
            </a:pPr>
            <a:endParaRPr/>
          </a:p>
        </p:txBody>
      </p:sp>
    </p:spTree>
    <p:extLst>
      <p:ext uri="{BB962C8B-B14F-4D97-AF65-F5344CB8AC3E}">
        <p14:creationId xmlns:p14="http://schemas.microsoft.com/office/powerpoint/2010/main" val="35447745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Let me show you just a few minutes of a video we created ….</a:t>
            </a:r>
            <a:endParaRPr/>
          </a:p>
        </p:txBody>
      </p:sp>
    </p:spTree>
    <p:extLst>
      <p:ext uri="{BB962C8B-B14F-4D97-AF65-F5344CB8AC3E}">
        <p14:creationId xmlns:p14="http://schemas.microsoft.com/office/powerpoint/2010/main" val="27777805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9" name="Shape 24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dirty="0" smtClean="0"/>
              <a:t>Joan: Like we said, designing files is </a:t>
            </a:r>
            <a:r>
              <a:rPr lang="en-US" b="1" dirty="0" smtClean="0"/>
              <a:t>extremely hard.</a:t>
            </a:r>
            <a:r>
              <a:rPr lang="en-US" dirty="0" smtClean="0"/>
              <a:t> Even with the</a:t>
            </a:r>
            <a:r>
              <a:rPr lang="en-US" b="1" dirty="0" smtClean="0"/>
              <a:t> 2-day </a:t>
            </a:r>
            <a:r>
              <a:rPr lang="en-US" b="1" dirty="0" err="1" smtClean="0"/>
              <a:t>Makerbot</a:t>
            </a:r>
            <a:r>
              <a:rPr lang="en-US" b="1" dirty="0" smtClean="0"/>
              <a:t> training session,</a:t>
            </a:r>
            <a:r>
              <a:rPr lang="en-US" dirty="0" smtClean="0"/>
              <a:t> we realized the level of knowledge needed to design files for the types of objects our students were creating was beyond the realm of our knowledge. Bringing  in  </a:t>
            </a:r>
            <a:r>
              <a:rPr lang="en-US" b="1" dirty="0" smtClean="0"/>
              <a:t>Enable UC group addressed that but </a:t>
            </a:r>
            <a:r>
              <a:rPr lang="en-US" dirty="0" smtClean="0"/>
              <a:t>even they had </a:t>
            </a:r>
            <a:r>
              <a:rPr lang="en-US" b="1" dirty="0" smtClean="0"/>
              <a:t>difficulty</a:t>
            </a:r>
            <a:r>
              <a:rPr lang="en-US" dirty="0" smtClean="0"/>
              <a:t> with extremely detailed objects, like the </a:t>
            </a:r>
            <a:r>
              <a:rPr lang="en-US" b="1" dirty="0" smtClean="0"/>
              <a:t>PT orthotics</a:t>
            </a:r>
            <a:r>
              <a:rPr lang="en-US" dirty="0" smtClean="0"/>
              <a:t>..</a:t>
            </a:r>
          </a:p>
          <a:p>
            <a:pPr marL="0" lvl="0" indent="0">
              <a:spcBef>
                <a:spcPts val="0"/>
              </a:spcBef>
              <a:spcAft>
                <a:spcPts val="0"/>
              </a:spcAft>
              <a:buNone/>
            </a:pPr>
            <a:r>
              <a:rPr lang="en-US" b="1" dirty="0" smtClean="0"/>
              <a:t>To keep Communication current we started with an excel sheet that grew as we understood  </a:t>
            </a:r>
            <a:r>
              <a:rPr lang="en-US" dirty="0" smtClean="0"/>
              <a:t>to keep all involved parties up to date with crucial to keep the project running on the necessary timeline. The Google Drive spreadsheet was used by the</a:t>
            </a:r>
            <a:r>
              <a:rPr lang="en-US" b="1" dirty="0" smtClean="0"/>
              <a:t> librarians, Blanche, and Enable UC</a:t>
            </a:r>
            <a:r>
              <a:rPr lang="en-US" dirty="0" smtClean="0"/>
              <a:t> in order to keep the most accurate data. This proved essential to keep the project running, especially across state borders and library shift changes.</a:t>
            </a:r>
          </a:p>
          <a:p>
            <a:pPr marL="0" lvl="0" indent="0">
              <a:spcBef>
                <a:spcPts val="0"/>
              </a:spcBef>
              <a:spcAft>
                <a:spcPts val="0"/>
              </a:spcAft>
              <a:buNone/>
            </a:pPr>
            <a:r>
              <a:rPr lang="en-US" b="1" dirty="0" smtClean="0"/>
              <a:t>OT </a:t>
            </a:r>
            <a:r>
              <a:rPr lang="en-US" dirty="0" smtClean="0"/>
              <a:t>proved to the be the most</a:t>
            </a:r>
            <a:r>
              <a:rPr lang="en-US" b="1" dirty="0" smtClean="0"/>
              <a:t> motivated partner</a:t>
            </a:r>
            <a:r>
              <a:rPr lang="en-US" dirty="0" smtClean="0"/>
              <a:t> - as you can see based on the success of their program. The</a:t>
            </a:r>
            <a:r>
              <a:rPr lang="en-US" b="1" dirty="0" smtClean="0"/>
              <a:t> IT</a:t>
            </a:r>
            <a:r>
              <a:rPr lang="en-US" dirty="0" smtClean="0"/>
              <a:t> department and </a:t>
            </a:r>
            <a:r>
              <a:rPr lang="en-US" b="1" dirty="0" smtClean="0"/>
              <a:t>PT d</a:t>
            </a:r>
            <a:r>
              <a:rPr lang="en-US" dirty="0" smtClean="0"/>
              <a:t>epartment involvement </a:t>
            </a:r>
            <a:r>
              <a:rPr lang="en-US" b="1" dirty="0" smtClean="0"/>
              <a:t>fizzled out </a:t>
            </a:r>
            <a:r>
              <a:rPr lang="en-US" dirty="0" smtClean="0"/>
              <a:t>as more and more challenges arose. </a:t>
            </a:r>
            <a:endParaRPr lang="en-US" dirty="0"/>
          </a:p>
        </p:txBody>
      </p:sp>
    </p:spTree>
    <p:extLst>
      <p:ext uri="{BB962C8B-B14F-4D97-AF65-F5344CB8AC3E}">
        <p14:creationId xmlns:p14="http://schemas.microsoft.com/office/powerpoint/2010/main" val="1719536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6" name="Shape 25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Joan </a:t>
            </a:r>
            <a:endParaRPr/>
          </a:p>
          <a:p>
            <a:pPr marL="0" lvl="0" indent="0">
              <a:spcBef>
                <a:spcPts val="0"/>
              </a:spcBef>
              <a:spcAft>
                <a:spcPts val="0"/>
              </a:spcAft>
              <a:buNone/>
            </a:pPr>
            <a:r>
              <a:rPr lang="en" sz="1400"/>
              <a:t>We have managed to </a:t>
            </a:r>
            <a:r>
              <a:rPr lang="en" sz="1400" b="1"/>
              <a:t>keep moving foward</a:t>
            </a:r>
            <a:r>
              <a:rPr lang="en" sz="1400"/>
              <a:t> despite the turnover rate. We went with new people came in they brought new ideas</a:t>
            </a:r>
            <a:endParaRPr sz="1400"/>
          </a:p>
        </p:txBody>
      </p:sp>
    </p:spTree>
    <p:extLst>
      <p:ext uri="{BB962C8B-B14F-4D97-AF65-F5344CB8AC3E}">
        <p14:creationId xmlns:p14="http://schemas.microsoft.com/office/powerpoint/2010/main" val="22973218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3" name="Shape 26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Joan: </a:t>
            </a:r>
            <a:r>
              <a:rPr lang="en" sz="1400"/>
              <a:t>Each printer was sent back at least once due to technical problems. The extruders were replaced multiple times. </a:t>
            </a:r>
            <a:endParaRPr sz="1400"/>
          </a:p>
          <a:p>
            <a:pPr marL="0" lvl="0" indent="0" rtl="0">
              <a:spcBef>
                <a:spcPts val="0"/>
              </a:spcBef>
              <a:spcAft>
                <a:spcPts val="0"/>
              </a:spcAft>
              <a:buNone/>
            </a:pPr>
            <a:r>
              <a:rPr lang="en" sz="1400"/>
              <a:t>The equipment was mishandled prior to delivery. </a:t>
            </a:r>
            <a:endParaRPr sz="1400"/>
          </a:p>
          <a:p>
            <a:pPr marL="0" lvl="0" indent="0">
              <a:spcBef>
                <a:spcPts val="0"/>
              </a:spcBef>
              <a:spcAft>
                <a:spcPts val="0"/>
              </a:spcAft>
              <a:buNone/>
            </a:pPr>
            <a:endParaRPr sz="1400"/>
          </a:p>
        </p:txBody>
      </p:sp>
    </p:spTree>
    <p:extLst>
      <p:ext uri="{BB962C8B-B14F-4D97-AF65-F5344CB8AC3E}">
        <p14:creationId xmlns:p14="http://schemas.microsoft.com/office/powerpoint/2010/main" val="2929860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3" name="Shape 27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8319262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0" name="Shape 28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1400"/>
              <a:t>3D scanner was unable to print for several reasons: </a:t>
            </a:r>
            <a:r>
              <a:rPr lang="en" sz="1400" b="1"/>
              <a:t>glare from the splinting material, poor lighting in the library, and inability of the scanner to recognize depth perception</a:t>
            </a:r>
            <a:endParaRPr sz="1400" b="1"/>
          </a:p>
          <a:p>
            <a:pPr marL="0" lvl="0" indent="0">
              <a:spcBef>
                <a:spcPts val="0"/>
              </a:spcBef>
              <a:spcAft>
                <a:spcPts val="0"/>
              </a:spcAft>
              <a:buNone/>
            </a:pPr>
            <a:endParaRPr sz="1400"/>
          </a:p>
        </p:txBody>
      </p:sp>
    </p:spTree>
    <p:extLst>
      <p:ext uri="{BB962C8B-B14F-4D97-AF65-F5344CB8AC3E}">
        <p14:creationId xmlns:p14="http://schemas.microsoft.com/office/powerpoint/2010/main" val="344237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Laurel</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Shape 2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8" name="Shape 28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Joan  Because of the noise we have had to work around if it bothers a student</a:t>
            </a:r>
            <a:endParaRPr/>
          </a:p>
          <a:p>
            <a:pPr marL="0" lvl="0" indent="0">
              <a:spcBef>
                <a:spcPts val="0"/>
              </a:spcBef>
              <a:spcAft>
                <a:spcPts val="0"/>
              </a:spcAft>
              <a:buNone/>
            </a:pPr>
            <a:r>
              <a:rPr lang="en"/>
              <a:t>We had two surveys and didn’t measure what we expected</a:t>
            </a:r>
            <a:endParaRPr/>
          </a:p>
          <a:p>
            <a:pPr marL="0" lvl="0" indent="0">
              <a:spcBef>
                <a:spcPts val="0"/>
              </a:spcBef>
              <a:spcAft>
                <a:spcPts val="0"/>
              </a:spcAft>
              <a:buNone/>
            </a:pPr>
            <a:r>
              <a:rPr lang="en"/>
              <a:t>When each student had own it was too many and lost   Also had to reduce size to have less print time</a:t>
            </a:r>
            <a:endParaRPr/>
          </a:p>
          <a:p>
            <a:pPr marL="0" lvl="0" indent="0">
              <a:spcBef>
                <a:spcPts val="0"/>
              </a:spcBef>
              <a:spcAft>
                <a:spcPts val="0"/>
              </a:spcAft>
              <a:buNone/>
            </a:pPr>
            <a:r>
              <a:rPr lang="en"/>
              <a:t>We are realizing we need to be more on top of what we are printing and copyright </a:t>
            </a:r>
            <a:endParaRPr/>
          </a:p>
          <a:p>
            <a:pPr marL="0" lvl="0" indent="0">
              <a:spcBef>
                <a:spcPts val="0"/>
              </a:spcBef>
              <a:spcAft>
                <a:spcPts val="0"/>
              </a:spcAft>
              <a:buNone/>
            </a:pPr>
            <a:endParaRPr/>
          </a:p>
          <a:p>
            <a:pPr marL="0" lvl="0" indent="0">
              <a:spcBef>
                <a:spcPts val="0"/>
              </a:spcBef>
              <a:spcAft>
                <a:spcPts val="0"/>
              </a:spcAft>
              <a:buNone/>
            </a:pPr>
            <a:endParaRPr/>
          </a:p>
        </p:txBody>
      </p:sp>
    </p:spTree>
    <p:extLst>
      <p:ext uri="{BB962C8B-B14F-4D97-AF65-F5344CB8AC3E}">
        <p14:creationId xmlns:p14="http://schemas.microsoft.com/office/powerpoint/2010/main" val="12081692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5" name="Shape 29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Joan: Since the project’s inception, librarians have learned how to operate the 3D printers as well as create simple .STL files using Tinkercad. We’ve also experimented with new technologies and applications such as iPad scanning to create 3D printed objects. This lead to video tutorials and voicethreads</a:t>
            </a:r>
            <a:endParaRPr/>
          </a:p>
          <a:p>
            <a:pPr marL="0" lvl="0" indent="0">
              <a:spcBef>
                <a:spcPts val="0"/>
              </a:spcBef>
              <a:spcAft>
                <a:spcPts val="0"/>
              </a:spcAft>
              <a:buNone/>
            </a:pPr>
            <a:endParaRPr/>
          </a:p>
          <a:p>
            <a:pPr marL="0" lvl="0" indent="0">
              <a:spcBef>
                <a:spcPts val="0"/>
              </a:spcBef>
              <a:spcAft>
                <a:spcPts val="0"/>
              </a:spcAft>
              <a:buNone/>
            </a:pPr>
            <a:endParaRPr/>
          </a:p>
        </p:txBody>
      </p:sp>
    </p:spTree>
    <p:extLst>
      <p:ext uri="{BB962C8B-B14F-4D97-AF65-F5344CB8AC3E}">
        <p14:creationId xmlns:p14="http://schemas.microsoft.com/office/powerpoint/2010/main" val="23266626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5" name="Shape 30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Joan</a:t>
            </a:r>
            <a:endParaRPr/>
          </a:p>
          <a:p>
            <a:pPr marL="0" lvl="0" indent="0">
              <a:spcBef>
                <a:spcPts val="0"/>
              </a:spcBef>
              <a:spcAft>
                <a:spcPts val="0"/>
              </a:spcAft>
              <a:buNone/>
            </a:pPr>
            <a:r>
              <a:rPr lang="en"/>
              <a:t>For the project to work we had to communicate among the groups involved </a:t>
            </a:r>
            <a:endParaRPr/>
          </a:p>
          <a:p>
            <a:pPr marL="0" lvl="0" indent="0">
              <a:spcBef>
                <a:spcPts val="0"/>
              </a:spcBef>
              <a:spcAft>
                <a:spcPts val="0"/>
              </a:spcAft>
              <a:buNone/>
            </a:pPr>
            <a:endParaRPr/>
          </a:p>
        </p:txBody>
      </p:sp>
    </p:spTree>
    <p:extLst>
      <p:ext uri="{BB962C8B-B14F-4D97-AF65-F5344CB8AC3E}">
        <p14:creationId xmlns:p14="http://schemas.microsoft.com/office/powerpoint/2010/main" val="23853534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Shape 3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4" name="Shape 31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1154980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Shape 3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4" name="Shape 32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1400"/>
              <a:t>Joan The 3D program gave us the opportunity to have a relationship with the students while we worked together along the steps of their projects. </a:t>
            </a:r>
            <a:endParaRPr sz="1400"/>
          </a:p>
          <a:p>
            <a:pPr marL="0" lvl="0" indent="0">
              <a:spcBef>
                <a:spcPts val="0"/>
              </a:spcBef>
              <a:spcAft>
                <a:spcPts val="0"/>
              </a:spcAft>
              <a:buNone/>
            </a:pPr>
            <a:r>
              <a:rPr lang="en" sz="1400"/>
              <a:t>The 3D printer being based in the library caused traffic to come see us and spend time with us.  </a:t>
            </a:r>
            <a:endParaRPr sz="1400"/>
          </a:p>
          <a:p>
            <a:pPr marL="0" lvl="0" indent="0">
              <a:spcBef>
                <a:spcPts val="0"/>
              </a:spcBef>
              <a:spcAft>
                <a:spcPts val="0"/>
              </a:spcAft>
              <a:buNone/>
            </a:pPr>
            <a:r>
              <a:rPr lang="en" sz="1400"/>
              <a:t>The noise also attracted attention having students ask questions and in turn caused us increased visibility. </a:t>
            </a:r>
            <a:endParaRPr sz="1400"/>
          </a:p>
        </p:txBody>
      </p:sp>
    </p:spTree>
    <p:extLst>
      <p:ext uri="{BB962C8B-B14F-4D97-AF65-F5344CB8AC3E}">
        <p14:creationId xmlns:p14="http://schemas.microsoft.com/office/powerpoint/2010/main" val="18142492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Shape 3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4" name="Shape 33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Joan: We exposed the students to something new and they tapped  </a:t>
            </a:r>
            <a:endParaRPr/>
          </a:p>
          <a:p>
            <a:pPr marL="0" lvl="0" indent="0">
              <a:spcBef>
                <a:spcPts val="0"/>
              </a:spcBef>
              <a:spcAft>
                <a:spcPts val="0"/>
              </a:spcAft>
              <a:buNone/>
            </a:pPr>
            <a:r>
              <a:rPr lang="en"/>
              <a:t>Student gained new knowledge of a growing service they were unfamiliar with prior to this project. Since the projects inception, they have: experimented with 3d file design, been</a:t>
            </a:r>
            <a:r>
              <a:rPr lang="en" b="1"/>
              <a:t> featured in several articles in print and online</a:t>
            </a:r>
            <a:r>
              <a:rPr lang="en"/>
              <a:t>, presented at </a:t>
            </a:r>
            <a:r>
              <a:rPr lang="en" b="1"/>
              <a:t>local school career days</a:t>
            </a:r>
            <a:r>
              <a:rPr lang="en"/>
              <a:t>, etc.</a:t>
            </a:r>
            <a:endParaRPr/>
          </a:p>
          <a:p>
            <a:pPr marL="0" lvl="0" indent="0">
              <a:spcBef>
                <a:spcPts val="0"/>
              </a:spcBef>
              <a:spcAft>
                <a:spcPts val="0"/>
              </a:spcAft>
              <a:buNone/>
            </a:pPr>
            <a:r>
              <a:rPr lang="en"/>
              <a:t>Students are required to get creative in order to create usable assistive devices</a:t>
            </a:r>
            <a:endParaRPr/>
          </a:p>
          <a:p>
            <a:pPr marL="0" lvl="0" indent="0">
              <a:spcBef>
                <a:spcPts val="0"/>
              </a:spcBef>
              <a:spcAft>
                <a:spcPts val="0"/>
              </a:spcAft>
              <a:buNone/>
            </a:pPr>
            <a:r>
              <a:rPr lang="en"/>
              <a:t>Some students have </a:t>
            </a:r>
            <a:r>
              <a:rPr lang="en" b="1"/>
              <a:t>given their projects to real patients </a:t>
            </a:r>
            <a:r>
              <a:rPr lang="en"/>
              <a:t>from their clinical rotations that aid in every day activities that are typically extremely difficult or frustrating for them</a:t>
            </a:r>
            <a:endParaRPr/>
          </a:p>
        </p:txBody>
      </p:sp>
    </p:spTree>
    <p:extLst>
      <p:ext uri="{BB962C8B-B14F-4D97-AF65-F5344CB8AC3E}">
        <p14:creationId xmlns:p14="http://schemas.microsoft.com/office/powerpoint/2010/main" val="30888862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Shape 3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4" name="Shape 34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The students gain a sense of accomplishment by creating something they had no idea “how to” , surprised they could and then happy with the results.</a:t>
            </a:r>
            <a:endParaRPr/>
          </a:p>
          <a:p>
            <a:pPr marL="0" lvl="0" indent="0">
              <a:spcBef>
                <a:spcPts val="0"/>
              </a:spcBef>
              <a:spcAft>
                <a:spcPts val="0"/>
              </a:spcAft>
              <a:buNone/>
            </a:pPr>
            <a:endParaRPr/>
          </a:p>
        </p:txBody>
      </p:sp>
    </p:spTree>
    <p:extLst>
      <p:ext uri="{BB962C8B-B14F-4D97-AF65-F5344CB8AC3E}">
        <p14:creationId xmlns:p14="http://schemas.microsoft.com/office/powerpoint/2010/main" val="42001701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Blanche</a:t>
            </a:r>
            <a:endParaRPr/>
          </a:p>
          <a:p>
            <a:pPr marL="0" lvl="0" indent="0">
              <a:spcBef>
                <a:spcPts val="0"/>
              </a:spcBef>
              <a:spcAft>
                <a:spcPts val="0"/>
              </a:spcAft>
              <a:buNone/>
            </a:pPr>
            <a:endParaRPr/>
          </a:p>
          <a:p>
            <a:pPr marL="0" lvl="0" indent="0">
              <a:spcBef>
                <a:spcPts val="0"/>
              </a:spcBef>
              <a:spcAft>
                <a:spcPts val="0"/>
              </a:spcAft>
              <a:buNone/>
            </a:pPr>
            <a:r>
              <a:rPr lang="en"/>
              <a:t>Katie</a:t>
            </a:r>
            <a:endParaRPr/>
          </a:p>
          <a:p>
            <a:pPr marL="0" lvl="0" indent="0">
              <a:spcBef>
                <a:spcPts val="0"/>
              </a:spcBef>
              <a:spcAft>
                <a:spcPts val="0"/>
              </a:spcAft>
              <a:buNone/>
            </a:pPr>
            <a:endParaRPr/>
          </a:p>
        </p:txBody>
      </p:sp>
    </p:spTree>
    <p:extLst>
      <p:ext uri="{BB962C8B-B14F-4D97-AF65-F5344CB8AC3E}">
        <p14:creationId xmlns:p14="http://schemas.microsoft.com/office/powerpoint/2010/main" val="1983743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Shape 3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6" name="Shape 35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en" sz="1650" b="1">
                <a:highlight>
                  <a:srgbClr val="FFFFFF"/>
                </a:highlight>
              </a:rPr>
              <a:t>Bulletin of the Association for Information Science and Technology </a:t>
            </a:r>
            <a:r>
              <a:rPr lang="en" sz="1300" b="1">
                <a:solidFill>
                  <a:srgbClr val="1F1F1F"/>
                </a:solidFill>
              </a:rPr>
              <a:t>Special Section: 3D Printing and Digital Fabrication Technologies in Libraries and Museums 2016</a:t>
            </a:r>
            <a:endParaRPr sz="1300" b="1">
              <a:solidFill>
                <a:srgbClr val="1F1F1F"/>
              </a:solidFill>
            </a:endParaRPr>
          </a:p>
          <a:p>
            <a:pPr marL="0" lvl="0" indent="0">
              <a:spcBef>
                <a:spcPts val="1100"/>
              </a:spcBef>
              <a:spcAft>
                <a:spcPts val="0"/>
              </a:spcAft>
              <a:buNone/>
            </a:pPr>
            <a:endParaRPr/>
          </a:p>
        </p:txBody>
      </p:sp>
    </p:spTree>
    <p:extLst>
      <p:ext uri="{BB962C8B-B14F-4D97-AF65-F5344CB8AC3E}">
        <p14:creationId xmlns:p14="http://schemas.microsoft.com/office/powerpoint/2010/main" val="5477503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Shape 3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3" name="Shape 36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Thanks to Katie!!!</a:t>
            </a:r>
            <a:endParaRPr/>
          </a:p>
        </p:txBody>
      </p:sp>
    </p:spTree>
    <p:extLst>
      <p:ext uri="{BB962C8B-B14F-4D97-AF65-F5344CB8AC3E}">
        <p14:creationId xmlns:p14="http://schemas.microsoft.com/office/powerpoint/2010/main" val="1285009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Laurel</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Laurel</a:t>
            </a:r>
            <a:endParaRPr/>
          </a:p>
          <a:p>
            <a:pPr marL="0" lvl="0" indent="0">
              <a:spcBef>
                <a:spcPts val="0"/>
              </a:spcBef>
              <a:spcAft>
                <a:spcPts val="0"/>
              </a:spcAft>
              <a:buNone/>
            </a:pPr>
            <a:r>
              <a:rPr lang="en"/>
              <a:t>I was a new librarian (second career) and excited about the profession. But I found that a lot of people were questioning whether libraries were needed any longer now that so much information was available online.  Well we all know that libraries are still relevant for many reasons, but I was interested in exploring how my library could possibly shift and adapt to offer new and innovative services that would continue to make it a central service to the institution.</a:t>
            </a:r>
            <a:endParaRPr/>
          </a:p>
          <a:p>
            <a:pPr marL="0" lvl="0" indent="0">
              <a:spcBef>
                <a:spcPts val="0"/>
              </a:spcBef>
              <a:spcAft>
                <a:spcPts val="0"/>
              </a:spcAft>
              <a:buNone/>
            </a:pPr>
            <a:r>
              <a:rPr lang="en"/>
              <a:t>This is the article that inspired me to pursue the project.  The article citation and link is on your handout. In it Mr. Colegrove talked about how they started a makerspace and they expected engineering and art students to use their 3D printers but were surprised to find that students from almost every department were interested in it.  And that was a benefit of having it in the library - it could cross all departments and benefit all.  I had NO experience with 3D printing and I’m not especially ‘techie”.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Laurel</a:t>
            </a:r>
            <a:endParaRPr/>
          </a:p>
          <a:p>
            <a:pPr marL="0" lvl="0" indent="0">
              <a:spcBef>
                <a:spcPts val="0"/>
              </a:spcBef>
              <a:spcAft>
                <a:spcPts val="0"/>
              </a:spcAft>
              <a:buNone/>
            </a:pPr>
            <a:r>
              <a:rPr lang="en"/>
              <a:t>Support is Crucial - An OK from Dean of School of Health Sciences and Director of Libraries.  The grant required letters from them, so make sure you have the support up front.</a:t>
            </a:r>
            <a:endParaRPr/>
          </a:p>
          <a:p>
            <a:pPr marL="0" lvl="0" indent="0">
              <a:spcBef>
                <a:spcPts val="0"/>
              </a:spcBef>
              <a:spcAft>
                <a:spcPts val="0"/>
              </a:spcAft>
              <a:buNone/>
            </a:pPr>
            <a:r>
              <a:rPr lang="en"/>
              <a:t>Grants - We looked at two grants - NNLM and IMLS.  We chose NNLM because of the time frame.  Both are good options to look into. Links are on the handout.  We also had help from our Office of Sponsored Programs. The grant money covered the cost of the printer, the training, the warranty and initial supplies. The training and warranty were crucial and we highly recommend them both.  Additional grants were later received for more printers and supplies and a 3D scanner.</a:t>
            </a:r>
            <a:endParaRPr/>
          </a:p>
          <a:p>
            <a:pPr marL="0" lvl="0" indent="0">
              <a:spcBef>
                <a:spcPts val="0"/>
              </a:spcBef>
              <a:spcAft>
                <a:spcPts val="0"/>
              </a:spcAft>
              <a:buNone/>
            </a:pPr>
            <a:r>
              <a:rPr lang="en"/>
              <a:t>The grant we applied for was for a “medical library project” so we couldn’t just propose to buy a 3D printer - we had to come up with a project.  So we talked to the heads of the different departments in the school to see if there was interest in designing a 3D printing project.  </a:t>
            </a:r>
            <a:endParaRPr/>
          </a:p>
          <a:p>
            <a:pPr marL="0" lvl="0" indent="0">
              <a:spcBef>
                <a:spcPts val="0"/>
              </a:spcBef>
              <a:spcAft>
                <a:spcPts val="0"/>
              </a:spcAft>
              <a:buNone/>
            </a:pPr>
            <a:r>
              <a:rPr lang="en"/>
              <a:t>Partners - We partnered with OT, PT and IT.  Then we also wound up partnering with a group of engineering students who helped us with designing files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6" name="Shape 1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8" name="Shape 17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7" name="Shape 18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Laurel</a:t>
            </a:r>
            <a:endParaRPr/>
          </a:p>
          <a:p>
            <a:pPr marL="0" lvl="0" indent="0">
              <a:spcBef>
                <a:spcPts val="0"/>
              </a:spcBef>
              <a:spcAft>
                <a:spcPts val="0"/>
              </a:spcAft>
              <a:buNone/>
            </a:pPr>
            <a:r>
              <a:rPr lang="en"/>
              <a:t>Our project is very different from most 3D printing services in libraries. We think it is pretty unique.  We didn’t just offer 3D printing or a makerspace.  We embedded a project into the curriculum. </a:t>
            </a:r>
            <a:endParaRPr/>
          </a:p>
          <a:p>
            <a:pPr marL="0" lvl="0" indent="0">
              <a:spcBef>
                <a:spcPts val="0"/>
              </a:spcBef>
              <a:spcAft>
                <a:spcPts val="0"/>
              </a:spcAft>
              <a:buNone/>
            </a:pPr>
            <a:r>
              <a:rPr lang="en"/>
              <a:t>Blanche will go into detail about creating the assistive device.  I will tell you about the library’s role</a:t>
            </a:r>
            <a:endParaRPr/>
          </a:p>
          <a:p>
            <a:pPr marL="0" lvl="0" indent="0">
              <a:spcBef>
                <a:spcPts val="0"/>
              </a:spcBef>
              <a:spcAft>
                <a:spcPts val="0"/>
              </a:spcAft>
              <a:buNone/>
            </a:pPr>
            <a:r>
              <a:rPr lang="en"/>
              <a:t>The printer is in the library</a:t>
            </a:r>
            <a:endParaRPr/>
          </a:p>
          <a:p>
            <a:pPr marL="0" lvl="0" indent="0">
              <a:spcBef>
                <a:spcPts val="0"/>
              </a:spcBef>
              <a:spcAft>
                <a:spcPts val="0"/>
              </a:spcAft>
              <a:buNone/>
            </a:pPr>
            <a:r>
              <a:rPr lang="en"/>
              <a:t>We created video tutorials on the basics of 3D printing and design and on uploading prints to a repository to share.  You can view them all from our LibGuide which is on your handout.</a:t>
            </a:r>
            <a:endParaRPr/>
          </a:p>
          <a:p>
            <a:pPr marL="0" lvl="0" indent="0">
              <a:spcBef>
                <a:spcPts val="0"/>
              </a:spcBef>
              <a:spcAft>
                <a:spcPts val="0"/>
              </a:spcAft>
              <a:buNone/>
            </a:pPr>
            <a:r>
              <a:rPr lang="en"/>
              <a:t>We use Google docs extensively to keep track of projects from beginning to end</a:t>
            </a:r>
            <a:endParaRPr/>
          </a:p>
          <a:p>
            <a:pPr marL="0" lvl="0" indent="0">
              <a:spcBef>
                <a:spcPts val="0"/>
              </a:spcBef>
              <a:spcAft>
                <a:spcPts val="0"/>
              </a:spcAft>
              <a:buNone/>
            </a:pPr>
            <a:endParaRPr/>
          </a:p>
          <a:p>
            <a:pPr marL="0" lvl="0" indent="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Blanche- define what an OT does, define the term AD and how it facilitates independence,, how 3D and OT can go hand in hand</a:t>
            </a:r>
            <a:endParaRPr/>
          </a:p>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p:nvPr/>
        </p:nvSpPr>
        <p:spPr>
          <a:xfrm rot="5400000">
            <a:off x="7500300" y="505"/>
            <a:ext cx="1643700" cy="1643700"/>
          </a:xfrm>
          <a:prstGeom prst="diagStripe">
            <a:avLst>
              <a:gd name="adj" fmla="val 0"/>
            </a:avLst>
          </a:prstGeom>
          <a:solidFill>
            <a:schemeClr val="lt1">
              <a:alpha val="303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11" name="Shape 11"/>
          <p:cNvGrpSpPr/>
          <p:nvPr/>
        </p:nvGrpSpPr>
        <p:grpSpPr>
          <a:xfrm>
            <a:off x="0" y="490"/>
            <a:ext cx="5153705" cy="5134399"/>
            <a:chOff x="0" y="75"/>
            <a:chExt cx="5153705" cy="5152950"/>
          </a:xfrm>
        </p:grpSpPr>
        <p:sp>
          <p:nvSpPr>
            <p:cNvPr id="12" name="Shape 12"/>
            <p:cNvSpPr/>
            <p:nvPr/>
          </p:nvSpPr>
          <p:spPr>
            <a:xfrm rot="-5400000">
              <a:off x="455" y="-225"/>
              <a:ext cx="5152800" cy="5153700"/>
            </a:xfrm>
            <a:prstGeom prst="diagStripe">
              <a:avLst>
                <a:gd name="adj" fmla="val 50000"/>
              </a:avLst>
            </a:prstGeom>
            <a:solidFill>
              <a:schemeClr val="lt1">
                <a:alpha val="303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 name="Shape 13"/>
            <p:cNvSpPr/>
            <p:nvPr/>
          </p:nvSpPr>
          <p:spPr>
            <a:xfrm rot="-5400000">
              <a:off x="150" y="1145825"/>
              <a:ext cx="3996600" cy="3996900"/>
            </a:xfrm>
            <a:prstGeom prst="diagStripe">
              <a:avLst>
                <a:gd name="adj" fmla="val 58774"/>
              </a:avLst>
            </a:prstGeom>
            <a:solidFill>
              <a:schemeClr val="lt1">
                <a:alpha val="303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 name="Shape 14"/>
            <p:cNvSpPr/>
            <p:nvPr/>
          </p:nvSpPr>
          <p:spPr>
            <a:xfrm rot="-5400000">
              <a:off x="1646" y="-75"/>
              <a:ext cx="2299800" cy="23001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 name="Shape 15"/>
            <p:cNvSpPr/>
            <p:nvPr/>
          </p:nvSpPr>
          <p:spPr>
            <a:xfrm flipH="1">
              <a:off x="652821" y="590035"/>
              <a:ext cx="2300100" cy="2299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6" name="Shape 16"/>
          <p:cNvSpPr txBox="1">
            <a:spLocks noGrp="1"/>
          </p:cNvSpPr>
          <p:nvPr>
            <p:ph type="ctrTitle"/>
          </p:nvPr>
        </p:nvSpPr>
        <p:spPr>
          <a:xfrm>
            <a:off x="3537150" y="1578400"/>
            <a:ext cx="5017500" cy="1578900"/>
          </a:xfrm>
          <a:prstGeom prst="rect">
            <a:avLst/>
          </a:prstGeom>
        </p:spPr>
        <p:txBody>
          <a:bodyPr spcFirstLastPara="1" wrap="square" lIns="91425" tIns="91425" rIns="91425" bIns="91425" anchor="t" anchorCtr="0"/>
          <a:lstStyle>
            <a:lvl1pPr lvl="0" rtl="0">
              <a:spcBef>
                <a:spcPts val="0"/>
              </a:spcBef>
              <a:spcAft>
                <a:spcPts val="0"/>
              </a:spcAft>
              <a:buSzPts val="4000"/>
              <a:buNone/>
              <a:defRPr sz="4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17" name="Shape 17"/>
          <p:cNvSpPr txBox="1">
            <a:spLocks noGrp="1"/>
          </p:cNvSpPr>
          <p:nvPr>
            <p:ph type="subTitle" idx="1"/>
          </p:nvPr>
        </p:nvSpPr>
        <p:spPr>
          <a:xfrm>
            <a:off x="5083950" y="3924925"/>
            <a:ext cx="3470700" cy="506100"/>
          </a:xfrm>
          <a:prstGeom prst="rect">
            <a:avLst/>
          </a:prstGeom>
        </p:spPr>
        <p:txBody>
          <a:bodyPr spcFirstLastPara="1" wrap="square" lIns="91425" tIns="91425" rIns="91425" bIns="91425" anchor="t" anchorCtr="0"/>
          <a:lstStyle>
            <a:lvl1pPr lvl="0" rtl="0">
              <a:lnSpc>
                <a:spcPct val="100000"/>
              </a:lnSpc>
              <a:spcBef>
                <a:spcPts val="0"/>
              </a:spcBef>
              <a:spcAft>
                <a:spcPts val="0"/>
              </a:spcAft>
              <a:buSzPts val="1300"/>
              <a:buNone/>
              <a:defRPr/>
            </a:lvl1pPr>
            <a:lvl2pPr lvl="1" rtl="0">
              <a:lnSpc>
                <a:spcPct val="100000"/>
              </a:lnSpc>
              <a:spcBef>
                <a:spcPts val="0"/>
              </a:spcBef>
              <a:spcAft>
                <a:spcPts val="0"/>
              </a:spcAft>
              <a:buSzPts val="1300"/>
              <a:buNone/>
              <a:defRPr sz="1300"/>
            </a:lvl2pPr>
            <a:lvl3pPr lvl="2" rtl="0">
              <a:lnSpc>
                <a:spcPct val="100000"/>
              </a:lnSpc>
              <a:spcBef>
                <a:spcPts val="0"/>
              </a:spcBef>
              <a:spcAft>
                <a:spcPts val="0"/>
              </a:spcAft>
              <a:buSzPts val="1300"/>
              <a:buNone/>
              <a:defRPr sz="1300"/>
            </a:lvl3pPr>
            <a:lvl4pPr lvl="3" rtl="0">
              <a:lnSpc>
                <a:spcPct val="100000"/>
              </a:lnSpc>
              <a:spcBef>
                <a:spcPts val="0"/>
              </a:spcBef>
              <a:spcAft>
                <a:spcPts val="0"/>
              </a:spcAft>
              <a:buSzPts val="1300"/>
              <a:buNone/>
              <a:defRPr sz="1300"/>
            </a:lvl4pPr>
            <a:lvl5pPr lvl="4" rtl="0">
              <a:lnSpc>
                <a:spcPct val="100000"/>
              </a:lnSpc>
              <a:spcBef>
                <a:spcPts val="0"/>
              </a:spcBef>
              <a:spcAft>
                <a:spcPts val="0"/>
              </a:spcAft>
              <a:buSzPts val="1300"/>
              <a:buNone/>
              <a:defRPr sz="1300"/>
            </a:lvl5pPr>
            <a:lvl6pPr lvl="5" rtl="0">
              <a:lnSpc>
                <a:spcPct val="100000"/>
              </a:lnSpc>
              <a:spcBef>
                <a:spcPts val="0"/>
              </a:spcBef>
              <a:spcAft>
                <a:spcPts val="0"/>
              </a:spcAft>
              <a:buSzPts val="1300"/>
              <a:buNone/>
              <a:defRPr sz="1300"/>
            </a:lvl6pPr>
            <a:lvl7pPr lvl="6" rtl="0">
              <a:lnSpc>
                <a:spcPct val="100000"/>
              </a:lnSpc>
              <a:spcBef>
                <a:spcPts val="0"/>
              </a:spcBef>
              <a:spcAft>
                <a:spcPts val="0"/>
              </a:spcAft>
              <a:buSzPts val="1300"/>
              <a:buNone/>
              <a:defRPr sz="1300"/>
            </a:lvl7pPr>
            <a:lvl8pPr lvl="7" rtl="0">
              <a:lnSpc>
                <a:spcPct val="100000"/>
              </a:lnSpc>
              <a:spcBef>
                <a:spcPts val="0"/>
              </a:spcBef>
              <a:spcAft>
                <a:spcPts val="0"/>
              </a:spcAft>
              <a:buSzPts val="1300"/>
              <a:buNone/>
              <a:defRPr sz="1300"/>
            </a:lvl8pPr>
            <a:lvl9pPr lvl="8" rtl="0">
              <a:lnSpc>
                <a:spcPct val="100000"/>
              </a:lnSpc>
              <a:spcBef>
                <a:spcPts val="0"/>
              </a:spcBef>
              <a:spcAft>
                <a:spcPts val="0"/>
              </a:spcAft>
              <a:buSzPts val="1300"/>
              <a:buNone/>
              <a:defRPr sz="1300"/>
            </a:lvl9pPr>
          </a:lstStyle>
          <a:p>
            <a:endParaRPr/>
          </a:p>
        </p:txBody>
      </p:sp>
      <p:sp>
        <p:nvSpPr>
          <p:cNvPr id="18" name="Shape 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8"/>
        <p:cNvGrpSpPr/>
        <p:nvPr/>
      </p:nvGrpSpPr>
      <p:grpSpPr>
        <a:xfrm>
          <a:off x="0" y="0"/>
          <a:ext cx="0" cy="0"/>
          <a:chOff x="0" y="0"/>
          <a:chExt cx="0" cy="0"/>
        </a:xfrm>
      </p:grpSpPr>
      <p:sp>
        <p:nvSpPr>
          <p:cNvPr id="129" name="Shape 1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6"/>
        <p:cNvGrpSpPr/>
        <p:nvPr/>
      </p:nvGrpSpPr>
      <p:grpSpPr>
        <a:xfrm>
          <a:off x="0" y="0"/>
          <a:ext cx="0" cy="0"/>
          <a:chOff x="0" y="0"/>
          <a:chExt cx="0" cy="0"/>
        </a:xfrm>
      </p:grpSpPr>
      <p:grpSp>
        <p:nvGrpSpPr>
          <p:cNvPr id="57" name="Shape 57"/>
          <p:cNvGrpSpPr/>
          <p:nvPr/>
        </p:nvGrpSpPr>
        <p:grpSpPr>
          <a:xfrm>
            <a:off x="0" y="381001"/>
            <a:ext cx="1037850" cy="1016287"/>
            <a:chOff x="0" y="381001"/>
            <a:chExt cx="1037850" cy="1016287"/>
          </a:xfrm>
        </p:grpSpPr>
        <p:sp>
          <p:nvSpPr>
            <p:cNvPr id="58" name="Shape 58"/>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9" name="Shape 59"/>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60" name="Shape 60"/>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1" name="Shape 6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654415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grpSp>
        <p:nvGrpSpPr>
          <p:cNvPr id="20" name="Shape 20"/>
          <p:cNvGrpSpPr/>
          <p:nvPr/>
        </p:nvGrpSpPr>
        <p:grpSpPr>
          <a:xfrm>
            <a:off x="4406400" y="0"/>
            <a:ext cx="4737600" cy="5143065"/>
            <a:chOff x="4406400" y="0"/>
            <a:chExt cx="4737600" cy="5143065"/>
          </a:xfrm>
        </p:grpSpPr>
        <p:sp>
          <p:nvSpPr>
            <p:cNvPr id="21" name="Shape 21"/>
            <p:cNvSpPr/>
            <p:nvPr/>
          </p:nvSpPr>
          <p:spPr>
            <a:xfrm rot="5400000">
              <a:off x="4408200" y="-1800"/>
              <a:ext cx="47340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 name="Shape 22"/>
            <p:cNvSpPr/>
            <p:nvPr/>
          </p:nvSpPr>
          <p:spPr>
            <a:xfrm rot="5400000">
              <a:off x="4841125" y="5700"/>
              <a:ext cx="42981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3" name="Shape 23"/>
            <p:cNvSpPr/>
            <p:nvPr/>
          </p:nvSpPr>
          <p:spPr>
            <a:xfrm rot="-5400000">
              <a:off x="5618399" y="123646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4" name="Shape 24"/>
            <p:cNvSpPr/>
            <p:nvPr/>
          </p:nvSpPr>
          <p:spPr>
            <a:xfrm flipH="1">
              <a:off x="5849857" y="14439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 name="Shape 25"/>
            <p:cNvSpPr/>
            <p:nvPr/>
          </p:nvSpPr>
          <p:spPr>
            <a:xfrm rot="-5400000">
              <a:off x="5987081" y="24694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 name="Shape 26"/>
            <p:cNvSpPr/>
            <p:nvPr/>
          </p:nvSpPr>
          <p:spPr>
            <a:xfrm flipH="1">
              <a:off x="6222115" y="267695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7" name="Shape 27"/>
            <p:cNvSpPr/>
            <p:nvPr/>
          </p:nvSpPr>
          <p:spPr>
            <a:xfrm rot="-5400000">
              <a:off x="6675341" y="186201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 name="Shape 28"/>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 name="Shape 29"/>
            <p:cNvSpPr/>
            <p:nvPr/>
          </p:nvSpPr>
          <p:spPr>
            <a:xfrm rot="-5400000">
              <a:off x="6861141" y="247781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0" name="Shape 30"/>
            <p:cNvSpPr/>
            <p:nvPr/>
          </p:nvSpPr>
          <p:spPr>
            <a:xfrm flipH="1">
              <a:off x="7965266" y="269296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1" name="Shape 31"/>
            <p:cNvSpPr/>
            <p:nvPr/>
          </p:nvSpPr>
          <p:spPr>
            <a:xfrm flipH="1">
              <a:off x="8145082" y="330875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2" name="Shape 32"/>
            <p:cNvSpPr/>
            <p:nvPr/>
          </p:nvSpPr>
          <p:spPr>
            <a:xfrm rot="-5400000">
              <a:off x="7047599" y="309501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3" name="Shape 33"/>
            <p:cNvSpPr/>
            <p:nvPr/>
          </p:nvSpPr>
          <p:spPr>
            <a:xfrm flipH="1">
              <a:off x="7276649" y="330250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4" name="Shape 34"/>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5" name="Shape 35"/>
            <p:cNvSpPr/>
            <p:nvPr/>
          </p:nvSpPr>
          <p:spPr>
            <a:xfrm flipH="1">
              <a:off x="7462448" y="391829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6" name="Shape 36"/>
            <p:cNvSpPr/>
            <p:nvPr/>
          </p:nvSpPr>
          <p:spPr>
            <a:xfrm rot="-5400000">
              <a:off x="8102491" y="371847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p:nvPr/>
          </p:nvSpPr>
          <p:spPr>
            <a:xfrm flipH="1">
              <a:off x="8334533" y="392596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8" name="Shape 38"/>
            <p:cNvSpPr/>
            <p:nvPr/>
          </p:nvSpPr>
          <p:spPr>
            <a:xfrm rot="-5400000">
              <a:off x="8288290" y="43342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39" name="Shape 39"/>
          <p:cNvSpPr txBox="1">
            <a:spLocks noGrp="1"/>
          </p:cNvSpPr>
          <p:nvPr>
            <p:ph type="title"/>
          </p:nvPr>
        </p:nvSpPr>
        <p:spPr>
          <a:xfrm>
            <a:off x="823850" y="2053000"/>
            <a:ext cx="4587000" cy="1148700"/>
          </a:xfrm>
          <a:prstGeom prst="rect">
            <a:avLst/>
          </a:prstGeom>
        </p:spPr>
        <p:txBody>
          <a:bodyPr spcFirstLastPara="1" wrap="square" lIns="91425" tIns="91425" rIns="91425" bIns="91425" anchor="ctr"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1"/>
        <p:cNvGrpSpPr/>
        <p:nvPr/>
      </p:nvGrpSpPr>
      <p:grpSpPr>
        <a:xfrm>
          <a:off x="0" y="0"/>
          <a:ext cx="0" cy="0"/>
          <a:chOff x="0" y="0"/>
          <a:chExt cx="0" cy="0"/>
        </a:xfrm>
      </p:grpSpPr>
      <p:grpSp>
        <p:nvGrpSpPr>
          <p:cNvPr id="42" name="Shape 42"/>
          <p:cNvGrpSpPr/>
          <p:nvPr/>
        </p:nvGrpSpPr>
        <p:grpSpPr>
          <a:xfrm>
            <a:off x="0" y="381001"/>
            <a:ext cx="1037850" cy="1016287"/>
            <a:chOff x="0" y="381001"/>
            <a:chExt cx="1037850" cy="1016287"/>
          </a:xfrm>
        </p:grpSpPr>
        <p:sp>
          <p:nvSpPr>
            <p:cNvPr id="43" name="Shape 43"/>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4" name="Shape 44"/>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45" name="Shape 45"/>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6" name="Shape 46"/>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8"/>
        <p:cNvGrpSpPr/>
        <p:nvPr/>
      </p:nvGrpSpPr>
      <p:grpSpPr>
        <a:xfrm>
          <a:off x="0" y="0"/>
          <a:ext cx="0" cy="0"/>
          <a:chOff x="0" y="0"/>
          <a:chExt cx="0" cy="0"/>
        </a:xfrm>
      </p:grpSpPr>
      <p:grpSp>
        <p:nvGrpSpPr>
          <p:cNvPr id="49" name="Shape 49"/>
          <p:cNvGrpSpPr/>
          <p:nvPr/>
        </p:nvGrpSpPr>
        <p:grpSpPr>
          <a:xfrm>
            <a:off x="0" y="381001"/>
            <a:ext cx="1037850" cy="1016287"/>
            <a:chOff x="0" y="381001"/>
            <a:chExt cx="1037850" cy="1016287"/>
          </a:xfrm>
        </p:grpSpPr>
        <p:sp>
          <p:nvSpPr>
            <p:cNvPr id="50" name="Shape 50"/>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1" name="Shape 51"/>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52" name="Shape 52"/>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53" name="Shape 53"/>
          <p:cNvSpPr txBox="1">
            <a:spLocks noGrp="1"/>
          </p:cNvSpPr>
          <p:nvPr>
            <p:ph type="body" idx="1"/>
          </p:nvPr>
        </p:nvSpPr>
        <p:spPr>
          <a:xfrm>
            <a:off x="1297500" y="1567550"/>
            <a:ext cx="3403200" cy="29112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54" name="Shape 54"/>
          <p:cNvSpPr txBox="1">
            <a:spLocks noGrp="1"/>
          </p:cNvSpPr>
          <p:nvPr>
            <p:ph type="body" idx="2"/>
          </p:nvPr>
        </p:nvSpPr>
        <p:spPr>
          <a:xfrm>
            <a:off x="4933221" y="1567550"/>
            <a:ext cx="3403200" cy="29112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55" name="Shape 5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2"/>
        <p:cNvGrpSpPr/>
        <p:nvPr/>
      </p:nvGrpSpPr>
      <p:grpSpPr>
        <a:xfrm>
          <a:off x="0" y="0"/>
          <a:ext cx="0" cy="0"/>
          <a:chOff x="0" y="0"/>
          <a:chExt cx="0" cy="0"/>
        </a:xfrm>
      </p:grpSpPr>
      <p:grpSp>
        <p:nvGrpSpPr>
          <p:cNvPr id="63" name="Shape 63"/>
          <p:cNvGrpSpPr/>
          <p:nvPr/>
        </p:nvGrpSpPr>
        <p:grpSpPr>
          <a:xfrm>
            <a:off x="0" y="381001"/>
            <a:ext cx="1037850" cy="1016287"/>
            <a:chOff x="0" y="381001"/>
            <a:chExt cx="1037850" cy="1016287"/>
          </a:xfrm>
        </p:grpSpPr>
        <p:sp>
          <p:nvSpPr>
            <p:cNvPr id="64" name="Shape 64"/>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5" name="Shape 65"/>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66" name="Shape 66"/>
          <p:cNvSpPr txBox="1">
            <a:spLocks noGrp="1"/>
          </p:cNvSpPr>
          <p:nvPr>
            <p:ph type="title"/>
          </p:nvPr>
        </p:nvSpPr>
        <p:spPr>
          <a:xfrm>
            <a:off x="1297500" y="393750"/>
            <a:ext cx="3798900" cy="1493100"/>
          </a:xfrm>
          <a:prstGeom prst="rect">
            <a:avLst/>
          </a:prstGeom>
        </p:spPr>
        <p:txBody>
          <a:bodyPr spcFirstLastPara="1" wrap="square" lIns="91425" tIns="91425" rIns="91425" bIns="91425" anchor="t"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67" name="Shape 67"/>
          <p:cNvSpPr txBox="1">
            <a:spLocks noGrp="1"/>
          </p:cNvSpPr>
          <p:nvPr>
            <p:ph type="body" idx="1"/>
          </p:nvPr>
        </p:nvSpPr>
        <p:spPr>
          <a:xfrm>
            <a:off x="1297500" y="1972550"/>
            <a:ext cx="3798900" cy="24159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68" name="Shape 6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9"/>
        <p:cNvGrpSpPr/>
        <p:nvPr/>
      </p:nvGrpSpPr>
      <p:grpSpPr>
        <a:xfrm>
          <a:off x="0" y="0"/>
          <a:ext cx="0" cy="0"/>
          <a:chOff x="0" y="0"/>
          <a:chExt cx="0" cy="0"/>
        </a:xfrm>
      </p:grpSpPr>
      <p:grpSp>
        <p:nvGrpSpPr>
          <p:cNvPr id="70" name="Shape 70"/>
          <p:cNvGrpSpPr/>
          <p:nvPr/>
        </p:nvGrpSpPr>
        <p:grpSpPr>
          <a:xfrm>
            <a:off x="4406400" y="0"/>
            <a:ext cx="4737600" cy="5143500"/>
            <a:chOff x="4406400" y="0"/>
            <a:chExt cx="4737600" cy="5143500"/>
          </a:xfrm>
        </p:grpSpPr>
        <p:sp>
          <p:nvSpPr>
            <p:cNvPr id="71" name="Shape 71"/>
            <p:cNvSpPr/>
            <p:nvPr/>
          </p:nvSpPr>
          <p:spPr>
            <a:xfrm rot="5400000">
              <a:off x="4407900" y="-1500"/>
              <a:ext cx="47346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2" name="Shape 72"/>
            <p:cNvSpPr/>
            <p:nvPr/>
          </p:nvSpPr>
          <p:spPr>
            <a:xfrm rot="5400000">
              <a:off x="4840825" y="6000"/>
              <a:ext cx="42987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3" name="Shape 73"/>
            <p:cNvSpPr/>
            <p:nvPr/>
          </p:nvSpPr>
          <p:spPr>
            <a:xfrm rot="-5400000">
              <a:off x="5618399" y="123664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4" name="Shape 74"/>
            <p:cNvSpPr/>
            <p:nvPr/>
          </p:nvSpPr>
          <p:spPr>
            <a:xfrm flipH="1">
              <a:off x="5849857" y="144407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5" name="Shape 75"/>
            <p:cNvSpPr/>
            <p:nvPr/>
          </p:nvSpPr>
          <p:spPr>
            <a:xfrm rot="-5400000">
              <a:off x="5987081" y="246974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6" name="Shape 76"/>
            <p:cNvSpPr/>
            <p:nvPr/>
          </p:nvSpPr>
          <p:spPr>
            <a:xfrm flipH="1">
              <a:off x="6222115" y="2677179"/>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7" name="Shape 77"/>
            <p:cNvSpPr/>
            <p:nvPr/>
          </p:nvSpPr>
          <p:spPr>
            <a:xfrm rot="-5400000">
              <a:off x="6675341" y="186224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8" name="Shape 78"/>
            <p:cNvSpPr/>
            <p:nvPr/>
          </p:nvSpPr>
          <p:spPr>
            <a:xfrm flipH="1">
              <a:off x="6908099" y="2069680"/>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79" name="Shape 79"/>
            <p:cNvSpPr/>
            <p:nvPr/>
          </p:nvSpPr>
          <p:spPr>
            <a:xfrm rot="-5400000">
              <a:off x="6861141" y="247808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0" name="Shape 80"/>
            <p:cNvSpPr/>
            <p:nvPr/>
          </p:nvSpPr>
          <p:spPr>
            <a:xfrm flipH="1">
              <a:off x="7965266" y="269319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1" name="Shape 81"/>
            <p:cNvSpPr/>
            <p:nvPr/>
          </p:nvSpPr>
          <p:spPr>
            <a:xfrm flipH="1">
              <a:off x="8145082" y="330903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2" name="Shape 82"/>
            <p:cNvSpPr/>
            <p:nvPr/>
          </p:nvSpPr>
          <p:spPr>
            <a:xfrm rot="-5400000">
              <a:off x="7047599" y="309534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3" name="Shape 83"/>
            <p:cNvSpPr/>
            <p:nvPr/>
          </p:nvSpPr>
          <p:spPr>
            <a:xfrm flipH="1">
              <a:off x="7276649" y="3302781"/>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4" name="Shape 84"/>
            <p:cNvSpPr/>
            <p:nvPr/>
          </p:nvSpPr>
          <p:spPr>
            <a:xfrm rot="-5400000">
              <a:off x="7227414" y="3711189"/>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5" name="Shape 85"/>
            <p:cNvSpPr/>
            <p:nvPr/>
          </p:nvSpPr>
          <p:spPr>
            <a:xfrm flipH="1">
              <a:off x="7462448" y="391862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6" name="Shape 86"/>
            <p:cNvSpPr/>
            <p:nvPr/>
          </p:nvSpPr>
          <p:spPr>
            <a:xfrm rot="-5400000">
              <a:off x="8102491" y="37188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7" name="Shape 87"/>
            <p:cNvSpPr/>
            <p:nvPr/>
          </p:nvSpPr>
          <p:spPr>
            <a:xfrm flipH="1">
              <a:off x="8334533" y="392629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8" name="Shape 88"/>
            <p:cNvSpPr/>
            <p:nvPr/>
          </p:nvSpPr>
          <p:spPr>
            <a:xfrm rot="-5400000">
              <a:off x="8288290" y="433470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89" name="Shape 89"/>
          <p:cNvSpPr txBox="1">
            <a:spLocks noGrp="1"/>
          </p:cNvSpPr>
          <p:nvPr>
            <p:ph type="title"/>
          </p:nvPr>
        </p:nvSpPr>
        <p:spPr>
          <a:xfrm>
            <a:off x="823850" y="866775"/>
            <a:ext cx="4587000" cy="3521100"/>
          </a:xfrm>
          <a:prstGeom prst="rect">
            <a:avLst/>
          </a:prstGeom>
        </p:spPr>
        <p:txBody>
          <a:bodyPr spcFirstLastPara="1" wrap="square" lIns="91425" tIns="91425" rIns="91425" bIns="91425" anchor="ctr"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0" name="Shape 9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1"/>
        <p:cNvGrpSpPr/>
        <p:nvPr/>
      </p:nvGrpSpPr>
      <p:grpSpPr>
        <a:xfrm>
          <a:off x="0" y="0"/>
          <a:ext cx="0" cy="0"/>
          <a:chOff x="0" y="0"/>
          <a:chExt cx="0" cy="0"/>
        </a:xfrm>
      </p:grpSpPr>
      <p:grpSp>
        <p:nvGrpSpPr>
          <p:cNvPr id="92" name="Shape 92"/>
          <p:cNvGrpSpPr/>
          <p:nvPr/>
        </p:nvGrpSpPr>
        <p:grpSpPr>
          <a:xfrm>
            <a:off x="0" y="381001"/>
            <a:ext cx="1037850" cy="1016287"/>
            <a:chOff x="0" y="381001"/>
            <a:chExt cx="1037850" cy="1016287"/>
          </a:xfrm>
        </p:grpSpPr>
        <p:sp>
          <p:nvSpPr>
            <p:cNvPr id="93" name="Shape 93"/>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94" name="Shape 94"/>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95" name="Shape 95"/>
          <p:cNvSpPr txBox="1">
            <a:spLocks noGrp="1"/>
          </p:cNvSpPr>
          <p:nvPr>
            <p:ph type="title"/>
          </p:nvPr>
        </p:nvSpPr>
        <p:spPr>
          <a:xfrm>
            <a:off x="1297500" y="1658325"/>
            <a:ext cx="3036300" cy="1751700"/>
          </a:xfrm>
          <a:prstGeom prst="rect">
            <a:avLst/>
          </a:prstGeom>
        </p:spPr>
        <p:txBody>
          <a:bodyPr spcFirstLastPara="1" wrap="square" lIns="91425" tIns="91425" rIns="91425" bIns="91425" anchor="t"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6" name="Shape 96"/>
          <p:cNvSpPr txBox="1">
            <a:spLocks noGrp="1"/>
          </p:cNvSpPr>
          <p:nvPr>
            <p:ph type="subTitle" idx="1"/>
          </p:nvPr>
        </p:nvSpPr>
        <p:spPr>
          <a:xfrm>
            <a:off x="1297500" y="3538000"/>
            <a:ext cx="3036300" cy="506100"/>
          </a:xfrm>
          <a:prstGeom prst="rect">
            <a:avLst/>
          </a:prstGeom>
        </p:spPr>
        <p:txBody>
          <a:bodyPr spcFirstLastPara="1" wrap="square" lIns="91425" tIns="91425" rIns="91425" bIns="91425" anchor="t" anchorCtr="0"/>
          <a:lstStyle>
            <a:lvl1pPr lvl="0" rtl="0">
              <a:lnSpc>
                <a:spcPct val="100000"/>
              </a:lnSpc>
              <a:spcBef>
                <a:spcPts val="0"/>
              </a:spcBef>
              <a:spcAft>
                <a:spcPts val="0"/>
              </a:spcAft>
              <a:buSzPts val="1300"/>
              <a:buNone/>
              <a:defRPr/>
            </a:lvl1pPr>
            <a:lvl2pPr lvl="1" rtl="0">
              <a:lnSpc>
                <a:spcPct val="100000"/>
              </a:lnSpc>
              <a:spcBef>
                <a:spcPts val="0"/>
              </a:spcBef>
              <a:spcAft>
                <a:spcPts val="0"/>
              </a:spcAft>
              <a:buSzPts val="1300"/>
              <a:buNone/>
              <a:defRPr sz="1300"/>
            </a:lvl2pPr>
            <a:lvl3pPr lvl="2" rtl="0">
              <a:lnSpc>
                <a:spcPct val="100000"/>
              </a:lnSpc>
              <a:spcBef>
                <a:spcPts val="0"/>
              </a:spcBef>
              <a:spcAft>
                <a:spcPts val="0"/>
              </a:spcAft>
              <a:buSzPts val="1300"/>
              <a:buNone/>
              <a:defRPr sz="1300"/>
            </a:lvl3pPr>
            <a:lvl4pPr lvl="3" rtl="0">
              <a:lnSpc>
                <a:spcPct val="100000"/>
              </a:lnSpc>
              <a:spcBef>
                <a:spcPts val="0"/>
              </a:spcBef>
              <a:spcAft>
                <a:spcPts val="0"/>
              </a:spcAft>
              <a:buSzPts val="1300"/>
              <a:buNone/>
              <a:defRPr sz="1300"/>
            </a:lvl4pPr>
            <a:lvl5pPr lvl="4" rtl="0">
              <a:lnSpc>
                <a:spcPct val="100000"/>
              </a:lnSpc>
              <a:spcBef>
                <a:spcPts val="0"/>
              </a:spcBef>
              <a:spcAft>
                <a:spcPts val="0"/>
              </a:spcAft>
              <a:buSzPts val="1300"/>
              <a:buNone/>
              <a:defRPr sz="1300"/>
            </a:lvl5pPr>
            <a:lvl6pPr lvl="5" rtl="0">
              <a:lnSpc>
                <a:spcPct val="100000"/>
              </a:lnSpc>
              <a:spcBef>
                <a:spcPts val="0"/>
              </a:spcBef>
              <a:spcAft>
                <a:spcPts val="0"/>
              </a:spcAft>
              <a:buSzPts val="1300"/>
              <a:buNone/>
              <a:defRPr sz="1300"/>
            </a:lvl6pPr>
            <a:lvl7pPr lvl="6" rtl="0">
              <a:lnSpc>
                <a:spcPct val="100000"/>
              </a:lnSpc>
              <a:spcBef>
                <a:spcPts val="0"/>
              </a:spcBef>
              <a:spcAft>
                <a:spcPts val="0"/>
              </a:spcAft>
              <a:buSzPts val="1300"/>
              <a:buNone/>
              <a:defRPr sz="1300"/>
            </a:lvl7pPr>
            <a:lvl8pPr lvl="7" rtl="0">
              <a:lnSpc>
                <a:spcPct val="100000"/>
              </a:lnSpc>
              <a:spcBef>
                <a:spcPts val="0"/>
              </a:spcBef>
              <a:spcAft>
                <a:spcPts val="0"/>
              </a:spcAft>
              <a:buSzPts val="1300"/>
              <a:buNone/>
              <a:defRPr sz="1300"/>
            </a:lvl8pPr>
            <a:lvl9pPr lvl="8" rtl="0">
              <a:lnSpc>
                <a:spcPct val="100000"/>
              </a:lnSpc>
              <a:spcBef>
                <a:spcPts val="0"/>
              </a:spcBef>
              <a:spcAft>
                <a:spcPts val="0"/>
              </a:spcAft>
              <a:buSzPts val="1300"/>
              <a:buNone/>
              <a:defRPr sz="1300"/>
            </a:lvl9pPr>
          </a:lstStyle>
          <a:p>
            <a:endParaRPr/>
          </a:p>
        </p:txBody>
      </p:sp>
      <p:sp>
        <p:nvSpPr>
          <p:cNvPr id="97" name="Shape 97"/>
          <p:cNvSpPr txBox="1">
            <a:spLocks noGrp="1"/>
          </p:cNvSpPr>
          <p:nvPr>
            <p:ph type="body" idx="2"/>
          </p:nvPr>
        </p:nvSpPr>
        <p:spPr>
          <a:xfrm>
            <a:off x="4648200" y="1696600"/>
            <a:ext cx="3676800" cy="23475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98" name="Shape 9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9"/>
        <p:cNvGrpSpPr/>
        <p:nvPr/>
      </p:nvGrpSpPr>
      <p:grpSpPr>
        <a:xfrm>
          <a:off x="0" y="0"/>
          <a:ext cx="0" cy="0"/>
          <a:chOff x="0" y="0"/>
          <a:chExt cx="0" cy="0"/>
        </a:xfrm>
      </p:grpSpPr>
      <p:grpSp>
        <p:nvGrpSpPr>
          <p:cNvPr id="100" name="Shape 100"/>
          <p:cNvGrpSpPr/>
          <p:nvPr/>
        </p:nvGrpSpPr>
        <p:grpSpPr>
          <a:xfrm>
            <a:off x="0" y="4128572"/>
            <a:ext cx="698925" cy="684657"/>
            <a:chOff x="0" y="3785672"/>
            <a:chExt cx="698925" cy="684657"/>
          </a:xfrm>
        </p:grpSpPr>
        <p:sp>
          <p:nvSpPr>
            <p:cNvPr id="101" name="Shape 101"/>
            <p:cNvSpPr/>
            <p:nvPr/>
          </p:nvSpPr>
          <p:spPr>
            <a:xfrm rot="-5400000">
              <a:off x="0" y="3785672"/>
              <a:ext cx="544800" cy="544800"/>
            </a:xfrm>
            <a:prstGeom prst="diagStripe">
              <a:avLst>
                <a:gd name="adj" fmla="val 50000"/>
              </a:avLst>
            </a:prstGeom>
            <a:solidFill>
              <a:schemeClr val="lt1">
                <a:alpha val="962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2" name="Shape 102"/>
            <p:cNvSpPr/>
            <p:nvPr/>
          </p:nvSpPr>
          <p:spPr>
            <a:xfrm flipH="1">
              <a:off x="154125" y="3925529"/>
              <a:ext cx="544800" cy="544800"/>
            </a:xfrm>
            <a:prstGeom prst="diagStripe">
              <a:avLst>
                <a:gd name="adj" fmla="val 50000"/>
              </a:avLst>
            </a:prstGeom>
            <a:solidFill>
              <a:schemeClr val="lt1">
                <a:alpha val="962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03" name="Shape 103"/>
          <p:cNvSpPr txBox="1">
            <a:spLocks noGrp="1"/>
          </p:cNvSpPr>
          <p:nvPr>
            <p:ph type="body" idx="1"/>
          </p:nvPr>
        </p:nvSpPr>
        <p:spPr>
          <a:xfrm>
            <a:off x="812725" y="4305375"/>
            <a:ext cx="6936000" cy="5238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SzPts val="1300"/>
              <a:buNone/>
              <a:defRPr/>
            </a:lvl1pPr>
          </a:lstStyle>
          <a:p>
            <a:endParaRPr/>
          </a:p>
        </p:txBody>
      </p:sp>
      <p:sp>
        <p:nvSpPr>
          <p:cNvPr id="104" name="Shape 10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5"/>
        <p:cNvGrpSpPr/>
        <p:nvPr/>
      </p:nvGrpSpPr>
      <p:grpSpPr>
        <a:xfrm>
          <a:off x="0" y="0"/>
          <a:ext cx="0" cy="0"/>
          <a:chOff x="0" y="0"/>
          <a:chExt cx="0" cy="0"/>
        </a:xfrm>
      </p:grpSpPr>
      <p:grpSp>
        <p:nvGrpSpPr>
          <p:cNvPr id="106" name="Shape 106"/>
          <p:cNvGrpSpPr/>
          <p:nvPr/>
        </p:nvGrpSpPr>
        <p:grpSpPr>
          <a:xfrm>
            <a:off x="4406400" y="0"/>
            <a:ext cx="4737600" cy="5143065"/>
            <a:chOff x="4406400" y="0"/>
            <a:chExt cx="4737600" cy="5143065"/>
          </a:xfrm>
        </p:grpSpPr>
        <p:sp>
          <p:nvSpPr>
            <p:cNvPr id="107" name="Shape 107"/>
            <p:cNvSpPr/>
            <p:nvPr/>
          </p:nvSpPr>
          <p:spPr>
            <a:xfrm rot="5400000">
              <a:off x="4408200" y="-1800"/>
              <a:ext cx="4734000" cy="4737600"/>
            </a:xfrm>
            <a:prstGeom prst="diagStripe">
              <a:avLst>
                <a:gd name="adj" fmla="val 49469"/>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8" name="Shape 108"/>
            <p:cNvSpPr/>
            <p:nvPr/>
          </p:nvSpPr>
          <p:spPr>
            <a:xfrm rot="5400000">
              <a:off x="4841125" y="5700"/>
              <a:ext cx="4298100" cy="4286700"/>
            </a:xfrm>
            <a:prstGeom prst="diagStripe">
              <a:avLst>
                <a:gd name="adj" fmla="val 0"/>
              </a:avLst>
            </a:prstGeom>
            <a:solidFill>
              <a:schemeClr val="lt1">
                <a:alpha val="346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9" name="Shape 109"/>
            <p:cNvSpPr/>
            <p:nvPr/>
          </p:nvSpPr>
          <p:spPr>
            <a:xfrm rot="-5400000">
              <a:off x="5618399" y="123646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0" name="Shape 110"/>
            <p:cNvSpPr/>
            <p:nvPr/>
          </p:nvSpPr>
          <p:spPr>
            <a:xfrm flipH="1">
              <a:off x="5849857" y="1443956"/>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1" name="Shape 111"/>
            <p:cNvSpPr/>
            <p:nvPr/>
          </p:nvSpPr>
          <p:spPr>
            <a:xfrm rot="-5400000">
              <a:off x="5987081" y="24694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2" name="Shape 112"/>
            <p:cNvSpPr/>
            <p:nvPr/>
          </p:nvSpPr>
          <p:spPr>
            <a:xfrm flipH="1">
              <a:off x="6222115" y="267695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3" name="Shape 113"/>
            <p:cNvSpPr/>
            <p:nvPr/>
          </p:nvSpPr>
          <p:spPr>
            <a:xfrm rot="-5400000">
              <a:off x="6675341" y="1862018"/>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4" name="Shape 114"/>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5" name="Shape 115"/>
            <p:cNvSpPr/>
            <p:nvPr/>
          </p:nvSpPr>
          <p:spPr>
            <a:xfrm rot="-5400000">
              <a:off x="6861141" y="247781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6" name="Shape 116"/>
            <p:cNvSpPr/>
            <p:nvPr/>
          </p:nvSpPr>
          <p:spPr>
            <a:xfrm flipH="1">
              <a:off x="7965266" y="269296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7" name="Shape 117"/>
            <p:cNvSpPr/>
            <p:nvPr/>
          </p:nvSpPr>
          <p:spPr>
            <a:xfrm flipH="1">
              <a:off x="8145082" y="330875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8" name="Shape 118"/>
            <p:cNvSpPr/>
            <p:nvPr/>
          </p:nvSpPr>
          <p:spPr>
            <a:xfrm rot="-5400000">
              <a:off x="7047599" y="309501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9" name="Shape 119"/>
            <p:cNvSpPr/>
            <p:nvPr/>
          </p:nvSpPr>
          <p:spPr>
            <a:xfrm flipH="1">
              <a:off x="7276649" y="3302502"/>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0" name="Shape 120"/>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1" name="Shape 121"/>
            <p:cNvSpPr/>
            <p:nvPr/>
          </p:nvSpPr>
          <p:spPr>
            <a:xfrm flipH="1">
              <a:off x="7462448" y="3918294"/>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2" name="Shape 122"/>
            <p:cNvSpPr/>
            <p:nvPr/>
          </p:nvSpPr>
          <p:spPr>
            <a:xfrm rot="-5400000">
              <a:off x="8102491" y="3718473"/>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3" name="Shape 123"/>
            <p:cNvSpPr/>
            <p:nvPr/>
          </p:nvSpPr>
          <p:spPr>
            <a:xfrm flipH="1">
              <a:off x="8334533" y="3925960"/>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4" name="Shape 124"/>
            <p:cNvSpPr/>
            <p:nvPr/>
          </p:nvSpPr>
          <p:spPr>
            <a:xfrm rot="-5400000">
              <a:off x="8288290" y="4334265"/>
              <a:ext cx="808800" cy="808800"/>
            </a:xfrm>
            <a:prstGeom prst="diagStripe">
              <a:avLst>
                <a:gd name="adj" fmla="val 50000"/>
              </a:avLst>
            </a:prstGeom>
            <a:solidFill>
              <a:schemeClr val="lt1">
                <a:alpha val="7310"/>
              </a:schemeClr>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125" name="Shape 125"/>
          <p:cNvSpPr txBox="1">
            <a:spLocks noGrp="1"/>
          </p:cNvSpPr>
          <p:nvPr>
            <p:ph type="title" hasCustomPrompt="1"/>
          </p:nvPr>
        </p:nvSpPr>
        <p:spPr>
          <a:xfrm>
            <a:off x="823850" y="1284675"/>
            <a:ext cx="4776000" cy="1300800"/>
          </a:xfrm>
          <a:prstGeom prst="rect">
            <a:avLst/>
          </a:prstGeom>
        </p:spPr>
        <p:txBody>
          <a:bodyPr spcFirstLastPara="1" wrap="square" lIns="91425" tIns="91425" rIns="91425" bIns="91425" anchor="t" anchorCtr="0"/>
          <a:lstStyle>
            <a:lvl1pPr lvl="0" rtl="0">
              <a:spcBef>
                <a:spcPts val="0"/>
              </a:spcBef>
              <a:spcAft>
                <a:spcPts val="0"/>
              </a:spcAft>
              <a:buSzPts val="8000"/>
              <a:buNone/>
              <a:defRPr sz="8000"/>
            </a:lvl1pPr>
            <a:lvl2pPr lvl="1" rtl="0">
              <a:spcBef>
                <a:spcPts val="0"/>
              </a:spcBef>
              <a:spcAft>
                <a:spcPts val="0"/>
              </a:spcAft>
              <a:buSzPts val="8000"/>
              <a:buNone/>
              <a:defRPr sz="8000"/>
            </a:lvl2pPr>
            <a:lvl3pPr lvl="2" rtl="0">
              <a:spcBef>
                <a:spcPts val="0"/>
              </a:spcBef>
              <a:spcAft>
                <a:spcPts val="0"/>
              </a:spcAft>
              <a:buSzPts val="8000"/>
              <a:buNone/>
              <a:defRPr sz="8000"/>
            </a:lvl3pPr>
            <a:lvl4pPr lvl="3" rtl="0">
              <a:spcBef>
                <a:spcPts val="0"/>
              </a:spcBef>
              <a:spcAft>
                <a:spcPts val="0"/>
              </a:spcAft>
              <a:buSzPts val="8000"/>
              <a:buNone/>
              <a:defRPr sz="8000"/>
            </a:lvl4pPr>
            <a:lvl5pPr lvl="4" rtl="0">
              <a:spcBef>
                <a:spcPts val="0"/>
              </a:spcBef>
              <a:spcAft>
                <a:spcPts val="0"/>
              </a:spcAft>
              <a:buSzPts val="8000"/>
              <a:buNone/>
              <a:defRPr sz="8000"/>
            </a:lvl5pPr>
            <a:lvl6pPr lvl="5" rtl="0">
              <a:spcBef>
                <a:spcPts val="0"/>
              </a:spcBef>
              <a:spcAft>
                <a:spcPts val="0"/>
              </a:spcAft>
              <a:buSzPts val="8000"/>
              <a:buNone/>
              <a:defRPr sz="8000"/>
            </a:lvl6pPr>
            <a:lvl7pPr lvl="6" rtl="0">
              <a:spcBef>
                <a:spcPts val="0"/>
              </a:spcBef>
              <a:spcAft>
                <a:spcPts val="0"/>
              </a:spcAft>
              <a:buSzPts val="8000"/>
              <a:buNone/>
              <a:defRPr sz="8000"/>
            </a:lvl7pPr>
            <a:lvl8pPr lvl="7" rtl="0">
              <a:spcBef>
                <a:spcPts val="0"/>
              </a:spcBef>
              <a:spcAft>
                <a:spcPts val="0"/>
              </a:spcAft>
              <a:buSzPts val="8000"/>
              <a:buNone/>
              <a:defRPr sz="8000"/>
            </a:lvl8pPr>
            <a:lvl9pPr lvl="8" rtl="0">
              <a:spcBef>
                <a:spcPts val="0"/>
              </a:spcBef>
              <a:spcAft>
                <a:spcPts val="0"/>
              </a:spcAft>
              <a:buSzPts val="8000"/>
              <a:buNone/>
              <a:defRPr sz="8000"/>
            </a:lvl9pPr>
          </a:lstStyle>
          <a:p>
            <a:r>
              <a:t>xx%</a:t>
            </a:r>
          </a:p>
        </p:txBody>
      </p:sp>
      <p:sp>
        <p:nvSpPr>
          <p:cNvPr id="126" name="Shape 126"/>
          <p:cNvSpPr txBox="1">
            <a:spLocks noGrp="1"/>
          </p:cNvSpPr>
          <p:nvPr>
            <p:ph type="body" idx="1"/>
          </p:nvPr>
        </p:nvSpPr>
        <p:spPr>
          <a:xfrm>
            <a:off x="823850" y="2643124"/>
            <a:ext cx="4776000" cy="1218900"/>
          </a:xfrm>
          <a:prstGeom prst="rect">
            <a:avLst/>
          </a:prstGeom>
        </p:spPr>
        <p:txBody>
          <a:bodyPr spcFirstLastPara="1" wrap="square" lIns="91425" tIns="91425" rIns="91425" bIns="91425" anchor="t" anchorCtr="0"/>
          <a:lstStyle>
            <a:lvl1pPr marL="457200" lvl="0" indent="-311150" rtl="0">
              <a:spcBef>
                <a:spcPts val="0"/>
              </a:spcBef>
              <a:spcAft>
                <a:spcPts val="0"/>
              </a:spcAft>
              <a:buSzPts val="1300"/>
              <a:buChar char="●"/>
              <a:defRPr/>
            </a:lvl1pPr>
            <a:lvl2pPr marL="914400" lvl="1" indent="-298450" rtl="0">
              <a:spcBef>
                <a:spcPts val="1600"/>
              </a:spcBef>
              <a:spcAft>
                <a:spcPts val="0"/>
              </a:spcAft>
              <a:buSzPts val="1100"/>
              <a:buChar char="○"/>
              <a:defRPr/>
            </a:lvl2pPr>
            <a:lvl3pPr marL="1371600" lvl="2" indent="-298450" rtl="0">
              <a:spcBef>
                <a:spcPts val="1600"/>
              </a:spcBef>
              <a:spcAft>
                <a:spcPts val="0"/>
              </a:spcAft>
              <a:buSzPts val="1100"/>
              <a:buChar char="■"/>
              <a:defRPr/>
            </a:lvl3pPr>
            <a:lvl4pPr marL="1828800" lvl="3" indent="-298450" rtl="0">
              <a:spcBef>
                <a:spcPts val="1600"/>
              </a:spcBef>
              <a:spcAft>
                <a:spcPts val="0"/>
              </a:spcAft>
              <a:buSzPts val="1100"/>
              <a:buChar char="●"/>
              <a:defRPr/>
            </a:lvl4pPr>
            <a:lvl5pPr marL="2286000" lvl="4" indent="-298450" rtl="0">
              <a:spcBef>
                <a:spcPts val="1600"/>
              </a:spcBef>
              <a:spcAft>
                <a:spcPts val="0"/>
              </a:spcAft>
              <a:buSzPts val="1100"/>
              <a:buChar char="○"/>
              <a:defRPr/>
            </a:lvl5pPr>
            <a:lvl6pPr marL="2743200" lvl="5" indent="-298450" rtl="0">
              <a:spcBef>
                <a:spcPts val="1600"/>
              </a:spcBef>
              <a:spcAft>
                <a:spcPts val="0"/>
              </a:spcAft>
              <a:buSzPts val="1100"/>
              <a:buChar char="■"/>
              <a:defRPr/>
            </a:lvl6pPr>
            <a:lvl7pPr marL="3200400" lvl="6" indent="-298450" rtl="0">
              <a:spcBef>
                <a:spcPts val="1600"/>
              </a:spcBef>
              <a:spcAft>
                <a:spcPts val="0"/>
              </a:spcAft>
              <a:buSzPts val="1100"/>
              <a:buChar char="●"/>
              <a:defRPr/>
            </a:lvl7pPr>
            <a:lvl8pPr marL="3657600" lvl="7" indent="-298450" rtl="0">
              <a:spcBef>
                <a:spcPts val="1600"/>
              </a:spcBef>
              <a:spcAft>
                <a:spcPts val="0"/>
              </a:spcAft>
              <a:buSzPts val="1100"/>
              <a:buChar char="○"/>
              <a:defRPr/>
            </a:lvl8pPr>
            <a:lvl9pPr marL="4114800" lvl="8" indent="-298450" rtl="0">
              <a:spcBef>
                <a:spcPts val="1600"/>
              </a:spcBef>
              <a:spcAft>
                <a:spcPts val="1600"/>
              </a:spcAft>
              <a:buSzPts val="1100"/>
              <a:buChar char="■"/>
              <a:defRPr/>
            </a:lvl9pPr>
          </a:lstStyle>
          <a:p>
            <a:endParaRPr/>
          </a:p>
        </p:txBody>
      </p:sp>
      <p:sp>
        <p:nvSpPr>
          <p:cNvPr id="127" name="Shape 1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focus">
    <p:bg>
      <p:bgPr>
        <a:solidFill>
          <a:schemeClr val="dk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rt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11150" rtl="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marL="914400" lvl="1"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marL="1371600" lvl="2"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marL="1828800" lvl="3"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marL="2286000" lvl="4"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marL="2743200" lvl="5"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marL="3200400" lvl="6"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marL="3657600" lvl="7" indent="-298450" rtl="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marL="4114800" lvl="8" indent="-298450" rtl="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lt1"/>
                </a:solidFill>
                <a:latin typeface="Lato"/>
                <a:ea typeface="Lato"/>
                <a:cs typeface="Lato"/>
                <a:sym typeface="Lato"/>
              </a:defRPr>
            </a:lvl1pPr>
            <a:lvl2pPr lvl="1" algn="r" rtl="0">
              <a:buNone/>
              <a:defRPr sz="1000">
                <a:solidFill>
                  <a:schemeClr val="lt1"/>
                </a:solidFill>
                <a:latin typeface="Lato"/>
                <a:ea typeface="Lato"/>
                <a:cs typeface="Lato"/>
                <a:sym typeface="Lato"/>
              </a:defRPr>
            </a:lvl2pPr>
            <a:lvl3pPr lvl="2" algn="r" rtl="0">
              <a:buNone/>
              <a:defRPr sz="1000">
                <a:solidFill>
                  <a:schemeClr val="lt1"/>
                </a:solidFill>
                <a:latin typeface="Lato"/>
                <a:ea typeface="Lato"/>
                <a:cs typeface="Lato"/>
                <a:sym typeface="Lato"/>
              </a:defRPr>
            </a:lvl3pPr>
            <a:lvl4pPr lvl="3" algn="r" rtl="0">
              <a:buNone/>
              <a:defRPr sz="1000">
                <a:solidFill>
                  <a:schemeClr val="lt1"/>
                </a:solidFill>
                <a:latin typeface="Lato"/>
                <a:ea typeface="Lato"/>
                <a:cs typeface="Lato"/>
                <a:sym typeface="Lato"/>
              </a:defRPr>
            </a:lvl4pPr>
            <a:lvl5pPr lvl="4" algn="r" rtl="0">
              <a:buNone/>
              <a:defRPr sz="1000">
                <a:solidFill>
                  <a:schemeClr val="lt1"/>
                </a:solidFill>
                <a:latin typeface="Lato"/>
                <a:ea typeface="Lato"/>
                <a:cs typeface="Lato"/>
                <a:sym typeface="Lato"/>
              </a:defRPr>
            </a:lvl5pPr>
            <a:lvl6pPr lvl="5" algn="r" rtl="0">
              <a:buNone/>
              <a:defRPr sz="1000">
                <a:solidFill>
                  <a:schemeClr val="lt1"/>
                </a:solidFill>
                <a:latin typeface="Lato"/>
                <a:ea typeface="Lato"/>
                <a:cs typeface="Lato"/>
                <a:sym typeface="Lato"/>
              </a:defRPr>
            </a:lvl6pPr>
            <a:lvl7pPr lvl="6" algn="r" rtl="0">
              <a:buNone/>
              <a:defRPr sz="1000">
                <a:solidFill>
                  <a:schemeClr val="lt1"/>
                </a:solidFill>
                <a:latin typeface="Lato"/>
                <a:ea typeface="Lato"/>
                <a:cs typeface="Lato"/>
                <a:sym typeface="Lato"/>
              </a:defRPr>
            </a:lvl7pPr>
            <a:lvl8pPr lvl="7" algn="r" rtl="0">
              <a:buNone/>
              <a:defRPr sz="1000">
                <a:solidFill>
                  <a:schemeClr val="lt1"/>
                </a:solidFill>
                <a:latin typeface="Lato"/>
                <a:ea typeface="Lato"/>
                <a:cs typeface="Lato"/>
                <a:sym typeface="Lato"/>
              </a:defRPr>
            </a:lvl8pPr>
            <a:lvl9pPr lvl="8" algn="r" rtl="0">
              <a:buNone/>
              <a:defRPr sz="1000">
                <a:solidFill>
                  <a:schemeClr val="lt1"/>
                </a:solidFill>
                <a:latin typeface="Lato"/>
                <a:ea typeface="Lato"/>
                <a:cs typeface="Lato"/>
                <a:sym typeface="Lato"/>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4" r:id="rId6"/>
    <p:sldLayoutId id="2147483655" r:id="rId7"/>
    <p:sldLayoutId id="2147483656" r:id="rId8"/>
    <p:sldLayoutId id="2147483657" r:id="rId9"/>
    <p:sldLayoutId id="2147483658"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0.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2.jpg"/></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jpg"/><Relationship Id="rId7" Type="http://schemas.openxmlformats.org/officeDocument/2006/relationships/image" Target="../media/image27.jp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6.jpg"/><Relationship Id="rId5" Type="http://schemas.openxmlformats.org/officeDocument/2006/relationships/image" Target="../media/image25.jpg"/><Relationship Id="rId4" Type="http://schemas.openxmlformats.org/officeDocument/2006/relationships/image" Target="../media/image24.jpg"/></Relationships>
</file>

<file path=ppt/slides/_rels/slide14.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slideLayout" Target="../slideLayouts/slideLayout3.xml"/><Relationship Id="rId7" Type="http://schemas.openxmlformats.org/officeDocument/2006/relationships/image" Target="../media/image31.jp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30.jpg"/><Relationship Id="rId5" Type="http://schemas.openxmlformats.org/officeDocument/2006/relationships/image" Target="../media/image29.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39.jpg"/><Relationship Id="rId5" Type="http://schemas.openxmlformats.org/officeDocument/2006/relationships/image" Target="../media/image38.jpg"/><Relationship Id="rId4" Type="http://schemas.openxmlformats.org/officeDocument/2006/relationships/image" Target="../media/image37.jpg"/></Relationships>
</file>

<file path=ppt/slides/_rels/slide18.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43.jpg"/><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3.mp4"/><Relationship Id="rId1" Type="http://schemas.microsoft.com/office/2007/relationships/media" Target="../media/media3.mp4"/><Relationship Id="rId5" Type="http://schemas.openxmlformats.org/officeDocument/2006/relationships/image" Target="../media/image44.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image" Target="../media/image48.jpg"/><Relationship Id="rId3" Type="http://schemas.openxmlformats.org/officeDocument/2006/relationships/slideLayout" Target="../slideLayouts/slideLayout3.xml"/><Relationship Id="rId7" Type="http://schemas.openxmlformats.org/officeDocument/2006/relationships/image" Target="../media/image47.png"/><Relationship Id="rId2" Type="http://schemas.openxmlformats.org/officeDocument/2006/relationships/video" Target="../media/media4.mp4"/><Relationship Id="rId1" Type="http://schemas.microsoft.com/office/2007/relationships/media" Target="../media/media4.mp4"/><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51.jpg"/><Relationship Id="rId4" Type="http://schemas.openxmlformats.org/officeDocument/2006/relationships/image" Target="../media/image50.jpg"/></Relationships>
</file>

<file path=ppt/slides/_rels/slide23.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54.png"/><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57.jpg"/><Relationship Id="rId4" Type="http://schemas.openxmlformats.org/officeDocument/2006/relationships/image" Target="../media/image56.jpg"/></Relationships>
</file>

<file path=ppt/slides/_rels/slide25.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61.jpg"/><Relationship Id="rId5" Type="http://schemas.openxmlformats.org/officeDocument/2006/relationships/image" Target="../media/image60.png"/><Relationship Id="rId4" Type="http://schemas.openxmlformats.org/officeDocument/2006/relationships/image" Target="../media/image59.png"/></Relationships>
</file>

<file path=ppt/slides/_rels/slide26.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5.mp4"/><Relationship Id="rId1" Type="http://schemas.microsoft.com/office/2007/relationships/media" Target="../media/media5.mp4"/><Relationship Id="rId5" Type="http://schemas.openxmlformats.org/officeDocument/2006/relationships/image" Target="../media/image63.pn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64.jpg"/><Relationship Id="rId7" Type="http://schemas.openxmlformats.org/officeDocument/2006/relationships/image" Target="../media/image68.jp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67.jpg"/><Relationship Id="rId5" Type="http://schemas.openxmlformats.org/officeDocument/2006/relationships/image" Target="../media/image66.jpg"/><Relationship Id="rId4" Type="http://schemas.openxmlformats.org/officeDocument/2006/relationships/image" Target="../media/image65.jp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ctrTitle"/>
          </p:nvPr>
        </p:nvSpPr>
        <p:spPr>
          <a:xfrm>
            <a:off x="3042150" y="459900"/>
            <a:ext cx="5824500" cy="2348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600" dirty="0">
                <a:latin typeface="Georgia"/>
                <a:ea typeface="Georgia"/>
                <a:cs typeface="Georgia"/>
                <a:sym typeface="Georgia"/>
              </a:rPr>
              <a:t>The Trials &amp; Tribulations of incorporating 3D Printing into the Health Science Curriculum</a:t>
            </a:r>
            <a:endParaRPr sz="3600" dirty="0">
              <a:latin typeface="Georgia"/>
              <a:ea typeface="Georgia"/>
              <a:cs typeface="Georgia"/>
              <a:sym typeface="Georgia"/>
            </a:endParaRPr>
          </a:p>
          <a:p>
            <a:pPr marL="0" lvl="0" indent="0">
              <a:spcBef>
                <a:spcPts val="0"/>
              </a:spcBef>
              <a:spcAft>
                <a:spcPts val="0"/>
              </a:spcAft>
              <a:buNone/>
            </a:pPr>
            <a:endParaRPr dirty="0"/>
          </a:p>
          <a:p>
            <a:pPr marL="0" lvl="0" indent="0">
              <a:spcBef>
                <a:spcPts val="0"/>
              </a:spcBef>
              <a:spcAft>
                <a:spcPts val="0"/>
              </a:spcAft>
              <a:buNone/>
            </a:pPr>
            <a:endParaRPr dirty="0"/>
          </a:p>
          <a:p>
            <a:pPr marL="0" lvl="0" indent="0">
              <a:spcBef>
                <a:spcPts val="0"/>
              </a:spcBef>
              <a:spcAft>
                <a:spcPts val="0"/>
              </a:spcAft>
              <a:buNone/>
            </a:pPr>
            <a:endParaRPr dirty="0"/>
          </a:p>
          <a:p>
            <a:pPr marL="0" lvl="0" indent="0">
              <a:spcBef>
                <a:spcPts val="0"/>
              </a:spcBef>
              <a:spcAft>
                <a:spcPts val="0"/>
              </a:spcAft>
              <a:buNone/>
            </a:pPr>
            <a:endParaRPr dirty="0"/>
          </a:p>
          <a:p>
            <a:pPr marL="0" lvl="0" indent="0">
              <a:spcBef>
                <a:spcPts val="0"/>
              </a:spcBef>
              <a:spcAft>
                <a:spcPts val="0"/>
              </a:spcAft>
              <a:buNone/>
            </a:pPr>
            <a:endParaRPr dirty="0"/>
          </a:p>
          <a:p>
            <a:pPr marL="0" lvl="0" indent="0">
              <a:spcBef>
                <a:spcPts val="0"/>
              </a:spcBef>
              <a:spcAft>
                <a:spcPts val="0"/>
              </a:spcAft>
              <a:buNone/>
            </a:pPr>
            <a:endParaRPr dirty="0"/>
          </a:p>
          <a:p>
            <a:pPr marL="0" lvl="0" indent="0">
              <a:spcBef>
                <a:spcPts val="0"/>
              </a:spcBef>
              <a:spcAft>
                <a:spcPts val="0"/>
              </a:spcAft>
              <a:buNone/>
            </a:pPr>
            <a:endParaRPr dirty="0"/>
          </a:p>
          <a:p>
            <a:pPr marL="0" lvl="0" indent="0">
              <a:spcBef>
                <a:spcPts val="0"/>
              </a:spcBef>
              <a:spcAft>
                <a:spcPts val="0"/>
              </a:spcAft>
              <a:buNone/>
            </a:pPr>
            <a:endParaRPr dirty="0"/>
          </a:p>
        </p:txBody>
      </p:sp>
      <p:sp>
        <p:nvSpPr>
          <p:cNvPr id="135" name="Shape 135"/>
          <p:cNvSpPr txBox="1">
            <a:spLocks noGrp="1"/>
          </p:cNvSpPr>
          <p:nvPr>
            <p:ph type="subTitle" idx="1"/>
          </p:nvPr>
        </p:nvSpPr>
        <p:spPr>
          <a:xfrm>
            <a:off x="104850" y="3588900"/>
            <a:ext cx="8934300" cy="1383000"/>
          </a:xfrm>
          <a:prstGeom prst="rect">
            <a:avLst/>
          </a:prstGeom>
        </p:spPr>
        <p:txBody>
          <a:bodyPr spcFirstLastPara="1" wrap="square" lIns="91425" tIns="91425" rIns="91425" bIns="91425" anchor="t" anchorCtr="0">
            <a:noAutofit/>
          </a:bodyPr>
          <a:lstStyle/>
          <a:p>
            <a:pPr marL="0" lvl="0" indent="0">
              <a:lnSpc>
                <a:spcPct val="115000"/>
              </a:lnSpc>
              <a:spcBef>
                <a:spcPts val="0"/>
              </a:spcBef>
              <a:spcAft>
                <a:spcPts val="0"/>
              </a:spcAft>
              <a:buNone/>
            </a:pPr>
            <a:r>
              <a:rPr lang="en" sz="1700">
                <a:latin typeface="Georgia"/>
                <a:ea typeface="Georgia"/>
                <a:cs typeface="Georgia"/>
                <a:sym typeface="Georgia"/>
              </a:rPr>
              <a:t>Laurel Scheinfeld, Health Science Librarian, SUNY Stony Brook</a:t>
            </a:r>
            <a:endParaRPr sz="1700">
              <a:latin typeface="Georgia"/>
              <a:ea typeface="Georgia"/>
              <a:cs typeface="Georgia"/>
              <a:sym typeface="Georgia"/>
            </a:endParaRPr>
          </a:p>
          <a:p>
            <a:pPr marL="0" lvl="0" indent="0">
              <a:lnSpc>
                <a:spcPct val="115000"/>
              </a:lnSpc>
              <a:spcBef>
                <a:spcPts val="0"/>
              </a:spcBef>
              <a:spcAft>
                <a:spcPts val="0"/>
              </a:spcAft>
              <a:buNone/>
            </a:pPr>
            <a:r>
              <a:rPr lang="en" sz="1700">
                <a:latin typeface="Georgia"/>
                <a:ea typeface="Georgia"/>
                <a:cs typeface="Georgia"/>
                <a:sym typeface="Georgia"/>
              </a:rPr>
              <a:t>Joan Wagner, Chief Librarian, Touro College School of Health Sciences</a:t>
            </a:r>
            <a:endParaRPr sz="1700">
              <a:latin typeface="Georgia"/>
              <a:ea typeface="Georgia"/>
              <a:cs typeface="Georgia"/>
              <a:sym typeface="Georgia"/>
            </a:endParaRPr>
          </a:p>
          <a:p>
            <a:pPr marL="0" lvl="0" indent="0">
              <a:lnSpc>
                <a:spcPct val="115000"/>
              </a:lnSpc>
              <a:spcBef>
                <a:spcPts val="0"/>
              </a:spcBef>
              <a:spcAft>
                <a:spcPts val="0"/>
              </a:spcAft>
              <a:buNone/>
            </a:pPr>
            <a:r>
              <a:rPr lang="en" sz="1700">
                <a:latin typeface="Georgia"/>
                <a:ea typeface="Georgia"/>
                <a:cs typeface="Georgia"/>
                <a:sym typeface="Georgia"/>
              </a:rPr>
              <a:t>Blanche Leeman, Occupational Therapy Professor, Touro College School of Health Sciences</a:t>
            </a:r>
            <a:endParaRPr sz="1700">
              <a:latin typeface="Georgia"/>
              <a:ea typeface="Georgia"/>
              <a:cs typeface="Georgia"/>
              <a:sym typeface="Georgia"/>
            </a:endParaRPr>
          </a:p>
          <a:p>
            <a:pPr marL="0" lvl="0" indent="0">
              <a:lnSpc>
                <a:spcPct val="115000"/>
              </a:lnSpc>
              <a:spcBef>
                <a:spcPts val="0"/>
              </a:spcBef>
              <a:spcAft>
                <a:spcPts val="0"/>
              </a:spcAft>
              <a:buNone/>
            </a:pPr>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1297500" y="656625"/>
            <a:ext cx="7038900" cy="608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Creation Process:</a:t>
            </a:r>
            <a:endParaRPr>
              <a:latin typeface="Georgia"/>
              <a:ea typeface="Georgia"/>
              <a:cs typeface="Georgia"/>
              <a:sym typeface="Georgia"/>
            </a:endParaRPr>
          </a:p>
        </p:txBody>
      </p:sp>
      <p:sp>
        <p:nvSpPr>
          <p:cNvPr id="208" name="Shape 208"/>
          <p:cNvSpPr txBox="1">
            <a:spLocks noGrp="1"/>
          </p:cNvSpPr>
          <p:nvPr>
            <p:ph type="body" idx="1"/>
          </p:nvPr>
        </p:nvSpPr>
        <p:spPr>
          <a:xfrm>
            <a:off x="1393650" y="1320588"/>
            <a:ext cx="6208200" cy="1504500"/>
          </a:xfrm>
          <a:prstGeom prst="rect">
            <a:avLst/>
          </a:prstGeom>
        </p:spPr>
        <p:txBody>
          <a:bodyPr spcFirstLastPara="1" wrap="square" lIns="91425" tIns="91425" rIns="91425" bIns="91425" anchor="t" anchorCtr="0">
            <a:noAutofit/>
          </a:bodyPr>
          <a:lstStyle/>
          <a:p>
            <a:pPr marL="457200" lvl="0" indent="-317500" rtl="0">
              <a:spcBef>
                <a:spcPts val="0"/>
              </a:spcBef>
              <a:spcAft>
                <a:spcPts val="0"/>
              </a:spcAft>
              <a:buSzPts val="1400"/>
              <a:buFont typeface="Georgia"/>
              <a:buAutoNum type="arabicPeriod"/>
            </a:pPr>
            <a:r>
              <a:rPr lang="en" sz="1400">
                <a:latin typeface="Georgia"/>
                <a:ea typeface="Georgia"/>
                <a:cs typeface="Georgia"/>
                <a:sym typeface="Georgia"/>
              </a:rPr>
              <a:t>Student idea for an assistive device</a:t>
            </a:r>
            <a:endParaRPr sz="1400">
              <a:latin typeface="Georgia"/>
              <a:ea typeface="Georgia"/>
              <a:cs typeface="Georgia"/>
              <a:sym typeface="Georgia"/>
            </a:endParaRPr>
          </a:p>
          <a:p>
            <a:pPr marL="457200" lvl="0" indent="-317500" rtl="0">
              <a:spcBef>
                <a:spcPts val="0"/>
              </a:spcBef>
              <a:spcAft>
                <a:spcPts val="0"/>
              </a:spcAft>
              <a:buSzPts val="1400"/>
              <a:buFont typeface="Georgia"/>
              <a:buAutoNum type="arabicPeriod"/>
            </a:pPr>
            <a:r>
              <a:rPr lang="en" sz="1400">
                <a:latin typeface="Georgia"/>
                <a:ea typeface="Georgia"/>
                <a:cs typeface="Georgia"/>
                <a:sym typeface="Georgia"/>
              </a:rPr>
              <a:t>Prototype created</a:t>
            </a:r>
            <a:endParaRPr sz="1400">
              <a:latin typeface="Georgia"/>
              <a:ea typeface="Georgia"/>
              <a:cs typeface="Georgia"/>
              <a:sym typeface="Georgia"/>
            </a:endParaRPr>
          </a:p>
          <a:p>
            <a:pPr marL="457200" lvl="0" indent="-317500" rtl="0">
              <a:spcBef>
                <a:spcPts val="0"/>
              </a:spcBef>
              <a:spcAft>
                <a:spcPts val="0"/>
              </a:spcAft>
              <a:buSzPts val="1400"/>
              <a:buFont typeface="Georgia"/>
              <a:buAutoNum type="arabicPeriod"/>
            </a:pPr>
            <a:r>
              <a:rPr lang="en" sz="1400">
                <a:latin typeface="Georgia"/>
                <a:ea typeface="Georgia"/>
                <a:cs typeface="Georgia"/>
                <a:sym typeface="Georgia"/>
              </a:rPr>
              <a:t>Sent to engineering students for file creation</a:t>
            </a:r>
            <a:endParaRPr sz="1400">
              <a:latin typeface="Georgia"/>
              <a:ea typeface="Georgia"/>
              <a:cs typeface="Georgia"/>
              <a:sym typeface="Georgia"/>
            </a:endParaRPr>
          </a:p>
          <a:p>
            <a:pPr marL="457200" lvl="0" indent="-317500" rtl="0">
              <a:spcBef>
                <a:spcPts val="0"/>
              </a:spcBef>
              <a:spcAft>
                <a:spcPts val="0"/>
              </a:spcAft>
              <a:buSzPts val="1400"/>
              <a:buFont typeface="Georgia"/>
              <a:buAutoNum type="arabicPeriod"/>
            </a:pPr>
            <a:r>
              <a:rPr lang="en" sz="1400">
                <a:latin typeface="Georgia"/>
                <a:ea typeface="Georgia"/>
                <a:cs typeface="Georgia"/>
                <a:sym typeface="Georgia"/>
              </a:rPr>
              <a:t>.STL file sent to library</a:t>
            </a:r>
            <a:endParaRPr sz="1400">
              <a:latin typeface="Georgia"/>
              <a:ea typeface="Georgia"/>
              <a:cs typeface="Georgia"/>
              <a:sym typeface="Georgia"/>
            </a:endParaRPr>
          </a:p>
          <a:p>
            <a:pPr marL="457200" lvl="0" indent="-317500" rtl="0">
              <a:spcBef>
                <a:spcPts val="0"/>
              </a:spcBef>
              <a:spcAft>
                <a:spcPts val="0"/>
              </a:spcAft>
              <a:buSzPts val="1400"/>
              <a:buFont typeface="Georgia"/>
              <a:buAutoNum type="arabicPeriod"/>
            </a:pPr>
            <a:r>
              <a:rPr lang="en" sz="1400">
                <a:latin typeface="Georgia"/>
                <a:ea typeface="Georgia"/>
                <a:cs typeface="Georgia"/>
                <a:sym typeface="Georgia"/>
              </a:rPr>
              <a:t>Item printed!</a:t>
            </a:r>
            <a:endParaRPr sz="1400">
              <a:latin typeface="Georgia"/>
              <a:ea typeface="Georgia"/>
              <a:cs typeface="Georgia"/>
              <a:sym typeface="Georgia"/>
            </a:endParaRPr>
          </a:p>
        </p:txBody>
      </p:sp>
      <p:pic>
        <p:nvPicPr>
          <p:cNvPr id="206" name="Shape 206" descr="Prototype of the book stabilizer assistive device created by an occupational therapy student at Touro College"/>
          <p:cNvPicPr preferRelativeResize="0"/>
          <p:nvPr/>
        </p:nvPicPr>
        <p:blipFill>
          <a:blip r:embed="rId3">
            <a:alphaModFix/>
          </a:blip>
          <a:stretch>
            <a:fillRect/>
          </a:stretch>
        </p:blipFill>
        <p:spPr>
          <a:xfrm>
            <a:off x="261975" y="3241300"/>
            <a:ext cx="2759575" cy="1768325"/>
          </a:xfrm>
          <a:prstGeom prst="rect">
            <a:avLst/>
          </a:prstGeom>
          <a:noFill/>
          <a:ln>
            <a:noFill/>
          </a:ln>
        </p:spPr>
      </p:pic>
      <p:pic>
        <p:nvPicPr>
          <p:cNvPr id="207" name="Shape 207" descr="A screenshot of the .STL file created for the book stabilizer as shown on the MakerBot software prior to printing"/>
          <p:cNvPicPr preferRelativeResize="0"/>
          <p:nvPr/>
        </p:nvPicPr>
        <p:blipFill rotWithShape="1">
          <a:blip r:embed="rId4">
            <a:alphaModFix/>
          </a:blip>
          <a:srcRect l="18975" t="5303" r="17560" b="8176"/>
          <a:stretch/>
        </p:blipFill>
        <p:spPr>
          <a:xfrm>
            <a:off x="3296213" y="3241300"/>
            <a:ext cx="2898000" cy="1768325"/>
          </a:xfrm>
          <a:prstGeom prst="rect">
            <a:avLst/>
          </a:prstGeom>
          <a:noFill/>
          <a:ln>
            <a:noFill/>
          </a:ln>
        </p:spPr>
      </p:pic>
      <p:pic>
        <p:nvPicPr>
          <p:cNvPr id="209" name="Shape 209" descr="The 3D printed book stabilizer being shown in use. This assistive device is used to hold open the pages of a book."/>
          <p:cNvPicPr preferRelativeResize="0"/>
          <p:nvPr/>
        </p:nvPicPr>
        <p:blipFill rotWithShape="1">
          <a:blip r:embed="rId5">
            <a:alphaModFix/>
          </a:blip>
          <a:srcRect t="8850"/>
          <a:stretch/>
        </p:blipFill>
        <p:spPr>
          <a:xfrm>
            <a:off x="6468875" y="3241300"/>
            <a:ext cx="2348575" cy="1768325"/>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Shape 214"/>
          <p:cNvSpPr txBox="1">
            <a:spLocks noGrp="1"/>
          </p:cNvSpPr>
          <p:nvPr>
            <p:ph type="title"/>
          </p:nvPr>
        </p:nvSpPr>
        <p:spPr>
          <a:xfrm>
            <a:off x="1407375" y="593025"/>
            <a:ext cx="7038900" cy="615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So, what did we print?</a:t>
            </a:r>
            <a:endParaRPr>
              <a:latin typeface="Georgia"/>
              <a:ea typeface="Georgia"/>
              <a:cs typeface="Georgia"/>
              <a:sym typeface="Georgia"/>
            </a:endParaRPr>
          </a:p>
        </p:txBody>
      </p:sp>
      <p:pic>
        <p:nvPicPr>
          <p:cNvPr id="2" name="Straw Video" descr="This video was made by an occupational therapy student at Touro College in order to demonstrate the use of her 3D printed object, a straw stabilizer." title="Straw Stabilizer 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869096" y="1208626"/>
            <a:ext cx="3412433" cy="3502168"/>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1297500" y="558575"/>
            <a:ext cx="7038900" cy="6294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latin typeface="Georgia"/>
                <a:ea typeface="Georgia"/>
                <a:cs typeface="Georgia"/>
                <a:sym typeface="Georgia"/>
              </a:rPr>
              <a:t>Ideas to engage faculty:</a:t>
            </a:r>
            <a:endParaRPr>
              <a:latin typeface="Georgia"/>
              <a:ea typeface="Georgia"/>
              <a:cs typeface="Georgia"/>
              <a:sym typeface="Georgia"/>
            </a:endParaRPr>
          </a:p>
        </p:txBody>
      </p:sp>
      <p:sp>
        <p:nvSpPr>
          <p:cNvPr id="221" name="Shape 221"/>
          <p:cNvSpPr txBox="1">
            <a:spLocks noGrp="1"/>
          </p:cNvSpPr>
          <p:nvPr>
            <p:ph type="body" idx="1"/>
          </p:nvPr>
        </p:nvSpPr>
        <p:spPr>
          <a:xfrm>
            <a:off x="858400" y="1530500"/>
            <a:ext cx="4717800" cy="2999100"/>
          </a:xfrm>
          <a:prstGeom prst="rect">
            <a:avLst/>
          </a:prstGeom>
        </p:spPr>
        <p:txBody>
          <a:bodyPr spcFirstLastPara="1" wrap="square" lIns="91425" tIns="91425" rIns="91425" bIns="91425" anchor="t" anchorCtr="0">
            <a:noAutofit/>
          </a:bodyPr>
          <a:lstStyle/>
          <a:p>
            <a:pPr marL="457200" lvl="0" indent="-311150" rtl="0">
              <a:spcBef>
                <a:spcPts val="0"/>
              </a:spcBef>
              <a:spcAft>
                <a:spcPts val="0"/>
              </a:spcAft>
              <a:buSzPts val="1300"/>
              <a:buFont typeface="Georgia"/>
              <a:buChar char="●"/>
            </a:pPr>
            <a:r>
              <a:rPr lang="en">
                <a:latin typeface="Georgia"/>
                <a:ea typeface="Georgia"/>
                <a:cs typeface="Georgia"/>
                <a:sym typeface="Georgia"/>
              </a:rPr>
              <a:t>Educate self about the professional programs in your college</a:t>
            </a:r>
            <a:endParaRPr>
              <a:latin typeface="Georgia"/>
              <a:ea typeface="Georgia"/>
              <a:cs typeface="Georgia"/>
              <a:sym typeface="Georgia"/>
            </a:endParaRPr>
          </a:p>
          <a:p>
            <a:pPr marL="457200" lvl="0" indent="-311150">
              <a:spcBef>
                <a:spcPts val="0"/>
              </a:spcBef>
              <a:spcAft>
                <a:spcPts val="0"/>
              </a:spcAft>
              <a:buSzPts val="1300"/>
              <a:buFont typeface="Georgia"/>
              <a:buChar char="●"/>
            </a:pPr>
            <a:r>
              <a:rPr lang="en">
                <a:latin typeface="Georgia"/>
                <a:ea typeface="Georgia"/>
                <a:cs typeface="Georgia"/>
                <a:sym typeface="Georgia"/>
              </a:rPr>
              <a:t>Propose an idea for a object that can be made to:</a:t>
            </a:r>
            <a:endParaRPr>
              <a:latin typeface="Georgia"/>
              <a:ea typeface="Georgia"/>
              <a:cs typeface="Georgia"/>
              <a:sym typeface="Georgia"/>
            </a:endParaRPr>
          </a:p>
          <a:p>
            <a:pPr marL="914400" lvl="0" indent="-311150" rtl="0">
              <a:spcBef>
                <a:spcPts val="0"/>
              </a:spcBef>
              <a:spcAft>
                <a:spcPts val="0"/>
              </a:spcAft>
              <a:buSzPts val="1300"/>
              <a:buFont typeface="Georgia"/>
              <a:buAutoNum type="arabicPeriod"/>
            </a:pPr>
            <a:r>
              <a:rPr lang="en">
                <a:latin typeface="Georgia"/>
                <a:ea typeface="Georgia"/>
                <a:cs typeface="Georgia"/>
                <a:sym typeface="Georgia"/>
              </a:rPr>
              <a:t>Demonstrate a concept to the student</a:t>
            </a:r>
            <a:endParaRPr>
              <a:latin typeface="Georgia"/>
              <a:ea typeface="Georgia"/>
              <a:cs typeface="Georgia"/>
              <a:sym typeface="Georgia"/>
            </a:endParaRPr>
          </a:p>
          <a:p>
            <a:pPr marL="914400" lvl="0" indent="-311150" rtl="0">
              <a:spcBef>
                <a:spcPts val="0"/>
              </a:spcBef>
              <a:spcAft>
                <a:spcPts val="0"/>
              </a:spcAft>
              <a:buSzPts val="1300"/>
              <a:buFont typeface="Georgia"/>
              <a:buAutoNum type="arabicPeriod"/>
            </a:pPr>
            <a:r>
              <a:rPr lang="en">
                <a:latin typeface="Georgia"/>
                <a:ea typeface="Georgia"/>
                <a:cs typeface="Georgia"/>
                <a:sym typeface="Georgia"/>
              </a:rPr>
              <a:t>Have the student learn a concept through using  3D printing</a:t>
            </a:r>
            <a:endParaRPr>
              <a:latin typeface="Georgia"/>
              <a:ea typeface="Georgia"/>
              <a:cs typeface="Georgia"/>
              <a:sym typeface="Georgia"/>
            </a:endParaRPr>
          </a:p>
          <a:p>
            <a:pPr marL="914400" lvl="0" indent="-311150" rtl="0">
              <a:spcBef>
                <a:spcPts val="0"/>
              </a:spcBef>
              <a:spcAft>
                <a:spcPts val="0"/>
              </a:spcAft>
              <a:buSzPts val="1300"/>
              <a:buFont typeface="Georgia"/>
              <a:buAutoNum type="arabicPeriod"/>
            </a:pPr>
            <a:r>
              <a:rPr lang="en">
                <a:latin typeface="Georgia"/>
                <a:ea typeface="Georgia"/>
                <a:cs typeface="Georgia"/>
                <a:sym typeface="Georgia"/>
              </a:rPr>
              <a:t>Offer to manage some aspect of the project</a:t>
            </a:r>
            <a:endParaRPr>
              <a:latin typeface="Georgia"/>
              <a:ea typeface="Georgia"/>
              <a:cs typeface="Georgia"/>
              <a:sym typeface="Georgia"/>
            </a:endParaRPr>
          </a:p>
          <a:p>
            <a:pPr marL="914400" lvl="0" indent="-311150" rtl="0">
              <a:spcBef>
                <a:spcPts val="0"/>
              </a:spcBef>
              <a:spcAft>
                <a:spcPts val="0"/>
              </a:spcAft>
              <a:buSzPts val="1300"/>
              <a:buFont typeface="Georgia"/>
              <a:buAutoNum type="arabicPeriod"/>
            </a:pPr>
            <a:r>
              <a:rPr lang="en">
                <a:latin typeface="Georgia"/>
                <a:ea typeface="Georgia"/>
                <a:cs typeface="Georgia"/>
                <a:sym typeface="Georgia"/>
              </a:rPr>
              <a:t>Make a one-and-done assignment or a short workshop as a push in the a course</a:t>
            </a:r>
            <a:endParaRPr>
              <a:latin typeface="Georgia"/>
              <a:ea typeface="Georgia"/>
              <a:cs typeface="Georgia"/>
              <a:sym typeface="Georgia"/>
            </a:endParaRPr>
          </a:p>
          <a:p>
            <a:pPr marL="914400" lvl="0" indent="-311150" rtl="0">
              <a:spcBef>
                <a:spcPts val="0"/>
              </a:spcBef>
              <a:spcAft>
                <a:spcPts val="0"/>
              </a:spcAft>
              <a:buSzPts val="1300"/>
              <a:buFont typeface="Georgia"/>
              <a:buAutoNum type="arabicPeriod"/>
            </a:pPr>
            <a:r>
              <a:rPr lang="en">
                <a:latin typeface="Georgia"/>
                <a:ea typeface="Georgia"/>
                <a:cs typeface="Georgia"/>
                <a:sym typeface="Georgia"/>
              </a:rPr>
              <a:t>Extra credit project</a:t>
            </a:r>
            <a:endParaRPr>
              <a:latin typeface="Georgia"/>
              <a:ea typeface="Georgia"/>
              <a:cs typeface="Georgia"/>
              <a:sym typeface="Georgia"/>
            </a:endParaRPr>
          </a:p>
          <a:p>
            <a:pPr marL="914400" lvl="0" indent="-311150">
              <a:spcBef>
                <a:spcPts val="0"/>
              </a:spcBef>
              <a:spcAft>
                <a:spcPts val="0"/>
              </a:spcAft>
              <a:buSzPts val="1300"/>
              <a:buFont typeface="Georgia"/>
              <a:buAutoNum type="arabicPeriod"/>
            </a:pPr>
            <a:r>
              <a:rPr lang="en">
                <a:latin typeface="Georgia"/>
                <a:ea typeface="Georgia"/>
                <a:cs typeface="Georgia"/>
                <a:sym typeface="Georgia"/>
              </a:rPr>
              <a:t>Make learning videos for the professor on the topic</a:t>
            </a:r>
            <a:r>
              <a:rPr lang="en"/>
              <a:t> </a:t>
            </a:r>
            <a:endParaRPr/>
          </a:p>
          <a:p>
            <a:pPr marL="0" lvl="0" indent="0">
              <a:spcBef>
                <a:spcPts val="1600"/>
              </a:spcBef>
              <a:spcAft>
                <a:spcPts val="0"/>
              </a:spcAft>
              <a:buNone/>
            </a:pPr>
            <a:endParaRPr/>
          </a:p>
          <a:p>
            <a:pPr marL="0" lvl="0" indent="0">
              <a:spcBef>
                <a:spcPts val="1600"/>
              </a:spcBef>
              <a:spcAft>
                <a:spcPts val="0"/>
              </a:spcAft>
              <a:buNone/>
            </a:pPr>
            <a:endParaRPr/>
          </a:p>
          <a:p>
            <a:pPr marL="0" lvl="0" indent="0">
              <a:spcBef>
                <a:spcPts val="1600"/>
              </a:spcBef>
              <a:spcAft>
                <a:spcPts val="0"/>
              </a:spcAft>
              <a:buNone/>
            </a:pPr>
            <a:endParaRPr/>
          </a:p>
          <a:p>
            <a:pPr marL="0" lvl="0" indent="0">
              <a:spcBef>
                <a:spcPts val="1600"/>
              </a:spcBef>
              <a:spcAft>
                <a:spcPts val="0"/>
              </a:spcAft>
              <a:buNone/>
            </a:pPr>
            <a:endParaRPr/>
          </a:p>
          <a:p>
            <a:pPr marL="0" lvl="0" indent="0">
              <a:spcBef>
                <a:spcPts val="1600"/>
              </a:spcBef>
              <a:spcAft>
                <a:spcPts val="1600"/>
              </a:spcAft>
              <a:buNone/>
            </a:pPr>
            <a:endParaRPr/>
          </a:p>
        </p:txBody>
      </p:sp>
      <p:pic>
        <p:nvPicPr>
          <p:cNvPr id="222" name="Shape 222" descr="Librarian Laurel Scheinfeld and occupational therapy professor Blanche Leeman learning how to operate the MakerBot software"/>
          <p:cNvPicPr preferRelativeResize="0"/>
          <p:nvPr/>
        </p:nvPicPr>
        <p:blipFill rotWithShape="1">
          <a:blip r:embed="rId3">
            <a:alphaModFix/>
          </a:blip>
          <a:srcRect l="29517" t="34035" r="24895" b="3308"/>
          <a:stretch/>
        </p:blipFill>
        <p:spPr>
          <a:xfrm>
            <a:off x="5892025" y="707325"/>
            <a:ext cx="3083424" cy="2032674"/>
          </a:xfrm>
          <a:prstGeom prst="rect">
            <a:avLst/>
          </a:prstGeom>
          <a:noFill/>
          <a:ln>
            <a:noFill/>
          </a:ln>
        </p:spPr>
      </p:pic>
      <p:pic>
        <p:nvPicPr>
          <p:cNvPr id="224" name="Shape 224" descr="Occupational therapy professor Blanche Leeman and an occupational therapy student discussing the student's 3D printed assistive device"/>
          <p:cNvPicPr preferRelativeResize="0"/>
          <p:nvPr/>
        </p:nvPicPr>
        <p:blipFill rotWithShape="1">
          <a:blip r:embed="rId4">
            <a:alphaModFix/>
          </a:blip>
          <a:srcRect l="16878" t="19413" r="17599"/>
          <a:stretch/>
        </p:blipFill>
        <p:spPr>
          <a:xfrm>
            <a:off x="5892025" y="2789825"/>
            <a:ext cx="3083423" cy="2140799"/>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Shape 229"/>
          <p:cNvSpPr txBox="1">
            <a:spLocks noGrp="1"/>
          </p:cNvSpPr>
          <p:nvPr>
            <p:ph type="title"/>
          </p:nvPr>
        </p:nvSpPr>
        <p:spPr>
          <a:xfrm>
            <a:off x="1215100" y="656075"/>
            <a:ext cx="3550800" cy="600600"/>
          </a:xfrm>
          <a:prstGeom prst="rect">
            <a:avLst/>
          </a:prstGeom>
        </p:spPr>
        <p:txBody>
          <a:bodyPr spcFirstLastPara="1" wrap="square" lIns="91425" tIns="91425" rIns="91425" bIns="91425" anchor="t" anchorCtr="0">
            <a:noAutofit/>
          </a:bodyPr>
          <a:lstStyle/>
          <a:p>
            <a:pPr marL="0" marR="0" lvl="0" indent="0" algn="l" rtl="0">
              <a:lnSpc>
                <a:spcPct val="115000"/>
              </a:lnSpc>
              <a:spcBef>
                <a:spcPts val="0"/>
              </a:spcBef>
              <a:spcAft>
                <a:spcPts val="1600"/>
              </a:spcAft>
              <a:buNone/>
            </a:pPr>
            <a:r>
              <a:rPr lang="en">
                <a:latin typeface="Georgia"/>
                <a:ea typeface="Georgia"/>
                <a:cs typeface="Georgia"/>
                <a:sym typeface="Georgia"/>
              </a:rPr>
              <a:t>Challenges: File Design</a:t>
            </a:r>
            <a:endParaRPr/>
          </a:p>
        </p:txBody>
      </p:sp>
      <p:sp>
        <p:nvSpPr>
          <p:cNvPr id="230" name="Shape 230"/>
          <p:cNvSpPr txBox="1">
            <a:spLocks noGrp="1"/>
          </p:cNvSpPr>
          <p:nvPr>
            <p:ph type="body" idx="1"/>
          </p:nvPr>
        </p:nvSpPr>
        <p:spPr>
          <a:xfrm>
            <a:off x="1340575" y="1210000"/>
            <a:ext cx="3899100" cy="922500"/>
          </a:xfrm>
          <a:prstGeom prst="rect">
            <a:avLst/>
          </a:prstGeom>
        </p:spPr>
        <p:txBody>
          <a:bodyPr spcFirstLastPara="1" wrap="square" lIns="91425" tIns="91425" rIns="91425" bIns="91425" anchor="t" anchorCtr="0">
            <a:noAutofit/>
          </a:bodyPr>
          <a:lstStyle/>
          <a:p>
            <a:pPr marL="457200" lvl="0" indent="-311150" rtl="0">
              <a:spcBef>
                <a:spcPts val="0"/>
              </a:spcBef>
              <a:spcAft>
                <a:spcPts val="0"/>
              </a:spcAft>
              <a:buSzPts val="1300"/>
              <a:buFont typeface="Georgia"/>
              <a:buChar char="●"/>
            </a:pPr>
            <a:r>
              <a:rPr lang="en">
                <a:latin typeface="Georgia"/>
                <a:ea typeface="Georgia"/>
                <a:cs typeface="Georgia"/>
                <a:sym typeface="Georgia"/>
              </a:rPr>
              <a:t>Designing files is extremely difficult:</a:t>
            </a:r>
            <a:endParaRPr>
              <a:latin typeface="Georgia"/>
              <a:ea typeface="Georgia"/>
              <a:cs typeface="Georgia"/>
              <a:sym typeface="Georgia"/>
            </a:endParaRPr>
          </a:p>
          <a:p>
            <a:pPr marL="914400" lvl="1" indent="-298450" rtl="0">
              <a:spcBef>
                <a:spcPts val="0"/>
              </a:spcBef>
              <a:spcAft>
                <a:spcPts val="0"/>
              </a:spcAft>
              <a:buSzPts val="1100"/>
              <a:buFont typeface="Georgia"/>
              <a:buChar char="○"/>
            </a:pPr>
            <a:r>
              <a:rPr lang="en">
                <a:latin typeface="Georgia"/>
                <a:ea typeface="Georgia"/>
                <a:cs typeface="Georgia"/>
                <a:sym typeface="Georgia"/>
              </a:rPr>
              <a:t>Our partnership with eNable UC turned out to be crucial to the success of our project</a:t>
            </a:r>
            <a:endParaRPr>
              <a:latin typeface="Georgia"/>
              <a:ea typeface="Georgia"/>
              <a:cs typeface="Georgia"/>
              <a:sym typeface="Georgia"/>
            </a:endParaRPr>
          </a:p>
          <a:p>
            <a:pPr marL="0" lvl="0" indent="0">
              <a:spcBef>
                <a:spcPts val="1600"/>
              </a:spcBef>
              <a:spcAft>
                <a:spcPts val="0"/>
              </a:spcAft>
              <a:buNone/>
            </a:pPr>
            <a:endParaRPr/>
          </a:p>
          <a:p>
            <a:pPr marL="0" lvl="0" indent="0">
              <a:spcBef>
                <a:spcPts val="1600"/>
              </a:spcBef>
              <a:spcAft>
                <a:spcPts val="1600"/>
              </a:spcAft>
              <a:buNone/>
            </a:pPr>
            <a:endParaRPr/>
          </a:p>
        </p:txBody>
      </p:sp>
      <p:pic>
        <p:nvPicPr>
          <p:cNvPr id="232" name="Shape 232" descr="Staff from several departments at Touro College during the two-day MakerBot training session given by a MakerBot representative" title="MakerBot Training"/>
          <p:cNvPicPr preferRelativeResize="0"/>
          <p:nvPr/>
        </p:nvPicPr>
        <p:blipFill rotWithShape="1">
          <a:blip r:embed="rId3">
            <a:alphaModFix/>
          </a:blip>
          <a:srcRect l="5124" t="20083" r="5437"/>
          <a:stretch/>
        </p:blipFill>
        <p:spPr>
          <a:xfrm>
            <a:off x="710800" y="2132500"/>
            <a:ext cx="2211149" cy="1417824"/>
          </a:xfrm>
          <a:prstGeom prst="rect">
            <a:avLst/>
          </a:prstGeom>
          <a:noFill/>
          <a:ln>
            <a:noFill/>
          </a:ln>
        </p:spPr>
      </p:pic>
      <p:pic>
        <p:nvPicPr>
          <p:cNvPr id="231" name="Shape 231" descr="The eNable engineering students from the University of Cincinnati "/>
          <p:cNvPicPr preferRelativeResize="0"/>
          <p:nvPr/>
        </p:nvPicPr>
        <p:blipFill>
          <a:blip r:embed="rId4">
            <a:alphaModFix/>
          </a:blip>
          <a:stretch>
            <a:fillRect/>
          </a:stretch>
        </p:blipFill>
        <p:spPr>
          <a:xfrm>
            <a:off x="710800" y="3598400"/>
            <a:ext cx="2211149" cy="1470500"/>
          </a:xfrm>
          <a:prstGeom prst="rect">
            <a:avLst/>
          </a:prstGeom>
          <a:noFill/>
          <a:ln>
            <a:noFill/>
          </a:ln>
        </p:spPr>
      </p:pic>
      <p:pic>
        <p:nvPicPr>
          <p:cNvPr id="234" name="Shape 234" descr="Prototype of a student created assistive device, a sponge holder."/>
          <p:cNvPicPr preferRelativeResize="0"/>
          <p:nvPr/>
        </p:nvPicPr>
        <p:blipFill rotWithShape="1">
          <a:blip r:embed="rId5">
            <a:alphaModFix/>
          </a:blip>
          <a:srcRect t="10878" r="6785" b="15020"/>
          <a:stretch/>
        </p:blipFill>
        <p:spPr>
          <a:xfrm>
            <a:off x="3027100" y="2132500"/>
            <a:ext cx="2329277" cy="1417824"/>
          </a:xfrm>
          <a:prstGeom prst="rect">
            <a:avLst/>
          </a:prstGeom>
          <a:noFill/>
          <a:ln>
            <a:noFill/>
          </a:ln>
        </p:spPr>
      </p:pic>
      <p:pic>
        <p:nvPicPr>
          <p:cNvPr id="235" name="Shape 235" descr="A 3D printed assistive device of a sponge holder designed for a patient with very little grip strength who cannot hold a sponge long enough to do a load of dishes" title="Sponge Holder"/>
          <p:cNvPicPr preferRelativeResize="0"/>
          <p:nvPr/>
        </p:nvPicPr>
        <p:blipFill rotWithShape="1">
          <a:blip r:embed="rId6">
            <a:alphaModFix/>
          </a:blip>
          <a:srcRect l="15509" t="17884" r="9852"/>
          <a:stretch/>
        </p:blipFill>
        <p:spPr>
          <a:xfrm>
            <a:off x="3027100" y="3598400"/>
            <a:ext cx="2329275" cy="1470500"/>
          </a:xfrm>
          <a:prstGeom prst="rect">
            <a:avLst/>
          </a:prstGeom>
          <a:noFill/>
          <a:ln>
            <a:noFill/>
          </a:ln>
        </p:spPr>
      </p:pic>
      <p:pic>
        <p:nvPicPr>
          <p:cNvPr id="233" name="Shape 233" descr="The 3D printed version of a student created assistive device, a baby bottle holder, designed for a patient who lacks the necessary strength and dexterity required to grip a baby bottle in order to feed her newborn." title="Cup Holder"/>
          <p:cNvPicPr preferRelativeResize="0"/>
          <p:nvPr/>
        </p:nvPicPr>
        <p:blipFill rotWithShape="1">
          <a:blip r:embed="rId7">
            <a:alphaModFix/>
          </a:blip>
          <a:srcRect l="2570" r="5937"/>
          <a:stretch/>
        </p:blipFill>
        <p:spPr>
          <a:xfrm>
            <a:off x="5843950" y="425750"/>
            <a:ext cx="2643850" cy="1593199"/>
          </a:xfrm>
          <a:prstGeom prst="rect">
            <a:avLst/>
          </a:prstGeom>
          <a:noFill/>
          <a:ln>
            <a:noFill/>
          </a:ln>
        </p:spPr>
      </p:pic>
      <p:pic>
        <p:nvPicPr>
          <p:cNvPr id="236" name="Shape 236" descr="The 3D printed version of a student created assistive device, a baby bottle holder, designed for a patient for lacks the necessary dexterity to grip a baby bottle in order to feed her newborn." title="Baby Bottle Holder"/>
          <p:cNvPicPr preferRelativeResize="0"/>
          <p:nvPr/>
        </p:nvPicPr>
        <p:blipFill>
          <a:blip r:embed="rId8">
            <a:alphaModFix/>
          </a:blip>
          <a:stretch>
            <a:fillRect/>
          </a:stretch>
        </p:blipFill>
        <p:spPr>
          <a:xfrm>
            <a:off x="5843950" y="2132500"/>
            <a:ext cx="2643850" cy="2936400"/>
          </a:xfrm>
          <a:prstGeom prst="rect">
            <a:avLst/>
          </a:prstGeom>
          <a:noFill/>
          <a:ln>
            <a:noFill/>
          </a:ln>
        </p:spPr>
      </p:pic>
    </p:spTree>
    <p:extLst>
      <p:ext uri="{BB962C8B-B14F-4D97-AF65-F5344CB8AC3E}">
        <p14:creationId xmlns:p14="http://schemas.microsoft.com/office/powerpoint/2010/main" val="22347587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Challenges: Exploring 3D Design</a:t>
            </a:r>
            <a:endParaRPr/>
          </a:p>
        </p:txBody>
      </p:sp>
      <p:sp>
        <p:nvSpPr>
          <p:cNvPr id="242" name="Shape 242"/>
          <p:cNvSpPr txBox="1">
            <a:spLocks noGrp="1"/>
          </p:cNvSpPr>
          <p:nvPr>
            <p:ph type="body" idx="1"/>
          </p:nvPr>
        </p:nvSpPr>
        <p:spPr>
          <a:xfrm>
            <a:off x="1297500" y="915150"/>
            <a:ext cx="4436700" cy="458400"/>
          </a:xfrm>
          <a:prstGeom prst="rect">
            <a:avLst/>
          </a:prstGeom>
        </p:spPr>
        <p:txBody>
          <a:bodyPr spcFirstLastPara="1" wrap="square" lIns="91425" tIns="91425" rIns="91425" bIns="91425" anchor="t" anchorCtr="0">
            <a:noAutofit/>
          </a:bodyPr>
          <a:lstStyle/>
          <a:p>
            <a:pPr marL="457200" lvl="0" indent="-311150" rtl="0">
              <a:spcBef>
                <a:spcPts val="0"/>
              </a:spcBef>
              <a:spcAft>
                <a:spcPts val="0"/>
              </a:spcAft>
              <a:buSzPts val="1300"/>
              <a:buFont typeface="Georgia"/>
              <a:buChar char="●"/>
            </a:pPr>
            <a:r>
              <a:rPr lang="en">
                <a:latin typeface="Georgia"/>
                <a:ea typeface="Georgia"/>
                <a:cs typeface="Georgia"/>
                <a:sym typeface="Georgia"/>
              </a:rPr>
              <a:t>Basic file creation</a:t>
            </a:r>
            <a:endParaRPr>
              <a:latin typeface="Georgia"/>
              <a:ea typeface="Georgia"/>
              <a:cs typeface="Georgia"/>
              <a:sym typeface="Georgia"/>
            </a:endParaRPr>
          </a:p>
        </p:txBody>
      </p:sp>
      <p:pic>
        <p:nvPicPr>
          <p:cNvPr id="3" name="Designing a Keychain" descr="This video tutorial was created by Touro librarians to instruct students on how to design a keychain using Tinkercad" title="Keychain Design 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76469" y="1603514"/>
            <a:ext cx="4841461" cy="2723322"/>
          </a:xfrm>
          <a:prstGeom prst="rect">
            <a:avLst/>
          </a:prstGeom>
        </p:spPr>
      </p:pic>
      <p:pic>
        <p:nvPicPr>
          <p:cNvPr id="246" name="Shape 246" descr="Keychain created by an occupational therapy student"/>
          <p:cNvPicPr preferRelativeResize="0"/>
          <p:nvPr/>
        </p:nvPicPr>
        <p:blipFill rotWithShape="1">
          <a:blip r:embed="rId6">
            <a:alphaModFix/>
          </a:blip>
          <a:srcRect l="5046" t="22968" r="23062" b="21525"/>
          <a:stretch/>
        </p:blipFill>
        <p:spPr>
          <a:xfrm>
            <a:off x="5697650" y="1146826"/>
            <a:ext cx="2782874" cy="1314876"/>
          </a:xfrm>
          <a:prstGeom prst="rect">
            <a:avLst/>
          </a:prstGeom>
          <a:noFill/>
          <a:ln>
            <a:noFill/>
          </a:ln>
        </p:spPr>
      </p:pic>
      <p:pic>
        <p:nvPicPr>
          <p:cNvPr id="245" name="Shape 245" descr="Keychain created by an occupational therapy student"/>
          <p:cNvPicPr preferRelativeResize="0"/>
          <p:nvPr/>
        </p:nvPicPr>
        <p:blipFill rotWithShape="1">
          <a:blip r:embed="rId7">
            <a:alphaModFix/>
          </a:blip>
          <a:srcRect l="7676" t="29967" r="19764" b="15919"/>
          <a:stretch/>
        </p:blipFill>
        <p:spPr>
          <a:xfrm>
            <a:off x="5697800" y="2524825"/>
            <a:ext cx="2782874" cy="1314876"/>
          </a:xfrm>
          <a:prstGeom prst="rect">
            <a:avLst/>
          </a:prstGeom>
          <a:noFill/>
          <a:ln>
            <a:noFill/>
          </a:ln>
        </p:spPr>
      </p:pic>
      <p:pic>
        <p:nvPicPr>
          <p:cNvPr id="244" name="Shape 244" descr="A picture of the key ring portion of the keychains created by occupational therapy students. This picture displays the many different ways students can interpret the same directions as well as the benefits and successes of their prints." title="Key Rings"/>
          <p:cNvPicPr preferRelativeResize="0"/>
          <p:nvPr/>
        </p:nvPicPr>
        <p:blipFill rotWithShape="1">
          <a:blip r:embed="rId8">
            <a:alphaModFix/>
          </a:blip>
          <a:srcRect l="20734" t="4224" r="31979" b="8309"/>
          <a:stretch/>
        </p:blipFill>
        <p:spPr>
          <a:xfrm rot="5400000">
            <a:off x="6606261" y="3003162"/>
            <a:ext cx="975151" cy="2774477"/>
          </a:xfrm>
          <a:prstGeom prst="rect">
            <a:avLst/>
          </a:prstGeom>
          <a:noFill/>
          <a:ln>
            <a:noFill/>
          </a:ln>
        </p:spPr>
      </p:pic>
    </p:spTree>
    <p:extLst>
      <p:ext uri="{BB962C8B-B14F-4D97-AF65-F5344CB8AC3E}">
        <p14:creationId xmlns:p14="http://schemas.microsoft.com/office/powerpoint/2010/main" val="178952414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Shape 251"/>
          <p:cNvSpPr txBox="1">
            <a:spLocks noGrp="1"/>
          </p:cNvSpPr>
          <p:nvPr>
            <p:ph type="title"/>
          </p:nvPr>
        </p:nvSpPr>
        <p:spPr>
          <a:xfrm>
            <a:off x="1256300" y="329625"/>
            <a:ext cx="2335200" cy="9270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Challenges:</a:t>
            </a:r>
            <a:endParaRPr>
              <a:latin typeface="Georgia"/>
              <a:ea typeface="Georgia"/>
              <a:cs typeface="Georgia"/>
              <a:sym typeface="Georgia"/>
            </a:endParaRPr>
          </a:p>
          <a:p>
            <a:pPr marL="0" lvl="0" indent="0">
              <a:spcBef>
                <a:spcPts val="0"/>
              </a:spcBef>
              <a:spcAft>
                <a:spcPts val="0"/>
              </a:spcAft>
              <a:buNone/>
            </a:pPr>
            <a:r>
              <a:rPr lang="en">
                <a:latin typeface="Georgia"/>
                <a:ea typeface="Georgia"/>
                <a:cs typeface="Georgia"/>
                <a:sym typeface="Georgia"/>
              </a:rPr>
              <a:t>Organization</a:t>
            </a:r>
            <a:endParaRPr>
              <a:latin typeface="Georgia"/>
              <a:ea typeface="Georgia"/>
              <a:cs typeface="Georgia"/>
              <a:sym typeface="Georgia"/>
            </a:endParaRPr>
          </a:p>
        </p:txBody>
      </p:sp>
      <p:sp>
        <p:nvSpPr>
          <p:cNvPr id="252" name="Shape 252"/>
          <p:cNvSpPr txBox="1">
            <a:spLocks noGrp="1"/>
          </p:cNvSpPr>
          <p:nvPr>
            <p:ph type="body" idx="1"/>
          </p:nvPr>
        </p:nvSpPr>
        <p:spPr>
          <a:xfrm>
            <a:off x="1208625" y="1256625"/>
            <a:ext cx="4594200" cy="424500"/>
          </a:xfrm>
          <a:prstGeom prst="rect">
            <a:avLst/>
          </a:prstGeom>
        </p:spPr>
        <p:txBody>
          <a:bodyPr spcFirstLastPara="1" wrap="square" lIns="91425" tIns="91425" rIns="91425" bIns="91425" anchor="t" anchorCtr="0">
            <a:noAutofit/>
          </a:bodyPr>
          <a:lstStyle/>
          <a:p>
            <a:pPr marL="457200" lvl="0" indent="-311150" rtl="0">
              <a:spcBef>
                <a:spcPts val="0"/>
              </a:spcBef>
              <a:spcAft>
                <a:spcPts val="0"/>
              </a:spcAft>
              <a:buSzPts val="1300"/>
              <a:buFont typeface="Georgia"/>
              <a:buChar char="●"/>
            </a:pPr>
            <a:r>
              <a:rPr lang="en" dirty="0">
                <a:latin typeface="Georgia"/>
                <a:ea typeface="Georgia"/>
                <a:cs typeface="Georgia"/>
                <a:sym typeface="Georgia"/>
              </a:rPr>
              <a:t>Interprofessional/Educational Communication</a:t>
            </a:r>
            <a:endParaRPr dirty="0">
              <a:latin typeface="Georgia"/>
              <a:ea typeface="Georgia"/>
              <a:cs typeface="Georgia"/>
              <a:sym typeface="Georgia"/>
            </a:endParaRPr>
          </a:p>
          <a:p>
            <a:pPr marL="0" lvl="0" indent="0" rtl="0">
              <a:spcBef>
                <a:spcPts val="1600"/>
              </a:spcBef>
              <a:spcAft>
                <a:spcPts val="0"/>
              </a:spcAft>
              <a:buNone/>
            </a:pPr>
            <a:endParaRPr dirty="0"/>
          </a:p>
          <a:p>
            <a:pPr marL="0" lvl="0" indent="0" rtl="0">
              <a:spcBef>
                <a:spcPts val="1600"/>
              </a:spcBef>
              <a:spcAft>
                <a:spcPts val="0"/>
              </a:spcAft>
              <a:buNone/>
            </a:pPr>
            <a:endParaRPr dirty="0"/>
          </a:p>
          <a:p>
            <a:pPr marL="0" lvl="0" indent="0">
              <a:spcBef>
                <a:spcPts val="1600"/>
              </a:spcBef>
              <a:spcAft>
                <a:spcPts val="0"/>
              </a:spcAft>
              <a:buNone/>
            </a:pPr>
            <a:endParaRPr dirty="0"/>
          </a:p>
          <a:p>
            <a:pPr marL="0" lvl="0" indent="0">
              <a:spcBef>
                <a:spcPts val="1600"/>
              </a:spcBef>
              <a:spcAft>
                <a:spcPts val="0"/>
              </a:spcAft>
              <a:buNone/>
            </a:pPr>
            <a:endParaRPr dirty="0">
              <a:solidFill>
                <a:srgbClr val="FFFF00"/>
              </a:solidFill>
            </a:endParaRPr>
          </a:p>
          <a:p>
            <a:pPr marL="0" lvl="0" indent="0">
              <a:spcBef>
                <a:spcPts val="1600"/>
              </a:spcBef>
              <a:spcAft>
                <a:spcPts val="0"/>
              </a:spcAft>
              <a:buNone/>
            </a:pPr>
            <a:endParaRPr dirty="0">
              <a:solidFill>
                <a:srgbClr val="FFFF00"/>
              </a:solidFill>
            </a:endParaRPr>
          </a:p>
          <a:p>
            <a:pPr marL="0" lvl="0" indent="0">
              <a:spcBef>
                <a:spcPts val="1600"/>
              </a:spcBef>
              <a:spcAft>
                <a:spcPts val="1600"/>
              </a:spcAft>
              <a:buNone/>
            </a:pPr>
            <a:endParaRPr dirty="0">
              <a:solidFill>
                <a:srgbClr val="FFFF0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6300" y="1681125"/>
            <a:ext cx="6520070" cy="3337438"/>
          </a:xfrm>
          <a:prstGeom prst="rect">
            <a:avLst/>
          </a:prstGeom>
        </p:spPr>
      </p:pic>
    </p:spTree>
    <p:extLst>
      <p:ext uri="{BB962C8B-B14F-4D97-AF65-F5344CB8AC3E}">
        <p14:creationId xmlns:p14="http://schemas.microsoft.com/office/powerpoint/2010/main" val="34282510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Shape 258"/>
          <p:cNvSpPr txBox="1">
            <a:spLocks noGrp="1"/>
          </p:cNvSpPr>
          <p:nvPr>
            <p:ph type="title"/>
          </p:nvPr>
        </p:nvSpPr>
        <p:spPr>
          <a:xfrm>
            <a:off x="1256275" y="607950"/>
            <a:ext cx="5253900" cy="608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Challenges: Staff Turnover</a:t>
            </a:r>
            <a:endParaRPr>
              <a:latin typeface="Georgia"/>
              <a:ea typeface="Georgia"/>
              <a:cs typeface="Georgia"/>
              <a:sym typeface="Georgia"/>
            </a:endParaRPr>
          </a:p>
        </p:txBody>
      </p:sp>
      <p:pic>
        <p:nvPicPr>
          <p:cNvPr id="259" name="Shape 259" descr="A chart displaying the staff turnover rate in the library at Touro College. Since the project's inception in July of 2016, the library has had seven staff changes, requiring training all of these new employees in 3D printing. " title="Staff Turnover Chart"/>
          <p:cNvPicPr preferRelativeResize="0"/>
          <p:nvPr/>
        </p:nvPicPr>
        <p:blipFill rotWithShape="1">
          <a:blip r:embed="rId3">
            <a:alphaModFix/>
          </a:blip>
          <a:srcRect t="1183" b="3369"/>
          <a:stretch/>
        </p:blipFill>
        <p:spPr>
          <a:xfrm>
            <a:off x="1146825" y="1284150"/>
            <a:ext cx="7258574" cy="3680750"/>
          </a:xfrm>
          <a:prstGeom prst="rect">
            <a:avLst/>
          </a:prstGeom>
          <a:noFill/>
          <a:ln>
            <a:noFill/>
          </a:ln>
        </p:spPr>
      </p:pic>
      <p:pic>
        <p:nvPicPr>
          <p:cNvPr id="260" name="Shape 260" descr="This picture of revolving doors is supposed to symbolize the rapid turnover rate that the staff at Touro College library has endured in the past two years." title="Revolving Doors"/>
          <p:cNvPicPr preferRelativeResize="0"/>
          <p:nvPr/>
        </p:nvPicPr>
        <p:blipFill>
          <a:blip r:embed="rId4">
            <a:alphaModFix/>
            <a:duotone>
              <a:prstClr val="black"/>
              <a:schemeClr val="tx2">
                <a:tint val="45000"/>
                <a:satMod val="400000"/>
              </a:schemeClr>
            </a:duotone>
          </a:blip>
          <a:stretch>
            <a:fillRect/>
          </a:stretch>
        </p:blipFill>
        <p:spPr>
          <a:xfrm>
            <a:off x="7233500" y="251975"/>
            <a:ext cx="1171900" cy="853500"/>
          </a:xfrm>
          <a:prstGeom prst="rect">
            <a:avLst/>
          </a:prstGeom>
          <a:noFill/>
          <a:ln>
            <a:noFill/>
          </a:ln>
        </p:spPr>
      </p:pic>
    </p:spTree>
    <p:extLst>
      <p:ext uri="{BB962C8B-B14F-4D97-AF65-F5344CB8AC3E}">
        <p14:creationId xmlns:p14="http://schemas.microsoft.com/office/powerpoint/2010/main" val="24237001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Shape 265"/>
          <p:cNvSpPr txBox="1">
            <a:spLocks noGrp="1"/>
          </p:cNvSpPr>
          <p:nvPr>
            <p:ph type="title"/>
          </p:nvPr>
        </p:nvSpPr>
        <p:spPr>
          <a:xfrm>
            <a:off x="1297500" y="572300"/>
            <a:ext cx="7038900" cy="6363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Challenges: Bloopers</a:t>
            </a:r>
            <a:endParaRPr>
              <a:latin typeface="Georgia"/>
              <a:ea typeface="Georgia"/>
              <a:cs typeface="Georgia"/>
              <a:sym typeface="Georgia"/>
            </a:endParaRPr>
          </a:p>
        </p:txBody>
      </p:sp>
      <p:sp>
        <p:nvSpPr>
          <p:cNvPr id="266" name="Shape 266"/>
          <p:cNvSpPr txBox="1">
            <a:spLocks noGrp="1"/>
          </p:cNvSpPr>
          <p:nvPr>
            <p:ph type="body" idx="1"/>
          </p:nvPr>
        </p:nvSpPr>
        <p:spPr>
          <a:xfrm>
            <a:off x="1297500" y="1236075"/>
            <a:ext cx="3232200" cy="1238400"/>
          </a:xfrm>
          <a:prstGeom prst="rect">
            <a:avLst/>
          </a:prstGeom>
          <a:ln>
            <a:noFill/>
          </a:ln>
        </p:spPr>
        <p:txBody>
          <a:bodyPr spcFirstLastPara="1" wrap="square" lIns="91425" tIns="91425" rIns="91425" bIns="91425" anchor="t" anchorCtr="0">
            <a:noAutofit/>
          </a:bodyPr>
          <a:lstStyle/>
          <a:p>
            <a:pPr marL="457200" lvl="0" indent="-311150" rtl="0">
              <a:spcBef>
                <a:spcPts val="0"/>
              </a:spcBef>
              <a:spcAft>
                <a:spcPts val="0"/>
              </a:spcAft>
              <a:buSzPts val="1300"/>
              <a:buFont typeface="Georgia"/>
              <a:buChar char="●"/>
            </a:pPr>
            <a:r>
              <a:rPr lang="en">
                <a:latin typeface="Georgia"/>
                <a:ea typeface="Georgia"/>
                <a:cs typeface="Georgia"/>
                <a:sym typeface="Georgia"/>
              </a:rPr>
              <a:t>Equipment failure &amp; printer malfunctions</a:t>
            </a:r>
            <a:endParaRPr>
              <a:latin typeface="Georgia"/>
              <a:ea typeface="Georgia"/>
              <a:cs typeface="Georgia"/>
              <a:sym typeface="Georgia"/>
            </a:endParaRPr>
          </a:p>
          <a:p>
            <a:pPr marL="914400" lvl="1" indent="-298450" rtl="0">
              <a:spcBef>
                <a:spcPts val="0"/>
              </a:spcBef>
              <a:spcAft>
                <a:spcPts val="0"/>
              </a:spcAft>
              <a:buSzPts val="1100"/>
              <a:buFont typeface="Georgia"/>
              <a:buChar char="○"/>
            </a:pPr>
            <a:r>
              <a:rPr lang="en">
                <a:latin typeface="Georgia"/>
                <a:ea typeface="Georgia"/>
                <a:cs typeface="Georgia"/>
                <a:sym typeface="Georgia"/>
              </a:rPr>
              <a:t>Delivery problems</a:t>
            </a:r>
            <a:endParaRPr>
              <a:latin typeface="Georgia"/>
              <a:ea typeface="Georgia"/>
              <a:cs typeface="Georgia"/>
              <a:sym typeface="Georgia"/>
            </a:endParaRPr>
          </a:p>
          <a:p>
            <a:pPr marL="914400" lvl="1" indent="-298450" rtl="0">
              <a:spcBef>
                <a:spcPts val="0"/>
              </a:spcBef>
              <a:spcAft>
                <a:spcPts val="0"/>
              </a:spcAft>
              <a:buSzPts val="1100"/>
              <a:buFont typeface="Georgia"/>
              <a:buChar char="○"/>
            </a:pPr>
            <a:r>
              <a:rPr lang="en">
                <a:latin typeface="Georgia"/>
                <a:ea typeface="Georgia"/>
                <a:cs typeface="Georgia"/>
                <a:sym typeface="Georgia"/>
              </a:rPr>
              <a:t>Equipment replacement</a:t>
            </a:r>
            <a:endParaRPr>
              <a:latin typeface="Georgia"/>
              <a:ea typeface="Georgia"/>
              <a:cs typeface="Georgia"/>
              <a:sym typeface="Georgia"/>
            </a:endParaRPr>
          </a:p>
          <a:p>
            <a:pPr marL="0" lvl="0" indent="0" rtl="0">
              <a:spcBef>
                <a:spcPts val="1600"/>
              </a:spcBef>
              <a:spcAft>
                <a:spcPts val="0"/>
              </a:spcAft>
              <a:buNone/>
            </a:pPr>
            <a:endParaRPr>
              <a:latin typeface="Georgia"/>
              <a:ea typeface="Georgia"/>
              <a:cs typeface="Georgia"/>
              <a:sym typeface="Georgia"/>
            </a:endParaRPr>
          </a:p>
          <a:p>
            <a:pPr marL="0" lvl="0" indent="0" rtl="0">
              <a:spcBef>
                <a:spcPts val="1600"/>
              </a:spcBef>
              <a:spcAft>
                <a:spcPts val="1600"/>
              </a:spcAft>
              <a:buNone/>
            </a:pPr>
            <a:endParaRPr>
              <a:latin typeface="Georgia"/>
              <a:ea typeface="Georgia"/>
              <a:cs typeface="Georgia"/>
              <a:sym typeface="Georgia"/>
            </a:endParaRPr>
          </a:p>
        </p:txBody>
      </p:sp>
      <p:pic>
        <p:nvPicPr>
          <p:cNvPr id="268" name="Shape 268" descr="A picture of a damaged extruder box delivered to Touro College"/>
          <p:cNvPicPr preferRelativeResize="0"/>
          <p:nvPr/>
        </p:nvPicPr>
        <p:blipFill rotWithShape="1">
          <a:blip r:embed="rId3">
            <a:alphaModFix/>
          </a:blip>
          <a:srcRect l="14719" t="2101" r="27076" b="19479"/>
          <a:stretch/>
        </p:blipFill>
        <p:spPr>
          <a:xfrm>
            <a:off x="144875" y="2474475"/>
            <a:ext cx="2129976" cy="1721350"/>
          </a:xfrm>
          <a:prstGeom prst="rect">
            <a:avLst/>
          </a:prstGeom>
          <a:noFill/>
          <a:ln>
            <a:noFill/>
          </a:ln>
        </p:spPr>
      </p:pic>
      <p:pic>
        <p:nvPicPr>
          <p:cNvPr id="267" name="Shape 267" descr="A picture of a damaged/dented printer delivered to Touro College"/>
          <p:cNvPicPr preferRelativeResize="0"/>
          <p:nvPr/>
        </p:nvPicPr>
        <p:blipFill rotWithShape="1">
          <a:blip r:embed="rId4">
            <a:alphaModFix/>
          </a:blip>
          <a:srcRect l="14857" r="12981" b="20063"/>
          <a:stretch/>
        </p:blipFill>
        <p:spPr>
          <a:xfrm>
            <a:off x="2396650" y="2474475"/>
            <a:ext cx="2129976" cy="1721350"/>
          </a:xfrm>
          <a:prstGeom prst="rect">
            <a:avLst/>
          </a:prstGeom>
          <a:noFill/>
          <a:ln>
            <a:noFill/>
          </a:ln>
        </p:spPr>
      </p:pic>
      <p:pic>
        <p:nvPicPr>
          <p:cNvPr id="270" name="Shape 270" descr="A failed 3D print due to extruder malfunctions."/>
          <p:cNvPicPr preferRelativeResize="0"/>
          <p:nvPr/>
        </p:nvPicPr>
        <p:blipFill>
          <a:blip r:embed="rId5">
            <a:alphaModFix/>
          </a:blip>
          <a:stretch>
            <a:fillRect/>
          </a:stretch>
        </p:blipFill>
        <p:spPr>
          <a:xfrm>
            <a:off x="4653600" y="2474475"/>
            <a:ext cx="2129979" cy="1721349"/>
          </a:xfrm>
          <a:prstGeom prst="rect">
            <a:avLst/>
          </a:prstGeom>
          <a:noFill/>
          <a:ln>
            <a:noFill/>
          </a:ln>
        </p:spPr>
      </p:pic>
      <p:pic>
        <p:nvPicPr>
          <p:cNvPr id="269" name="Shape 269" descr="A failed 3D print due to extruder malfunctions."/>
          <p:cNvPicPr preferRelativeResize="0"/>
          <p:nvPr/>
        </p:nvPicPr>
        <p:blipFill>
          <a:blip r:embed="rId6">
            <a:alphaModFix/>
          </a:blip>
          <a:stretch>
            <a:fillRect/>
          </a:stretch>
        </p:blipFill>
        <p:spPr>
          <a:xfrm>
            <a:off x="6910525" y="2474475"/>
            <a:ext cx="2078546" cy="1721349"/>
          </a:xfrm>
          <a:prstGeom prst="rect">
            <a:avLst/>
          </a:prstGeom>
          <a:noFill/>
          <a:ln>
            <a:noFill/>
          </a:ln>
        </p:spPr>
      </p:pic>
    </p:spTree>
    <p:extLst>
      <p:ext uri="{BB962C8B-B14F-4D97-AF65-F5344CB8AC3E}">
        <p14:creationId xmlns:p14="http://schemas.microsoft.com/office/powerpoint/2010/main" val="3198899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txBox="1">
            <a:spLocks noGrp="1"/>
          </p:cNvSpPr>
          <p:nvPr>
            <p:ph type="title"/>
          </p:nvPr>
        </p:nvSpPr>
        <p:spPr>
          <a:xfrm>
            <a:off x="1297500" y="44870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Challenges:</a:t>
            </a:r>
            <a:endParaRPr>
              <a:latin typeface="Georgia"/>
              <a:ea typeface="Georgia"/>
              <a:cs typeface="Georgia"/>
              <a:sym typeface="Georgia"/>
            </a:endParaRPr>
          </a:p>
          <a:p>
            <a:pPr marL="0" lvl="0" indent="0">
              <a:spcBef>
                <a:spcPts val="0"/>
              </a:spcBef>
              <a:spcAft>
                <a:spcPts val="0"/>
              </a:spcAft>
              <a:buNone/>
            </a:pPr>
            <a:r>
              <a:rPr lang="en">
                <a:latin typeface="Georgia"/>
                <a:ea typeface="Georgia"/>
                <a:cs typeface="Georgia"/>
                <a:sym typeface="Georgia"/>
              </a:rPr>
              <a:t>Physical Therapy Projects</a:t>
            </a:r>
            <a:endParaRPr>
              <a:latin typeface="Georgia"/>
              <a:ea typeface="Georgia"/>
              <a:cs typeface="Georgia"/>
              <a:sym typeface="Georgia"/>
            </a:endParaRPr>
          </a:p>
        </p:txBody>
      </p:sp>
      <p:sp>
        <p:nvSpPr>
          <p:cNvPr id="276" name="Shape 276"/>
          <p:cNvSpPr txBox="1">
            <a:spLocks noGrp="1"/>
          </p:cNvSpPr>
          <p:nvPr>
            <p:ph type="body" idx="1"/>
          </p:nvPr>
        </p:nvSpPr>
        <p:spPr>
          <a:xfrm>
            <a:off x="631775" y="1840375"/>
            <a:ext cx="3460800" cy="2901000"/>
          </a:xfrm>
          <a:prstGeom prst="rect">
            <a:avLst/>
          </a:prstGeom>
        </p:spPr>
        <p:txBody>
          <a:bodyPr spcFirstLastPara="1" wrap="square" lIns="91425" tIns="91425" rIns="91425" bIns="91425" anchor="t" anchorCtr="0">
            <a:noAutofit/>
          </a:bodyPr>
          <a:lstStyle/>
          <a:p>
            <a:pPr marL="457200" lvl="0" indent="-323850" rtl="0">
              <a:spcBef>
                <a:spcPts val="0"/>
              </a:spcBef>
              <a:spcAft>
                <a:spcPts val="0"/>
              </a:spcAft>
              <a:buSzPts val="1500"/>
              <a:buFont typeface="Georgia"/>
              <a:buChar char="●"/>
            </a:pPr>
            <a:r>
              <a:rPr lang="en" sz="1500">
                <a:latin typeface="Georgia"/>
                <a:ea typeface="Georgia"/>
                <a:cs typeface="Georgia"/>
                <a:sym typeface="Georgia"/>
              </a:rPr>
              <a:t>Physical therapy projects (hand and foot orthotics) were unsuccessful</a:t>
            </a:r>
            <a:endParaRPr sz="1500">
              <a:latin typeface="Georgia"/>
              <a:ea typeface="Georgia"/>
              <a:cs typeface="Georgia"/>
              <a:sym typeface="Georgia"/>
            </a:endParaRPr>
          </a:p>
          <a:p>
            <a:pPr marL="914400" lvl="1" indent="-304800" rtl="0">
              <a:lnSpc>
                <a:spcPct val="100000"/>
              </a:lnSpc>
              <a:spcBef>
                <a:spcPts val="0"/>
              </a:spcBef>
              <a:spcAft>
                <a:spcPts val="0"/>
              </a:spcAft>
              <a:buSzPts val="1200"/>
              <a:buFont typeface="Georgia"/>
              <a:buChar char="○"/>
            </a:pPr>
            <a:r>
              <a:rPr lang="en" sz="1200">
                <a:latin typeface="Georgia"/>
                <a:ea typeface="Georgia"/>
                <a:cs typeface="Georgia"/>
                <a:sym typeface="Georgia"/>
              </a:rPr>
              <a:t>Files were too difficult to create due to the curvature of the objects </a:t>
            </a:r>
            <a:endParaRPr sz="1200">
              <a:latin typeface="Georgia"/>
              <a:ea typeface="Georgia"/>
              <a:cs typeface="Georgia"/>
              <a:sym typeface="Georgia"/>
            </a:endParaRPr>
          </a:p>
          <a:p>
            <a:pPr marL="457200" lvl="0" indent="-323850" rtl="0">
              <a:lnSpc>
                <a:spcPct val="115000"/>
              </a:lnSpc>
              <a:spcBef>
                <a:spcPts val="0"/>
              </a:spcBef>
              <a:spcAft>
                <a:spcPts val="0"/>
              </a:spcAft>
              <a:buSzPts val="1500"/>
              <a:buFont typeface="Georgia"/>
              <a:buChar char="●"/>
            </a:pPr>
            <a:r>
              <a:rPr lang="en" sz="1500">
                <a:latin typeface="Georgia"/>
                <a:ea typeface="Georgia"/>
                <a:cs typeface="Georgia"/>
                <a:sym typeface="Georgia"/>
              </a:rPr>
              <a:t>Some partners are more motivated than others</a:t>
            </a:r>
            <a:endParaRPr sz="1500">
              <a:latin typeface="Georgia"/>
              <a:ea typeface="Georgia"/>
              <a:cs typeface="Georgia"/>
              <a:sym typeface="Georgia"/>
            </a:endParaRPr>
          </a:p>
          <a:p>
            <a:pPr marL="0" lvl="0" indent="0">
              <a:spcBef>
                <a:spcPts val="1600"/>
              </a:spcBef>
              <a:spcAft>
                <a:spcPts val="1600"/>
              </a:spcAft>
              <a:buNone/>
            </a:pPr>
            <a:endParaRPr/>
          </a:p>
        </p:txBody>
      </p:sp>
      <p:pic>
        <p:nvPicPr>
          <p:cNvPr id="277" name="Shape 277" descr="Hand and foot orthotics created by physical therapy students."/>
          <p:cNvPicPr preferRelativeResize="0"/>
          <p:nvPr/>
        </p:nvPicPr>
        <p:blipFill rotWithShape="1">
          <a:blip r:embed="rId3">
            <a:alphaModFix/>
          </a:blip>
          <a:srcRect t="26934" b="10251"/>
          <a:stretch/>
        </p:blipFill>
        <p:spPr>
          <a:xfrm>
            <a:off x="4231525" y="1565700"/>
            <a:ext cx="4653676" cy="2492775"/>
          </a:xfrm>
          <a:prstGeom prst="rect">
            <a:avLst/>
          </a:prstGeom>
          <a:noFill/>
          <a:ln>
            <a:noFill/>
          </a:ln>
        </p:spPr>
      </p:pic>
    </p:spTree>
    <p:extLst>
      <p:ext uri="{BB962C8B-B14F-4D97-AF65-F5344CB8AC3E}">
        <p14:creationId xmlns:p14="http://schemas.microsoft.com/office/powerpoint/2010/main" val="25239155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1290625" y="531125"/>
            <a:ext cx="26442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Challenges: </a:t>
            </a:r>
            <a:endParaRPr>
              <a:latin typeface="Georgia"/>
              <a:ea typeface="Georgia"/>
              <a:cs typeface="Georgia"/>
              <a:sym typeface="Georgia"/>
            </a:endParaRPr>
          </a:p>
          <a:p>
            <a:pPr marL="0" lvl="0" indent="0">
              <a:spcBef>
                <a:spcPts val="0"/>
              </a:spcBef>
              <a:spcAft>
                <a:spcPts val="0"/>
              </a:spcAft>
              <a:buNone/>
            </a:pPr>
            <a:r>
              <a:rPr lang="en">
                <a:latin typeface="Georgia"/>
                <a:ea typeface="Georgia"/>
                <a:cs typeface="Georgia"/>
                <a:sym typeface="Georgia"/>
              </a:rPr>
              <a:t>Scanning</a:t>
            </a:r>
            <a:endParaRPr>
              <a:latin typeface="Georgia"/>
              <a:ea typeface="Georgia"/>
              <a:cs typeface="Georgia"/>
              <a:sym typeface="Georgia"/>
            </a:endParaRPr>
          </a:p>
        </p:txBody>
      </p:sp>
      <p:sp>
        <p:nvSpPr>
          <p:cNvPr id="283" name="Shape 283"/>
          <p:cNvSpPr txBox="1">
            <a:spLocks noGrp="1"/>
          </p:cNvSpPr>
          <p:nvPr>
            <p:ph type="body" idx="1"/>
          </p:nvPr>
        </p:nvSpPr>
        <p:spPr>
          <a:xfrm>
            <a:off x="1139950" y="1615475"/>
            <a:ext cx="3069600" cy="1370100"/>
          </a:xfrm>
          <a:prstGeom prst="rect">
            <a:avLst/>
          </a:prstGeom>
        </p:spPr>
        <p:txBody>
          <a:bodyPr spcFirstLastPara="1" wrap="square" lIns="91425" tIns="91425" rIns="91425" bIns="91425" anchor="t" anchorCtr="0">
            <a:noAutofit/>
          </a:bodyPr>
          <a:lstStyle/>
          <a:p>
            <a:pPr marL="457200" lvl="0" indent="-311150" rtl="0">
              <a:spcBef>
                <a:spcPts val="0"/>
              </a:spcBef>
              <a:spcAft>
                <a:spcPts val="0"/>
              </a:spcAft>
              <a:buSzPts val="1300"/>
              <a:buFont typeface="Georgia"/>
              <a:buChar char="●"/>
            </a:pPr>
            <a:r>
              <a:rPr lang="en">
                <a:latin typeface="Georgia"/>
                <a:ea typeface="Georgia"/>
                <a:cs typeface="Georgia"/>
                <a:sym typeface="Georgia"/>
              </a:rPr>
              <a:t>MakerBot 3D scanner was unable to print successfully</a:t>
            </a:r>
            <a:endParaRPr>
              <a:latin typeface="Georgia"/>
              <a:ea typeface="Georgia"/>
              <a:cs typeface="Georgia"/>
              <a:sym typeface="Georgia"/>
            </a:endParaRPr>
          </a:p>
          <a:p>
            <a:pPr marL="457200" lvl="0" indent="-311150" rtl="0">
              <a:spcBef>
                <a:spcPts val="0"/>
              </a:spcBef>
              <a:spcAft>
                <a:spcPts val="0"/>
              </a:spcAft>
              <a:buSzPts val="1300"/>
              <a:buFont typeface="Georgia"/>
              <a:buChar char="●"/>
            </a:pPr>
            <a:r>
              <a:rPr lang="en">
                <a:latin typeface="Georgia"/>
                <a:ea typeface="Georgia"/>
                <a:cs typeface="Georgia"/>
                <a:sym typeface="Georgia"/>
              </a:rPr>
              <a:t>Some success with iPad scanning</a:t>
            </a:r>
            <a:endParaRPr>
              <a:latin typeface="Georgia"/>
              <a:ea typeface="Georgia"/>
              <a:cs typeface="Georgia"/>
              <a:sym typeface="Georgia"/>
            </a:endParaRPr>
          </a:p>
          <a:p>
            <a:pPr marL="0" lvl="0" indent="0" rtl="0">
              <a:spcBef>
                <a:spcPts val="1600"/>
              </a:spcBef>
              <a:spcAft>
                <a:spcPts val="1600"/>
              </a:spcAft>
              <a:buNone/>
            </a:pPr>
            <a:r>
              <a:rPr lang="en">
                <a:latin typeface="Georgia"/>
                <a:ea typeface="Georgia"/>
                <a:cs typeface="Georgia"/>
                <a:sym typeface="Georgia"/>
              </a:rPr>
              <a:t>                </a:t>
            </a:r>
            <a:endParaRPr>
              <a:latin typeface="Georgia"/>
              <a:ea typeface="Georgia"/>
              <a:cs typeface="Georgia"/>
              <a:sym typeface="Georgia"/>
            </a:endParaRPr>
          </a:p>
        </p:txBody>
      </p:sp>
      <p:pic>
        <p:nvPicPr>
          <p:cNvPr id="285" name="Shape 285" descr="A screenshot of a scan created using the 123D Design application on an iPad."/>
          <p:cNvPicPr preferRelativeResize="0"/>
          <p:nvPr/>
        </p:nvPicPr>
        <p:blipFill>
          <a:blip r:embed="rId3">
            <a:alphaModFix/>
          </a:blip>
          <a:stretch>
            <a:fillRect/>
          </a:stretch>
        </p:blipFill>
        <p:spPr>
          <a:xfrm>
            <a:off x="89275" y="2661875"/>
            <a:ext cx="2925425" cy="1705625"/>
          </a:xfrm>
          <a:prstGeom prst="rect">
            <a:avLst/>
          </a:prstGeom>
          <a:noFill/>
          <a:ln>
            <a:noFill/>
          </a:ln>
        </p:spPr>
      </p:pic>
      <p:pic>
        <p:nvPicPr>
          <p:cNvPr id="286" name="Shape 286" descr="A comparison of an original human jawbone and the 3D printed replication created using the 123D Design Application"/>
          <p:cNvPicPr preferRelativeResize="0"/>
          <p:nvPr/>
        </p:nvPicPr>
        <p:blipFill>
          <a:blip r:embed="rId4">
            <a:alphaModFix/>
          </a:blip>
          <a:stretch>
            <a:fillRect/>
          </a:stretch>
        </p:blipFill>
        <p:spPr>
          <a:xfrm>
            <a:off x="3110825" y="2661875"/>
            <a:ext cx="2925425" cy="1705625"/>
          </a:xfrm>
          <a:prstGeom prst="rect">
            <a:avLst/>
          </a:prstGeom>
          <a:noFill/>
          <a:ln>
            <a:noFill/>
          </a:ln>
        </p:spPr>
      </p:pic>
      <p:pic>
        <p:nvPicPr>
          <p:cNvPr id="284" name="Shape 284" descr="A comparison of a failed print created by the MakerBot scanner and the 3D printed version using the .STL file sent to the library from the engineering students"/>
          <p:cNvPicPr preferRelativeResize="0"/>
          <p:nvPr/>
        </p:nvPicPr>
        <p:blipFill rotWithShape="1">
          <a:blip r:embed="rId5">
            <a:alphaModFix/>
          </a:blip>
          <a:srcRect l="12236" t="23796" r="15613" b="19773"/>
          <a:stretch/>
        </p:blipFill>
        <p:spPr>
          <a:xfrm>
            <a:off x="6132375" y="2649025"/>
            <a:ext cx="2925425" cy="1705625"/>
          </a:xfrm>
          <a:prstGeom prst="rect">
            <a:avLst/>
          </a:prstGeom>
          <a:noFill/>
          <a:ln>
            <a:noFill/>
          </a:ln>
        </p:spPr>
      </p:pic>
    </p:spTree>
    <p:extLst>
      <p:ext uri="{BB962C8B-B14F-4D97-AF65-F5344CB8AC3E}">
        <p14:creationId xmlns:p14="http://schemas.microsoft.com/office/powerpoint/2010/main" val="1361380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1297500" y="572300"/>
            <a:ext cx="7038900" cy="718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a:latin typeface="Georgia"/>
                <a:ea typeface="Georgia"/>
                <a:cs typeface="Georgia"/>
                <a:sym typeface="Georgia"/>
              </a:rPr>
              <a:t>Learning Objectives:</a:t>
            </a:r>
            <a:endParaRPr sz="3000">
              <a:latin typeface="Georgia"/>
              <a:ea typeface="Georgia"/>
              <a:cs typeface="Georgia"/>
              <a:sym typeface="Georgia"/>
            </a:endParaRPr>
          </a:p>
        </p:txBody>
      </p:sp>
      <p:sp>
        <p:nvSpPr>
          <p:cNvPr id="141" name="Shape 141"/>
          <p:cNvSpPr txBox="1">
            <a:spLocks noGrp="1"/>
          </p:cNvSpPr>
          <p:nvPr>
            <p:ph type="body" idx="1"/>
          </p:nvPr>
        </p:nvSpPr>
        <p:spPr>
          <a:xfrm>
            <a:off x="1297500" y="1636225"/>
            <a:ext cx="7038900" cy="2911200"/>
          </a:xfrm>
          <a:prstGeom prst="rect">
            <a:avLst/>
          </a:prstGeom>
        </p:spPr>
        <p:txBody>
          <a:bodyPr spcFirstLastPara="1" wrap="square" lIns="91425" tIns="91425" rIns="91425" bIns="91425" anchor="t" anchorCtr="0">
            <a:noAutofit/>
          </a:bodyPr>
          <a:lstStyle/>
          <a:p>
            <a:pPr marL="457200" lvl="0" indent="-381000" rtl="0">
              <a:spcBef>
                <a:spcPts val="0"/>
              </a:spcBef>
              <a:spcAft>
                <a:spcPts val="0"/>
              </a:spcAft>
              <a:buSzPts val="2400"/>
              <a:buFont typeface="Georgia"/>
              <a:buAutoNum type="arabicPeriod"/>
            </a:pPr>
            <a:r>
              <a:rPr lang="en" sz="2400">
                <a:latin typeface="Georgia"/>
                <a:ea typeface="Georgia"/>
                <a:cs typeface="Georgia"/>
                <a:sym typeface="Georgia"/>
              </a:rPr>
              <a:t>Participants will understand how to initiate a 3D printing program at their institution</a:t>
            </a:r>
            <a:endParaRPr sz="2400">
              <a:latin typeface="Georgia"/>
              <a:ea typeface="Georgia"/>
              <a:cs typeface="Georgia"/>
              <a:sym typeface="Georgia"/>
            </a:endParaRPr>
          </a:p>
          <a:p>
            <a:pPr marL="0" lvl="0" indent="0">
              <a:spcBef>
                <a:spcPts val="1600"/>
              </a:spcBef>
              <a:spcAft>
                <a:spcPts val="0"/>
              </a:spcAft>
              <a:buNone/>
            </a:pPr>
            <a:endParaRPr sz="2400">
              <a:latin typeface="Georgia"/>
              <a:ea typeface="Georgia"/>
              <a:cs typeface="Georgia"/>
              <a:sym typeface="Georgia"/>
            </a:endParaRPr>
          </a:p>
          <a:p>
            <a:pPr marL="457200" lvl="0" indent="-381000">
              <a:spcBef>
                <a:spcPts val="1600"/>
              </a:spcBef>
              <a:spcAft>
                <a:spcPts val="0"/>
              </a:spcAft>
              <a:buSzPts val="2400"/>
              <a:buFont typeface="Georgia"/>
              <a:buAutoNum type="arabicPeriod"/>
            </a:pPr>
            <a:r>
              <a:rPr lang="en" sz="2400">
                <a:latin typeface="Georgia"/>
                <a:ea typeface="Georgia"/>
                <a:cs typeface="Georgia"/>
                <a:sym typeface="Georgia"/>
              </a:rPr>
              <a:t>Participants will be  able to identify strategies that help promote success and avoid pitfalls</a:t>
            </a:r>
            <a:endParaRPr sz="2400">
              <a:latin typeface="Georgia"/>
              <a:ea typeface="Georgia"/>
              <a:cs typeface="Georgia"/>
              <a:sym typeface="Georgi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Shape 290"/>
          <p:cNvSpPr txBox="1">
            <a:spLocks noGrp="1"/>
          </p:cNvSpPr>
          <p:nvPr>
            <p:ph type="title"/>
          </p:nvPr>
        </p:nvSpPr>
        <p:spPr>
          <a:xfrm>
            <a:off x="1297500" y="634100"/>
            <a:ext cx="7038900" cy="670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Challenges:</a:t>
            </a:r>
            <a:endParaRPr>
              <a:latin typeface="Georgia"/>
              <a:ea typeface="Georgia"/>
              <a:cs typeface="Georgia"/>
              <a:sym typeface="Georgia"/>
            </a:endParaRPr>
          </a:p>
        </p:txBody>
      </p:sp>
      <p:sp>
        <p:nvSpPr>
          <p:cNvPr id="291" name="Shape 291"/>
          <p:cNvSpPr txBox="1">
            <a:spLocks noGrp="1"/>
          </p:cNvSpPr>
          <p:nvPr>
            <p:ph type="body" idx="1"/>
          </p:nvPr>
        </p:nvSpPr>
        <p:spPr>
          <a:xfrm>
            <a:off x="549750" y="1685075"/>
            <a:ext cx="3577800" cy="2367900"/>
          </a:xfrm>
          <a:prstGeom prst="rect">
            <a:avLst/>
          </a:prstGeom>
        </p:spPr>
        <p:txBody>
          <a:bodyPr spcFirstLastPara="1" wrap="square" lIns="91425" tIns="91425" rIns="91425" bIns="91425" anchor="t" anchorCtr="0">
            <a:noAutofit/>
          </a:bodyPr>
          <a:lstStyle/>
          <a:p>
            <a:pPr marL="457200" lvl="0" indent="-317500" rtl="0">
              <a:spcBef>
                <a:spcPts val="0"/>
              </a:spcBef>
              <a:spcAft>
                <a:spcPts val="0"/>
              </a:spcAft>
              <a:buSzPts val="1400"/>
              <a:buFont typeface="Georgia"/>
              <a:buChar char="●"/>
            </a:pPr>
            <a:r>
              <a:rPr lang="en" sz="1400">
                <a:latin typeface="Georgia"/>
                <a:ea typeface="Georgia"/>
                <a:cs typeface="Georgia"/>
                <a:sym typeface="Georgia"/>
              </a:rPr>
              <a:t>3D printers are noisy!</a:t>
            </a:r>
            <a:endParaRPr sz="1400">
              <a:latin typeface="Georgia"/>
              <a:ea typeface="Georgia"/>
              <a:cs typeface="Georgia"/>
              <a:sym typeface="Georgia"/>
            </a:endParaRPr>
          </a:p>
          <a:p>
            <a:pPr marL="457200" lvl="0" indent="-317500">
              <a:spcBef>
                <a:spcPts val="0"/>
              </a:spcBef>
              <a:spcAft>
                <a:spcPts val="0"/>
              </a:spcAft>
              <a:buSzPts val="1400"/>
              <a:buFont typeface="Georgia"/>
              <a:buChar char="●"/>
            </a:pPr>
            <a:r>
              <a:rPr lang="en" sz="1400">
                <a:latin typeface="Georgia"/>
                <a:ea typeface="Georgia"/>
                <a:cs typeface="Georgia"/>
                <a:sym typeface="Georgia"/>
              </a:rPr>
              <a:t>Too many projects, project mix-ups, size restrictions	</a:t>
            </a:r>
            <a:endParaRPr sz="1400">
              <a:latin typeface="Georgia"/>
              <a:ea typeface="Georgia"/>
              <a:cs typeface="Georgia"/>
              <a:sym typeface="Georgia"/>
            </a:endParaRPr>
          </a:p>
          <a:p>
            <a:pPr marL="457200" lvl="0" indent="-317500" rtl="0">
              <a:spcBef>
                <a:spcPts val="0"/>
              </a:spcBef>
              <a:spcAft>
                <a:spcPts val="0"/>
              </a:spcAft>
              <a:buSzPts val="1400"/>
              <a:buFont typeface="Georgia"/>
              <a:buChar char="●"/>
            </a:pPr>
            <a:r>
              <a:rPr lang="en" sz="1400">
                <a:latin typeface="Georgia"/>
                <a:ea typeface="Georgia"/>
                <a:cs typeface="Georgia"/>
                <a:sym typeface="Georgia"/>
              </a:rPr>
              <a:t>New questions coming up now - Copyright? Patents? Liability?  We will have to deal with these eventually</a:t>
            </a:r>
            <a:endParaRPr sz="1400">
              <a:latin typeface="Georgia"/>
              <a:ea typeface="Georgia"/>
              <a:cs typeface="Georgia"/>
              <a:sym typeface="Georgia"/>
            </a:endParaRPr>
          </a:p>
        </p:txBody>
      </p:sp>
      <p:pic>
        <p:nvPicPr>
          <p:cNvPr id="3" name="final_5ae25939e9cbec00149fc563" descr="This video is being used to demonstrate the noise of the 3D printing when it is running. It is supposed to convey how the noise of a running printer could be a possible detriment to a place such as a library, which is notorious for being quiet." title="3D Printer Noise 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rot="5400000">
            <a:off x="4986840" y="613608"/>
            <a:ext cx="3588930" cy="3289804"/>
          </a:xfrm>
          <a:prstGeom prst="rect">
            <a:avLst/>
          </a:prstGeom>
        </p:spPr>
      </p:pic>
    </p:spTree>
    <p:extLst>
      <p:ext uri="{BB962C8B-B14F-4D97-AF65-F5344CB8AC3E}">
        <p14:creationId xmlns:p14="http://schemas.microsoft.com/office/powerpoint/2010/main" val="393526761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title"/>
          </p:nvPr>
        </p:nvSpPr>
        <p:spPr>
          <a:xfrm>
            <a:off x="1335075" y="441825"/>
            <a:ext cx="4550100" cy="8352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latin typeface="Georgia"/>
                <a:ea typeface="Georgia"/>
                <a:cs typeface="Georgia"/>
                <a:sym typeface="Georgia"/>
              </a:rPr>
              <a:t>Benefits &amp; Successes: </a:t>
            </a:r>
            <a:endParaRPr>
              <a:latin typeface="Georgia"/>
              <a:ea typeface="Georgia"/>
              <a:cs typeface="Georgia"/>
              <a:sym typeface="Georgia"/>
            </a:endParaRPr>
          </a:p>
          <a:p>
            <a:pPr marL="0" lvl="0" indent="0">
              <a:spcBef>
                <a:spcPts val="0"/>
              </a:spcBef>
              <a:spcAft>
                <a:spcPts val="0"/>
              </a:spcAft>
              <a:buNone/>
            </a:pPr>
            <a:r>
              <a:rPr lang="en">
                <a:latin typeface="Georgia"/>
                <a:ea typeface="Georgia"/>
                <a:cs typeface="Georgia"/>
                <a:sym typeface="Georgia"/>
              </a:rPr>
              <a:t> Skills</a:t>
            </a:r>
            <a:endParaRPr>
              <a:latin typeface="Georgia"/>
              <a:ea typeface="Georgia"/>
              <a:cs typeface="Georgia"/>
              <a:sym typeface="Georgia"/>
            </a:endParaRPr>
          </a:p>
          <a:p>
            <a:pPr marL="0" lvl="0" indent="0">
              <a:spcBef>
                <a:spcPts val="0"/>
              </a:spcBef>
              <a:spcAft>
                <a:spcPts val="0"/>
              </a:spcAft>
              <a:buNone/>
            </a:pPr>
            <a:endParaRPr>
              <a:latin typeface="Georgia"/>
              <a:ea typeface="Georgia"/>
              <a:cs typeface="Georgia"/>
              <a:sym typeface="Georgia"/>
            </a:endParaRPr>
          </a:p>
        </p:txBody>
      </p:sp>
      <p:sp>
        <p:nvSpPr>
          <p:cNvPr id="298" name="Shape 298"/>
          <p:cNvSpPr txBox="1">
            <a:spLocks noGrp="1"/>
          </p:cNvSpPr>
          <p:nvPr>
            <p:ph type="body" idx="1"/>
          </p:nvPr>
        </p:nvSpPr>
        <p:spPr>
          <a:xfrm>
            <a:off x="1119350" y="1277025"/>
            <a:ext cx="4422600" cy="2108400"/>
          </a:xfrm>
          <a:prstGeom prst="rect">
            <a:avLst/>
          </a:prstGeom>
        </p:spPr>
        <p:txBody>
          <a:bodyPr spcFirstLastPara="1" wrap="square" lIns="91425" tIns="91425" rIns="91425" bIns="91425" anchor="t" anchorCtr="0">
            <a:noAutofit/>
          </a:bodyPr>
          <a:lstStyle/>
          <a:p>
            <a:pPr marL="457200" lvl="0" indent="-317500" rtl="0">
              <a:spcBef>
                <a:spcPts val="0"/>
              </a:spcBef>
              <a:spcAft>
                <a:spcPts val="0"/>
              </a:spcAft>
              <a:buSzPts val="1400"/>
              <a:buFont typeface="Georgia"/>
              <a:buChar char="●"/>
            </a:pPr>
            <a:r>
              <a:rPr lang="en" sz="1400">
                <a:latin typeface="Georgia"/>
                <a:ea typeface="Georgia"/>
                <a:cs typeface="Georgia"/>
                <a:sym typeface="Georgia"/>
              </a:rPr>
              <a:t>Growth of staff knowledge/new skills for librarians:</a:t>
            </a:r>
            <a:endParaRPr sz="1400">
              <a:latin typeface="Georgia"/>
              <a:ea typeface="Georgia"/>
              <a:cs typeface="Georgia"/>
              <a:sym typeface="Georgia"/>
            </a:endParaRPr>
          </a:p>
          <a:p>
            <a:pPr marL="914400" lvl="1" indent="-317500" rtl="0">
              <a:spcBef>
                <a:spcPts val="0"/>
              </a:spcBef>
              <a:spcAft>
                <a:spcPts val="0"/>
              </a:spcAft>
              <a:buSzPts val="1400"/>
              <a:buFont typeface="Georgia"/>
              <a:buChar char="○"/>
            </a:pPr>
            <a:r>
              <a:rPr lang="en" sz="1400">
                <a:latin typeface="Georgia"/>
                <a:ea typeface="Georgia"/>
                <a:cs typeface="Georgia"/>
                <a:sym typeface="Georgia"/>
              </a:rPr>
              <a:t>Operation of 3D printers</a:t>
            </a:r>
            <a:endParaRPr sz="1400">
              <a:latin typeface="Georgia"/>
              <a:ea typeface="Georgia"/>
              <a:cs typeface="Georgia"/>
              <a:sym typeface="Georgia"/>
            </a:endParaRPr>
          </a:p>
          <a:p>
            <a:pPr marL="914400" lvl="1" indent="-317500" rtl="0">
              <a:spcBef>
                <a:spcPts val="0"/>
              </a:spcBef>
              <a:spcAft>
                <a:spcPts val="0"/>
              </a:spcAft>
              <a:buSzPts val="1400"/>
              <a:buFont typeface="Georgia"/>
              <a:buChar char="○"/>
            </a:pPr>
            <a:r>
              <a:rPr lang="en" sz="1400">
                <a:latin typeface="Georgia"/>
                <a:ea typeface="Georgia"/>
                <a:cs typeface="Georgia"/>
                <a:sym typeface="Georgia"/>
              </a:rPr>
              <a:t>Basic .stl file creation with Tinkercad</a:t>
            </a:r>
            <a:endParaRPr sz="1400">
              <a:latin typeface="Georgia"/>
              <a:ea typeface="Georgia"/>
              <a:cs typeface="Georgia"/>
              <a:sym typeface="Georgia"/>
            </a:endParaRPr>
          </a:p>
          <a:p>
            <a:pPr marL="914400" lvl="1" indent="-317500" rtl="0">
              <a:spcBef>
                <a:spcPts val="0"/>
              </a:spcBef>
              <a:spcAft>
                <a:spcPts val="0"/>
              </a:spcAft>
              <a:buSzPts val="1400"/>
              <a:buFont typeface="Georgia"/>
              <a:buChar char="○"/>
            </a:pPr>
            <a:r>
              <a:rPr lang="en" sz="1400">
                <a:latin typeface="Georgia"/>
                <a:ea typeface="Georgia"/>
                <a:cs typeface="Georgia"/>
                <a:sym typeface="Georgia"/>
              </a:rPr>
              <a:t>3D scanning (with MakerBot scanner &amp; iPad scanning)</a:t>
            </a:r>
            <a:endParaRPr sz="1400">
              <a:latin typeface="Georgia"/>
              <a:ea typeface="Georgia"/>
              <a:cs typeface="Georgia"/>
              <a:sym typeface="Georgia"/>
            </a:endParaRPr>
          </a:p>
          <a:p>
            <a:pPr marL="914400" lvl="1" indent="-317500" rtl="0">
              <a:spcBef>
                <a:spcPts val="0"/>
              </a:spcBef>
              <a:spcAft>
                <a:spcPts val="0"/>
              </a:spcAft>
              <a:buSzPts val="1400"/>
              <a:buFont typeface="Georgia"/>
              <a:buChar char="○"/>
            </a:pPr>
            <a:r>
              <a:rPr lang="en" sz="1400">
                <a:latin typeface="Georgia"/>
                <a:ea typeface="Georgia"/>
                <a:cs typeface="Georgia"/>
                <a:sym typeface="Georgia"/>
              </a:rPr>
              <a:t>Makerfaire</a:t>
            </a:r>
            <a:endParaRPr sz="1400">
              <a:latin typeface="Georgia"/>
              <a:ea typeface="Georgia"/>
              <a:cs typeface="Georgia"/>
              <a:sym typeface="Georgia"/>
            </a:endParaRPr>
          </a:p>
          <a:p>
            <a:pPr marL="914400" lvl="1" indent="-317500" rtl="0">
              <a:spcBef>
                <a:spcPts val="0"/>
              </a:spcBef>
              <a:spcAft>
                <a:spcPts val="0"/>
              </a:spcAft>
              <a:buSzPts val="1400"/>
              <a:buFont typeface="Georgia"/>
              <a:buChar char="○"/>
            </a:pPr>
            <a:r>
              <a:rPr lang="en" sz="1400">
                <a:latin typeface="Georgia"/>
                <a:ea typeface="Georgia"/>
                <a:cs typeface="Georgia"/>
                <a:sym typeface="Georgia"/>
              </a:rPr>
              <a:t>Video tutorials and voicethreads</a:t>
            </a:r>
            <a:endParaRPr sz="1400">
              <a:latin typeface="Georgia"/>
              <a:ea typeface="Georgia"/>
              <a:cs typeface="Georgia"/>
              <a:sym typeface="Georgia"/>
            </a:endParaRPr>
          </a:p>
          <a:p>
            <a:pPr marL="0" lvl="0" indent="0" rtl="0">
              <a:spcBef>
                <a:spcPts val="1600"/>
              </a:spcBef>
              <a:spcAft>
                <a:spcPts val="0"/>
              </a:spcAft>
              <a:buNone/>
            </a:pPr>
            <a:endParaRPr sz="1400">
              <a:latin typeface="Georgia"/>
              <a:ea typeface="Georgia"/>
              <a:cs typeface="Georgia"/>
              <a:sym typeface="Georgia"/>
            </a:endParaRPr>
          </a:p>
          <a:p>
            <a:pPr marL="0" lvl="0" indent="0">
              <a:spcBef>
                <a:spcPts val="1600"/>
              </a:spcBef>
              <a:spcAft>
                <a:spcPts val="0"/>
              </a:spcAft>
              <a:buNone/>
            </a:pPr>
            <a:endParaRPr/>
          </a:p>
          <a:p>
            <a:pPr marL="0" lvl="0" indent="0">
              <a:spcBef>
                <a:spcPts val="1600"/>
              </a:spcBef>
              <a:spcAft>
                <a:spcPts val="0"/>
              </a:spcAft>
              <a:buNone/>
            </a:pPr>
            <a:endParaRPr/>
          </a:p>
          <a:p>
            <a:pPr marL="0" lvl="0" indent="0">
              <a:spcBef>
                <a:spcPts val="1600"/>
              </a:spcBef>
              <a:spcAft>
                <a:spcPts val="1600"/>
              </a:spcAft>
              <a:buNone/>
            </a:pPr>
            <a:endParaRPr/>
          </a:p>
        </p:txBody>
      </p:sp>
      <p:pic>
        <p:nvPicPr>
          <p:cNvPr id="4" name="Thingiverse Tutorial" descr="This tutorial was created by Touro librarians to instruct students on how to upload their 3D printed objects onto Thingiverse, a 3D printing website." title="Thingiverse Tutorial 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475689" y="284920"/>
            <a:ext cx="3422102" cy="2537792"/>
          </a:xfrm>
          <a:prstGeom prst="rect">
            <a:avLst/>
          </a:prstGeom>
        </p:spPr>
      </p:pic>
      <p:pic>
        <p:nvPicPr>
          <p:cNvPr id="299" name="Shape 299" descr="Screenshot of the video tutorial made by librarians on how to design keychains using 3D printing software"/>
          <p:cNvPicPr preferRelativeResize="0"/>
          <p:nvPr/>
        </p:nvPicPr>
        <p:blipFill>
          <a:blip r:embed="rId6">
            <a:alphaModFix/>
          </a:blip>
          <a:stretch>
            <a:fillRect/>
          </a:stretch>
        </p:blipFill>
        <p:spPr>
          <a:xfrm>
            <a:off x="682025" y="3549125"/>
            <a:ext cx="2291451" cy="1429551"/>
          </a:xfrm>
          <a:prstGeom prst="rect">
            <a:avLst/>
          </a:prstGeom>
          <a:noFill/>
          <a:ln>
            <a:noFill/>
          </a:ln>
        </p:spPr>
      </p:pic>
      <p:pic>
        <p:nvPicPr>
          <p:cNvPr id="301" name="Shape 301" descr="The poster presentation made by librarians to display at a local MakerFaire"/>
          <p:cNvPicPr preferRelativeResize="0"/>
          <p:nvPr/>
        </p:nvPicPr>
        <p:blipFill>
          <a:blip r:embed="rId7">
            <a:alphaModFix/>
          </a:blip>
          <a:stretch>
            <a:fillRect/>
          </a:stretch>
        </p:blipFill>
        <p:spPr>
          <a:xfrm>
            <a:off x="3546201" y="3549125"/>
            <a:ext cx="2338975" cy="1470750"/>
          </a:xfrm>
          <a:prstGeom prst="rect">
            <a:avLst/>
          </a:prstGeom>
          <a:noFill/>
          <a:ln>
            <a:noFill/>
          </a:ln>
        </p:spPr>
      </p:pic>
      <p:pic>
        <p:nvPicPr>
          <p:cNvPr id="300" name="Shape 300" descr="In-person 3D printer training given by a MakerBot representative on how to operate the 3D printers"/>
          <p:cNvPicPr preferRelativeResize="0"/>
          <p:nvPr/>
        </p:nvPicPr>
        <p:blipFill>
          <a:blip r:embed="rId8">
            <a:alphaModFix/>
          </a:blip>
          <a:stretch>
            <a:fillRect/>
          </a:stretch>
        </p:blipFill>
        <p:spPr>
          <a:xfrm>
            <a:off x="6375450" y="3549125"/>
            <a:ext cx="2338975" cy="1470750"/>
          </a:xfrm>
          <a:prstGeom prst="rect">
            <a:avLst/>
          </a:prstGeom>
          <a:noFill/>
          <a:ln>
            <a:noFill/>
          </a:ln>
        </p:spPr>
      </p:pic>
    </p:spTree>
    <p:extLst>
      <p:ext uri="{BB962C8B-B14F-4D97-AF65-F5344CB8AC3E}">
        <p14:creationId xmlns:p14="http://schemas.microsoft.com/office/powerpoint/2010/main" val="219026787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1297500" y="393750"/>
            <a:ext cx="44316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Benefits &amp; Successes: </a:t>
            </a:r>
            <a:endParaRPr>
              <a:latin typeface="Georgia"/>
              <a:ea typeface="Georgia"/>
              <a:cs typeface="Georgia"/>
              <a:sym typeface="Georgia"/>
            </a:endParaRPr>
          </a:p>
          <a:p>
            <a:pPr marL="0" lvl="0" indent="0">
              <a:spcBef>
                <a:spcPts val="0"/>
              </a:spcBef>
              <a:spcAft>
                <a:spcPts val="0"/>
              </a:spcAft>
              <a:buNone/>
            </a:pPr>
            <a:r>
              <a:rPr lang="en">
                <a:latin typeface="Georgia"/>
                <a:ea typeface="Georgia"/>
                <a:cs typeface="Georgia"/>
                <a:sym typeface="Georgia"/>
              </a:rPr>
              <a:t>Communication</a:t>
            </a:r>
            <a:endParaRPr/>
          </a:p>
        </p:txBody>
      </p:sp>
      <p:sp>
        <p:nvSpPr>
          <p:cNvPr id="308" name="Shape 308"/>
          <p:cNvSpPr txBox="1">
            <a:spLocks noGrp="1"/>
          </p:cNvSpPr>
          <p:nvPr>
            <p:ph type="body" idx="1"/>
          </p:nvPr>
        </p:nvSpPr>
        <p:spPr>
          <a:xfrm>
            <a:off x="1153300" y="1394425"/>
            <a:ext cx="3324000" cy="1016100"/>
          </a:xfrm>
          <a:prstGeom prst="rect">
            <a:avLst/>
          </a:prstGeom>
        </p:spPr>
        <p:txBody>
          <a:bodyPr spcFirstLastPara="1" wrap="square" lIns="91425" tIns="91425" rIns="91425" bIns="91425" anchor="t" anchorCtr="0">
            <a:noAutofit/>
          </a:bodyPr>
          <a:lstStyle/>
          <a:p>
            <a:pPr marL="457200" lvl="0" indent="-317500" rtl="0">
              <a:spcBef>
                <a:spcPts val="0"/>
              </a:spcBef>
              <a:spcAft>
                <a:spcPts val="0"/>
              </a:spcAft>
              <a:buSzPts val="1400"/>
              <a:buFont typeface="Georgia"/>
              <a:buChar char="●"/>
            </a:pPr>
            <a:r>
              <a:rPr lang="en" sz="1400">
                <a:latin typeface="Georgia"/>
                <a:ea typeface="Georgia"/>
                <a:cs typeface="Georgia"/>
                <a:sym typeface="Georgia"/>
              </a:rPr>
              <a:t>Collaboration among students, staff members, departments, and other institutions</a:t>
            </a:r>
            <a:endParaRPr sz="1400">
              <a:latin typeface="Georgia"/>
              <a:ea typeface="Georgia"/>
              <a:cs typeface="Georgia"/>
              <a:sym typeface="Georgia"/>
            </a:endParaRPr>
          </a:p>
          <a:p>
            <a:pPr marL="0" lvl="0" indent="0">
              <a:spcBef>
                <a:spcPts val="1600"/>
              </a:spcBef>
              <a:spcAft>
                <a:spcPts val="1600"/>
              </a:spcAft>
              <a:buNone/>
            </a:pPr>
            <a:endParaRPr/>
          </a:p>
        </p:txBody>
      </p:sp>
      <p:pic>
        <p:nvPicPr>
          <p:cNvPr id="311" name="Shape 311" descr="Occupational therapy professor Blanche Leeman posing with two occupational therapy students as they pick up their printed projects from the library"/>
          <p:cNvPicPr preferRelativeResize="0"/>
          <p:nvPr/>
        </p:nvPicPr>
        <p:blipFill rotWithShape="1">
          <a:blip r:embed="rId3">
            <a:alphaModFix/>
          </a:blip>
          <a:srcRect l="16351" t="17177" r="24574" b="13918"/>
          <a:stretch/>
        </p:blipFill>
        <p:spPr>
          <a:xfrm>
            <a:off x="350225" y="2532600"/>
            <a:ext cx="2630124" cy="2266324"/>
          </a:xfrm>
          <a:prstGeom prst="rect">
            <a:avLst/>
          </a:prstGeom>
          <a:noFill/>
          <a:ln>
            <a:noFill/>
          </a:ln>
        </p:spPr>
      </p:pic>
      <p:pic>
        <p:nvPicPr>
          <p:cNvPr id="309" name="Shape 309" descr="Librarians Joan Wagner and Laurel Scheinfeld collaborating on a project with a physical therapy professor"/>
          <p:cNvPicPr preferRelativeResize="0"/>
          <p:nvPr/>
        </p:nvPicPr>
        <p:blipFill rotWithShape="1">
          <a:blip r:embed="rId4">
            <a:alphaModFix/>
          </a:blip>
          <a:srcRect b="44726"/>
          <a:stretch/>
        </p:blipFill>
        <p:spPr>
          <a:xfrm>
            <a:off x="3163078" y="2532600"/>
            <a:ext cx="2663948" cy="2266327"/>
          </a:xfrm>
          <a:prstGeom prst="rect">
            <a:avLst/>
          </a:prstGeom>
          <a:noFill/>
          <a:ln>
            <a:noFill/>
          </a:ln>
        </p:spPr>
      </p:pic>
      <p:pic>
        <p:nvPicPr>
          <p:cNvPr id="310" name="Shape 310" descr="Librarian Lauren Scheinfeld with a member of the information technology department working together to download the MakerBot software on the library computers"/>
          <p:cNvPicPr preferRelativeResize="0"/>
          <p:nvPr/>
        </p:nvPicPr>
        <p:blipFill rotWithShape="1">
          <a:blip r:embed="rId5">
            <a:alphaModFix/>
          </a:blip>
          <a:srcRect l="23390" t="25378" r="34173" b="8149"/>
          <a:stretch/>
        </p:blipFill>
        <p:spPr>
          <a:xfrm>
            <a:off x="6011955" y="2532675"/>
            <a:ext cx="2798700" cy="2266200"/>
          </a:xfrm>
          <a:prstGeom prst="rect">
            <a:avLst/>
          </a:prstGeom>
          <a:noFill/>
          <a:ln>
            <a:noFill/>
          </a:ln>
          <a:effectLst>
            <a:outerShdw blurRad="292100" dist="139700" dir="2700000" algn="tl" rotWithShape="0">
              <a:srgbClr val="333333">
                <a:alpha val="64709"/>
              </a:srgbClr>
            </a:outerShdw>
          </a:effectLst>
        </p:spPr>
      </p:pic>
    </p:spTree>
    <p:extLst>
      <p:ext uri="{BB962C8B-B14F-4D97-AF65-F5344CB8AC3E}">
        <p14:creationId xmlns:p14="http://schemas.microsoft.com/office/powerpoint/2010/main" val="26411391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Shape 316"/>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Benefits &amp; Successes: </a:t>
            </a:r>
            <a:endParaRPr>
              <a:latin typeface="Georgia"/>
              <a:ea typeface="Georgia"/>
              <a:cs typeface="Georgia"/>
              <a:sym typeface="Georgia"/>
            </a:endParaRPr>
          </a:p>
          <a:p>
            <a:pPr marL="0" lvl="0" indent="0">
              <a:spcBef>
                <a:spcPts val="0"/>
              </a:spcBef>
              <a:spcAft>
                <a:spcPts val="0"/>
              </a:spcAft>
              <a:buNone/>
            </a:pPr>
            <a:r>
              <a:rPr lang="en">
                <a:latin typeface="Georgia"/>
                <a:ea typeface="Georgia"/>
                <a:cs typeface="Georgia"/>
                <a:sym typeface="Georgia"/>
              </a:rPr>
              <a:t>  Sharing</a:t>
            </a:r>
            <a:endParaRPr/>
          </a:p>
        </p:txBody>
      </p:sp>
      <p:sp>
        <p:nvSpPr>
          <p:cNvPr id="317" name="Shape 317"/>
          <p:cNvSpPr txBox="1">
            <a:spLocks noGrp="1"/>
          </p:cNvSpPr>
          <p:nvPr>
            <p:ph type="body" idx="1"/>
          </p:nvPr>
        </p:nvSpPr>
        <p:spPr>
          <a:xfrm>
            <a:off x="1210925" y="1608250"/>
            <a:ext cx="3438300" cy="1745100"/>
          </a:xfrm>
          <a:prstGeom prst="rect">
            <a:avLst/>
          </a:prstGeom>
        </p:spPr>
        <p:txBody>
          <a:bodyPr spcFirstLastPara="1" wrap="square" lIns="91425" tIns="91425" rIns="91425" bIns="91425" anchor="t" anchorCtr="0">
            <a:noAutofit/>
          </a:bodyPr>
          <a:lstStyle/>
          <a:p>
            <a:pPr marL="457200" lvl="0" indent="-317500" rtl="0">
              <a:spcBef>
                <a:spcPts val="0"/>
              </a:spcBef>
              <a:spcAft>
                <a:spcPts val="0"/>
              </a:spcAft>
              <a:buSzPts val="1400"/>
              <a:buFont typeface="Georgia"/>
              <a:buChar char="●"/>
            </a:pPr>
            <a:r>
              <a:rPr lang="en" sz="1400">
                <a:latin typeface="Georgia"/>
                <a:ea typeface="Georgia"/>
                <a:cs typeface="Georgia"/>
                <a:sym typeface="Georgia"/>
              </a:rPr>
              <a:t>Presentations at staff meetings</a:t>
            </a:r>
            <a:endParaRPr sz="1400">
              <a:latin typeface="Georgia"/>
              <a:ea typeface="Georgia"/>
              <a:cs typeface="Georgia"/>
              <a:sym typeface="Georgia"/>
            </a:endParaRPr>
          </a:p>
          <a:p>
            <a:pPr marL="457200" lvl="0" indent="-317500" rtl="0">
              <a:spcBef>
                <a:spcPts val="0"/>
              </a:spcBef>
              <a:spcAft>
                <a:spcPts val="0"/>
              </a:spcAft>
              <a:buSzPts val="1400"/>
              <a:buFont typeface="Georgia"/>
              <a:buChar char="●"/>
            </a:pPr>
            <a:r>
              <a:rPr lang="en" sz="1400">
                <a:latin typeface="Georgia"/>
                <a:ea typeface="Georgia"/>
                <a:cs typeface="Georgia"/>
                <a:sym typeface="Georgia"/>
              </a:rPr>
              <a:t>Local MakerFaire</a:t>
            </a:r>
            <a:endParaRPr sz="1400">
              <a:latin typeface="Georgia"/>
              <a:ea typeface="Georgia"/>
              <a:cs typeface="Georgia"/>
              <a:sym typeface="Georgia"/>
            </a:endParaRPr>
          </a:p>
          <a:p>
            <a:pPr marL="457200" lvl="0" indent="-317500" rtl="0">
              <a:spcBef>
                <a:spcPts val="0"/>
              </a:spcBef>
              <a:spcAft>
                <a:spcPts val="0"/>
              </a:spcAft>
              <a:buSzPts val="1400"/>
              <a:buFont typeface="Georgia"/>
              <a:buChar char="●"/>
            </a:pPr>
            <a:r>
              <a:rPr lang="en" sz="1400">
                <a:latin typeface="Georgia"/>
                <a:ea typeface="Georgia"/>
                <a:cs typeface="Georgia"/>
                <a:sym typeface="Georgia"/>
              </a:rPr>
              <a:t>Social media presence (FaceBook, Instagram, </a:t>
            </a:r>
            <a:endParaRPr sz="1400">
              <a:latin typeface="Georgia"/>
              <a:ea typeface="Georgia"/>
              <a:cs typeface="Georgia"/>
              <a:sym typeface="Georgia"/>
            </a:endParaRPr>
          </a:p>
          <a:p>
            <a:pPr marL="457200" lvl="0" indent="-317500" rtl="0">
              <a:spcBef>
                <a:spcPts val="0"/>
              </a:spcBef>
              <a:spcAft>
                <a:spcPts val="0"/>
              </a:spcAft>
              <a:buSzPts val="1400"/>
              <a:buFont typeface="Georgia"/>
              <a:buChar char="●"/>
            </a:pPr>
            <a:r>
              <a:rPr lang="en" sz="1400">
                <a:latin typeface="Georgia"/>
                <a:ea typeface="Georgia"/>
                <a:cs typeface="Georgia"/>
                <a:sym typeface="Georgia"/>
              </a:rPr>
              <a:t>Twitter, Library blog)</a:t>
            </a:r>
            <a:endParaRPr sz="1400">
              <a:latin typeface="Georgia"/>
              <a:ea typeface="Georgia"/>
              <a:cs typeface="Georgia"/>
              <a:sym typeface="Georgia"/>
            </a:endParaRPr>
          </a:p>
          <a:p>
            <a:pPr marL="457200" lvl="0" indent="-317500" rtl="0">
              <a:spcBef>
                <a:spcPts val="0"/>
              </a:spcBef>
              <a:spcAft>
                <a:spcPts val="0"/>
              </a:spcAft>
              <a:buSzPts val="1400"/>
              <a:buFont typeface="Georgia"/>
              <a:buChar char="●"/>
            </a:pPr>
            <a:r>
              <a:rPr lang="en" sz="1400">
                <a:latin typeface="Georgia"/>
                <a:ea typeface="Georgia"/>
                <a:cs typeface="Georgia"/>
                <a:sym typeface="Georgia"/>
              </a:rPr>
              <a:t>Scholarly article  </a:t>
            </a:r>
            <a:endParaRPr sz="1400">
              <a:latin typeface="Georgia"/>
              <a:ea typeface="Georgia"/>
              <a:cs typeface="Georgia"/>
              <a:sym typeface="Georgia"/>
            </a:endParaRPr>
          </a:p>
          <a:p>
            <a:pPr marL="0" lvl="0" indent="0" rtl="0">
              <a:spcBef>
                <a:spcPts val="1600"/>
              </a:spcBef>
              <a:spcAft>
                <a:spcPts val="0"/>
              </a:spcAft>
              <a:buNone/>
            </a:pPr>
            <a:endParaRPr sz="1400">
              <a:latin typeface="Georgia"/>
              <a:ea typeface="Georgia"/>
              <a:cs typeface="Georgia"/>
              <a:sym typeface="Georgia"/>
            </a:endParaRPr>
          </a:p>
          <a:p>
            <a:pPr marL="0" lvl="0" indent="0">
              <a:spcBef>
                <a:spcPts val="1600"/>
              </a:spcBef>
              <a:spcAft>
                <a:spcPts val="1600"/>
              </a:spcAft>
              <a:buNone/>
            </a:pPr>
            <a:endParaRPr/>
          </a:p>
        </p:txBody>
      </p:sp>
      <p:pic>
        <p:nvPicPr>
          <p:cNvPr id="319" name="Shape 319" descr="Occupational therapy professor Blanche Leeman working with participants at the MakerFaire"/>
          <p:cNvPicPr preferRelativeResize="0"/>
          <p:nvPr/>
        </p:nvPicPr>
        <p:blipFill>
          <a:blip r:embed="rId3">
            <a:alphaModFix/>
          </a:blip>
          <a:stretch>
            <a:fillRect/>
          </a:stretch>
        </p:blipFill>
        <p:spPr>
          <a:xfrm>
            <a:off x="5238600" y="393750"/>
            <a:ext cx="3769226" cy="2120175"/>
          </a:xfrm>
          <a:prstGeom prst="rect">
            <a:avLst/>
          </a:prstGeom>
          <a:noFill/>
          <a:ln>
            <a:noFill/>
          </a:ln>
        </p:spPr>
      </p:pic>
      <p:pic>
        <p:nvPicPr>
          <p:cNvPr id="320" name="Shape 320" descr="Screenshot of a blog post written by a Touro librarian for the Touro College Library blog"/>
          <p:cNvPicPr preferRelativeResize="0"/>
          <p:nvPr/>
        </p:nvPicPr>
        <p:blipFill>
          <a:blip r:embed="rId4">
            <a:alphaModFix/>
          </a:blip>
          <a:stretch>
            <a:fillRect/>
          </a:stretch>
        </p:blipFill>
        <p:spPr>
          <a:xfrm>
            <a:off x="4293000" y="2620000"/>
            <a:ext cx="2175849" cy="1829924"/>
          </a:xfrm>
          <a:prstGeom prst="rect">
            <a:avLst/>
          </a:prstGeom>
          <a:noFill/>
          <a:ln>
            <a:noFill/>
          </a:ln>
        </p:spPr>
      </p:pic>
      <p:pic>
        <p:nvPicPr>
          <p:cNvPr id="318" name="Shape 318" descr="Librarian Laurel Scheinfeld presenting at a Touro College Library staff meeting"/>
          <p:cNvPicPr preferRelativeResize="0"/>
          <p:nvPr/>
        </p:nvPicPr>
        <p:blipFill>
          <a:blip r:embed="rId5">
            <a:alphaModFix/>
          </a:blip>
          <a:stretch>
            <a:fillRect/>
          </a:stretch>
        </p:blipFill>
        <p:spPr>
          <a:xfrm>
            <a:off x="6590600" y="2619988"/>
            <a:ext cx="2417225" cy="2225725"/>
          </a:xfrm>
          <a:prstGeom prst="rect">
            <a:avLst/>
          </a:prstGeom>
          <a:noFill/>
          <a:ln>
            <a:noFill/>
          </a:ln>
        </p:spPr>
      </p:pic>
    </p:spTree>
    <p:extLst>
      <p:ext uri="{BB962C8B-B14F-4D97-AF65-F5344CB8AC3E}">
        <p14:creationId xmlns:p14="http://schemas.microsoft.com/office/powerpoint/2010/main" val="42764101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Shape 326"/>
          <p:cNvSpPr txBox="1">
            <a:spLocks noGrp="1"/>
          </p:cNvSpPr>
          <p:nvPr>
            <p:ph type="title"/>
          </p:nvPr>
        </p:nvSpPr>
        <p:spPr>
          <a:xfrm>
            <a:off x="1203900" y="540075"/>
            <a:ext cx="4371300" cy="861900"/>
          </a:xfrm>
          <a:prstGeom prst="rect">
            <a:avLst/>
          </a:prstGeom>
        </p:spPr>
        <p:txBody>
          <a:bodyPr spcFirstLastPara="1" wrap="square" lIns="91425" tIns="91425" rIns="91425" bIns="91425" anchor="t" anchorCtr="0">
            <a:noAutofit/>
          </a:bodyPr>
          <a:lstStyle/>
          <a:p>
            <a:pPr marL="0" lvl="0" indent="0" rtl="0">
              <a:lnSpc>
                <a:spcPct val="100000"/>
              </a:lnSpc>
              <a:spcBef>
                <a:spcPts val="0"/>
              </a:spcBef>
              <a:spcAft>
                <a:spcPts val="0"/>
              </a:spcAft>
              <a:buNone/>
            </a:pPr>
            <a:r>
              <a:rPr lang="en">
                <a:latin typeface="Georgia"/>
                <a:ea typeface="Georgia"/>
                <a:cs typeface="Georgia"/>
                <a:sym typeface="Georgia"/>
              </a:rPr>
              <a:t>Benefits &amp; Successes:</a:t>
            </a:r>
            <a:endParaRPr>
              <a:latin typeface="Georgia"/>
              <a:ea typeface="Georgia"/>
              <a:cs typeface="Georgia"/>
              <a:sym typeface="Georgia"/>
            </a:endParaRPr>
          </a:p>
          <a:p>
            <a:pPr marL="0" lvl="0" indent="0" rtl="0">
              <a:lnSpc>
                <a:spcPct val="100000"/>
              </a:lnSpc>
              <a:spcBef>
                <a:spcPts val="0"/>
              </a:spcBef>
              <a:spcAft>
                <a:spcPts val="0"/>
              </a:spcAft>
              <a:buNone/>
            </a:pPr>
            <a:r>
              <a:rPr lang="en">
                <a:latin typeface="Georgia"/>
                <a:ea typeface="Georgia"/>
                <a:cs typeface="Georgia"/>
                <a:sym typeface="Georgia"/>
              </a:rPr>
              <a:t>Library     </a:t>
            </a:r>
            <a:endParaRPr>
              <a:latin typeface="Georgia"/>
              <a:ea typeface="Georgia"/>
              <a:cs typeface="Georgia"/>
              <a:sym typeface="Georgia"/>
            </a:endParaRPr>
          </a:p>
          <a:p>
            <a:pPr marL="0" lvl="0" indent="0">
              <a:spcBef>
                <a:spcPts val="0"/>
              </a:spcBef>
              <a:spcAft>
                <a:spcPts val="0"/>
              </a:spcAft>
              <a:buNone/>
            </a:pPr>
            <a:endParaRPr/>
          </a:p>
        </p:txBody>
      </p:sp>
      <p:sp>
        <p:nvSpPr>
          <p:cNvPr id="327" name="Shape 327"/>
          <p:cNvSpPr txBox="1">
            <a:spLocks noGrp="1"/>
          </p:cNvSpPr>
          <p:nvPr>
            <p:ph type="body" idx="1"/>
          </p:nvPr>
        </p:nvSpPr>
        <p:spPr>
          <a:xfrm>
            <a:off x="1260650" y="1692100"/>
            <a:ext cx="2733000" cy="1470900"/>
          </a:xfrm>
          <a:prstGeom prst="rect">
            <a:avLst/>
          </a:prstGeom>
        </p:spPr>
        <p:txBody>
          <a:bodyPr spcFirstLastPara="1" wrap="square" lIns="91425" tIns="91425" rIns="91425" bIns="91425" anchor="t" anchorCtr="0">
            <a:noAutofit/>
          </a:bodyPr>
          <a:lstStyle/>
          <a:p>
            <a:pPr marL="457200" lvl="0" indent="-311150">
              <a:spcBef>
                <a:spcPts val="0"/>
              </a:spcBef>
              <a:spcAft>
                <a:spcPts val="0"/>
              </a:spcAft>
              <a:buSzPts val="1300"/>
              <a:buFont typeface="Georgia"/>
              <a:buChar char="●"/>
            </a:pPr>
            <a:r>
              <a:rPr lang="en">
                <a:latin typeface="Georgia"/>
                <a:ea typeface="Georgia"/>
                <a:cs typeface="Georgia"/>
                <a:sym typeface="Georgia"/>
              </a:rPr>
              <a:t>Increased traffic into the library</a:t>
            </a:r>
            <a:endParaRPr>
              <a:latin typeface="Georgia"/>
              <a:ea typeface="Georgia"/>
              <a:cs typeface="Georgia"/>
              <a:sym typeface="Georgia"/>
            </a:endParaRPr>
          </a:p>
          <a:p>
            <a:pPr marL="457200" lvl="0" indent="-311150">
              <a:spcBef>
                <a:spcPts val="0"/>
              </a:spcBef>
              <a:spcAft>
                <a:spcPts val="0"/>
              </a:spcAft>
              <a:buSzPts val="1300"/>
              <a:buFont typeface="Georgia"/>
              <a:buChar char="●"/>
            </a:pPr>
            <a:r>
              <a:rPr lang="en">
                <a:latin typeface="Georgia"/>
                <a:ea typeface="Georgia"/>
                <a:cs typeface="Georgia"/>
                <a:sym typeface="Georgia"/>
              </a:rPr>
              <a:t>Greater student and library staff interaction</a:t>
            </a:r>
            <a:endParaRPr>
              <a:latin typeface="Georgia"/>
              <a:ea typeface="Georgia"/>
              <a:cs typeface="Georgia"/>
              <a:sym typeface="Georgia"/>
            </a:endParaRPr>
          </a:p>
          <a:p>
            <a:pPr marL="457200" lvl="0" indent="-311150">
              <a:spcBef>
                <a:spcPts val="0"/>
              </a:spcBef>
              <a:spcAft>
                <a:spcPts val="0"/>
              </a:spcAft>
              <a:buSzPts val="1300"/>
              <a:buFont typeface="Georgia"/>
              <a:buChar char="●"/>
            </a:pPr>
            <a:r>
              <a:rPr lang="en">
                <a:latin typeface="Georgia"/>
                <a:ea typeface="Georgia"/>
                <a:cs typeface="Georgia"/>
                <a:sym typeface="Georgia"/>
              </a:rPr>
              <a:t>Increased library visibility </a:t>
            </a:r>
            <a:endParaRPr>
              <a:latin typeface="Georgia"/>
              <a:ea typeface="Georgia"/>
              <a:cs typeface="Georgia"/>
              <a:sym typeface="Georgia"/>
            </a:endParaRPr>
          </a:p>
        </p:txBody>
      </p:sp>
      <p:pic>
        <p:nvPicPr>
          <p:cNvPr id="330" name="Shape 330" descr="An occupational therapy student posing with her 3D printed object, a pencil holder."/>
          <p:cNvPicPr preferRelativeResize="0"/>
          <p:nvPr/>
        </p:nvPicPr>
        <p:blipFill>
          <a:blip r:embed="rId3">
            <a:alphaModFix/>
          </a:blip>
          <a:stretch>
            <a:fillRect/>
          </a:stretch>
        </p:blipFill>
        <p:spPr>
          <a:xfrm>
            <a:off x="4386675" y="1467650"/>
            <a:ext cx="1741000" cy="3384976"/>
          </a:xfrm>
          <a:prstGeom prst="rect">
            <a:avLst/>
          </a:prstGeom>
          <a:noFill/>
          <a:ln>
            <a:noFill/>
          </a:ln>
        </p:spPr>
      </p:pic>
      <p:pic>
        <p:nvPicPr>
          <p:cNvPr id="328" name="Shape 328" descr="Students gathering around the 3D printer to watch it in action"/>
          <p:cNvPicPr preferRelativeResize="0"/>
          <p:nvPr/>
        </p:nvPicPr>
        <p:blipFill rotWithShape="1">
          <a:blip r:embed="rId4">
            <a:alphaModFix/>
          </a:blip>
          <a:srcRect l="2561" t="16586" r="7567" b="4468"/>
          <a:stretch/>
        </p:blipFill>
        <p:spPr>
          <a:xfrm>
            <a:off x="6221625" y="963225"/>
            <a:ext cx="2733150" cy="1838076"/>
          </a:xfrm>
          <a:prstGeom prst="rect">
            <a:avLst/>
          </a:prstGeom>
          <a:noFill/>
          <a:ln>
            <a:noFill/>
          </a:ln>
        </p:spPr>
      </p:pic>
      <p:pic>
        <p:nvPicPr>
          <p:cNvPr id="329" name="Shape 329" descr="Librarian Laurel Scheinfeld displaying some of the 3D printed objects to students gathered around the reference desk"/>
          <p:cNvPicPr preferRelativeResize="0"/>
          <p:nvPr/>
        </p:nvPicPr>
        <p:blipFill rotWithShape="1">
          <a:blip r:embed="rId5">
            <a:alphaModFix/>
          </a:blip>
          <a:srcRect l="8629" t="8391" r="12994"/>
          <a:stretch/>
        </p:blipFill>
        <p:spPr>
          <a:xfrm>
            <a:off x="6286250" y="2926525"/>
            <a:ext cx="2733150" cy="1926100"/>
          </a:xfrm>
          <a:prstGeom prst="rect">
            <a:avLst/>
          </a:prstGeom>
          <a:noFill/>
          <a:ln>
            <a:noFill/>
          </a:ln>
        </p:spPr>
      </p:pic>
    </p:spTree>
    <p:extLst>
      <p:ext uri="{BB962C8B-B14F-4D97-AF65-F5344CB8AC3E}">
        <p14:creationId xmlns:p14="http://schemas.microsoft.com/office/powerpoint/2010/main" val="3964050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Shape 336"/>
          <p:cNvSpPr txBox="1">
            <a:spLocks noGrp="1"/>
          </p:cNvSpPr>
          <p:nvPr>
            <p:ph type="title"/>
          </p:nvPr>
        </p:nvSpPr>
        <p:spPr>
          <a:xfrm>
            <a:off x="1297500" y="599775"/>
            <a:ext cx="3808800" cy="883500"/>
          </a:xfrm>
          <a:prstGeom prst="rect">
            <a:avLst/>
          </a:prstGeom>
        </p:spPr>
        <p:txBody>
          <a:bodyPr spcFirstLastPara="1" wrap="square" lIns="91425" tIns="91425" rIns="91425" bIns="91425" anchor="t" anchorCtr="0">
            <a:noAutofit/>
          </a:bodyPr>
          <a:lstStyle/>
          <a:p>
            <a:pPr marL="0" lvl="0" indent="0" rtl="0">
              <a:lnSpc>
                <a:spcPct val="100000"/>
              </a:lnSpc>
              <a:spcBef>
                <a:spcPts val="0"/>
              </a:spcBef>
              <a:spcAft>
                <a:spcPts val="0"/>
              </a:spcAft>
              <a:buNone/>
            </a:pPr>
            <a:r>
              <a:rPr lang="en">
                <a:latin typeface="Georgia"/>
                <a:ea typeface="Georgia"/>
                <a:cs typeface="Georgia"/>
                <a:sym typeface="Georgia"/>
              </a:rPr>
              <a:t>Benefits &amp; Successes: </a:t>
            </a:r>
            <a:endParaRPr>
              <a:latin typeface="Georgia"/>
              <a:ea typeface="Georgia"/>
              <a:cs typeface="Georgia"/>
              <a:sym typeface="Georgia"/>
            </a:endParaRPr>
          </a:p>
          <a:p>
            <a:pPr marL="0" lvl="0" indent="0" rtl="0">
              <a:lnSpc>
                <a:spcPct val="100000"/>
              </a:lnSpc>
              <a:spcBef>
                <a:spcPts val="0"/>
              </a:spcBef>
              <a:spcAft>
                <a:spcPts val="0"/>
              </a:spcAft>
              <a:buNone/>
            </a:pPr>
            <a:r>
              <a:rPr lang="en">
                <a:latin typeface="Georgia"/>
                <a:ea typeface="Georgia"/>
                <a:cs typeface="Georgia"/>
                <a:sym typeface="Georgia"/>
              </a:rPr>
              <a:t>Students</a:t>
            </a:r>
            <a:endParaRPr>
              <a:latin typeface="Georgia"/>
              <a:ea typeface="Georgia"/>
              <a:cs typeface="Georgia"/>
              <a:sym typeface="Georgia"/>
            </a:endParaRPr>
          </a:p>
          <a:p>
            <a:pPr marL="0" lvl="0" indent="0">
              <a:spcBef>
                <a:spcPts val="0"/>
              </a:spcBef>
              <a:spcAft>
                <a:spcPts val="0"/>
              </a:spcAft>
              <a:buNone/>
            </a:pPr>
            <a:endParaRPr/>
          </a:p>
        </p:txBody>
      </p:sp>
      <p:sp>
        <p:nvSpPr>
          <p:cNvPr id="337" name="Shape 337"/>
          <p:cNvSpPr txBox="1">
            <a:spLocks noGrp="1"/>
          </p:cNvSpPr>
          <p:nvPr>
            <p:ph type="body" idx="1"/>
          </p:nvPr>
        </p:nvSpPr>
        <p:spPr>
          <a:xfrm>
            <a:off x="866200" y="1653850"/>
            <a:ext cx="3556200" cy="1923900"/>
          </a:xfrm>
          <a:prstGeom prst="rect">
            <a:avLst/>
          </a:prstGeom>
        </p:spPr>
        <p:txBody>
          <a:bodyPr spcFirstLastPara="1" wrap="square" lIns="91425" tIns="91425" rIns="91425" bIns="91425" anchor="t" anchorCtr="0">
            <a:noAutofit/>
          </a:bodyPr>
          <a:lstStyle/>
          <a:p>
            <a:pPr marL="457200" lvl="0" indent="-311150">
              <a:spcBef>
                <a:spcPts val="0"/>
              </a:spcBef>
              <a:spcAft>
                <a:spcPts val="0"/>
              </a:spcAft>
              <a:buSzPts val="1300"/>
              <a:buFont typeface="Georgia"/>
              <a:buChar char="●"/>
            </a:pPr>
            <a:r>
              <a:rPr lang="en">
                <a:latin typeface="Georgia"/>
                <a:ea typeface="Georgia"/>
                <a:cs typeface="Georgia"/>
                <a:sym typeface="Georgia"/>
              </a:rPr>
              <a:t>Students gained new skills and hands-on experience before they graduate</a:t>
            </a:r>
            <a:endParaRPr>
              <a:latin typeface="Georgia"/>
              <a:ea typeface="Georgia"/>
              <a:cs typeface="Georgia"/>
              <a:sym typeface="Georgia"/>
            </a:endParaRPr>
          </a:p>
          <a:p>
            <a:pPr marL="457200" lvl="0" indent="-311150">
              <a:spcBef>
                <a:spcPts val="0"/>
              </a:spcBef>
              <a:spcAft>
                <a:spcPts val="0"/>
              </a:spcAft>
              <a:buSzPts val="1300"/>
              <a:buFont typeface="Georgia"/>
              <a:buChar char="●"/>
            </a:pPr>
            <a:r>
              <a:rPr lang="en">
                <a:latin typeface="Georgia"/>
                <a:ea typeface="Georgia"/>
                <a:cs typeface="Georgia"/>
                <a:sym typeface="Georgia"/>
              </a:rPr>
              <a:t>3D printing promotes student innovation and creative thinking</a:t>
            </a:r>
            <a:endParaRPr>
              <a:latin typeface="Georgia"/>
              <a:ea typeface="Georgia"/>
              <a:cs typeface="Georgia"/>
              <a:sym typeface="Georgia"/>
            </a:endParaRPr>
          </a:p>
          <a:p>
            <a:pPr marL="457200" lvl="0" indent="-311150" rtl="0">
              <a:spcBef>
                <a:spcPts val="0"/>
              </a:spcBef>
              <a:spcAft>
                <a:spcPts val="0"/>
              </a:spcAft>
              <a:buSzPts val="1300"/>
              <a:buFont typeface="Georgia"/>
              <a:buChar char="●"/>
            </a:pPr>
            <a:r>
              <a:rPr lang="en">
                <a:latin typeface="Georgia"/>
                <a:ea typeface="Georgia"/>
                <a:cs typeface="Georgia"/>
                <a:sym typeface="Georgia"/>
              </a:rPr>
              <a:t>Students have the ability to help real patients from their clinical rotations</a:t>
            </a:r>
            <a:endParaRPr>
              <a:latin typeface="Georgia"/>
              <a:ea typeface="Georgia"/>
              <a:cs typeface="Georgia"/>
              <a:sym typeface="Georgia"/>
            </a:endParaRPr>
          </a:p>
        </p:txBody>
      </p:sp>
      <p:pic>
        <p:nvPicPr>
          <p:cNvPr id="340" name="Shape 340" descr="Keychains designed by the occupational therapy students using Tinkercad software"/>
          <p:cNvPicPr preferRelativeResize="0"/>
          <p:nvPr/>
        </p:nvPicPr>
        <p:blipFill rotWithShape="1">
          <a:blip r:embed="rId3">
            <a:alphaModFix/>
          </a:blip>
          <a:srcRect l="9703" t="8542" r="3656" b="23766"/>
          <a:stretch/>
        </p:blipFill>
        <p:spPr>
          <a:xfrm>
            <a:off x="4717075" y="236475"/>
            <a:ext cx="2141726" cy="2744525"/>
          </a:xfrm>
          <a:prstGeom prst="rect">
            <a:avLst/>
          </a:prstGeom>
          <a:noFill/>
          <a:ln>
            <a:noFill/>
          </a:ln>
        </p:spPr>
      </p:pic>
      <p:pic>
        <p:nvPicPr>
          <p:cNvPr id="339" name="Shape 339" descr="A student designed assistive device, a straw stabilizer."/>
          <p:cNvPicPr preferRelativeResize="0"/>
          <p:nvPr/>
        </p:nvPicPr>
        <p:blipFill rotWithShape="1">
          <a:blip r:embed="rId4">
            <a:alphaModFix/>
          </a:blip>
          <a:srcRect l="1881" t="3272" r="52887" b="2962"/>
          <a:stretch/>
        </p:blipFill>
        <p:spPr>
          <a:xfrm>
            <a:off x="6935000" y="236475"/>
            <a:ext cx="2104875" cy="2744524"/>
          </a:xfrm>
          <a:prstGeom prst="rect">
            <a:avLst/>
          </a:prstGeom>
          <a:noFill/>
          <a:ln>
            <a:noFill/>
          </a:ln>
        </p:spPr>
      </p:pic>
      <p:pic>
        <p:nvPicPr>
          <p:cNvPr id="338" name="Shape 338" descr="A picture of the Touro Links article featuring one of the occupational therapy students and her 3D printed assistive device"/>
          <p:cNvPicPr preferRelativeResize="0"/>
          <p:nvPr/>
        </p:nvPicPr>
        <p:blipFill rotWithShape="1">
          <a:blip r:embed="rId5">
            <a:alphaModFix/>
          </a:blip>
          <a:srcRect l="7321" b="7089"/>
          <a:stretch/>
        </p:blipFill>
        <p:spPr>
          <a:xfrm>
            <a:off x="4717075" y="3090225"/>
            <a:ext cx="2141726" cy="1751126"/>
          </a:xfrm>
          <a:prstGeom prst="rect">
            <a:avLst/>
          </a:prstGeom>
          <a:noFill/>
          <a:ln>
            <a:noFill/>
          </a:ln>
        </p:spPr>
      </p:pic>
      <p:pic>
        <p:nvPicPr>
          <p:cNvPr id="341" name="Shape 341" descr="A 3D printed business card holder"/>
          <p:cNvPicPr preferRelativeResize="0"/>
          <p:nvPr/>
        </p:nvPicPr>
        <p:blipFill rotWithShape="1">
          <a:blip r:embed="rId6">
            <a:alphaModFix/>
          </a:blip>
          <a:srcRect l="7213" r="9874" b="18447"/>
          <a:stretch/>
        </p:blipFill>
        <p:spPr>
          <a:xfrm>
            <a:off x="6935000" y="3090225"/>
            <a:ext cx="2104873" cy="1751126"/>
          </a:xfrm>
          <a:prstGeom prst="rect">
            <a:avLst/>
          </a:prstGeom>
          <a:noFill/>
          <a:ln>
            <a:noFill/>
          </a:ln>
        </p:spPr>
      </p:pic>
    </p:spTree>
    <p:extLst>
      <p:ext uri="{BB962C8B-B14F-4D97-AF65-F5344CB8AC3E}">
        <p14:creationId xmlns:p14="http://schemas.microsoft.com/office/powerpoint/2010/main" val="6114195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Shape 346"/>
          <p:cNvSpPr txBox="1">
            <a:spLocks noGrp="1"/>
          </p:cNvSpPr>
          <p:nvPr>
            <p:ph type="title"/>
          </p:nvPr>
        </p:nvSpPr>
        <p:spPr>
          <a:xfrm>
            <a:off x="1171328" y="392119"/>
            <a:ext cx="5880300" cy="5784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Benefits &amp; Successes: Smiles</a:t>
            </a:r>
            <a:endParaRPr/>
          </a:p>
        </p:txBody>
      </p:sp>
      <p:pic>
        <p:nvPicPr>
          <p:cNvPr id="347" name="Shape 347" descr="Four occupational therapy students posing with their 3D printed keychains"/>
          <p:cNvPicPr preferRelativeResize="0"/>
          <p:nvPr/>
        </p:nvPicPr>
        <p:blipFill>
          <a:blip r:embed="rId3">
            <a:alphaModFix/>
          </a:blip>
          <a:stretch>
            <a:fillRect/>
          </a:stretch>
        </p:blipFill>
        <p:spPr>
          <a:xfrm>
            <a:off x="1339825" y="1159850"/>
            <a:ext cx="6948826" cy="3273952"/>
          </a:xfrm>
          <a:prstGeom prst="rect">
            <a:avLst/>
          </a:prstGeom>
          <a:noFill/>
          <a:ln>
            <a:noFill/>
          </a:ln>
        </p:spPr>
      </p:pic>
    </p:spTree>
    <p:extLst>
      <p:ext uri="{BB962C8B-B14F-4D97-AF65-F5344CB8AC3E}">
        <p14:creationId xmlns:p14="http://schemas.microsoft.com/office/powerpoint/2010/main" val="14809762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Shape 352"/>
          <p:cNvSpPr txBox="1">
            <a:spLocks noGrp="1"/>
          </p:cNvSpPr>
          <p:nvPr>
            <p:ph type="title"/>
          </p:nvPr>
        </p:nvSpPr>
        <p:spPr>
          <a:xfrm>
            <a:off x="1290625" y="631775"/>
            <a:ext cx="7038900" cy="645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Our 3D printed objects in the real world:</a:t>
            </a:r>
            <a:endParaRPr>
              <a:latin typeface="Georgia"/>
              <a:ea typeface="Georgia"/>
              <a:cs typeface="Georgia"/>
              <a:sym typeface="Georgia"/>
            </a:endParaRPr>
          </a:p>
        </p:txBody>
      </p:sp>
      <p:pic>
        <p:nvPicPr>
          <p:cNvPr id="2" name="Cup Holder" descr="This video demonstrates a student's assistive device in the field. The cup holder is being used by a real patient in order to demonstrate its use and functionality. " title="Cup Holder Vid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794012" y="1364974"/>
            <a:ext cx="5764508" cy="3247610"/>
          </a:xfrm>
          <a:prstGeom prst="rect">
            <a:avLst/>
          </a:prstGeom>
        </p:spPr>
      </p:pic>
    </p:spTree>
    <p:extLst>
      <p:ext uri="{BB962C8B-B14F-4D97-AF65-F5344CB8AC3E}">
        <p14:creationId xmlns:p14="http://schemas.microsoft.com/office/powerpoint/2010/main" val="2194961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Shape 358"/>
          <p:cNvSpPr txBox="1">
            <a:spLocks noGrp="1"/>
          </p:cNvSpPr>
          <p:nvPr>
            <p:ph type="title"/>
          </p:nvPr>
        </p:nvSpPr>
        <p:spPr>
          <a:xfrm>
            <a:off x="1297500" y="517375"/>
            <a:ext cx="7038900" cy="914100"/>
          </a:xfrm>
          <a:prstGeom prst="rect">
            <a:avLst/>
          </a:prstGeom>
        </p:spPr>
        <p:txBody>
          <a:bodyPr spcFirstLastPara="1" wrap="square" lIns="91425" tIns="91425" rIns="91425" bIns="91425" anchor="t" anchorCtr="0">
            <a:noAutofit/>
          </a:bodyPr>
          <a:lstStyle/>
          <a:p>
            <a:pPr marL="0" lvl="0" indent="0" rtl="0">
              <a:lnSpc>
                <a:spcPct val="115000"/>
              </a:lnSpc>
              <a:spcBef>
                <a:spcPts val="0"/>
              </a:spcBef>
              <a:spcAft>
                <a:spcPts val="0"/>
              </a:spcAft>
              <a:buNone/>
            </a:pPr>
            <a:r>
              <a:rPr lang="en" b="1" dirty="0">
                <a:latin typeface="Georgia"/>
                <a:ea typeface="Georgia"/>
                <a:cs typeface="Georgia"/>
                <a:sym typeface="Georgia"/>
              </a:rPr>
              <a:t>Barbara M. Jones, Director of ALA’s Office for Intellectual Freedom</a:t>
            </a:r>
            <a:endParaRPr b="1" dirty="0">
              <a:latin typeface="Georgia"/>
              <a:ea typeface="Georgia"/>
              <a:cs typeface="Georgia"/>
              <a:sym typeface="Georgia"/>
            </a:endParaRPr>
          </a:p>
          <a:p>
            <a:pPr marL="0" lvl="0" indent="0" rtl="0">
              <a:lnSpc>
                <a:spcPct val="115000"/>
              </a:lnSpc>
              <a:spcBef>
                <a:spcPts val="1600"/>
              </a:spcBef>
              <a:spcAft>
                <a:spcPts val="0"/>
              </a:spcAft>
              <a:buNone/>
            </a:pPr>
            <a:endParaRPr dirty="0"/>
          </a:p>
          <a:p>
            <a:pPr marL="0" lvl="0" indent="0" rtl="0">
              <a:lnSpc>
                <a:spcPct val="115000"/>
              </a:lnSpc>
              <a:spcBef>
                <a:spcPts val="1600"/>
              </a:spcBef>
              <a:spcAft>
                <a:spcPts val="0"/>
              </a:spcAft>
              <a:buNone/>
            </a:pPr>
            <a:endParaRPr dirty="0"/>
          </a:p>
          <a:p>
            <a:pPr marL="0" lvl="0" indent="0" rtl="0">
              <a:lnSpc>
                <a:spcPct val="115000"/>
              </a:lnSpc>
              <a:spcBef>
                <a:spcPts val="1600"/>
              </a:spcBef>
              <a:spcAft>
                <a:spcPts val="0"/>
              </a:spcAft>
              <a:buNone/>
            </a:pPr>
            <a:endParaRPr dirty="0"/>
          </a:p>
          <a:p>
            <a:pPr marL="0" lvl="0" indent="0" rtl="0">
              <a:lnSpc>
                <a:spcPct val="115000"/>
              </a:lnSpc>
              <a:spcBef>
                <a:spcPts val="1600"/>
              </a:spcBef>
              <a:spcAft>
                <a:spcPts val="0"/>
              </a:spcAft>
              <a:buNone/>
            </a:pPr>
            <a:endParaRPr dirty="0"/>
          </a:p>
          <a:p>
            <a:pPr marL="0" lvl="0" indent="0" rtl="0">
              <a:lnSpc>
                <a:spcPct val="115000"/>
              </a:lnSpc>
              <a:spcBef>
                <a:spcPts val="1600"/>
              </a:spcBef>
              <a:spcAft>
                <a:spcPts val="0"/>
              </a:spcAft>
              <a:buNone/>
            </a:pPr>
            <a:endParaRPr dirty="0"/>
          </a:p>
          <a:p>
            <a:pPr marL="0" lvl="0" indent="0" rtl="0">
              <a:lnSpc>
                <a:spcPct val="115000"/>
              </a:lnSpc>
              <a:spcBef>
                <a:spcPts val="1600"/>
              </a:spcBef>
              <a:spcAft>
                <a:spcPts val="0"/>
              </a:spcAft>
              <a:buNone/>
            </a:pPr>
            <a:endParaRPr dirty="0"/>
          </a:p>
          <a:p>
            <a:pPr marL="0" lvl="0" indent="0" rtl="0">
              <a:lnSpc>
                <a:spcPct val="115000"/>
              </a:lnSpc>
              <a:spcBef>
                <a:spcPts val="1600"/>
              </a:spcBef>
              <a:spcAft>
                <a:spcPts val="0"/>
              </a:spcAft>
              <a:buNone/>
            </a:pPr>
            <a:endParaRPr dirty="0"/>
          </a:p>
        </p:txBody>
      </p:sp>
      <p:sp>
        <p:nvSpPr>
          <p:cNvPr id="360" name="Shape 360"/>
          <p:cNvSpPr txBox="1"/>
          <p:nvPr/>
        </p:nvSpPr>
        <p:spPr>
          <a:xfrm>
            <a:off x="1339350" y="1799050"/>
            <a:ext cx="6955200" cy="2763600"/>
          </a:xfrm>
          <a:prstGeom prst="rect">
            <a:avLst/>
          </a:prstGeom>
          <a:noFill/>
          <a:ln>
            <a:noFill/>
          </a:ln>
        </p:spPr>
        <p:txBody>
          <a:bodyPr spcFirstLastPara="1" wrap="square" lIns="91425" tIns="91425" rIns="91425" bIns="91425" anchor="t" anchorCtr="0">
            <a:noAutofit/>
          </a:bodyPr>
          <a:lstStyle/>
          <a:p>
            <a:pPr marL="0" lvl="0" indent="0" algn="ctr">
              <a:spcBef>
                <a:spcPts val="0"/>
              </a:spcBef>
              <a:spcAft>
                <a:spcPts val="0"/>
              </a:spcAft>
              <a:buNone/>
            </a:pPr>
            <a:r>
              <a:rPr lang="en" sz="2400">
                <a:solidFill>
                  <a:srgbClr val="FFFFFF"/>
                </a:solidFill>
                <a:latin typeface="Georgia"/>
                <a:ea typeface="Georgia"/>
                <a:cs typeface="Georgia"/>
                <a:sym typeface="Georgia"/>
              </a:rPr>
              <a:t>“Librarians should not wait to begin a 3-D printing space for some ideal time in the future when all the problems will be solved.  Start now, with your goal and some policies that will undoubtedly evolve.  The rest will fall into place”</a:t>
            </a:r>
            <a:endParaRPr sz="2400">
              <a:solidFill>
                <a:srgbClr val="FFFFFF"/>
              </a:solidFill>
              <a:latin typeface="Georgia"/>
              <a:ea typeface="Georgia"/>
              <a:cs typeface="Georgia"/>
              <a:sym typeface="Georgia"/>
            </a:endParaRPr>
          </a:p>
        </p:txBody>
      </p:sp>
    </p:spTree>
    <p:extLst>
      <p:ext uri="{BB962C8B-B14F-4D97-AF65-F5344CB8AC3E}">
        <p14:creationId xmlns:p14="http://schemas.microsoft.com/office/powerpoint/2010/main" val="8772724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Shape 365"/>
          <p:cNvSpPr txBox="1">
            <a:spLocks noGrp="1"/>
          </p:cNvSpPr>
          <p:nvPr>
            <p:ph type="title"/>
          </p:nvPr>
        </p:nvSpPr>
        <p:spPr>
          <a:xfrm>
            <a:off x="1689025" y="677550"/>
            <a:ext cx="3406200" cy="5952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Thank you!</a:t>
            </a:r>
            <a:endParaRPr>
              <a:latin typeface="Georgia"/>
              <a:ea typeface="Georgia"/>
              <a:cs typeface="Georgia"/>
              <a:sym typeface="Georgia"/>
            </a:endParaRPr>
          </a:p>
        </p:txBody>
      </p:sp>
      <p:sp>
        <p:nvSpPr>
          <p:cNvPr id="366" name="Shape 366"/>
          <p:cNvSpPr txBox="1">
            <a:spLocks noGrp="1"/>
          </p:cNvSpPr>
          <p:nvPr>
            <p:ph type="body" idx="1"/>
          </p:nvPr>
        </p:nvSpPr>
        <p:spPr>
          <a:xfrm>
            <a:off x="1689025" y="1416475"/>
            <a:ext cx="4326600" cy="1014600"/>
          </a:xfrm>
          <a:prstGeom prst="rect">
            <a:avLst/>
          </a:prstGeom>
        </p:spPr>
        <p:txBody>
          <a:bodyPr spcFirstLastPara="1" wrap="square" lIns="91425" tIns="91425" rIns="91425" bIns="91425" anchor="t" anchorCtr="0">
            <a:noAutofit/>
          </a:bodyPr>
          <a:lstStyle/>
          <a:p>
            <a:pPr marL="457200" lvl="0" indent="-311150">
              <a:spcBef>
                <a:spcPts val="0"/>
              </a:spcBef>
              <a:spcAft>
                <a:spcPts val="0"/>
              </a:spcAft>
              <a:buSzPts val="1300"/>
              <a:buFont typeface="Georgia"/>
              <a:buChar char="●"/>
            </a:pPr>
            <a:r>
              <a:rPr lang="en">
                <a:latin typeface="Georgia"/>
                <a:ea typeface="Georgia"/>
                <a:cs typeface="Georgia"/>
                <a:sym typeface="Georgia"/>
              </a:rPr>
              <a:t>Katie Flood, Library Assistant, Touro College</a:t>
            </a:r>
            <a:endParaRPr>
              <a:latin typeface="Georgia"/>
              <a:ea typeface="Georgia"/>
              <a:cs typeface="Georgia"/>
              <a:sym typeface="Georgia"/>
            </a:endParaRPr>
          </a:p>
          <a:p>
            <a:pPr marL="457200" lvl="0" indent="-311150">
              <a:spcBef>
                <a:spcPts val="0"/>
              </a:spcBef>
              <a:spcAft>
                <a:spcPts val="0"/>
              </a:spcAft>
              <a:buSzPts val="1300"/>
              <a:buFont typeface="Georgia"/>
              <a:buChar char="●"/>
            </a:pPr>
            <a:r>
              <a:rPr lang="en">
                <a:latin typeface="Georgia"/>
                <a:ea typeface="Georgia"/>
                <a:cs typeface="Georgia"/>
                <a:sym typeface="Georgia"/>
              </a:rPr>
              <a:t>ACRL New England for giving us the opportunity to present this program</a:t>
            </a:r>
            <a:endParaRPr>
              <a:latin typeface="Georgia"/>
              <a:ea typeface="Georgia"/>
              <a:cs typeface="Georgia"/>
              <a:sym typeface="Georgia"/>
            </a:endParaRPr>
          </a:p>
          <a:p>
            <a:pPr marL="0" lvl="0" indent="0">
              <a:spcBef>
                <a:spcPts val="1600"/>
              </a:spcBef>
              <a:spcAft>
                <a:spcPts val="1600"/>
              </a:spcAft>
              <a:buNone/>
            </a:pPr>
            <a:endParaRPr/>
          </a:p>
        </p:txBody>
      </p:sp>
      <p:sp>
        <p:nvSpPr>
          <p:cNvPr id="367" name="Shape 367"/>
          <p:cNvSpPr txBox="1"/>
          <p:nvPr/>
        </p:nvSpPr>
        <p:spPr>
          <a:xfrm>
            <a:off x="1689025" y="2499625"/>
            <a:ext cx="3406200" cy="7830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sz="2400">
                <a:solidFill>
                  <a:srgbClr val="FFFFFF"/>
                </a:solidFill>
                <a:latin typeface="Georgia"/>
                <a:ea typeface="Georgia"/>
                <a:cs typeface="Georgia"/>
                <a:sym typeface="Georgia"/>
              </a:rPr>
              <a:t>Questions?</a:t>
            </a:r>
            <a:endParaRPr sz="2400">
              <a:solidFill>
                <a:srgbClr val="FFFFFF"/>
              </a:solidFill>
              <a:latin typeface="Georgia"/>
              <a:ea typeface="Georgia"/>
              <a:cs typeface="Georgia"/>
              <a:sym typeface="Georgia"/>
            </a:endParaRPr>
          </a:p>
        </p:txBody>
      </p:sp>
      <p:pic>
        <p:nvPicPr>
          <p:cNvPr id="372" name="Shape 372" descr="3D printed wine charms"/>
          <p:cNvPicPr preferRelativeResize="0"/>
          <p:nvPr/>
        </p:nvPicPr>
        <p:blipFill rotWithShape="1">
          <a:blip r:embed="rId3">
            <a:alphaModFix/>
          </a:blip>
          <a:srcRect l="7381" t="14765" b="12353"/>
          <a:stretch/>
        </p:blipFill>
        <p:spPr>
          <a:xfrm rot="10800000">
            <a:off x="6449173" y="254101"/>
            <a:ext cx="2362952" cy="1442100"/>
          </a:xfrm>
          <a:prstGeom prst="rect">
            <a:avLst/>
          </a:prstGeom>
          <a:noFill/>
          <a:ln>
            <a:noFill/>
          </a:ln>
        </p:spPr>
      </p:pic>
      <p:pic>
        <p:nvPicPr>
          <p:cNvPr id="371" name="Shape 371" descr="3D printed earrings"/>
          <p:cNvPicPr preferRelativeResize="0"/>
          <p:nvPr/>
        </p:nvPicPr>
        <p:blipFill rotWithShape="1">
          <a:blip r:embed="rId4">
            <a:alphaModFix/>
          </a:blip>
          <a:srcRect l="6351" r="11694"/>
          <a:stretch/>
        </p:blipFill>
        <p:spPr>
          <a:xfrm>
            <a:off x="6449175" y="1801750"/>
            <a:ext cx="2362952" cy="1442100"/>
          </a:xfrm>
          <a:prstGeom prst="rect">
            <a:avLst/>
          </a:prstGeom>
          <a:noFill/>
          <a:ln>
            <a:noFill/>
          </a:ln>
        </p:spPr>
      </p:pic>
      <p:pic>
        <p:nvPicPr>
          <p:cNvPr id="368" name="Shape 368" descr="3D printed pinhole projector made to view a solar eclipse"/>
          <p:cNvPicPr preferRelativeResize="0"/>
          <p:nvPr/>
        </p:nvPicPr>
        <p:blipFill rotWithShape="1">
          <a:blip r:embed="rId5">
            <a:alphaModFix/>
          </a:blip>
          <a:srcRect l="9258" r="5880"/>
          <a:stretch/>
        </p:blipFill>
        <p:spPr>
          <a:xfrm>
            <a:off x="6449175" y="3351175"/>
            <a:ext cx="2362952" cy="1531276"/>
          </a:xfrm>
          <a:prstGeom prst="rect">
            <a:avLst/>
          </a:prstGeom>
          <a:noFill/>
          <a:ln>
            <a:noFill/>
          </a:ln>
        </p:spPr>
      </p:pic>
      <p:pic>
        <p:nvPicPr>
          <p:cNvPr id="370" name="Shape 370" descr="3D printed snowflakes and snowmen for the reference desk display at Touro College library"/>
          <p:cNvPicPr preferRelativeResize="0"/>
          <p:nvPr/>
        </p:nvPicPr>
        <p:blipFill rotWithShape="1">
          <a:blip r:embed="rId6">
            <a:alphaModFix/>
          </a:blip>
          <a:srcRect l="6401" t="13824" r="9039" b="15173"/>
          <a:stretch/>
        </p:blipFill>
        <p:spPr>
          <a:xfrm>
            <a:off x="3969200" y="3351175"/>
            <a:ext cx="2362952" cy="1531276"/>
          </a:xfrm>
          <a:prstGeom prst="rect">
            <a:avLst/>
          </a:prstGeom>
          <a:noFill/>
          <a:ln>
            <a:noFill/>
          </a:ln>
        </p:spPr>
      </p:pic>
      <p:pic>
        <p:nvPicPr>
          <p:cNvPr id="369" name="Shape 369" descr="3D printed bookmarks and pineapples made for International Day at Touro College"/>
          <p:cNvPicPr preferRelativeResize="0"/>
          <p:nvPr/>
        </p:nvPicPr>
        <p:blipFill rotWithShape="1">
          <a:blip r:embed="rId7">
            <a:alphaModFix/>
          </a:blip>
          <a:srcRect l="13242" r="10694"/>
          <a:stretch/>
        </p:blipFill>
        <p:spPr>
          <a:xfrm>
            <a:off x="1689025" y="3351175"/>
            <a:ext cx="2163149" cy="1531276"/>
          </a:xfrm>
          <a:prstGeom prst="rect">
            <a:avLst/>
          </a:prstGeom>
          <a:noFill/>
          <a:ln>
            <a:noFill/>
          </a:ln>
        </p:spPr>
      </p:pic>
    </p:spTree>
    <p:extLst>
      <p:ext uri="{BB962C8B-B14F-4D97-AF65-F5344CB8AC3E}">
        <p14:creationId xmlns:p14="http://schemas.microsoft.com/office/powerpoint/2010/main" val="37118539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1297500" y="613500"/>
            <a:ext cx="7038900" cy="6705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dirty="0">
                <a:latin typeface="Georgia"/>
                <a:ea typeface="Georgia"/>
                <a:cs typeface="Georgia"/>
                <a:sym typeface="Georgia"/>
              </a:rPr>
              <a:t>Outline:</a:t>
            </a:r>
            <a:endParaRPr sz="3000" dirty="0">
              <a:latin typeface="Georgia"/>
              <a:ea typeface="Georgia"/>
              <a:cs typeface="Georgia"/>
              <a:sym typeface="Georgia"/>
            </a:endParaRPr>
          </a:p>
        </p:txBody>
      </p:sp>
      <p:sp>
        <p:nvSpPr>
          <p:cNvPr id="147" name="Shape 147"/>
          <p:cNvSpPr txBox="1">
            <a:spLocks noGrp="1"/>
          </p:cNvSpPr>
          <p:nvPr>
            <p:ph type="body" idx="1"/>
          </p:nvPr>
        </p:nvSpPr>
        <p:spPr>
          <a:xfrm>
            <a:off x="563506" y="1459075"/>
            <a:ext cx="3846300" cy="3159000"/>
          </a:xfrm>
          <a:prstGeom prst="rect">
            <a:avLst/>
          </a:prstGeom>
        </p:spPr>
        <p:txBody>
          <a:bodyPr spcFirstLastPara="1" wrap="square" lIns="91425" tIns="91425" rIns="91425" bIns="91425" anchor="t" anchorCtr="0">
            <a:noAutofit/>
          </a:bodyPr>
          <a:lstStyle/>
          <a:p>
            <a:pPr marL="457200" lvl="0" indent="-381000">
              <a:spcBef>
                <a:spcPts val="0"/>
              </a:spcBef>
              <a:spcAft>
                <a:spcPts val="0"/>
              </a:spcAft>
              <a:buSzPts val="2400"/>
              <a:buFont typeface="Georgia"/>
              <a:buChar char="●"/>
            </a:pPr>
            <a:r>
              <a:rPr lang="en" sz="2400" dirty="0">
                <a:latin typeface="Georgia"/>
                <a:ea typeface="Georgia"/>
                <a:cs typeface="Georgia"/>
                <a:sym typeface="Georgia"/>
              </a:rPr>
              <a:t>Why we did this project</a:t>
            </a:r>
            <a:endParaRPr sz="2400" dirty="0">
              <a:latin typeface="Georgia"/>
              <a:ea typeface="Georgia"/>
              <a:cs typeface="Georgia"/>
              <a:sym typeface="Georgia"/>
            </a:endParaRPr>
          </a:p>
          <a:p>
            <a:pPr marL="457200" lvl="0" indent="-381000">
              <a:spcBef>
                <a:spcPts val="0"/>
              </a:spcBef>
              <a:spcAft>
                <a:spcPts val="0"/>
              </a:spcAft>
              <a:buSzPts val="2400"/>
              <a:buFont typeface="Georgia"/>
              <a:buChar char="●"/>
            </a:pPr>
            <a:r>
              <a:rPr lang="en" sz="2400" dirty="0">
                <a:latin typeface="Georgia"/>
                <a:ea typeface="Georgia"/>
                <a:cs typeface="Georgia"/>
                <a:sym typeface="Georgia"/>
              </a:rPr>
              <a:t>How we got started</a:t>
            </a:r>
            <a:endParaRPr sz="2400" dirty="0">
              <a:latin typeface="Georgia"/>
              <a:ea typeface="Georgia"/>
              <a:cs typeface="Georgia"/>
              <a:sym typeface="Georgia"/>
            </a:endParaRPr>
          </a:p>
          <a:p>
            <a:pPr marL="457200" lvl="0" indent="-381000">
              <a:spcBef>
                <a:spcPts val="0"/>
              </a:spcBef>
              <a:spcAft>
                <a:spcPts val="0"/>
              </a:spcAft>
              <a:buSzPts val="2400"/>
              <a:buFont typeface="Georgia"/>
              <a:buChar char="●"/>
            </a:pPr>
            <a:r>
              <a:rPr lang="en" sz="2400" dirty="0">
                <a:latin typeface="Georgia"/>
                <a:ea typeface="Georgia"/>
                <a:cs typeface="Georgia"/>
                <a:sym typeface="Georgia"/>
              </a:rPr>
              <a:t>Basics of the project</a:t>
            </a:r>
            <a:endParaRPr sz="2400" dirty="0">
              <a:latin typeface="Georgia"/>
              <a:ea typeface="Georgia"/>
              <a:cs typeface="Georgia"/>
              <a:sym typeface="Georgia"/>
            </a:endParaRPr>
          </a:p>
          <a:p>
            <a:pPr marL="457200" lvl="0" indent="-381000" rtl="0">
              <a:spcBef>
                <a:spcPts val="0"/>
              </a:spcBef>
              <a:spcAft>
                <a:spcPts val="0"/>
              </a:spcAft>
              <a:buSzPts val="2400"/>
              <a:buFont typeface="Georgia"/>
              <a:buChar char="●"/>
            </a:pPr>
            <a:r>
              <a:rPr lang="en" sz="2400" dirty="0">
                <a:latin typeface="Georgia"/>
                <a:ea typeface="Georgia"/>
                <a:cs typeface="Georgia"/>
                <a:sym typeface="Georgia"/>
              </a:rPr>
              <a:t>Challenges</a:t>
            </a:r>
            <a:endParaRPr sz="2400" dirty="0">
              <a:latin typeface="Georgia"/>
              <a:ea typeface="Georgia"/>
              <a:cs typeface="Georgia"/>
              <a:sym typeface="Georgia"/>
            </a:endParaRPr>
          </a:p>
          <a:p>
            <a:pPr marL="457200" lvl="0" indent="-381000">
              <a:spcBef>
                <a:spcPts val="0"/>
              </a:spcBef>
              <a:spcAft>
                <a:spcPts val="0"/>
              </a:spcAft>
              <a:buSzPts val="2400"/>
              <a:buFont typeface="Georgia"/>
              <a:buChar char="●"/>
            </a:pPr>
            <a:r>
              <a:rPr lang="en" sz="2400" dirty="0">
                <a:latin typeface="Georgia"/>
                <a:ea typeface="Georgia"/>
                <a:cs typeface="Georgia"/>
                <a:sym typeface="Georgia"/>
              </a:rPr>
              <a:t>Benefits</a:t>
            </a:r>
            <a:endParaRPr sz="2400" dirty="0">
              <a:latin typeface="Georgia"/>
              <a:ea typeface="Georgia"/>
              <a:cs typeface="Georgia"/>
              <a:sym typeface="Georgia"/>
            </a:endParaRPr>
          </a:p>
          <a:p>
            <a:pPr marL="457200" lvl="0" indent="-381000">
              <a:spcBef>
                <a:spcPts val="0"/>
              </a:spcBef>
              <a:spcAft>
                <a:spcPts val="0"/>
              </a:spcAft>
              <a:buSzPts val="2400"/>
              <a:buFont typeface="Georgia"/>
              <a:buChar char="●"/>
            </a:pPr>
            <a:r>
              <a:rPr lang="en" sz="2400" dirty="0">
                <a:latin typeface="Georgia"/>
                <a:ea typeface="Georgia"/>
                <a:cs typeface="Georgia"/>
                <a:sym typeface="Georgia"/>
              </a:rPr>
              <a:t>Q &amp; A</a:t>
            </a:r>
            <a:endParaRPr sz="2400" dirty="0">
              <a:latin typeface="Georgia"/>
              <a:ea typeface="Georgia"/>
              <a:cs typeface="Georgia"/>
              <a:sym typeface="Georgia"/>
            </a:endParaRPr>
          </a:p>
        </p:txBody>
      </p:sp>
      <p:pic>
        <p:nvPicPr>
          <p:cNvPr id="148" name="Shape 148" descr="This picture displays the 3D printing area at Touro College School of Health Sciences"/>
          <p:cNvPicPr preferRelativeResize="0"/>
          <p:nvPr/>
        </p:nvPicPr>
        <p:blipFill rotWithShape="1">
          <a:blip r:embed="rId3">
            <a:alphaModFix/>
          </a:blip>
          <a:srcRect/>
          <a:stretch/>
        </p:blipFill>
        <p:spPr>
          <a:xfrm>
            <a:off x="4830417" y="1459075"/>
            <a:ext cx="3911358" cy="2863800"/>
          </a:xfrm>
          <a:prstGeom prst="rect">
            <a:avLst/>
          </a:prstGeom>
          <a:noFill/>
          <a:ln w="38100" cap="flat" cmpd="sng">
            <a:solidFill>
              <a:srgbClr val="0000FF">
                <a:alpha val="0"/>
              </a:srgbClr>
            </a:solidFill>
            <a:prstDash val="solid"/>
            <a:round/>
            <a:headEnd type="none" w="sm" len="sm"/>
            <a:tailEnd type="none" w="sm" len="sm"/>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1297500" y="592925"/>
            <a:ext cx="7038900" cy="7119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a:latin typeface="Georgia"/>
                <a:ea typeface="Georgia"/>
                <a:cs typeface="Georgia"/>
                <a:sym typeface="Georgia"/>
              </a:rPr>
              <a:t>Why did we want a 3D printer?</a:t>
            </a:r>
            <a:endParaRPr sz="3000">
              <a:latin typeface="Georgia"/>
              <a:ea typeface="Georgia"/>
              <a:cs typeface="Georgia"/>
              <a:sym typeface="Georgia"/>
            </a:endParaRPr>
          </a:p>
        </p:txBody>
      </p:sp>
      <p:sp>
        <p:nvSpPr>
          <p:cNvPr id="154" name="Shape 154"/>
          <p:cNvSpPr txBox="1">
            <a:spLocks noGrp="1"/>
          </p:cNvSpPr>
          <p:nvPr>
            <p:ph type="body" idx="1"/>
          </p:nvPr>
        </p:nvSpPr>
        <p:spPr>
          <a:xfrm>
            <a:off x="1297500" y="1495750"/>
            <a:ext cx="7038900" cy="1962300"/>
          </a:xfrm>
          <a:prstGeom prst="rect">
            <a:avLst/>
          </a:prstGeom>
        </p:spPr>
        <p:txBody>
          <a:bodyPr spcFirstLastPara="1" wrap="square" lIns="91425" tIns="91425" rIns="91425" bIns="91425" anchor="t" anchorCtr="0">
            <a:noAutofit/>
          </a:bodyPr>
          <a:lstStyle/>
          <a:p>
            <a:pPr marL="457200" lvl="0" indent="-381000">
              <a:spcBef>
                <a:spcPts val="0"/>
              </a:spcBef>
              <a:spcAft>
                <a:spcPts val="0"/>
              </a:spcAft>
              <a:buSzPts val="2400"/>
              <a:buFont typeface="Georgia"/>
              <a:buChar char="●"/>
            </a:pPr>
            <a:r>
              <a:rPr lang="en" sz="2400">
                <a:latin typeface="Georgia"/>
                <a:ea typeface="Georgia"/>
                <a:cs typeface="Georgia"/>
                <a:sym typeface="Georgia"/>
              </a:rPr>
              <a:t>Add a useful service</a:t>
            </a:r>
            <a:endParaRPr sz="2400">
              <a:latin typeface="Georgia"/>
              <a:ea typeface="Georgia"/>
              <a:cs typeface="Georgia"/>
              <a:sym typeface="Georgia"/>
            </a:endParaRPr>
          </a:p>
          <a:p>
            <a:pPr marL="457200" lvl="0" indent="-381000">
              <a:spcBef>
                <a:spcPts val="0"/>
              </a:spcBef>
              <a:spcAft>
                <a:spcPts val="0"/>
              </a:spcAft>
              <a:buSzPts val="2400"/>
              <a:buFont typeface="Georgia"/>
              <a:buChar char="●"/>
            </a:pPr>
            <a:r>
              <a:rPr lang="en" sz="2400">
                <a:latin typeface="Georgia"/>
                <a:ea typeface="Georgia"/>
                <a:cs typeface="Georgia"/>
                <a:sym typeface="Georgia"/>
              </a:rPr>
              <a:t>Innovate</a:t>
            </a:r>
            <a:endParaRPr sz="2400">
              <a:latin typeface="Georgia"/>
              <a:ea typeface="Georgia"/>
              <a:cs typeface="Georgia"/>
              <a:sym typeface="Georgia"/>
            </a:endParaRPr>
          </a:p>
          <a:p>
            <a:pPr marL="457200" lvl="0" indent="-381000">
              <a:spcBef>
                <a:spcPts val="0"/>
              </a:spcBef>
              <a:spcAft>
                <a:spcPts val="0"/>
              </a:spcAft>
              <a:buSzPts val="2400"/>
              <a:buFont typeface="Georgia"/>
              <a:buChar char="●"/>
            </a:pPr>
            <a:r>
              <a:rPr lang="en" sz="2400">
                <a:latin typeface="Georgia"/>
                <a:ea typeface="Georgia"/>
                <a:cs typeface="Georgia"/>
                <a:sym typeface="Georgia"/>
              </a:rPr>
              <a:t>Motivate librarians</a:t>
            </a:r>
            <a:endParaRPr sz="2400">
              <a:latin typeface="Georgia"/>
              <a:ea typeface="Georgia"/>
              <a:cs typeface="Georgia"/>
              <a:sym typeface="Georgia"/>
            </a:endParaRPr>
          </a:p>
          <a:p>
            <a:pPr marL="457200" lvl="0" indent="-381000" rtl="0">
              <a:spcBef>
                <a:spcPts val="0"/>
              </a:spcBef>
              <a:spcAft>
                <a:spcPts val="0"/>
              </a:spcAft>
              <a:buSzPts val="2400"/>
              <a:buFont typeface="Georgia"/>
              <a:buChar char="●"/>
            </a:pPr>
            <a:r>
              <a:rPr lang="en" sz="2400">
                <a:latin typeface="Georgia"/>
                <a:ea typeface="Georgia"/>
                <a:cs typeface="Georgia"/>
                <a:sym typeface="Georgia"/>
              </a:rPr>
              <a:t>Embed into curriculum</a:t>
            </a:r>
            <a:endParaRPr sz="2400">
              <a:latin typeface="Georgia"/>
              <a:ea typeface="Georgia"/>
              <a:cs typeface="Georgia"/>
              <a:sym typeface="Georgia"/>
            </a:endParaRPr>
          </a:p>
          <a:p>
            <a:pPr marL="0" lvl="0" indent="0" rtl="0">
              <a:lnSpc>
                <a:spcPct val="100000"/>
              </a:lnSpc>
              <a:spcBef>
                <a:spcPts val="1600"/>
              </a:spcBef>
              <a:spcAft>
                <a:spcPts val="0"/>
              </a:spcAft>
              <a:buNone/>
            </a:pPr>
            <a:endParaRPr sz="1800" i="1">
              <a:latin typeface="Arial"/>
              <a:ea typeface="Arial"/>
              <a:cs typeface="Arial"/>
              <a:sym typeface="Arial"/>
            </a:endParaRPr>
          </a:p>
          <a:p>
            <a:pPr marL="0" lvl="0" indent="0">
              <a:spcBef>
                <a:spcPts val="1600"/>
              </a:spcBef>
              <a:spcAft>
                <a:spcPts val="0"/>
              </a:spcAft>
              <a:buNone/>
            </a:pPr>
            <a:endParaRPr sz="3000" i="1"/>
          </a:p>
          <a:p>
            <a:pPr marL="0" lvl="0" indent="0">
              <a:spcBef>
                <a:spcPts val="1600"/>
              </a:spcBef>
              <a:spcAft>
                <a:spcPts val="1600"/>
              </a:spcAft>
              <a:buNone/>
            </a:pPr>
            <a:endParaRPr/>
          </a:p>
        </p:txBody>
      </p:sp>
      <p:sp>
        <p:nvSpPr>
          <p:cNvPr id="155" name="Shape 155"/>
          <p:cNvSpPr txBox="1"/>
          <p:nvPr/>
        </p:nvSpPr>
        <p:spPr>
          <a:xfrm>
            <a:off x="566025" y="3648975"/>
            <a:ext cx="7916400" cy="11700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1800" i="1">
                <a:solidFill>
                  <a:schemeClr val="lt1"/>
                </a:solidFill>
                <a:latin typeface="Georgia"/>
                <a:ea typeface="Georgia"/>
                <a:cs typeface="Georgia"/>
                <a:sym typeface="Georgia"/>
              </a:rPr>
              <a:t>*Educause article </a:t>
            </a:r>
            <a:endParaRPr sz="1800">
              <a:latin typeface="Georgia"/>
              <a:ea typeface="Georgia"/>
              <a:cs typeface="Georgia"/>
              <a:sym typeface="Georgia"/>
            </a:endParaRPr>
          </a:p>
          <a:p>
            <a:pPr marL="0" lvl="0" indent="0" rtl="0">
              <a:spcBef>
                <a:spcPts val="1600"/>
              </a:spcBef>
              <a:spcAft>
                <a:spcPts val="1600"/>
              </a:spcAft>
              <a:buNone/>
            </a:pPr>
            <a:r>
              <a:rPr lang="en" sz="1800">
                <a:solidFill>
                  <a:schemeClr val="lt1"/>
                </a:solidFill>
                <a:latin typeface="Georgia"/>
                <a:ea typeface="Georgia"/>
                <a:cs typeface="Georgia"/>
                <a:sym typeface="Georgia"/>
              </a:rPr>
              <a:t>Colegrove, Patrick. 2014. Making it real: 3D printing as a library service. </a:t>
            </a:r>
            <a:r>
              <a:rPr lang="en" sz="1800" i="1">
                <a:solidFill>
                  <a:schemeClr val="lt1"/>
                </a:solidFill>
                <a:latin typeface="Georgia"/>
                <a:ea typeface="Georgia"/>
                <a:cs typeface="Georgia"/>
                <a:sym typeface="Georgia"/>
              </a:rPr>
              <a:t>Educause review online </a:t>
            </a:r>
            <a:endParaRPr>
              <a:latin typeface="Georgia"/>
              <a:ea typeface="Georgia"/>
              <a:cs typeface="Georgia"/>
              <a:sym typeface="Georgia"/>
            </a:endParaRPr>
          </a:p>
        </p:txBody>
      </p:sp>
      <p:pic>
        <p:nvPicPr>
          <p:cNvPr id="156" name="Shape 156" descr="Librarians Laurel Scheinfeld, Rachel Oleaga, and Joan Wagner at the two-day MakerBot training course provided by MakerBot" title="Staff Training"/>
          <p:cNvPicPr preferRelativeResize="0"/>
          <p:nvPr/>
        </p:nvPicPr>
        <p:blipFill>
          <a:blip r:embed="rId3">
            <a:alphaModFix/>
          </a:blip>
          <a:stretch>
            <a:fillRect/>
          </a:stretch>
        </p:blipFill>
        <p:spPr>
          <a:xfrm>
            <a:off x="5426450" y="1361250"/>
            <a:ext cx="3240673" cy="2420976"/>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1297500" y="592900"/>
            <a:ext cx="7038900" cy="718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a:latin typeface="Georgia"/>
                <a:ea typeface="Georgia"/>
                <a:cs typeface="Georgia"/>
                <a:sym typeface="Georgia"/>
              </a:rPr>
              <a:t>How did we get a 3D printer? </a:t>
            </a:r>
            <a:endParaRPr>
              <a:latin typeface="Georgia"/>
              <a:ea typeface="Georgia"/>
              <a:cs typeface="Georgia"/>
              <a:sym typeface="Georgia"/>
            </a:endParaRPr>
          </a:p>
        </p:txBody>
      </p:sp>
      <p:sp>
        <p:nvSpPr>
          <p:cNvPr id="162" name="Shape 162"/>
          <p:cNvSpPr txBox="1">
            <a:spLocks noGrp="1"/>
          </p:cNvSpPr>
          <p:nvPr>
            <p:ph type="body" idx="1"/>
          </p:nvPr>
        </p:nvSpPr>
        <p:spPr>
          <a:xfrm>
            <a:off x="1248725" y="1957575"/>
            <a:ext cx="7038900" cy="665700"/>
          </a:xfrm>
          <a:prstGeom prst="rect">
            <a:avLst/>
          </a:prstGeom>
        </p:spPr>
        <p:txBody>
          <a:bodyPr spcFirstLastPara="1" wrap="square" lIns="91425" tIns="91425" rIns="91425" bIns="91425" anchor="t" anchorCtr="0">
            <a:noAutofit/>
          </a:bodyPr>
          <a:lstStyle/>
          <a:p>
            <a:pPr marL="457200" lvl="0" indent="-381000" rtl="0">
              <a:lnSpc>
                <a:spcPct val="100000"/>
              </a:lnSpc>
              <a:spcBef>
                <a:spcPts val="0"/>
              </a:spcBef>
              <a:spcAft>
                <a:spcPts val="0"/>
              </a:spcAft>
              <a:buSzPts val="2400"/>
              <a:buFont typeface="Georgia"/>
              <a:buAutoNum type="arabicPeriod"/>
            </a:pPr>
            <a:r>
              <a:rPr lang="en" sz="2400" dirty="0">
                <a:latin typeface="Georgia"/>
                <a:ea typeface="Georgia"/>
                <a:cs typeface="Georgia"/>
                <a:sym typeface="Georgia"/>
              </a:rPr>
              <a:t>Support from Dean and Library Administration</a:t>
            </a:r>
            <a:endParaRPr sz="2400" dirty="0">
              <a:latin typeface="Georgia"/>
              <a:ea typeface="Georgia"/>
              <a:cs typeface="Georgia"/>
              <a:sym typeface="Georgia"/>
            </a:endParaRPr>
          </a:p>
          <a:p>
            <a:pPr marL="0" lvl="0" indent="0" rtl="0">
              <a:lnSpc>
                <a:spcPct val="100000"/>
              </a:lnSpc>
              <a:spcBef>
                <a:spcPts val="1600"/>
              </a:spcBef>
              <a:spcAft>
                <a:spcPts val="0"/>
              </a:spcAft>
              <a:buNone/>
            </a:pPr>
            <a:endParaRPr sz="2400" dirty="0">
              <a:latin typeface="Georgia"/>
              <a:ea typeface="Georgia"/>
              <a:cs typeface="Georgia"/>
              <a:sym typeface="Georgia"/>
            </a:endParaRPr>
          </a:p>
          <a:p>
            <a:pPr marL="0" lvl="0" indent="0" rtl="0">
              <a:lnSpc>
                <a:spcPct val="100000"/>
              </a:lnSpc>
              <a:spcBef>
                <a:spcPts val="1600"/>
              </a:spcBef>
              <a:spcAft>
                <a:spcPts val="0"/>
              </a:spcAft>
              <a:buNone/>
            </a:pPr>
            <a:endParaRPr sz="2400" dirty="0">
              <a:latin typeface="Georgia"/>
              <a:ea typeface="Georgia"/>
              <a:cs typeface="Georgia"/>
              <a:sym typeface="Georgia"/>
            </a:endParaRPr>
          </a:p>
          <a:p>
            <a:pPr marL="0" lvl="0" indent="0" rtl="0">
              <a:lnSpc>
                <a:spcPct val="100000"/>
              </a:lnSpc>
              <a:spcBef>
                <a:spcPts val="1600"/>
              </a:spcBef>
              <a:spcAft>
                <a:spcPts val="0"/>
              </a:spcAft>
              <a:buNone/>
            </a:pPr>
            <a:endParaRPr sz="2400" dirty="0">
              <a:latin typeface="Georgia"/>
              <a:ea typeface="Georgia"/>
              <a:cs typeface="Georgia"/>
              <a:sym typeface="Georgia"/>
            </a:endParaRPr>
          </a:p>
          <a:p>
            <a:pPr marL="0" lvl="0" indent="0">
              <a:lnSpc>
                <a:spcPct val="100000"/>
              </a:lnSpc>
              <a:spcBef>
                <a:spcPts val="1600"/>
              </a:spcBef>
              <a:spcAft>
                <a:spcPts val="1600"/>
              </a:spcAft>
              <a:buNone/>
            </a:pPr>
            <a:endParaRPr sz="2400" dirty="0"/>
          </a:p>
        </p:txBody>
      </p:sp>
      <p:pic>
        <p:nvPicPr>
          <p:cNvPr id="163" name="Shape 163" descr="This picture is used to symbolize the partnership of the Dean of Touro College, the library administration and the library staff members." title="Handshake"/>
          <p:cNvPicPr preferRelativeResize="0"/>
          <p:nvPr/>
        </p:nvPicPr>
        <p:blipFill>
          <a:blip r:embed="rId3">
            <a:alphaModFix/>
          </a:blip>
          <a:stretch>
            <a:fillRect/>
          </a:stretch>
        </p:blipFill>
        <p:spPr>
          <a:xfrm>
            <a:off x="3599801" y="2878325"/>
            <a:ext cx="2336749" cy="1544025"/>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a:latin typeface="Georgia"/>
                <a:ea typeface="Georgia"/>
                <a:cs typeface="Georgia"/>
                <a:sym typeface="Georgia"/>
              </a:rPr>
              <a:t>How did we get a 3D printer?</a:t>
            </a:r>
            <a:endParaRPr/>
          </a:p>
        </p:txBody>
      </p:sp>
      <p:sp>
        <p:nvSpPr>
          <p:cNvPr id="169" name="Shape 169"/>
          <p:cNvSpPr txBox="1">
            <a:spLocks noGrp="1"/>
          </p:cNvSpPr>
          <p:nvPr>
            <p:ph type="body" idx="1"/>
          </p:nvPr>
        </p:nvSpPr>
        <p:spPr>
          <a:xfrm>
            <a:off x="1297500" y="1567550"/>
            <a:ext cx="7038900" cy="1598100"/>
          </a:xfrm>
          <a:prstGeom prst="rect">
            <a:avLst/>
          </a:prstGeom>
        </p:spPr>
        <p:txBody>
          <a:bodyPr spcFirstLastPara="1" wrap="square" lIns="91425" tIns="91425" rIns="91425" bIns="91425" anchor="t" anchorCtr="0">
            <a:noAutofit/>
          </a:bodyPr>
          <a:lstStyle/>
          <a:p>
            <a:pPr marL="0" lvl="0" indent="0" rtl="0">
              <a:lnSpc>
                <a:spcPct val="100000"/>
              </a:lnSpc>
              <a:spcBef>
                <a:spcPts val="0"/>
              </a:spcBef>
              <a:spcAft>
                <a:spcPts val="0"/>
              </a:spcAft>
              <a:buNone/>
            </a:pPr>
            <a:r>
              <a:rPr lang="en" sz="2400">
                <a:latin typeface="Georgia"/>
                <a:ea typeface="Georgia"/>
                <a:cs typeface="Georgia"/>
                <a:sym typeface="Georgia"/>
              </a:rPr>
              <a:t>2. Grant Application:</a:t>
            </a:r>
            <a:endParaRPr sz="2400">
              <a:latin typeface="Georgia"/>
              <a:ea typeface="Georgia"/>
              <a:cs typeface="Georgia"/>
              <a:sym typeface="Georgia"/>
            </a:endParaRPr>
          </a:p>
          <a:p>
            <a:pPr marL="914400" lvl="0" indent="-381000" rtl="0">
              <a:lnSpc>
                <a:spcPct val="100000"/>
              </a:lnSpc>
              <a:spcBef>
                <a:spcPts val="1600"/>
              </a:spcBef>
              <a:spcAft>
                <a:spcPts val="0"/>
              </a:spcAft>
              <a:buSzPts val="2400"/>
              <a:buFont typeface="Georgia"/>
              <a:buChar char="●"/>
            </a:pPr>
            <a:r>
              <a:rPr lang="en" sz="2400">
                <a:latin typeface="Georgia"/>
                <a:ea typeface="Georgia"/>
                <a:cs typeface="Georgia"/>
                <a:sym typeface="Georgia"/>
              </a:rPr>
              <a:t>Paid for: 3D printer, filament, extra extruder, two-day training, service contract </a:t>
            </a:r>
            <a:endParaRPr sz="2400">
              <a:latin typeface="Georgia"/>
              <a:ea typeface="Georgia"/>
              <a:cs typeface="Georgia"/>
              <a:sym typeface="Georgia"/>
            </a:endParaRPr>
          </a:p>
          <a:p>
            <a:pPr marL="914400" lvl="0" indent="457200" rtl="0">
              <a:lnSpc>
                <a:spcPct val="100000"/>
              </a:lnSpc>
              <a:spcBef>
                <a:spcPts val="1600"/>
              </a:spcBef>
              <a:spcAft>
                <a:spcPts val="0"/>
              </a:spcAft>
              <a:buNone/>
            </a:pPr>
            <a:endParaRPr sz="2400">
              <a:latin typeface="Georgia"/>
              <a:ea typeface="Georgia"/>
              <a:cs typeface="Georgia"/>
              <a:sym typeface="Georgia"/>
            </a:endParaRPr>
          </a:p>
          <a:p>
            <a:pPr marL="914400" lvl="0" indent="457200" rtl="0">
              <a:lnSpc>
                <a:spcPct val="100000"/>
              </a:lnSpc>
              <a:spcBef>
                <a:spcPts val="1600"/>
              </a:spcBef>
              <a:spcAft>
                <a:spcPts val="0"/>
              </a:spcAft>
              <a:buNone/>
            </a:pPr>
            <a:endParaRPr sz="2400">
              <a:latin typeface="Georgia"/>
              <a:ea typeface="Georgia"/>
              <a:cs typeface="Georgia"/>
              <a:sym typeface="Georgia"/>
            </a:endParaRPr>
          </a:p>
          <a:p>
            <a:pPr marL="0" lvl="0" indent="0">
              <a:spcBef>
                <a:spcPts val="1600"/>
              </a:spcBef>
              <a:spcAft>
                <a:spcPts val="1600"/>
              </a:spcAft>
              <a:buNone/>
            </a:pPr>
            <a:endParaRPr/>
          </a:p>
        </p:txBody>
      </p:sp>
      <p:pic>
        <p:nvPicPr>
          <p:cNvPr id="170" name="Shape 170" descr="Logo for the National Library of Medicine, Middle Atlantic Region"/>
          <p:cNvPicPr preferRelativeResize="0"/>
          <p:nvPr/>
        </p:nvPicPr>
        <p:blipFill>
          <a:blip r:embed="rId3">
            <a:alphaModFix/>
          </a:blip>
          <a:stretch>
            <a:fillRect/>
          </a:stretch>
        </p:blipFill>
        <p:spPr>
          <a:xfrm>
            <a:off x="4700175" y="1197125"/>
            <a:ext cx="836225" cy="836225"/>
          </a:xfrm>
          <a:prstGeom prst="rect">
            <a:avLst/>
          </a:prstGeom>
          <a:noFill/>
          <a:ln w="38100" cap="flat" cmpd="sng">
            <a:solidFill>
              <a:srgbClr val="FFFFFF"/>
            </a:solidFill>
            <a:prstDash val="solid"/>
            <a:round/>
            <a:headEnd type="none" w="sm" len="sm"/>
            <a:tailEnd type="none" w="sm" len="sm"/>
          </a:ln>
        </p:spPr>
      </p:pic>
      <p:pic>
        <p:nvPicPr>
          <p:cNvPr id="171" name="Shape 171" descr="Logo for the Office of Sponsored Programs at Touro College"/>
          <p:cNvPicPr preferRelativeResize="0"/>
          <p:nvPr/>
        </p:nvPicPr>
        <p:blipFill>
          <a:blip r:embed="rId4">
            <a:alphaModFix/>
          </a:blip>
          <a:stretch>
            <a:fillRect/>
          </a:stretch>
        </p:blipFill>
        <p:spPr>
          <a:xfrm>
            <a:off x="5995216" y="1533662"/>
            <a:ext cx="2679810" cy="386025"/>
          </a:xfrm>
          <a:prstGeom prst="rect">
            <a:avLst/>
          </a:prstGeom>
          <a:noFill/>
          <a:ln>
            <a:noFill/>
          </a:ln>
        </p:spPr>
      </p:pic>
      <p:pic>
        <p:nvPicPr>
          <p:cNvPr id="172" name="Shape 172" descr="Logo for Touro College &amp; University System"/>
          <p:cNvPicPr preferRelativeResize="0"/>
          <p:nvPr/>
        </p:nvPicPr>
        <p:blipFill>
          <a:blip r:embed="rId5">
            <a:alphaModFix/>
          </a:blip>
          <a:stretch>
            <a:fillRect/>
          </a:stretch>
        </p:blipFill>
        <p:spPr>
          <a:xfrm>
            <a:off x="6520574" y="1147615"/>
            <a:ext cx="1629100" cy="386035"/>
          </a:xfrm>
          <a:prstGeom prst="rect">
            <a:avLst/>
          </a:prstGeom>
          <a:noFill/>
          <a:ln>
            <a:noFill/>
          </a:ln>
        </p:spPr>
      </p:pic>
      <p:pic>
        <p:nvPicPr>
          <p:cNvPr id="174" name="Shape 174" descr="Picture of the two-day MakerBot training class given to Touro College staff."/>
          <p:cNvPicPr preferRelativeResize="0"/>
          <p:nvPr/>
        </p:nvPicPr>
        <p:blipFill>
          <a:blip r:embed="rId6">
            <a:alphaModFix/>
          </a:blip>
          <a:stretch>
            <a:fillRect/>
          </a:stretch>
        </p:blipFill>
        <p:spPr>
          <a:xfrm>
            <a:off x="994750" y="3306349"/>
            <a:ext cx="1558725" cy="1102373"/>
          </a:xfrm>
          <a:prstGeom prst="rect">
            <a:avLst/>
          </a:prstGeom>
          <a:noFill/>
          <a:ln>
            <a:noFill/>
          </a:ln>
        </p:spPr>
      </p:pic>
      <p:pic>
        <p:nvPicPr>
          <p:cNvPr id="173" name="Shape 173" descr="Example picture of a service contract"/>
          <p:cNvPicPr preferRelativeResize="0"/>
          <p:nvPr/>
        </p:nvPicPr>
        <p:blipFill>
          <a:blip r:embed="rId7">
            <a:alphaModFix/>
          </a:blip>
          <a:stretch>
            <a:fillRect/>
          </a:stretch>
        </p:blipFill>
        <p:spPr>
          <a:xfrm>
            <a:off x="3757450" y="3306350"/>
            <a:ext cx="1629100" cy="1102375"/>
          </a:xfrm>
          <a:prstGeom prst="rect">
            <a:avLst/>
          </a:prstGeom>
          <a:noFill/>
          <a:ln>
            <a:noFill/>
          </a:ln>
        </p:spPr>
      </p:pic>
      <p:pic>
        <p:nvPicPr>
          <p:cNvPr id="175" name="Shape 175" descr="Picture of a smart extruder used to extrude filament from a MakerBot Replicator 3D printer"/>
          <p:cNvPicPr preferRelativeResize="0"/>
          <p:nvPr/>
        </p:nvPicPr>
        <p:blipFill>
          <a:blip r:embed="rId8">
            <a:alphaModFix/>
          </a:blip>
          <a:stretch>
            <a:fillRect/>
          </a:stretch>
        </p:blipFill>
        <p:spPr>
          <a:xfrm rot="-5400000">
            <a:off x="6791175" y="3059850"/>
            <a:ext cx="1087900" cy="1609849"/>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a:latin typeface="Georgia"/>
                <a:ea typeface="Georgia"/>
                <a:cs typeface="Georgia"/>
                <a:sym typeface="Georgia"/>
              </a:rPr>
              <a:t>How did we get a 3D printer? </a:t>
            </a:r>
            <a:endParaRPr>
              <a:latin typeface="Georgia"/>
              <a:ea typeface="Georgia"/>
              <a:cs typeface="Georgia"/>
              <a:sym typeface="Georgia"/>
            </a:endParaRPr>
          </a:p>
          <a:p>
            <a:pPr marL="0" lvl="0" indent="0">
              <a:spcBef>
                <a:spcPts val="0"/>
              </a:spcBef>
              <a:spcAft>
                <a:spcPts val="0"/>
              </a:spcAft>
              <a:buNone/>
            </a:pPr>
            <a:endParaRPr/>
          </a:p>
        </p:txBody>
      </p:sp>
      <p:sp>
        <p:nvSpPr>
          <p:cNvPr id="181" name="Shape 181"/>
          <p:cNvSpPr txBox="1">
            <a:spLocks noGrp="1"/>
          </p:cNvSpPr>
          <p:nvPr>
            <p:ph type="body" idx="1"/>
          </p:nvPr>
        </p:nvSpPr>
        <p:spPr>
          <a:xfrm>
            <a:off x="1297500" y="1543175"/>
            <a:ext cx="1895700" cy="647400"/>
          </a:xfrm>
          <a:prstGeom prst="rect">
            <a:avLst/>
          </a:prstGeom>
        </p:spPr>
        <p:txBody>
          <a:bodyPr spcFirstLastPara="1" wrap="square" lIns="91425" tIns="91425" rIns="91425" bIns="91425" anchor="t" anchorCtr="0">
            <a:noAutofit/>
          </a:bodyPr>
          <a:lstStyle/>
          <a:p>
            <a:pPr marL="0" lvl="0" indent="0" rtl="0">
              <a:lnSpc>
                <a:spcPct val="100000"/>
              </a:lnSpc>
              <a:spcBef>
                <a:spcPts val="0"/>
              </a:spcBef>
              <a:spcAft>
                <a:spcPts val="1600"/>
              </a:spcAft>
              <a:buNone/>
            </a:pPr>
            <a:r>
              <a:rPr lang="en" sz="2400">
                <a:latin typeface="Georgia"/>
                <a:ea typeface="Georgia"/>
                <a:cs typeface="Georgia"/>
                <a:sym typeface="Georgia"/>
              </a:rPr>
              <a:t>3. Partners</a:t>
            </a:r>
            <a:r>
              <a:rPr lang="en" sz="2400"/>
              <a:t> </a:t>
            </a:r>
            <a:endParaRPr/>
          </a:p>
        </p:txBody>
      </p:sp>
      <p:pic>
        <p:nvPicPr>
          <p:cNvPr id="182" name="Shape 182" descr="Example picture of an occupational therapy logo"/>
          <p:cNvPicPr preferRelativeResize="0"/>
          <p:nvPr/>
        </p:nvPicPr>
        <p:blipFill>
          <a:blip r:embed="rId3">
            <a:alphaModFix/>
          </a:blip>
          <a:stretch>
            <a:fillRect/>
          </a:stretch>
        </p:blipFill>
        <p:spPr>
          <a:xfrm>
            <a:off x="3193127" y="2090900"/>
            <a:ext cx="2105224" cy="859275"/>
          </a:xfrm>
          <a:prstGeom prst="rect">
            <a:avLst/>
          </a:prstGeom>
          <a:noFill/>
          <a:ln>
            <a:noFill/>
          </a:ln>
        </p:spPr>
      </p:pic>
      <p:pic>
        <p:nvPicPr>
          <p:cNvPr id="183" name="Shape 183" descr="Example picture of an physical therapy logo"/>
          <p:cNvPicPr preferRelativeResize="0"/>
          <p:nvPr/>
        </p:nvPicPr>
        <p:blipFill>
          <a:blip r:embed="rId4">
            <a:alphaModFix/>
          </a:blip>
          <a:stretch>
            <a:fillRect/>
          </a:stretch>
        </p:blipFill>
        <p:spPr>
          <a:xfrm>
            <a:off x="6195075" y="2090900"/>
            <a:ext cx="2094425" cy="859275"/>
          </a:xfrm>
          <a:prstGeom prst="rect">
            <a:avLst/>
          </a:prstGeom>
          <a:noFill/>
          <a:ln>
            <a:noFill/>
          </a:ln>
        </p:spPr>
      </p:pic>
      <p:pic>
        <p:nvPicPr>
          <p:cNvPr id="184" name="Shape 184" descr="Example picture of an information technology logo"/>
          <p:cNvPicPr preferRelativeResize="0"/>
          <p:nvPr/>
        </p:nvPicPr>
        <p:blipFill>
          <a:blip r:embed="rId5">
            <a:alphaModFix/>
          </a:blip>
          <a:stretch>
            <a:fillRect/>
          </a:stretch>
        </p:blipFill>
        <p:spPr>
          <a:xfrm>
            <a:off x="4623575" y="3510075"/>
            <a:ext cx="2245937" cy="859275"/>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xfrm>
            <a:off x="1211400" y="607950"/>
            <a:ext cx="7038900" cy="6912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sz="3000">
                <a:latin typeface="Georgia"/>
                <a:ea typeface="Georgia"/>
                <a:cs typeface="Georgia"/>
                <a:sym typeface="Georgia"/>
              </a:rPr>
              <a:t>The basics of our project: </a:t>
            </a:r>
            <a:endParaRPr>
              <a:latin typeface="Georgia"/>
              <a:ea typeface="Georgia"/>
              <a:cs typeface="Georgia"/>
              <a:sym typeface="Georgia"/>
            </a:endParaRPr>
          </a:p>
        </p:txBody>
      </p:sp>
      <p:sp>
        <p:nvSpPr>
          <p:cNvPr id="190" name="Shape 190"/>
          <p:cNvSpPr txBox="1">
            <a:spLocks noGrp="1"/>
          </p:cNvSpPr>
          <p:nvPr>
            <p:ph type="body" idx="1"/>
          </p:nvPr>
        </p:nvSpPr>
        <p:spPr>
          <a:xfrm>
            <a:off x="792650" y="1427700"/>
            <a:ext cx="4875300" cy="3537000"/>
          </a:xfrm>
          <a:prstGeom prst="rect">
            <a:avLst/>
          </a:prstGeom>
        </p:spPr>
        <p:txBody>
          <a:bodyPr spcFirstLastPara="1" wrap="square" lIns="91425" tIns="91425" rIns="91425" bIns="91425" anchor="t" anchorCtr="0">
            <a:noAutofit/>
          </a:bodyPr>
          <a:lstStyle/>
          <a:p>
            <a:pPr marL="457200" lvl="0" indent="-355600" rtl="0">
              <a:spcBef>
                <a:spcPts val="0"/>
              </a:spcBef>
              <a:spcAft>
                <a:spcPts val="0"/>
              </a:spcAft>
              <a:buSzPts val="2000"/>
              <a:buFont typeface="Georgia"/>
              <a:buChar char="●"/>
            </a:pPr>
            <a:r>
              <a:rPr lang="en" sz="2000">
                <a:latin typeface="Georgia"/>
                <a:ea typeface="Georgia"/>
                <a:cs typeface="Georgia"/>
                <a:sym typeface="Georgia"/>
              </a:rPr>
              <a:t>OT and PT students would learn to design and print a device for a patient</a:t>
            </a:r>
            <a:endParaRPr sz="2000">
              <a:latin typeface="Georgia"/>
              <a:ea typeface="Georgia"/>
              <a:cs typeface="Georgia"/>
              <a:sym typeface="Georgia"/>
            </a:endParaRPr>
          </a:p>
          <a:p>
            <a:pPr marL="457200" lvl="0" indent="-355600" rtl="0">
              <a:spcBef>
                <a:spcPts val="0"/>
              </a:spcBef>
              <a:spcAft>
                <a:spcPts val="0"/>
              </a:spcAft>
              <a:buSzPts val="2000"/>
              <a:buFont typeface="Georgia"/>
              <a:buChar char="●"/>
            </a:pPr>
            <a:r>
              <a:rPr lang="en" sz="2000">
                <a:latin typeface="Georgia"/>
                <a:ea typeface="Georgia"/>
                <a:cs typeface="Georgia"/>
                <a:sym typeface="Georgia"/>
              </a:rPr>
              <a:t>The library would provide:</a:t>
            </a:r>
            <a:endParaRPr sz="2000">
              <a:latin typeface="Georgia"/>
              <a:ea typeface="Georgia"/>
              <a:cs typeface="Georgia"/>
              <a:sym typeface="Georgia"/>
            </a:endParaRPr>
          </a:p>
          <a:p>
            <a:pPr marL="914400" lvl="1" indent="-355600" rtl="0">
              <a:spcBef>
                <a:spcPts val="0"/>
              </a:spcBef>
              <a:spcAft>
                <a:spcPts val="0"/>
              </a:spcAft>
              <a:buSzPts val="2000"/>
              <a:buFont typeface="Georgia"/>
              <a:buChar char="○"/>
            </a:pPr>
            <a:r>
              <a:rPr lang="en" sz="2000">
                <a:latin typeface="Georgia"/>
                <a:ea typeface="Georgia"/>
                <a:cs typeface="Georgia"/>
                <a:sym typeface="Georgia"/>
              </a:rPr>
              <a:t>Housing and maintenance of the printer</a:t>
            </a:r>
            <a:endParaRPr sz="2000">
              <a:latin typeface="Georgia"/>
              <a:ea typeface="Georgia"/>
              <a:cs typeface="Georgia"/>
              <a:sym typeface="Georgia"/>
            </a:endParaRPr>
          </a:p>
          <a:p>
            <a:pPr marL="914400" lvl="1" indent="-355600" rtl="0">
              <a:spcBef>
                <a:spcPts val="0"/>
              </a:spcBef>
              <a:spcAft>
                <a:spcPts val="0"/>
              </a:spcAft>
              <a:buSzPts val="2000"/>
              <a:buFont typeface="Georgia"/>
              <a:buChar char="○"/>
            </a:pPr>
            <a:r>
              <a:rPr lang="en" sz="2000">
                <a:latin typeface="Georgia"/>
                <a:ea typeface="Georgia"/>
                <a:cs typeface="Georgia"/>
                <a:sym typeface="Georgia"/>
              </a:rPr>
              <a:t>Instruction in 3D printing </a:t>
            </a:r>
            <a:endParaRPr sz="2000">
              <a:latin typeface="Georgia"/>
              <a:ea typeface="Georgia"/>
              <a:cs typeface="Georgia"/>
              <a:sym typeface="Georgia"/>
            </a:endParaRPr>
          </a:p>
          <a:p>
            <a:pPr marL="914400" lvl="1" indent="-355600" rtl="0">
              <a:spcBef>
                <a:spcPts val="0"/>
              </a:spcBef>
              <a:spcAft>
                <a:spcPts val="0"/>
              </a:spcAft>
              <a:buSzPts val="2000"/>
              <a:buFont typeface="Georgia"/>
              <a:buChar char="○"/>
            </a:pPr>
            <a:r>
              <a:rPr lang="en" sz="2000">
                <a:latin typeface="Georgia"/>
                <a:ea typeface="Georgia"/>
                <a:cs typeface="Georgia"/>
                <a:sym typeface="Georgia"/>
              </a:rPr>
              <a:t>Supervision of printing</a:t>
            </a:r>
            <a:endParaRPr sz="2000">
              <a:latin typeface="Georgia"/>
              <a:ea typeface="Georgia"/>
              <a:cs typeface="Georgia"/>
              <a:sym typeface="Georgia"/>
            </a:endParaRPr>
          </a:p>
          <a:p>
            <a:pPr marL="914400" lvl="1" indent="-355600" rtl="0">
              <a:spcBef>
                <a:spcPts val="0"/>
              </a:spcBef>
              <a:spcAft>
                <a:spcPts val="0"/>
              </a:spcAft>
              <a:buSzPts val="2000"/>
              <a:buFont typeface="Georgia"/>
              <a:buChar char="○"/>
            </a:pPr>
            <a:r>
              <a:rPr lang="en" sz="2000">
                <a:latin typeface="Georgia"/>
                <a:ea typeface="Georgia"/>
                <a:cs typeface="Georgia"/>
                <a:sym typeface="Georgia"/>
              </a:rPr>
              <a:t>Recordkeeping and coordination of all prototypes, files &amp; prints</a:t>
            </a:r>
            <a:r>
              <a:rPr lang="en" sz="2400">
                <a:latin typeface="Georgia"/>
                <a:ea typeface="Georgia"/>
                <a:cs typeface="Georgia"/>
                <a:sym typeface="Georgia"/>
              </a:rPr>
              <a:t> </a:t>
            </a:r>
            <a:endParaRPr sz="2400">
              <a:latin typeface="Georgia"/>
              <a:ea typeface="Georgia"/>
              <a:cs typeface="Georgia"/>
              <a:sym typeface="Georgia"/>
            </a:endParaRPr>
          </a:p>
          <a:p>
            <a:pPr marL="0" lvl="0" indent="0">
              <a:spcBef>
                <a:spcPts val="1600"/>
              </a:spcBef>
              <a:spcAft>
                <a:spcPts val="0"/>
              </a:spcAft>
              <a:buNone/>
            </a:pPr>
            <a:endParaRPr sz="2400"/>
          </a:p>
          <a:p>
            <a:pPr marL="0" lvl="0" indent="0">
              <a:spcBef>
                <a:spcPts val="1600"/>
              </a:spcBef>
              <a:spcAft>
                <a:spcPts val="1600"/>
              </a:spcAft>
              <a:buNone/>
            </a:pPr>
            <a:endParaRPr/>
          </a:p>
        </p:txBody>
      </p:sp>
      <p:pic>
        <p:nvPicPr>
          <p:cNvPr id="192" name="Shape 192" descr="Librarian Laurel Scheinfeld discussing 3D printing with two occupational therapy students"/>
          <p:cNvPicPr preferRelativeResize="0"/>
          <p:nvPr/>
        </p:nvPicPr>
        <p:blipFill rotWithShape="1">
          <a:blip r:embed="rId3">
            <a:alphaModFix/>
          </a:blip>
          <a:srcRect t="18473"/>
          <a:stretch/>
        </p:blipFill>
        <p:spPr>
          <a:xfrm>
            <a:off x="5803075" y="1236050"/>
            <a:ext cx="3057352" cy="1703100"/>
          </a:xfrm>
          <a:prstGeom prst="rect">
            <a:avLst/>
          </a:prstGeom>
          <a:noFill/>
          <a:ln>
            <a:noFill/>
          </a:ln>
        </p:spPr>
      </p:pic>
      <p:pic>
        <p:nvPicPr>
          <p:cNvPr id="191" name="Shape 191" descr="Librarian Laurel Scheinfeld, library assistant Katie Flood and an occupational therapy student taking the raft and support off of the student's 3D printed assistive device"/>
          <p:cNvPicPr preferRelativeResize="0"/>
          <p:nvPr/>
        </p:nvPicPr>
        <p:blipFill>
          <a:blip r:embed="rId4">
            <a:alphaModFix/>
          </a:blip>
          <a:stretch>
            <a:fillRect/>
          </a:stretch>
        </p:blipFill>
        <p:spPr>
          <a:xfrm>
            <a:off x="5803075" y="2980350"/>
            <a:ext cx="3057352" cy="1984349"/>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latin typeface="Georgia"/>
                <a:ea typeface="Georgia"/>
                <a:cs typeface="Georgia"/>
                <a:sym typeface="Georgia"/>
              </a:rPr>
              <a:t>3D printing and occupational therapy:</a:t>
            </a:r>
            <a:endParaRPr>
              <a:latin typeface="Georgia"/>
              <a:ea typeface="Georgia"/>
              <a:cs typeface="Georgia"/>
              <a:sym typeface="Georgia"/>
            </a:endParaRPr>
          </a:p>
        </p:txBody>
      </p:sp>
      <p:sp>
        <p:nvSpPr>
          <p:cNvPr id="198" name="Shape 198"/>
          <p:cNvSpPr txBox="1">
            <a:spLocks noGrp="1"/>
          </p:cNvSpPr>
          <p:nvPr>
            <p:ph type="body" idx="1"/>
          </p:nvPr>
        </p:nvSpPr>
        <p:spPr>
          <a:xfrm>
            <a:off x="1297500" y="1255000"/>
            <a:ext cx="3063300" cy="3143400"/>
          </a:xfrm>
          <a:prstGeom prst="rect">
            <a:avLst/>
          </a:prstGeom>
        </p:spPr>
        <p:txBody>
          <a:bodyPr spcFirstLastPara="1" wrap="square" lIns="91425" tIns="91425" rIns="91425" bIns="91425" anchor="t" anchorCtr="0">
            <a:noAutofit/>
          </a:bodyPr>
          <a:lstStyle/>
          <a:p>
            <a:pPr marL="457200" lvl="0" indent="-330200">
              <a:spcBef>
                <a:spcPts val="0"/>
              </a:spcBef>
              <a:spcAft>
                <a:spcPts val="0"/>
              </a:spcAft>
              <a:buSzPts val="1600"/>
              <a:buFont typeface="Georgia"/>
              <a:buChar char="●"/>
            </a:pPr>
            <a:r>
              <a:rPr lang="en" sz="1600">
                <a:latin typeface="Georgia"/>
                <a:ea typeface="Georgia"/>
                <a:cs typeface="Georgia"/>
                <a:sym typeface="Georgia"/>
              </a:rPr>
              <a:t>What is occupational therapy?</a:t>
            </a:r>
            <a:endParaRPr sz="1600">
              <a:latin typeface="Georgia"/>
              <a:ea typeface="Georgia"/>
              <a:cs typeface="Georgia"/>
              <a:sym typeface="Georgia"/>
            </a:endParaRPr>
          </a:p>
          <a:p>
            <a:pPr marL="457200" lvl="0" indent="-330200">
              <a:spcBef>
                <a:spcPts val="0"/>
              </a:spcBef>
              <a:spcAft>
                <a:spcPts val="0"/>
              </a:spcAft>
              <a:buSzPts val="1600"/>
              <a:buFont typeface="Georgia"/>
              <a:buChar char="●"/>
            </a:pPr>
            <a:r>
              <a:rPr lang="en" sz="1600">
                <a:latin typeface="Georgia"/>
                <a:ea typeface="Georgia"/>
                <a:cs typeface="Georgia"/>
                <a:sym typeface="Georgia"/>
              </a:rPr>
              <a:t>What is an assistive device?</a:t>
            </a:r>
            <a:endParaRPr sz="1600">
              <a:latin typeface="Georgia"/>
              <a:ea typeface="Georgia"/>
              <a:cs typeface="Georgia"/>
              <a:sym typeface="Georgia"/>
            </a:endParaRPr>
          </a:p>
          <a:p>
            <a:pPr marL="457200" lvl="0" indent="-330200">
              <a:spcBef>
                <a:spcPts val="0"/>
              </a:spcBef>
              <a:spcAft>
                <a:spcPts val="0"/>
              </a:spcAft>
              <a:buSzPts val="1600"/>
              <a:buFont typeface="Georgia"/>
              <a:buChar char="●"/>
            </a:pPr>
            <a:r>
              <a:rPr lang="en" sz="1600">
                <a:latin typeface="Georgia"/>
                <a:ea typeface="Georgia"/>
                <a:cs typeface="Georgia"/>
                <a:sym typeface="Georgia"/>
              </a:rPr>
              <a:t>How do occupational therapy and 3D printing go together?</a:t>
            </a:r>
            <a:endParaRPr sz="1600">
              <a:latin typeface="Georgia"/>
              <a:ea typeface="Georgia"/>
              <a:cs typeface="Georgia"/>
              <a:sym typeface="Georgia"/>
            </a:endParaRPr>
          </a:p>
          <a:p>
            <a:pPr marL="457200" lvl="0" indent="-330200">
              <a:spcBef>
                <a:spcPts val="0"/>
              </a:spcBef>
              <a:spcAft>
                <a:spcPts val="0"/>
              </a:spcAft>
              <a:buSzPts val="1600"/>
              <a:buFont typeface="Georgia"/>
              <a:buChar char="●"/>
            </a:pPr>
            <a:r>
              <a:rPr lang="en" sz="1600">
                <a:latin typeface="Georgia"/>
                <a:ea typeface="Georgia"/>
                <a:cs typeface="Georgia"/>
                <a:sym typeface="Georgia"/>
              </a:rPr>
              <a:t>Examples of our creativity  that facilitated function for an individual</a:t>
            </a:r>
            <a:endParaRPr sz="1600">
              <a:latin typeface="Georgia"/>
              <a:ea typeface="Georgia"/>
              <a:cs typeface="Georgia"/>
              <a:sym typeface="Georgia"/>
            </a:endParaRPr>
          </a:p>
          <a:p>
            <a:pPr marL="0" lvl="0" indent="0">
              <a:spcBef>
                <a:spcPts val="1600"/>
              </a:spcBef>
              <a:spcAft>
                <a:spcPts val="0"/>
              </a:spcAft>
              <a:buNone/>
            </a:pPr>
            <a:endParaRPr/>
          </a:p>
          <a:p>
            <a:pPr marL="0" lvl="0" indent="0">
              <a:spcBef>
                <a:spcPts val="1600"/>
              </a:spcBef>
              <a:spcAft>
                <a:spcPts val="0"/>
              </a:spcAft>
              <a:buNone/>
            </a:pPr>
            <a:endParaRPr/>
          </a:p>
          <a:p>
            <a:pPr marL="0" lvl="0" indent="0">
              <a:spcBef>
                <a:spcPts val="1600"/>
              </a:spcBef>
              <a:spcAft>
                <a:spcPts val="0"/>
              </a:spcAft>
              <a:buNone/>
            </a:pPr>
            <a:endParaRPr/>
          </a:p>
          <a:p>
            <a:pPr marL="0" lvl="0" indent="0">
              <a:spcBef>
                <a:spcPts val="1600"/>
              </a:spcBef>
              <a:spcAft>
                <a:spcPts val="0"/>
              </a:spcAft>
              <a:buNone/>
            </a:pPr>
            <a:endParaRPr/>
          </a:p>
          <a:p>
            <a:pPr marL="0" lvl="0" indent="0">
              <a:spcBef>
                <a:spcPts val="1600"/>
              </a:spcBef>
              <a:spcAft>
                <a:spcPts val="1600"/>
              </a:spcAft>
              <a:buNone/>
            </a:pPr>
            <a:endParaRPr/>
          </a:p>
        </p:txBody>
      </p:sp>
      <p:pic>
        <p:nvPicPr>
          <p:cNvPr id="199" name="Shape 199" descr="A 3D printed syringe holder made by an occupational therapy student. This device has an extra wide base and handle for patients who do not have the grip strength or dexterity required to manually use a normal syringe or grip the plunger of a normal syringe." title="Syringe Holder"/>
          <p:cNvPicPr preferRelativeResize="0"/>
          <p:nvPr/>
        </p:nvPicPr>
        <p:blipFill>
          <a:blip r:embed="rId3">
            <a:alphaModFix/>
          </a:blip>
          <a:stretch>
            <a:fillRect/>
          </a:stretch>
        </p:blipFill>
        <p:spPr>
          <a:xfrm>
            <a:off x="5241663" y="982000"/>
            <a:ext cx="3344148" cy="1752376"/>
          </a:xfrm>
          <a:prstGeom prst="rect">
            <a:avLst/>
          </a:prstGeom>
          <a:noFill/>
          <a:ln>
            <a:noFill/>
          </a:ln>
        </p:spPr>
      </p:pic>
      <p:pic>
        <p:nvPicPr>
          <p:cNvPr id="200" name="Shape 200" descr="Clockwise from the leftmost object: hair dryer mount, crochet aid, cup holder, syringe base, syringe holder, zipper pull and button hook, zipper pull, and toilet paper aid." title="Assorted 3D printed assistive devices"/>
          <p:cNvPicPr preferRelativeResize="0"/>
          <p:nvPr/>
        </p:nvPicPr>
        <p:blipFill rotWithShape="1">
          <a:blip r:embed="rId4">
            <a:alphaModFix/>
          </a:blip>
          <a:srcRect t="3297" r="2248"/>
          <a:stretch/>
        </p:blipFill>
        <p:spPr>
          <a:xfrm>
            <a:off x="4935925" y="2825850"/>
            <a:ext cx="3955625" cy="2104749"/>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126</TotalTime>
  <Words>1981</Words>
  <Application>Microsoft Office PowerPoint</Application>
  <PresentationFormat>On-screen Show (16:9)</PresentationFormat>
  <Paragraphs>197</Paragraphs>
  <Slides>29</Slides>
  <Notes>29</Notes>
  <HiddenSlides>0</HiddenSlides>
  <MMClips>5</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Montserrat</vt:lpstr>
      <vt:lpstr>Arial</vt:lpstr>
      <vt:lpstr>Georgia</vt:lpstr>
      <vt:lpstr>Lato</vt:lpstr>
      <vt:lpstr>Focus</vt:lpstr>
      <vt:lpstr>The Trials &amp; Tribulations of incorporating 3D Printing into the Health Science Curriculum        </vt:lpstr>
      <vt:lpstr>Learning Objectives:</vt:lpstr>
      <vt:lpstr>Outline:</vt:lpstr>
      <vt:lpstr>Why did we want a 3D printer?</vt:lpstr>
      <vt:lpstr>How did we get a 3D printer? </vt:lpstr>
      <vt:lpstr>How did we get a 3D printer?</vt:lpstr>
      <vt:lpstr>How did we get a 3D printer?  </vt:lpstr>
      <vt:lpstr>The basics of our project: </vt:lpstr>
      <vt:lpstr>3D printing and occupational therapy:</vt:lpstr>
      <vt:lpstr>Creation Process:</vt:lpstr>
      <vt:lpstr>So, what did we print?</vt:lpstr>
      <vt:lpstr>Ideas to engage faculty:</vt:lpstr>
      <vt:lpstr>Challenges: File Design</vt:lpstr>
      <vt:lpstr>Challenges: Exploring 3D Design</vt:lpstr>
      <vt:lpstr>Challenges: Organization</vt:lpstr>
      <vt:lpstr>Challenges: Staff Turnover</vt:lpstr>
      <vt:lpstr>Challenges: Bloopers</vt:lpstr>
      <vt:lpstr>Challenges: Physical Therapy Projects</vt:lpstr>
      <vt:lpstr>Challenges:  Scanning</vt:lpstr>
      <vt:lpstr>Challenges:</vt:lpstr>
      <vt:lpstr>Benefits &amp; Successes:   Skills </vt:lpstr>
      <vt:lpstr>Benefits &amp; Successes:  Communication</vt:lpstr>
      <vt:lpstr>Benefits &amp; Successes:    Sharing</vt:lpstr>
      <vt:lpstr>Benefits &amp; Successes: Library      </vt:lpstr>
      <vt:lpstr>Benefits &amp; Successes:  Students </vt:lpstr>
      <vt:lpstr>Benefits &amp; Successes: Smiles</vt:lpstr>
      <vt:lpstr>Our 3D printed objects in the real world:</vt:lpstr>
      <vt:lpstr>Barbara M. Jones, Director of ALA’s Office for Intellectual Freedom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Trials &amp; Tribulations of incorporating 3D Printing into the Health Science Curriculum</dc:title>
  <dc:creator>Katie Flood</dc:creator>
  <cp:lastModifiedBy>Wentz, Erin</cp:lastModifiedBy>
  <cp:revision>8</cp:revision>
  <dcterms:modified xsi:type="dcterms:W3CDTF">2018-05-24T12:11:50Z</dcterms:modified>
</cp:coreProperties>
</file>