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1"/>
    <p:sldMasterId id="2147483724" r:id="rId2"/>
  </p:sldMasterIdLst>
  <p:notesMasterIdLst>
    <p:notesMasterId r:id="rId24"/>
  </p:notesMasterIdLst>
  <p:sldIdLst>
    <p:sldId id="256" r:id="rId3"/>
    <p:sldId id="257" r:id="rId4"/>
    <p:sldId id="264" r:id="rId5"/>
    <p:sldId id="263" r:id="rId6"/>
    <p:sldId id="282" r:id="rId7"/>
    <p:sldId id="283" r:id="rId8"/>
    <p:sldId id="284" r:id="rId9"/>
    <p:sldId id="287" r:id="rId10"/>
    <p:sldId id="286" r:id="rId11"/>
    <p:sldId id="288" r:id="rId12"/>
    <p:sldId id="289" r:id="rId13"/>
    <p:sldId id="292" r:id="rId14"/>
    <p:sldId id="275" r:id="rId15"/>
    <p:sldId id="276" r:id="rId16"/>
    <p:sldId id="293" r:id="rId17"/>
    <p:sldId id="294" r:id="rId18"/>
    <p:sldId id="295" r:id="rId19"/>
    <p:sldId id="296" r:id="rId20"/>
    <p:sldId id="298" r:id="rId21"/>
    <p:sldId id="281" r:id="rId22"/>
    <p:sldId id="280"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C0C5D3"/>
    <a:srgbClr val="BAC0CC"/>
    <a:srgbClr val="31364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13" autoAdjust="0"/>
    <p:restoredTop sz="94703" autoAdjust="0"/>
  </p:normalViewPr>
  <p:slideViewPr>
    <p:cSldViewPr snapToGrid="0" snapToObjects="1">
      <p:cViewPr varScale="1">
        <p:scale>
          <a:sx n="82" d="100"/>
          <a:sy n="82" d="100"/>
        </p:scale>
        <p:origin x="-132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p:scale>
          <a:sx n="150" d="100"/>
          <a:sy n="150" d="100"/>
        </p:scale>
        <p:origin x="-1176" y="468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738387-7A8F-8B49-8F16-09CD4D26CBF2}" type="datetimeFigureOut">
              <a:rPr lang="en-US" smtClean="0"/>
              <a:t>2016-09-28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09901B-E9D9-D443-9AD0-37C30F518CBD}" type="slidenum">
              <a:rPr lang="en-US" smtClean="0"/>
              <a:t>‹#›</a:t>
            </a:fld>
            <a:endParaRPr lang="en-US"/>
          </a:p>
        </p:txBody>
      </p:sp>
    </p:spTree>
    <p:extLst>
      <p:ext uri="{BB962C8B-B14F-4D97-AF65-F5344CB8AC3E}">
        <p14:creationId xmlns:p14="http://schemas.microsoft.com/office/powerpoint/2010/main" val="49993965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calgaryregion.ca/crp/calgary-regional-partnership/members-section/Orientation.html"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mailto:Bibiana.cala@stmglobalconsulting.com" TargetMode="External"/><Relationship Id="rId4" Type="http://schemas.openxmlformats.org/officeDocument/2006/relationships/hyperlink" Target="mailto:Bobmiller@calgaryregion.ca" TargetMode="External"/><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http://en.destinationcanada.com/resources-industry/explorer-quotient"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calgaryregion.ca/crp/calgary-regional-partnership/members-section/Orientation.html" TargetMode="External"/><Relationship Id="rId4" Type="http://schemas.openxmlformats.org/officeDocument/2006/relationships/hyperlink" Target="http://www.calgaryregion.ca/cmp/" TargetMode="External"/><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www.calgaryregionfocus.com/guide-to-calgary-region-day-trips/"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a:buChar char="•"/>
            </a:pPr>
            <a:r>
              <a:rPr lang="en-US" dirty="0"/>
              <a:t>The purpose of this presentation is to provide a brief overview of the Calgary Regional Partnership work towards tourism development in the Region.</a:t>
            </a:r>
          </a:p>
          <a:p>
            <a:pPr algn="just"/>
            <a:endParaRPr lang="en-US" dirty="0" smtClean="0"/>
          </a:p>
          <a:p>
            <a:pPr marL="171450" indent="-171450" algn="just">
              <a:buFont typeface="Arial"/>
              <a:buChar char="•"/>
            </a:pPr>
            <a:r>
              <a:rPr lang="en-US" dirty="0"/>
              <a:t>Our approach is based in a holistic view where tourism planning and development are considered as part of the sustainable development of the communities; sustainability requires taking into account the needs of local communities and travellers, as well as all the social, cultural, economic and environmental impacts and the complex relationships within the sector and with others.</a:t>
            </a:r>
            <a:endParaRPr lang="en-US" dirty="0">
              <a:hlinkClick r:id="rId3"/>
            </a:endParaRPr>
          </a:p>
          <a:p>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1</a:t>
            </a:fld>
            <a:endParaRPr lang="en-US"/>
          </a:p>
        </p:txBody>
      </p:sp>
    </p:spTree>
    <p:extLst>
      <p:ext uri="{BB962C8B-B14F-4D97-AF65-F5344CB8AC3E}">
        <p14:creationId xmlns:p14="http://schemas.microsoft.com/office/powerpoint/2010/main" val="27870473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a:buChar char="•"/>
            </a:pPr>
            <a:r>
              <a:rPr lang="en-US" dirty="0" smtClean="0"/>
              <a:t>Other </a:t>
            </a:r>
            <a:r>
              <a:rPr lang="en-US" dirty="0"/>
              <a:t>regional organizations have approached us because they want to execute similar projects and they </a:t>
            </a:r>
            <a:r>
              <a:rPr lang="en-US" dirty="0" smtClean="0"/>
              <a:t>are interested </a:t>
            </a:r>
            <a:r>
              <a:rPr lang="en-US" dirty="0"/>
              <a:t>not just in the results (data) but the learning from the process.</a:t>
            </a:r>
          </a:p>
          <a:p>
            <a:pPr marL="171450" indent="-171450" algn="just">
              <a:buFont typeface="Arial"/>
              <a:buChar char="•"/>
            </a:pPr>
            <a:r>
              <a:rPr lang="en-US" dirty="0" smtClean="0"/>
              <a:t>Besides the actual </a:t>
            </a:r>
            <a:r>
              <a:rPr lang="en-US" dirty="0"/>
              <a:t>data, the report presents the successes, the challenges encountered and the strategies applied </a:t>
            </a:r>
            <a:r>
              <a:rPr lang="en-US" dirty="0" smtClean="0"/>
              <a:t>to overcome </a:t>
            </a:r>
            <a:r>
              <a:rPr lang="en-US" dirty="0"/>
              <a:t>these challenges.</a:t>
            </a:r>
          </a:p>
          <a:p>
            <a:pPr marL="171450" indent="-171450" algn="just">
              <a:buFont typeface="Arial"/>
              <a:buChar char="•"/>
            </a:pPr>
            <a:r>
              <a:rPr lang="en-US" dirty="0" smtClean="0"/>
              <a:t>Some of these challenges were:</a:t>
            </a:r>
            <a:endParaRPr lang="en-US" dirty="0"/>
          </a:p>
          <a:p>
            <a:pPr marL="628650" lvl="1" indent="-171450" algn="just">
              <a:buFont typeface="Arial"/>
              <a:buChar char="•"/>
            </a:pPr>
            <a:r>
              <a:rPr lang="en-US" dirty="0" smtClean="0"/>
              <a:t>Overlapping </a:t>
            </a:r>
            <a:r>
              <a:rPr lang="en-US" dirty="0"/>
              <a:t>dates for main events scheduled in the </a:t>
            </a:r>
            <a:r>
              <a:rPr lang="en-US" dirty="0" smtClean="0"/>
              <a:t>municipalities</a:t>
            </a:r>
          </a:p>
          <a:p>
            <a:pPr marL="628650" lvl="1" indent="-171450" algn="just">
              <a:buFont typeface="Arial"/>
              <a:buChar char="•"/>
            </a:pPr>
            <a:r>
              <a:rPr lang="en-US" dirty="0" smtClean="0"/>
              <a:t>Repeat </a:t>
            </a:r>
            <a:r>
              <a:rPr lang="en-US" dirty="0"/>
              <a:t>events had repeat visitors (didn’t want to complete surveys again</a:t>
            </a:r>
            <a:r>
              <a:rPr lang="en-US" dirty="0" smtClean="0"/>
              <a:t>)</a:t>
            </a:r>
          </a:p>
          <a:p>
            <a:pPr marL="628650" lvl="1" indent="-171450" algn="just">
              <a:buFont typeface="Arial"/>
              <a:buChar char="•"/>
            </a:pPr>
            <a:r>
              <a:rPr lang="en-US" dirty="0" smtClean="0"/>
              <a:t>Bad weather</a:t>
            </a:r>
          </a:p>
          <a:p>
            <a:pPr marL="628650" lvl="1" indent="-171450" algn="just">
              <a:buFont typeface="Arial"/>
              <a:buChar char="•"/>
            </a:pPr>
            <a:r>
              <a:rPr lang="en-US" dirty="0" smtClean="0"/>
              <a:t>Use </a:t>
            </a:r>
            <a:r>
              <a:rPr lang="en-US" dirty="0"/>
              <a:t>of </a:t>
            </a:r>
            <a:r>
              <a:rPr lang="en-US" dirty="0" err="1"/>
              <a:t>iPads</a:t>
            </a:r>
            <a:r>
              <a:rPr lang="en-US" dirty="0"/>
              <a:t> (outdoors</a:t>
            </a:r>
            <a:r>
              <a:rPr lang="en-US" dirty="0" smtClean="0"/>
              <a:t>)</a:t>
            </a:r>
          </a:p>
          <a:p>
            <a:pPr marL="628650" lvl="1" indent="-171450" algn="just">
              <a:buFont typeface="Arial"/>
              <a:buChar char="•"/>
            </a:pPr>
            <a:r>
              <a:rPr lang="en-US" dirty="0" smtClean="0"/>
              <a:t>Training </a:t>
            </a:r>
            <a:r>
              <a:rPr lang="en-US" dirty="0"/>
              <a:t>process &amp; hiring students (casual position</a:t>
            </a:r>
            <a:r>
              <a:rPr lang="en-US" dirty="0" smtClean="0"/>
              <a:t>)</a:t>
            </a:r>
          </a:p>
          <a:p>
            <a:pPr marL="628650" lvl="1" indent="-171450" algn="just">
              <a:buFont typeface="Arial"/>
              <a:buChar char="•"/>
            </a:pPr>
            <a:r>
              <a:rPr lang="en-US" dirty="0" smtClean="0"/>
              <a:t>Tool</a:t>
            </a:r>
            <a:r>
              <a:rPr lang="en-US" dirty="0"/>
              <a:t>: Use of tables for some of the </a:t>
            </a:r>
            <a:r>
              <a:rPr lang="en-US" dirty="0" smtClean="0"/>
              <a:t>questions</a:t>
            </a:r>
          </a:p>
          <a:p>
            <a:pPr marL="171450" indent="-171450" algn="just">
              <a:buFont typeface="Arial"/>
              <a:buChar char="•"/>
            </a:pPr>
            <a:r>
              <a:rPr lang="en-US" dirty="0" smtClean="0"/>
              <a:t>These </a:t>
            </a:r>
            <a:r>
              <a:rPr lang="en-US" dirty="0"/>
              <a:t>challenges also showed us some problems in the planning of the events and in the tourism management </a:t>
            </a:r>
            <a:r>
              <a:rPr lang="en-US" dirty="0" smtClean="0"/>
              <a:t>in these </a:t>
            </a:r>
            <a:r>
              <a:rPr lang="en-US" dirty="0"/>
              <a:t>towns.</a:t>
            </a:r>
          </a:p>
          <a:p>
            <a:pPr marL="171450" indent="-171450" algn="just">
              <a:buFont typeface="Arial"/>
              <a:buChar char="•"/>
            </a:pPr>
            <a:r>
              <a:rPr lang="en-US" dirty="0" smtClean="0"/>
              <a:t>We </a:t>
            </a:r>
            <a:r>
              <a:rPr lang="en-US" dirty="0"/>
              <a:t>also present suggestions about: the survey tool, the training process</a:t>
            </a:r>
            <a:r>
              <a:rPr lang="en-US" dirty="0" smtClean="0"/>
              <a:t>, the </a:t>
            </a:r>
            <a:r>
              <a:rPr lang="en-US" dirty="0"/>
              <a:t>surveying itself, the </a:t>
            </a:r>
            <a:r>
              <a:rPr lang="en-US" dirty="0" smtClean="0"/>
              <a:t>best incentive </a:t>
            </a:r>
            <a:r>
              <a:rPr lang="en-US" dirty="0"/>
              <a:t>to visitors, etc</a:t>
            </a:r>
            <a:r>
              <a:rPr lang="en-US" dirty="0" smtClean="0"/>
              <a:t>.</a:t>
            </a:r>
          </a:p>
          <a:p>
            <a:pPr algn="just"/>
            <a:endParaRPr lang="en-US" dirty="0"/>
          </a:p>
          <a:p>
            <a:pPr algn="just"/>
            <a:r>
              <a:rPr lang="en-US" dirty="0" smtClean="0"/>
              <a:t>For full report </a:t>
            </a:r>
            <a:r>
              <a:rPr lang="en-US" dirty="0"/>
              <a:t>please </a:t>
            </a:r>
            <a:r>
              <a:rPr lang="en-US" dirty="0" smtClean="0"/>
              <a:t>contact: </a:t>
            </a:r>
            <a:r>
              <a:rPr lang="en-US" dirty="0" smtClean="0">
                <a:hlinkClick r:id="rId3"/>
              </a:rPr>
              <a:t>Bibiana.cala</a:t>
            </a:r>
            <a:r>
              <a:rPr lang="en-US" dirty="0" smtClean="0">
                <a:hlinkClick r:id="rId3"/>
              </a:rPr>
              <a:t>@</a:t>
            </a:r>
            <a:r>
              <a:rPr lang="en-US" dirty="0" smtClean="0">
                <a:hlinkClick r:id="rId3"/>
              </a:rPr>
              <a:t>stmglobalconsulting.com</a:t>
            </a:r>
            <a:r>
              <a:rPr lang="en-US" dirty="0" smtClean="0"/>
              <a:t>  </a:t>
            </a:r>
          </a:p>
          <a:p>
            <a:pPr algn="just"/>
            <a:r>
              <a:rPr lang="en-US" dirty="0"/>
              <a:t>	</a:t>
            </a:r>
            <a:r>
              <a:rPr lang="en-US" dirty="0" smtClean="0"/>
              <a:t>			 </a:t>
            </a:r>
            <a:r>
              <a:rPr lang="en-US" dirty="0" smtClean="0">
                <a:hlinkClick r:id="rId4"/>
              </a:rPr>
              <a:t>Bobmiller@calgaryregion.ca</a:t>
            </a:r>
            <a:endParaRPr lang="en-US" dirty="0" smtClean="0"/>
          </a:p>
          <a:p>
            <a:pPr algn="just"/>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10</a:t>
            </a:fld>
            <a:endParaRPr lang="en-US"/>
          </a:p>
        </p:txBody>
      </p:sp>
    </p:spTree>
    <p:extLst>
      <p:ext uri="{BB962C8B-B14F-4D97-AF65-F5344CB8AC3E}">
        <p14:creationId xmlns:p14="http://schemas.microsoft.com/office/powerpoint/2010/main" val="2626574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Project Highlights: </a:t>
            </a:r>
          </a:p>
          <a:p>
            <a:pPr marL="171450" indent="-171450" algn="just">
              <a:buFont typeface="Arial"/>
              <a:buChar char="•"/>
            </a:pPr>
            <a:r>
              <a:rPr lang="en-US" dirty="0"/>
              <a:t>Successful development of partnerships and community engagement</a:t>
            </a:r>
          </a:p>
          <a:p>
            <a:pPr marL="171450" indent="-171450" algn="just">
              <a:buFont typeface="Arial"/>
              <a:buChar char="•"/>
            </a:pPr>
            <a:r>
              <a:rPr lang="en-US" dirty="0"/>
              <a:t>First regional data collection project in the Calgary Region &amp; first regional database for visitor information. </a:t>
            </a:r>
          </a:p>
          <a:p>
            <a:pPr marL="171450" indent="-171450" algn="just">
              <a:buFont typeface="Arial"/>
              <a:buChar char="•"/>
            </a:pPr>
            <a:r>
              <a:rPr lang="en-US" dirty="0"/>
              <a:t>Supporting the Province in the visitor information strategy currently being developed by Alberta Culture and Tourism.</a:t>
            </a:r>
          </a:p>
          <a:p>
            <a:pPr marL="171450" indent="-171450" algn="just">
              <a:buFont typeface="Arial"/>
              <a:buChar char="•"/>
            </a:pPr>
            <a:r>
              <a:rPr lang="en-US" dirty="0"/>
              <a:t>Visitor awareness about new tourism attractions</a:t>
            </a:r>
          </a:p>
          <a:p>
            <a:pPr marL="171450" indent="-171450" algn="just">
              <a:buFont typeface="Arial"/>
              <a:buChar char="•"/>
            </a:pPr>
            <a:r>
              <a:rPr lang="en-US" dirty="0"/>
              <a:t>Visitor behaviour trends (locally &amp; regionally):  </a:t>
            </a:r>
          </a:p>
          <a:p>
            <a:pPr algn="just"/>
            <a:r>
              <a:rPr lang="en-US" sz="1100" dirty="0"/>
              <a:t>	Most visited local attractions </a:t>
            </a:r>
          </a:p>
          <a:p>
            <a:pPr marL="1085850" lvl="2" indent="-171450" algn="just">
              <a:buFont typeface="Arial"/>
              <a:buChar char="•"/>
            </a:pPr>
            <a:r>
              <a:rPr lang="en-US" sz="1100" dirty="0"/>
              <a:t>Outdoors: Many of the towns noted outdoor activities (e.g. splash parks/trails/beach) as one of the main local attractions that they visited</a:t>
            </a:r>
          </a:p>
          <a:p>
            <a:pPr marL="1085850" lvl="2" indent="-171450" algn="just">
              <a:buFont typeface="Arial"/>
              <a:buChar char="•"/>
            </a:pPr>
            <a:r>
              <a:rPr lang="en-US" sz="1100" dirty="0"/>
              <a:t>Shopping: In towns with a larger number of retail options, visitors listed shopping activities as one of their main local attraction (e.g. Nanton: Antiquing/Candy store; Black Diamond: Restaurants/galleries)</a:t>
            </a:r>
          </a:p>
          <a:p>
            <a:pPr marL="1085850" lvl="2" indent="-171450" algn="just">
              <a:buFont typeface="Arial"/>
              <a:buChar char="•"/>
            </a:pPr>
            <a:r>
              <a:rPr lang="en-US" sz="1100" dirty="0"/>
              <a:t>Campgrounds: This falls in line with where visitors were staying overnight (if applicable)</a:t>
            </a:r>
          </a:p>
          <a:p>
            <a:pPr marL="1085850" lvl="2" indent="-171450" algn="just">
              <a:buFont typeface="Arial"/>
              <a:buChar char="•"/>
            </a:pPr>
            <a:r>
              <a:rPr lang="en-US" sz="1100" dirty="0"/>
              <a:t>History/Culture: Visitors listed Museums/Historic locations/Rodeo etc. as local attractions that they had visited </a:t>
            </a:r>
          </a:p>
          <a:p>
            <a:pPr algn="just"/>
            <a:r>
              <a:rPr lang="en-US" sz="1100" dirty="0"/>
              <a:t>	Things visitors like the most </a:t>
            </a:r>
          </a:p>
          <a:p>
            <a:pPr marL="1085850" lvl="2" indent="-171450" algn="just">
              <a:buFont typeface="Arial"/>
              <a:buChar char="•"/>
            </a:pPr>
            <a:r>
              <a:rPr lang="en-US" sz="1100" dirty="0"/>
              <a:t>People; Outdoors(places, events and activities); Restaurants and Shopping </a:t>
            </a:r>
          </a:p>
          <a:p>
            <a:pPr marL="171450" indent="-171450" algn="just">
              <a:buFont typeface="Arial"/>
              <a:buChar char="•"/>
            </a:pPr>
            <a:r>
              <a:rPr lang="en-US" dirty="0"/>
              <a:t>Hands on experience for students. </a:t>
            </a:r>
          </a:p>
          <a:p>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11</a:t>
            </a:fld>
            <a:endParaRPr lang="en-US"/>
          </a:p>
        </p:txBody>
      </p:sp>
    </p:spTree>
    <p:extLst>
      <p:ext uri="{BB962C8B-B14F-4D97-AF65-F5344CB8AC3E}">
        <p14:creationId xmlns:p14="http://schemas.microsoft.com/office/powerpoint/2010/main" val="1718933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216400"/>
          </a:xfrm>
        </p:spPr>
        <p:txBody>
          <a:bodyPr/>
          <a:lstStyle/>
          <a:p>
            <a:pPr marL="171450" indent="-171450" algn="just">
              <a:buFont typeface="Arial"/>
              <a:buChar char="•"/>
            </a:pPr>
            <a:r>
              <a:rPr lang="en-US" sz="1100" b="1" dirty="0"/>
              <a:t>The conversation around the survey results </a:t>
            </a:r>
            <a:r>
              <a:rPr lang="en-US" sz="1100" dirty="0"/>
              <a:t>acted as a catalyst for a discussion on tourism in the communities and it was a great opportunity for people to get together, share ideas and identify gaps in the Towns’ offerings. </a:t>
            </a:r>
          </a:p>
          <a:p>
            <a:pPr marL="171450" lvl="1" indent="-171450" algn="just">
              <a:buFont typeface="Arial"/>
              <a:buChar char="•"/>
            </a:pPr>
            <a:r>
              <a:rPr lang="en-US" sz="1100" dirty="0"/>
              <a:t>The results helped us identifying the Calgary Region </a:t>
            </a:r>
            <a:r>
              <a:rPr lang="en-US" sz="1100" b="1" dirty="0"/>
              <a:t>“Best Costumer” </a:t>
            </a:r>
            <a:r>
              <a:rPr lang="en-US" sz="1100" dirty="0"/>
              <a:t>based on the </a:t>
            </a:r>
            <a:r>
              <a:rPr lang="en-US" sz="1100" b="1" dirty="0"/>
              <a:t>Explorer Quotient™ Methodology (EQ) </a:t>
            </a:r>
            <a:endParaRPr lang="en-US" sz="1100" b="1" dirty="0" smtClean="0"/>
          </a:p>
          <a:p>
            <a:pPr marL="0" lvl="1" algn="just"/>
            <a:r>
              <a:rPr lang="en-US" sz="1100" dirty="0" smtClean="0"/>
              <a:t>(</a:t>
            </a:r>
            <a:r>
              <a:rPr lang="en-US" sz="1100" dirty="0">
                <a:hlinkClick r:id="rId3"/>
              </a:rPr>
              <a:t>http://en.destinationcanada.com/resources-industry/explorer-quotient</a:t>
            </a:r>
            <a:r>
              <a:rPr lang="en-US" sz="1100" dirty="0"/>
              <a:t>) </a:t>
            </a:r>
            <a:endParaRPr lang="en-US" sz="1100" b="1" dirty="0" smtClean="0"/>
          </a:p>
          <a:p>
            <a:pPr marL="171450" lvl="1" indent="-171450" algn="just">
              <a:buFont typeface="Arial"/>
              <a:buChar char="•"/>
            </a:pPr>
            <a:r>
              <a:rPr lang="en-US" sz="1050" dirty="0" smtClean="0"/>
              <a:t>“</a:t>
            </a:r>
            <a:r>
              <a:rPr lang="en-US" sz="1050" dirty="0"/>
              <a:t>EQ is a market segmentation tool developed by </a:t>
            </a:r>
            <a:r>
              <a:rPr lang="en-US" sz="1050" dirty="0" err="1"/>
              <a:t>Environics</a:t>
            </a:r>
            <a:r>
              <a:rPr lang="en-US" sz="1050" dirty="0"/>
              <a:t> Research Group, one of Canada's leading marketing and social research firms; they worked with the Canadian Tourism Commission (CTC) to develop the Explorer Quotient™ (EQ). </a:t>
            </a:r>
            <a:r>
              <a:rPr lang="en-US" sz="1050" dirty="0" smtClean="0"/>
              <a:t>This </a:t>
            </a:r>
            <a:r>
              <a:rPr lang="en-US" sz="1050" dirty="0"/>
              <a:t>innovative market segmentation tool comes from the science of </a:t>
            </a:r>
            <a:r>
              <a:rPr lang="en-US" sz="1050" dirty="0" smtClean="0"/>
              <a:t>psychographics which look </a:t>
            </a:r>
            <a:r>
              <a:rPr lang="en-US" sz="1050" dirty="0"/>
              <a:t>deeper at people's personal beliefs, social values and view of the world. </a:t>
            </a:r>
          </a:p>
          <a:p>
            <a:pPr marL="171450" indent="-171450" algn="just">
              <a:buFont typeface="Arial"/>
              <a:buChar char="•"/>
            </a:pPr>
            <a:r>
              <a:rPr lang="en-US" sz="1050" dirty="0"/>
              <a:t>EQ Profiles: EQ breaks each geographic market down into different psychographic groups, called Explorer Types. Each type is identified by particular characteristics stemming from social and travel values, travel motivations and behaviours. The CTC selected Canada’s best Explorer Type prospects based on their affinity for the Canada. Keep Exploring brand, as well as love of travel, potential for being high-yield customers and propensity for word-of-mouth advocacy. This resulted in the selection of target types in each of the CTC’s primary geographic markets</a:t>
            </a:r>
            <a:r>
              <a:rPr lang="en-US" sz="1050" dirty="0" smtClean="0"/>
              <a:t>.</a:t>
            </a:r>
          </a:p>
          <a:p>
            <a:pPr marL="171450" indent="-171450" algn="just">
              <a:buFont typeface="Arial"/>
              <a:buChar char="•"/>
            </a:pPr>
            <a:r>
              <a:rPr lang="en-US" sz="1100" b="1" dirty="0"/>
              <a:t>Suggestions for future projects arose from the discussion about trends and </a:t>
            </a:r>
            <a:r>
              <a:rPr lang="en-US" sz="1100" b="1" dirty="0" smtClean="0"/>
              <a:t>required improvements</a:t>
            </a:r>
            <a:r>
              <a:rPr lang="en-US" sz="1100" b="1" dirty="0"/>
              <a:t>: </a:t>
            </a:r>
            <a:r>
              <a:rPr lang="en-US" sz="1100" dirty="0" smtClean="0"/>
              <a:t>Additional </a:t>
            </a:r>
            <a:r>
              <a:rPr lang="en-US" sz="1100" dirty="0"/>
              <a:t>study on gaps in tourism </a:t>
            </a:r>
            <a:r>
              <a:rPr lang="en-US" sz="1100" dirty="0" smtClean="0"/>
              <a:t>offerings; Additional </a:t>
            </a:r>
            <a:r>
              <a:rPr lang="en-US" sz="1100" dirty="0"/>
              <a:t>research about what Calgarians want to find in the small </a:t>
            </a:r>
            <a:r>
              <a:rPr lang="en-US" sz="1100" dirty="0" smtClean="0"/>
              <a:t>towns; It’s </a:t>
            </a:r>
            <a:r>
              <a:rPr lang="en-US" sz="1100" dirty="0"/>
              <a:t>important to gather this info on a consistent basis to find out trends (e.g. every 2 years</a:t>
            </a:r>
            <a:r>
              <a:rPr lang="en-US" sz="1100" dirty="0" smtClean="0"/>
              <a:t>); More </a:t>
            </a:r>
            <a:r>
              <a:rPr lang="en-US" sz="1100" dirty="0"/>
              <a:t>standardization based on info needs (why we need this info and for what</a:t>
            </a:r>
            <a:r>
              <a:rPr lang="en-US" sz="1100" dirty="0" smtClean="0"/>
              <a:t>); More </a:t>
            </a:r>
            <a:r>
              <a:rPr lang="en-US" sz="1100" dirty="0"/>
              <a:t>specific info about why visitors come to specific towns/ attractions (What attracts them? What is unique in each Town?</a:t>
            </a:r>
            <a:r>
              <a:rPr lang="en-US" sz="1100" dirty="0" smtClean="0"/>
              <a:t>); Participants </a:t>
            </a:r>
            <a:r>
              <a:rPr lang="en-US" sz="1100" dirty="0"/>
              <a:t>in the different towns are looking forward to seeing how the next steps roll out (new data collection project in 2017? additional communities?) </a:t>
            </a:r>
          </a:p>
          <a:p>
            <a:pPr marL="171450" indent="-171450" algn="just">
              <a:buFont typeface="Arial"/>
              <a:buChar char="•"/>
            </a:pPr>
            <a:endParaRPr lang="en-US" sz="1050" dirty="0"/>
          </a:p>
          <a:p>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12</a:t>
            </a:fld>
            <a:endParaRPr lang="en-US" dirty="0"/>
          </a:p>
        </p:txBody>
      </p:sp>
    </p:spTree>
    <p:extLst>
      <p:ext uri="{BB962C8B-B14F-4D97-AF65-F5344CB8AC3E}">
        <p14:creationId xmlns:p14="http://schemas.microsoft.com/office/powerpoint/2010/main" val="2575062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000000"/>
                </a:solidFill>
              </a:rPr>
              <a:t>Another tourism project developed by CRP: </a:t>
            </a:r>
          </a:p>
          <a:p>
            <a:pPr algn="just"/>
            <a:r>
              <a:rPr lang="en-US" dirty="0"/>
              <a:t>The </a:t>
            </a:r>
            <a:r>
              <a:rPr lang="en-US" b="1" dirty="0"/>
              <a:t>purpose</a:t>
            </a:r>
            <a:r>
              <a:rPr lang="en-US" dirty="0"/>
              <a:t> of the </a:t>
            </a:r>
            <a:r>
              <a:rPr lang="en-US" i="1" dirty="0"/>
              <a:t>“Tourism Asset Assessment and Action Plan Project”</a:t>
            </a:r>
            <a:r>
              <a:rPr lang="en-US" dirty="0"/>
              <a:t>, in Irricana, AB., has been to provide a </a:t>
            </a:r>
            <a:r>
              <a:rPr lang="en-US" b="1" dirty="0"/>
              <a:t>community-based assessment process </a:t>
            </a:r>
            <a:r>
              <a:rPr lang="en-US" dirty="0"/>
              <a:t>of local tourism assets to support the development of a tourism strategy and action plan for the town.  Tourism is recognized as one element of a broader economic development approach for the town.  The proposed process was designed to integrate the perspectives of local residents and businesses, together with the expert advice and support of resource persons and organizations active in the regional tourism industry. The process has been used to assess the town’s current potential for tourism, to develop an understanding of the costs, benefits and implications (social, economic and environmental) of a stronger tourism focus for the town, and to develop and begin implementation of a strategy and Action Plan to serve as the basis for future initiatives. This assessment process provides a method to assess the viability of tourism in a specific destination to design a comprehensive strategy for tourism development. </a:t>
            </a:r>
          </a:p>
          <a:p>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13</a:t>
            </a:fld>
            <a:endParaRPr lang="en-US"/>
          </a:p>
        </p:txBody>
      </p:sp>
    </p:spTree>
    <p:extLst>
      <p:ext uri="{BB962C8B-B14F-4D97-AF65-F5344CB8AC3E}">
        <p14:creationId xmlns:p14="http://schemas.microsoft.com/office/powerpoint/2010/main" val="3712151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a:buChar char="•"/>
            </a:pPr>
            <a:r>
              <a:rPr lang="en-US" dirty="0"/>
              <a:t>The graphic above shows the original phases of the plan. As best practice, the plan needs to be revised to account for the communities' needs and priorities.</a:t>
            </a:r>
          </a:p>
          <a:p>
            <a:pPr marL="171450" indent="-171450" algn="just">
              <a:buFont typeface="Arial"/>
              <a:buChar char="•"/>
            </a:pPr>
            <a:r>
              <a:rPr lang="en-US" dirty="0" smtClean="0"/>
              <a:t>Although </a:t>
            </a:r>
            <a:r>
              <a:rPr lang="en-US" dirty="0"/>
              <a:t>the plan hasn’t been strictly followed, its importance lies on providing a pathway to support the activities and initiatives along the way. </a:t>
            </a:r>
          </a:p>
          <a:p>
            <a:endParaRPr lang="en-US" dirty="0"/>
          </a:p>
        </p:txBody>
      </p:sp>
      <p:sp>
        <p:nvSpPr>
          <p:cNvPr id="4" name="Slide Number Placeholder 3"/>
          <p:cNvSpPr>
            <a:spLocks noGrp="1"/>
          </p:cNvSpPr>
          <p:nvPr>
            <p:ph type="sldNum" sz="quarter" idx="10"/>
          </p:nvPr>
        </p:nvSpPr>
        <p:spPr/>
        <p:txBody>
          <a:bodyPr/>
          <a:lstStyle/>
          <a:p>
            <a:fld id="{B3A74D89-2459-F246-806F-89814281E7B2}" type="slidenum">
              <a:rPr lang="en-US" smtClean="0">
                <a:solidFill>
                  <a:prstClr val="black"/>
                </a:solidFill>
                <a:latin typeface="Calibri"/>
              </a:rPr>
              <a:pPr/>
              <a:t>14</a:t>
            </a:fld>
            <a:endParaRPr lang="en-US">
              <a:solidFill>
                <a:prstClr val="black"/>
              </a:solidFill>
              <a:latin typeface="Calibri"/>
            </a:endParaRPr>
          </a:p>
        </p:txBody>
      </p:sp>
    </p:spTree>
    <p:extLst>
      <p:ext uri="{BB962C8B-B14F-4D97-AF65-F5344CB8AC3E}">
        <p14:creationId xmlns:p14="http://schemas.microsoft.com/office/powerpoint/2010/main" val="2529212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Collaborative approach: </a:t>
            </a:r>
          </a:p>
          <a:p>
            <a:pPr marL="171450" indent="-171450" algn="just">
              <a:buFont typeface="Arial"/>
              <a:buChar char="•"/>
            </a:pPr>
            <a:r>
              <a:rPr lang="en-US" dirty="0"/>
              <a:t>Tourism Assessment Team (TAT): community volunteers and Council representative</a:t>
            </a:r>
          </a:p>
          <a:p>
            <a:pPr marL="171450" indent="-171450" algn="just">
              <a:buFont typeface="Arial"/>
              <a:buChar char="•"/>
            </a:pPr>
            <a:r>
              <a:rPr lang="en-US" dirty="0"/>
              <a:t>Work with partners: the partners provided feedback about the process and specific  tools for the actions being developed (Alberta Culture and Tourism, Travel Alberta, Canadian Badlands Tourism, Community Futures Wild Rose, Tourism Calgary, Bow Valley College) </a:t>
            </a:r>
          </a:p>
          <a:p>
            <a:pPr marL="171450" indent="-171450" algn="just">
              <a:buFont typeface="Arial"/>
              <a:buChar char="•"/>
            </a:pPr>
            <a:r>
              <a:rPr lang="en-US" dirty="0"/>
              <a:t>While working in this project, we received an Invitation to collaborate with Canadian Badlands Tourism in the creation of a municipal tourism development tool  (“The Tourism Pathway”). The Town is now working on the transition between their original plan and the implementation of this new tool. </a:t>
            </a:r>
          </a:p>
          <a:p>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15</a:t>
            </a:fld>
            <a:endParaRPr lang="en-US"/>
          </a:p>
        </p:txBody>
      </p:sp>
    </p:spTree>
    <p:extLst>
      <p:ext uri="{BB962C8B-B14F-4D97-AF65-F5344CB8AC3E}">
        <p14:creationId xmlns:p14="http://schemas.microsoft.com/office/powerpoint/2010/main" val="1985902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399"/>
            <a:ext cx="5486400" cy="4341813"/>
          </a:xfrm>
        </p:spPr>
        <p:txBody>
          <a:bodyPr/>
          <a:lstStyle/>
          <a:p>
            <a:pPr algn="just"/>
            <a:r>
              <a:rPr lang="en-US" sz="1050" dirty="0" smtClean="0"/>
              <a:t>“Between </a:t>
            </a:r>
            <a:r>
              <a:rPr lang="en-US" sz="1050" dirty="0"/>
              <a:t>May 2015 and April 2016, the TAT was engaged in a tourism assessment process designed to integrate the perspectives of local residents and businesses with the expert advice and support of resource individuals and organizations active in the regional and provincial tourism industry. Intended to assess the Town’s potential for tourism and its associated benefits, the assessment process included a variety of activities, including but not limited to community meetings, awareness campaigns, workshops, both resident and visitor surveys, as well as the creation of an attractions and facilities inventory list and the beginnings of a community asset </a:t>
            </a:r>
            <a:r>
              <a:rPr lang="en-US" sz="1050" dirty="0" smtClean="0"/>
              <a:t>map. Most </a:t>
            </a:r>
            <a:r>
              <a:rPr lang="en-US" sz="1050" dirty="0"/>
              <a:t>notably, the Team participated in a workshop with Travel Alberta to identify high potential visitors – Irricana’s “best customer.”  The TAT also created a compendium of tourism-related tools and resources at the regional, provincial and national levels to help inform the Team’s strategic planning moving forward.</a:t>
            </a:r>
          </a:p>
          <a:p>
            <a:pPr algn="just"/>
            <a:r>
              <a:rPr lang="en-US" sz="1050" dirty="0"/>
              <a:t>Based on the collective results of the tourism assessment process, the TAT developed an action plan for 2016 outlining broad goals and specific actions in five key areas: Events and activities, Facilities, Strategic Partnerships, Community Engagement and Marketing. The first phase of implementation begins in the summer of 2016. </a:t>
            </a:r>
          </a:p>
          <a:p>
            <a:pPr algn="just"/>
            <a:r>
              <a:rPr lang="en-US" sz="1050" dirty="0"/>
              <a:t>Building on lessons learned, current action planning and the results of the tourism assessment process, the Town of Irricana and the Calgary Regional Partnership have agreed to move forward with the design of a 3-5 year Action Plan for sustainable tourism development in Irricana (2017-2021). Broadly speaking, the Action Plan will focus on three main areas of activity. First is the review of large and/or ongoing tourism projects identified by the TAT that are the most desirable and attainable for Irricana, the outcome being a prioritized list of potential mid- and long-term projects. Once high-priority candidate projects are determined, a process of project scoping will take place, allowing assessment of suitability to Irricana based on size, costs, manpower, logistics and future operating requirements. Finally, project funding and strategic partnership opportunities will be explored and identified for </a:t>
            </a:r>
            <a:r>
              <a:rPr lang="en-US" sz="1050" dirty="0" smtClean="0"/>
              <a:t>Council”. </a:t>
            </a:r>
            <a:r>
              <a:rPr lang="en-US" sz="1050" dirty="0"/>
              <a:t> </a:t>
            </a:r>
            <a:endParaRPr lang="en-US" sz="1050" dirty="0" smtClean="0"/>
          </a:p>
          <a:p>
            <a:pPr algn="just"/>
            <a:endParaRPr lang="en-US" sz="1050" dirty="0"/>
          </a:p>
          <a:p>
            <a:r>
              <a:rPr lang="en-US" sz="900" dirty="0"/>
              <a:t>(Irricana Tourism Asset Assessment &amp; Strategy. Phase I Report to Council. Irricana, Alberta. April 18th, 2016)</a:t>
            </a:r>
          </a:p>
          <a:p>
            <a:pPr algn="just"/>
            <a:endParaRPr lang="en-US" sz="1050" dirty="0"/>
          </a:p>
          <a:p>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16</a:t>
            </a:fld>
            <a:endParaRPr lang="en-US"/>
          </a:p>
        </p:txBody>
      </p:sp>
    </p:spTree>
    <p:extLst>
      <p:ext uri="{BB962C8B-B14F-4D97-AF65-F5344CB8AC3E}">
        <p14:creationId xmlns:p14="http://schemas.microsoft.com/office/powerpoint/2010/main" val="432796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Key Messages (learnings from the process)</a:t>
            </a:r>
          </a:p>
          <a:p>
            <a:pPr marL="171450" indent="-171450" algn="just">
              <a:buFont typeface="Arial"/>
              <a:buChar char="•"/>
            </a:pPr>
            <a:r>
              <a:rPr lang="en-US" dirty="0"/>
              <a:t>Sustainable tourism strategy for Irricana: build on and celebrate who we are and what we have – be authentic </a:t>
            </a:r>
          </a:p>
          <a:p>
            <a:pPr marL="171450" indent="-171450" algn="just">
              <a:buFont typeface="Arial"/>
              <a:buChar char="•"/>
            </a:pPr>
            <a:r>
              <a:rPr lang="en-US" dirty="0"/>
              <a:t>Telling our story: share the town’s stories (stories from its people); share more, through multiple channels</a:t>
            </a:r>
          </a:p>
          <a:p>
            <a:pPr marL="171450" indent="-171450" algn="just">
              <a:buFont typeface="Arial"/>
              <a:buChar char="•"/>
            </a:pPr>
            <a:r>
              <a:rPr lang="en-US" dirty="0"/>
              <a:t>Implement through strong partnerships: where the town can establish and strengthen relationships that enhance sustainable tourism activities and pursue new tourism opportunities in creative and collaborative way. </a:t>
            </a:r>
          </a:p>
          <a:p>
            <a:pPr marL="171450" indent="-171450" algn="just">
              <a:buFont typeface="Arial"/>
              <a:buChar char="•"/>
            </a:pPr>
            <a:r>
              <a:rPr lang="en-US" dirty="0"/>
              <a:t>The Calgary Regional Partnership and its </a:t>
            </a:r>
            <a:r>
              <a:rPr lang="en-US" i="1" dirty="0"/>
              <a:t>Calgary Metropolitan Plan</a:t>
            </a:r>
            <a:r>
              <a:rPr lang="en-US" dirty="0"/>
              <a:t> are strongly committed to strengthening local economies in regional municipalities.  Thanks to the work of the </a:t>
            </a:r>
            <a:r>
              <a:rPr lang="en-US" i="1" dirty="0"/>
              <a:t>Tourism Assessment Team</a:t>
            </a:r>
            <a:r>
              <a:rPr lang="en-US" dirty="0"/>
              <a:t> along with the CRP facilitator and members of the “Resource Group,” the Town of Irricana is well positioned to execute tangible actions in support of a sustainable tourism plan that will have ongoing economic and social benefits to the community. We are one step closer to achieving our Vision, to “increase tourism that celebrates who we are and enhances our Town through community engagement, increased economic opportunities and promotion.”  </a:t>
            </a:r>
          </a:p>
          <a:p>
            <a:pPr algn="just"/>
            <a:r>
              <a:rPr lang="en-US" dirty="0"/>
              <a:t> </a:t>
            </a:r>
          </a:p>
          <a:p>
            <a:r>
              <a:rPr lang="en-US" sz="1100" dirty="0" smtClean="0"/>
              <a:t>(</a:t>
            </a:r>
            <a:r>
              <a:rPr lang="en-US" sz="1100" dirty="0"/>
              <a:t>The notes on the process in Irricana were extracted from the “Irricana Tourism Assess Assessment and Strategy. Phase I. Report to Council. </a:t>
            </a:r>
            <a:r>
              <a:rPr lang="en-CA" sz="1100" dirty="0"/>
              <a:t>Irricana, Alberta. April 18</a:t>
            </a:r>
            <a:r>
              <a:rPr lang="en-CA" sz="1100" baseline="30000" dirty="0"/>
              <a:t>th</a:t>
            </a:r>
            <a:r>
              <a:rPr lang="en-CA" sz="1100" dirty="0"/>
              <a:t>, </a:t>
            </a:r>
            <a:r>
              <a:rPr lang="en-CA" sz="1100" dirty="0" smtClean="0"/>
              <a:t>2016</a:t>
            </a:r>
            <a:r>
              <a:rPr lang="en-US" sz="1100" dirty="0" smtClean="0"/>
              <a:t>)</a:t>
            </a:r>
            <a:endParaRPr lang="en-US" sz="1100" dirty="0"/>
          </a:p>
          <a:p>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17</a:t>
            </a:fld>
            <a:endParaRPr lang="en-US"/>
          </a:p>
        </p:txBody>
      </p:sp>
    </p:spTree>
    <p:extLst>
      <p:ext uri="{BB962C8B-B14F-4D97-AF65-F5344CB8AC3E}">
        <p14:creationId xmlns:p14="http://schemas.microsoft.com/office/powerpoint/2010/main" val="15489785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a:buChar char="•"/>
            </a:pPr>
            <a:r>
              <a:rPr lang="en-CA" dirty="0"/>
              <a:t>The </a:t>
            </a:r>
            <a:r>
              <a:rPr lang="en-US" dirty="0"/>
              <a:t>Sustainable Tourism Evaluation Matrix </a:t>
            </a:r>
            <a:r>
              <a:rPr lang="en-CA" dirty="0"/>
              <a:t>is a tool designed to formulate or evaluate a tourism project in a rural location, based on the sustainability principles. This matrix cross references the sustainability dimensions (economical, environmental, social, cultural and political-institutional) against the projects’ evaluation criteria, which were designed based on the sustainable tourism </a:t>
            </a:r>
            <a:r>
              <a:rPr lang="en-CA" dirty="0">
                <a:solidFill>
                  <a:srgbClr val="000000"/>
                </a:solidFill>
              </a:rPr>
              <a:t>principles and project management elements. </a:t>
            </a:r>
          </a:p>
          <a:p>
            <a:pPr marL="171450" indent="-171450" algn="just">
              <a:buFont typeface="Arial"/>
              <a:buChar char="•"/>
            </a:pPr>
            <a:r>
              <a:rPr lang="en-CA" dirty="0">
                <a:solidFill>
                  <a:srgbClr val="000000"/>
                </a:solidFill>
              </a:rPr>
              <a:t>This </a:t>
            </a:r>
            <a:r>
              <a:rPr lang="en-CA" dirty="0" smtClean="0">
                <a:solidFill>
                  <a:srgbClr val="000000"/>
                </a:solidFill>
              </a:rPr>
              <a:t>tool is  </a:t>
            </a:r>
            <a:r>
              <a:rPr lang="en-CA" dirty="0">
                <a:solidFill>
                  <a:srgbClr val="000000"/>
                </a:solidFill>
              </a:rPr>
              <a:t>currently under </a:t>
            </a:r>
            <a:r>
              <a:rPr lang="en-CA" dirty="0" smtClean="0">
                <a:solidFill>
                  <a:srgbClr val="000000"/>
                </a:solidFill>
              </a:rPr>
              <a:t>review (new update summer 2017)</a:t>
            </a:r>
            <a:endParaRPr lang="en-US" dirty="0">
              <a:solidFill>
                <a:srgbClr val="000000"/>
              </a:solidFill>
            </a:endParaRPr>
          </a:p>
          <a:p>
            <a:endParaRPr lang="en-US" dirty="0" smtClean="0"/>
          </a:p>
          <a:p>
            <a:pPr algn="just"/>
            <a:r>
              <a:rPr lang="en-US" sz="1000" dirty="0" smtClean="0"/>
              <a:t>(Cala, Bibiana. </a:t>
            </a:r>
            <a:r>
              <a:rPr lang="es-CO" sz="1000" u="sng" dirty="0" smtClean="0"/>
              <a:t>Evaluación </a:t>
            </a:r>
            <a:r>
              <a:rPr lang="es-CO" sz="1000" u="sng" dirty="0"/>
              <a:t>de Proyectos de Desarrollo Turístico Rural Desde la Perspectiva del Turismo Sostenible</a:t>
            </a:r>
            <a:r>
              <a:rPr lang="es-CO" sz="1000" dirty="0"/>
              <a:t>. </a:t>
            </a:r>
            <a:r>
              <a:rPr lang="en-US" sz="1000" dirty="0"/>
              <a:t>(Rural Tourism Development Projects Evaluation </a:t>
            </a:r>
            <a:r>
              <a:rPr lang="en-US" sz="1000" dirty="0" smtClean="0"/>
              <a:t>from </a:t>
            </a:r>
            <a:r>
              <a:rPr lang="en-US" sz="1000" dirty="0"/>
              <a:t>t</a:t>
            </a:r>
            <a:r>
              <a:rPr lang="en-US" sz="1000" dirty="0" smtClean="0"/>
              <a:t>he </a:t>
            </a:r>
            <a:r>
              <a:rPr lang="en-US" sz="1000" dirty="0"/>
              <a:t>Perspective </a:t>
            </a:r>
            <a:r>
              <a:rPr lang="en-US" sz="1000" dirty="0" smtClean="0"/>
              <a:t>of </a:t>
            </a:r>
            <a:r>
              <a:rPr lang="en-US" sz="1000" dirty="0"/>
              <a:t>Sustainable Tourism) </a:t>
            </a:r>
            <a:r>
              <a:rPr lang="es-CO" sz="1000" dirty="0"/>
              <a:t>Germany: Editorial Académica Española, </a:t>
            </a:r>
            <a:r>
              <a:rPr lang="es-CO" sz="1000" dirty="0" smtClean="0"/>
              <a:t>2011) </a:t>
            </a:r>
            <a:endParaRPr lang="en-US" sz="1000" dirty="0"/>
          </a:p>
          <a:p>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18</a:t>
            </a:fld>
            <a:endParaRPr lang="en-US"/>
          </a:p>
        </p:txBody>
      </p:sp>
    </p:spTree>
    <p:extLst>
      <p:ext uri="{BB962C8B-B14F-4D97-AF65-F5344CB8AC3E}">
        <p14:creationId xmlns:p14="http://schemas.microsoft.com/office/powerpoint/2010/main" val="29474209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09901B-E9D9-D443-9AD0-37C30F518CBD}" type="slidenum">
              <a:rPr lang="en-US" smtClean="0"/>
              <a:t>19</a:t>
            </a:fld>
            <a:endParaRPr lang="en-US"/>
          </a:p>
        </p:txBody>
      </p:sp>
    </p:spTree>
    <p:extLst>
      <p:ext uri="{BB962C8B-B14F-4D97-AF65-F5344CB8AC3E}">
        <p14:creationId xmlns:p14="http://schemas.microsoft.com/office/powerpoint/2010/main" val="1287389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a:buChar char="•"/>
            </a:pPr>
            <a:r>
              <a:rPr lang="en-US" dirty="0"/>
              <a:t>The Calgary Metropolitan Plan is a 60 Year Sustainability Plan for the Calgary Region</a:t>
            </a:r>
          </a:p>
          <a:p>
            <a:pPr marL="171450" indent="-171450" algn="just">
              <a:buFont typeface="Arial"/>
              <a:buChar char="•"/>
            </a:pPr>
            <a:r>
              <a:rPr lang="en-US" dirty="0"/>
              <a:t>This Plan was established in </a:t>
            </a:r>
            <a:r>
              <a:rPr lang="en-US" dirty="0" smtClean="0"/>
              <a:t>2012 as </a:t>
            </a:r>
            <a:r>
              <a:rPr lang="en-US" dirty="0"/>
              <a:t>the blueprint for accommodating growth over the next 60 years (from 1.4 Million to </a:t>
            </a:r>
            <a:r>
              <a:rPr lang="en-US" dirty="0" smtClean="0"/>
              <a:t>over 3.0 </a:t>
            </a:r>
            <a:r>
              <a:rPr lang="en-US" dirty="0"/>
              <a:t>Million people by </a:t>
            </a:r>
            <a:r>
              <a:rPr lang="en-US" dirty="0" smtClean="0"/>
              <a:t>2076)</a:t>
            </a:r>
            <a:endParaRPr lang="en-US" dirty="0"/>
          </a:p>
          <a:p>
            <a:pPr marL="171450" indent="-171450" algn="just">
              <a:buFont typeface="Arial"/>
              <a:buChar char="•"/>
            </a:pPr>
            <a:r>
              <a:rPr lang="en-US" dirty="0"/>
              <a:t>The municipal members of the CRP have committed to the CMP by aligning their local plans</a:t>
            </a:r>
            <a:r>
              <a:rPr lang="en-US" dirty="0" smtClean="0"/>
              <a:t>.</a:t>
            </a:r>
            <a:endParaRPr lang="en-US" dirty="0" smtClean="0">
              <a:hlinkClick r:id="rId3"/>
            </a:endParaRPr>
          </a:p>
          <a:p>
            <a:endParaRPr lang="en-US" dirty="0" smtClean="0"/>
          </a:p>
          <a:p>
            <a:r>
              <a:rPr lang="en-US" dirty="0">
                <a:hlinkClick r:id="rId4"/>
              </a:rPr>
              <a:t>http://www.calgaryregion.ca/cmp</a:t>
            </a:r>
            <a:r>
              <a:rPr lang="en-US" dirty="0" smtClean="0">
                <a:hlinkClick r:id="rId4"/>
              </a:rPr>
              <a:t>/</a:t>
            </a:r>
            <a:endParaRPr lang="en-US" dirty="0" smtClean="0"/>
          </a:p>
          <a:p>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2</a:t>
            </a:fld>
            <a:endParaRPr lang="en-US"/>
          </a:p>
        </p:txBody>
      </p:sp>
    </p:spTree>
    <p:extLst>
      <p:ext uri="{BB962C8B-B14F-4D97-AF65-F5344CB8AC3E}">
        <p14:creationId xmlns:p14="http://schemas.microsoft.com/office/powerpoint/2010/main" val="36607932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09901B-E9D9-D443-9AD0-37C30F518CBD}" type="slidenum">
              <a:rPr lang="en-US" smtClean="0"/>
              <a:t>20</a:t>
            </a:fld>
            <a:endParaRPr lang="en-US"/>
          </a:p>
        </p:txBody>
      </p:sp>
    </p:spTree>
    <p:extLst>
      <p:ext uri="{BB962C8B-B14F-4D97-AF65-F5344CB8AC3E}">
        <p14:creationId xmlns:p14="http://schemas.microsoft.com/office/powerpoint/2010/main" val="11347756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09901B-E9D9-D443-9AD0-37C30F518CBD}" type="slidenum">
              <a:rPr lang="en-US" smtClean="0"/>
              <a:t>21</a:t>
            </a:fld>
            <a:endParaRPr lang="en-US"/>
          </a:p>
        </p:txBody>
      </p:sp>
    </p:spTree>
    <p:extLst>
      <p:ext uri="{BB962C8B-B14F-4D97-AF65-F5344CB8AC3E}">
        <p14:creationId xmlns:p14="http://schemas.microsoft.com/office/powerpoint/2010/main" val="810401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a:buChar char="•"/>
            </a:pPr>
            <a:r>
              <a:rPr lang="en-US" dirty="0" smtClean="0"/>
              <a:t>The </a:t>
            </a:r>
            <a:r>
              <a:rPr lang="en-US" dirty="0"/>
              <a:t>plan has five guiding principles that were developed with extensive public engagement.</a:t>
            </a:r>
          </a:p>
          <a:p>
            <a:pPr marL="171450" indent="-171450" algn="just">
              <a:buFont typeface="Arial"/>
              <a:buChar char="•"/>
            </a:pPr>
            <a:r>
              <a:rPr lang="en-US" dirty="0" smtClean="0"/>
              <a:t>These </a:t>
            </a:r>
            <a:r>
              <a:rPr lang="en-US" dirty="0"/>
              <a:t>are based on the sustainable development principles and provide guidance for the partnership in </a:t>
            </a:r>
            <a:r>
              <a:rPr lang="en-US" dirty="0" smtClean="0"/>
              <a:t>its work</a:t>
            </a:r>
            <a:r>
              <a:rPr lang="pt-BR" dirty="0" smtClean="0"/>
              <a:t>.</a:t>
            </a:r>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3</a:t>
            </a:fld>
            <a:endParaRPr lang="en-US"/>
          </a:p>
        </p:txBody>
      </p:sp>
    </p:spTree>
    <p:extLst>
      <p:ext uri="{BB962C8B-B14F-4D97-AF65-F5344CB8AC3E}">
        <p14:creationId xmlns:p14="http://schemas.microsoft.com/office/powerpoint/2010/main" val="65158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a:buChar char="•"/>
            </a:pPr>
            <a:r>
              <a:rPr lang="en-US" dirty="0" smtClean="0"/>
              <a:t>CRP </a:t>
            </a:r>
            <a:r>
              <a:rPr lang="en-US" dirty="0"/>
              <a:t>supports tourism initiatives in the region through a sustainable tourism approach</a:t>
            </a:r>
          </a:p>
          <a:p>
            <a:pPr marL="171450" indent="-171450" algn="just">
              <a:buFont typeface="Arial"/>
              <a:buChar char="•"/>
            </a:pPr>
            <a:r>
              <a:rPr lang="en-US" dirty="0" smtClean="0"/>
              <a:t>Quick </a:t>
            </a:r>
            <a:r>
              <a:rPr lang="en-US" dirty="0"/>
              <a:t>overview: sustainable development seeks economic growth, raising the quality of life and social well being </a:t>
            </a:r>
            <a:r>
              <a:rPr lang="en-US" dirty="0" smtClean="0"/>
              <a:t>of the </a:t>
            </a:r>
            <a:r>
              <a:rPr lang="en-US" dirty="0"/>
              <a:t>local communities without depleting neither the natural renewable resource base nor the cultural and </a:t>
            </a:r>
            <a:r>
              <a:rPr lang="en-US" dirty="0" smtClean="0"/>
              <a:t>social background</a:t>
            </a:r>
            <a:r>
              <a:rPr lang="en-US" dirty="0"/>
              <a:t>, so that the following generations will have similar development opportunities. It is important </a:t>
            </a:r>
            <a:r>
              <a:rPr lang="en-US" dirty="0" smtClean="0"/>
              <a:t>to emphasize </a:t>
            </a:r>
            <a:r>
              <a:rPr lang="en-US" dirty="0"/>
              <a:t>that the different aspects of sustainability should not compete; they should be equally important.</a:t>
            </a:r>
          </a:p>
          <a:p>
            <a:pPr marL="171450" indent="-171450" algn="just">
              <a:buFont typeface="Arial"/>
              <a:buChar char="•"/>
            </a:pPr>
            <a:r>
              <a:rPr lang="en-US" dirty="0" smtClean="0"/>
              <a:t>Despite </a:t>
            </a:r>
            <a:r>
              <a:rPr lang="en-US" dirty="0"/>
              <a:t>being often deemed a “non extractive” industry (i.e. an industry that does not rely on the extraction of </a:t>
            </a:r>
            <a:r>
              <a:rPr lang="en-US" dirty="0" smtClean="0"/>
              <a:t>raw materials </a:t>
            </a:r>
            <a:r>
              <a:rPr lang="en-US" dirty="0"/>
              <a:t>from the earth), tourism is still resource dependent. It relies on natural surroundings, communities and </a:t>
            </a:r>
            <a:r>
              <a:rPr lang="en-US" dirty="0" smtClean="0"/>
              <a:t>the steady </a:t>
            </a:r>
            <a:r>
              <a:rPr lang="en-US" dirty="0"/>
              <a:t>supply of products to create experiences for </a:t>
            </a:r>
            <a:r>
              <a:rPr lang="en-US" dirty="0" smtClean="0"/>
              <a:t>visitors. In </a:t>
            </a:r>
            <a:r>
              <a:rPr lang="en-US" dirty="0"/>
              <a:t>this context, the planning of sustainable tourism is based on a long term vision that considers the rights </a:t>
            </a:r>
            <a:r>
              <a:rPr lang="en-US" dirty="0" smtClean="0"/>
              <a:t>and aspirations </a:t>
            </a:r>
            <a:r>
              <a:rPr lang="en-US" dirty="0"/>
              <a:t>of the future generations, promotes balance between the ethic, social and cultural values, recognizes </a:t>
            </a:r>
            <a:r>
              <a:rPr lang="en-US" dirty="0" smtClean="0"/>
              <a:t>the individual </a:t>
            </a:r>
            <a:r>
              <a:rPr lang="en-US" dirty="0"/>
              <a:t>rights of indigenous people, rural and urban communities; it is responsible for managing the </a:t>
            </a:r>
            <a:r>
              <a:rPr lang="en-US" dirty="0" smtClean="0"/>
              <a:t>natural resources </a:t>
            </a:r>
            <a:r>
              <a:rPr lang="en-US" dirty="0"/>
              <a:t>and preserving the biological diversity, it is economically efficient and viable in the long term and it </a:t>
            </a:r>
            <a:r>
              <a:rPr lang="en-US" dirty="0" smtClean="0"/>
              <a:t>is socially </a:t>
            </a:r>
            <a:r>
              <a:rPr lang="en-US" dirty="0"/>
              <a:t>conscious and equitable in the distribution of the dividends generated by the activity.</a:t>
            </a:r>
          </a:p>
        </p:txBody>
      </p:sp>
      <p:sp>
        <p:nvSpPr>
          <p:cNvPr id="4" name="Slide Number Placeholder 3"/>
          <p:cNvSpPr>
            <a:spLocks noGrp="1"/>
          </p:cNvSpPr>
          <p:nvPr>
            <p:ph type="sldNum" sz="quarter" idx="10"/>
          </p:nvPr>
        </p:nvSpPr>
        <p:spPr/>
        <p:txBody>
          <a:bodyPr/>
          <a:lstStyle/>
          <a:p>
            <a:fld id="{0209901B-E9D9-D443-9AD0-37C30F518CBD}" type="slidenum">
              <a:rPr lang="en-US" smtClean="0"/>
              <a:t>4</a:t>
            </a:fld>
            <a:endParaRPr lang="en-US"/>
          </a:p>
        </p:txBody>
      </p:sp>
    </p:spTree>
    <p:extLst>
      <p:ext uri="{BB962C8B-B14F-4D97-AF65-F5344CB8AC3E}">
        <p14:creationId xmlns:p14="http://schemas.microsoft.com/office/powerpoint/2010/main" val="720829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a:buChar char="•"/>
            </a:pPr>
            <a:r>
              <a:rPr lang="en-US" dirty="0" smtClean="0"/>
              <a:t>In </a:t>
            </a:r>
            <a:r>
              <a:rPr lang="en-US" dirty="0"/>
              <a:t>accordance to the sustainable tourism approach CRP has worked in collaboration with different partners </a:t>
            </a:r>
            <a:r>
              <a:rPr lang="en-US" dirty="0" smtClean="0"/>
              <a:t>and stakeholders </a:t>
            </a:r>
            <a:r>
              <a:rPr lang="en-US" dirty="0"/>
              <a:t>working for a sustainable future in the Calgary region, not restricted to the tourism industry.</a:t>
            </a:r>
          </a:p>
          <a:p>
            <a:pPr marL="171450" indent="-171450" algn="just">
              <a:buFont typeface="Arial"/>
              <a:buChar char="•"/>
            </a:pPr>
            <a:r>
              <a:rPr lang="en-US" dirty="0" smtClean="0"/>
              <a:t>Our </a:t>
            </a:r>
            <a:r>
              <a:rPr lang="en-US" dirty="0"/>
              <a:t>goal is to connect the municipalities, its business and organizations with local, regional, provincial and </a:t>
            </a:r>
            <a:r>
              <a:rPr lang="en-US" dirty="0" smtClean="0"/>
              <a:t>even national </a:t>
            </a:r>
            <a:r>
              <a:rPr lang="en-US" dirty="0"/>
              <a:t>partners, programs and campaigns.</a:t>
            </a:r>
          </a:p>
          <a:p>
            <a:pPr marL="171450" indent="-171450" algn="just">
              <a:buFont typeface="Arial"/>
              <a:buChar char="•"/>
            </a:pPr>
            <a:r>
              <a:rPr lang="en-US" dirty="0" smtClean="0"/>
              <a:t>Some </a:t>
            </a:r>
            <a:r>
              <a:rPr lang="en-US" dirty="0"/>
              <a:t>of the partners we have worked with are the Destination Marketing Organizations, Sub regional tourism groups</a:t>
            </a:r>
            <a:r>
              <a:rPr lang="en-US" dirty="0" smtClean="0"/>
              <a:t>, the </a:t>
            </a:r>
            <a:r>
              <a:rPr lang="en-US" dirty="0"/>
              <a:t>Government of Alberta and Travel Alberta, Bow Valley College, Community Futures; in addition, we </a:t>
            </a:r>
            <a:r>
              <a:rPr lang="en-US" dirty="0" smtClean="0"/>
              <a:t>have participated in forums </a:t>
            </a:r>
            <a:r>
              <a:rPr lang="en-US" dirty="0"/>
              <a:t>and events with the </a:t>
            </a:r>
            <a:r>
              <a:rPr lang="en-US" dirty="0" smtClean="0"/>
              <a:t>Canadian Tourism Commission </a:t>
            </a:r>
            <a:r>
              <a:rPr lang="en-US" dirty="0"/>
              <a:t>to share some insights and updated info to our municipalities. </a:t>
            </a:r>
            <a:endParaRPr lang="en-US" dirty="0" smtClean="0"/>
          </a:p>
          <a:p>
            <a:pPr marL="171450" indent="-171450" algn="just">
              <a:buFont typeface="Arial"/>
              <a:buChar char="•"/>
            </a:pPr>
            <a:r>
              <a:rPr lang="en-US" dirty="0" smtClean="0"/>
              <a:t>CRP also collaborates with </a:t>
            </a:r>
            <a:r>
              <a:rPr lang="en-US" dirty="0"/>
              <a:t>other Regional Economic Development Alliances.</a:t>
            </a:r>
          </a:p>
          <a:p>
            <a:pPr marL="171450" indent="-171450" algn="just">
              <a:buFont typeface="Arial"/>
              <a:buChar char="•"/>
            </a:pPr>
            <a:r>
              <a:rPr lang="en-US" dirty="0" smtClean="0"/>
              <a:t>As </a:t>
            </a:r>
            <a:r>
              <a:rPr lang="en-US" dirty="0"/>
              <a:t>the Provincially designated Regional Economic Development Alliance (REDA) for the Calgary Region, CRP </a:t>
            </a:r>
            <a:r>
              <a:rPr lang="en-US" dirty="0" smtClean="0"/>
              <a:t>is responsible </a:t>
            </a:r>
            <a:r>
              <a:rPr lang="en-US" dirty="0"/>
              <a:t>for three core goals:</a:t>
            </a:r>
          </a:p>
          <a:p>
            <a:pPr marL="628650" lvl="1" indent="-171450" algn="just">
              <a:buFont typeface="Arial"/>
              <a:buChar char="•"/>
            </a:pPr>
            <a:r>
              <a:rPr lang="en-US" dirty="0" smtClean="0"/>
              <a:t>Building </a:t>
            </a:r>
            <a:r>
              <a:rPr lang="en-US" dirty="0"/>
              <a:t>capacity for community and regional economic development success</a:t>
            </a:r>
          </a:p>
          <a:p>
            <a:pPr marL="628650" lvl="1" indent="-171450" algn="just">
              <a:buFont typeface="Arial"/>
              <a:buChar char="•"/>
            </a:pPr>
            <a:r>
              <a:rPr lang="en-US" dirty="0" smtClean="0"/>
              <a:t>Business </a:t>
            </a:r>
            <a:r>
              <a:rPr lang="en-US" dirty="0"/>
              <a:t>investment, retention, expansion and attraction</a:t>
            </a:r>
          </a:p>
          <a:p>
            <a:pPr marL="628650" lvl="1" indent="-171450" algn="just">
              <a:buFont typeface="Arial"/>
              <a:buChar char="•"/>
            </a:pPr>
            <a:r>
              <a:rPr lang="en-US" dirty="0" smtClean="0"/>
              <a:t>Cultivating </a:t>
            </a:r>
            <a:r>
              <a:rPr lang="en-US" dirty="0"/>
              <a:t>and fostering collaborative partnerships which support the strategic growth and </a:t>
            </a:r>
            <a:r>
              <a:rPr lang="en-US" dirty="0" smtClean="0"/>
              <a:t>economic sustainability </a:t>
            </a:r>
            <a:r>
              <a:rPr lang="en-US" dirty="0"/>
              <a:t>of regions, communities and businesses</a:t>
            </a:r>
          </a:p>
        </p:txBody>
      </p:sp>
      <p:sp>
        <p:nvSpPr>
          <p:cNvPr id="4" name="Slide Number Placeholder 3"/>
          <p:cNvSpPr>
            <a:spLocks noGrp="1"/>
          </p:cNvSpPr>
          <p:nvPr>
            <p:ph type="sldNum" sz="quarter" idx="10"/>
          </p:nvPr>
        </p:nvSpPr>
        <p:spPr/>
        <p:txBody>
          <a:bodyPr/>
          <a:lstStyle/>
          <a:p>
            <a:fld id="{0209901B-E9D9-D443-9AD0-37C30F518CBD}" type="slidenum">
              <a:rPr lang="en-US" smtClean="0"/>
              <a:t>5</a:t>
            </a:fld>
            <a:endParaRPr lang="en-US"/>
          </a:p>
        </p:txBody>
      </p:sp>
    </p:spTree>
    <p:extLst>
      <p:ext uri="{BB962C8B-B14F-4D97-AF65-F5344CB8AC3E}">
        <p14:creationId xmlns:p14="http://schemas.microsoft.com/office/powerpoint/2010/main" val="3569534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It is our goal to promote collaboration in all </a:t>
            </a:r>
            <a:r>
              <a:rPr lang="en-US" dirty="0" smtClean="0"/>
              <a:t>areas. When </a:t>
            </a:r>
            <a:r>
              <a:rPr lang="en-US" dirty="0"/>
              <a:t>analyzing the tourism landscape in the Calgary Region, CRP has taken into </a:t>
            </a:r>
            <a:r>
              <a:rPr lang="en-US" dirty="0" smtClean="0"/>
              <a:t>account</a:t>
            </a:r>
          </a:p>
          <a:p>
            <a:pPr marL="171450" indent="-171450" algn="just">
              <a:buFont typeface="Arial"/>
              <a:buChar char="•"/>
            </a:pPr>
            <a:r>
              <a:rPr lang="en-US" dirty="0"/>
              <a:t>T</a:t>
            </a:r>
            <a:r>
              <a:rPr lang="en-US" dirty="0" smtClean="0"/>
              <a:t>he </a:t>
            </a:r>
            <a:r>
              <a:rPr lang="en-US" dirty="0"/>
              <a:t>ongoing Municipal </a:t>
            </a:r>
            <a:r>
              <a:rPr lang="en-US" dirty="0" smtClean="0"/>
              <a:t>efforts; the </a:t>
            </a:r>
            <a:r>
              <a:rPr lang="en-US" dirty="0"/>
              <a:t>existing Agencies and </a:t>
            </a:r>
            <a:r>
              <a:rPr lang="en-US" dirty="0" smtClean="0"/>
              <a:t>stakeholders; the </a:t>
            </a:r>
            <a:r>
              <a:rPr lang="en-US" dirty="0"/>
              <a:t>multiple Funding sources </a:t>
            </a:r>
            <a:r>
              <a:rPr lang="en-US" dirty="0" smtClean="0"/>
              <a:t>present; the </a:t>
            </a:r>
            <a:r>
              <a:rPr lang="en-US" dirty="0"/>
              <a:t>available Metrics &amp; S</a:t>
            </a:r>
            <a:r>
              <a:rPr lang="en-US" dirty="0" smtClean="0"/>
              <a:t>tatistics; the </a:t>
            </a:r>
            <a:r>
              <a:rPr lang="en-US" dirty="0"/>
              <a:t>different Strategies and </a:t>
            </a:r>
            <a:r>
              <a:rPr lang="en-US" dirty="0" smtClean="0"/>
              <a:t>Programs</a:t>
            </a:r>
            <a:r>
              <a:rPr lang="en-US" dirty="0"/>
              <a:t>, </a:t>
            </a:r>
            <a:r>
              <a:rPr lang="en-US" dirty="0" smtClean="0"/>
              <a:t>and the </a:t>
            </a:r>
            <a:r>
              <a:rPr lang="en-US" dirty="0"/>
              <a:t>Gaps, </a:t>
            </a:r>
            <a:r>
              <a:rPr lang="en-US" dirty="0" smtClean="0"/>
              <a:t>Issues </a:t>
            </a:r>
            <a:r>
              <a:rPr lang="en-US" dirty="0"/>
              <a:t>&amp; </a:t>
            </a:r>
            <a:r>
              <a:rPr lang="en-US" dirty="0" smtClean="0"/>
              <a:t>Opportunities</a:t>
            </a:r>
          </a:p>
          <a:p>
            <a:pPr algn="just"/>
            <a:r>
              <a:rPr lang="en-US" dirty="0"/>
              <a:t>In its strategy, CRP seeks to Assist local municipalities by</a:t>
            </a:r>
          </a:p>
          <a:p>
            <a:pPr marL="171450" indent="-171450" algn="just">
              <a:buFont typeface="Arial"/>
              <a:buChar char="•"/>
            </a:pPr>
            <a:r>
              <a:rPr lang="en-US" dirty="0" smtClean="0"/>
              <a:t>Securing </a:t>
            </a:r>
            <a:r>
              <a:rPr lang="en-US" dirty="0"/>
              <a:t>tourism </a:t>
            </a:r>
            <a:r>
              <a:rPr lang="en-US" dirty="0" smtClean="0"/>
              <a:t>funding; providing </a:t>
            </a:r>
            <a:r>
              <a:rPr lang="en-US" dirty="0"/>
              <a:t>information, expertise, </a:t>
            </a:r>
            <a:r>
              <a:rPr lang="en-US" dirty="0" smtClean="0"/>
              <a:t>data; supporting </a:t>
            </a:r>
            <a:r>
              <a:rPr lang="en-US" dirty="0"/>
              <a:t>c</a:t>
            </a:r>
            <a:r>
              <a:rPr lang="en-US" dirty="0" smtClean="0"/>
              <a:t>ommunity </a:t>
            </a:r>
            <a:r>
              <a:rPr lang="en-US" dirty="0"/>
              <a:t>&amp; </a:t>
            </a:r>
            <a:r>
              <a:rPr lang="en-US" dirty="0" smtClean="0"/>
              <a:t>business engagement; facilitating </a:t>
            </a:r>
            <a:r>
              <a:rPr lang="en-US" dirty="0"/>
              <a:t>r</a:t>
            </a:r>
            <a:r>
              <a:rPr lang="en-US" dirty="0" smtClean="0"/>
              <a:t>egional cooperation; supporting </a:t>
            </a:r>
            <a:r>
              <a:rPr lang="en-US" dirty="0"/>
              <a:t>their brand recognition – “we’re here!!</a:t>
            </a:r>
            <a:r>
              <a:rPr lang="en-US" dirty="0" smtClean="0"/>
              <a:t>”; supporting </a:t>
            </a:r>
            <a:r>
              <a:rPr lang="en-US" dirty="0"/>
              <a:t>development of tourism </a:t>
            </a:r>
            <a:r>
              <a:rPr lang="en-US" dirty="0" smtClean="0"/>
              <a:t>assets; supporting </a:t>
            </a:r>
            <a:r>
              <a:rPr lang="en-US" dirty="0"/>
              <a:t>marketing efforts and connecting them with regional initiatives (e.g. </a:t>
            </a:r>
            <a:r>
              <a:rPr lang="en-US" dirty="0">
                <a:hlinkClick r:id="rId3"/>
              </a:rPr>
              <a:t>http://www.calgaryregionfocus.com/guide-to-calgary-region-day-trips/</a:t>
            </a:r>
            <a:r>
              <a:rPr lang="en-US" dirty="0" smtClean="0"/>
              <a:t>) </a:t>
            </a:r>
          </a:p>
          <a:p>
            <a:pPr algn="just"/>
            <a:r>
              <a:rPr lang="en-US" dirty="0"/>
              <a:t>In the Development of the regional strategy, assets &amp; product development CRP also works in areas like:</a:t>
            </a:r>
          </a:p>
          <a:p>
            <a:pPr marL="171450" indent="-171450" algn="just">
              <a:buFont typeface="Arial"/>
              <a:buChar char="•"/>
            </a:pPr>
            <a:r>
              <a:rPr lang="en-US" dirty="0" smtClean="0"/>
              <a:t>Regional </a:t>
            </a:r>
            <a:r>
              <a:rPr lang="en-US" dirty="0"/>
              <a:t>Transit service to towns </a:t>
            </a:r>
            <a:r>
              <a:rPr lang="en-US" dirty="0" smtClean="0"/>
              <a:t>and the </a:t>
            </a:r>
            <a:r>
              <a:rPr lang="en-US" dirty="0"/>
              <a:t>p</a:t>
            </a:r>
            <a:r>
              <a:rPr lang="en-US" dirty="0" smtClean="0"/>
              <a:t>rotection </a:t>
            </a:r>
            <a:r>
              <a:rPr lang="en-US" dirty="0"/>
              <a:t>of natural areas and environmental </a:t>
            </a:r>
            <a:r>
              <a:rPr lang="en-US" dirty="0" smtClean="0"/>
              <a:t>assets. It also enables </a:t>
            </a:r>
            <a:r>
              <a:rPr lang="en-US" dirty="0"/>
              <a:t>sharing potable water with </a:t>
            </a:r>
            <a:r>
              <a:rPr lang="en-US" dirty="0" smtClean="0"/>
              <a:t>everyone; provides </a:t>
            </a:r>
            <a:r>
              <a:rPr lang="en-US" dirty="0"/>
              <a:t>a forum for dialogue and </a:t>
            </a:r>
            <a:r>
              <a:rPr lang="en-US" dirty="0" smtClean="0"/>
              <a:t>action; supports </a:t>
            </a:r>
            <a:r>
              <a:rPr lang="en-US" dirty="0"/>
              <a:t>labour force attraction and arrange tourism </a:t>
            </a:r>
            <a:r>
              <a:rPr lang="en-US" dirty="0" smtClean="0"/>
              <a:t>training; supports </a:t>
            </a:r>
            <a:r>
              <a:rPr lang="en-US" dirty="0"/>
              <a:t>the implementation of the Provincial Tourism Framework</a:t>
            </a:r>
          </a:p>
          <a:p>
            <a:pPr algn="just"/>
            <a:r>
              <a:rPr lang="en-US" dirty="0"/>
              <a:t>And finally we also look to connect the municipalities with broader </a:t>
            </a:r>
            <a:r>
              <a:rPr lang="en-US" dirty="0" smtClean="0"/>
              <a:t>marketing campaigns </a:t>
            </a:r>
            <a:r>
              <a:rPr lang="en-US" dirty="0"/>
              <a:t>in order to speak the same </a:t>
            </a:r>
            <a:r>
              <a:rPr lang="en-US" dirty="0" smtClean="0"/>
              <a:t>language and </a:t>
            </a:r>
            <a:r>
              <a:rPr lang="en-US" dirty="0"/>
              <a:t>send a unique message.</a:t>
            </a:r>
            <a:endParaRPr lang="en-US" dirty="0" smtClean="0"/>
          </a:p>
        </p:txBody>
      </p:sp>
      <p:sp>
        <p:nvSpPr>
          <p:cNvPr id="4" name="Slide Number Placeholder 3"/>
          <p:cNvSpPr>
            <a:spLocks noGrp="1"/>
          </p:cNvSpPr>
          <p:nvPr>
            <p:ph type="sldNum" sz="quarter" idx="10"/>
          </p:nvPr>
        </p:nvSpPr>
        <p:spPr/>
        <p:txBody>
          <a:bodyPr/>
          <a:lstStyle/>
          <a:p>
            <a:fld id="{0209901B-E9D9-D443-9AD0-37C30F518CBD}" type="slidenum">
              <a:rPr lang="en-US" smtClean="0"/>
              <a:t>6</a:t>
            </a:fld>
            <a:endParaRPr lang="en-US"/>
          </a:p>
        </p:txBody>
      </p:sp>
    </p:spTree>
    <p:extLst>
      <p:ext uri="{BB962C8B-B14F-4D97-AF65-F5344CB8AC3E}">
        <p14:creationId xmlns:p14="http://schemas.microsoft.com/office/powerpoint/2010/main" val="497329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a:t>These principles help communities understand the meaning of sustainable tourism and to better focus their </a:t>
            </a:r>
            <a:r>
              <a:rPr lang="en-US" dirty="0" smtClean="0"/>
              <a:t>initiatives and </a:t>
            </a:r>
            <a:r>
              <a:rPr lang="en-US" dirty="0"/>
              <a:t>projects</a:t>
            </a:r>
            <a:r>
              <a:rPr lang="en-US" dirty="0" smtClean="0"/>
              <a:t>.</a:t>
            </a:r>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7</a:t>
            </a:fld>
            <a:endParaRPr lang="en-US"/>
          </a:p>
        </p:txBody>
      </p:sp>
    </p:spTree>
    <p:extLst>
      <p:ext uri="{BB962C8B-B14F-4D97-AF65-F5344CB8AC3E}">
        <p14:creationId xmlns:p14="http://schemas.microsoft.com/office/powerpoint/2010/main" val="2879385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a:buChar char="•"/>
            </a:pPr>
            <a:r>
              <a:rPr lang="en-US" dirty="0"/>
              <a:t>Different organizations have developed several distinct lists of sustainable tourism principles taking into account the different areas in the sustainable development of the industry. We chose the current list because the principles listed here are very comprehensive ,“down to earth” and </a:t>
            </a:r>
            <a:r>
              <a:rPr lang="en-US" dirty="0" smtClean="0"/>
              <a:t>practical.</a:t>
            </a:r>
          </a:p>
          <a:p>
            <a:pPr marL="171450" indent="-171450" algn="just">
              <a:buFont typeface="Arial"/>
              <a:buChar char="•"/>
            </a:pPr>
            <a:r>
              <a:rPr lang="en-US" dirty="0" smtClean="0"/>
              <a:t>I </a:t>
            </a:r>
            <a:r>
              <a:rPr lang="en-US" dirty="0"/>
              <a:t>would add one </a:t>
            </a:r>
            <a:r>
              <a:rPr lang="en-US" dirty="0" smtClean="0"/>
              <a:t>more principle: </a:t>
            </a:r>
            <a:r>
              <a:rPr lang="en-US" dirty="0"/>
              <a:t>“educating the traveller</a:t>
            </a:r>
            <a:r>
              <a:rPr lang="en-US" dirty="0" smtClean="0"/>
              <a:t>”. Because </a:t>
            </a:r>
            <a:r>
              <a:rPr lang="en-US" dirty="0"/>
              <a:t>we all are travellers, even in our own regions, cities </a:t>
            </a:r>
            <a:r>
              <a:rPr lang="en-US" dirty="0" smtClean="0"/>
              <a:t>and towns</a:t>
            </a:r>
            <a:r>
              <a:rPr lang="en-US" dirty="0"/>
              <a:t>.</a:t>
            </a:r>
          </a:p>
          <a:p>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8</a:t>
            </a:fld>
            <a:endParaRPr lang="en-US"/>
          </a:p>
        </p:txBody>
      </p:sp>
    </p:spTree>
    <p:extLst>
      <p:ext uri="{BB962C8B-B14F-4D97-AF65-F5344CB8AC3E}">
        <p14:creationId xmlns:p14="http://schemas.microsoft.com/office/powerpoint/2010/main" val="2907186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a:buChar char="•"/>
            </a:pPr>
            <a:r>
              <a:rPr lang="en-US" dirty="0" smtClean="0">
                <a:solidFill>
                  <a:srgbClr val="000000"/>
                </a:solidFill>
              </a:rPr>
              <a:t>One of the specific projects we developed in the region was the “data collection pilot project in the summer of 2015”. </a:t>
            </a:r>
            <a:r>
              <a:rPr lang="en-US" dirty="0" smtClean="0"/>
              <a:t>6 </a:t>
            </a:r>
            <a:r>
              <a:rPr lang="en-US" dirty="0"/>
              <a:t>municipalities participated in this pilot </a:t>
            </a:r>
            <a:r>
              <a:rPr lang="en-US" dirty="0" smtClean="0"/>
              <a:t>with the </a:t>
            </a:r>
            <a:r>
              <a:rPr lang="en-US" dirty="0"/>
              <a:t>financial support and advice from the Tourism Research </a:t>
            </a:r>
            <a:r>
              <a:rPr lang="en-US" dirty="0" smtClean="0"/>
              <a:t>and Evaluation Department </a:t>
            </a:r>
            <a:r>
              <a:rPr lang="en-US" dirty="0"/>
              <a:t>in the Alberta Culture and Tourism Ministry</a:t>
            </a:r>
            <a:r>
              <a:rPr lang="en-US" dirty="0" smtClean="0"/>
              <a:t>.</a:t>
            </a:r>
          </a:p>
          <a:p>
            <a:pPr marL="171450" indent="-171450" algn="just">
              <a:buFont typeface="Arial"/>
              <a:buChar char="•"/>
            </a:pPr>
            <a:r>
              <a:rPr lang="en-US" dirty="0" smtClean="0"/>
              <a:t>The </a:t>
            </a:r>
            <a:r>
              <a:rPr lang="en-US" dirty="0"/>
              <a:t>purpose of this project was to collect information through a visitors survey in order to create a profile of </a:t>
            </a:r>
            <a:r>
              <a:rPr lang="en-US" dirty="0" smtClean="0"/>
              <a:t>visitors to </a:t>
            </a:r>
            <a:r>
              <a:rPr lang="en-US" dirty="0"/>
              <a:t>small towns in the Calgary Region (e.g. how long they stay, what they do, how much they spend, etc.) to </a:t>
            </a:r>
            <a:r>
              <a:rPr lang="en-US" dirty="0" smtClean="0"/>
              <a:t>support tourism </a:t>
            </a:r>
            <a:r>
              <a:rPr lang="en-US" dirty="0"/>
              <a:t>development in the municipalities and the region as a whole.</a:t>
            </a:r>
          </a:p>
          <a:p>
            <a:endParaRPr lang="en-US" dirty="0"/>
          </a:p>
        </p:txBody>
      </p:sp>
      <p:sp>
        <p:nvSpPr>
          <p:cNvPr id="4" name="Slide Number Placeholder 3"/>
          <p:cNvSpPr>
            <a:spLocks noGrp="1"/>
          </p:cNvSpPr>
          <p:nvPr>
            <p:ph type="sldNum" sz="quarter" idx="10"/>
          </p:nvPr>
        </p:nvSpPr>
        <p:spPr/>
        <p:txBody>
          <a:bodyPr/>
          <a:lstStyle/>
          <a:p>
            <a:fld id="{0209901B-E9D9-D443-9AD0-37C30F518CBD}" type="slidenum">
              <a:rPr lang="en-US" smtClean="0"/>
              <a:t>9</a:t>
            </a:fld>
            <a:endParaRPr lang="en-US"/>
          </a:p>
        </p:txBody>
      </p:sp>
    </p:spTree>
    <p:extLst>
      <p:ext uri="{BB962C8B-B14F-4D97-AF65-F5344CB8AC3E}">
        <p14:creationId xmlns:p14="http://schemas.microsoft.com/office/powerpoint/2010/main" val="660144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85D85A95-8114-C445-BB9C-7F7ADCE2A834}" type="datetimeFigureOut">
              <a:rPr lang="en-US" smtClean="0"/>
              <a:t>2016-09-28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455B97-076C-A441-ABF5-EEFA4853B767}" type="slidenum">
              <a:rPr lang="en-US" smtClean="0"/>
              <a:t>‹#›</a:t>
            </a:fld>
            <a:endParaRPr lang="en-US"/>
          </a:p>
        </p:txBody>
      </p:sp>
      <p:sp>
        <p:nvSpPr>
          <p:cNvPr id="10" name="Rectangle 9"/>
          <p:cNvSpPr/>
          <p:nvPr/>
        </p:nvSpPr>
        <p:spPr bwMode="invGray">
          <a:xfrm>
            <a:off x="0" y="5128334"/>
            <a:ext cx="9144000" cy="99134"/>
          </a:xfrm>
          <a:prstGeom prst="rect">
            <a:avLst/>
          </a:prstGeom>
          <a:gradFill>
            <a:gsLst>
              <a:gs pos="0">
                <a:schemeClr val="tx2"/>
              </a:gs>
              <a:gs pos="25000">
                <a:schemeClr val="tx2">
                  <a:lumMod val="60000"/>
                  <a:lumOff val="40000"/>
                </a:schemeClr>
              </a:gs>
              <a:gs pos="100000">
                <a:schemeClr val="tx2">
                  <a:lumMod val="20000"/>
                  <a:lumOff val="80000"/>
                </a:schemeClr>
              </a:gs>
            </a:gsLst>
            <a:lin ang="5400000" scaled="0"/>
          </a:gra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D85A95-8114-C445-BB9C-7F7ADCE2A834}" type="datetimeFigureOut">
              <a:rPr lang="en-US" smtClean="0"/>
              <a:t>2016-09-28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455B97-076C-A441-ABF5-EEFA4853B767}"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D85A95-8114-C445-BB9C-7F7ADCE2A834}" type="datetimeFigureOut">
              <a:rPr lang="en-US" smtClean="0"/>
              <a:t>2016-09-28</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69455B97-076C-A441-ABF5-EEFA4853B767}"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548CF0F8-1F12-1F45-82E4-E3BB2BFB63BD}" type="datetimeFigureOut">
              <a:rPr lang="en-US" smtClean="0"/>
              <a:t>2016-09-28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236E8-9635-5D42-9BDA-DEAA6EB77ADB}" type="slidenum">
              <a:rPr lang="en-US" smtClean="0"/>
              <a:t>‹#›</a:t>
            </a:fld>
            <a:endParaRPr lang="en-US"/>
          </a:p>
        </p:txBody>
      </p:sp>
    </p:spTree>
    <p:extLst>
      <p:ext uri="{BB962C8B-B14F-4D97-AF65-F5344CB8AC3E}">
        <p14:creationId xmlns:p14="http://schemas.microsoft.com/office/powerpoint/2010/main" val="1082379305"/>
      </p:ext>
    </p:extLst>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548CF0F8-1F12-1F45-82E4-E3BB2BFB63BD}" type="datetimeFigureOut">
              <a:rPr lang="en-US" smtClean="0"/>
              <a:t>2016-09-28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236E8-9635-5D42-9BDA-DEAA6EB77ADB}" type="slidenum">
              <a:rPr lang="en-US" smtClean="0"/>
              <a:t>‹#›</a:t>
            </a:fld>
            <a:endParaRPr lang="en-US"/>
          </a:p>
        </p:txBody>
      </p:sp>
    </p:spTree>
    <p:extLst>
      <p:ext uri="{BB962C8B-B14F-4D97-AF65-F5344CB8AC3E}">
        <p14:creationId xmlns:p14="http://schemas.microsoft.com/office/powerpoint/2010/main" val="3938276107"/>
      </p:ext>
    </p:extLst>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548CF0F8-1F12-1F45-82E4-E3BB2BFB63BD}" type="datetimeFigureOut">
              <a:rPr lang="en-US" smtClean="0"/>
              <a:t>2016-09-28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236E8-9635-5D42-9BDA-DEAA6EB77ADB}" type="slidenum">
              <a:rPr lang="en-US" smtClean="0"/>
              <a:t>‹#›</a:t>
            </a:fld>
            <a:endParaRPr lang="en-US"/>
          </a:p>
        </p:txBody>
      </p:sp>
    </p:spTree>
    <p:extLst>
      <p:ext uri="{BB962C8B-B14F-4D97-AF65-F5344CB8AC3E}">
        <p14:creationId xmlns:p14="http://schemas.microsoft.com/office/powerpoint/2010/main" val="2264519185"/>
      </p:ext>
    </p:extLst>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548CF0F8-1F12-1F45-82E4-E3BB2BFB63BD}" type="datetimeFigureOut">
              <a:rPr lang="en-US" smtClean="0"/>
              <a:t>2016-09-28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236E8-9635-5D42-9BDA-DEAA6EB77ADB}" type="slidenum">
              <a:rPr lang="en-US" smtClean="0"/>
              <a:t>‹#›</a:t>
            </a:fld>
            <a:endParaRPr lang="en-US"/>
          </a:p>
        </p:txBody>
      </p:sp>
    </p:spTree>
    <p:extLst>
      <p:ext uri="{BB962C8B-B14F-4D97-AF65-F5344CB8AC3E}">
        <p14:creationId xmlns:p14="http://schemas.microsoft.com/office/powerpoint/2010/main" val="1905391485"/>
      </p:ext>
    </p:extLst>
  </p:cSld>
  <p:clrMapOvr>
    <a:masterClrMapping/>
  </p:clrMapOvr>
  <p:transition xmlns:p14="http://schemas.microsoft.com/office/powerpoint/2010/mai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548CF0F8-1F12-1F45-82E4-E3BB2BFB63BD}" type="datetimeFigureOut">
              <a:rPr lang="en-US" smtClean="0"/>
              <a:t>2016-09-28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5236E8-9635-5D42-9BDA-DEAA6EB77ADB}" type="slidenum">
              <a:rPr lang="en-US" smtClean="0"/>
              <a:t>‹#›</a:t>
            </a:fld>
            <a:endParaRPr lang="en-US"/>
          </a:p>
        </p:txBody>
      </p:sp>
    </p:spTree>
    <p:extLst>
      <p:ext uri="{BB962C8B-B14F-4D97-AF65-F5344CB8AC3E}">
        <p14:creationId xmlns:p14="http://schemas.microsoft.com/office/powerpoint/2010/main" val="3251175893"/>
      </p:ext>
    </p:extLst>
  </p:cSld>
  <p:clrMapOvr>
    <a:masterClrMapping/>
  </p:clrMapOvr>
  <p:transition xmlns:p14="http://schemas.microsoft.com/office/powerpoint/2010/mai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548CF0F8-1F12-1F45-82E4-E3BB2BFB63BD}" type="datetimeFigureOut">
              <a:rPr lang="en-US" smtClean="0"/>
              <a:t>2016-09-28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5236E8-9635-5D42-9BDA-DEAA6EB77ADB}" type="slidenum">
              <a:rPr lang="en-US" smtClean="0"/>
              <a:t>‹#›</a:t>
            </a:fld>
            <a:endParaRPr lang="en-US"/>
          </a:p>
        </p:txBody>
      </p:sp>
    </p:spTree>
    <p:extLst>
      <p:ext uri="{BB962C8B-B14F-4D97-AF65-F5344CB8AC3E}">
        <p14:creationId xmlns:p14="http://schemas.microsoft.com/office/powerpoint/2010/main" val="3144347345"/>
      </p:ext>
    </p:extLst>
  </p:cSld>
  <p:clrMapOvr>
    <a:masterClrMapping/>
  </p:clrMapOvr>
  <p:transition xmlns:p14="http://schemas.microsoft.com/office/powerpoint/2010/mai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8CF0F8-1F12-1F45-82E4-E3BB2BFB63BD}" type="datetimeFigureOut">
              <a:rPr lang="en-US" smtClean="0"/>
              <a:t>2016-09-28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5236E8-9635-5D42-9BDA-DEAA6EB77ADB}" type="slidenum">
              <a:rPr lang="en-US" smtClean="0"/>
              <a:t>‹#›</a:t>
            </a:fld>
            <a:endParaRPr lang="en-US"/>
          </a:p>
        </p:txBody>
      </p:sp>
    </p:spTree>
    <p:extLst>
      <p:ext uri="{BB962C8B-B14F-4D97-AF65-F5344CB8AC3E}">
        <p14:creationId xmlns:p14="http://schemas.microsoft.com/office/powerpoint/2010/main" val="2135506334"/>
      </p:ext>
    </p:extLst>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548CF0F8-1F12-1F45-82E4-E3BB2BFB63BD}" type="datetimeFigureOut">
              <a:rPr lang="en-US" smtClean="0"/>
              <a:t>2016-09-28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236E8-9635-5D42-9BDA-DEAA6EB77ADB}" type="slidenum">
              <a:rPr lang="en-US" smtClean="0"/>
              <a:t>‹#›</a:t>
            </a:fld>
            <a:endParaRPr lang="en-US"/>
          </a:p>
        </p:txBody>
      </p:sp>
    </p:spTree>
    <p:extLst>
      <p:ext uri="{BB962C8B-B14F-4D97-AF65-F5344CB8AC3E}">
        <p14:creationId xmlns:p14="http://schemas.microsoft.com/office/powerpoint/2010/main" val="1148149746"/>
      </p:ext>
    </p:extLst>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962" y="0"/>
            <a:ext cx="8851037" cy="1408176"/>
          </a:xfrm>
        </p:spPr>
        <p:txBody>
          <a:bodyPr>
            <a:normAutofit/>
          </a:bodyPr>
          <a:lstStyle>
            <a:lvl1pPr>
              <a:defRPr sz="3600">
                <a:solidFill>
                  <a:schemeClr val="tx1"/>
                </a:solidFill>
              </a:defRPr>
            </a:lvl1pPr>
            <a:extLst/>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D85A95-8114-C445-BB9C-7F7ADCE2A834}" type="datetimeFigureOut">
              <a:rPr lang="en-US" smtClean="0"/>
              <a:t>2016-09-28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455B97-076C-A441-ABF5-EEFA4853B767}" type="slidenum">
              <a:rPr lang="en-US" smtClean="0"/>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548CF0F8-1F12-1F45-82E4-E3BB2BFB63BD}" type="datetimeFigureOut">
              <a:rPr lang="en-US" smtClean="0"/>
              <a:t>2016-09-28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236E8-9635-5D42-9BDA-DEAA6EB77ADB}" type="slidenum">
              <a:rPr lang="en-US" smtClean="0"/>
              <a:t>‹#›</a:t>
            </a:fld>
            <a:endParaRPr lang="en-US"/>
          </a:p>
        </p:txBody>
      </p:sp>
    </p:spTree>
    <p:extLst>
      <p:ext uri="{BB962C8B-B14F-4D97-AF65-F5344CB8AC3E}">
        <p14:creationId xmlns:p14="http://schemas.microsoft.com/office/powerpoint/2010/main" val="1691455185"/>
      </p:ext>
    </p:extLst>
  </p:cSld>
  <p:clrMapOvr>
    <a:masterClrMapping/>
  </p:clrMapOvr>
  <p:transition xmlns:p14="http://schemas.microsoft.com/office/powerpoint/2010/mai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548CF0F8-1F12-1F45-82E4-E3BB2BFB63BD}" type="datetimeFigureOut">
              <a:rPr lang="en-US" smtClean="0"/>
              <a:t>2016-09-28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236E8-9635-5D42-9BDA-DEAA6EB77ADB}" type="slidenum">
              <a:rPr lang="en-US" smtClean="0"/>
              <a:t>‹#›</a:t>
            </a:fld>
            <a:endParaRPr lang="en-US"/>
          </a:p>
        </p:txBody>
      </p:sp>
    </p:spTree>
    <p:extLst>
      <p:ext uri="{BB962C8B-B14F-4D97-AF65-F5344CB8AC3E}">
        <p14:creationId xmlns:p14="http://schemas.microsoft.com/office/powerpoint/2010/main" val="893520123"/>
      </p:ext>
    </p:extLst>
  </p:cSld>
  <p:clrMapOvr>
    <a:masterClrMapping/>
  </p:clrMapOvr>
  <p:transition xmlns:p14="http://schemas.microsoft.com/office/powerpoint/2010/mai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548CF0F8-1F12-1F45-82E4-E3BB2BFB63BD}" type="datetimeFigureOut">
              <a:rPr lang="en-US" smtClean="0"/>
              <a:t>2016-09-28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236E8-9635-5D42-9BDA-DEAA6EB77ADB}" type="slidenum">
              <a:rPr lang="en-US" smtClean="0"/>
              <a:t>‹#›</a:t>
            </a:fld>
            <a:endParaRPr lang="en-US"/>
          </a:p>
        </p:txBody>
      </p:sp>
    </p:spTree>
    <p:extLst>
      <p:ext uri="{BB962C8B-B14F-4D97-AF65-F5344CB8AC3E}">
        <p14:creationId xmlns:p14="http://schemas.microsoft.com/office/powerpoint/2010/main" val="824461031"/>
      </p:ext>
    </p:extLst>
  </p:cSld>
  <p:clrMapOvr>
    <a:masterClrMapping/>
  </p:clrMapOvr>
  <p:transition xmlns:p14="http://schemas.microsoft.com/office/powerpoint/2010/mai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5D85A95-8114-C445-BB9C-7F7ADCE2A834}" type="datetimeFigureOut">
              <a:rPr lang="en-US" smtClean="0"/>
              <a:t>2016-09-28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455B97-076C-A441-ABF5-EEFA4853B76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extLst/>
          </a:lstStyle>
          <a:p>
            <a:r>
              <a:rPr kumimoji="0" lang="en-US" dirty="0" smtClean="0"/>
              <a:t>Click to edit Master title style</a:t>
            </a:r>
            <a:endParaRPr kumimoji="0" lang="en-US" dirty="0"/>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5D85A95-8114-C445-BB9C-7F7ADCE2A834}" type="datetimeFigureOut">
              <a:rPr lang="en-US" smtClean="0"/>
              <a:t>2016-09-28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455B97-076C-A441-ABF5-EEFA4853B767}"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5D85A95-8114-C445-BB9C-7F7ADCE2A834}" type="datetimeFigureOut">
              <a:rPr lang="en-US" smtClean="0"/>
              <a:t>2016-09-28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455B97-076C-A441-ABF5-EEFA4853B767}" type="slidenum">
              <a:rPr lang="en-US" smtClean="0"/>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extLst/>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p:txBody>
          <a:bodyPr/>
          <a:lstStyle/>
          <a:p>
            <a:fld id="{85D85A95-8114-C445-BB9C-7F7ADCE2A834}" type="datetimeFigureOut">
              <a:rPr lang="en-US" smtClean="0"/>
              <a:t>2016-09-28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455B97-076C-A441-ABF5-EEFA4853B767}" type="slidenum">
              <a:rPr lang="en-US" smtClean="0"/>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D85A95-8114-C445-BB9C-7F7ADCE2A834}" type="datetimeFigureOut">
              <a:rPr lang="en-US" smtClean="0"/>
              <a:t>2016-09-28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455B97-076C-A441-ABF5-EEFA4853B767}"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5D85A95-8114-C445-BB9C-7F7ADCE2A834}" type="datetimeFigureOut">
              <a:rPr lang="en-US" smtClean="0"/>
              <a:t>2016-09-28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455B97-076C-A441-ABF5-EEFA4853B767}"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85D85A95-8114-C445-BB9C-7F7ADCE2A834}" type="datetimeFigureOut">
              <a:rPr lang="en-US" smtClean="0"/>
              <a:t>2016-09-28</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69455B97-076C-A441-ABF5-EEFA4853B76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bwMode="ltGray">
          <a:xfrm>
            <a:off x="0" y="1481615"/>
            <a:ext cx="9143999" cy="5376385"/>
          </a:xfrm>
          <a:prstGeom prst="rect">
            <a:avLst/>
          </a:prstGeom>
          <a:gradFill>
            <a:gsLst>
              <a:gs pos="0">
                <a:schemeClr val="tx1"/>
              </a:gs>
              <a:gs pos="84000">
                <a:schemeClr val="tx1">
                  <a:lumMod val="65000"/>
                  <a:lumOff val="35000"/>
                </a:schemeClr>
              </a:gs>
              <a:gs pos="100000">
                <a:schemeClr val="tx1">
                  <a:lumMod val="50000"/>
                  <a:lumOff val="50000"/>
                </a:schemeClr>
              </a:gs>
            </a:gsLst>
            <a:lin ang="5400000" scaled="0"/>
          </a:gra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solidFill>
                <a:schemeClr val="bg1"/>
              </a:solidFill>
            </a:endParaRPr>
          </a:p>
        </p:txBody>
      </p:sp>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FFC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b="1">
                <a:solidFill>
                  <a:srgbClr val="FFFF00"/>
                </a:solidFill>
              </a:defRPr>
            </a:lvl1pPr>
            <a:extLst/>
          </a:lstStyle>
          <a:p>
            <a:fld id="{85D85A95-8114-C445-BB9C-7F7ADCE2A834}" type="datetimeFigureOut">
              <a:rPr lang="en-US" smtClean="0"/>
              <a:pPr/>
              <a:t>2016-09-28</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b="1">
                <a:solidFill>
                  <a:srgbClr val="FFFF00"/>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b="1">
                <a:solidFill>
                  <a:srgbClr val="FFFF00"/>
                </a:solidFill>
              </a:defRPr>
            </a:lvl1pPr>
            <a:extLst/>
          </a:lstStyle>
          <a:p>
            <a:fld id="{69455B97-076C-A441-ABF5-EEFA4853B76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transition xmlns:p14="http://schemas.microsoft.com/office/powerpoint/2010/main" spd="slow">
    <p:fade/>
  </p:transition>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500" b="1" kern="1200">
          <a:solidFill>
            <a:schemeClr val="tx1"/>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bg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bg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bg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bg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bg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8CF0F8-1F12-1F45-82E4-E3BB2BFB63BD}" type="datetimeFigureOut">
              <a:rPr lang="en-US" smtClean="0"/>
              <a:t>2016-09-28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5236E8-9635-5D42-9BDA-DEAA6EB77ADB}" type="slidenum">
              <a:rPr lang="en-US" smtClean="0"/>
              <a:t>‹#›</a:t>
            </a:fld>
            <a:endParaRPr lang="en-US"/>
          </a:p>
        </p:txBody>
      </p:sp>
    </p:spTree>
    <p:extLst>
      <p:ext uri="{BB962C8B-B14F-4D97-AF65-F5344CB8AC3E}">
        <p14:creationId xmlns:p14="http://schemas.microsoft.com/office/powerpoint/2010/main" val="645338702"/>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spd="slow">
    <p:fade/>
  </p:transition>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4.jpg"/></Relationships>
</file>

<file path=ppt/slides/_rels/slide11.xml.rels><?xml version="1.0" encoding="UTF-8" standalone="yes"?>
<Relationships xmlns="http://schemas.openxmlformats.org/package/2006/relationships"><Relationship Id="rId3" Type="http://schemas.openxmlformats.org/officeDocument/2006/relationships/image" Target="../media/image25.jpg"/><Relationship Id="rId4" Type="http://schemas.openxmlformats.org/officeDocument/2006/relationships/image" Target="../media/image26.jpg"/><Relationship Id="rId5" Type="http://schemas.openxmlformats.org/officeDocument/2006/relationships/image" Target="../media/image27.jpg"/><Relationship Id="rId6" Type="http://schemas.openxmlformats.org/officeDocument/2006/relationships/image" Target="../media/image28.jpg"/><Relationship Id="rId7" Type="http://schemas.openxmlformats.org/officeDocument/2006/relationships/image" Target="../media/image29.jpg"/><Relationship Id="rId8" Type="http://schemas.openxmlformats.org/officeDocument/2006/relationships/image" Target="../media/image30.jpg"/><Relationship Id="rId9" Type="http://schemas.openxmlformats.org/officeDocument/2006/relationships/image" Target="../media/image31.jp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32.jpg"/><Relationship Id="rId4" Type="http://schemas.openxmlformats.org/officeDocument/2006/relationships/image" Target="../media/image33.jpg"/><Relationship Id="rId5" Type="http://schemas.openxmlformats.org/officeDocument/2006/relationships/image" Target="../media/image34.JPG"/><Relationship Id="rId6" Type="http://schemas.openxmlformats.org/officeDocument/2006/relationships/image" Target="../media/image35.JPG"/><Relationship Id="rId7" Type="http://schemas.openxmlformats.org/officeDocument/2006/relationships/image" Target="../media/image36.JP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40.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4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1" Type="http://schemas.openxmlformats.org/officeDocument/2006/relationships/image" Target="../media/image13.jpg"/><Relationship Id="rId12" Type="http://schemas.openxmlformats.org/officeDocument/2006/relationships/image" Target="../media/image14.jpg"/><Relationship Id="rId13" Type="http://schemas.openxmlformats.org/officeDocument/2006/relationships/image" Target="../media/image15.gif"/><Relationship Id="rId14" Type="http://schemas.openxmlformats.org/officeDocument/2006/relationships/image" Target="../media/image16.jp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 Id="rId4" Type="http://schemas.openxmlformats.org/officeDocument/2006/relationships/image" Target="../media/image6.gif"/><Relationship Id="rId5" Type="http://schemas.openxmlformats.org/officeDocument/2006/relationships/image" Target="../media/image7.jpg"/><Relationship Id="rId6" Type="http://schemas.openxmlformats.org/officeDocument/2006/relationships/image" Target="../media/image8.png"/><Relationship Id="rId7" Type="http://schemas.openxmlformats.org/officeDocument/2006/relationships/image" Target="../media/image9.gif"/><Relationship Id="rId8" Type="http://schemas.openxmlformats.org/officeDocument/2006/relationships/image" Target="../media/image10.gif"/><Relationship Id="rId9" Type="http://schemas.openxmlformats.org/officeDocument/2006/relationships/image" Target="../media/image11.jpg"/><Relationship Id="rId10" Type="http://schemas.openxmlformats.org/officeDocument/2006/relationships/image" Target="../media/image12.gif"/></Relationships>
</file>

<file path=ppt/slides/_rels/slide7.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image" Target="../media/image18.jpg"/><Relationship Id="rId5" Type="http://schemas.openxmlformats.org/officeDocument/2006/relationships/image" Target="../media/image19.jpg"/><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g"/><Relationship Id="rId5" Type="http://schemas.openxmlformats.org/officeDocument/2006/relationships/image" Target="../media/image22.jpg"/><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125889"/>
          </a:xfrm>
        </p:spPr>
        <p:txBody>
          <a:bodyPr>
            <a:normAutofit fontScale="90000"/>
          </a:bodyPr>
          <a:lstStyle/>
          <a:p>
            <a:r>
              <a:rPr lang="en-US" dirty="0">
                <a:solidFill>
                  <a:srgbClr val="FFC000"/>
                </a:solidFill>
              </a:rPr>
              <a:t>Sustainable Tourism Planning in Small </a:t>
            </a:r>
            <a:r>
              <a:rPr lang="en-US" dirty="0" smtClean="0">
                <a:solidFill>
                  <a:srgbClr val="FFC000"/>
                </a:solidFill>
              </a:rPr>
              <a:t>Towns:</a:t>
            </a:r>
            <a:br>
              <a:rPr lang="en-US" dirty="0" smtClean="0">
                <a:solidFill>
                  <a:srgbClr val="FFC000"/>
                </a:solidFill>
              </a:rPr>
            </a:br>
            <a:r>
              <a:rPr lang="en-US" dirty="0" smtClean="0">
                <a:solidFill>
                  <a:srgbClr val="FFC000"/>
                </a:solidFill>
              </a:rPr>
              <a:t>The Calgary Region Experience</a:t>
            </a:r>
            <a:endParaRPr lang="en-US" dirty="0">
              <a:solidFill>
                <a:srgbClr val="FFC000"/>
              </a:solidFill>
            </a:endParaRPr>
          </a:p>
        </p:txBody>
      </p:sp>
      <p:pic>
        <p:nvPicPr>
          <p:cNvPr id="4" name="Picture 3" descr="CRP_Landing_Logo.jpg"/>
          <p:cNvPicPr>
            <a:picLocks noChangeAspect="1"/>
          </p:cNvPicPr>
          <p:nvPr/>
        </p:nvPicPr>
        <p:blipFill>
          <a:blip r:embed="rId3">
            <a:clrChange>
              <a:clrFrom>
                <a:srgbClr val="FFFFFF"/>
              </a:clrFrom>
              <a:clrTo>
                <a:srgbClr val="FFFFFF">
                  <a:alpha val="0"/>
                </a:srgbClr>
              </a:clrTo>
            </a:clrChange>
            <a:alphaModFix/>
            <a:extLst>
              <a:ext uri="{28A0092B-C50C-407E-A947-70E740481C1C}">
                <a14:useLocalDpi xmlns:a14="http://schemas.microsoft.com/office/drawing/2010/main" val="0"/>
              </a:ext>
            </a:extLst>
          </a:blip>
          <a:stretch>
            <a:fillRect/>
          </a:stretch>
        </p:blipFill>
        <p:spPr>
          <a:xfrm>
            <a:off x="114114" y="5434217"/>
            <a:ext cx="2628931" cy="1283610"/>
          </a:xfrm>
          <a:prstGeom prst="rect">
            <a:avLst/>
          </a:prstGeom>
        </p:spPr>
      </p:pic>
      <p:pic>
        <p:nvPicPr>
          <p:cNvPr id="5" name="Picture 4"/>
          <p:cNvPicPr>
            <a:picLocks noChangeAspect="1"/>
          </p:cNvPicPr>
          <p:nvPr/>
        </p:nvPicPr>
        <p:blipFill>
          <a:blip r:embed="rId4"/>
          <a:stretch>
            <a:fillRect/>
          </a:stretch>
        </p:blipFill>
        <p:spPr>
          <a:xfrm>
            <a:off x="5798061" y="5300514"/>
            <a:ext cx="3144450" cy="1520676"/>
          </a:xfrm>
          <a:prstGeom prst="rect">
            <a:avLst/>
          </a:prstGeom>
        </p:spPr>
      </p:pic>
    </p:spTree>
    <p:extLst>
      <p:ext uri="{BB962C8B-B14F-4D97-AF65-F5344CB8AC3E}">
        <p14:creationId xmlns:p14="http://schemas.microsoft.com/office/powerpoint/2010/main" val="266415188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a:t>
            </a:r>
            <a:r>
              <a:rPr lang="en-US" dirty="0"/>
              <a:t>C</a:t>
            </a:r>
            <a:r>
              <a:rPr lang="en-US" dirty="0" smtClean="0"/>
              <a:t>ollection </a:t>
            </a:r>
            <a:r>
              <a:rPr lang="en-US" dirty="0"/>
              <a:t>in the Calgary Region</a:t>
            </a:r>
            <a:br>
              <a:rPr lang="en-US" dirty="0"/>
            </a:br>
            <a:r>
              <a:rPr lang="en-US" sz="2400" dirty="0"/>
              <a:t>Summer 2015 – Pilot Project</a:t>
            </a:r>
            <a:br>
              <a:rPr lang="en-US" sz="2400" dirty="0"/>
            </a:br>
            <a:r>
              <a:rPr lang="en-US" sz="1800" dirty="0"/>
              <a:t>Black Diamond, Chestermere, Cochrane, Irricana, Nanton and </a:t>
            </a:r>
            <a:r>
              <a:rPr lang="en-US" sz="1800" dirty="0" smtClean="0"/>
              <a:t>Strathmore </a:t>
            </a:r>
            <a:endParaRPr lang="en-US" sz="2400" dirty="0"/>
          </a:p>
        </p:txBody>
      </p:sp>
      <p:sp>
        <p:nvSpPr>
          <p:cNvPr id="5" name="Content Placeholder 4"/>
          <p:cNvSpPr>
            <a:spLocks noGrp="1"/>
          </p:cNvSpPr>
          <p:nvPr>
            <p:ph idx="1"/>
          </p:nvPr>
        </p:nvSpPr>
        <p:spPr>
          <a:xfrm>
            <a:off x="457200" y="3664968"/>
            <a:ext cx="8388174" cy="3002165"/>
          </a:xfrm>
        </p:spPr>
        <p:txBody>
          <a:bodyPr>
            <a:normAutofit/>
          </a:bodyPr>
          <a:lstStyle/>
          <a:p>
            <a:pPr>
              <a:lnSpc>
                <a:spcPct val="120000"/>
              </a:lnSpc>
            </a:pPr>
            <a:r>
              <a:rPr lang="en-US" sz="2800" dirty="0" smtClean="0"/>
              <a:t>Final </a:t>
            </a:r>
            <a:r>
              <a:rPr lang="en-US" sz="2800" dirty="0"/>
              <a:t>Report presented to Alberta Culture and Tourism – Feb 26, 2016 (report available on PDF) </a:t>
            </a:r>
          </a:p>
          <a:p>
            <a:pPr>
              <a:lnSpc>
                <a:spcPct val="120000"/>
              </a:lnSpc>
            </a:pPr>
            <a:r>
              <a:rPr lang="en-US" sz="2800" dirty="0"/>
              <a:t>Interest in similar projects from other regions </a:t>
            </a:r>
          </a:p>
          <a:p>
            <a:pPr>
              <a:lnSpc>
                <a:spcPct val="120000"/>
              </a:lnSpc>
            </a:pPr>
            <a:r>
              <a:rPr lang="en-US" sz="2800" dirty="0"/>
              <a:t>Lessons learned about the project: survey tool, info collected, project </a:t>
            </a:r>
            <a:r>
              <a:rPr lang="en-US" sz="2800" dirty="0" smtClean="0"/>
              <a:t>management</a:t>
            </a:r>
          </a:p>
          <a:p>
            <a:endParaRPr lang="en-US" sz="2800" dirty="0"/>
          </a:p>
        </p:txBody>
      </p:sp>
      <p:pic>
        <p:nvPicPr>
          <p:cNvPr id="3" name="Picture 2" descr="hands chart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605577" y="1986846"/>
            <a:ext cx="2025786" cy="1352602"/>
          </a:xfrm>
          <a:prstGeom prst="rect">
            <a:avLst/>
          </a:prstGeom>
        </p:spPr>
      </p:pic>
      <p:sp>
        <p:nvSpPr>
          <p:cNvPr id="4" name="TextBox 3"/>
          <p:cNvSpPr txBox="1"/>
          <p:nvPr/>
        </p:nvSpPr>
        <p:spPr>
          <a:xfrm>
            <a:off x="875261" y="2141103"/>
            <a:ext cx="2723370" cy="646331"/>
          </a:xfrm>
          <a:prstGeom prst="rect">
            <a:avLst/>
          </a:prstGeom>
          <a:noFill/>
        </p:spPr>
        <p:txBody>
          <a:bodyPr wrap="square" rtlCol="0">
            <a:spAutoFit/>
          </a:bodyPr>
          <a:lstStyle/>
          <a:p>
            <a:r>
              <a:rPr lang="en-US" sz="3600" b="1" dirty="0">
                <a:solidFill>
                  <a:schemeClr val="bg1"/>
                </a:solidFill>
              </a:rPr>
              <a:t>The </a:t>
            </a:r>
            <a:r>
              <a:rPr lang="en-US" sz="3600" b="1" dirty="0" smtClean="0">
                <a:solidFill>
                  <a:schemeClr val="bg1"/>
                </a:solidFill>
              </a:rPr>
              <a:t>Project </a:t>
            </a:r>
            <a:endParaRPr lang="en-US" sz="3600" b="1" dirty="0">
              <a:solidFill>
                <a:schemeClr val="bg1"/>
              </a:solidFill>
            </a:endParaRPr>
          </a:p>
        </p:txBody>
      </p:sp>
    </p:spTree>
    <p:extLst>
      <p:ext uri="{BB962C8B-B14F-4D97-AF65-F5344CB8AC3E}">
        <p14:creationId xmlns:p14="http://schemas.microsoft.com/office/powerpoint/2010/main" val="202026816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a:t>
            </a:r>
            <a:r>
              <a:rPr lang="en-US" dirty="0"/>
              <a:t>C</a:t>
            </a:r>
            <a:r>
              <a:rPr lang="en-US" dirty="0" smtClean="0"/>
              <a:t>ollection </a:t>
            </a:r>
            <a:r>
              <a:rPr lang="en-US" dirty="0"/>
              <a:t>in the Calgary Region</a:t>
            </a:r>
            <a:br>
              <a:rPr lang="en-US" dirty="0"/>
            </a:br>
            <a:r>
              <a:rPr lang="en-US" sz="2400" dirty="0"/>
              <a:t>Summer 2015 – Pilot Project</a:t>
            </a:r>
            <a:br>
              <a:rPr lang="en-US" sz="2400" dirty="0"/>
            </a:br>
            <a:r>
              <a:rPr lang="en-US" sz="2000" dirty="0" smtClean="0"/>
              <a:t>Benefits</a:t>
            </a:r>
            <a:endParaRPr lang="en-US" sz="2000" dirty="0"/>
          </a:p>
        </p:txBody>
      </p:sp>
      <p:pic>
        <p:nvPicPr>
          <p:cNvPr id="6" name="Content Placeholder 5" descr="Community Analysis.jpg"/>
          <p:cNvPicPr>
            <a:picLocks noGrp="1" noChangeAspect="1"/>
          </p:cNvPicPr>
          <p:nvPr>
            <p:ph idx="1"/>
          </p:nvPr>
        </p:nvPicPr>
        <p:blipFill rotWithShape="1">
          <a:blip r:embed="rId3">
            <a:extLst>
              <a:ext uri="{28A0092B-C50C-407E-A947-70E740481C1C}">
                <a14:useLocalDpi xmlns:a14="http://schemas.microsoft.com/office/drawing/2010/main" val="0"/>
              </a:ext>
            </a:extLst>
          </a:blip>
          <a:srcRect l="901" t="927" r="2418" b="489"/>
          <a:stretch/>
        </p:blipFill>
        <p:spPr>
          <a:xfrm>
            <a:off x="3665348" y="3249004"/>
            <a:ext cx="2134458" cy="2156647"/>
          </a:xfr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2827" y="1968971"/>
            <a:ext cx="1572703" cy="1048469"/>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0025" y="5680326"/>
            <a:ext cx="1545604" cy="1033451"/>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823" y="3233968"/>
            <a:ext cx="1400408" cy="1200350"/>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24834" y="5468602"/>
            <a:ext cx="1630897" cy="1154797"/>
          </a:xfrm>
          <a:prstGeom prst="rect">
            <a:avLst/>
          </a:prstGeom>
        </p:spPr>
      </p:pic>
      <p:pic>
        <p:nvPicPr>
          <p:cNvPr id="14" name="Picture 13" descr="Resultsjpg.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21205" y="1660890"/>
            <a:ext cx="1081009" cy="992516"/>
          </a:xfrm>
          <a:prstGeom prst="rect">
            <a:avLst/>
          </a:prstGeom>
        </p:spPr>
      </p:pic>
      <p:pic>
        <p:nvPicPr>
          <p:cNvPr id="15" name="Picture 14" descr="Intern.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271851" y="3719439"/>
            <a:ext cx="1155233" cy="1385130"/>
          </a:xfrm>
          <a:prstGeom prst="rect">
            <a:avLst/>
          </a:prstGeom>
        </p:spPr>
      </p:pic>
      <p:sp>
        <p:nvSpPr>
          <p:cNvPr id="3" name="TextBox 2"/>
          <p:cNvSpPr txBox="1"/>
          <p:nvPr/>
        </p:nvSpPr>
        <p:spPr>
          <a:xfrm>
            <a:off x="105987" y="4522998"/>
            <a:ext cx="2815218" cy="584776"/>
          </a:xfrm>
          <a:prstGeom prst="rect">
            <a:avLst/>
          </a:prstGeom>
          <a:noFill/>
        </p:spPr>
        <p:txBody>
          <a:bodyPr wrap="square" rtlCol="0">
            <a:spAutoFit/>
          </a:bodyPr>
          <a:lstStyle/>
          <a:p>
            <a:pPr algn="ctr"/>
            <a:r>
              <a:rPr lang="en-US" sz="1600" b="1" dirty="0" smtClean="0">
                <a:solidFill>
                  <a:schemeClr val="bg1"/>
                </a:solidFill>
              </a:rPr>
              <a:t>Partnerships </a:t>
            </a:r>
            <a:r>
              <a:rPr lang="en-US" sz="1600" b="1" dirty="0">
                <a:solidFill>
                  <a:schemeClr val="bg1"/>
                </a:solidFill>
              </a:rPr>
              <a:t>and community engagement</a:t>
            </a:r>
          </a:p>
        </p:txBody>
      </p:sp>
      <p:sp>
        <p:nvSpPr>
          <p:cNvPr id="4" name="TextBox 3"/>
          <p:cNvSpPr txBox="1"/>
          <p:nvPr/>
        </p:nvSpPr>
        <p:spPr>
          <a:xfrm>
            <a:off x="939385" y="2663399"/>
            <a:ext cx="4646224" cy="338554"/>
          </a:xfrm>
          <a:prstGeom prst="rect">
            <a:avLst/>
          </a:prstGeom>
          <a:noFill/>
        </p:spPr>
        <p:txBody>
          <a:bodyPr wrap="none" rtlCol="0">
            <a:spAutoFit/>
          </a:bodyPr>
          <a:lstStyle/>
          <a:p>
            <a:pPr algn="ctr"/>
            <a:r>
              <a:rPr lang="en-US" sz="1600" b="1" dirty="0" smtClean="0">
                <a:solidFill>
                  <a:srgbClr val="FFFFFF"/>
                </a:solidFill>
              </a:rPr>
              <a:t>Visitor Info . Strategy - Alberta Culture and Tourism</a:t>
            </a:r>
            <a:endParaRPr lang="en-US" sz="1600" b="1" dirty="0">
              <a:solidFill>
                <a:srgbClr val="FFFFFF"/>
              </a:solidFill>
            </a:endParaRPr>
          </a:p>
        </p:txBody>
      </p:sp>
      <p:sp>
        <p:nvSpPr>
          <p:cNvPr id="5" name="TextBox 4"/>
          <p:cNvSpPr txBox="1"/>
          <p:nvPr/>
        </p:nvSpPr>
        <p:spPr>
          <a:xfrm>
            <a:off x="5774623" y="3110984"/>
            <a:ext cx="3232518" cy="338554"/>
          </a:xfrm>
          <a:prstGeom prst="rect">
            <a:avLst/>
          </a:prstGeom>
          <a:noFill/>
        </p:spPr>
        <p:txBody>
          <a:bodyPr wrap="square" rtlCol="0">
            <a:spAutoFit/>
          </a:bodyPr>
          <a:lstStyle/>
          <a:p>
            <a:pPr algn="ctr"/>
            <a:r>
              <a:rPr lang="en-US" sz="1600" b="1" dirty="0">
                <a:solidFill>
                  <a:srgbClr val="FFFFFF"/>
                </a:solidFill>
              </a:rPr>
              <a:t>Hands on experience for students</a:t>
            </a:r>
          </a:p>
        </p:txBody>
      </p:sp>
      <p:sp>
        <p:nvSpPr>
          <p:cNvPr id="7" name="TextBox 6"/>
          <p:cNvSpPr txBox="1"/>
          <p:nvPr/>
        </p:nvSpPr>
        <p:spPr>
          <a:xfrm>
            <a:off x="7344642" y="5908347"/>
            <a:ext cx="1749197" cy="338554"/>
          </a:xfrm>
          <a:prstGeom prst="rect">
            <a:avLst/>
          </a:prstGeom>
          <a:noFill/>
        </p:spPr>
        <p:txBody>
          <a:bodyPr wrap="none" rtlCol="0">
            <a:spAutoFit/>
          </a:bodyPr>
          <a:lstStyle/>
          <a:p>
            <a:r>
              <a:rPr lang="en-US" sz="1600" b="1" dirty="0">
                <a:solidFill>
                  <a:srgbClr val="FFFFFF"/>
                </a:solidFill>
              </a:rPr>
              <a:t>Visitor awareness </a:t>
            </a:r>
          </a:p>
        </p:txBody>
      </p:sp>
      <p:sp>
        <p:nvSpPr>
          <p:cNvPr id="8" name="TextBox 7"/>
          <p:cNvSpPr txBox="1"/>
          <p:nvPr/>
        </p:nvSpPr>
        <p:spPr>
          <a:xfrm>
            <a:off x="121663" y="5767919"/>
            <a:ext cx="1981568" cy="584776"/>
          </a:xfrm>
          <a:prstGeom prst="rect">
            <a:avLst/>
          </a:prstGeom>
          <a:noFill/>
        </p:spPr>
        <p:txBody>
          <a:bodyPr wrap="square" rtlCol="0">
            <a:spAutoFit/>
          </a:bodyPr>
          <a:lstStyle/>
          <a:p>
            <a:pPr algn="ctr"/>
            <a:r>
              <a:rPr lang="en-US" sz="1600" b="1" dirty="0">
                <a:solidFill>
                  <a:srgbClr val="FFFFFF"/>
                </a:solidFill>
              </a:rPr>
              <a:t>Visitor behaviour trends</a:t>
            </a:r>
          </a:p>
        </p:txBody>
      </p:sp>
      <p:sp>
        <p:nvSpPr>
          <p:cNvPr id="11" name="TextBox 10"/>
          <p:cNvSpPr txBox="1"/>
          <p:nvPr/>
        </p:nvSpPr>
        <p:spPr>
          <a:xfrm>
            <a:off x="6875792" y="5147990"/>
            <a:ext cx="1851789" cy="338554"/>
          </a:xfrm>
          <a:prstGeom prst="rect">
            <a:avLst/>
          </a:prstGeom>
          <a:noFill/>
        </p:spPr>
        <p:txBody>
          <a:bodyPr wrap="none" rtlCol="0">
            <a:spAutoFit/>
          </a:bodyPr>
          <a:lstStyle/>
          <a:p>
            <a:pPr algn="ctr"/>
            <a:r>
              <a:rPr lang="en-US" sz="1600" b="1" dirty="0">
                <a:solidFill>
                  <a:srgbClr val="FFFFFF"/>
                </a:solidFill>
              </a:rPr>
              <a:t>Regional Database </a:t>
            </a:r>
          </a:p>
        </p:txBody>
      </p:sp>
    </p:spTree>
    <p:extLst>
      <p:ext uri="{BB962C8B-B14F-4D97-AF65-F5344CB8AC3E}">
        <p14:creationId xmlns:p14="http://schemas.microsoft.com/office/powerpoint/2010/main" val="64292216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Data </a:t>
            </a:r>
            <a:r>
              <a:rPr lang="en-US" sz="4000" dirty="0" smtClean="0"/>
              <a:t>Collection </a:t>
            </a:r>
            <a:r>
              <a:rPr lang="en-US" sz="4000" dirty="0"/>
              <a:t>in the Calgary Region</a:t>
            </a:r>
            <a:br>
              <a:rPr lang="en-US" sz="4000" dirty="0"/>
            </a:br>
            <a:r>
              <a:rPr lang="en-US" sz="2700" dirty="0"/>
              <a:t>Summer 2015 – Pilot Project</a:t>
            </a:r>
            <a:br>
              <a:rPr lang="en-US" sz="2700" dirty="0"/>
            </a:br>
            <a:r>
              <a:rPr lang="en-US" sz="2200" dirty="0" smtClean="0"/>
              <a:t>Results</a:t>
            </a:r>
            <a:endParaRPr lang="en-US" sz="2200" dirty="0"/>
          </a:p>
        </p:txBody>
      </p:sp>
      <p:sp>
        <p:nvSpPr>
          <p:cNvPr id="3" name="Content Placeholder 2"/>
          <p:cNvSpPr>
            <a:spLocks noGrp="1"/>
          </p:cNvSpPr>
          <p:nvPr>
            <p:ph idx="1"/>
          </p:nvPr>
        </p:nvSpPr>
        <p:spPr/>
        <p:txBody>
          <a:bodyPr>
            <a:normAutofit/>
          </a:bodyPr>
          <a:lstStyle/>
          <a:p>
            <a:r>
              <a:rPr lang="en-US" dirty="0" smtClean="0"/>
              <a:t>Meetings </a:t>
            </a:r>
            <a:r>
              <a:rPr lang="en-US" dirty="0"/>
              <a:t>with local </a:t>
            </a:r>
            <a:r>
              <a:rPr lang="en-US" dirty="0" smtClean="0"/>
              <a:t>community &amp; partners </a:t>
            </a:r>
            <a:endParaRPr lang="en-US" dirty="0"/>
          </a:p>
          <a:p>
            <a:pPr lvl="1"/>
            <a:endParaRPr lang="en-US" dirty="0" smtClean="0"/>
          </a:p>
          <a:p>
            <a:pPr marL="457200" lvl="1" indent="0">
              <a:buNone/>
            </a:pPr>
            <a:endParaRPr lang="en-US" dirty="0" smtClean="0"/>
          </a:p>
          <a:p>
            <a:pPr marL="457200" lvl="1" indent="0">
              <a:buNone/>
            </a:pPr>
            <a:r>
              <a:rPr lang="en-US" dirty="0" smtClean="0"/>
              <a:t> </a:t>
            </a:r>
          </a:p>
          <a:p>
            <a:r>
              <a:rPr lang="en-US" dirty="0" smtClean="0"/>
              <a:t>“Our Best Costumer” </a:t>
            </a:r>
            <a:r>
              <a:rPr lang="en-US" sz="2100" dirty="0" smtClean="0"/>
              <a:t>(EQ: Cultural Explorer &amp; Authentic Experiencer) </a:t>
            </a:r>
          </a:p>
          <a:p>
            <a:r>
              <a:rPr lang="en-US" dirty="0"/>
              <a:t>I</a:t>
            </a:r>
            <a:r>
              <a:rPr lang="en-US" dirty="0" smtClean="0"/>
              <a:t>nfo about trends and required improvements</a:t>
            </a:r>
          </a:p>
          <a:p>
            <a:r>
              <a:rPr lang="en-US" dirty="0" smtClean="0"/>
              <a:t>Local partners used info for grant applications and improvements </a:t>
            </a:r>
          </a:p>
          <a:p>
            <a:pPr lvl="1"/>
            <a:endParaRPr lang="en-US" dirty="0" smtClean="0"/>
          </a:p>
          <a:p>
            <a:pPr lvl="1"/>
            <a:endParaRPr lang="en-US" dirty="0" smtClean="0"/>
          </a:p>
        </p:txBody>
      </p:sp>
      <p:sp>
        <p:nvSpPr>
          <p:cNvPr id="6" name="TextBox 5"/>
          <p:cNvSpPr txBox="1"/>
          <p:nvPr/>
        </p:nvSpPr>
        <p:spPr>
          <a:xfrm>
            <a:off x="1722598" y="2607744"/>
            <a:ext cx="3561981" cy="1200329"/>
          </a:xfrm>
          <a:prstGeom prst="rect">
            <a:avLst/>
          </a:prstGeom>
          <a:noFill/>
        </p:spPr>
        <p:txBody>
          <a:bodyPr wrap="square" rtlCol="0">
            <a:spAutoFit/>
          </a:bodyPr>
          <a:lstStyle/>
          <a:p>
            <a:pPr lvl="1"/>
            <a:r>
              <a:rPr lang="en-US" dirty="0" smtClean="0">
                <a:solidFill>
                  <a:srgbClr val="FFFFFF"/>
                </a:solidFill>
              </a:rPr>
              <a:t>Catalyst </a:t>
            </a:r>
            <a:r>
              <a:rPr lang="en-US" dirty="0">
                <a:solidFill>
                  <a:srgbClr val="FFFFFF"/>
                </a:solidFill>
              </a:rPr>
              <a:t>for a discussion </a:t>
            </a:r>
            <a:r>
              <a:rPr lang="en-US" dirty="0" smtClean="0">
                <a:solidFill>
                  <a:srgbClr val="FFFFFF"/>
                </a:solidFill>
              </a:rPr>
              <a:t>on local opportunities for tourism development  &amp; suggestions for future projects</a:t>
            </a:r>
            <a:endParaRPr lang="en-US" dirty="0">
              <a:solidFill>
                <a:srgbClr val="FFFFFF"/>
              </a:solidFill>
            </a:endParaRPr>
          </a:p>
        </p:txBody>
      </p:sp>
      <p:sp>
        <p:nvSpPr>
          <p:cNvPr id="7" name="Bent-Up Arrow 6"/>
          <p:cNvSpPr/>
          <p:nvPr/>
        </p:nvSpPr>
        <p:spPr>
          <a:xfrm rot="5400000">
            <a:off x="1532802" y="2721171"/>
            <a:ext cx="512008" cy="422307"/>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9492272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Tourism Assessment &amp; Action Plan Project </a:t>
            </a:r>
            <a:endParaRPr lang="en-US" dirty="0"/>
          </a:p>
        </p:txBody>
      </p:sp>
      <p:sp>
        <p:nvSpPr>
          <p:cNvPr id="3" name="Content Placeholder 2"/>
          <p:cNvSpPr>
            <a:spLocks noGrp="1"/>
          </p:cNvSpPr>
          <p:nvPr>
            <p:ph idx="1"/>
          </p:nvPr>
        </p:nvSpPr>
        <p:spPr/>
        <p:txBody>
          <a:bodyPr>
            <a:normAutofit/>
          </a:bodyPr>
          <a:lstStyle/>
          <a:p>
            <a:r>
              <a:rPr lang="en-US" sz="2800" dirty="0" smtClean="0"/>
              <a:t>Irricana, AB May 2015 – Sept 2016 </a:t>
            </a:r>
          </a:p>
          <a:p>
            <a:r>
              <a:rPr lang="en-US" sz="2800" dirty="0" smtClean="0"/>
              <a:t>Irricana Tourism Assessment Team &amp; New EDTC </a:t>
            </a:r>
          </a:p>
          <a:p>
            <a:endParaRPr lang="en-US" sz="2800" dirty="0"/>
          </a:p>
        </p:txBody>
      </p:sp>
      <p:pic>
        <p:nvPicPr>
          <p:cNvPr id="4" name="Picture 3" descr="1. header phot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64776">
            <a:off x="408057" y="3278137"/>
            <a:ext cx="2879546" cy="21596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descr="2.Campground.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6740">
            <a:off x="4554008" y="4659637"/>
            <a:ext cx="2697692" cy="20232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descr="like4.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658139">
            <a:off x="3403831" y="3199714"/>
            <a:ext cx="2650067" cy="176671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descr="like3 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39612" y="3283466"/>
            <a:ext cx="2724150" cy="18161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descr="like6.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582875">
            <a:off x="1187314" y="4694513"/>
            <a:ext cx="2623608" cy="17490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8800762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0-#ppt_w/2"/>
                                          </p:val>
                                        </p:tav>
                                        <p:tav tm="100000">
                                          <p:val>
                                            <p:strVal val="#ppt_x"/>
                                          </p:val>
                                        </p:tav>
                                      </p:tavLst>
                                    </p:anim>
                                    <p:anim calcmode="lin" valueType="num">
                                      <p:cBhvr additive="base">
                                        <p:cTn id="8" dur="1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500" fill="hold"/>
                                        <p:tgtEl>
                                          <p:spTgt spid="5"/>
                                        </p:tgtEl>
                                        <p:attrNameLst>
                                          <p:attrName>ppt_x</p:attrName>
                                        </p:attrNameLst>
                                      </p:cBhvr>
                                      <p:tavLst>
                                        <p:tav tm="0">
                                          <p:val>
                                            <p:strVal val="#ppt_x"/>
                                          </p:val>
                                        </p:tav>
                                        <p:tav tm="100000">
                                          <p:val>
                                            <p:strVal val="#ppt_x"/>
                                          </p:val>
                                        </p:tav>
                                      </p:tavLst>
                                    </p:anim>
                                    <p:anim calcmode="lin" valueType="num">
                                      <p:cBhvr additive="base">
                                        <p:cTn id="13" dur="1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3"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600" fill="hold"/>
                                        <p:tgtEl>
                                          <p:spTgt spid="7"/>
                                        </p:tgtEl>
                                        <p:attrNameLst>
                                          <p:attrName>ppt_x</p:attrName>
                                        </p:attrNameLst>
                                      </p:cBhvr>
                                      <p:tavLst>
                                        <p:tav tm="0">
                                          <p:val>
                                            <p:strVal val="1+#ppt_w/2"/>
                                          </p:val>
                                        </p:tav>
                                        <p:tav tm="100000">
                                          <p:val>
                                            <p:strVal val="#ppt_x"/>
                                          </p:val>
                                        </p:tav>
                                      </p:tavLst>
                                    </p:anim>
                                    <p:anim calcmode="lin" valueType="num">
                                      <p:cBhvr additive="base">
                                        <p:cTn id="18" dur="1600" fill="hold"/>
                                        <p:tgtEl>
                                          <p:spTgt spid="7"/>
                                        </p:tgtEl>
                                        <p:attrNameLst>
                                          <p:attrName>ppt_y</p:attrName>
                                        </p:attrNameLst>
                                      </p:cBhvr>
                                      <p:tavLst>
                                        <p:tav tm="0">
                                          <p:val>
                                            <p:strVal val="0-#ppt_h/2"/>
                                          </p:val>
                                        </p:tav>
                                        <p:tav tm="100000">
                                          <p:val>
                                            <p:strVal val="#ppt_y"/>
                                          </p:val>
                                        </p:tav>
                                      </p:tavLst>
                                    </p:anim>
                                  </p:childTnLst>
                                </p:cTn>
                              </p:par>
                            </p:childTnLst>
                          </p:cTn>
                        </p:par>
                        <p:par>
                          <p:cTn id="19" fill="hold">
                            <p:stCondLst>
                              <p:cond delay="4600"/>
                            </p:stCondLst>
                            <p:childTnLst>
                              <p:par>
                                <p:cTn id="20" presetID="2" presetClass="entr" presetSubtype="12"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600" fill="hold"/>
                                        <p:tgtEl>
                                          <p:spTgt spid="8"/>
                                        </p:tgtEl>
                                        <p:attrNameLst>
                                          <p:attrName>ppt_x</p:attrName>
                                        </p:attrNameLst>
                                      </p:cBhvr>
                                      <p:tavLst>
                                        <p:tav tm="0">
                                          <p:val>
                                            <p:strVal val="0-#ppt_w/2"/>
                                          </p:val>
                                        </p:tav>
                                        <p:tav tm="100000">
                                          <p:val>
                                            <p:strVal val="#ppt_x"/>
                                          </p:val>
                                        </p:tav>
                                      </p:tavLst>
                                    </p:anim>
                                    <p:anim calcmode="lin" valueType="num">
                                      <p:cBhvr additive="base">
                                        <p:cTn id="23" dur="1600" fill="hold"/>
                                        <p:tgtEl>
                                          <p:spTgt spid="8"/>
                                        </p:tgtEl>
                                        <p:attrNameLst>
                                          <p:attrName>ppt_y</p:attrName>
                                        </p:attrNameLst>
                                      </p:cBhvr>
                                      <p:tavLst>
                                        <p:tav tm="0">
                                          <p:val>
                                            <p:strVal val="1+#ppt_h/2"/>
                                          </p:val>
                                        </p:tav>
                                        <p:tav tm="100000">
                                          <p:val>
                                            <p:strVal val="#ppt_y"/>
                                          </p:val>
                                        </p:tav>
                                      </p:tavLst>
                                    </p:anim>
                                  </p:childTnLst>
                                </p:cTn>
                              </p:par>
                            </p:childTnLst>
                          </p:cTn>
                        </p:par>
                        <p:par>
                          <p:cTn id="24" fill="hold">
                            <p:stCondLst>
                              <p:cond delay="6200"/>
                            </p:stCondLst>
                            <p:childTnLst>
                              <p:par>
                                <p:cTn id="25" presetID="2" presetClass="entr" presetSubtype="2"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1500" fill="hold"/>
                                        <p:tgtEl>
                                          <p:spTgt spid="6"/>
                                        </p:tgtEl>
                                        <p:attrNameLst>
                                          <p:attrName>ppt_x</p:attrName>
                                        </p:attrNameLst>
                                      </p:cBhvr>
                                      <p:tavLst>
                                        <p:tav tm="0">
                                          <p:val>
                                            <p:strVal val="1+#ppt_w/2"/>
                                          </p:val>
                                        </p:tav>
                                        <p:tav tm="100000">
                                          <p:val>
                                            <p:strVal val="#ppt_x"/>
                                          </p:val>
                                        </p:tav>
                                      </p:tavLst>
                                    </p:anim>
                                    <p:anim calcmode="lin" valueType="num">
                                      <p:cBhvr additive="base">
                                        <p:cTn id="28" dur="1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009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Tourism Assessment Process</a:t>
            </a:r>
            <a:endParaRPr lang="en-US" dirty="0"/>
          </a:p>
        </p:txBody>
      </p:sp>
      <p:sp>
        <p:nvSpPr>
          <p:cNvPr id="7" name="Rectangle 6"/>
          <p:cNvSpPr/>
          <p:nvPr/>
        </p:nvSpPr>
        <p:spPr>
          <a:xfrm>
            <a:off x="292962" y="3877637"/>
            <a:ext cx="990000" cy="126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800" b="1" dirty="0" smtClean="0">
                <a:solidFill>
                  <a:srgbClr val="000000"/>
                </a:solidFill>
              </a:rPr>
              <a:t>Establish</a:t>
            </a:r>
          </a:p>
          <a:p>
            <a:r>
              <a:rPr lang="en-US" sz="800" b="1" dirty="0" smtClean="0">
                <a:solidFill>
                  <a:srgbClr val="000000"/>
                </a:solidFill>
              </a:rPr>
              <a:t>Tourism</a:t>
            </a:r>
          </a:p>
          <a:p>
            <a:r>
              <a:rPr lang="en-US" sz="800" b="1" dirty="0" smtClean="0">
                <a:solidFill>
                  <a:srgbClr val="000000"/>
                </a:solidFill>
              </a:rPr>
              <a:t>Assessment</a:t>
            </a:r>
          </a:p>
          <a:p>
            <a:r>
              <a:rPr lang="en-US" sz="800" b="1" dirty="0" smtClean="0">
                <a:solidFill>
                  <a:srgbClr val="000000"/>
                </a:solidFill>
              </a:rPr>
              <a:t>Team Mandate:</a:t>
            </a:r>
          </a:p>
          <a:p>
            <a:r>
              <a:rPr lang="en-US" sz="800" b="1" dirty="0" smtClean="0">
                <a:solidFill>
                  <a:srgbClr val="000000"/>
                </a:solidFill>
              </a:rPr>
              <a:t>Sponsoring</a:t>
            </a:r>
          </a:p>
          <a:p>
            <a:r>
              <a:rPr lang="en-US" sz="800" b="1" dirty="0" smtClean="0">
                <a:solidFill>
                  <a:srgbClr val="000000"/>
                </a:solidFill>
              </a:rPr>
              <a:t>Group (Town’s</a:t>
            </a:r>
          </a:p>
          <a:p>
            <a:r>
              <a:rPr lang="en-US" sz="800" b="1" dirty="0" smtClean="0">
                <a:solidFill>
                  <a:srgbClr val="000000"/>
                </a:solidFill>
              </a:rPr>
              <a:t>Representatives)</a:t>
            </a:r>
          </a:p>
          <a:p>
            <a:endParaRPr lang="en-US" sz="800" b="1" dirty="0"/>
          </a:p>
        </p:txBody>
      </p:sp>
      <p:sp>
        <p:nvSpPr>
          <p:cNvPr id="8" name="Striped Right Arrow 7"/>
          <p:cNvSpPr/>
          <p:nvPr/>
        </p:nvSpPr>
        <p:spPr>
          <a:xfrm>
            <a:off x="1404093" y="4349889"/>
            <a:ext cx="323574" cy="315496"/>
          </a:xfrm>
          <a:prstGeom prst="stripedRightArrow">
            <a:avLst>
              <a:gd name="adj1" fmla="val 49932"/>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9" name="Rectangle 8"/>
          <p:cNvSpPr/>
          <p:nvPr/>
        </p:nvSpPr>
        <p:spPr>
          <a:xfrm>
            <a:off x="1848798" y="3877637"/>
            <a:ext cx="791879" cy="1260000"/>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6000">
              <a:buFont typeface="+mj-lt"/>
              <a:buAutoNum type="arabicPeriod"/>
            </a:pPr>
            <a:r>
              <a:rPr lang="en-US" sz="800" b="1" dirty="0" smtClean="0">
                <a:solidFill>
                  <a:srgbClr val="000000"/>
                </a:solidFill>
              </a:rPr>
              <a:t>Organize Leadership Team</a:t>
            </a:r>
            <a:br>
              <a:rPr lang="en-US" sz="800" b="1" dirty="0" smtClean="0">
                <a:solidFill>
                  <a:srgbClr val="000000"/>
                </a:solidFill>
              </a:rPr>
            </a:br>
            <a:r>
              <a:rPr lang="en-US" sz="800" b="1" dirty="0" smtClean="0">
                <a:solidFill>
                  <a:srgbClr val="000000"/>
                </a:solidFill>
              </a:rPr>
              <a:t>(Tourism Assessment Team)</a:t>
            </a:r>
          </a:p>
        </p:txBody>
      </p:sp>
      <p:grpSp>
        <p:nvGrpSpPr>
          <p:cNvPr id="14" name="Group 13"/>
          <p:cNvGrpSpPr/>
          <p:nvPr/>
        </p:nvGrpSpPr>
        <p:grpSpPr>
          <a:xfrm>
            <a:off x="2761808" y="2719445"/>
            <a:ext cx="900000" cy="3576384"/>
            <a:chOff x="2761808" y="2743806"/>
            <a:chExt cx="900000" cy="3576384"/>
          </a:xfrm>
        </p:grpSpPr>
        <p:sp>
          <p:nvSpPr>
            <p:cNvPr id="10" name="Rectangle 9"/>
            <p:cNvSpPr/>
            <p:nvPr/>
          </p:nvSpPr>
          <p:spPr>
            <a:xfrm>
              <a:off x="2761808" y="2743806"/>
              <a:ext cx="900000" cy="567954"/>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2"/>
              </a:pPr>
              <a:r>
                <a:rPr lang="en-US" sz="800" b="1" dirty="0" smtClean="0">
                  <a:solidFill>
                    <a:srgbClr val="000000"/>
                  </a:solidFill>
                </a:rPr>
                <a:t>Develop Economic and Visitors Profiles</a:t>
              </a:r>
            </a:p>
          </p:txBody>
        </p:sp>
        <p:sp>
          <p:nvSpPr>
            <p:cNvPr id="11" name="Rectangle 10"/>
            <p:cNvSpPr/>
            <p:nvPr/>
          </p:nvSpPr>
          <p:spPr>
            <a:xfrm>
              <a:off x="2761808" y="3608192"/>
              <a:ext cx="900000" cy="661738"/>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3"/>
              </a:pPr>
              <a:r>
                <a:rPr lang="en-US" sz="800" b="1" dirty="0">
                  <a:solidFill>
                    <a:srgbClr val="000000"/>
                  </a:solidFill>
                </a:rPr>
                <a:t>Conduct Resident Attitude Survey</a:t>
              </a:r>
            </a:p>
          </p:txBody>
        </p:sp>
        <p:sp>
          <p:nvSpPr>
            <p:cNvPr id="12" name="Rectangle 11"/>
            <p:cNvSpPr/>
            <p:nvPr/>
          </p:nvSpPr>
          <p:spPr>
            <a:xfrm>
              <a:off x="2761808" y="4566362"/>
              <a:ext cx="900000" cy="573258"/>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4"/>
              </a:pPr>
              <a:r>
                <a:rPr lang="en-US" sz="800" b="1" dirty="0" smtClean="0">
                  <a:solidFill>
                    <a:srgbClr val="000000"/>
                  </a:solidFill>
                </a:rPr>
                <a:t>Identify Partners</a:t>
              </a:r>
              <a:endParaRPr lang="en-US" sz="800" b="1" dirty="0">
                <a:solidFill>
                  <a:srgbClr val="000000"/>
                </a:solidFill>
              </a:endParaRPr>
            </a:p>
          </p:txBody>
        </p:sp>
        <p:sp>
          <p:nvSpPr>
            <p:cNvPr id="13" name="Rectangle 12"/>
            <p:cNvSpPr/>
            <p:nvPr/>
          </p:nvSpPr>
          <p:spPr>
            <a:xfrm>
              <a:off x="2761808" y="5436051"/>
              <a:ext cx="900000" cy="884139"/>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5"/>
              </a:pPr>
              <a:r>
                <a:rPr lang="en-US" sz="800" b="1" dirty="0" smtClean="0">
                  <a:solidFill>
                    <a:srgbClr val="000000"/>
                  </a:solidFill>
                </a:rPr>
                <a:t>Attractions and Facilities Inventory &amp; Community Asset Mapping Process</a:t>
              </a:r>
              <a:endParaRPr lang="en-US" sz="800" b="1" dirty="0">
                <a:solidFill>
                  <a:srgbClr val="000000"/>
                </a:solidFill>
              </a:endParaRPr>
            </a:p>
          </p:txBody>
        </p:sp>
      </p:grpSp>
      <p:grpSp>
        <p:nvGrpSpPr>
          <p:cNvPr id="4" name="Group 3"/>
          <p:cNvGrpSpPr/>
          <p:nvPr/>
        </p:nvGrpSpPr>
        <p:grpSpPr>
          <a:xfrm>
            <a:off x="4508139" y="3289893"/>
            <a:ext cx="949684" cy="2435489"/>
            <a:chOff x="4433154" y="3237914"/>
            <a:chExt cx="949684" cy="2435489"/>
          </a:xfrm>
        </p:grpSpPr>
        <p:sp>
          <p:nvSpPr>
            <p:cNvPr id="15" name="Rectangle 14"/>
            <p:cNvSpPr/>
            <p:nvPr/>
          </p:nvSpPr>
          <p:spPr>
            <a:xfrm>
              <a:off x="4433154" y="3237914"/>
              <a:ext cx="949684" cy="567954"/>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6"/>
              </a:pPr>
              <a:r>
                <a:rPr lang="en-US" sz="800" b="1" dirty="0" smtClean="0">
                  <a:solidFill>
                    <a:srgbClr val="000000"/>
                  </a:solidFill>
                </a:rPr>
                <a:t>Identify High Potential Visitors</a:t>
              </a:r>
            </a:p>
          </p:txBody>
        </p:sp>
        <p:sp>
          <p:nvSpPr>
            <p:cNvPr id="16" name="Rectangle 15"/>
            <p:cNvSpPr/>
            <p:nvPr/>
          </p:nvSpPr>
          <p:spPr>
            <a:xfrm>
              <a:off x="4433154" y="4130180"/>
              <a:ext cx="949684" cy="567954"/>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7"/>
              </a:pPr>
              <a:r>
                <a:rPr lang="en-US" sz="800" b="1" dirty="0" smtClean="0">
                  <a:solidFill>
                    <a:srgbClr val="000000"/>
                  </a:solidFill>
                </a:rPr>
                <a:t>Visioning and Goal Setting</a:t>
              </a:r>
            </a:p>
          </p:txBody>
        </p:sp>
        <p:sp>
          <p:nvSpPr>
            <p:cNvPr id="17" name="Rectangle 16"/>
            <p:cNvSpPr/>
            <p:nvPr/>
          </p:nvSpPr>
          <p:spPr>
            <a:xfrm>
              <a:off x="4433154" y="5022447"/>
              <a:ext cx="949684" cy="650956"/>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8"/>
              </a:pPr>
              <a:r>
                <a:rPr lang="en-US" sz="800" b="1" dirty="0" smtClean="0">
                  <a:solidFill>
                    <a:srgbClr val="000000"/>
                  </a:solidFill>
                </a:rPr>
                <a:t>Management &amp; Development Assessment</a:t>
              </a:r>
            </a:p>
          </p:txBody>
        </p:sp>
      </p:grpSp>
      <p:grpSp>
        <p:nvGrpSpPr>
          <p:cNvPr id="3" name="Group 2"/>
          <p:cNvGrpSpPr/>
          <p:nvPr/>
        </p:nvGrpSpPr>
        <p:grpSpPr>
          <a:xfrm>
            <a:off x="6304154" y="2584380"/>
            <a:ext cx="1069200" cy="3846514"/>
            <a:chOff x="6154858" y="2735506"/>
            <a:chExt cx="1069200" cy="3846514"/>
          </a:xfrm>
        </p:grpSpPr>
        <p:sp>
          <p:nvSpPr>
            <p:cNvPr id="18" name="Rectangle 17"/>
            <p:cNvSpPr/>
            <p:nvPr/>
          </p:nvSpPr>
          <p:spPr>
            <a:xfrm>
              <a:off x="6154858" y="2735506"/>
              <a:ext cx="1069200" cy="650956"/>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9"/>
              </a:pPr>
              <a:r>
                <a:rPr lang="en-US" sz="800" b="1" dirty="0" smtClean="0">
                  <a:solidFill>
                    <a:srgbClr val="000000"/>
                  </a:solidFill>
                </a:rPr>
                <a:t>Identification of Potential Key Products &amp; Initiatives</a:t>
              </a:r>
            </a:p>
          </p:txBody>
        </p:sp>
        <p:sp>
          <p:nvSpPr>
            <p:cNvPr id="19" name="Rectangle 18"/>
            <p:cNvSpPr/>
            <p:nvPr/>
          </p:nvSpPr>
          <p:spPr>
            <a:xfrm>
              <a:off x="6154858" y="3544518"/>
              <a:ext cx="1069200" cy="650956"/>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10"/>
              </a:pPr>
              <a:r>
                <a:rPr lang="en-US" sz="800" b="1" dirty="0" smtClean="0">
                  <a:solidFill>
                    <a:srgbClr val="000000"/>
                  </a:solidFill>
                </a:rPr>
                <a:t>Project Scoping</a:t>
              </a:r>
            </a:p>
          </p:txBody>
        </p:sp>
        <p:sp>
          <p:nvSpPr>
            <p:cNvPr id="20" name="Rectangle 19"/>
            <p:cNvSpPr/>
            <p:nvPr/>
          </p:nvSpPr>
          <p:spPr>
            <a:xfrm>
              <a:off x="6154858" y="4353530"/>
              <a:ext cx="1069200" cy="650956"/>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11"/>
              </a:pPr>
              <a:r>
                <a:rPr lang="en-US" sz="800" b="1" dirty="0" smtClean="0">
                  <a:solidFill>
                    <a:srgbClr val="000000"/>
                  </a:solidFill>
                </a:rPr>
                <a:t>Estimate Impact Analysis</a:t>
              </a:r>
            </a:p>
          </p:txBody>
        </p:sp>
        <p:sp>
          <p:nvSpPr>
            <p:cNvPr id="21" name="Rectangle 20"/>
            <p:cNvSpPr/>
            <p:nvPr/>
          </p:nvSpPr>
          <p:spPr>
            <a:xfrm>
              <a:off x="6154858" y="5162542"/>
              <a:ext cx="1069200" cy="694691"/>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11"/>
              </a:pPr>
              <a:r>
                <a:rPr lang="en-US" sz="800" b="1" dirty="0" smtClean="0">
                  <a:solidFill>
                    <a:srgbClr val="000000"/>
                  </a:solidFill>
                </a:rPr>
                <a:t>Search for Funding Sources: Implementation actions</a:t>
              </a:r>
            </a:p>
          </p:txBody>
        </p:sp>
        <p:sp>
          <p:nvSpPr>
            <p:cNvPr id="22" name="Rectangle 21"/>
            <p:cNvSpPr/>
            <p:nvPr/>
          </p:nvSpPr>
          <p:spPr>
            <a:xfrm>
              <a:off x="6154858" y="6015290"/>
              <a:ext cx="1069200" cy="566730"/>
            </a:xfrm>
            <a:prstGeom prst="rect">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marL="182563" indent="-127000">
                <a:buFont typeface="+mj-lt"/>
                <a:buAutoNum type="arabicPeriod" startAt="11"/>
              </a:pPr>
              <a:r>
                <a:rPr lang="en-US" sz="800" b="1" dirty="0" smtClean="0">
                  <a:solidFill>
                    <a:srgbClr val="000000"/>
                  </a:solidFill>
                </a:rPr>
                <a:t>Communications and Marketing Plan</a:t>
              </a:r>
            </a:p>
          </p:txBody>
        </p:sp>
      </p:grpSp>
      <p:sp>
        <p:nvSpPr>
          <p:cNvPr id="23" name="Striped Right Arrow 22"/>
          <p:cNvSpPr/>
          <p:nvPr/>
        </p:nvSpPr>
        <p:spPr>
          <a:xfrm>
            <a:off x="3782939" y="4349889"/>
            <a:ext cx="604069" cy="315496"/>
          </a:xfrm>
          <a:prstGeom prst="stripedRightArrow">
            <a:avLst>
              <a:gd name="adj1" fmla="val 49932"/>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smtClean="0"/>
          </a:p>
          <a:p>
            <a:pPr algn="ctr"/>
            <a:endParaRPr lang="en-US" dirty="0"/>
          </a:p>
        </p:txBody>
      </p:sp>
      <p:grpSp>
        <p:nvGrpSpPr>
          <p:cNvPr id="6" name="Group 5"/>
          <p:cNvGrpSpPr/>
          <p:nvPr/>
        </p:nvGrpSpPr>
        <p:grpSpPr>
          <a:xfrm>
            <a:off x="7864627" y="3021426"/>
            <a:ext cx="925566" cy="2972422"/>
            <a:chOff x="7864627" y="3103289"/>
            <a:chExt cx="925566" cy="2972422"/>
          </a:xfrm>
        </p:grpSpPr>
        <p:sp>
          <p:nvSpPr>
            <p:cNvPr id="24" name="Rectangle 23"/>
            <p:cNvSpPr/>
            <p:nvPr/>
          </p:nvSpPr>
          <p:spPr>
            <a:xfrm rot="16200000">
              <a:off x="6691788" y="4350829"/>
              <a:ext cx="2773218" cy="427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smtClean="0">
                  <a:solidFill>
                    <a:srgbClr val="000000"/>
                  </a:solidFill>
                </a:rPr>
                <a:t>Actions for Implementation</a:t>
              </a:r>
              <a:endParaRPr lang="en-US" sz="800" b="1" dirty="0">
                <a:solidFill>
                  <a:srgbClr val="000000"/>
                </a:solidFill>
              </a:endParaRPr>
            </a:p>
          </p:txBody>
        </p:sp>
        <p:sp>
          <p:nvSpPr>
            <p:cNvPr id="26" name="Rectangle 25"/>
            <p:cNvSpPr/>
            <p:nvPr/>
          </p:nvSpPr>
          <p:spPr>
            <a:xfrm rot="16200000">
              <a:off x="7090212" y="4375730"/>
              <a:ext cx="2972422" cy="427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smtClean="0">
                  <a:solidFill>
                    <a:srgbClr val="000000"/>
                  </a:solidFill>
                </a:rPr>
                <a:t>Evaluation and Reporting (Summer 2015 &amp; Summer 2016)</a:t>
              </a:r>
              <a:endParaRPr lang="en-US" sz="800" b="1" dirty="0">
                <a:solidFill>
                  <a:srgbClr val="000000"/>
                </a:solidFill>
              </a:endParaRPr>
            </a:p>
          </p:txBody>
        </p:sp>
      </p:grpSp>
      <p:sp>
        <p:nvSpPr>
          <p:cNvPr id="27" name="Striped Right Arrow 26"/>
          <p:cNvSpPr/>
          <p:nvPr/>
        </p:nvSpPr>
        <p:spPr>
          <a:xfrm>
            <a:off x="5578954" y="4349889"/>
            <a:ext cx="604069" cy="315496"/>
          </a:xfrm>
          <a:prstGeom prst="stripedRightArrow">
            <a:avLst>
              <a:gd name="adj1" fmla="val 49932"/>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smtClean="0"/>
          </a:p>
          <a:p>
            <a:pPr algn="ctr"/>
            <a:endParaRPr lang="en-US" dirty="0"/>
          </a:p>
        </p:txBody>
      </p:sp>
      <p:sp>
        <p:nvSpPr>
          <p:cNvPr id="28" name="Right Arrow Callout 27"/>
          <p:cNvSpPr/>
          <p:nvPr/>
        </p:nvSpPr>
        <p:spPr>
          <a:xfrm>
            <a:off x="7494485" y="2602753"/>
            <a:ext cx="249014" cy="3809769"/>
          </a:xfrm>
          <a:prstGeom prst="rightArrowCallout">
            <a:avLst>
              <a:gd name="adj1" fmla="val 25000"/>
              <a:gd name="adj2" fmla="val 25000"/>
              <a:gd name="adj3" fmla="val 25000"/>
              <a:gd name="adj4" fmla="val 4111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044887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Tourism Assessment and Action Plan Project</a:t>
            </a:r>
            <a:br>
              <a:rPr lang="en-US" sz="3200" dirty="0" smtClean="0"/>
            </a:br>
            <a:r>
              <a:rPr lang="en-US" sz="2400" dirty="0" smtClean="0"/>
              <a:t>Irricana, AB</a:t>
            </a:r>
            <a:endParaRPr lang="en-US" sz="3200" dirty="0"/>
          </a:p>
        </p:txBody>
      </p:sp>
      <p:pic>
        <p:nvPicPr>
          <p:cNvPr id="4" name="Content Placeholder 3" descr="World Board Team.jpg"/>
          <p:cNvPicPr>
            <a:picLocks noGrp="1" noChangeAspect="1"/>
          </p:cNvPicPr>
          <p:nvPr>
            <p:ph idx="1"/>
          </p:nvPr>
        </p:nvPicPr>
        <p:blipFill>
          <a:blip r:embed="rId3">
            <a:extLst>
              <a:ext uri="{28A0092B-C50C-407E-A947-70E740481C1C}">
                <a14:useLocalDpi xmlns:a14="http://schemas.microsoft.com/office/drawing/2010/main" val="0"/>
              </a:ext>
            </a:extLst>
          </a:blip>
          <a:srcRect t="11017" b="11017"/>
          <a:stretch>
            <a:fillRect/>
          </a:stretch>
        </p:blipFill>
        <p:spPr>
          <a:xfrm>
            <a:off x="1056501" y="2325408"/>
            <a:ext cx="7030999" cy="3951912"/>
          </a:xfrm>
        </p:spPr>
      </p:pic>
      <p:sp>
        <p:nvSpPr>
          <p:cNvPr id="5" name="TextBox 4"/>
          <p:cNvSpPr txBox="1"/>
          <p:nvPr/>
        </p:nvSpPr>
        <p:spPr>
          <a:xfrm>
            <a:off x="1177599" y="2314096"/>
            <a:ext cx="1021859" cy="307777"/>
          </a:xfrm>
          <a:prstGeom prst="rect">
            <a:avLst/>
          </a:prstGeom>
          <a:noFill/>
        </p:spPr>
        <p:txBody>
          <a:bodyPr wrap="none" rtlCol="0">
            <a:spAutoFit/>
          </a:bodyPr>
          <a:lstStyle/>
          <a:p>
            <a:pPr algn="ctr"/>
            <a:r>
              <a:rPr lang="en-US" sz="1400" b="1" dirty="0" smtClean="0"/>
              <a:t>Volunteers</a:t>
            </a:r>
            <a:endParaRPr lang="en-US" sz="1400" b="1" dirty="0"/>
          </a:p>
        </p:txBody>
      </p:sp>
      <p:sp>
        <p:nvSpPr>
          <p:cNvPr id="6" name="TextBox 5"/>
          <p:cNvSpPr txBox="1"/>
          <p:nvPr/>
        </p:nvSpPr>
        <p:spPr>
          <a:xfrm>
            <a:off x="1105579" y="2868945"/>
            <a:ext cx="1364476" cy="523220"/>
          </a:xfrm>
          <a:prstGeom prst="rect">
            <a:avLst/>
          </a:prstGeom>
          <a:noFill/>
        </p:spPr>
        <p:txBody>
          <a:bodyPr wrap="none" rtlCol="0">
            <a:spAutoFit/>
          </a:bodyPr>
          <a:lstStyle/>
          <a:p>
            <a:pPr algn="ctr"/>
            <a:r>
              <a:rPr lang="en-US" sz="1400" b="1" dirty="0" smtClean="0"/>
              <a:t>Irricana Council</a:t>
            </a:r>
            <a:br>
              <a:rPr lang="en-US" sz="1400" b="1" dirty="0" smtClean="0"/>
            </a:br>
            <a:r>
              <a:rPr lang="en-US" sz="1400" b="1" dirty="0" smtClean="0"/>
              <a:t>Representative</a:t>
            </a:r>
            <a:endParaRPr lang="en-US" sz="1400" b="1" dirty="0"/>
          </a:p>
        </p:txBody>
      </p:sp>
      <p:sp>
        <p:nvSpPr>
          <p:cNvPr id="7" name="TextBox 6"/>
          <p:cNvSpPr txBox="1"/>
          <p:nvPr/>
        </p:nvSpPr>
        <p:spPr>
          <a:xfrm>
            <a:off x="1108684" y="5360700"/>
            <a:ext cx="1302744" cy="738664"/>
          </a:xfrm>
          <a:prstGeom prst="rect">
            <a:avLst/>
          </a:prstGeom>
          <a:noFill/>
        </p:spPr>
        <p:txBody>
          <a:bodyPr wrap="square" rtlCol="0">
            <a:spAutoFit/>
          </a:bodyPr>
          <a:lstStyle/>
          <a:p>
            <a:pPr algn="ctr"/>
            <a:r>
              <a:rPr lang="en-US" sz="1400" b="1" dirty="0"/>
              <a:t>Alberta Culture and Tourism</a:t>
            </a:r>
          </a:p>
        </p:txBody>
      </p:sp>
      <p:sp>
        <p:nvSpPr>
          <p:cNvPr id="8" name="TextBox 7"/>
          <p:cNvSpPr txBox="1"/>
          <p:nvPr/>
        </p:nvSpPr>
        <p:spPr>
          <a:xfrm>
            <a:off x="7168944" y="2396372"/>
            <a:ext cx="837223" cy="523220"/>
          </a:xfrm>
          <a:prstGeom prst="rect">
            <a:avLst/>
          </a:prstGeom>
          <a:noFill/>
        </p:spPr>
        <p:txBody>
          <a:bodyPr wrap="square" rtlCol="0">
            <a:spAutoFit/>
          </a:bodyPr>
          <a:lstStyle>
            <a:defPPr>
              <a:defRPr lang="en-US"/>
            </a:defPPr>
            <a:lvl1pPr algn="ctr">
              <a:defRPr sz="1400" b="1"/>
            </a:lvl1pPr>
          </a:lstStyle>
          <a:p>
            <a:r>
              <a:rPr lang="en-US" dirty="0"/>
              <a:t>Travel Alberta</a:t>
            </a:r>
          </a:p>
        </p:txBody>
      </p:sp>
      <p:sp>
        <p:nvSpPr>
          <p:cNvPr id="9" name="TextBox 8"/>
          <p:cNvSpPr txBox="1"/>
          <p:nvPr/>
        </p:nvSpPr>
        <p:spPr>
          <a:xfrm>
            <a:off x="7197433" y="3212548"/>
            <a:ext cx="954741" cy="738664"/>
          </a:xfrm>
          <a:prstGeom prst="rect">
            <a:avLst/>
          </a:prstGeom>
          <a:noFill/>
        </p:spPr>
        <p:txBody>
          <a:bodyPr wrap="square" rtlCol="0">
            <a:spAutoFit/>
          </a:bodyPr>
          <a:lstStyle/>
          <a:p>
            <a:pPr algn="ctr"/>
            <a:r>
              <a:rPr lang="en-US" sz="1400" b="1" dirty="0"/>
              <a:t>Canadian Badlands Tourism</a:t>
            </a:r>
          </a:p>
        </p:txBody>
      </p:sp>
      <p:sp>
        <p:nvSpPr>
          <p:cNvPr id="10" name="TextBox 9"/>
          <p:cNvSpPr txBox="1"/>
          <p:nvPr/>
        </p:nvSpPr>
        <p:spPr>
          <a:xfrm>
            <a:off x="1105579" y="4368400"/>
            <a:ext cx="1165899" cy="738664"/>
          </a:xfrm>
          <a:prstGeom prst="rect">
            <a:avLst/>
          </a:prstGeom>
          <a:noFill/>
        </p:spPr>
        <p:txBody>
          <a:bodyPr wrap="square" rtlCol="0">
            <a:spAutoFit/>
          </a:bodyPr>
          <a:lstStyle/>
          <a:p>
            <a:pPr algn="ctr"/>
            <a:r>
              <a:rPr lang="en-US" sz="1400" b="1" dirty="0"/>
              <a:t>Community Futures Wild Rose</a:t>
            </a:r>
          </a:p>
        </p:txBody>
      </p:sp>
      <p:sp>
        <p:nvSpPr>
          <p:cNvPr id="11" name="TextBox 10"/>
          <p:cNvSpPr txBox="1"/>
          <p:nvPr/>
        </p:nvSpPr>
        <p:spPr>
          <a:xfrm>
            <a:off x="6968061" y="5550782"/>
            <a:ext cx="817685" cy="523220"/>
          </a:xfrm>
          <a:prstGeom prst="rect">
            <a:avLst/>
          </a:prstGeom>
          <a:noFill/>
        </p:spPr>
        <p:txBody>
          <a:bodyPr wrap="square" rtlCol="0">
            <a:spAutoFit/>
          </a:bodyPr>
          <a:lstStyle/>
          <a:p>
            <a:pPr algn="ctr"/>
            <a:r>
              <a:rPr lang="en-US" sz="1400" b="1" dirty="0"/>
              <a:t>Tourism Calgary</a:t>
            </a:r>
          </a:p>
        </p:txBody>
      </p:sp>
      <p:sp>
        <p:nvSpPr>
          <p:cNvPr id="12" name="TextBox 11"/>
          <p:cNvSpPr txBox="1"/>
          <p:nvPr/>
        </p:nvSpPr>
        <p:spPr>
          <a:xfrm>
            <a:off x="7197433" y="4595382"/>
            <a:ext cx="954741" cy="738664"/>
          </a:xfrm>
          <a:prstGeom prst="rect">
            <a:avLst/>
          </a:prstGeom>
          <a:noFill/>
        </p:spPr>
        <p:txBody>
          <a:bodyPr wrap="square" rtlCol="0">
            <a:spAutoFit/>
          </a:bodyPr>
          <a:lstStyle/>
          <a:p>
            <a:pPr algn="ctr"/>
            <a:r>
              <a:rPr lang="en-US" sz="1400" b="1" dirty="0"/>
              <a:t>Bow Valley College</a:t>
            </a:r>
          </a:p>
        </p:txBody>
      </p:sp>
      <p:sp>
        <p:nvSpPr>
          <p:cNvPr id="13" name="Rectangle 12"/>
          <p:cNvSpPr/>
          <p:nvPr/>
        </p:nvSpPr>
        <p:spPr>
          <a:xfrm>
            <a:off x="3626067" y="4068438"/>
            <a:ext cx="1891864" cy="646331"/>
          </a:xfrm>
          <a:prstGeom prst="rect">
            <a:avLst/>
          </a:prstGeom>
          <a:noFill/>
        </p:spPr>
        <p:txBody>
          <a:bodyPr wrap="none" rtlCol="0">
            <a:spAutoFit/>
          </a:bodyPr>
          <a:lstStyle/>
          <a:p>
            <a:pPr algn="ctr"/>
            <a:r>
              <a:rPr lang="en-US" sz="1200" b="1" dirty="0"/>
              <a:t>“Tourism Assessment and </a:t>
            </a:r>
            <a:endParaRPr lang="en-US" sz="1200" b="1" dirty="0" smtClean="0"/>
          </a:p>
          <a:p>
            <a:pPr algn="ctr"/>
            <a:r>
              <a:rPr lang="en-US" sz="1200" b="1" dirty="0" smtClean="0"/>
              <a:t>Action </a:t>
            </a:r>
            <a:r>
              <a:rPr lang="en-US" sz="1200" b="1" dirty="0"/>
              <a:t>Plan Project</a:t>
            </a:r>
            <a:br>
              <a:rPr lang="en-US" sz="1200" b="1" dirty="0"/>
            </a:br>
            <a:r>
              <a:rPr lang="en-US" sz="1200" b="1" dirty="0"/>
              <a:t>Irricana, AB”</a:t>
            </a:r>
          </a:p>
        </p:txBody>
      </p:sp>
    </p:spTree>
    <p:extLst>
      <p:ext uri="{BB962C8B-B14F-4D97-AF65-F5344CB8AC3E}">
        <p14:creationId xmlns:p14="http://schemas.microsoft.com/office/powerpoint/2010/main" val="264774339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1500"/>
                                        <p:tgtEl>
                                          <p:spTgt spid="5"/>
                                        </p:tgtEl>
                                      </p:cBhvr>
                                    </p:animEffect>
                                  </p:childTnLst>
                                </p:cTn>
                              </p:par>
                            </p:childTnLst>
                          </p:cTn>
                        </p:par>
                        <p:par>
                          <p:cTn id="8" fill="hold">
                            <p:stCondLst>
                              <p:cond delay="15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1000"/>
                                        <p:tgtEl>
                                          <p:spTgt spid="6"/>
                                        </p:tgtEl>
                                      </p:cBhvr>
                                    </p:animEffect>
                                  </p:childTnLst>
                                </p:cTn>
                              </p:par>
                            </p:childTnLst>
                          </p:cTn>
                        </p:par>
                        <p:par>
                          <p:cTn id="12" fill="hold">
                            <p:stCondLst>
                              <p:cond delay="2500"/>
                            </p:stCondLst>
                            <p:childTnLst>
                              <p:par>
                                <p:cTn id="13" presetID="3" presetClass="entr" presetSubtype="1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1000"/>
                                        <p:tgtEl>
                                          <p:spTgt spid="10"/>
                                        </p:tgtEl>
                                      </p:cBhvr>
                                    </p:animEffect>
                                  </p:childTnLst>
                                </p:cTn>
                              </p:par>
                            </p:childTnLst>
                          </p:cTn>
                        </p:par>
                        <p:par>
                          <p:cTn id="16" fill="hold">
                            <p:stCondLst>
                              <p:cond delay="3500"/>
                            </p:stCondLst>
                            <p:childTnLst>
                              <p:par>
                                <p:cTn id="17" presetID="3" presetClass="entr" presetSubtype="1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linds(horizontal)">
                                      <p:cBhvr>
                                        <p:cTn id="19" dur="1000"/>
                                        <p:tgtEl>
                                          <p:spTgt spid="7"/>
                                        </p:tgtEl>
                                      </p:cBhvr>
                                    </p:animEffect>
                                  </p:childTnLst>
                                </p:cTn>
                              </p:par>
                            </p:childTnLst>
                          </p:cTn>
                        </p:par>
                        <p:par>
                          <p:cTn id="20" fill="hold">
                            <p:stCondLst>
                              <p:cond delay="4500"/>
                            </p:stCondLst>
                            <p:childTnLst>
                              <p:par>
                                <p:cTn id="21" presetID="3" presetClass="entr" presetSubtype="1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linds(horizontal)">
                                      <p:cBhvr>
                                        <p:cTn id="23" dur="1000"/>
                                        <p:tgtEl>
                                          <p:spTgt spid="11"/>
                                        </p:tgtEl>
                                      </p:cBhvr>
                                    </p:animEffect>
                                  </p:childTnLst>
                                </p:cTn>
                              </p:par>
                            </p:childTnLst>
                          </p:cTn>
                        </p:par>
                        <p:par>
                          <p:cTn id="24" fill="hold">
                            <p:stCondLst>
                              <p:cond delay="5500"/>
                            </p:stCondLst>
                            <p:childTnLst>
                              <p:par>
                                <p:cTn id="25" presetID="3" presetClass="entr" presetSubtype="1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1000"/>
                                        <p:tgtEl>
                                          <p:spTgt spid="12"/>
                                        </p:tgtEl>
                                      </p:cBhvr>
                                    </p:animEffect>
                                  </p:childTnLst>
                                </p:cTn>
                              </p:par>
                            </p:childTnLst>
                          </p:cTn>
                        </p:par>
                        <p:par>
                          <p:cTn id="28" fill="hold">
                            <p:stCondLst>
                              <p:cond delay="6500"/>
                            </p:stCondLst>
                            <p:childTnLst>
                              <p:par>
                                <p:cTn id="29" presetID="3" presetClass="entr" presetSubtype="1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linds(horizontal)">
                                      <p:cBhvr>
                                        <p:cTn id="31" dur="1000"/>
                                        <p:tgtEl>
                                          <p:spTgt spid="9"/>
                                        </p:tgtEl>
                                      </p:cBhvr>
                                    </p:animEffect>
                                  </p:childTnLst>
                                </p:cTn>
                              </p:par>
                            </p:childTnLst>
                          </p:cTn>
                        </p:par>
                        <p:par>
                          <p:cTn id="32" fill="hold">
                            <p:stCondLst>
                              <p:cond delay="7500"/>
                            </p:stCondLst>
                            <p:childTnLst>
                              <p:par>
                                <p:cTn id="33" presetID="3"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blinds(horizontal)">
                                      <p:cBhvr>
                                        <p:cTn id="3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t>Tourism Assessment and Action Plan </a:t>
            </a:r>
            <a:r>
              <a:rPr lang="en-US" sz="3200" dirty="0" smtClean="0"/>
              <a:t>Project</a:t>
            </a:r>
            <a:br>
              <a:rPr lang="en-US" sz="3200" dirty="0" smtClean="0"/>
            </a:br>
            <a:r>
              <a:rPr lang="en-US" sz="3200" dirty="0" smtClean="0"/>
              <a:t>Irricana, AB</a:t>
            </a:r>
            <a:endParaRPr lang="en-US" sz="3200" dirty="0"/>
          </a:p>
        </p:txBody>
      </p:sp>
      <p:sp>
        <p:nvSpPr>
          <p:cNvPr id="5" name="Content Placeholder 4"/>
          <p:cNvSpPr>
            <a:spLocks noGrp="1"/>
          </p:cNvSpPr>
          <p:nvPr>
            <p:ph idx="1"/>
          </p:nvPr>
        </p:nvSpPr>
        <p:spPr/>
        <p:txBody>
          <a:bodyPr/>
          <a:lstStyle/>
          <a:p>
            <a:r>
              <a:rPr lang="en-US" dirty="0" smtClean="0"/>
              <a:t>Actions Completed</a:t>
            </a:r>
            <a:endParaRPr lang="en-US" dirty="0"/>
          </a:p>
        </p:txBody>
      </p:sp>
      <p:pic>
        <p:nvPicPr>
          <p:cNvPr id="9" name="Picture 8" descr="Checklist 2.jpg"/>
          <p:cNvPicPr>
            <a:picLocks noChangeAspect="1"/>
          </p:cNvPicPr>
          <p:nvPr/>
        </p:nvPicPr>
        <p:blipFill rotWithShape="1">
          <a:blip r:embed="rId3">
            <a:extLst>
              <a:ext uri="{28A0092B-C50C-407E-A947-70E740481C1C}">
                <a14:useLocalDpi xmlns:a14="http://schemas.microsoft.com/office/drawing/2010/main" val="0"/>
              </a:ext>
            </a:extLst>
          </a:blip>
          <a:srcRect l="25020" t="21783" r="25086" b="17786"/>
          <a:stretch/>
        </p:blipFill>
        <p:spPr>
          <a:xfrm>
            <a:off x="561934" y="3246373"/>
            <a:ext cx="2092407" cy="2534254"/>
          </a:xfrm>
          <a:prstGeom prst="rect">
            <a:avLst/>
          </a:prstGeom>
        </p:spPr>
      </p:pic>
      <p:sp>
        <p:nvSpPr>
          <p:cNvPr id="10" name="TextBox 9"/>
          <p:cNvSpPr txBox="1"/>
          <p:nvPr/>
        </p:nvSpPr>
        <p:spPr>
          <a:xfrm>
            <a:off x="3311345" y="2672779"/>
            <a:ext cx="5518909" cy="3908762"/>
          </a:xfrm>
          <a:prstGeom prst="rect">
            <a:avLst/>
          </a:prstGeom>
          <a:noFill/>
        </p:spPr>
        <p:txBody>
          <a:bodyPr wrap="square" rtlCol="0">
            <a:spAutoFit/>
          </a:bodyPr>
          <a:lstStyle/>
          <a:p>
            <a:pPr marL="285750" indent="-285750">
              <a:lnSpc>
                <a:spcPct val="150000"/>
              </a:lnSpc>
              <a:buFont typeface="Arial"/>
              <a:buChar char="•"/>
            </a:pPr>
            <a:r>
              <a:rPr lang="en-US" sz="1600" b="1" dirty="0">
                <a:solidFill>
                  <a:schemeClr val="bg1"/>
                </a:solidFill>
              </a:rPr>
              <a:t>Background info gathering</a:t>
            </a:r>
          </a:p>
          <a:p>
            <a:pPr marL="285750" indent="-285750">
              <a:lnSpc>
                <a:spcPct val="150000"/>
              </a:lnSpc>
              <a:buFont typeface="Arial"/>
              <a:buChar char="•"/>
            </a:pPr>
            <a:r>
              <a:rPr lang="en-US" sz="1600" b="1" dirty="0">
                <a:solidFill>
                  <a:schemeClr val="bg1"/>
                </a:solidFill>
              </a:rPr>
              <a:t>Meetings with community groups</a:t>
            </a:r>
          </a:p>
          <a:p>
            <a:pPr marL="285750" indent="-285750">
              <a:lnSpc>
                <a:spcPct val="150000"/>
              </a:lnSpc>
              <a:buFont typeface="Arial"/>
              <a:buChar char="•"/>
            </a:pPr>
            <a:r>
              <a:rPr lang="en-US" sz="1600" b="1" dirty="0" smtClean="0">
                <a:solidFill>
                  <a:schemeClr val="bg1"/>
                </a:solidFill>
              </a:rPr>
              <a:t>Workshops </a:t>
            </a:r>
            <a:r>
              <a:rPr lang="en-US" sz="1600" b="1" dirty="0">
                <a:solidFill>
                  <a:schemeClr val="bg1"/>
                </a:solidFill>
              </a:rPr>
              <a:t>and training</a:t>
            </a:r>
          </a:p>
          <a:p>
            <a:pPr marL="285750" indent="-285750">
              <a:lnSpc>
                <a:spcPct val="150000"/>
              </a:lnSpc>
              <a:buFont typeface="Arial"/>
              <a:buChar char="•"/>
            </a:pPr>
            <a:r>
              <a:rPr lang="en-US" sz="1600" b="1" dirty="0">
                <a:solidFill>
                  <a:schemeClr val="bg1"/>
                </a:solidFill>
              </a:rPr>
              <a:t>Visitor and Resident Surveys</a:t>
            </a:r>
          </a:p>
          <a:p>
            <a:pPr marL="285750" indent="-285750">
              <a:lnSpc>
                <a:spcPct val="150000"/>
              </a:lnSpc>
              <a:buFont typeface="Arial"/>
              <a:buChar char="•"/>
            </a:pPr>
            <a:r>
              <a:rPr lang="en-US" sz="1600" b="1" dirty="0">
                <a:solidFill>
                  <a:schemeClr val="bg1"/>
                </a:solidFill>
              </a:rPr>
              <a:t>Facilities and Assets Inventory</a:t>
            </a:r>
          </a:p>
          <a:p>
            <a:pPr marL="285750" indent="-285750">
              <a:lnSpc>
                <a:spcPct val="150000"/>
              </a:lnSpc>
              <a:buFont typeface="Arial"/>
              <a:buChar char="•"/>
            </a:pPr>
            <a:r>
              <a:rPr lang="en-US" sz="1600" b="1" dirty="0">
                <a:solidFill>
                  <a:schemeClr val="bg1"/>
                </a:solidFill>
              </a:rPr>
              <a:t>Assets Mapping Process </a:t>
            </a:r>
          </a:p>
          <a:p>
            <a:pPr marL="285750" indent="-285750">
              <a:lnSpc>
                <a:spcPct val="150000"/>
              </a:lnSpc>
              <a:buFont typeface="Arial"/>
              <a:buChar char="•"/>
            </a:pPr>
            <a:r>
              <a:rPr lang="en-US" sz="1600" b="1" dirty="0">
                <a:solidFill>
                  <a:schemeClr val="bg1"/>
                </a:solidFill>
              </a:rPr>
              <a:t>Destination Type Identification </a:t>
            </a:r>
          </a:p>
          <a:p>
            <a:pPr marL="285750" indent="-285750">
              <a:lnSpc>
                <a:spcPct val="150000"/>
              </a:lnSpc>
              <a:buFont typeface="Arial"/>
              <a:buChar char="•"/>
            </a:pPr>
            <a:r>
              <a:rPr lang="en-US" sz="1600" b="1" dirty="0" smtClean="0">
                <a:solidFill>
                  <a:schemeClr val="bg1"/>
                </a:solidFill>
              </a:rPr>
              <a:t>Develop Plans</a:t>
            </a:r>
          </a:p>
          <a:p>
            <a:pPr marL="742950" lvl="1" indent="-285750">
              <a:buFont typeface="Arial"/>
              <a:buChar char="•"/>
            </a:pPr>
            <a:r>
              <a:rPr lang="en-US" sz="1400" b="1" dirty="0">
                <a:solidFill>
                  <a:schemeClr val="bg1"/>
                </a:solidFill>
              </a:rPr>
              <a:t>Spring 2016: Strategic Plan </a:t>
            </a:r>
          </a:p>
          <a:p>
            <a:pPr marL="742950" lvl="1" indent="-285750">
              <a:buFont typeface="Arial"/>
              <a:buChar char="•"/>
            </a:pPr>
            <a:r>
              <a:rPr lang="en-US" sz="1400" b="1" dirty="0">
                <a:solidFill>
                  <a:schemeClr val="bg1"/>
                </a:solidFill>
              </a:rPr>
              <a:t>Summer 2016: New Economic Development and Tourism Committee (EDTC)</a:t>
            </a:r>
          </a:p>
          <a:p>
            <a:pPr marL="742950" lvl="1" indent="-285750">
              <a:buFont typeface="Arial"/>
              <a:buChar char="•"/>
            </a:pPr>
            <a:r>
              <a:rPr lang="en-US" sz="1400" b="1" dirty="0">
                <a:solidFill>
                  <a:schemeClr val="bg1"/>
                </a:solidFill>
              </a:rPr>
              <a:t>Fall 2016: 3-5 Years Irricana Action Plan</a:t>
            </a:r>
          </a:p>
        </p:txBody>
      </p:sp>
    </p:spTree>
    <p:extLst>
      <p:ext uri="{BB962C8B-B14F-4D97-AF65-F5344CB8AC3E}">
        <p14:creationId xmlns:p14="http://schemas.microsoft.com/office/powerpoint/2010/main" val="121198092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5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5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fade">
                                      <p:cBhvr>
                                        <p:cTn id="37" dur="500"/>
                                        <p:tgtEl>
                                          <p:spTgt spid="1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xEl>
                                              <p:pRg st="7" end="7"/>
                                            </p:txEl>
                                          </p:spTgt>
                                        </p:tgtEl>
                                        <p:attrNameLst>
                                          <p:attrName>style.visibility</p:attrName>
                                        </p:attrNameLst>
                                      </p:cBhvr>
                                      <p:to>
                                        <p:strVal val="visible"/>
                                      </p:to>
                                    </p:set>
                                    <p:animEffect transition="in" filter="fade">
                                      <p:cBhvr>
                                        <p:cTn id="42" dur="500"/>
                                        <p:tgtEl>
                                          <p:spTgt spid="10">
                                            <p:txEl>
                                              <p:pRg st="7" end="7"/>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10">
                                            <p:txEl>
                                              <p:pRg st="8" end="8"/>
                                            </p:txEl>
                                          </p:spTgt>
                                        </p:tgtEl>
                                        <p:attrNameLst>
                                          <p:attrName>style.visibility</p:attrName>
                                        </p:attrNameLst>
                                      </p:cBhvr>
                                      <p:to>
                                        <p:strVal val="visible"/>
                                      </p:to>
                                    </p:set>
                                    <p:animEffect transition="in" filter="fade">
                                      <p:cBhvr>
                                        <p:cTn id="45" dur="500"/>
                                        <p:tgtEl>
                                          <p:spTgt spid="10">
                                            <p:txEl>
                                              <p:pRg st="8" end="8"/>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10">
                                            <p:txEl>
                                              <p:pRg st="9" end="9"/>
                                            </p:txEl>
                                          </p:spTgt>
                                        </p:tgtEl>
                                        <p:attrNameLst>
                                          <p:attrName>style.visibility</p:attrName>
                                        </p:attrNameLst>
                                      </p:cBhvr>
                                      <p:to>
                                        <p:strVal val="visible"/>
                                      </p:to>
                                    </p:set>
                                    <p:animEffect transition="in" filter="fade">
                                      <p:cBhvr>
                                        <p:cTn id="48" dur="500"/>
                                        <p:tgtEl>
                                          <p:spTgt spid="10">
                                            <p:txEl>
                                              <p:pRg st="9" end="9"/>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10">
                                            <p:txEl>
                                              <p:pRg st="10" end="10"/>
                                            </p:txEl>
                                          </p:spTgt>
                                        </p:tgtEl>
                                        <p:attrNameLst>
                                          <p:attrName>style.visibility</p:attrName>
                                        </p:attrNameLst>
                                      </p:cBhvr>
                                      <p:to>
                                        <p:strVal val="visible"/>
                                      </p:to>
                                    </p:set>
                                    <p:animEffect transition="in" filter="fade">
                                      <p:cBhvr>
                                        <p:cTn id="51" dur="500"/>
                                        <p:tgtEl>
                                          <p:spTgt spid="10">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t>Tourism Assessment and Action Plan </a:t>
            </a:r>
            <a:r>
              <a:rPr lang="en-US" sz="3200" dirty="0" smtClean="0"/>
              <a:t>Project</a:t>
            </a:r>
            <a:br>
              <a:rPr lang="en-US" sz="3200" dirty="0" smtClean="0"/>
            </a:br>
            <a:r>
              <a:rPr lang="en-US" sz="3200" dirty="0" smtClean="0"/>
              <a:t>Irricana, AB</a:t>
            </a:r>
            <a:endParaRPr lang="en-US" sz="3200" dirty="0"/>
          </a:p>
        </p:txBody>
      </p:sp>
      <p:sp>
        <p:nvSpPr>
          <p:cNvPr id="5" name="Content Placeholder 4"/>
          <p:cNvSpPr>
            <a:spLocks noGrp="1"/>
          </p:cNvSpPr>
          <p:nvPr>
            <p:ph idx="1"/>
          </p:nvPr>
        </p:nvSpPr>
        <p:spPr>
          <a:xfrm>
            <a:off x="457200" y="1548955"/>
            <a:ext cx="8229600" cy="4851845"/>
          </a:xfrm>
        </p:spPr>
        <p:txBody>
          <a:bodyPr/>
          <a:lstStyle/>
          <a:p>
            <a:r>
              <a:rPr lang="en-US" dirty="0" smtClean="0"/>
              <a:t>Key Learnings</a:t>
            </a:r>
            <a:endParaRPr lang="en-US" dirty="0"/>
          </a:p>
        </p:txBody>
      </p:sp>
      <p:sp>
        <p:nvSpPr>
          <p:cNvPr id="10" name="TextBox 9"/>
          <p:cNvSpPr txBox="1"/>
          <p:nvPr/>
        </p:nvSpPr>
        <p:spPr>
          <a:xfrm>
            <a:off x="6266284" y="2451095"/>
            <a:ext cx="4310107" cy="1315745"/>
          </a:xfrm>
          <a:prstGeom prst="rect">
            <a:avLst/>
          </a:prstGeom>
          <a:noFill/>
        </p:spPr>
        <p:txBody>
          <a:bodyPr wrap="square" rtlCol="0">
            <a:spAutoFit/>
          </a:bodyPr>
          <a:lstStyle/>
          <a:p>
            <a:pPr>
              <a:lnSpc>
                <a:spcPct val="150000"/>
              </a:lnSpc>
            </a:pPr>
            <a:endParaRPr lang="en-US" b="1" dirty="0" smtClean="0">
              <a:solidFill>
                <a:schemeClr val="bg1"/>
              </a:solidFill>
            </a:endParaRPr>
          </a:p>
          <a:p>
            <a:pPr marL="285750" indent="-285750">
              <a:lnSpc>
                <a:spcPct val="150000"/>
              </a:lnSpc>
              <a:buFont typeface="Arial"/>
              <a:buChar char="•"/>
            </a:pPr>
            <a:endParaRPr lang="en-US" b="1" dirty="0" smtClean="0">
              <a:solidFill>
                <a:schemeClr val="bg1"/>
              </a:solidFill>
            </a:endParaRPr>
          </a:p>
          <a:p>
            <a:pPr marL="285750" indent="-285750">
              <a:lnSpc>
                <a:spcPct val="150000"/>
              </a:lnSpc>
              <a:buFont typeface="Arial"/>
              <a:buChar char="•"/>
            </a:pPr>
            <a:endParaRPr lang="en-US" b="1" dirty="0">
              <a:solidFill>
                <a:schemeClr val="bg1"/>
              </a:solidFill>
            </a:endParaRPr>
          </a:p>
        </p:txBody>
      </p:sp>
      <p:pic>
        <p:nvPicPr>
          <p:cNvPr id="2" name="Picture 1" descr="Ide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889897"/>
            <a:ext cx="3558608" cy="3510903"/>
          </a:xfrm>
          <a:prstGeom prst="rect">
            <a:avLst/>
          </a:prstGeom>
        </p:spPr>
      </p:pic>
      <p:sp>
        <p:nvSpPr>
          <p:cNvPr id="6" name="Down Arrow Callout 5"/>
          <p:cNvSpPr/>
          <p:nvPr/>
        </p:nvSpPr>
        <p:spPr>
          <a:xfrm>
            <a:off x="4615557" y="1893455"/>
            <a:ext cx="3856627" cy="3187119"/>
          </a:xfrm>
          <a:prstGeom prst="down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marL="285750" indent="-285750">
              <a:lnSpc>
                <a:spcPct val="150000"/>
              </a:lnSpc>
              <a:buFont typeface="Arial"/>
              <a:buChar char="•"/>
            </a:pPr>
            <a:r>
              <a:rPr lang="en-US" b="1" dirty="0">
                <a:solidFill>
                  <a:schemeClr val="tx1"/>
                </a:solidFill>
              </a:rPr>
              <a:t>Sustainable tourism strategy for Irricana (be authentic) </a:t>
            </a:r>
          </a:p>
          <a:p>
            <a:pPr marL="285750" indent="-285750">
              <a:lnSpc>
                <a:spcPct val="150000"/>
              </a:lnSpc>
              <a:buFont typeface="Arial"/>
              <a:buChar char="•"/>
            </a:pPr>
            <a:r>
              <a:rPr lang="en-US" b="1" dirty="0">
                <a:solidFill>
                  <a:schemeClr val="tx1"/>
                </a:solidFill>
              </a:rPr>
              <a:t>Telling our story</a:t>
            </a:r>
          </a:p>
          <a:p>
            <a:pPr marL="285750" indent="-285750">
              <a:lnSpc>
                <a:spcPct val="150000"/>
              </a:lnSpc>
              <a:buFont typeface="Arial"/>
              <a:buChar char="•"/>
            </a:pPr>
            <a:r>
              <a:rPr lang="en-US" b="1" dirty="0">
                <a:solidFill>
                  <a:schemeClr val="tx1"/>
                </a:solidFill>
              </a:rPr>
              <a:t>Implement through strong partnerships</a:t>
            </a:r>
          </a:p>
          <a:p>
            <a:pPr algn="ctr"/>
            <a:endParaRPr lang="en-US" dirty="0"/>
          </a:p>
        </p:txBody>
      </p:sp>
      <p:sp>
        <p:nvSpPr>
          <p:cNvPr id="7" name="Rectangle 6"/>
          <p:cNvSpPr/>
          <p:nvPr/>
        </p:nvSpPr>
        <p:spPr>
          <a:xfrm>
            <a:off x="4015807" y="4973894"/>
            <a:ext cx="5128191" cy="2008242"/>
          </a:xfrm>
          <a:prstGeom prst="rect">
            <a:avLst/>
          </a:prstGeom>
        </p:spPr>
        <p:txBody>
          <a:bodyPr wrap="square">
            <a:spAutoFit/>
          </a:bodyPr>
          <a:lstStyle/>
          <a:p>
            <a:pPr algn="ctr">
              <a:lnSpc>
                <a:spcPct val="150000"/>
              </a:lnSpc>
            </a:pPr>
            <a:r>
              <a:rPr lang="en-US" b="1" dirty="0">
                <a:solidFill>
                  <a:schemeClr val="bg1"/>
                </a:solidFill>
              </a:rPr>
              <a:t>Vision for Tourism Development in Irricana (TAT</a:t>
            </a:r>
            <a:r>
              <a:rPr lang="en-US" b="1" dirty="0" smtClean="0">
                <a:solidFill>
                  <a:schemeClr val="bg1"/>
                </a:solidFill>
              </a:rPr>
              <a:t>)</a:t>
            </a:r>
          </a:p>
          <a:p>
            <a:pPr algn="ctr">
              <a:lnSpc>
                <a:spcPct val="150000"/>
              </a:lnSpc>
            </a:pPr>
            <a:r>
              <a:rPr lang="en-US" sz="1600" b="1" dirty="0">
                <a:solidFill>
                  <a:schemeClr val="bg1"/>
                </a:solidFill>
              </a:rPr>
              <a:t>“Increase tourism that celebrates who we are and enhances our town through community engagement, increased economic opportunities and promotion”.</a:t>
            </a:r>
          </a:p>
          <a:p>
            <a:pPr algn="ctr">
              <a:lnSpc>
                <a:spcPct val="150000"/>
              </a:lnSpc>
            </a:pPr>
            <a:endParaRPr lang="en-US" b="1" dirty="0">
              <a:solidFill>
                <a:schemeClr val="bg1"/>
              </a:solidFill>
            </a:endParaRPr>
          </a:p>
        </p:txBody>
      </p:sp>
    </p:spTree>
    <p:extLst>
      <p:ext uri="{BB962C8B-B14F-4D97-AF65-F5344CB8AC3E}">
        <p14:creationId xmlns:p14="http://schemas.microsoft.com/office/powerpoint/2010/main" val="356725407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t>Sustainable Tourism Evaluation </a:t>
            </a:r>
            <a:r>
              <a:rPr lang="en-US" sz="3200" dirty="0"/>
              <a:t>Matrix</a:t>
            </a:r>
            <a:br>
              <a:rPr lang="en-US" sz="3200" dirty="0"/>
            </a:br>
            <a:r>
              <a:rPr lang="en-US" sz="2000" dirty="0"/>
              <a:t>Tool designed to formulate or evaluate a tourism project in a rural </a:t>
            </a:r>
            <a:r>
              <a:rPr lang="en-US" sz="2000" dirty="0" smtClean="0"/>
              <a:t>location</a:t>
            </a:r>
            <a:endParaRPr lang="en-US" sz="2000" dirty="0"/>
          </a:p>
        </p:txBody>
      </p:sp>
      <p:sp>
        <p:nvSpPr>
          <p:cNvPr id="5" name="Content Placeholder 4"/>
          <p:cNvSpPr>
            <a:spLocks noGrp="1"/>
          </p:cNvSpPr>
          <p:nvPr>
            <p:ph idx="1"/>
          </p:nvPr>
        </p:nvSpPr>
        <p:spPr/>
        <p:txBody>
          <a:bodyPr>
            <a:normAutofit/>
          </a:bodyPr>
          <a:lstStyle/>
          <a:p>
            <a:endParaRPr lang="en-US" sz="2800" dirty="0"/>
          </a:p>
        </p:txBody>
      </p:sp>
      <p:graphicFrame>
        <p:nvGraphicFramePr>
          <p:cNvPr id="6" name="Table 5"/>
          <p:cNvGraphicFramePr>
            <a:graphicFrameLocks noGrp="1"/>
          </p:cNvGraphicFramePr>
          <p:nvPr>
            <p:extLst>
              <p:ext uri="{D42A27DB-BD31-4B8C-83A1-F6EECF244321}">
                <p14:modId xmlns:p14="http://schemas.microsoft.com/office/powerpoint/2010/main" val="2795919281"/>
              </p:ext>
            </p:extLst>
          </p:nvPr>
        </p:nvGraphicFramePr>
        <p:xfrm>
          <a:off x="488177" y="1821661"/>
          <a:ext cx="8187942" cy="4804905"/>
        </p:xfrm>
        <a:graphic>
          <a:graphicData uri="http://schemas.openxmlformats.org/drawingml/2006/table">
            <a:tbl>
              <a:tblPr firstRow="1" bandRow="1">
                <a:tableStyleId>{5C22544A-7EE6-4342-B048-85BDC9FD1C3A}</a:tableStyleId>
              </a:tblPr>
              <a:tblGrid>
                <a:gridCol w="1664719"/>
                <a:gridCol w="1285542"/>
                <a:gridCol w="1266403"/>
                <a:gridCol w="1335659"/>
                <a:gridCol w="1270962"/>
                <a:gridCol w="1364657"/>
              </a:tblGrid>
              <a:tr h="357717">
                <a:tc rowSpan="2">
                  <a:txBody>
                    <a:bodyPr/>
                    <a:lstStyle/>
                    <a:p>
                      <a:pPr algn="ctr"/>
                      <a:endParaRPr lang="en-US" sz="1200" dirty="0" smtClean="0"/>
                    </a:p>
                    <a:p>
                      <a:pPr algn="ctr"/>
                      <a:endParaRPr lang="en-US" sz="1200" dirty="0" smtClean="0"/>
                    </a:p>
                    <a:p>
                      <a:pPr algn="ctr"/>
                      <a:r>
                        <a:rPr lang="en-US" sz="1600" dirty="0" smtClean="0"/>
                        <a:t>Evaluation Criteria</a:t>
                      </a:r>
                      <a:endParaRPr lang="en-US" sz="1600" dirty="0"/>
                    </a:p>
                  </a:txBody>
                  <a:tcPr/>
                </a:tc>
                <a:tc gridSpan="5">
                  <a:txBody>
                    <a:bodyPr/>
                    <a:lstStyle/>
                    <a:p>
                      <a:pPr algn="ctr"/>
                      <a:r>
                        <a:rPr lang="en-US" sz="1600" b="1" dirty="0" smtClean="0"/>
                        <a:t>Sustainability Dimensions</a:t>
                      </a:r>
                      <a:endParaRPr lang="en-US" sz="1600" b="1" dirty="0"/>
                    </a:p>
                  </a:txBody>
                  <a:tcPr/>
                </a:tc>
                <a:tc hMerge="1">
                  <a:txBody>
                    <a:bodyPr/>
                    <a:lstStyle/>
                    <a:p>
                      <a:endParaRPr lang="en-US" sz="120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r>
              <a:tr h="441021">
                <a:tc vMerge="1">
                  <a:txBody>
                    <a:bodyPr/>
                    <a:lstStyle/>
                    <a:p>
                      <a:endParaRPr lang="en-US" dirty="0"/>
                    </a:p>
                  </a:txBody>
                  <a:tcPr/>
                </a:tc>
                <a:tc>
                  <a:txBody>
                    <a:bodyPr/>
                    <a:lstStyle/>
                    <a:p>
                      <a:pPr algn="ctr"/>
                      <a:r>
                        <a:rPr lang="en-US" sz="1200" b="1" dirty="0" smtClean="0"/>
                        <a:t>Economical</a:t>
                      </a:r>
                      <a:endParaRPr lang="en-US" sz="1200" b="1" dirty="0"/>
                    </a:p>
                  </a:txBody>
                  <a:tcPr/>
                </a:tc>
                <a:tc>
                  <a:txBody>
                    <a:bodyPr/>
                    <a:lstStyle/>
                    <a:p>
                      <a:pPr algn="ctr"/>
                      <a:r>
                        <a:rPr lang="en-US" sz="1100" b="1" dirty="0" smtClean="0"/>
                        <a:t>Environmental</a:t>
                      </a:r>
                      <a:endParaRPr lang="en-US" sz="1100" b="1" dirty="0"/>
                    </a:p>
                  </a:txBody>
                  <a:tcPr/>
                </a:tc>
                <a:tc>
                  <a:txBody>
                    <a:bodyPr/>
                    <a:lstStyle/>
                    <a:p>
                      <a:pPr algn="ctr"/>
                      <a:r>
                        <a:rPr lang="en-US" sz="1200" b="1" dirty="0" smtClean="0"/>
                        <a:t>Social</a:t>
                      </a:r>
                      <a:endParaRPr lang="en-US" sz="1200" b="1" dirty="0"/>
                    </a:p>
                  </a:txBody>
                  <a:tcPr/>
                </a:tc>
                <a:tc>
                  <a:txBody>
                    <a:bodyPr/>
                    <a:lstStyle/>
                    <a:p>
                      <a:pPr algn="ctr"/>
                      <a:r>
                        <a:rPr lang="en-US" sz="1200" b="1" dirty="0" smtClean="0"/>
                        <a:t>Cultural</a:t>
                      </a:r>
                      <a:endParaRPr lang="en-US" sz="1200" b="1" dirty="0"/>
                    </a:p>
                  </a:txBody>
                  <a:tcPr/>
                </a:tc>
                <a:tc>
                  <a:txBody>
                    <a:bodyPr/>
                    <a:lstStyle/>
                    <a:p>
                      <a:pPr algn="ctr"/>
                      <a:r>
                        <a:rPr lang="en-US" sz="1200" b="1" dirty="0" smtClean="0"/>
                        <a:t>Political &amp; </a:t>
                      </a:r>
                    </a:p>
                    <a:p>
                      <a:pPr algn="ctr"/>
                      <a:r>
                        <a:rPr lang="en-US" sz="1200" b="1" dirty="0" smtClean="0"/>
                        <a:t>Institutional</a:t>
                      </a:r>
                      <a:endParaRPr lang="en-US" sz="1200" b="1" dirty="0"/>
                    </a:p>
                  </a:txBody>
                  <a:tcPr/>
                </a:tc>
              </a:tr>
              <a:tr h="441021">
                <a:tc>
                  <a:txBody>
                    <a:bodyPr/>
                    <a:lstStyle/>
                    <a:p>
                      <a:r>
                        <a:rPr lang="en-US" sz="1000" b="1" dirty="0" smtClean="0"/>
                        <a:t>Demand for the products and services</a:t>
                      </a:r>
                      <a:endParaRPr lang="en-US" sz="1000" b="1" dirty="0"/>
                    </a:p>
                  </a:txBody>
                  <a:tcPr/>
                </a:tc>
                <a:tc>
                  <a:txBody>
                    <a:bodyPr/>
                    <a:lstStyle/>
                    <a:p>
                      <a:endParaRPr lang="en-US" sz="1200"/>
                    </a:p>
                  </a:txBody>
                  <a:tcPr/>
                </a:tc>
                <a:tc>
                  <a:txBody>
                    <a:bodyPr/>
                    <a:lstStyle/>
                    <a:p>
                      <a:endParaRPr lang="en-US" sz="1200" dirty="0"/>
                    </a:p>
                  </a:txBody>
                  <a:tcPr/>
                </a:tc>
                <a:tc>
                  <a:txBody>
                    <a:bodyPr/>
                    <a:lstStyle/>
                    <a:p>
                      <a:endParaRPr lang="en-US" sz="1200"/>
                    </a:p>
                  </a:txBody>
                  <a:tcPr/>
                </a:tc>
                <a:tc>
                  <a:txBody>
                    <a:bodyPr/>
                    <a:lstStyle/>
                    <a:p>
                      <a:endParaRPr lang="en-US" sz="1200"/>
                    </a:p>
                  </a:txBody>
                  <a:tcPr/>
                </a:tc>
                <a:tc>
                  <a:txBody>
                    <a:bodyPr/>
                    <a:lstStyle/>
                    <a:p>
                      <a:endParaRPr lang="en-US" sz="1200"/>
                    </a:p>
                  </a:txBody>
                  <a:tcPr/>
                </a:tc>
              </a:tr>
              <a:tr h="793837">
                <a:tc>
                  <a:txBody>
                    <a:bodyPr/>
                    <a:lstStyle/>
                    <a:p>
                      <a:r>
                        <a:rPr lang="en-US" sz="1000" b="1" dirty="0" smtClean="0"/>
                        <a:t>Level of competitiveness compare with other products/attractions/experiences</a:t>
                      </a:r>
                      <a:endParaRPr lang="en-US" sz="1000" b="1"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357717">
                <a:tc>
                  <a:txBody>
                    <a:bodyPr/>
                    <a:lstStyle/>
                    <a:p>
                      <a:r>
                        <a:rPr lang="en-US" sz="1000" b="1" dirty="0" smtClean="0"/>
                        <a:t>Replicability</a:t>
                      </a:r>
                      <a:endParaRPr lang="en-US" sz="1000" b="1" dirty="0"/>
                    </a:p>
                  </a:txBody>
                  <a:tcPr/>
                </a:tc>
                <a:tc>
                  <a:txBody>
                    <a:bodyPr/>
                    <a:lstStyle/>
                    <a:p>
                      <a:endParaRPr lang="en-US" sz="1200"/>
                    </a:p>
                  </a:txBody>
                  <a:tcPr/>
                </a:tc>
                <a:tc>
                  <a:txBody>
                    <a:bodyPr/>
                    <a:lstStyle/>
                    <a:p>
                      <a:endParaRPr lang="en-US" sz="1200"/>
                    </a:p>
                  </a:txBody>
                  <a:tcPr/>
                </a:tc>
                <a:tc>
                  <a:txBody>
                    <a:bodyPr/>
                    <a:lstStyle/>
                    <a:p>
                      <a:endParaRPr lang="en-US" sz="1200" dirty="0"/>
                    </a:p>
                  </a:txBody>
                  <a:tcPr/>
                </a:tc>
                <a:tc>
                  <a:txBody>
                    <a:bodyPr/>
                    <a:lstStyle/>
                    <a:p>
                      <a:endParaRPr lang="en-US" sz="1200"/>
                    </a:p>
                  </a:txBody>
                  <a:tcPr/>
                </a:tc>
                <a:tc>
                  <a:txBody>
                    <a:bodyPr/>
                    <a:lstStyle/>
                    <a:p>
                      <a:endParaRPr lang="en-US" sz="1200" dirty="0"/>
                    </a:p>
                  </a:txBody>
                  <a:tcPr/>
                </a:tc>
              </a:tr>
              <a:tr h="357717">
                <a:tc>
                  <a:txBody>
                    <a:bodyPr/>
                    <a:lstStyle/>
                    <a:p>
                      <a:r>
                        <a:rPr lang="en-US" sz="1000" b="1" dirty="0" smtClean="0"/>
                        <a:t>Efficiency in the use of resources</a:t>
                      </a:r>
                      <a:endParaRPr lang="en-US" sz="1000" b="1" dirty="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dirty="0"/>
                    </a:p>
                  </a:txBody>
                  <a:tcPr/>
                </a:tc>
                <a:tc>
                  <a:txBody>
                    <a:bodyPr/>
                    <a:lstStyle/>
                    <a:p>
                      <a:endParaRPr lang="en-US" sz="1200"/>
                    </a:p>
                  </a:txBody>
                  <a:tcPr/>
                </a:tc>
              </a:tr>
              <a:tr h="676232">
                <a:tc>
                  <a:txBody>
                    <a:bodyPr/>
                    <a:lstStyle/>
                    <a:p>
                      <a:r>
                        <a:rPr lang="en-US" sz="1000" b="1" dirty="0" smtClean="0"/>
                        <a:t>Equitable participation and self-management (by local communities)</a:t>
                      </a:r>
                      <a:endParaRPr lang="en-US" sz="1000" b="1" dirty="0"/>
                    </a:p>
                  </a:txBody>
                  <a:tcPr/>
                </a:tc>
                <a:tc>
                  <a:txBody>
                    <a:bodyPr/>
                    <a:lstStyle/>
                    <a:p>
                      <a:endParaRPr lang="en-US" sz="1200" dirty="0"/>
                    </a:p>
                  </a:txBody>
                  <a:tcPr/>
                </a:tc>
                <a:tc>
                  <a:txBody>
                    <a:bodyPr/>
                    <a:lstStyle/>
                    <a:p>
                      <a:endParaRPr lang="en-US" sz="1200" dirty="0"/>
                    </a:p>
                  </a:txBody>
                  <a:tcPr/>
                </a:tc>
                <a:tc>
                  <a:txBody>
                    <a:bodyPr/>
                    <a:lstStyle/>
                    <a:p>
                      <a:endParaRPr lang="en-US" sz="1200"/>
                    </a:p>
                  </a:txBody>
                  <a:tcPr/>
                </a:tc>
                <a:tc>
                  <a:txBody>
                    <a:bodyPr/>
                    <a:lstStyle/>
                    <a:p>
                      <a:endParaRPr lang="en-US" sz="1200"/>
                    </a:p>
                  </a:txBody>
                  <a:tcPr/>
                </a:tc>
                <a:tc>
                  <a:txBody>
                    <a:bodyPr/>
                    <a:lstStyle/>
                    <a:p>
                      <a:endParaRPr lang="en-US" sz="1200" dirty="0"/>
                    </a:p>
                  </a:txBody>
                  <a:tcPr/>
                </a:tc>
              </a:tr>
              <a:tr h="441021">
                <a:tc>
                  <a:txBody>
                    <a:bodyPr/>
                    <a:lstStyle/>
                    <a:p>
                      <a:r>
                        <a:rPr lang="en-US" sz="1000" b="1" dirty="0" smtClean="0"/>
                        <a:t>Conservation of resources and public good</a:t>
                      </a:r>
                      <a:endParaRPr lang="en-US" sz="1000" b="1" dirty="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dirty="0"/>
                    </a:p>
                  </a:txBody>
                  <a:tcPr/>
                </a:tc>
              </a:tr>
              <a:tr h="357717">
                <a:tc>
                  <a:txBody>
                    <a:bodyPr/>
                    <a:lstStyle/>
                    <a:p>
                      <a:r>
                        <a:rPr lang="en-US" sz="1000" b="1" dirty="0" smtClean="0"/>
                        <a:t>Technical-scientific sustainability</a:t>
                      </a:r>
                      <a:endParaRPr lang="en-US" sz="1000" b="1" dirty="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dirty="0"/>
                    </a:p>
                  </a:txBody>
                  <a:tcPr/>
                </a:tc>
              </a:tr>
              <a:tr h="357717">
                <a:tc>
                  <a:txBody>
                    <a:bodyPr/>
                    <a:lstStyle/>
                    <a:p>
                      <a:r>
                        <a:rPr lang="en-US" sz="1000" b="1" dirty="0" smtClean="0"/>
                        <a:t>Relevance</a:t>
                      </a:r>
                      <a:endParaRPr lang="en-US" sz="1000" b="1" dirty="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dirty="0"/>
                    </a:p>
                  </a:txBody>
                  <a:tcPr/>
                </a:tc>
              </a:tr>
            </a:tbl>
          </a:graphicData>
        </a:graphic>
      </p:graphicFrame>
    </p:spTree>
    <p:extLst>
      <p:ext uri="{BB962C8B-B14F-4D97-AF65-F5344CB8AC3E}">
        <p14:creationId xmlns:p14="http://schemas.microsoft.com/office/powerpoint/2010/main" val="74798245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270239306"/>
              </p:ext>
            </p:extLst>
          </p:nvPr>
        </p:nvGraphicFramePr>
        <p:xfrm>
          <a:off x="340748" y="356254"/>
          <a:ext cx="8524019" cy="6119278"/>
        </p:xfrm>
        <a:graphic>
          <a:graphicData uri="http://schemas.openxmlformats.org/drawingml/2006/table">
            <a:tbl>
              <a:tblPr firstRow="1" bandRow="1">
                <a:tableStyleId>{5C22544A-7EE6-4342-B048-85BDC9FD1C3A}</a:tableStyleId>
              </a:tblPr>
              <a:tblGrid>
                <a:gridCol w="1420670"/>
                <a:gridCol w="1723795"/>
                <a:gridCol w="1483900"/>
                <a:gridCol w="1483901"/>
                <a:gridCol w="1141462"/>
                <a:gridCol w="1270291"/>
              </a:tblGrid>
              <a:tr h="601711">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Evaluation Criteria</a:t>
                      </a:r>
                    </a:p>
                  </a:txBody>
                  <a:tcPr anchor="ctr">
                    <a:solidFill>
                      <a:srgbClr val="008000"/>
                    </a:solidFill>
                  </a:tcPr>
                </a:tc>
                <a:tc gridSpan="5">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Sustainability Dimensions</a:t>
                      </a:r>
                    </a:p>
                  </a:txBody>
                  <a:tcPr anchor="ctr">
                    <a:solidFill>
                      <a:srgbClr val="00800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537550">
                <a:tc vMerge="1">
                  <a:txBody>
                    <a:bodyPr/>
                    <a:lstStyle/>
                    <a:p>
                      <a:endParaRPr lang="en-US" dirty="0"/>
                    </a:p>
                  </a:txBody>
                  <a:tcPr/>
                </a:tc>
                <a:tc>
                  <a:txBody>
                    <a:bodyPr/>
                    <a:lstStyle/>
                    <a:p>
                      <a:pPr algn="ctr"/>
                      <a:r>
                        <a:rPr lang="en-US" sz="1200" b="1" dirty="0" smtClean="0"/>
                        <a:t>Economical </a:t>
                      </a:r>
                      <a:endParaRPr lang="en-US" sz="1200" b="1" dirty="0"/>
                    </a:p>
                  </a:txBody>
                  <a:tcPr anchor="ctr">
                    <a:solidFill>
                      <a:schemeClr val="accent4">
                        <a:lumMod val="40000"/>
                        <a:lumOff val="60000"/>
                      </a:schemeClr>
                    </a:solidFill>
                  </a:tcPr>
                </a:tc>
                <a:tc>
                  <a:txBody>
                    <a:bodyPr/>
                    <a:lstStyle/>
                    <a:p>
                      <a:pPr algn="ctr"/>
                      <a:r>
                        <a:rPr lang="en-US" sz="1200" b="1" dirty="0" smtClean="0"/>
                        <a:t>Environmental </a:t>
                      </a:r>
                      <a:endParaRPr lang="en-US" sz="1200" b="1" dirty="0"/>
                    </a:p>
                  </a:txBody>
                  <a:tcPr anchor="ctr">
                    <a:solidFill>
                      <a:schemeClr val="accent4">
                        <a:lumMod val="40000"/>
                        <a:lumOff val="60000"/>
                      </a:schemeClr>
                    </a:solidFill>
                  </a:tcPr>
                </a:tc>
                <a:tc>
                  <a:txBody>
                    <a:bodyPr/>
                    <a:lstStyle/>
                    <a:p>
                      <a:pPr algn="ctr"/>
                      <a:r>
                        <a:rPr lang="en-US" sz="1200" b="1" dirty="0" smtClean="0"/>
                        <a:t>Social</a:t>
                      </a:r>
                      <a:endParaRPr lang="en-US" sz="1200" b="1" dirty="0"/>
                    </a:p>
                  </a:txBody>
                  <a:tcPr anchor="ctr">
                    <a:solidFill>
                      <a:schemeClr val="accent4">
                        <a:lumMod val="40000"/>
                        <a:lumOff val="60000"/>
                      </a:schemeClr>
                    </a:solidFill>
                  </a:tcPr>
                </a:tc>
                <a:tc>
                  <a:txBody>
                    <a:bodyPr/>
                    <a:lstStyle/>
                    <a:p>
                      <a:pPr algn="ctr"/>
                      <a:r>
                        <a:rPr lang="en-US" sz="1200" b="1" dirty="0" smtClean="0"/>
                        <a:t>Cultural</a:t>
                      </a:r>
                      <a:endParaRPr lang="en-US" sz="1200" b="1" dirty="0"/>
                    </a:p>
                  </a:txBody>
                  <a:tcPr anchor="ctr">
                    <a:solidFill>
                      <a:schemeClr val="accent4">
                        <a:lumMod val="40000"/>
                        <a:lumOff val="60000"/>
                      </a:schemeClr>
                    </a:solidFill>
                  </a:tcPr>
                </a:tc>
                <a:tc>
                  <a:txBody>
                    <a:bodyPr/>
                    <a:lstStyle/>
                    <a:p>
                      <a:pPr algn="ctr"/>
                      <a:r>
                        <a:rPr lang="en-US" sz="1200" b="1" dirty="0" smtClean="0"/>
                        <a:t>Politico-Institutional</a:t>
                      </a:r>
                      <a:endParaRPr lang="en-US" sz="1200" b="1" dirty="0"/>
                    </a:p>
                  </a:txBody>
                  <a:tcPr anchor="ctr">
                    <a:solidFill>
                      <a:schemeClr val="accent4">
                        <a:lumMod val="40000"/>
                        <a:lumOff val="60000"/>
                      </a:schemeClr>
                    </a:solidFill>
                  </a:tcPr>
                </a:tc>
              </a:tr>
              <a:tr h="34582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Demand for the products and services</a:t>
                      </a:r>
                    </a:p>
                    <a:p>
                      <a:endParaRPr lang="en-US" sz="1200" b="1" dirty="0"/>
                    </a:p>
                  </a:txBody>
                  <a:tcPr>
                    <a:solidFill>
                      <a:schemeClr val="accent4">
                        <a:lumMod val="20000"/>
                        <a:lumOff val="80000"/>
                      </a:schemeClr>
                    </a:solidFill>
                  </a:tcPr>
                </a:tc>
                <a:tc>
                  <a:txBody>
                    <a:bodyPr/>
                    <a:lstStyle/>
                    <a:p>
                      <a:pPr>
                        <a:lnSpc>
                          <a:spcPct val="100000"/>
                        </a:lnSpc>
                      </a:pPr>
                      <a:r>
                        <a:rPr lang="en-CA" sz="1200" kern="1200" dirty="0" smtClean="0">
                          <a:solidFill>
                            <a:schemeClr val="dk1"/>
                          </a:solidFill>
                          <a:effectLst/>
                          <a:latin typeface="+mn-lt"/>
                          <a:ea typeface="+mn-ea"/>
                          <a:cs typeface="+mn-cs"/>
                        </a:rPr>
                        <a:t>Consider the factors that affect the flow of tourists; for example: </a:t>
                      </a:r>
                      <a:endParaRPr lang="en-US" sz="1200" kern="1200" dirty="0" smtClean="0">
                        <a:solidFill>
                          <a:schemeClr val="dk1"/>
                        </a:solidFill>
                        <a:effectLst/>
                        <a:latin typeface="+mn-lt"/>
                        <a:ea typeface="+mn-ea"/>
                        <a:cs typeface="+mn-cs"/>
                      </a:endParaRPr>
                    </a:p>
                    <a:p>
                      <a:pPr marL="228600" lvl="0" indent="-228600">
                        <a:lnSpc>
                          <a:spcPct val="100000"/>
                        </a:lnSpc>
                        <a:buFont typeface="+mj-lt"/>
                        <a:buAutoNum type="arabicPeriod"/>
                      </a:pPr>
                      <a:r>
                        <a:rPr lang="en-CA" sz="1200" kern="1200" dirty="0" smtClean="0">
                          <a:solidFill>
                            <a:schemeClr val="dk1"/>
                          </a:solidFill>
                          <a:effectLst/>
                          <a:latin typeface="+mn-lt"/>
                          <a:ea typeface="+mn-ea"/>
                          <a:cs typeface="+mn-cs"/>
                        </a:rPr>
                        <a:t>Proximity and ease of transport to demand centers</a:t>
                      </a:r>
                      <a:r>
                        <a:rPr lang="en-CA" sz="1200" kern="1200" baseline="0" dirty="0" smtClean="0">
                          <a:solidFill>
                            <a:schemeClr val="dk1"/>
                          </a:solidFill>
                          <a:effectLst/>
                          <a:latin typeface="+mn-lt"/>
                          <a:ea typeface="+mn-ea"/>
                          <a:cs typeface="+mn-cs"/>
                        </a:rPr>
                        <a:t> </a:t>
                      </a:r>
                    </a:p>
                    <a:p>
                      <a:pPr marL="228600" lvl="0" indent="-228600">
                        <a:lnSpc>
                          <a:spcPct val="100000"/>
                        </a:lnSpc>
                        <a:buFont typeface="+mj-lt"/>
                        <a:buAutoNum type="arabicPeriod"/>
                      </a:pPr>
                      <a:r>
                        <a:rPr lang="en-CA" sz="1200" kern="1200" dirty="0" smtClean="0">
                          <a:solidFill>
                            <a:schemeClr val="dk1"/>
                          </a:solidFill>
                          <a:effectLst/>
                          <a:latin typeface="+mn-lt"/>
                          <a:ea typeface="+mn-ea"/>
                          <a:cs typeface="+mn-cs"/>
                        </a:rPr>
                        <a:t>Quality of products and services offered</a:t>
                      </a:r>
                      <a:endParaRPr lang="en-US" sz="1200" kern="1200" dirty="0" smtClean="0">
                        <a:solidFill>
                          <a:schemeClr val="dk1"/>
                        </a:solidFill>
                        <a:effectLst/>
                        <a:latin typeface="+mn-lt"/>
                        <a:ea typeface="+mn-ea"/>
                        <a:cs typeface="+mn-cs"/>
                      </a:endParaRPr>
                    </a:p>
                    <a:p>
                      <a:pPr marL="228600" lvl="0" indent="-228600">
                        <a:lnSpc>
                          <a:spcPct val="100000"/>
                        </a:lnSpc>
                        <a:buFont typeface="+mj-lt"/>
                        <a:buAutoNum type="arabicPeriod"/>
                      </a:pPr>
                      <a:r>
                        <a:rPr lang="en-CA" sz="1200" kern="1200" dirty="0" smtClean="0">
                          <a:solidFill>
                            <a:schemeClr val="dk1"/>
                          </a:solidFill>
                          <a:effectLst/>
                          <a:latin typeface="+mn-lt"/>
                          <a:ea typeface="+mn-ea"/>
                          <a:cs typeface="+mn-cs"/>
                        </a:rPr>
                        <a:t>Tourism seasonality management…</a:t>
                      </a:r>
                      <a:endParaRPr lang="en-US" sz="1200" kern="1200" dirty="0" smtClean="0">
                        <a:solidFill>
                          <a:schemeClr val="dk1"/>
                        </a:solidFill>
                        <a:effectLst/>
                        <a:latin typeface="+mn-lt"/>
                        <a:ea typeface="+mn-ea"/>
                        <a:cs typeface="+mn-cs"/>
                      </a:endParaRPr>
                    </a:p>
                    <a:p>
                      <a:pPr marL="228600" lvl="0" indent="-228600">
                        <a:lnSpc>
                          <a:spcPct val="100000"/>
                        </a:lnSpc>
                        <a:buFont typeface="+mj-lt"/>
                        <a:buAutoNum type="arabicPeriod"/>
                      </a:pPr>
                      <a:r>
                        <a:rPr lang="en-CA" sz="1200" kern="1200" dirty="0" smtClean="0">
                          <a:solidFill>
                            <a:schemeClr val="dk1"/>
                          </a:solidFill>
                          <a:effectLst/>
                          <a:latin typeface="+mn-lt"/>
                          <a:ea typeface="+mn-ea"/>
                          <a:cs typeface="+mn-cs"/>
                        </a:rPr>
                        <a:t>Broad market trends and the need to understand specific segments </a:t>
                      </a:r>
                      <a:endParaRPr lang="en-US" sz="1200" kern="1200" dirty="0" smtClean="0">
                        <a:solidFill>
                          <a:schemeClr val="dk1"/>
                        </a:solidFill>
                        <a:effectLst/>
                        <a:latin typeface="+mn-lt"/>
                        <a:ea typeface="+mn-ea"/>
                        <a:cs typeface="+mn-cs"/>
                      </a:endParaRPr>
                    </a:p>
                    <a:p>
                      <a:pPr marL="228600" lvl="0" indent="-228600">
                        <a:lnSpc>
                          <a:spcPct val="100000"/>
                        </a:lnSpc>
                        <a:buFont typeface="+mj-lt"/>
                        <a:buAutoNum type="arabicPeriod"/>
                      </a:pPr>
                      <a:r>
                        <a:rPr lang="en-CA" sz="1200" kern="1200" dirty="0" smtClean="0">
                          <a:solidFill>
                            <a:schemeClr val="dk1"/>
                          </a:solidFill>
                          <a:effectLst/>
                          <a:latin typeface="+mn-lt"/>
                          <a:ea typeface="+mn-ea"/>
                          <a:cs typeface="+mn-cs"/>
                        </a:rPr>
                        <a:t>Marketing “content” </a:t>
                      </a:r>
                    </a:p>
                    <a:p>
                      <a:pPr marL="228600" lvl="0" indent="-228600">
                        <a:lnSpc>
                          <a:spcPct val="100000"/>
                        </a:lnSpc>
                        <a:buFont typeface="+mj-lt"/>
                        <a:buAutoNum type="arabicPeriod"/>
                      </a:pPr>
                      <a:r>
                        <a:rPr lang="en-CA" sz="1200" kern="1200" dirty="0" smtClean="0">
                          <a:solidFill>
                            <a:schemeClr val="dk1"/>
                          </a:solidFill>
                          <a:effectLst/>
                          <a:latin typeface="+mn-lt"/>
                          <a:ea typeface="+mn-ea"/>
                          <a:cs typeface="+mn-cs"/>
                        </a:rPr>
                        <a:t>Access and security</a:t>
                      </a:r>
                      <a:endParaRPr lang="en-US" sz="1200" b="1" dirty="0"/>
                    </a:p>
                  </a:txBody>
                  <a:tcPr>
                    <a:solidFill>
                      <a:schemeClr val="accent4">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dk1"/>
                          </a:solidFill>
                          <a:effectLst/>
                          <a:latin typeface="+mn-lt"/>
                          <a:ea typeface="+mn-ea"/>
                          <a:cs typeface="+mn-cs"/>
                        </a:rPr>
                        <a:t>Capitalize on the region's more attractive natural features and uncommon ecosystems in a sustainable way and promote them with visitors and local residents.</a:t>
                      </a:r>
                      <a:endParaRPr lang="en-US" sz="1200" kern="1200" dirty="0" smtClean="0">
                        <a:solidFill>
                          <a:schemeClr val="dk1"/>
                        </a:solidFill>
                        <a:effectLst/>
                        <a:latin typeface="+mn-lt"/>
                        <a:ea typeface="+mn-ea"/>
                        <a:cs typeface="+mn-cs"/>
                      </a:endParaRPr>
                    </a:p>
                    <a:p>
                      <a:endParaRPr lang="en-US" sz="1200" b="1" dirty="0"/>
                    </a:p>
                  </a:txBody>
                  <a:tcPr>
                    <a:solidFill>
                      <a:schemeClr val="accent4">
                        <a:lumMod val="20000"/>
                        <a:lumOff val="80000"/>
                      </a:schemeClr>
                    </a:solidFill>
                  </a:tcPr>
                </a:tc>
                <a:tc>
                  <a:txBody>
                    <a:bodyPr/>
                    <a:lstStyle/>
                    <a:p>
                      <a:r>
                        <a:rPr lang="en-CA" sz="1200" kern="1200" dirty="0" smtClean="0">
                          <a:solidFill>
                            <a:schemeClr val="dk1"/>
                          </a:solidFill>
                          <a:effectLst/>
                          <a:latin typeface="+mn-lt"/>
                          <a:ea typeface="+mn-ea"/>
                          <a:cs typeface="+mn-cs"/>
                        </a:rPr>
                        <a:t>Generate associative processes (local and regional) that standardize the supply and channel the demand in an equitable way.</a:t>
                      </a:r>
                      <a:endParaRPr lang="en-US" sz="1200" kern="1200" dirty="0" smtClean="0">
                        <a:solidFill>
                          <a:schemeClr val="dk1"/>
                        </a:solidFill>
                        <a:effectLst/>
                        <a:latin typeface="+mn-lt"/>
                        <a:ea typeface="+mn-ea"/>
                        <a:cs typeface="+mn-cs"/>
                      </a:endParaRPr>
                    </a:p>
                    <a:p>
                      <a:r>
                        <a:rPr lang="en-CA" sz="1200" kern="1200" dirty="0" smtClean="0">
                          <a:solidFill>
                            <a:schemeClr val="dk1"/>
                          </a:solidFill>
                          <a:effectLst/>
                          <a:latin typeface="+mn-lt"/>
                          <a:ea typeface="+mn-ea"/>
                          <a:cs typeface="+mn-cs"/>
                        </a:rPr>
                        <a:t> </a:t>
                      </a:r>
                      <a:endParaRPr lang="en-US" sz="1200" kern="1200" dirty="0" smtClean="0">
                        <a:solidFill>
                          <a:schemeClr val="dk1"/>
                        </a:solidFill>
                        <a:effectLst/>
                        <a:latin typeface="+mn-lt"/>
                        <a:ea typeface="+mn-ea"/>
                        <a:cs typeface="+mn-cs"/>
                      </a:endParaRPr>
                    </a:p>
                    <a:p>
                      <a:r>
                        <a:rPr lang="en-CA" sz="1200" kern="1200" dirty="0" smtClean="0">
                          <a:solidFill>
                            <a:schemeClr val="dk1"/>
                          </a:solidFill>
                          <a:effectLst/>
                          <a:latin typeface="+mn-lt"/>
                          <a:ea typeface="+mn-ea"/>
                          <a:cs typeface="+mn-cs"/>
                        </a:rPr>
                        <a:t>Where appropriate, the project must promote “access for all”, including persons with disabilities and others who have specific access requirements.</a:t>
                      </a:r>
                      <a:r>
                        <a:rPr lang="en-US" sz="1200" dirty="0" smtClean="0">
                          <a:effectLst/>
                        </a:rPr>
                        <a:t> </a:t>
                      </a:r>
                      <a:endParaRPr lang="en-US" sz="1200" b="1" dirty="0"/>
                    </a:p>
                  </a:txBody>
                  <a:tcPr>
                    <a:solidFill>
                      <a:schemeClr val="accent4">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dk1"/>
                          </a:solidFill>
                          <a:effectLst/>
                          <a:latin typeface="+mn-lt"/>
                          <a:ea typeface="+mn-ea"/>
                          <a:cs typeface="+mn-cs"/>
                        </a:rPr>
                        <a:t>Leverage the local and regional historical and cultural features to create unique experiences and products.</a:t>
                      </a:r>
                      <a:endParaRPr lang="en-US" sz="1200" kern="1200" dirty="0" smtClean="0">
                        <a:solidFill>
                          <a:schemeClr val="dk1"/>
                        </a:solidFill>
                        <a:effectLst/>
                        <a:latin typeface="+mn-lt"/>
                        <a:ea typeface="+mn-ea"/>
                        <a:cs typeface="+mn-cs"/>
                      </a:endParaRPr>
                    </a:p>
                    <a:p>
                      <a:endParaRPr lang="en-US" sz="1200" b="1" dirty="0"/>
                    </a:p>
                  </a:txBody>
                  <a:tcPr>
                    <a:solidFill>
                      <a:schemeClr val="accent4">
                        <a:lumMod val="20000"/>
                        <a:lumOff val="80000"/>
                      </a:schemeClr>
                    </a:solidFill>
                  </a:tcPr>
                </a:tc>
                <a:tc>
                  <a:txBody>
                    <a:bodyPr/>
                    <a:lstStyle/>
                    <a:p>
                      <a:r>
                        <a:rPr lang="en-CA" sz="1200" kern="1200" dirty="0" smtClean="0">
                          <a:solidFill>
                            <a:schemeClr val="dk1"/>
                          </a:solidFill>
                          <a:effectLst/>
                          <a:latin typeface="+mn-lt"/>
                          <a:ea typeface="+mn-ea"/>
                          <a:cs typeface="+mn-cs"/>
                        </a:rPr>
                        <a:t>Sign in to /aligned with promotional campaigns and marketing initiatives at the municipal, regional, provincial and national level.</a:t>
                      </a:r>
                      <a:r>
                        <a:rPr lang="en-US" sz="1200" dirty="0" smtClean="0">
                          <a:effectLst/>
                        </a:rPr>
                        <a:t> </a:t>
                      </a:r>
                      <a:endParaRPr lang="en-US" sz="1200" b="1" dirty="0"/>
                    </a:p>
                  </a:txBody>
                  <a:tcPr>
                    <a:solidFill>
                      <a:schemeClr val="accent4">
                        <a:lumMod val="20000"/>
                        <a:lumOff val="80000"/>
                      </a:schemeClr>
                    </a:solidFill>
                  </a:tcPr>
                </a:tc>
              </a:tr>
              <a:tr h="698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Technical-scientific sustainability</a:t>
                      </a:r>
                    </a:p>
                    <a:p>
                      <a:endParaRPr lang="en-US" sz="1200" b="1" dirty="0"/>
                    </a:p>
                  </a:txBody>
                  <a:tcPr>
                    <a:solidFill>
                      <a:schemeClr val="accent4">
                        <a:lumMod val="40000"/>
                        <a:lumOff val="60000"/>
                      </a:schemeClr>
                    </a:solidFill>
                  </a:tcPr>
                </a:tc>
                <a:tc gridSpan="5">
                  <a:txBody>
                    <a:bodyPr/>
                    <a:lstStyle/>
                    <a:p>
                      <a:r>
                        <a:rPr lang="en-CA" sz="1200" kern="1200" dirty="0" smtClean="0">
                          <a:solidFill>
                            <a:schemeClr val="dk1"/>
                          </a:solidFill>
                          <a:effectLst/>
                          <a:latin typeface="+mn-lt"/>
                          <a:ea typeface="+mn-ea"/>
                          <a:cs typeface="+mn-cs"/>
                        </a:rPr>
                        <a:t>The project must have a solid and consistent conceptual background that justifies each of the activities and techniques proposed (minimize negative impacts and maximize positive ones).</a:t>
                      </a:r>
                      <a:endParaRPr lang="en-US" sz="1200" kern="1200" dirty="0" smtClean="0">
                        <a:solidFill>
                          <a:schemeClr val="dk1"/>
                        </a:solidFill>
                        <a:effectLst/>
                        <a:latin typeface="+mn-lt"/>
                        <a:ea typeface="+mn-ea"/>
                        <a:cs typeface="+mn-cs"/>
                      </a:endParaRPr>
                    </a:p>
                    <a:p>
                      <a:r>
                        <a:rPr lang="en-CA" sz="1200" kern="1200" dirty="0" smtClean="0">
                          <a:solidFill>
                            <a:schemeClr val="dk1"/>
                          </a:solidFill>
                          <a:effectLst/>
                          <a:latin typeface="+mn-lt"/>
                          <a:ea typeface="+mn-ea"/>
                          <a:cs typeface="+mn-cs"/>
                        </a:rPr>
                        <a:t>The project must take into account the risks and opportunities associated with the climate change adaptation. </a:t>
                      </a:r>
                      <a:endParaRPr lang="en-US" sz="1200" b="1" dirty="0"/>
                    </a:p>
                  </a:txBody>
                  <a:tcPr>
                    <a:solidFill>
                      <a:schemeClr val="accent4">
                        <a:lumMod val="40000"/>
                        <a:lumOff val="60000"/>
                      </a:schemeClr>
                    </a:solidFill>
                  </a:tcPr>
                </a:tc>
                <a:tc hMerge="1">
                  <a:txBody>
                    <a:bodyPr/>
                    <a:lstStyle/>
                    <a:p>
                      <a:endParaRPr lang="en-US" b="1" dirty="0"/>
                    </a:p>
                  </a:txBody>
                  <a:tcPr/>
                </a:tc>
                <a:tc hMerge="1">
                  <a:txBody>
                    <a:bodyPr/>
                    <a:lstStyle/>
                    <a:p>
                      <a:endParaRPr lang="en-US" b="1" dirty="0"/>
                    </a:p>
                  </a:txBody>
                  <a:tcPr/>
                </a:tc>
                <a:tc hMerge="1">
                  <a:txBody>
                    <a:bodyPr/>
                    <a:lstStyle/>
                    <a:p>
                      <a:endParaRPr lang="en-US" b="1" dirty="0"/>
                    </a:p>
                  </a:txBody>
                  <a:tcPr/>
                </a:tc>
                <a:tc hMerge="1">
                  <a:txBody>
                    <a:bodyPr/>
                    <a:lstStyle/>
                    <a:p>
                      <a:endParaRPr lang="en-US" b="1" dirty="0"/>
                    </a:p>
                  </a:txBody>
                  <a:tcPr/>
                </a:tc>
              </a:tr>
              <a:tr h="698816">
                <a:tc>
                  <a:txBody>
                    <a:bodyPr/>
                    <a:lstStyle/>
                    <a:p>
                      <a:r>
                        <a:rPr lang="en-US" sz="1200" b="1" dirty="0" smtClean="0"/>
                        <a:t>Relevance</a:t>
                      </a:r>
                      <a:endParaRPr lang="en-US" sz="1200" b="1" dirty="0"/>
                    </a:p>
                  </a:txBody>
                  <a:tcPr>
                    <a:solidFill>
                      <a:srgbClr val="E1F1E2"/>
                    </a:solidFill>
                  </a:tcPr>
                </a:tc>
                <a:tc gridSpan="5">
                  <a:txBody>
                    <a:bodyPr/>
                    <a:lstStyle/>
                    <a:p>
                      <a:r>
                        <a:rPr lang="en-US" sz="1200" kern="1200" dirty="0" smtClean="0">
                          <a:solidFill>
                            <a:schemeClr val="dk1"/>
                          </a:solidFill>
                          <a:effectLst/>
                          <a:latin typeface="+mn-lt"/>
                          <a:ea typeface="+mn-ea"/>
                          <a:cs typeface="+mn-cs"/>
                        </a:rPr>
                        <a:t>Relevance is understood as the degree of compliance with the originally set goals – whether or not they are working as envisioned and contributing to address the problems in an optimal and sustainable manner.</a:t>
                      </a:r>
                    </a:p>
                    <a:p>
                      <a:r>
                        <a:rPr lang="en-US" sz="1200" kern="1200" dirty="0" smtClean="0">
                          <a:solidFill>
                            <a:schemeClr val="dk1"/>
                          </a:solidFill>
                          <a:effectLst/>
                          <a:latin typeface="+mn-lt"/>
                          <a:ea typeface="+mn-ea"/>
                          <a:cs typeface="+mn-cs"/>
                        </a:rPr>
                        <a:t>The project promotes education and awareness for sustainable development – for all stakeholders.</a:t>
                      </a:r>
                      <a:r>
                        <a:rPr lang="en-US" sz="1200" dirty="0" smtClean="0">
                          <a:effectLst/>
                        </a:rPr>
                        <a:t> </a:t>
                      </a:r>
                      <a:endParaRPr lang="en-US" sz="1200" b="1" dirty="0"/>
                    </a:p>
                  </a:txBody>
                  <a:tcPr>
                    <a:solidFill>
                      <a:srgbClr val="E1F1E2"/>
                    </a:solidFill>
                  </a:tcPr>
                </a:tc>
                <a:tc hMerge="1">
                  <a:txBody>
                    <a:bodyPr/>
                    <a:lstStyle/>
                    <a:p>
                      <a:endParaRPr lang="en-US" b="1" dirty="0"/>
                    </a:p>
                  </a:txBody>
                  <a:tcPr/>
                </a:tc>
                <a:tc hMerge="1">
                  <a:txBody>
                    <a:bodyPr/>
                    <a:lstStyle/>
                    <a:p>
                      <a:endParaRPr lang="en-US" b="1" dirty="0"/>
                    </a:p>
                  </a:txBody>
                  <a:tcPr/>
                </a:tc>
                <a:tc hMerge="1">
                  <a:txBody>
                    <a:bodyPr/>
                    <a:lstStyle/>
                    <a:p>
                      <a:endParaRPr lang="en-US" b="1" dirty="0"/>
                    </a:p>
                  </a:txBody>
                  <a:tcPr/>
                </a:tc>
                <a:tc hMerge="1">
                  <a:txBody>
                    <a:bodyPr/>
                    <a:lstStyle/>
                    <a:p>
                      <a:endParaRPr lang="en-US" b="1" dirty="0"/>
                    </a:p>
                  </a:txBody>
                  <a:tcPr/>
                </a:tc>
              </a:tr>
            </a:tbl>
          </a:graphicData>
        </a:graphic>
      </p:graphicFrame>
    </p:spTree>
    <p:extLst>
      <p:ext uri="{BB962C8B-B14F-4D97-AF65-F5344CB8AC3E}">
        <p14:creationId xmlns:p14="http://schemas.microsoft.com/office/powerpoint/2010/main" val="2413142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
            </a:r>
            <a:br>
              <a:rPr lang="en-US" dirty="0" smtClean="0"/>
            </a:br>
            <a:r>
              <a:rPr lang="en-US" dirty="0" smtClean="0"/>
              <a:t>Sustainable Approach </a:t>
            </a:r>
            <a:r>
              <a:rPr lang="en-US" dirty="0"/>
              <a:t>in the Calgary Region </a:t>
            </a:r>
            <a:br>
              <a:rPr lang="en-US" dirty="0"/>
            </a:br>
            <a:endParaRPr lang="en-US" dirty="0"/>
          </a:p>
        </p:txBody>
      </p:sp>
      <p:pic>
        <p:nvPicPr>
          <p:cNvPr id="6" name="Content Placeholder 5" descr="1. CMP 2014.pdf"/>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18811" y="1774825"/>
            <a:ext cx="3906378" cy="4625975"/>
          </a:xfrm>
        </p:spPr>
      </p:pic>
    </p:spTree>
    <p:extLst>
      <p:ext uri="{BB962C8B-B14F-4D97-AF65-F5344CB8AC3E}">
        <p14:creationId xmlns:p14="http://schemas.microsoft.com/office/powerpoint/2010/main" val="119127404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solidFill>
                  <a:srgbClr val="008000"/>
                </a:solidFill>
              </a:rPr>
              <a:t>THANK YOU</a:t>
            </a:r>
            <a:endParaRPr lang="en-US" sz="6000" b="1" dirty="0">
              <a:solidFill>
                <a:srgbClr val="008000"/>
              </a:solidFill>
            </a:endParaRPr>
          </a:p>
        </p:txBody>
      </p:sp>
      <p:pic>
        <p:nvPicPr>
          <p:cNvPr id="4" name="Content Placeholder 3" descr="carl_road.jp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49500" y="2424112"/>
            <a:ext cx="4445000" cy="3327400"/>
          </a:xfrm>
        </p:spPr>
      </p:pic>
    </p:spTree>
    <p:extLst>
      <p:ext uri="{BB962C8B-B14F-4D97-AF65-F5344CB8AC3E}">
        <p14:creationId xmlns:p14="http://schemas.microsoft.com/office/powerpoint/2010/main" val="46716380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j0315598.jpg"/>
          <p:cNvPicPr>
            <a:picLocks noGrp="1" noChangeAspect="1"/>
          </p:cNvPicPr>
          <p:nvPr>
            <p:ph idx="1"/>
          </p:nvPr>
        </p:nvPicPr>
        <p:blipFill>
          <a:blip r:embed="rId3">
            <a:extLst>
              <a:ext uri="{28A0092B-C50C-407E-A947-70E740481C1C}">
                <a14:useLocalDpi xmlns:a14="http://schemas.microsoft.com/office/drawing/2010/main" val="0"/>
              </a:ext>
            </a:extLst>
          </a:blip>
          <a:srcRect t="12145" b="12145"/>
          <a:stretch>
            <a:fillRect/>
          </a:stretch>
        </p:blipFill>
        <p:spPr>
          <a:xfrm>
            <a:off x="304800" y="685800"/>
            <a:ext cx="8606644" cy="4648199"/>
          </a:xfrm>
        </p:spPr>
      </p:pic>
      <p:sp>
        <p:nvSpPr>
          <p:cNvPr id="3" name="Rectangle 2"/>
          <p:cNvSpPr/>
          <p:nvPr/>
        </p:nvSpPr>
        <p:spPr>
          <a:xfrm>
            <a:off x="4339444" y="5380672"/>
            <a:ext cx="4572000" cy="1477328"/>
          </a:xfrm>
          <a:prstGeom prst="rect">
            <a:avLst/>
          </a:prstGeom>
        </p:spPr>
        <p:txBody>
          <a:bodyPr>
            <a:spAutoFit/>
          </a:bodyPr>
          <a:lstStyle/>
          <a:p>
            <a:r>
              <a:rPr lang="en-US" b="1" dirty="0" smtClean="0"/>
              <a:t>BIBIANA CALA M.S. </a:t>
            </a:r>
          </a:p>
          <a:p>
            <a:r>
              <a:rPr lang="en-US" b="1" dirty="0" smtClean="0"/>
              <a:t>STM GLOBAL CONSULTING </a:t>
            </a:r>
          </a:p>
          <a:p>
            <a:r>
              <a:rPr lang="en-US" b="1" dirty="0" smtClean="0">
                <a:solidFill>
                  <a:srgbClr val="0000FF"/>
                </a:solidFill>
              </a:rPr>
              <a:t>WWW.STMGLOBALCONSULTING.COM </a:t>
            </a:r>
          </a:p>
          <a:p>
            <a:r>
              <a:rPr lang="en-US" b="1" dirty="0" smtClean="0">
                <a:solidFill>
                  <a:srgbClr val="0000FF"/>
                </a:solidFill>
              </a:rPr>
              <a:t>Bibiana.Cala@stmglobalconsulting.com</a:t>
            </a:r>
          </a:p>
          <a:p>
            <a:r>
              <a:rPr lang="en-US" b="1" dirty="0" smtClean="0"/>
              <a:t>403-966-1549 </a:t>
            </a:r>
            <a:endParaRPr lang="en-US" b="1" dirty="0"/>
          </a:p>
        </p:txBody>
      </p:sp>
    </p:spTree>
    <p:extLst>
      <p:ext uri="{BB962C8B-B14F-4D97-AF65-F5344CB8AC3E}">
        <p14:creationId xmlns:p14="http://schemas.microsoft.com/office/powerpoint/2010/main" val="189395731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Sustainable Approach in the Calgary Region </a:t>
            </a:r>
            <a:endParaRPr lang="en-US" sz="3200" dirty="0"/>
          </a:p>
        </p:txBody>
      </p:sp>
      <p:sp>
        <p:nvSpPr>
          <p:cNvPr id="3" name="Content Placeholder 2"/>
          <p:cNvSpPr>
            <a:spLocks noGrp="1"/>
          </p:cNvSpPr>
          <p:nvPr>
            <p:ph idx="1"/>
          </p:nvPr>
        </p:nvSpPr>
        <p:spPr/>
        <p:txBody>
          <a:bodyPr>
            <a:normAutofit fontScale="92500"/>
          </a:bodyPr>
          <a:lstStyle/>
          <a:p>
            <a:pPr marL="0" indent="0">
              <a:buNone/>
            </a:pPr>
            <a:r>
              <a:rPr lang="en-US" dirty="0" smtClean="0"/>
              <a:t>Calgary Regional Partnership (CRP) &amp; Calgary Metropolitan Plan (CMP) </a:t>
            </a:r>
          </a:p>
          <a:p>
            <a:r>
              <a:rPr lang="en-US" dirty="0" smtClean="0"/>
              <a:t>Principles</a:t>
            </a:r>
          </a:p>
          <a:p>
            <a:pPr lvl="1"/>
            <a:r>
              <a:rPr lang="en-US" dirty="0" smtClean="0"/>
              <a:t>Protecting the natural environment and watershed </a:t>
            </a:r>
          </a:p>
          <a:p>
            <a:pPr lvl="1"/>
            <a:r>
              <a:rPr lang="en-US" dirty="0" smtClean="0"/>
              <a:t>Fostering the region’s economic vitality</a:t>
            </a:r>
          </a:p>
          <a:p>
            <a:pPr lvl="1"/>
            <a:r>
              <a:rPr lang="en-US" dirty="0" smtClean="0"/>
              <a:t>Accommodating growth in more compact settlement patters </a:t>
            </a:r>
          </a:p>
          <a:p>
            <a:pPr lvl="1"/>
            <a:r>
              <a:rPr lang="en-US" dirty="0" smtClean="0"/>
              <a:t>Integrating efficient regional infrastructure systems </a:t>
            </a:r>
          </a:p>
          <a:p>
            <a:pPr lvl="1"/>
            <a:r>
              <a:rPr lang="en-US" dirty="0" smtClean="0"/>
              <a:t>Supported through a regional governance </a:t>
            </a:r>
          </a:p>
          <a:p>
            <a:pPr lvl="1"/>
            <a:endParaRPr lang="en-US" dirty="0"/>
          </a:p>
        </p:txBody>
      </p:sp>
    </p:spTree>
    <p:extLst>
      <p:ext uri="{BB962C8B-B14F-4D97-AF65-F5344CB8AC3E}">
        <p14:creationId xmlns:p14="http://schemas.microsoft.com/office/powerpoint/2010/main" val="291742283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2537803" y="2342887"/>
            <a:ext cx="5027807" cy="4174031"/>
          </a:xfrm>
          <a:prstGeom prst="ellipse">
            <a:avLst/>
          </a:prstGeom>
          <a:solidFill>
            <a:srgbClr val="008000"/>
          </a:solidFill>
          <a:ln>
            <a:solidFill>
              <a:srgbClr val="CCFFCC"/>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smtClean="0"/>
          </a:p>
          <a:p>
            <a:pPr algn="ctr"/>
            <a:endParaRPr lang="en-US" dirty="0"/>
          </a:p>
          <a:p>
            <a:pPr algn="ctr"/>
            <a:r>
              <a:rPr lang="en-US" dirty="0" smtClean="0"/>
              <a:t>Environment</a:t>
            </a:r>
            <a:endParaRPr lang="en-US" dirty="0"/>
          </a:p>
        </p:txBody>
      </p:sp>
      <p:sp>
        <p:nvSpPr>
          <p:cNvPr id="6" name="Oval 5"/>
          <p:cNvSpPr/>
          <p:nvPr/>
        </p:nvSpPr>
        <p:spPr>
          <a:xfrm>
            <a:off x="3148245" y="2912845"/>
            <a:ext cx="3845348" cy="26034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r>
              <a:rPr lang="en-US" dirty="0" smtClean="0"/>
              <a:t>Society and Culture</a:t>
            </a:r>
            <a:endParaRPr lang="en-US" dirty="0"/>
          </a:p>
        </p:txBody>
      </p:sp>
      <p:sp>
        <p:nvSpPr>
          <p:cNvPr id="7" name="Oval 6"/>
          <p:cNvSpPr/>
          <p:nvPr/>
        </p:nvSpPr>
        <p:spPr>
          <a:xfrm>
            <a:off x="4076301" y="3383419"/>
            <a:ext cx="2047656" cy="1298445"/>
          </a:xfrm>
          <a:prstGeom prst="ellipse">
            <a:avLst/>
          </a:prstGeom>
          <a:solidFill>
            <a:srgbClr val="FF6600"/>
          </a:solidFill>
          <a:ln>
            <a:solidFill>
              <a:srgbClr val="FF66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Economy</a:t>
            </a:r>
            <a:endParaRPr lang="en-US" dirty="0"/>
          </a:p>
        </p:txBody>
      </p:sp>
      <p:cxnSp>
        <p:nvCxnSpPr>
          <p:cNvPr id="9" name="Curved Connector 8"/>
          <p:cNvCxnSpPr/>
          <p:nvPr/>
        </p:nvCxnSpPr>
        <p:spPr>
          <a:xfrm rot="10800000">
            <a:off x="3321401" y="2912845"/>
            <a:ext cx="1395407" cy="1353140"/>
          </a:xfrm>
          <a:prstGeom prst="curvedConnector3">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rot="5400000">
            <a:off x="2823181" y="5855589"/>
            <a:ext cx="457200" cy="539234"/>
          </a:xfrm>
          <a:prstGeom prst="straightConnector1">
            <a:avLst/>
          </a:prstGeom>
          <a:ln>
            <a:solidFill>
              <a:srgbClr val="FF6600"/>
            </a:solidFill>
            <a:headEnd type="arrow"/>
            <a:tailEnd type="arrow"/>
          </a:ln>
        </p:spPr>
        <p:style>
          <a:lnRef idx="3">
            <a:schemeClr val="accent3"/>
          </a:lnRef>
          <a:fillRef idx="0">
            <a:schemeClr val="accent3"/>
          </a:fillRef>
          <a:effectRef idx="2">
            <a:schemeClr val="accent3"/>
          </a:effectRef>
          <a:fontRef idx="minor">
            <a:schemeClr val="tx1"/>
          </a:fontRef>
        </p:style>
      </p:cxnSp>
      <p:cxnSp>
        <p:nvCxnSpPr>
          <p:cNvPr id="13" name="Straight Arrow Connector 12"/>
          <p:cNvCxnSpPr/>
          <p:nvPr/>
        </p:nvCxnSpPr>
        <p:spPr>
          <a:xfrm>
            <a:off x="6777693" y="5880989"/>
            <a:ext cx="457200" cy="539234"/>
          </a:xfrm>
          <a:prstGeom prst="straightConnector1">
            <a:avLst/>
          </a:prstGeom>
          <a:ln>
            <a:solidFill>
              <a:srgbClr val="FF6600"/>
            </a:solidFill>
            <a:headEnd type="arrow"/>
            <a:tailEnd type="arrow"/>
          </a:ln>
        </p:spPr>
        <p:style>
          <a:lnRef idx="3">
            <a:schemeClr val="accent3"/>
          </a:lnRef>
          <a:fillRef idx="0">
            <a:schemeClr val="accent3"/>
          </a:fillRef>
          <a:effectRef idx="2">
            <a:schemeClr val="accent3"/>
          </a:effectRef>
          <a:fontRef idx="minor">
            <a:schemeClr val="tx1"/>
          </a:fontRef>
        </p:style>
      </p:cxnSp>
      <p:cxnSp>
        <p:nvCxnSpPr>
          <p:cNvPr id="14" name="Straight Arrow Connector 13"/>
          <p:cNvCxnSpPr/>
          <p:nvPr/>
        </p:nvCxnSpPr>
        <p:spPr>
          <a:xfrm flipV="1">
            <a:off x="5110622" y="1978323"/>
            <a:ext cx="0" cy="647700"/>
          </a:xfrm>
          <a:prstGeom prst="straightConnector1">
            <a:avLst/>
          </a:prstGeom>
          <a:ln>
            <a:solidFill>
              <a:srgbClr val="FF6600"/>
            </a:solidFill>
            <a:headEnd type="arrow"/>
            <a:tailEnd type="arrow"/>
          </a:ln>
        </p:spPr>
        <p:style>
          <a:lnRef idx="3">
            <a:schemeClr val="accent3"/>
          </a:lnRef>
          <a:fillRef idx="0">
            <a:schemeClr val="accent3"/>
          </a:fillRef>
          <a:effectRef idx="2">
            <a:schemeClr val="accent3"/>
          </a:effectRef>
          <a:fontRef idx="minor">
            <a:schemeClr val="tx1"/>
          </a:fontRef>
        </p:style>
      </p:cxnSp>
      <p:sp>
        <p:nvSpPr>
          <p:cNvPr id="15" name="Rectangle 14"/>
          <p:cNvSpPr/>
          <p:nvPr/>
        </p:nvSpPr>
        <p:spPr>
          <a:xfrm>
            <a:off x="4716807" y="1567761"/>
            <a:ext cx="803425" cy="369332"/>
          </a:xfrm>
          <a:prstGeom prst="rect">
            <a:avLst/>
          </a:prstGeom>
        </p:spPr>
        <p:txBody>
          <a:bodyPr wrap="none">
            <a:spAutoFit/>
          </a:bodyPr>
          <a:lstStyle/>
          <a:p>
            <a:r>
              <a:rPr lang="en-US" dirty="0">
                <a:solidFill>
                  <a:schemeClr val="bg1"/>
                </a:solidFill>
              </a:rPr>
              <a:t>Visitor</a:t>
            </a:r>
          </a:p>
        </p:txBody>
      </p:sp>
      <p:sp>
        <p:nvSpPr>
          <p:cNvPr id="16" name="Rectangle 15"/>
          <p:cNvSpPr/>
          <p:nvPr/>
        </p:nvSpPr>
        <p:spPr>
          <a:xfrm>
            <a:off x="6628495" y="6420223"/>
            <a:ext cx="1311578" cy="369332"/>
          </a:xfrm>
          <a:prstGeom prst="rect">
            <a:avLst/>
          </a:prstGeom>
        </p:spPr>
        <p:txBody>
          <a:bodyPr wrap="none">
            <a:spAutoFit/>
          </a:bodyPr>
          <a:lstStyle/>
          <a:p>
            <a:r>
              <a:rPr lang="en-US" dirty="0">
                <a:solidFill>
                  <a:schemeClr val="bg1"/>
                </a:solidFill>
              </a:rPr>
              <a:t>Community</a:t>
            </a:r>
          </a:p>
        </p:txBody>
      </p:sp>
      <p:sp>
        <p:nvSpPr>
          <p:cNvPr id="17" name="Rectangle 16"/>
          <p:cNvSpPr/>
          <p:nvPr/>
        </p:nvSpPr>
        <p:spPr>
          <a:xfrm>
            <a:off x="2143696" y="6417306"/>
            <a:ext cx="966931" cy="369332"/>
          </a:xfrm>
          <a:prstGeom prst="rect">
            <a:avLst/>
          </a:prstGeom>
        </p:spPr>
        <p:txBody>
          <a:bodyPr wrap="none">
            <a:spAutoFit/>
          </a:bodyPr>
          <a:lstStyle/>
          <a:p>
            <a:r>
              <a:rPr lang="en-US" dirty="0">
                <a:solidFill>
                  <a:schemeClr val="bg1"/>
                </a:solidFill>
              </a:rPr>
              <a:t>Industry</a:t>
            </a:r>
          </a:p>
        </p:txBody>
      </p:sp>
      <p:sp>
        <p:nvSpPr>
          <p:cNvPr id="3" name="Title 2"/>
          <p:cNvSpPr>
            <a:spLocks noGrp="1"/>
          </p:cNvSpPr>
          <p:nvPr>
            <p:ph type="title"/>
          </p:nvPr>
        </p:nvSpPr>
        <p:spPr/>
        <p:txBody>
          <a:bodyPr>
            <a:normAutofit/>
          </a:bodyPr>
          <a:lstStyle/>
          <a:p>
            <a:r>
              <a:rPr lang="en-US" sz="3200" dirty="0"/>
              <a:t>Sustainable </a:t>
            </a:r>
            <a:r>
              <a:rPr lang="en-US" sz="3200" dirty="0" smtClean="0"/>
              <a:t>Tourism in </a:t>
            </a:r>
            <a:r>
              <a:rPr lang="en-US" sz="3200" dirty="0"/>
              <a:t>the Calgary Region </a:t>
            </a:r>
          </a:p>
        </p:txBody>
      </p:sp>
      <p:sp>
        <p:nvSpPr>
          <p:cNvPr id="4" name="TextBox 3"/>
          <p:cNvSpPr txBox="1"/>
          <p:nvPr/>
        </p:nvSpPr>
        <p:spPr>
          <a:xfrm>
            <a:off x="330046" y="2445985"/>
            <a:ext cx="2818199" cy="1077218"/>
          </a:xfrm>
          <a:prstGeom prst="rect">
            <a:avLst/>
          </a:prstGeom>
          <a:noFill/>
        </p:spPr>
        <p:txBody>
          <a:bodyPr wrap="none" rtlCol="0">
            <a:spAutoFit/>
          </a:bodyPr>
          <a:lstStyle/>
          <a:p>
            <a:r>
              <a:rPr lang="en-US" sz="3200" b="1" dirty="0" smtClean="0">
                <a:solidFill>
                  <a:srgbClr val="FFC000"/>
                </a:solidFill>
              </a:rPr>
              <a:t>SUSTAINABLE </a:t>
            </a:r>
          </a:p>
          <a:p>
            <a:r>
              <a:rPr lang="en-US" sz="3200" b="1" dirty="0" smtClean="0">
                <a:solidFill>
                  <a:srgbClr val="FFC000"/>
                </a:solidFill>
              </a:rPr>
              <a:t>TOURISM</a:t>
            </a:r>
            <a:endParaRPr lang="en-US" sz="3200" b="1" dirty="0">
              <a:solidFill>
                <a:srgbClr val="FFC000"/>
              </a:solidFill>
            </a:endParaRPr>
          </a:p>
        </p:txBody>
      </p:sp>
    </p:spTree>
    <p:extLst>
      <p:ext uri="{BB962C8B-B14F-4D97-AF65-F5344CB8AC3E}">
        <p14:creationId xmlns:p14="http://schemas.microsoft.com/office/powerpoint/2010/main" val="225794333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1" end="11"/>
                                            </p:txEl>
                                          </p:spTgt>
                                        </p:tgtEl>
                                        <p:attrNameLst>
                                          <p:attrName>style.visibility</p:attrName>
                                        </p:attrNameLst>
                                      </p:cBhvr>
                                      <p:to>
                                        <p:strVal val="visible"/>
                                      </p:to>
                                    </p:set>
                                    <p:animEffect transition="in" filter="fade">
                                      <p:cBhvr>
                                        <p:cTn id="10" dur="1000"/>
                                        <p:tgtEl>
                                          <p:spTgt spid="5">
                                            <p:txEl>
                                              <p:pRg st="11" end="1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6" end="6"/>
                                            </p:txEl>
                                          </p:spTgt>
                                        </p:tgtEl>
                                        <p:attrNameLst>
                                          <p:attrName>style.visibility</p:attrName>
                                        </p:attrNameLst>
                                      </p:cBhvr>
                                      <p:to>
                                        <p:strVal val="visible"/>
                                      </p:to>
                                    </p:set>
                                    <p:animEffect transition="in" filter="fade">
                                      <p:cBhvr>
                                        <p:cTn id="18" dur="1000"/>
                                        <p:tgtEl>
                                          <p:spTgt spid="6">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childTnLst>
                                </p:cTn>
                              </p:par>
                              <p:par>
                                <p:cTn id="24" presetID="10" presetClass="entr" presetSubtype="0" fill="hold"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10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childTnLst>
                                </p:cTn>
                              </p:par>
                              <p:par>
                                <p:cTn id="32" presetID="10"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fade">
                                      <p:cBhvr>
                                        <p:cTn id="42" dur="1000"/>
                                        <p:tgtEl>
                                          <p:spTgt spid="16">
                                            <p:txEl>
                                              <p:pRg st="0" end="0"/>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17">
                                            <p:txEl>
                                              <p:pRg st="0" end="0"/>
                                            </p:txEl>
                                          </p:spTgt>
                                        </p:tgtEl>
                                        <p:attrNameLst>
                                          <p:attrName>style.visibility</p:attrName>
                                        </p:attrNameLst>
                                      </p:cBhvr>
                                      <p:to>
                                        <p:strVal val="visible"/>
                                      </p:to>
                                    </p:set>
                                    <p:animEffect transition="in" filter="fade">
                                      <p:cBhvr>
                                        <p:cTn id="45" dur="1000"/>
                                        <p:tgtEl>
                                          <p:spTgt spid="17">
                                            <p:txEl>
                                              <p:pRg st="0" end="0"/>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15">
                                            <p:txEl>
                                              <p:pRg st="0" end="0"/>
                                            </p:txEl>
                                          </p:spTgt>
                                        </p:tgtEl>
                                        <p:attrNameLst>
                                          <p:attrName>style.visibility</p:attrName>
                                        </p:attrNameLst>
                                      </p:cBhvr>
                                      <p:to>
                                        <p:strVal val="visible"/>
                                      </p:to>
                                    </p:set>
                                    <p:animEffect transition="in" filter="fade">
                                      <p:cBhvr>
                                        <p:cTn id="48" dur="1000"/>
                                        <p:tgtEl>
                                          <p:spTgt spid="15">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CRP’s Tourism Project - Overview</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65491868"/>
              </p:ext>
            </p:extLst>
          </p:nvPr>
        </p:nvGraphicFramePr>
        <p:xfrm>
          <a:off x="457200" y="1774824"/>
          <a:ext cx="8229600" cy="4738174"/>
        </p:xfrm>
        <a:graphic>
          <a:graphicData uri="http://schemas.openxmlformats.org/drawingml/2006/table">
            <a:tbl>
              <a:tblPr firstRow="1" bandRow="1">
                <a:tableStyleId>{073A0DAA-6AF3-43AB-8588-CEC1D06C72B9}</a:tableStyleId>
              </a:tblPr>
              <a:tblGrid>
                <a:gridCol w="2057400"/>
                <a:gridCol w="2057400"/>
                <a:gridCol w="2057400"/>
                <a:gridCol w="2057400"/>
              </a:tblGrid>
              <a:tr h="689602">
                <a:tc>
                  <a:txBody>
                    <a:bodyPr/>
                    <a:lstStyle/>
                    <a:p>
                      <a:pPr algn="ctr"/>
                      <a:endParaRPr lang="en-US" sz="2400" dirty="0"/>
                    </a:p>
                  </a:txBody>
                  <a:tcPr anchor="ctr"/>
                </a:tc>
                <a:tc>
                  <a:txBody>
                    <a:bodyPr/>
                    <a:lstStyle/>
                    <a:p>
                      <a:pPr algn="ctr"/>
                      <a:r>
                        <a:rPr lang="en-US" sz="2400" dirty="0" smtClean="0"/>
                        <a:t>1</a:t>
                      </a:r>
                      <a:endParaRPr lang="en-US" sz="2400" dirty="0"/>
                    </a:p>
                  </a:txBody>
                  <a:tcPr anchor="ctr"/>
                </a:tc>
                <a:tc>
                  <a:txBody>
                    <a:bodyPr/>
                    <a:lstStyle/>
                    <a:p>
                      <a:pPr algn="ctr"/>
                      <a:r>
                        <a:rPr lang="en-US" sz="2400" dirty="0" smtClean="0"/>
                        <a:t>2</a:t>
                      </a:r>
                      <a:endParaRPr lang="en-US" sz="2400" dirty="0"/>
                    </a:p>
                  </a:txBody>
                  <a:tcPr anchor="ctr"/>
                </a:tc>
                <a:tc>
                  <a:txBody>
                    <a:bodyPr/>
                    <a:lstStyle/>
                    <a:p>
                      <a:pPr algn="ctr"/>
                      <a:r>
                        <a:rPr lang="en-US" sz="2400" dirty="0" smtClean="0"/>
                        <a:t>3</a:t>
                      </a:r>
                      <a:endParaRPr lang="en-US" sz="2400" dirty="0"/>
                    </a:p>
                  </a:txBody>
                  <a:tcPr anchor="ctr"/>
                </a:tc>
              </a:tr>
              <a:tr h="1190271">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REGION-WIDE SCALE</a:t>
                      </a:r>
                    </a:p>
                  </a:txBody>
                  <a:tcPr anchor="ctr"/>
                </a:tc>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PLANNING</a:t>
                      </a:r>
                    </a:p>
                    <a:p>
                      <a:pPr marL="0" marR="0" indent="0" algn="ctr" defTabSz="457200" rtl="0" eaLnBrk="1" fontAlgn="auto" latinLnBrk="0" hangingPunct="1">
                        <a:lnSpc>
                          <a:spcPct val="100000"/>
                        </a:lnSpc>
                        <a:spcBef>
                          <a:spcPts val="0"/>
                        </a:spcBef>
                        <a:spcAft>
                          <a:spcPts val="0"/>
                        </a:spcAft>
                        <a:buClrTx/>
                        <a:buSzTx/>
                        <a:buFontTx/>
                        <a:buNone/>
                        <a:tabLst/>
                        <a:defRPr/>
                      </a:pPr>
                      <a:r>
                        <a:rPr lang="en-US" sz="2000" baseline="0" dirty="0" smtClean="0"/>
                        <a:t>FOR A</a:t>
                      </a:r>
                    </a:p>
                    <a:p>
                      <a:pPr marL="0" marR="0" indent="0" algn="ctr" defTabSz="457200" rtl="0" eaLnBrk="1" fontAlgn="auto" latinLnBrk="0" hangingPunct="1">
                        <a:lnSpc>
                          <a:spcPct val="100000"/>
                        </a:lnSpc>
                        <a:spcBef>
                          <a:spcPts val="0"/>
                        </a:spcBef>
                        <a:spcAft>
                          <a:spcPts val="0"/>
                        </a:spcAft>
                        <a:buClrTx/>
                        <a:buSzTx/>
                        <a:buFontTx/>
                        <a:buNone/>
                        <a:tabLst/>
                        <a:defRPr/>
                      </a:pPr>
                      <a:r>
                        <a:rPr lang="en-US" sz="2000" baseline="0" dirty="0" smtClean="0"/>
                        <a:t>SUSTAINABLE FUTURE</a:t>
                      </a:r>
                    </a:p>
                    <a:p>
                      <a:pPr marL="0" marR="0" indent="0" algn="ctr" defTabSz="457200" rtl="0" eaLnBrk="1" fontAlgn="auto" latinLnBrk="0" hangingPunct="1">
                        <a:lnSpc>
                          <a:spcPct val="100000"/>
                        </a:lnSpc>
                        <a:spcBef>
                          <a:spcPts val="0"/>
                        </a:spcBef>
                        <a:spcAft>
                          <a:spcPts val="0"/>
                        </a:spcAft>
                        <a:buClrTx/>
                        <a:buSzTx/>
                        <a:buFontTx/>
                        <a:buNone/>
                        <a:tabLst/>
                        <a:defRPr/>
                      </a:pPr>
                      <a:r>
                        <a:rPr lang="en-US" sz="1800" baseline="0" dirty="0" smtClean="0"/>
                        <a:t>(GOA, CMP, MDPs) </a:t>
                      </a:r>
                      <a:endParaRPr lang="en-US" sz="1800" dirty="0" smtClean="0"/>
                    </a:p>
                  </a:txBody>
                  <a:tcPr anchor="ctr"/>
                </a:tc>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PLANNING</a:t>
                      </a:r>
                    </a:p>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FOR</a:t>
                      </a:r>
                    </a:p>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SUSTAINABLE TOURISM</a:t>
                      </a:r>
                    </a:p>
                  </a:txBody>
                  <a:tcPr anchor="ctr"/>
                </a:tc>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t>IMPLEMENTING</a:t>
                      </a:r>
                    </a:p>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t>THROUGH / WITH THE TOURISM INDUSTRY</a:t>
                      </a:r>
                    </a:p>
                  </a:txBody>
                  <a:tcPr anchor="ctr"/>
                </a:tc>
              </a:tr>
              <a:tr h="1244562">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MUNICIPAL SCALE</a:t>
                      </a:r>
                    </a:p>
                  </a:txBody>
                  <a:tcPr anchor="ctr"/>
                </a:tc>
                <a:tc vMerge="1">
                  <a:txBody>
                    <a:bodyPr/>
                    <a:lstStyle/>
                    <a:p>
                      <a:endParaRPr lang="en-US" dirty="0"/>
                    </a:p>
                  </a:txBody>
                  <a:tcPr/>
                </a:tc>
                <a:tc vMerge="1">
                  <a:txBody>
                    <a:bodyPr/>
                    <a:lstStyle/>
                    <a:p>
                      <a:endParaRPr lang="en-US" sz="2000" dirty="0"/>
                    </a:p>
                  </a:txBody>
                  <a:tcPr/>
                </a:tc>
                <a:tc vMerge="1">
                  <a:txBody>
                    <a:bodyPr/>
                    <a:lstStyle/>
                    <a:p>
                      <a:endParaRPr lang="en-US" sz="2000" dirty="0"/>
                    </a:p>
                  </a:txBody>
                  <a:tcPr/>
                </a:tc>
              </a:tr>
              <a:tr h="1613739">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TOURISM BASED FACILITIES, </a:t>
                      </a:r>
                      <a:r>
                        <a:rPr lang="en-US" baseline="0" dirty="0" smtClean="0"/>
                        <a:t> BUSINESSES and ORGANIZATIONS</a:t>
                      </a:r>
                      <a:endParaRPr lang="en-US" dirty="0" smtClean="0"/>
                    </a:p>
                  </a:txBody>
                  <a:tcPr anchor="ctr"/>
                </a:tc>
                <a:tc vMerge="1">
                  <a:txBody>
                    <a:bodyPr/>
                    <a:lstStyle/>
                    <a:p>
                      <a:endParaRPr lang="en-US" dirty="0"/>
                    </a:p>
                  </a:txBody>
                  <a:tcPr/>
                </a:tc>
                <a:tc vMerge="1">
                  <a:txBody>
                    <a:bodyPr/>
                    <a:lstStyle/>
                    <a:p>
                      <a:endParaRPr lang="en-US" sz="2000" dirty="0"/>
                    </a:p>
                  </a:txBody>
                  <a:tcPr/>
                </a:tc>
                <a:tc vMerge="1">
                  <a:txBody>
                    <a:bodyPr/>
                    <a:lstStyle/>
                    <a:p>
                      <a:endParaRPr lang="en-US" sz="2000" dirty="0"/>
                    </a:p>
                  </a:txBody>
                  <a:tcPr/>
                </a:tc>
              </a:tr>
            </a:tbl>
          </a:graphicData>
        </a:graphic>
      </p:graphicFrame>
      <p:sp>
        <p:nvSpPr>
          <p:cNvPr id="5" name="Curved Down Arrow 4"/>
          <p:cNvSpPr/>
          <p:nvPr/>
        </p:nvSpPr>
        <p:spPr>
          <a:xfrm>
            <a:off x="3543300" y="2987040"/>
            <a:ext cx="2095500" cy="487680"/>
          </a:xfrm>
          <a:prstGeom prst="curvedDownArrow">
            <a:avLst/>
          </a:prstGeom>
          <a:gradFill>
            <a:gsLst>
              <a:gs pos="0">
                <a:srgbClr val="33CC33"/>
              </a:gs>
              <a:gs pos="100000">
                <a:srgbClr val="00B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prstClr val="black"/>
              </a:solidFill>
              <a:latin typeface="News Gothic MT"/>
            </a:endParaRPr>
          </a:p>
        </p:txBody>
      </p:sp>
      <p:sp>
        <p:nvSpPr>
          <p:cNvPr id="6" name="Curved Down Arrow 5"/>
          <p:cNvSpPr/>
          <p:nvPr/>
        </p:nvSpPr>
        <p:spPr>
          <a:xfrm flipH="1" flipV="1">
            <a:off x="3528060" y="5384800"/>
            <a:ext cx="2095500" cy="487680"/>
          </a:xfrm>
          <a:prstGeom prst="curvedDownArrow">
            <a:avLst/>
          </a:prstGeom>
          <a:gradFill>
            <a:gsLst>
              <a:gs pos="0">
                <a:srgbClr val="33CC33"/>
              </a:gs>
              <a:gs pos="100000">
                <a:srgbClr val="00B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prstClr val="black"/>
              </a:solidFill>
              <a:latin typeface="News Gothic MT"/>
            </a:endParaRPr>
          </a:p>
        </p:txBody>
      </p:sp>
      <p:sp>
        <p:nvSpPr>
          <p:cNvPr id="7" name="Right Arrow 6"/>
          <p:cNvSpPr/>
          <p:nvPr/>
        </p:nvSpPr>
        <p:spPr>
          <a:xfrm>
            <a:off x="6123940" y="4079240"/>
            <a:ext cx="594360" cy="495300"/>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prstClr val="white"/>
              </a:solidFill>
              <a:latin typeface="News Gothic MT"/>
            </a:endParaRPr>
          </a:p>
        </p:txBody>
      </p:sp>
      <p:sp>
        <p:nvSpPr>
          <p:cNvPr id="8" name="Right Arrow 7"/>
          <p:cNvSpPr/>
          <p:nvPr/>
        </p:nvSpPr>
        <p:spPr>
          <a:xfrm>
            <a:off x="6174740" y="5956228"/>
            <a:ext cx="594360" cy="495300"/>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prstClr val="white"/>
              </a:solidFill>
              <a:latin typeface="News Gothic MT"/>
            </a:endParaRPr>
          </a:p>
        </p:txBody>
      </p:sp>
      <p:sp>
        <p:nvSpPr>
          <p:cNvPr id="3" name="TextBox 2"/>
          <p:cNvSpPr txBox="1"/>
          <p:nvPr/>
        </p:nvSpPr>
        <p:spPr>
          <a:xfrm>
            <a:off x="3438582" y="6037062"/>
            <a:ext cx="2517912" cy="400110"/>
          </a:xfrm>
          <a:prstGeom prst="rect">
            <a:avLst/>
          </a:prstGeom>
          <a:noFill/>
        </p:spPr>
        <p:txBody>
          <a:bodyPr wrap="none" rtlCol="0">
            <a:spAutoFit/>
          </a:bodyPr>
          <a:lstStyle/>
          <a:p>
            <a:r>
              <a:rPr lang="en-US" sz="2000" dirty="0" smtClean="0"/>
              <a:t>Product Development</a:t>
            </a:r>
            <a:endParaRPr lang="en-US" sz="2000" dirty="0"/>
          </a:p>
        </p:txBody>
      </p:sp>
      <p:sp>
        <p:nvSpPr>
          <p:cNvPr id="9" name="TextBox 8"/>
          <p:cNvSpPr txBox="1"/>
          <p:nvPr/>
        </p:nvSpPr>
        <p:spPr>
          <a:xfrm>
            <a:off x="7001784" y="5793672"/>
            <a:ext cx="1287156" cy="707886"/>
          </a:xfrm>
          <a:prstGeom prst="rect">
            <a:avLst/>
          </a:prstGeom>
          <a:noFill/>
        </p:spPr>
        <p:txBody>
          <a:bodyPr wrap="none" rtlCol="0">
            <a:spAutoFit/>
          </a:bodyPr>
          <a:lstStyle/>
          <a:p>
            <a:pPr algn="ctr"/>
            <a:r>
              <a:rPr lang="en-CA" sz="2000" dirty="0"/>
              <a:t>Marketing</a:t>
            </a:r>
          </a:p>
          <a:p>
            <a:pPr algn="ctr"/>
            <a:r>
              <a:rPr lang="en-CA" sz="2000" dirty="0">
                <a:solidFill>
                  <a:prstClr val="black"/>
                </a:solidFill>
              </a:rPr>
              <a:t>&amp; Delivery</a:t>
            </a:r>
          </a:p>
        </p:txBody>
      </p:sp>
    </p:spTree>
    <p:extLst>
      <p:ext uri="{BB962C8B-B14F-4D97-AF65-F5344CB8AC3E}">
        <p14:creationId xmlns:p14="http://schemas.microsoft.com/office/powerpoint/2010/main" val="202095877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Emerging </a:t>
            </a:r>
            <a:r>
              <a:rPr lang="en-US" dirty="0" smtClean="0"/>
              <a:t>Sustainable </a:t>
            </a:r>
            <a:r>
              <a:rPr lang="en-US" dirty="0"/>
              <a:t>Tourism </a:t>
            </a:r>
            <a:r>
              <a:rPr lang="en-US" dirty="0" smtClean="0"/>
              <a:t>Scales </a:t>
            </a:r>
            <a:r>
              <a:rPr lang="en-US" dirty="0"/>
              <a:t>and </a:t>
            </a:r>
            <a:r>
              <a:rPr lang="en-US" dirty="0" smtClean="0"/>
              <a:t>Elements </a:t>
            </a:r>
            <a:endParaRPr lang="en-US" dirty="0"/>
          </a:p>
        </p:txBody>
      </p:sp>
      <p:sp>
        <p:nvSpPr>
          <p:cNvPr id="4" name="Rectangle 3"/>
          <p:cNvSpPr/>
          <p:nvPr/>
        </p:nvSpPr>
        <p:spPr>
          <a:xfrm>
            <a:off x="658572" y="2920464"/>
            <a:ext cx="2107933" cy="523220"/>
          </a:xfrm>
          <a:prstGeom prst="rect">
            <a:avLst/>
          </a:prstGeom>
        </p:spPr>
        <p:txBody>
          <a:bodyPr wrap="square">
            <a:spAutoFit/>
          </a:bodyPr>
          <a:lstStyle/>
          <a:p>
            <a:pPr algn="ctr"/>
            <a:r>
              <a:rPr lang="en-CA" sz="1400" b="1" dirty="0">
                <a:solidFill>
                  <a:schemeClr val="bg1"/>
                </a:solidFill>
                <a:latin typeface="Arial" panose="020B0604020202020204" pitchFamily="34" charset="0"/>
                <a:cs typeface="Arial" panose="020B0604020202020204" pitchFamily="34" charset="0"/>
              </a:rPr>
              <a:t>Understanding the </a:t>
            </a:r>
          </a:p>
          <a:p>
            <a:pPr algn="ctr"/>
            <a:r>
              <a:rPr lang="en-CA" sz="1400" b="1" dirty="0">
                <a:solidFill>
                  <a:schemeClr val="bg1"/>
                </a:solidFill>
                <a:latin typeface="Arial" panose="020B0604020202020204" pitchFamily="34" charset="0"/>
                <a:cs typeface="Arial" panose="020B0604020202020204" pitchFamily="34" charset="0"/>
              </a:rPr>
              <a:t>Tourism Landscape</a:t>
            </a:r>
          </a:p>
        </p:txBody>
      </p:sp>
      <p:sp>
        <p:nvSpPr>
          <p:cNvPr id="5" name="Rectangle 4"/>
          <p:cNvSpPr/>
          <p:nvPr/>
        </p:nvSpPr>
        <p:spPr>
          <a:xfrm>
            <a:off x="4213547" y="1958823"/>
            <a:ext cx="3206817" cy="307777"/>
          </a:xfrm>
          <a:prstGeom prst="rect">
            <a:avLst/>
          </a:prstGeom>
        </p:spPr>
        <p:txBody>
          <a:bodyPr wrap="square">
            <a:spAutoFit/>
          </a:bodyPr>
          <a:lstStyle/>
          <a:p>
            <a:r>
              <a:rPr lang="en-CA" sz="1400" b="1" dirty="0" smtClean="0">
                <a:solidFill>
                  <a:schemeClr val="bg1"/>
                </a:solidFill>
                <a:latin typeface="Arial" panose="020B0604020202020204" pitchFamily="34" charset="0"/>
                <a:cs typeface="Arial" panose="020B0604020202020204" pitchFamily="34" charset="0"/>
              </a:rPr>
              <a:t>Assist </a:t>
            </a:r>
            <a:r>
              <a:rPr lang="en-CA" sz="1400" b="1" u="sng" dirty="0" smtClean="0">
                <a:solidFill>
                  <a:schemeClr val="bg1"/>
                </a:solidFill>
                <a:latin typeface="Arial" panose="020B0604020202020204" pitchFamily="34" charset="0"/>
                <a:cs typeface="Arial" panose="020B0604020202020204" pitchFamily="34" charset="0"/>
              </a:rPr>
              <a:t>local</a:t>
            </a:r>
            <a:r>
              <a:rPr lang="en-CA" sz="1400" b="1" dirty="0" smtClean="0">
                <a:solidFill>
                  <a:schemeClr val="bg1"/>
                </a:solidFill>
                <a:latin typeface="Arial" panose="020B0604020202020204" pitchFamily="34" charset="0"/>
                <a:cs typeface="Arial" panose="020B0604020202020204" pitchFamily="34" charset="0"/>
              </a:rPr>
              <a:t> municipalities</a:t>
            </a:r>
            <a:endParaRPr lang="en-CA" sz="1400" b="1" dirty="0">
              <a:solidFill>
                <a:schemeClr val="bg1"/>
              </a:solidFill>
              <a:latin typeface="Arial" panose="020B0604020202020204" pitchFamily="34" charset="0"/>
              <a:cs typeface="Arial" panose="020B0604020202020204" pitchFamily="34" charset="0"/>
            </a:endParaRPr>
          </a:p>
        </p:txBody>
      </p:sp>
      <p:sp>
        <p:nvSpPr>
          <p:cNvPr id="6" name="Rectangle 5"/>
          <p:cNvSpPr/>
          <p:nvPr/>
        </p:nvSpPr>
        <p:spPr>
          <a:xfrm>
            <a:off x="4213547" y="3913996"/>
            <a:ext cx="3206817" cy="523220"/>
          </a:xfrm>
          <a:prstGeom prst="rect">
            <a:avLst/>
          </a:prstGeom>
        </p:spPr>
        <p:txBody>
          <a:bodyPr wrap="square" anchor="ctr">
            <a:spAutoFit/>
          </a:bodyPr>
          <a:lstStyle/>
          <a:p>
            <a:r>
              <a:rPr lang="en-US" sz="1400" b="1" dirty="0">
                <a:solidFill>
                  <a:schemeClr val="bg1"/>
                </a:solidFill>
                <a:latin typeface="Arial" panose="020B0604020202020204" pitchFamily="34" charset="0"/>
                <a:cs typeface="Arial" panose="020B0604020202020204" pitchFamily="34" charset="0"/>
              </a:rPr>
              <a:t>Develop </a:t>
            </a:r>
            <a:r>
              <a:rPr lang="en-US" sz="1400" b="1" u="sng" dirty="0">
                <a:solidFill>
                  <a:schemeClr val="bg1"/>
                </a:solidFill>
                <a:latin typeface="Arial" panose="020B0604020202020204" pitchFamily="34" charset="0"/>
                <a:cs typeface="Arial" panose="020B0604020202020204" pitchFamily="34" charset="0"/>
              </a:rPr>
              <a:t>regional</a:t>
            </a:r>
            <a:r>
              <a:rPr lang="en-US" sz="1400" b="1" dirty="0">
                <a:solidFill>
                  <a:schemeClr val="bg1"/>
                </a:solidFill>
                <a:latin typeface="Arial" panose="020B0604020202020204" pitchFamily="34" charset="0"/>
                <a:cs typeface="Arial" panose="020B0604020202020204" pitchFamily="34" charset="0"/>
              </a:rPr>
              <a:t> strategy,</a:t>
            </a:r>
          </a:p>
          <a:p>
            <a:r>
              <a:rPr lang="en-US" sz="1400" b="1" dirty="0">
                <a:solidFill>
                  <a:schemeClr val="bg1"/>
                </a:solidFill>
                <a:latin typeface="Arial" panose="020B0604020202020204" pitchFamily="34" charset="0"/>
                <a:cs typeface="Arial" panose="020B0604020202020204" pitchFamily="34" charset="0"/>
              </a:rPr>
              <a:t>assets &amp; product development</a:t>
            </a:r>
          </a:p>
        </p:txBody>
      </p:sp>
      <p:sp>
        <p:nvSpPr>
          <p:cNvPr id="7" name="Rectangle 6"/>
          <p:cNvSpPr/>
          <p:nvPr/>
        </p:nvSpPr>
        <p:spPr>
          <a:xfrm>
            <a:off x="4213547" y="6248483"/>
            <a:ext cx="3621507" cy="307777"/>
          </a:xfrm>
          <a:prstGeom prst="rect">
            <a:avLst/>
          </a:prstGeom>
        </p:spPr>
        <p:txBody>
          <a:bodyPr wrap="square">
            <a:spAutoFit/>
          </a:bodyPr>
          <a:lstStyle/>
          <a:p>
            <a:r>
              <a:rPr lang="en-CA" sz="1400" b="1" dirty="0">
                <a:solidFill>
                  <a:schemeClr val="bg1"/>
                </a:solidFill>
                <a:latin typeface="Arial" panose="020B0604020202020204" pitchFamily="34" charset="0"/>
                <a:cs typeface="Arial" panose="020B0604020202020204" pitchFamily="34" charset="0"/>
              </a:rPr>
              <a:t>Support </a:t>
            </a:r>
            <a:r>
              <a:rPr lang="en-CA" sz="1400" b="1" u="sng" dirty="0">
                <a:solidFill>
                  <a:schemeClr val="bg1"/>
                </a:solidFill>
                <a:latin typeface="Arial" panose="020B0604020202020204" pitchFamily="34" charset="0"/>
                <a:cs typeface="Arial" panose="020B0604020202020204" pitchFamily="34" charset="0"/>
              </a:rPr>
              <a:t>broader</a:t>
            </a:r>
            <a:r>
              <a:rPr lang="en-CA" sz="1400" b="1" dirty="0">
                <a:solidFill>
                  <a:schemeClr val="bg1"/>
                </a:solidFill>
                <a:latin typeface="Arial" panose="020B0604020202020204" pitchFamily="34" charset="0"/>
                <a:cs typeface="Arial" panose="020B0604020202020204" pitchFamily="34" charset="0"/>
              </a:rPr>
              <a:t> marketing campaigns</a:t>
            </a:r>
          </a:p>
        </p:txBody>
      </p:sp>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93677" y="4593706"/>
            <a:ext cx="1002536" cy="924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6672" y="3827595"/>
            <a:ext cx="1467405" cy="97954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500" y="3520608"/>
            <a:ext cx="1375425" cy="925286"/>
          </a:xfrm>
          <a:prstGeom prst="rect">
            <a:avLst/>
          </a:prstGeom>
        </p:spPr>
      </p:pic>
      <p:pic>
        <p:nvPicPr>
          <p:cNvPr id="11" name="Picture 10" descr="C:\Users\ftorres\AppData\Local\Microsoft\Windows\Temporary Internet Files\Content.IE5\6S1AYVC8\goldcoin[1].png"/>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36199" y="3263536"/>
            <a:ext cx="662402" cy="36642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C:\Users\ftorres\AppData\Local\Microsoft\Windows\Temporary Internet Files\Content.IE5\6S1AYVC8\goldcoin[1].png"/>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36199" y="3088829"/>
            <a:ext cx="662402" cy="36642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C:\Users\ftorres\AppData\Local\Microsoft\Windows\Temporary Internet Files\Content.IE5\6S1AYVC8\goldcoin[1].png"/>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36199" y="2914122"/>
            <a:ext cx="662402" cy="36642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C:\Users\ftorres\AppData\Local\Microsoft\Windows\Temporary Internet Files\Content.IE5\6S1AYVC8\goldcoin[1].png"/>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36199" y="2739415"/>
            <a:ext cx="662402" cy="36642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717735" y="2414543"/>
            <a:ext cx="859491" cy="81003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1684324" y="4807136"/>
            <a:ext cx="1069652" cy="93540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73559" y="2327909"/>
            <a:ext cx="423510" cy="594716"/>
          </a:xfrm>
          <a:prstGeom prst="rect">
            <a:avLst/>
          </a:prstGeom>
        </p:spPr>
      </p:pic>
      <p:pic>
        <p:nvPicPr>
          <p:cNvPr id="16" name="Picture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096774" y="2414543"/>
            <a:ext cx="1055375" cy="740099"/>
          </a:xfrm>
          <a:prstGeom prst="rect">
            <a:avLst/>
          </a:prstGeom>
        </p:spPr>
      </p:pic>
      <p:pic>
        <p:nvPicPr>
          <p:cNvPr id="17" name="Picture 1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616925" y="5248809"/>
            <a:ext cx="567511" cy="855024"/>
          </a:xfrm>
          <a:prstGeom prst="rect">
            <a:avLst/>
          </a:prstGeom>
        </p:spPr>
      </p:pic>
      <p:sp>
        <p:nvSpPr>
          <p:cNvPr id="20" name="Left Brace 19"/>
          <p:cNvSpPr/>
          <p:nvPr/>
        </p:nvSpPr>
        <p:spPr>
          <a:xfrm>
            <a:off x="3818194" y="2064775"/>
            <a:ext cx="278580" cy="432619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1" name="Picture 20" descr="Social Business SIgn.jp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315377" y="4324094"/>
            <a:ext cx="1136868" cy="775958"/>
          </a:xfrm>
          <a:prstGeom prst="rect">
            <a:avLst/>
          </a:prstGeom>
        </p:spPr>
      </p:pic>
      <p:pic>
        <p:nvPicPr>
          <p:cNvPr id="23" name="Picture 22" descr="TableDiscussion.gi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29442" y="5320133"/>
            <a:ext cx="1139249" cy="855024"/>
          </a:xfrm>
          <a:prstGeom prst="rect">
            <a:avLst/>
          </a:prstGeom>
        </p:spPr>
      </p:pic>
      <p:pic>
        <p:nvPicPr>
          <p:cNvPr id="24" name="Picture 23"/>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330727" y="4757868"/>
            <a:ext cx="1867874" cy="1245249"/>
          </a:xfrm>
          <a:prstGeom prst="rect">
            <a:avLst/>
          </a:prstGeom>
        </p:spPr>
      </p:pic>
    </p:spTree>
    <p:extLst>
      <p:ext uri="{BB962C8B-B14F-4D97-AF65-F5344CB8AC3E}">
        <p14:creationId xmlns:p14="http://schemas.microsoft.com/office/powerpoint/2010/main" val="256609786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27"/>
                                        </p:tgtEl>
                                        <p:attrNameLst>
                                          <p:attrName>style.visibility</p:attrName>
                                        </p:attrNameLst>
                                      </p:cBhvr>
                                      <p:to>
                                        <p:strVal val="visible"/>
                                      </p:to>
                                    </p:set>
                                    <p:animEffect transition="in" filter="fade">
                                      <p:cBhvr>
                                        <p:cTn id="19" dur="500"/>
                                        <p:tgtEl>
                                          <p:spTgt spid="102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par>
                          <p:cTn id="33" fill="hold">
                            <p:stCondLst>
                              <p:cond delay="1000"/>
                            </p:stCondLst>
                            <p:childTnLst>
                              <p:par>
                                <p:cTn id="34" presetID="10"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1026"/>
                                        </p:tgtEl>
                                        <p:attrNameLst>
                                          <p:attrName>style.visibility</p:attrName>
                                        </p:attrNameLst>
                                      </p:cBhvr>
                                      <p:to>
                                        <p:strVal val="visible"/>
                                      </p:to>
                                    </p:set>
                                    <p:animEffect transition="in" filter="fade">
                                      <p:cBhvr>
                                        <p:cTn id="40" dur="500"/>
                                        <p:tgtEl>
                                          <p:spTgt spid="1026"/>
                                        </p:tgtEl>
                                      </p:cBhvr>
                                    </p:animEffect>
                                  </p:childTnLst>
                                </p:cTn>
                              </p:par>
                            </p:childTnLst>
                          </p:cTn>
                        </p:par>
                        <p:par>
                          <p:cTn id="41" fill="hold">
                            <p:stCondLst>
                              <p:cond delay="2000"/>
                            </p:stCondLst>
                            <p:childTnLst>
                              <p:par>
                                <p:cTn id="42" presetID="10" presetClass="entr" presetSubtype="0"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par>
                          <p:cTn id="45" fill="hold">
                            <p:stCondLst>
                              <p:cond delay="2500"/>
                            </p:stCondLst>
                            <p:childTnLst>
                              <p:par>
                                <p:cTn id="46" presetID="10" presetClass="entr" presetSubtype="0"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par>
                                <p:cTn id="52" presetID="10" presetClass="entr" presetSubtype="0" fill="hold"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par>
                                <p:cTn id="55" presetID="10" presetClass="entr" presetSubtype="0"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500"/>
                                        <p:tgtEl>
                                          <p:spTgt spid="6"/>
                                        </p:tgtEl>
                                      </p:cBhvr>
                                    </p:animEffect>
                                  </p:childTnLst>
                                </p:cTn>
                              </p:par>
                            </p:childTnLst>
                          </p:cTn>
                        </p:par>
                        <p:par>
                          <p:cTn id="63" fill="hold">
                            <p:stCondLst>
                              <p:cond delay="500"/>
                            </p:stCondLst>
                            <p:childTnLst>
                              <p:par>
                                <p:cTn id="64" presetID="10" presetClass="entr" presetSubtype="0" fill="hold"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childTnLst>
                                </p:cTn>
                              </p:par>
                            </p:childTnLst>
                          </p:cTn>
                        </p:par>
                        <p:par>
                          <p:cTn id="67" fill="hold">
                            <p:stCondLst>
                              <p:cond delay="1000"/>
                            </p:stCondLst>
                            <p:childTnLst>
                              <p:par>
                                <p:cTn id="68" presetID="10" presetClass="entr" presetSubtype="0" fill="hold"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childTnLst>
                          </p:cTn>
                        </p:par>
                        <p:par>
                          <p:cTn id="71" fill="hold">
                            <p:stCondLst>
                              <p:cond delay="1500"/>
                            </p:stCondLst>
                            <p:childTnLst>
                              <p:par>
                                <p:cTn id="72" presetID="10" presetClass="entr" presetSubtype="0" fill="hold" nodeType="after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childTnLst>
                                </p:cTn>
                              </p:par>
                            </p:childTnLst>
                          </p:cTn>
                        </p:par>
                        <p:par>
                          <p:cTn id="75" fill="hold">
                            <p:stCondLst>
                              <p:cond delay="2000"/>
                            </p:stCondLst>
                            <p:childTnLst>
                              <p:par>
                                <p:cTn id="76" presetID="10" presetClass="entr" presetSubtype="0" fill="hold"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500"/>
                                        <p:tgtEl>
                                          <p:spTgt spid="23"/>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7">
                                            <p:txEl>
                                              <p:pRg st="0" end="0"/>
                                            </p:txEl>
                                          </p:spTgt>
                                        </p:tgtEl>
                                        <p:attrNameLst>
                                          <p:attrName>style.visibility</p:attrName>
                                        </p:attrNameLst>
                                      </p:cBhvr>
                                      <p:to>
                                        <p:strVal val="visible"/>
                                      </p:to>
                                    </p:set>
                                    <p:animEffect transition="in" filter="fade">
                                      <p:cBhvr>
                                        <p:cTn id="8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Sustainable Tourism Principles</a:t>
            </a:r>
            <a:r>
              <a:rPr lang="en-US" dirty="0"/>
              <a:t/>
            </a:r>
            <a:br>
              <a:rPr lang="en-US" dirty="0"/>
            </a:br>
            <a:r>
              <a:rPr lang="en-US" sz="2400" dirty="0"/>
              <a:t>South Australian Tourism Commission, 2003  (an example</a:t>
            </a:r>
            <a:r>
              <a:rPr lang="en-US" sz="2400" dirty="0" smtClean="0"/>
              <a:t>)</a:t>
            </a:r>
            <a:endParaRPr lang="en-US" sz="2400" dirty="0"/>
          </a:p>
        </p:txBody>
      </p:sp>
      <p:sp>
        <p:nvSpPr>
          <p:cNvPr id="3" name="Content Placeholder 2"/>
          <p:cNvSpPr>
            <a:spLocks noGrp="1"/>
          </p:cNvSpPr>
          <p:nvPr>
            <p:ph sz="half" idx="1"/>
          </p:nvPr>
        </p:nvSpPr>
        <p:spPr/>
        <p:txBody>
          <a:bodyPr>
            <a:noAutofit/>
          </a:bodyPr>
          <a:lstStyle/>
          <a:p>
            <a:pPr>
              <a:lnSpc>
                <a:spcPct val="120000"/>
              </a:lnSpc>
            </a:pPr>
            <a:r>
              <a:rPr lang="en-US" sz="2400" dirty="0"/>
              <a:t>Being different </a:t>
            </a:r>
          </a:p>
          <a:p>
            <a:pPr>
              <a:lnSpc>
                <a:spcPct val="120000"/>
              </a:lnSpc>
            </a:pPr>
            <a:r>
              <a:rPr lang="en-US" sz="2400" dirty="0"/>
              <a:t>Achieving authenticity </a:t>
            </a:r>
          </a:p>
          <a:p>
            <a:pPr>
              <a:lnSpc>
                <a:spcPct val="120000"/>
              </a:lnSpc>
            </a:pPr>
            <a:r>
              <a:rPr lang="en-US" sz="2400" dirty="0"/>
              <a:t>Reflecting community values </a:t>
            </a:r>
          </a:p>
          <a:p>
            <a:pPr>
              <a:lnSpc>
                <a:spcPct val="120000"/>
              </a:lnSpc>
            </a:pPr>
            <a:r>
              <a:rPr lang="en-US" sz="2400" dirty="0"/>
              <a:t>Understanding and targeting the market</a:t>
            </a:r>
          </a:p>
          <a:p>
            <a:pPr>
              <a:lnSpc>
                <a:spcPct val="120000"/>
              </a:lnSpc>
            </a:pPr>
            <a:r>
              <a:rPr lang="en-US" sz="2400" dirty="0"/>
              <a:t>Enhancing the experience</a:t>
            </a:r>
          </a:p>
          <a:p>
            <a:pPr>
              <a:lnSpc>
                <a:spcPct val="120000"/>
              </a:lnSpc>
            </a:pPr>
            <a:r>
              <a:rPr lang="en-US" sz="2400" dirty="0"/>
              <a:t>Adding value </a:t>
            </a:r>
          </a:p>
          <a:p>
            <a:pPr>
              <a:lnSpc>
                <a:spcPct val="120000"/>
              </a:lnSpc>
            </a:pPr>
            <a:r>
              <a:rPr lang="en-US" sz="2400" dirty="0"/>
              <a:t>Respecting natural and cultural values </a:t>
            </a:r>
          </a:p>
          <a:p>
            <a:pPr>
              <a:lnSpc>
                <a:spcPct val="120000"/>
              </a:lnSpc>
            </a:pPr>
            <a:endParaRPr lang="en-US" sz="24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1616" y="3240633"/>
            <a:ext cx="1769968" cy="118108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845811">
            <a:off x="6370311" y="4925437"/>
            <a:ext cx="2208473" cy="147231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900102">
            <a:off x="7188988" y="1811922"/>
            <a:ext cx="1362349" cy="20435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5951864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Sustainable Tourism Principles (cont.)</a:t>
            </a:r>
            <a:r>
              <a:rPr lang="en-US" dirty="0"/>
              <a:t/>
            </a:r>
            <a:br>
              <a:rPr lang="en-US" dirty="0"/>
            </a:br>
            <a:r>
              <a:rPr lang="en-US" sz="2400" dirty="0"/>
              <a:t>South Australian Tourism Commission, 2003  (an example</a:t>
            </a:r>
            <a:r>
              <a:rPr lang="en-US" sz="2400" dirty="0" smtClean="0"/>
              <a:t>)</a:t>
            </a:r>
            <a:endParaRPr lang="en-US" sz="2400" dirty="0"/>
          </a:p>
        </p:txBody>
      </p:sp>
      <p:sp>
        <p:nvSpPr>
          <p:cNvPr id="3" name="Content Placeholder 2"/>
          <p:cNvSpPr>
            <a:spLocks noGrp="1"/>
          </p:cNvSpPr>
          <p:nvPr>
            <p:ph sz="half" idx="1"/>
          </p:nvPr>
        </p:nvSpPr>
        <p:spPr/>
        <p:txBody>
          <a:bodyPr>
            <a:noAutofit/>
          </a:bodyPr>
          <a:lstStyle/>
          <a:p>
            <a:pPr>
              <a:lnSpc>
                <a:spcPct val="120000"/>
              </a:lnSpc>
            </a:pPr>
            <a:r>
              <a:rPr lang="en-US" sz="2400" dirty="0"/>
              <a:t>Achieving conservation outcomes </a:t>
            </a:r>
          </a:p>
          <a:p>
            <a:pPr>
              <a:lnSpc>
                <a:spcPct val="120000"/>
              </a:lnSpc>
            </a:pPr>
            <a:r>
              <a:rPr lang="en-US" sz="2400" dirty="0"/>
              <a:t>Having good “content” (telling the story) </a:t>
            </a:r>
          </a:p>
          <a:p>
            <a:pPr>
              <a:lnSpc>
                <a:spcPct val="120000"/>
              </a:lnSpc>
            </a:pPr>
            <a:r>
              <a:rPr lang="en-US" sz="2400" dirty="0"/>
              <a:t>Achieving excellence and innovation design </a:t>
            </a:r>
          </a:p>
          <a:p>
            <a:pPr>
              <a:lnSpc>
                <a:spcPct val="120000"/>
              </a:lnSpc>
            </a:pPr>
            <a:r>
              <a:rPr lang="en-US" sz="2400" dirty="0"/>
              <a:t>Providing mutual benefits to visitors and hosts </a:t>
            </a:r>
          </a:p>
          <a:p>
            <a:pPr>
              <a:lnSpc>
                <a:spcPct val="120000"/>
              </a:lnSpc>
            </a:pPr>
            <a:r>
              <a:rPr lang="en-US" sz="2400" dirty="0"/>
              <a:t>Building local capacity</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2947" y="1838990"/>
            <a:ext cx="2173853" cy="145349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6861" y="3566623"/>
            <a:ext cx="1856896" cy="1246719"/>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444915">
            <a:off x="6727880" y="4975137"/>
            <a:ext cx="2024632" cy="135096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44383069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a:t>
            </a:r>
            <a:r>
              <a:rPr lang="en-US" dirty="0"/>
              <a:t>C</a:t>
            </a:r>
            <a:r>
              <a:rPr lang="en-US" dirty="0" smtClean="0"/>
              <a:t>ollection </a:t>
            </a:r>
            <a:r>
              <a:rPr lang="en-US" dirty="0"/>
              <a:t>in the Calgary Region</a:t>
            </a:r>
            <a:br>
              <a:rPr lang="en-US" dirty="0"/>
            </a:br>
            <a:r>
              <a:rPr lang="en-US" sz="2400" dirty="0"/>
              <a:t>Summer 2015 – Pilot Project</a:t>
            </a:r>
            <a:br>
              <a:rPr lang="en-US" sz="2400" dirty="0"/>
            </a:br>
            <a:r>
              <a:rPr lang="en-US" sz="1800" dirty="0"/>
              <a:t>Black Diamond, Chestermere, Cochrane, Irricana, Nanton and </a:t>
            </a:r>
            <a:r>
              <a:rPr lang="en-US" sz="1800" dirty="0" smtClean="0"/>
              <a:t>Strathmore </a:t>
            </a:r>
            <a:endParaRPr lang="en-US" sz="2400" dirty="0"/>
          </a:p>
        </p:txBody>
      </p:sp>
      <p:sp>
        <p:nvSpPr>
          <p:cNvPr id="8" name="Content Placeholder 7"/>
          <p:cNvSpPr>
            <a:spLocks noGrp="1"/>
          </p:cNvSpPr>
          <p:nvPr>
            <p:ph idx="1"/>
          </p:nvPr>
        </p:nvSpPr>
        <p:spPr/>
        <p:txBody>
          <a:bodyPr/>
          <a:lstStyle/>
          <a:p>
            <a:endParaRPr lang="en-US"/>
          </a:p>
        </p:txBody>
      </p:sp>
      <p:pic>
        <p:nvPicPr>
          <p:cNvPr id="10" name="Picture 9" descr="Community Analysi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9196" y="1775192"/>
            <a:ext cx="4625608" cy="4625608"/>
          </a:xfrm>
          <a:prstGeom prst="rect">
            <a:avLst/>
          </a:prstGeom>
        </p:spPr>
      </p:pic>
    </p:spTree>
    <p:extLst>
      <p:ext uri="{BB962C8B-B14F-4D97-AF65-F5344CB8AC3E}">
        <p14:creationId xmlns:p14="http://schemas.microsoft.com/office/powerpoint/2010/main" val="132914613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9381</TotalTime>
  <Words>3716</Words>
  <Application>Microsoft Macintosh PowerPoint</Application>
  <PresentationFormat>On-screen Show (4:3)</PresentationFormat>
  <Paragraphs>322</Paragraphs>
  <Slides>21</Slides>
  <Notes>21</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Module</vt:lpstr>
      <vt:lpstr>Custom Design</vt:lpstr>
      <vt:lpstr>Sustainable Tourism Planning in Small Towns: The Calgary Region Experience</vt:lpstr>
      <vt:lpstr> Sustainable Approach in the Calgary Region  </vt:lpstr>
      <vt:lpstr>Sustainable Approach in the Calgary Region </vt:lpstr>
      <vt:lpstr>Sustainable Tourism in the Calgary Region </vt:lpstr>
      <vt:lpstr>CRP’s Tourism Project - Overview</vt:lpstr>
      <vt:lpstr>Emerging Sustainable Tourism Scales and Elements </vt:lpstr>
      <vt:lpstr>Sustainable Tourism Principles South Australian Tourism Commission, 2003  (an example)</vt:lpstr>
      <vt:lpstr>Sustainable Tourism Principles (cont.) South Australian Tourism Commission, 2003  (an example)</vt:lpstr>
      <vt:lpstr>Data Collection in the Calgary Region Summer 2015 – Pilot Project Black Diamond, Chestermere, Cochrane, Irricana, Nanton and Strathmore </vt:lpstr>
      <vt:lpstr>Data Collection in the Calgary Region Summer 2015 – Pilot Project Black Diamond, Chestermere, Cochrane, Irricana, Nanton and Strathmore </vt:lpstr>
      <vt:lpstr>Data Collection in the Calgary Region Summer 2015 – Pilot Project Benefits</vt:lpstr>
      <vt:lpstr>Data Collection in the Calgary Region Summer 2015 – Pilot Project Results</vt:lpstr>
      <vt:lpstr>Tourism Assessment &amp; Action Plan Project </vt:lpstr>
      <vt:lpstr>Tourism Assessment Process</vt:lpstr>
      <vt:lpstr>Tourism Assessment and Action Plan Project Irricana, AB</vt:lpstr>
      <vt:lpstr>Tourism Assessment and Action Plan Project Irricana, AB</vt:lpstr>
      <vt:lpstr>Tourism Assessment and Action Plan Project Irricana, AB</vt:lpstr>
      <vt:lpstr>Sustainable Tourism Evaluation Matrix Tool designed to formulate or evaluate a tourism project in a rural location</vt:lpstr>
      <vt:lpstr>PowerPoint Presentation</vt:lpstr>
      <vt:lpstr>THANK YOU</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Owner</cp:lastModifiedBy>
  <cp:revision>134</cp:revision>
  <dcterms:created xsi:type="dcterms:W3CDTF">2016-08-09T23:27:14Z</dcterms:created>
  <dcterms:modified xsi:type="dcterms:W3CDTF">2016-09-29T14:41:55Z</dcterms:modified>
</cp:coreProperties>
</file>