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3" r:id="rId2"/>
    <p:sldId id="256" r:id="rId3"/>
    <p:sldId id="257" r:id="rId4"/>
    <p:sldId id="259" r:id="rId5"/>
    <p:sldId id="258" r:id="rId6"/>
    <p:sldId id="274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59"/>
  </p:normalViewPr>
  <p:slideViewPr>
    <p:cSldViewPr snapToGrid="0" snapToObjects="1">
      <p:cViewPr varScale="1">
        <p:scale>
          <a:sx n="113" d="100"/>
          <a:sy n="113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406BD-A9F7-6045-D855-E850412E1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2A124B-534B-29A9-5333-73DC26EF7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80F22-6C1B-D205-F620-95D02B14B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75F8C-0019-85E9-99E4-F54BFC4FE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61378-11D9-B6B5-1E1E-B0F70ECCB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9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590FF-88D5-C4FF-378D-60523CA78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CEADA0-F571-99E7-6045-B4CE63C463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184F8-60B0-8D28-50D6-DC3FF785D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B5EA5-F372-FB37-8A1A-D16C5FA97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28D20-1A92-EB9C-353A-7C9DE268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43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611256-3B41-52D4-A0BC-6F0FADEAA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48D772-E3C5-B1B3-497D-4E733DB25F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3A3D2-0C74-0072-A008-DD83A6989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51BC3-165F-B8A2-7CF5-E612F7837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02F5C-BF7D-AD22-4DE1-5EE8CD842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26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5D9A6-2980-3625-B17F-9CDB3C404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71353-2E41-4D3B-C8EE-6DD67C991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61A19-A568-861D-5EFF-A1397B405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C45C0-A006-023B-6179-7F7DC22FE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0D0CA-C540-485E-19D0-81F8418C5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82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00608-9738-5CAA-ADF8-FE1337C6E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A79B75-AB26-E56E-1B5D-7F8363484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9C86F-5409-C9A0-1848-BC083A5D4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553DE-AF8F-9EB4-F0A4-E76676209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CC30A-89F3-7A6D-3DDE-B33934C93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126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292A6-4B2E-4269-DB86-AE087F12F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5D742-6220-0C35-688A-D3F8F258A2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8DB7B-651F-7AA8-1148-0BEDCE7DA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47C343-D5FD-07F9-7DBD-8BCA6B95A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C4199F-5492-B2CC-1742-4625CF19E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AFEBD-3FCA-8FC1-770E-1A0E7CDB7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37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7B0B4-CBAB-CF04-6EA4-EA76AF0D8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C76623-F35A-EB76-05B7-7B7435A0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A72759-5F3B-0DED-2C27-935DEF66FA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C10A9F-7C4D-39EB-AF16-F7BDB33A96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BE1B84-CDA9-5E22-F16D-4BF1951197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73FEC4-5128-5061-8C35-9824B8F27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DAF5C7-5647-F902-504A-4F4E25A67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196E5E-109D-7D46-0898-54CCA92E7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211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2E7FF-0DF2-840D-D45D-0738BF72B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2823C5-6355-67B5-2C98-C540C4C0D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4E87B-EBA3-19CC-4531-776E0953F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B37AB2-CE24-0299-5DBB-EE8B12691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1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619086-3F7D-A89C-A365-2887A3B7A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535AE2-BA38-DD2C-A7BE-EC0A861D7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58A30C-01AD-1247-42FA-562FD99F5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69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6113B-01CC-3FD5-44B0-480B5B493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0D959-B3B1-D2C2-D683-C6622256E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0CC4B2-25C0-3D7A-9A0E-CA43A6E7F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90BC7-1ADE-7056-F669-D7E72A1D6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3E68A-755C-F2E8-213D-95E1C65F0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9EB4E2-5E81-DB21-3369-F0F9D138F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5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B9029-5FB8-8BA7-0208-10C4A0334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5CE561-1EDB-7EA1-460A-AE20722CA9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89548F-D3E1-0A70-2585-7B5EF2C73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5F299D-2C0D-F4A7-F16E-C091FD8D6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F466A-F43F-6011-EC92-26337745A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3251E1-C408-6D6E-3B30-B9BF77D42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2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CDA4D4-B465-308E-03C1-73A86FA01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2C11E-B364-2940-F62B-FD6960E4D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7D37E-48DF-E614-60F3-1CAD36AD29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B3C6E-AC8B-BA40-8193-82A31A08855C}" type="datetimeFigureOut">
              <a:rPr lang="en-US" smtClean="0"/>
              <a:t>6/1/22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56ED4-B116-B05A-92BD-ABD8C77C1A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45CE5-64A6-A41D-FEE5-7B81D540B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A330B-5F0E-854F-B68D-5ECD53E9D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7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hova.com/portal/webapp/aneac_202206/Sponsors" TargetMode="External"/><Relationship Id="rId4" Type="http://schemas.openxmlformats.org/officeDocument/2006/relationships/hyperlink" Target="https://acrlnec.org/annual-conference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jpinnolis@Berklee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8CBA606-D7FA-4EA0-8BD5-6A93FBA58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521F13-2B88-456A-8CC5-6B7E3D3274FC}"/>
              </a:ext>
            </a:extLst>
          </p:cNvPr>
          <p:cNvSpPr txBox="1"/>
          <p:nvPr/>
        </p:nvSpPr>
        <p:spPr>
          <a:xfrm>
            <a:off x="690283" y="251012"/>
            <a:ext cx="10811435" cy="1610569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ACRL/NEC &amp; NELIG Joint Annual (Virtual) Conference</a:t>
            </a:r>
          </a:p>
          <a:p>
            <a:pPr algn="ctr"/>
            <a:r>
              <a:rPr lang="en-US" sz="3733" b="1" dirty="0">
                <a:latin typeface="Calibri" panose="020F0502020204030204" pitchFamily="34" charset="0"/>
                <a:cs typeface="Calibri" panose="020F0502020204030204" pitchFamily="34" charset="0"/>
              </a:rPr>
              <a:t>Connection, Disconnection, Reconnection: </a:t>
            </a:r>
          </a:p>
          <a:p>
            <a:pPr algn="ctr"/>
            <a:r>
              <a:rPr lang="en-US" sz="3733" b="1" dirty="0">
                <a:latin typeface="Calibri" panose="020F0502020204030204" pitchFamily="34" charset="0"/>
                <a:cs typeface="Calibri" panose="020F0502020204030204" pitchFamily="34" charset="0"/>
              </a:rPr>
              <a:t>How Are We Building Community Now?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FF1B3B-DCB5-44C2-8FE6-3BCD34178B63}"/>
              </a:ext>
            </a:extLst>
          </p:cNvPr>
          <p:cNvSpPr txBox="1"/>
          <p:nvPr/>
        </p:nvSpPr>
        <p:spPr>
          <a:xfrm>
            <a:off x="9170893" y="1875631"/>
            <a:ext cx="2330824" cy="461665"/>
          </a:xfrm>
          <a:prstGeom prst="rect">
            <a:avLst/>
          </a:prstGeom>
          <a:solidFill>
            <a:schemeClr val="accent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June 1-3, 2022</a:t>
            </a:r>
          </a:p>
        </p:txBody>
      </p:sp>
      <p:pic>
        <p:nvPicPr>
          <p:cNvPr id="1030" name="Picture 6" descr="New England Library Instruction Group">
            <a:extLst>
              <a:ext uri="{FF2B5EF4-FFF2-40B4-BE49-F238E27FC236}">
                <a16:creationId xmlns:a16="http://schemas.microsoft.com/office/drawing/2014/main" id="{AC6FE780-8417-480F-A30F-C9CCA52E8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302187"/>
            <a:ext cx="3811281" cy="55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3D75AA-9458-48F6-AA7C-2187899ABFC2}"/>
              </a:ext>
            </a:extLst>
          </p:cNvPr>
          <p:cNvSpPr txBox="1"/>
          <p:nvPr/>
        </p:nvSpPr>
        <p:spPr>
          <a:xfrm>
            <a:off x="7055223" y="6365558"/>
            <a:ext cx="59167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https://acrlnec.org/annual-conference/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2332BD-FCFE-4E42-8639-506C47E02949}"/>
              </a:ext>
            </a:extLst>
          </p:cNvPr>
          <p:cNvSpPr txBox="1"/>
          <p:nvPr/>
        </p:nvSpPr>
        <p:spPr>
          <a:xfrm>
            <a:off x="224118" y="4697507"/>
            <a:ext cx="117437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Link to a complete list of sponsors:</a:t>
            </a:r>
          </a:p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https://whova.com/portal/webapp/aneac_202206/Sponsors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0382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31090C-7EB2-89D8-911C-DE2317512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Choosing works</a:t>
            </a:r>
            <a:r>
              <a:rPr lang="en-US" sz="4000">
                <a:solidFill>
                  <a:srgbClr val="FFFFFF"/>
                </a:solidFill>
              </a:rPr>
              <a:t>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A12F8-507A-3012-78E2-4088740CD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lvl="0"/>
            <a:r>
              <a:rPr lang="en-US" sz="2400" dirty="0"/>
              <a:t>Based on a faculty’s recently published book </a:t>
            </a:r>
          </a:p>
          <a:p>
            <a:pPr lvl="0"/>
            <a:r>
              <a:rPr lang="en-US" sz="2400" dirty="0"/>
              <a:t>Resources or databases faculty want to talk about, </a:t>
            </a:r>
          </a:p>
          <a:p>
            <a:pPr lvl="0"/>
            <a:r>
              <a:rPr lang="en-US" sz="2400" dirty="0"/>
              <a:t>Book faculty feel is pertinent to some event (such as Earth Day), </a:t>
            </a:r>
          </a:p>
          <a:p>
            <a:pPr marL="0" lvl="0" indent="0">
              <a:buNone/>
            </a:pPr>
            <a:r>
              <a:rPr lang="en-US" sz="2400" dirty="0"/>
              <a:t>   or just a favorite book they want to share</a:t>
            </a:r>
          </a:p>
          <a:p>
            <a:pPr lvl="0"/>
            <a:r>
              <a:rPr lang="en-US" sz="2400" dirty="0"/>
              <a:t>Book discussed by other offices on campus, such as Diversity and Equity , Faculty Development… 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0944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8C543E-7B28-532C-4A5D-5F80B58C3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542021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Starter Questions</a:t>
            </a:r>
            <a:r>
              <a:rPr lang="en-US" sz="4000" dirty="0">
                <a:solidFill>
                  <a:srgbClr val="FFFFFF"/>
                </a:solidFill>
              </a:rPr>
              <a:t>:</a:t>
            </a:r>
            <a:r>
              <a:rPr lang="en-US" sz="4000" dirty="0">
                <a:solidFill>
                  <a:srgbClr val="FFFFFF"/>
                </a:solidFill>
                <a:effectLst/>
              </a:rPr>
              <a:t> 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64E63-313B-25CC-FCD5-923EAC3BC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6765" y="2354089"/>
            <a:ext cx="9708995" cy="4261200"/>
          </a:xfrm>
        </p:spPr>
        <p:txBody>
          <a:bodyPr anchor="ctr">
            <a:normAutofit fontScale="77500" lnSpcReduction="20000"/>
          </a:bodyPr>
          <a:lstStyle/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3600" dirty="0"/>
              <a:t>Writing starter questions helps because… </a:t>
            </a:r>
          </a:p>
          <a:p>
            <a:pPr lvl="0"/>
            <a:r>
              <a:rPr lang="en-US" sz="3600" dirty="0"/>
              <a:t>Gets the discussion going “starter questions”</a:t>
            </a:r>
          </a:p>
          <a:p>
            <a:pPr lvl="0"/>
            <a:r>
              <a:rPr lang="en-US" sz="3600" dirty="0"/>
              <a:t>Gives a heads up to faculty about my reaction to the book</a:t>
            </a:r>
          </a:p>
          <a:p>
            <a:pPr lvl="0"/>
            <a:r>
              <a:rPr lang="en-US" sz="3600" dirty="0"/>
              <a:t>Gives me an outline as basis for discussion during the recording</a:t>
            </a:r>
          </a:p>
          <a:p>
            <a:pPr lvl="0"/>
            <a:r>
              <a:rPr lang="en-US" sz="3600" dirty="0"/>
              <a:t>Points out certain aspect we want to make sure are included</a:t>
            </a:r>
          </a:p>
          <a:p>
            <a:pPr lvl="0"/>
            <a:r>
              <a:rPr lang="en-US" sz="3600" dirty="0"/>
              <a:t>Makes faculty feel more comfortable. Is reassuring.</a:t>
            </a:r>
          </a:p>
          <a:p>
            <a:pPr lvl="0"/>
            <a:endParaRPr lang="en-US" sz="3600" dirty="0"/>
          </a:p>
          <a:p>
            <a:r>
              <a:rPr lang="en-US" sz="3600" b="1" dirty="0"/>
              <a:t>Selecting questions</a:t>
            </a:r>
            <a:r>
              <a:rPr lang="en-US" sz="3600" dirty="0">
                <a:effectLst/>
              </a:rPr>
              <a:t> –based on content AND local interests</a:t>
            </a:r>
            <a:endParaRPr lang="en-US" sz="3600" dirty="0"/>
          </a:p>
          <a:p>
            <a:pPr lvl="0"/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40512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E379BA-2B5F-FD86-8DA0-AA27770AE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Online Interview techniques may apply</a:t>
            </a:r>
            <a:r>
              <a:rPr lang="en-US" sz="4000">
                <a:solidFill>
                  <a:srgbClr val="FFFFFF"/>
                </a:solidFill>
                <a:effectLst/>
              </a:rPr>
              <a:t> 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B0024-5790-32F8-45D0-22982E9D3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4011964"/>
          </a:xfrm>
        </p:spPr>
        <p:txBody>
          <a:bodyPr anchor="ctr">
            <a:noAutofit/>
          </a:bodyPr>
          <a:lstStyle/>
          <a:p>
            <a:r>
              <a:rPr lang="en-US" sz="2400" b="1" dirty="0"/>
              <a:t>Prepare Yourself</a:t>
            </a:r>
            <a:r>
              <a:rPr lang="en-US" sz="2400" dirty="0"/>
              <a:t>. </a:t>
            </a:r>
          </a:p>
          <a:p>
            <a:r>
              <a:rPr lang="en-US" sz="2400" b="1" dirty="0"/>
              <a:t>Be Punctual</a:t>
            </a:r>
            <a:r>
              <a:rPr lang="en-US" sz="2400" dirty="0">
                <a:effectLst/>
              </a:rPr>
              <a:t> </a:t>
            </a:r>
          </a:p>
          <a:p>
            <a:r>
              <a:rPr lang="en-US" sz="2400" b="1" dirty="0"/>
              <a:t>Test Your Technology</a:t>
            </a:r>
            <a:r>
              <a:rPr lang="en-US" sz="2400" dirty="0">
                <a:effectLst/>
              </a:rPr>
              <a:t> </a:t>
            </a:r>
          </a:p>
          <a:p>
            <a:r>
              <a:rPr lang="en-US" sz="2400" b="1" dirty="0"/>
              <a:t>Check Your Environment</a:t>
            </a:r>
            <a:r>
              <a:rPr lang="en-US" sz="2400" dirty="0">
                <a:effectLst/>
              </a:rPr>
              <a:t> </a:t>
            </a:r>
          </a:p>
          <a:p>
            <a:r>
              <a:rPr lang="en-US" sz="2400" b="1" dirty="0"/>
              <a:t>Choose Your Background</a:t>
            </a:r>
            <a:r>
              <a:rPr lang="en-US" sz="2400" dirty="0"/>
              <a:t>. </a:t>
            </a:r>
          </a:p>
          <a:p>
            <a:r>
              <a:rPr lang="en-US" sz="2400" b="1" dirty="0"/>
              <a:t>Speak Slowly and Clearly</a:t>
            </a:r>
            <a:r>
              <a:rPr lang="en-US" sz="2400" dirty="0"/>
              <a:t>. </a:t>
            </a:r>
          </a:p>
          <a:p>
            <a:r>
              <a:rPr lang="en-US" sz="2400" b="1" dirty="0"/>
              <a:t>Listen Carefully</a:t>
            </a:r>
            <a:r>
              <a:rPr lang="en-US" sz="2400" dirty="0"/>
              <a:t> </a:t>
            </a:r>
          </a:p>
          <a:p>
            <a:r>
              <a:rPr lang="en-US" sz="2400" b="1" dirty="0"/>
              <a:t>Dress for Success</a:t>
            </a:r>
          </a:p>
          <a:p>
            <a:r>
              <a:rPr lang="en-US" sz="2400" b="1" dirty="0">
                <a:effectLst/>
              </a:rPr>
              <a:t>Look at</a:t>
            </a:r>
            <a:r>
              <a:rPr lang="en-US" sz="2400" b="1" dirty="0"/>
              <a:t> the Camera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35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7AEDE7-44B2-CE5F-1F43-71B6D210F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Measure outcomes</a:t>
            </a:r>
            <a:r>
              <a:rPr lang="en-US" sz="4000">
                <a:solidFill>
                  <a:srgbClr val="FFFFFF"/>
                </a:solidFill>
              </a:rPr>
              <a:t>:</a:t>
            </a:r>
            <a:r>
              <a:rPr lang="en-US" sz="4000">
                <a:solidFill>
                  <a:srgbClr val="FFFFFF"/>
                </a:solidFill>
                <a:effectLst/>
              </a:rPr>
              <a:t> 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72C43-F85B-43D3-30DE-EDF938011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? How to measure?</a:t>
            </a:r>
          </a:p>
          <a:p>
            <a:endParaRPr lang="en-US" sz="2400" dirty="0"/>
          </a:p>
          <a:p>
            <a:r>
              <a:rPr lang="en-US" sz="2400" dirty="0"/>
              <a:t>Open to Unique Design in Every School</a:t>
            </a:r>
          </a:p>
          <a:p>
            <a:r>
              <a:rPr lang="en-US" sz="2400" dirty="0"/>
              <a:t>Overall </a:t>
            </a:r>
            <a:r>
              <a:rPr lang="en-US" sz="2400" i="1" dirty="0"/>
              <a:t>number</a:t>
            </a:r>
            <a:r>
              <a:rPr lang="en-US" sz="2400" dirty="0"/>
              <a:t> of videos? Is it </a:t>
            </a:r>
            <a:r>
              <a:rPr lang="en-US" sz="2400" i="1" dirty="0"/>
              <a:t>Who</a:t>
            </a:r>
            <a:r>
              <a:rPr lang="en-US" sz="2400" dirty="0"/>
              <a:t> is participating</a:t>
            </a:r>
          </a:p>
          <a:p>
            <a:r>
              <a:rPr lang="en-US" sz="2400" dirty="0"/>
              <a:t>Can it be expanded?</a:t>
            </a:r>
          </a:p>
          <a:p>
            <a:r>
              <a:rPr lang="en-US" sz="2400" dirty="0"/>
              <a:t>Can it be sustained?</a:t>
            </a:r>
          </a:p>
          <a:p>
            <a:r>
              <a:rPr lang="en-US" sz="2400" dirty="0"/>
              <a:t>Does it really </a:t>
            </a:r>
            <a:r>
              <a:rPr lang="en-US" sz="2400" i="1" dirty="0"/>
              <a:t>NEED</a:t>
            </a:r>
            <a:r>
              <a:rPr lang="en-US" sz="2400" dirty="0"/>
              <a:t> to continue?</a:t>
            </a:r>
          </a:p>
        </p:txBody>
      </p:sp>
    </p:spTree>
    <p:extLst>
      <p:ext uri="{BB962C8B-B14F-4D97-AF65-F5344CB8AC3E}">
        <p14:creationId xmlns:p14="http://schemas.microsoft.com/office/powerpoint/2010/main" val="3789109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B99C61-D074-B24F-5108-10773BD96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Approaching faculty</a:t>
            </a:r>
            <a:br>
              <a:rPr lang="en-US" sz="4000">
                <a:solidFill>
                  <a:srgbClr val="FFFFFF"/>
                </a:solidFill>
              </a:rPr>
            </a:b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F72C4-81DD-E195-6295-07B566E15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b="1" dirty="0"/>
              <a:t>Develop First Contact Plan</a:t>
            </a:r>
            <a:endParaRPr lang="en-US" sz="2400" dirty="0"/>
          </a:p>
          <a:p>
            <a:pPr lvl="1"/>
            <a:r>
              <a:rPr lang="en-US" dirty="0"/>
              <a:t>Email or phone call or zoom discussion (since there were no “hallway moments” during COVID)</a:t>
            </a:r>
          </a:p>
          <a:p>
            <a:pPr lvl="1"/>
            <a:r>
              <a:rPr lang="en-US" dirty="0"/>
              <a:t>Mention their book and why it might be of interest to the series</a:t>
            </a:r>
          </a:p>
          <a:p>
            <a:pPr lvl="1"/>
            <a:r>
              <a:rPr lang="en-US" dirty="0"/>
              <a:t>Ask to speak to them about the idea first, and feel out their interest and time schedule</a:t>
            </a:r>
          </a:p>
          <a:p>
            <a:pPr lvl="1"/>
            <a:r>
              <a:rPr lang="en-US" dirty="0"/>
              <a:t>Learn something about the faculty member and the book before meeting with them.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6794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1D528E-FFE8-25AD-F767-4F184549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How to read the book for questions:</a:t>
            </a:r>
            <a:r>
              <a:rPr lang="en-US" sz="4000">
                <a:solidFill>
                  <a:srgbClr val="FFFFFF"/>
                </a:solidFill>
                <a:effectLst/>
              </a:rPr>
              <a:t> 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E381E-0FA0-C5B7-2FBB-16118BE64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409098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Take notes. </a:t>
            </a:r>
          </a:p>
          <a:p>
            <a:pPr marL="0" indent="0">
              <a:buNone/>
            </a:pPr>
            <a:r>
              <a:rPr lang="en-US" sz="2400" dirty="0"/>
              <a:t>	(With </a:t>
            </a:r>
            <a:r>
              <a:rPr lang="en-US" sz="2400" dirty="0" err="1"/>
              <a:t>ebooks</a:t>
            </a:r>
            <a:r>
              <a:rPr lang="en-US" sz="2400" dirty="0"/>
              <a:t>, --note the pages of good quotes).</a:t>
            </a:r>
          </a:p>
          <a:p>
            <a:pPr lvl="0"/>
            <a:r>
              <a:rPr lang="en-US" sz="2400" dirty="0"/>
              <a:t>Formulate questions while reading, based on the following criteria:</a:t>
            </a:r>
          </a:p>
          <a:p>
            <a:pPr lvl="1"/>
            <a:r>
              <a:rPr lang="en-US" dirty="0"/>
              <a:t>What is the basic topic and theme of the book?</a:t>
            </a:r>
          </a:p>
          <a:p>
            <a:pPr lvl="1"/>
            <a:r>
              <a:rPr lang="en-US" b="1" dirty="0"/>
              <a:t>Why</a:t>
            </a:r>
            <a:r>
              <a:rPr lang="en-US" dirty="0"/>
              <a:t> might this book merit attention (in our case, the attention of music students)… why is it relevant to them?</a:t>
            </a:r>
          </a:p>
          <a:p>
            <a:pPr lvl="1"/>
            <a:r>
              <a:rPr lang="en-US" dirty="0"/>
              <a:t>What special interesting factoid, data, or story jumps out when reading the book? </a:t>
            </a:r>
          </a:p>
          <a:p>
            <a:pPr lvl="1"/>
            <a:r>
              <a:rPr lang="en-US" dirty="0"/>
              <a:t>What will help my audience understand or become intrigued by one of the most important topics?</a:t>
            </a:r>
          </a:p>
          <a:p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268525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294498-B192-EC99-EDD7-94B533EDD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More….Developing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673AF-8204-3159-6589-0537EC21F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4237742"/>
          </a:xfrm>
        </p:spPr>
        <p:txBody>
          <a:bodyPr anchor="ctr">
            <a:normAutofit lnSpcReduction="10000"/>
          </a:bodyPr>
          <a:lstStyle/>
          <a:p>
            <a:pPr lvl="1"/>
            <a:r>
              <a:rPr lang="en-US" sz="2800" dirty="0"/>
              <a:t>Relevance to today: How can I use the understanding I gain from this book to my own life? Does the author have any advice about this?</a:t>
            </a:r>
          </a:p>
          <a:p>
            <a:pPr lvl="1"/>
            <a:r>
              <a:rPr lang="en-US" sz="2800" dirty="0"/>
              <a:t>Do the homework</a:t>
            </a:r>
          </a:p>
          <a:p>
            <a:pPr lvl="1"/>
            <a:r>
              <a:rPr lang="en-US" sz="2800" dirty="0"/>
              <a:t>What kinds of open-ended questions will get the author to talk more? or less?</a:t>
            </a:r>
          </a:p>
          <a:p>
            <a:pPr lvl="1"/>
            <a:r>
              <a:rPr lang="en-US" sz="2800" dirty="0"/>
              <a:t>How can I control the direction of the interview? How do I gently steer the speaker in a direction that will have a story arc?</a:t>
            </a:r>
          </a:p>
          <a:p>
            <a:pPr lvl="1"/>
            <a:r>
              <a:rPr lang="en-US" sz="2800" dirty="0"/>
              <a:t>What to do about political matters? Do I want the author to go there?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10341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3211A6-4A35-798C-1D49-233959C25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0006" y="742925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MISCELLANEOUS  TIPS</a:t>
            </a:r>
            <a:r>
              <a:rPr lang="en-US" sz="4000" dirty="0">
                <a:solidFill>
                  <a:srgbClr val="FFFFFF"/>
                </a:solidFill>
                <a:effectLst/>
              </a:rPr>
              <a:t> &amp; HACKS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1F70B-C33C-6C9E-62FA-21AA8760C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2645" y="2284381"/>
            <a:ext cx="10184191" cy="4584381"/>
          </a:xfrm>
        </p:spPr>
        <p:txBody>
          <a:bodyPr anchor="ctr">
            <a:normAutofit fontScale="47500" lnSpcReduction="20000"/>
          </a:bodyPr>
          <a:lstStyle/>
          <a:p>
            <a:r>
              <a:rPr lang="en-US" sz="6000" dirty="0"/>
              <a:t>Start with a general question, such as, 	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5600" dirty="0"/>
              <a:t>“What prompted you to write this book?”</a:t>
            </a:r>
          </a:p>
          <a:p>
            <a:r>
              <a:rPr lang="en-US" sz="6000" dirty="0"/>
              <a:t>End with a general question such as, </a:t>
            </a:r>
          </a:p>
          <a:p>
            <a:pPr marL="0" indent="0">
              <a:buNone/>
            </a:pPr>
            <a:r>
              <a:rPr lang="en-US" sz="6000" dirty="0"/>
              <a:t>	“Is there anything else you’d like our viewers to know?”</a:t>
            </a:r>
          </a:p>
          <a:p>
            <a:r>
              <a:rPr lang="en-US" sz="6000" dirty="0"/>
              <a:t>Have one specific question that will elicit details from the speaker</a:t>
            </a:r>
          </a:p>
          <a:p>
            <a:r>
              <a:rPr lang="en-US" sz="6000" dirty="0"/>
              <a:t>Have a question that applies the topic to “</a:t>
            </a:r>
            <a:r>
              <a:rPr lang="en-US" sz="6000"/>
              <a:t>everyday life, </a:t>
            </a:r>
            <a:r>
              <a:rPr lang="en-US" sz="6000" dirty="0"/>
              <a:t>or </a:t>
            </a:r>
            <a:r>
              <a:rPr lang="en-US" sz="6000"/>
              <a:t>current news, </a:t>
            </a:r>
            <a:r>
              <a:rPr lang="en-US" sz="6000" dirty="0"/>
              <a:t>or concerns”, if possible!</a:t>
            </a:r>
          </a:p>
          <a:p>
            <a:r>
              <a:rPr lang="en-US" sz="6000" dirty="0"/>
              <a:t>Consider why anyone would want to spend their time with this book!! What are they likely to get out of it? </a:t>
            </a:r>
          </a:p>
          <a:p>
            <a:r>
              <a:rPr lang="en-US" sz="6000" dirty="0"/>
              <a:t>Ask a question that will lead the author to talk about the essential </a:t>
            </a:r>
            <a:r>
              <a:rPr lang="en-US" sz="6000" b="1" dirty="0"/>
              <a:t>core issue</a:t>
            </a:r>
            <a:r>
              <a:rPr lang="en-US" sz="6000" dirty="0"/>
              <a:t>.</a:t>
            </a:r>
          </a:p>
          <a:p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429168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5358B-328C-AB89-BA2E-240448DEA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D349A-F406-1171-6376-97F9668DD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Contact me for more information: 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jpinnolis@Berklee.edu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To view ”</a:t>
            </a:r>
            <a:r>
              <a:rPr lang="en-US" dirty="0" err="1"/>
              <a:t>Books@Berklee</a:t>
            </a:r>
            <a:r>
              <a:rPr lang="en-US" dirty="0"/>
              <a:t>” videos, go to Berklee Library’s YouTube Channel:</a:t>
            </a:r>
          </a:p>
          <a:p>
            <a:pPr marL="457200" lvl="1" indent="0">
              <a:buNone/>
            </a:pP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/channel/UCnSmxig0gaRbr0bpLyG2kPQ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9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F532A-0261-C28C-F51D-0AE9086F6F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05A5B6-A6E8-E54E-FAC7-8F4116D31D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person's face on a screen&#10;&#10;Description automatically generated with low confidence">
            <a:extLst>
              <a:ext uri="{FF2B5EF4-FFF2-40B4-BE49-F238E27FC236}">
                <a16:creationId xmlns:a16="http://schemas.microsoft.com/office/drawing/2014/main" id="{51E437C1-20AD-3FA7-B984-069EEB987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12104912" cy="635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2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09437-6E59-94CF-7FE5-E4F95EC60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712" y="3162866"/>
            <a:ext cx="10515600" cy="1325563"/>
          </a:xfrm>
        </p:spPr>
        <p:txBody>
          <a:bodyPr/>
          <a:lstStyle/>
          <a:p>
            <a:r>
              <a:rPr lang="en-US" dirty="0"/>
              <a:t>Post Vax --Back to More Normal Activities…  </a:t>
            </a:r>
          </a:p>
        </p:txBody>
      </p:sp>
      <p:pic>
        <p:nvPicPr>
          <p:cNvPr id="5" name="Content Placeholder 4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3F641EBD-B8B4-4CD2-C44F-3EA71DA957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259" y="1563916"/>
            <a:ext cx="1860093" cy="1759221"/>
          </a:xfrm>
        </p:spPr>
      </p:pic>
      <p:pic>
        <p:nvPicPr>
          <p:cNvPr id="7" name="Picture 6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450CDEC9-646A-E048-E2E7-3F66130DA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207" y="1579782"/>
            <a:ext cx="1678759" cy="1759222"/>
          </a:xfrm>
          <a:prstGeom prst="rect">
            <a:avLst/>
          </a:prstGeom>
        </p:spPr>
      </p:pic>
      <p:pic>
        <p:nvPicPr>
          <p:cNvPr id="9" name="Picture 8" descr="A person wearing headphones&#10;&#10;Description automatically generated with medium confidence">
            <a:extLst>
              <a:ext uri="{FF2B5EF4-FFF2-40B4-BE49-F238E27FC236}">
                <a16:creationId xmlns:a16="http://schemas.microsoft.com/office/drawing/2014/main" id="{2F960AFB-AFEE-DE4D-B6DE-A5C64849AE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705" y="1589606"/>
            <a:ext cx="2166889" cy="1759222"/>
          </a:xfrm>
          <a:prstGeom prst="rect">
            <a:avLst/>
          </a:prstGeom>
        </p:spPr>
      </p:pic>
      <p:pic>
        <p:nvPicPr>
          <p:cNvPr id="17" name="Picture 1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93BC9F5C-E9F7-7C89-E008-0164D3B3C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0437" y="4207798"/>
            <a:ext cx="1462089" cy="1857811"/>
          </a:xfrm>
          <a:prstGeom prst="rect">
            <a:avLst/>
          </a:prstGeom>
        </p:spPr>
      </p:pic>
      <p:pic>
        <p:nvPicPr>
          <p:cNvPr id="40" name="Picture 39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00CCD624-352E-658B-9CE8-C9BFAE9AAA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585" y="4207798"/>
            <a:ext cx="1934579" cy="1897054"/>
          </a:xfrm>
          <a:prstGeom prst="rect">
            <a:avLst/>
          </a:prstGeom>
        </p:spPr>
      </p:pic>
      <p:pic>
        <p:nvPicPr>
          <p:cNvPr id="42" name="Picture 41" descr="A picture containing wall, person, indoor, person&#10;&#10;Description automatically generated">
            <a:extLst>
              <a:ext uri="{FF2B5EF4-FFF2-40B4-BE49-F238E27FC236}">
                <a16:creationId xmlns:a16="http://schemas.microsoft.com/office/drawing/2014/main" id="{78BBFBA3-1447-837F-B59E-009DC67D72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0220" y="4191924"/>
            <a:ext cx="2008140" cy="1873685"/>
          </a:xfrm>
          <a:prstGeom prst="rect">
            <a:avLst/>
          </a:prstGeom>
        </p:spPr>
      </p:pic>
      <p:pic>
        <p:nvPicPr>
          <p:cNvPr id="48" name="Picture 47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E6F958F4-BA1A-A351-B32B-48F78F4EBB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2303" y="4207798"/>
            <a:ext cx="2038140" cy="1857811"/>
          </a:xfrm>
          <a:prstGeom prst="rect">
            <a:avLst/>
          </a:prstGeom>
        </p:spPr>
      </p:pic>
      <p:pic>
        <p:nvPicPr>
          <p:cNvPr id="49" name="Picture 48" descr="A person with long hair and glasses&#10;&#10;Description automatically generated with low confidence">
            <a:extLst>
              <a:ext uri="{FF2B5EF4-FFF2-40B4-BE49-F238E27FC236}">
                <a16:creationId xmlns:a16="http://schemas.microsoft.com/office/drawing/2014/main" id="{9739BA2C-BE52-58FE-1023-10DFD81F04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70333" y="1589606"/>
            <a:ext cx="1784243" cy="1796085"/>
          </a:xfrm>
          <a:prstGeom prst="rect">
            <a:avLst/>
          </a:prstGeom>
        </p:spPr>
      </p:pic>
      <p:pic>
        <p:nvPicPr>
          <p:cNvPr id="50" name="Picture 49" descr="A picture containing wall, person, indoor&#10;&#10;Description automatically generated">
            <a:extLst>
              <a:ext uri="{FF2B5EF4-FFF2-40B4-BE49-F238E27FC236}">
                <a16:creationId xmlns:a16="http://schemas.microsoft.com/office/drawing/2014/main" id="{C8E81EDB-FE53-8ACB-A680-FF174DB073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60026" y="1576481"/>
            <a:ext cx="1791388" cy="182761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9C3FB121-F3B6-4958-9CA2-F3E4A79EBF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6640" y="1576481"/>
            <a:ext cx="1679779" cy="1839000"/>
          </a:xfrm>
          <a:prstGeom prst="rect">
            <a:avLst/>
          </a:prstGeom>
        </p:spPr>
      </p:pic>
      <p:pic>
        <p:nvPicPr>
          <p:cNvPr id="53" name="Picture 52" descr="A picture containing wall, person, indoor&#10;&#10;Description automatically generated">
            <a:extLst>
              <a:ext uri="{FF2B5EF4-FFF2-40B4-BE49-F238E27FC236}">
                <a16:creationId xmlns:a16="http://schemas.microsoft.com/office/drawing/2014/main" id="{D0F98773-4E8D-F04A-C66D-ECF6A06EAB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89951" y="1601382"/>
            <a:ext cx="1791388" cy="1827618"/>
          </a:xfrm>
          <a:prstGeom prst="rect">
            <a:avLst/>
          </a:prstGeom>
        </p:spPr>
      </p:pic>
      <p:pic>
        <p:nvPicPr>
          <p:cNvPr id="54" name="Picture 53" descr="A person with long hair and glasses&#10;&#10;Description automatically generated with low confidence">
            <a:extLst>
              <a:ext uri="{FF2B5EF4-FFF2-40B4-BE49-F238E27FC236}">
                <a16:creationId xmlns:a16="http://schemas.microsoft.com/office/drawing/2014/main" id="{F3D48212-DF70-392D-05E6-A886FB84525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55779" y="4171896"/>
            <a:ext cx="2008140" cy="1913740"/>
          </a:xfrm>
          <a:prstGeom prst="rect">
            <a:avLst/>
          </a:prstGeom>
        </p:spPr>
      </p:pic>
      <p:pic>
        <p:nvPicPr>
          <p:cNvPr id="55" name="Picture 54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53C47469-BAAE-4184-1827-5B16677924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81338" y="4171896"/>
            <a:ext cx="1910662" cy="1898358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E9EC7B93-46FB-2AFD-152E-E79A04A061BC}"/>
              </a:ext>
            </a:extLst>
          </p:cNvPr>
          <p:cNvSpPr txBox="1">
            <a:spLocks/>
          </p:cNvSpPr>
          <p:nvPr/>
        </p:nvSpPr>
        <p:spPr>
          <a:xfrm>
            <a:off x="366712" y="202325"/>
            <a:ext cx="11023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You Know it’s a Pandemic Project… When…Your Isolation Haircut gets long, longer, …longer… </a:t>
            </a:r>
          </a:p>
        </p:txBody>
      </p:sp>
    </p:spTree>
    <p:extLst>
      <p:ext uri="{BB962C8B-B14F-4D97-AF65-F5344CB8AC3E}">
        <p14:creationId xmlns:p14="http://schemas.microsoft.com/office/powerpoint/2010/main" val="68778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F12742-347B-EEFA-FF20-7C937CF73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b="1" dirty="0"/>
              <a:t>How this got started</a:t>
            </a:r>
            <a:br>
              <a:rPr lang="en-US" sz="5400" dirty="0"/>
            </a:br>
            <a:endParaRPr lang="en-US" sz="5400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A7FC5-CD91-3ED6-CAA7-4E518541C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2400" b="1" dirty="0"/>
              <a:t>Collaborations with DEI</a:t>
            </a:r>
            <a:endParaRPr lang="en-US" sz="2400" dirty="0"/>
          </a:p>
          <a:p>
            <a:r>
              <a:rPr lang="en-US" sz="2400" b="1" dirty="0"/>
              <a:t>Expansion to faculty promoting library resources</a:t>
            </a:r>
            <a:endParaRPr lang="en-US" sz="2400" dirty="0"/>
          </a:p>
          <a:p>
            <a:r>
              <a:rPr lang="en-US" sz="2400" b="1" dirty="0"/>
              <a:t>Expansion to platform for faculty new publications</a:t>
            </a:r>
            <a:endParaRPr lang="en-US" sz="2400" dirty="0"/>
          </a:p>
          <a:p>
            <a:r>
              <a:rPr lang="en-US" sz="2400" b="1" dirty="0"/>
              <a:t>Added polish</a:t>
            </a:r>
            <a:endParaRPr lang="en-US" sz="24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59139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87E87-2598-5AC1-656A-DD78DBD34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26" y="-112912"/>
            <a:ext cx="10515600" cy="1325563"/>
          </a:xfrm>
        </p:spPr>
        <p:txBody>
          <a:bodyPr/>
          <a:lstStyle/>
          <a:p>
            <a:r>
              <a:rPr lang="en-US" dirty="0"/>
              <a:t>The Books at “Books @Berklee” 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3F71F18A-BDA9-3DD2-E881-24E1EA9665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039" y="1079027"/>
            <a:ext cx="2778286" cy="3769754"/>
          </a:xfr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9357A44-CA1C-8754-32B0-0542CDB790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468" y="1153956"/>
            <a:ext cx="2527300" cy="3764514"/>
          </a:xfrm>
          <a:prstGeom prst="rect">
            <a:avLst/>
          </a:prstGeom>
        </p:spPr>
      </p:pic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6DA29F63-5A4E-3FEF-69D4-E1FE83E6D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49699">
            <a:off x="5111239" y="973842"/>
            <a:ext cx="2704616" cy="3769755"/>
          </a:xfrm>
          <a:prstGeom prst="rect">
            <a:avLst/>
          </a:prstGeom>
        </p:spPr>
      </p:pic>
      <p:pic>
        <p:nvPicPr>
          <p:cNvPr id="12" name="Picture 11" descr="A close-up of a cell phone&#10;&#10;Description automatically generated with low confidence">
            <a:extLst>
              <a:ext uri="{FF2B5EF4-FFF2-40B4-BE49-F238E27FC236}">
                <a16:creationId xmlns:a16="http://schemas.microsoft.com/office/drawing/2014/main" id="{230220C9-A4EF-57AA-BA80-30ACD9550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04622">
            <a:off x="7678696" y="864413"/>
            <a:ext cx="2523745" cy="3339975"/>
          </a:xfrm>
          <a:prstGeom prst="rect">
            <a:avLst/>
          </a:prstGeom>
        </p:spPr>
      </p:pic>
      <p:pic>
        <p:nvPicPr>
          <p:cNvPr id="15" name="Picture 1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22C4C17-A564-0CB9-0538-AC80B83757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54733">
            <a:off x="160928" y="3271771"/>
            <a:ext cx="2426916" cy="3523598"/>
          </a:xfrm>
          <a:prstGeom prst="rect">
            <a:avLst/>
          </a:prstGeom>
        </p:spPr>
      </p:pic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90F16FF-CD4A-3861-496C-C0CD4748F0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046548">
            <a:off x="2890849" y="3277950"/>
            <a:ext cx="2239499" cy="3109912"/>
          </a:xfrm>
          <a:prstGeom prst="rect">
            <a:avLst/>
          </a:prstGeom>
        </p:spPr>
      </p:pic>
      <p:pic>
        <p:nvPicPr>
          <p:cNvPr id="19" name="Picture 18" descr="Treemap chart&#10;&#10;Description automatically generated">
            <a:extLst>
              <a:ext uri="{FF2B5EF4-FFF2-40B4-BE49-F238E27FC236}">
                <a16:creationId xmlns:a16="http://schemas.microsoft.com/office/drawing/2014/main" id="{1089B42E-F6E8-24E3-A675-8E20B37E06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002788">
            <a:off x="9070497" y="4023800"/>
            <a:ext cx="1938529" cy="2924650"/>
          </a:xfrm>
          <a:prstGeom prst="rect">
            <a:avLst/>
          </a:prstGeom>
        </p:spPr>
      </p:pic>
      <p:pic>
        <p:nvPicPr>
          <p:cNvPr id="21" name="Picture 20" descr="A picture containing text, newspaper&#10;&#10;Description automatically generated">
            <a:extLst>
              <a:ext uri="{FF2B5EF4-FFF2-40B4-BE49-F238E27FC236}">
                <a16:creationId xmlns:a16="http://schemas.microsoft.com/office/drawing/2014/main" id="{ABBA85D5-5041-A02E-A4F7-0DD048CF7B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364800">
            <a:off x="9845878" y="192638"/>
            <a:ext cx="2190478" cy="3085312"/>
          </a:xfrm>
          <a:prstGeom prst="rect">
            <a:avLst/>
          </a:prstGeom>
        </p:spPr>
      </p:pic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FD7673E7-6517-43D6-F561-5BE7F02053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54682" y="3636390"/>
            <a:ext cx="2186881" cy="317420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B6C2089-AAF8-FFE2-51FC-1FBA348616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393456">
            <a:off x="10554689" y="3392422"/>
            <a:ext cx="1654490" cy="2368607"/>
          </a:xfrm>
          <a:prstGeom prst="rect">
            <a:avLst/>
          </a:prstGeom>
        </p:spPr>
      </p:pic>
      <p:pic>
        <p:nvPicPr>
          <p:cNvPr id="33" name="Picture 32" descr="Application&#10;&#10;Description automatically generated">
            <a:extLst>
              <a:ext uri="{FF2B5EF4-FFF2-40B4-BE49-F238E27FC236}">
                <a16:creationId xmlns:a16="http://schemas.microsoft.com/office/drawing/2014/main" id="{D92DC50D-2A09-0BBA-D654-6461A79241F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472394">
            <a:off x="5213438" y="4134343"/>
            <a:ext cx="1795205" cy="263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139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D0191-A6A6-B869-F02D-B54971820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</a:rPr>
              <a:t>Library Resources Also Discussed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95650C5-34AB-2131-F864-28FEABE010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0590" y="2426818"/>
            <a:ext cx="3597871" cy="399763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663BCAB-ABE9-D34E-F6D5-6DAA0ADCB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0493" y="2426818"/>
            <a:ext cx="4905077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100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C468F6F-2DBE-6775-C846-586E56251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Purpose of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30A09-3693-956F-9599-D2BAA0F4D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8" y="885651"/>
            <a:ext cx="6525220" cy="4616849"/>
          </a:xfrm>
        </p:spPr>
        <p:txBody>
          <a:bodyPr anchor="ctr">
            <a:normAutofit/>
          </a:bodyPr>
          <a:lstStyle/>
          <a:p>
            <a:pPr lvl="1"/>
            <a:r>
              <a:rPr lang="en-US" sz="2800" dirty="0"/>
              <a:t>To create community and connection during COVID</a:t>
            </a:r>
          </a:p>
          <a:p>
            <a:pPr lvl="1"/>
            <a:r>
              <a:rPr lang="en-US" sz="2800" dirty="0"/>
              <a:t>Keep students and faculty engaged</a:t>
            </a:r>
          </a:p>
          <a:p>
            <a:pPr lvl="1"/>
            <a:r>
              <a:rPr lang="en-US" sz="2800" dirty="0"/>
              <a:t>Keep up morale</a:t>
            </a:r>
          </a:p>
          <a:p>
            <a:pPr lvl="1"/>
            <a:r>
              <a:rPr lang="en-US" sz="2800" dirty="0"/>
              <a:t>Support collections with marketing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4521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8965EF-D8C3-B7BD-2CDE-FDC418449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742925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What’s Involved?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B050C-966A-89B8-4E3C-ED716F5CE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6765" y="2184580"/>
            <a:ext cx="9708995" cy="4673419"/>
          </a:xfrm>
        </p:spPr>
        <p:txBody>
          <a:bodyPr anchor="ctr">
            <a:normAutofit/>
          </a:bodyPr>
          <a:lstStyle/>
          <a:p>
            <a:pPr lvl="0"/>
            <a:r>
              <a:rPr lang="en-US" sz="1800" b="1" dirty="0"/>
              <a:t>My time</a:t>
            </a:r>
          </a:p>
          <a:p>
            <a:pPr lvl="1"/>
            <a:r>
              <a:rPr lang="en-US" sz="1600" dirty="0"/>
              <a:t>Research faculty output– who has published?</a:t>
            </a:r>
          </a:p>
          <a:p>
            <a:pPr lvl="1"/>
            <a:r>
              <a:rPr lang="en-US" sz="1600" dirty="0"/>
              <a:t>Choose title. –Sometimes in conjunction with faculty.</a:t>
            </a:r>
          </a:p>
          <a:p>
            <a:pPr lvl="1"/>
            <a:r>
              <a:rPr lang="en-US" sz="1600" dirty="0"/>
              <a:t>Read the book! </a:t>
            </a:r>
          </a:p>
          <a:p>
            <a:pPr lvl="1"/>
            <a:r>
              <a:rPr lang="en-US" sz="1600" dirty="0"/>
              <a:t>Get brief biography introduction to the interviewee -faculty member</a:t>
            </a:r>
          </a:p>
          <a:p>
            <a:pPr lvl="1"/>
            <a:r>
              <a:rPr lang="en-US" sz="1600" dirty="0"/>
              <a:t>Develop questions. (May require research on issues discussed in book for context.)</a:t>
            </a:r>
          </a:p>
          <a:p>
            <a:pPr lvl="1"/>
            <a:r>
              <a:rPr lang="en-US" sz="1600" dirty="0"/>
              <a:t>Develop and Send in  “starter questions” and develop potential follow-up questions.</a:t>
            </a:r>
          </a:p>
          <a:p>
            <a:pPr lvl="1"/>
            <a:r>
              <a:rPr lang="en-US" sz="1600" dirty="0"/>
              <a:t>Reminders about time and links</a:t>
            </a:r>
          </a:p>
          <a:p>
            <a:pPr lvl="1"/>
            <a:r>
              <a:rPr lang="en-US" sz="1600" dirty="0"/>
              <a:t>Be flexible on scheduling– may have to reschedule several times</a:t>
            </a:r>
          </a:p>
          <a:p>
            <a:pPr lvl="0"/>
            <a:r>
              <a:rPr lang="en-US" sz="1600" b="1" dirty="0"/>
              <a:t>1 staff person– for editing video</a:t>
            </a:r>
          </a:p>
          <a:p>
            <a:pPr marL="0" lvl="0" indent="0">
              <a:buNone/>
            </a:pPr>
            <a:r>
              <a:rPr lang="en-US" sz="1500" i="1" dirty="0"/>
              <a:t>NOTES: </a:t>
            </a:r>
          </a:p>
          <a:p>
            <a:pPr lvl="0"/>
            <a:r>
              <a:rPr lang="en-US" sz="1500" i="1" dirty="0"/>
              <a:t>We commissioned intro music/theme music for series– student composer</a:t>
            </a:r>
          </a:p>
          <a:p>
            <a:pPr lvl="0"/>
            <a:r>
              <a:rPr lang="en-US" sz="1500" i="1" dirty="0"/>
              <a:t>In-person recordings require space, reservations, more calendar coordination so more lead time, lighting, 2 videographers, more complex editing. Zoom is easier.</a:t>
            </a:r>
          </a:p>
          <a:p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230625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850A42-B1C0-54B7-7982-6DB75E9BD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</a:rPr>
              <a:t>Techniques for Book Interviews</a:t>
            </a:r>
            <a:r>
              <a:rPr lang="en-US">
                <a:solidFill>
                  <a:srgbClr val="FFFFFF"/>
                </a:solidFill>
                <a:effectLst/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A4E50-6EB8-76D0-3591-259A8502D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8" y="885651"/>
            <a:ext cx="6525220" cy="4616849"/>
          </a:xfrm>
        </p:spPr>
        <p:txBody>
          <a:bodyPr anchor="ctr">
            <a:normAutofit/>
          </a:bodyPr>
          <a:lstStyle/>
          <a:p>
            <a:r>
              <a:rPr lang="en-US" sz="2000" b="1"/>
              <a:t>Know the purpose of your interview</a:t>
            </a:r>
            <a:endParaRPr lang="en-US" sz="2000"/>
          </a:p>
          <a:p>
            <a:pPr lvl="0"/>
            <a:r>
              <a:rPr lang="en-US" sz="2000"/>
              <a:t>Are you primarily about marketing the item to other library readers?</a:t>
            </a:r>
          </a:p>
          <a:p>
            <a:pPr lvl="0"/>
            <a:r>
              <a:rPr lang="en-US" sz="2000"/>
              <a:t>Are you primarily about getting the word out about the faculty member?</a:t>
            </a:r>
          </a:p>
          <a:p>
            <a:pPr lvl="0"/>
            <a:r>
              <a:rPr lang="en-US" sz="2000"/>
              <a:t>What are your goals in doing book interviews.</a:t>
            </a:r>
          </a:p>
          <a:p>
            <a:r>
              <a:rPr lang="en-US" sz="2000"/>
              <a:t> </a:t>
            </a:r>
          </a:p>
          <a:p>
            <a:r>
              <a:rPr lang="en-US" sz="2000" b="1"/>
              <a:t>Know how book interviews differ from book reviews</a:t>
            </a:r>
            <a:endParaRPr lang="en-US" sz="2000"/>
          </a:p>
          <a:p>
            <a:pPr lvl="0"/>
            <a:r>
              <a:rPr lang="en-US" sz="2000"/>
              <a:t>Balancing entertainment as well as educational outlook</a:t>
            </a:r>
          </a:p>
          <a:p>
            <a:pPr lvl="0"/>
            <a:r>
              <a:rPr lang="en-US" sz="2000"/>
              <a:t>How serious should you be?</a:t>
            </a:r>
          </a:p>
          <a:p>
            <a:r>
              <a:rPr lang="en-US" sz="2000"/>
              <a:t>How do you make the interviewee feel comfortable?</a:t>
            </a:r>
            <a:r>
              <a:rPr lang="en-US" sz="2000">
                <a:effectLst/>
              </a:rPr>
              <a:t> 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166283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983</Words>
  <Application>Microsoft Macintosh PowerPoint</Application>
  <PresentationFormat>Widescreen</PresentationFormat>
  <Paragraphs>115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Post Vax --Back to More Normal Activities…  </vt:lpstr>
      <vt:lpstr>How this got started </vt:lpstr>
      <vt:lpstr>The Books at “Books @Berklee” </vt:lpstr>
      <vt:lpstr>Library Resources Also Discussed</vt:lpstr>
      <vt:lpstr>Purpose of Program</vt:lpstr>
      <vt:lpstr>What’s Involved?</vt:lpstr>
      <vt:lpstr>Techniques for Book Interviews </vt:lpstr>
      <vt:lpstr>Choosing works: </vt:lpstr>
      <vt:lpstr>Starter Questions: </vt:lpstr>
      <vt:lpstr>Online Interview techniques may apply </vt:lpstr>
      <vt:lpstr>Measure outcomes: </vt:lpstr>
      <vt:lpstr>Approaching faculty </vt:lpstr>
      <vt:lpstr>How to read the book for questions: </vt:lpstr>
      <vt:lpstr>More….Developing Questions</vt:lpstr>
      <vt:lpstr>MISCELLANEOUS  TIPS &amp; HACKS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 Davidow</dc:creator>
  <cp:lastModifiedBy>Ari Davidow</cp:lastModifiedBy>
  <cp:revision>14</cp:revision>
  <dcterms:created xsi:type="dcterms:W3CDTF">2022-05-28T20:46:54Z</dcterms:created>
  <dcterms:modified xsi:type="dcterms:W3CDTF">2022-06-01T18:13:20Z</dcterms:modified>
</cp:coreProperties>
</file>