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5.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strictFirstAndLastChars="0" saveSubsetFonts="1">
  <p:sldMasterIdLst>
    <p:sldMasterId id="2147483659" r:id="rId4"/>
  </p:sldMasterIdLst>
  <p:notesMasterIdLst>
    <p:notesMasterId r:id="rId5"/>
  </p:notesMasterIdLst>
  <p:sldIdLst>
    <p:sldId id="256" r:id="rId6"/>
    <p:sldId id="257" r:id="rId7"/>
    <p:sldId id="258" r:id="rId8"/>
    <p:sldId id="259" r:id="rId9"/>
    <p:sldId id="260" r:id="rId10"/>
    <p:sldId id="261" r:id="rId11"/>
  </p:sldIdLst>
  <p:sldSz cy="51435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11" Type="http://schemas.openxmlformats.org/officeDocument/2006/relationships/slide" Target="slides/slide6.xml"/><Relationship Id="rId10" Type="http://schemas.openxmlformats.org/officeDocument/2006/relationships/slide" Target="slides/slide5.xml"/><Relationship Id="rId9" Type="http://schemas.openxmlformats.org/officeDocument/2006/relationships/slide" Target="slides/slide4.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hyperlink" Target="https://www.iftf.org/what-we-do/" TargetMode="External"/><Relationship Id="rId3" Type="http://schemas.openxmlformats.org/officeDocument/2006/relationships/hyperlink" Target="https://www.iftf.org/what-we-do/" TargetMode="Externa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0" name="Shape 50"/>
        <p:cNvGrpSpPr/>
        <p:nvPr/>
      </p:nvGrpSpPr>
      <p:grpSpPr>
        <a:xfrm>
          <a:off x="0" y="0"/>
          <a:ext cx="0" cy="0"/>
          <a:chOff x="0" y="0"/>
          <a:chExt cx="0" cy="0"/>
        </a:xfrm>
      </p:grpSpPr>
      <p:sp>
        <p:nvSpPr>
          <p:cNvPr id="51" name="Google Shape;51;p:notes"/>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p:spPr>
      </p:sp>
      <p:sp>
        <p:nvSpPr>
          <p:cNvPr id="52" name="Google Shape;52;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Kelee</a:t>
            </a:r>
            <a:endParaRPr/>
          </a:p>
          <a:p>
            <a:pPr indent="0" lvl="0" marL="0" rtl="0" algn="l">
              <a:spcBef>
                <a:spcPts val="0"/>
              </a:spcBef>
              <a:spcAft>
                <a:spcPts val="0"/>
              </a:spcAft>
              <a:buNone/>
            </a:pPr>
            <a:r>
              <a:rPr lang="en"/>
              <a:t>Hello everyone!  Welcome to our workshop, “Journals, journals everywhere: But we should stop and think.”  If this is not the workshop you meant to attend, welcome anyway!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The Coordinators of this workshop are Roxanne Bogucka, STEM Liaison Librarian for Health Sciences at University of Texas at Austin and Jessica Martinez, Science Librarian, University of Idaho.</a:t>
            </a:r>
            <a:endParaRPr/>
          </a:p>
          <a:p>
            <a:pPr indent="0" lvl="0" marL="0" rtl="0" algn="l">
              <a:spcBef>
                <a:spcPts val="0"/>
              </a:spcBef>
              <a:spcAft>
                <a:spcPts val="0"/>
              </a:spcAft>
              <a:buNone/>
            </a:pPr>
            <a:r>
              <a:rPr lang="en"/>
              <a:t>The presenters are:</a:t>
            </a:r>
            <a:endParaRPr/>
          </a:p>
          <a:p>
            <a:pPr indent="0" lvl="0" marL="0" rtl="0" algn="l">
              <a:spcBef>
                <a:spcPts val="0"/>
              </a:spcBef>
              <a:spcAft>
                <a:spcPts val="0"/>
              </a:spcAft>
              <a:buClr>
                <a:schemeClr val="dk1"/>
              </a:buClr>
              <a:buSzPts val="1100"/>
              <a:buFont typeface="Arial"/>
              <a:buNone/>
            </a:pPr>
            <a:r>
              <a:rPr lang="en"/>
              <a:t>Melanie Radik, Science and Engineering Librarian at the University of Massachusetts Amherst</a:t>
            </a:r>
            <a:endParaRPr/>
          </a:p>
          <a:p>
            <a:pPr indent="0" lvl="0" marL="0" rtl="0" algn="l">
              <a:spcBef>
                <a:spcPts val="0"/>
              </a:spcBef>
              <a:spcAft>
                <a:spcPts val="0"/>
              </a:spcAft>
              <a:buClr>
                <a:schemeClr val="dk1"/>
              </a:buClr>
              <a:buSzPts val="1100"/>
              <a:buFont typeface="Arial"/>
              <a:buNone/>
            </a:pPr>
            <a:r>
              <a:rPr lang="en"/>
              <a:t>Kelee Pacion, Biological Sciences Librarian, Princeton University</a:t>
            </a:r>
            <a:endParaRPr/>
          </a:p>
          <a:p>
            <a:pPr indent="0" lvl="0" marL="0" rtl="0" algn="l">
              <a:spcBef>
                <a:spcPts val="0"/>
              </a:spcBef>
              <a:spcAft>
                <a:spcPts val="0"/>
              </a:spcAft>
              <a:buClr>
                <a:schemeClr val="dk1"/>
              </a:buClr>
              <a:buSzPts val="1100"/>
              <a:buFont typeface="Arial"/>
              <a:buNone/>
            </a:pPr>
            <a:r>
              <a:rPr lang="en"/>
              <a:t>Khue Duong, Science Librarian, California State Long Beach</a:t>
            </a:r>
            <a:endParaRPr/>
          </a:p>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7" name="Shape 57"/>
        <p:cNvGrpSpPr/>
        <p:nvPr/>
      </p:nvGrpSpPr>
      <p:grpSpPr>
        <a:xfrm>
          <a:off x="0" y="0"/>
          <a:ext cx="0" cy="0"/>
          <a:chOff x="0" y="0"/>
          <a:chExt cx="0" cy="0"/>
        </a:xfrm>
      </p:grpSpPr>
      <p:sp>
        <p:nvSpPr>
          <p:cNvPr id="58" name="Google Shape;58;gb74efd3e67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59" name="Google Shape;59;gb74efd3e6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Kelee</a:t>
            </a:r>
            <a:endParaRPr/>
          </a:p>
          <a:p>
            <a:pPr indent="0" lvl="0" marL="0" rtl="0" algn="l">
              <a:spcBef>
                <a:spcPts val="0"/>
              </a:spcBef>
              <a:spcAft>
                <a:spcPts val="0"/>
              </a:spcAft>
              <a:buNone/>
            </a:pPr>
            <a:r>
              <a:rPr lang="en"/>
              <a:t>The publishing landscape is a dynamic ecosystem of its own that is constantly changing as a result of the influx of information, data management, open access, and technological advances. Access to good quality information is critical, whether we are in a remote environment, or when we can all safely return to work. How does the dynamic within the publishing system interact with the need for open access to information? In this workshop we will engage in a variety of active learning exercises that look at case studies and culminate in our ideas for designing the ideal future. Throughout the process we ask you to consider the need for collaboration between academics, publishers, and librarians as part of designing that ideal future. First we will break into small groups to take a look at hypothetical case studies.  Next we take the ideas shared and discussed in the first exercise to collaboratively develop our ideal publishing ecosystem in a second small group exercise.  </a:t>
            </a:r>
            <a:r>
              <a:rPr lang="en">
                <a:solidFill>
                  <a:schemeClr val="dk1"/>
                </a:solidFill>
              </a:rPr>
              <a:t>We hope to have a wrap up at the end but we have a lot to talk about so we may only be able to wrap up by sharing the materials from all of the breakout discussions after we conclude.</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4" name="Shape 64"/>
        <p:cNvGrpSpPr/>
        <p:nvPr/>
      </p:nvGrpSpPr>
      <p:grpSpPr>
        <a:xfrm>
          <a:off x="0" y="0"/>
          <a:ext cx="0" cy="0"/>
          <a:chOff x="0" y="0"/>
          <a:chExt cx="0" cy="0"/>
        </a:xfrm>
      </p:grpSpPr>
      <p:sp>
        <p:nvSpPr>
          <p:cNvPr id="65" name="Google Shape;65;gb437f312eb_0_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6" name="Google Shape;66;gb437f312eb_0_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solidFill>
                  <a:schemeClr val="dk1"/>
                </a:solidFill>
              </a:rPr>
              <a:t>Melanie</a:t>
            </a:r>
            <a:endParaRPr>
              <a:solidFill>
                <a:schemeClr val="dk1"/>
              </a:solidFill>
            </a:endParaRPr>
          </a:p>
          <a:p>
            <a:pPr indent="0" lvl="0" marL="0" rtl="0" algn="l">
              <a:spcBef>
                <a:spcPts val="0"/>
              </a:spcBef>
              <a:spcAft>
                <a:spcPts val="0"/>
              </a:spcAft>
              <a:buNone/>
            </a:pPr>
            <a:r>
              <a:rPr lang="en">
                <a:solidFill>
                  <a:schemeClr val="dk1"/>
                </a:solidFill>
              </a:rPr>
              <a:t>Librarians are blatant fans of open access publishing but the choices authors make when deciding where to publish depend on a wide variety of factors.  Do you have tenure yet?  Do you have funding for author fees?  What does your institution value?  What do you value?  In this group exercise, you will be given descriptions of two different journals and asked which you would choose to publish your paper.  The characteristics of the journals are drawn from journals of that type, either a big name, high impact subscription journal, or a widely-known and well-respected open access journal.  Each group will have the same two journal descriptions.  </a:t>
            </a:r>
            <a:r>
              <a:rPr i="1" lang="en">
                <a:solidFill>
                  <a:schemeClr val="dk1"/>
                </a:solidFill>
              </a:rPr>
              <a:t>But</a:t>
            </a:r>
            <a:r>
              <a:rPr lang="en">
                <a:solidFill>
                  <a:schemeClr val="dk1"/>
                </a:solidFill>
              </a:rPr>
              <a:t> each group will be approaching the question from the perspective of their persona.  </a:t>
            </a:r>
            <a:endParaRPr>
              <a:solidFill>
                <a:schemeClr val="dk1"/>
              </a:solidFill>
            </a:endParaRPr>
          </a:p>
          <a:p>
            <a:pPr indent="0" lvl="0" marL="0" rtl="0" algn="l">
              <a:spcBef>
                <a:spcPts val="0"/>
              </a:spcBef>
              <a:spcAft>
                <a:spcPts val="0"/>
              </a:spcAft>
              <a:buNone/>
            </a:pPr>
            <a:r>
              <a:t/>
            </a:r>
            <a:endParaRPr>
              <a:solidFill>
                <a:schemeClr val="dk1"/>
              </a:solidFill>
            </a:endParaRPr>
          </a:p>
          <a:p>
            <a:pPr indent="0" lvl="0" marL="0" rtl="0" algn="l">
              <a:spcBef>
                <a:spcPts val="0"/>
              </a:spcBef>
              <a:spcAft>
                <a:spcPts val="0"/>
              </a:spcAft>
              <a:buNone/>
            </a:pPr>
            <a:r>
              <a:rPr lang="en">
                <a:solidFill>
                  <a:schemeClr val="dk1"/>
                </a:solidFill>
              </a:rPr>
              <a:t>The five personas are at different stages in their careers, with different influences and resources at play.  Bring your own ethics and values to it but try to get in character.  Each group will have a facilitator (one of the presenters or coordinators) and they will record your decision in the shared document.  However, each group should select a volunteer to report on your decision when we come back from the breakout rooms.  You will have 12 minutes to read and discuss the case study, record your decision, and pick someone to report back.  Each group will have just one minute to report back!  The number of your breakout room is the number of your case study.  See you back here in a bit!</a:t>
            </a:r>
            <a:endParaRPr>
              <a:solidFill>
                <a:schemeClr val="dk1"/>
              </a:solidFill>
            </a:endParaRPr>
          </a:p>
          <a:p>
            <a:pPr indent="0" lvl="0" marL="0" rtl="0" algn="l">
              <a:spcBef>
                <a:spcPts val="0"/>
              </a:spcBef>
              <a:spcAft>
                <a:spcPts val="0"/>
              </a:spcAft>
              <a:buNone/>
            </a:pPr>
            <a:r>
              <a:rPr lang="en">
                <a:solidFill>
                  <a:schemeClr val="dk1"/>
                </a:solidFill>
              </a:rPr>
              <a:t>[1 min 27 sec read time]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1" name="Shape 71"/>
        <p:cNvGrpSpPr/>
        <p:nvPr/>
      </p:nvGrpSpPr>
      <p:grpSpPr>
        <a:xfrm>
          <a:off x="0" y="0"/>
          <a:ext cx="0" cy="0"/>
          <a:chOff x="0" y="0"/>
          <a:chExt cx="0" cy="0"/>
        </a:xfrm>
      </p:grpSpPr>
      <p:sp>
        <p:nvSpPr>
          <p:cNvPr id="72" name="Google Shape;72;gbaf47c7a61_2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3" name="Google Shape;73;gbaf47c7a61_2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Melanie</a:t>
            </a:r>
            <a:endParaRPr/>
          </a:p>
          <a:p>
            <a:pPr indent="0" lvl="0" marL="0" rtl="0" algn="l">
              <a:spcBef>
                <a:spcPts val="0"/>
              </a:spcBef>
              <a:spcAft>
                <a:spcPts val="0"/>
              </a:spcAft>
              <a:buNone/>
            </a:pPr>
            <a:r>
              <a:rPr lang="en"/>
              <a:t>Welcome back!  I’m going to call on each group in order: so the reporter for breakout room #1 and Case Study #1 you’re up.  Please tell us which journal you chose to publish with and describe your deciding factors.  You will have one minute, and we have a timekeeper!</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b437f312eb_0_1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b437f312eb_0_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n">
                <a:solidFill>
                  <a:schemeClr val="dk1"/>
                </a:solidFill>
              </a:rPr>
              <a:t>Khue</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This exercise in Foresight Thinking is based on the work by</a:t>
            </a:r>
            <a:r>
              <a:rPr lang="en">
                <a:solidFill>
                  <a:schemeClr val="dk1"/>
                </a:solidFill>
                <a:uFill>
                  <a:noFill/>
                </a:uFill>
                <a:hlinkClick r:id="rId2">
                  <a:extLst>
                    <a:ext uri="{A12FA001-AC4F-418D-AE19-62706E023703}">
                      <ahyp:hlinkClr val="tx"/>
                    </a:ext>
                  </a:extLst>
                </a:hlinkClick>
              </a:rPr>
              <a:t> </a:t>
            </a:r>
            <a:r>
              <a:rPr lang="en" u="sng">
                <a:solidFill>
                  <a:srgbClr val="0097A7"/>
                </a:solidFill>
                <a:hlinkClick r:id="rId3">
                  <a:extLst>
                    <a:ext uri="{A12FA001-AC4F-418D-AE19-62706E023703}">
                      <ahyp:hlinkClr val="tx"/>
                    </a:ext>
                  </a:extLst>
                </a:hlinkClick>
              </a:rPr>
              <a:t>the Insitute for the Future</a:t>
            </a:r>
            <a:r>
              <a:rPr lang="en" u="sng">
                <a:solidFill>
                  <a:srgbClr val="0097A7"/>
                </a:solidFill>
              </a:rPr>
              <a:t> </a:t>
            </a:r>
            <a:r>
              <a:rPr lang="en">
                <a:solidFill>
                  <a:schemeClr val="dk1"/>
                </a:solidFill>
              </a:rPr>
              <a:t>(IFTF).  Imagine the four corners of the publishing ecosystem.  The first two are Current Reality and Signals of the Future.  These two factors will help you determine the Ideal Future and realistically modify and retain the practices in the section, Keep What Works. For Current Reality, think of your current practice of researching, publishing and accessing scholarly literature.  Where you are geographically, for example in Europe, initiatives such as plan S or Projekt DEAL with Springer Nature might affect where you decide to publish.</a:t>
            </a:r>
            <a:endParaRPr>
              <a:solidFill>
                <a:schemeClr val="dk1"/>
              </a:solidFill>
            </a:endParaRPr>
          </a:p>
          <a:p>
            <a:pPr indent="0" lvl="0" marL="0" rtl="0" algn="l">
              <a:lnSpc>
                <a:spcPct val="115000"/>
              </a:lnSpc>
              <a:spcBef>
                <a:spcPts val="1200"/>
              </a:spcBef>
              <a:spcAft>
                <a:spcPts val="0"/>
              </a:spcAft>
              <a:buNone/>
            </a:pPr>
            <a:r>
              <a:rPr lang="en">
                <a:solidFill>
                  <a:schemeClr val="dk1"/>
                </a:solidFill>
              </a:rPr>
              <a:t>For Signals of the Future: think of signals you see currently, maybe there are incentives/grants to publish in OA journals, mandates to make your research data available in IR, or maybe new ways of sharing research results pre-publication. For Ideal Future: there’s no constraints, what you’d like the future to be. Lastly, For Keep What Works: Considering the good and the bad, the realistic and the hypothetical, how do you see your researching / publishing practice be carried out in 2021?  </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n">
                <a:solidFill>
                  <a:schemeClr val="dk1"/>
                </a:solidFill>
              </a:rPr>
              <a:t>Also think of one thing you learned at this workshop that you can apply to your own work.  Should you consider publishing in that OA journal?  What addendum to your authors rights (in terms of sharing data &amp; publication) would you negotiate in your next manuscript publication? For each breakout group, please use the Padlet link (we will provide in the chat) to jot down your ideas about the current publishing landscape, the signals of the future, the ideal future and what you think we’ll keep in our research/publishing world. You’ll have 10 minutes hatching out ideas with your colleagues.</a:t>
            </a:r>
            <a:endParaRPr>
              <a:solidFill>
                <a:schemeClr val="dk1"/>
              </a:solidFill>
            </a:endParaRPr>
          </a:p>
          <a:p>
            <a:pPr indent="0" lvl="0" marL="0" rtl="0" algn="l">
              <a:spcBef>
                <a:spcPts val="0"/>
              </a:spcBef>
              <a:spcAft>
                <a:spcPts val="0"/>
              </a:spcAft>
              <a:buNone/>
            </a:pPr>
            <a:r>
              <a:t/>
            </a:r>
            <a:endParaRPr>
              <a:solidFill>
                <a:schemeClr val="dk1"/>
              </a:solidFil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5" name="Shape 85"/>
        <p:cNvGrpSpPr/>
        <p:nvPr/>
      </p:nvGrpSpPr>
      <p:grpSpPr>
        <a:xfrm>
          <a:off x="0" y="0"/>
          <a:ext cx="0" cy="0"/>
          <a:chOff x="0" y="0"/>
          <a:chExt cx="0" cy="0"/>
        </a:xfrm>
      </p:grpSpPr>
      <p:sp>
        <p:nvSpPr>
          <p:cNvPr id="86" name="Google Shape;86;gb437f312eb_0_11: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7" name="Google Shape;87;gb437f312eb_0_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Jessica</a:t>
            </a:r>
            <a:endParaRPr/>
          </a:p>
          <a:p>
            <a:pPr indent="0" lvl="0" marL="0" rtl="0" algn="l">
              <a:spcBef>
                <a:spcPts val="0"/>
              </a:spcBef>
              <a:spcAft>
                <a:spcPts val="0"/>
              </a:spcAft>
              <a:buNone/>
            </a:pPr>
            <a:r>
              <a:rPr lang="en"/>
              <a:t>Wrap-up: Facilitators share Padlets, each group has 1 minute to summarize</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Conversations on these topics are happening at your campus.  Not just in the libraries, but among researchers who are on journal editorial boards, or who are looking for ways to improve peer review, or have just experienced too much frustration with traditional scholarly publishing for a variety of reasons.  We encourage you to seek out these conversations and share your views.  We’re all striving for an ideal future, and more information can only help.    </a:t>
            </a:r>
            <a:endParaRPr/>
          </a:p>
          <a:p>
            <a:pPr indent="0" lvl="0" marL="0" rtl="0" algn="l">
              <a:spcBef>
                <a:spcPts val="0"/>
              </a:spcBef>
              <a:spcAft>
                <a:spcPts val="0"/>
              </a:spcAft>
              <a:buNone/>
            </a:pPr>
            <a:r>
              <a:t/>
            </a:r>
            <a:endParaRPr/>
          </a:p>
          <a:p>
            <a:pPr indent="0" lvl="0" marL="0" rtl="0" algn="l">
              <a:spcBef>
                <a:spcPts val="0"/>
              </a:spcBef>
              <a:spcAft>
                <a:spcPts val="0"/>
              </a:spcAft>
              <a:buNone/>
            </a:pPr>
            <a:r>
              <a:rPr lang="en">
                <a:solidFill>
                  <a:schemeClr val="dk1"/>
                </a:solidFill>
              </a:rPr>
              <a:t>If you are interested in sharing your thinking on the journal characteristics you value, we invite you to try our full journal evaluation rubric.  The link is now in the chat.  And whether or not you choose to check that out, we would greatly appreciate your thoughts on this workshop by contributing a workshop evaluation.  The link to that is now in chat, too.</a:t>
            </a:r>
            <a:endParaRPr/>
          </a:p>
          <a:p>
            <a:pPr indent="0" lvl="0" marL="0" rtl="0" algn="l">
              <a:spcBef>
                <a:spcPts val="0"/>
              </a:spcBef>
              <a:spcAft>
                <a:spcPts val="0"/>
              </a:spcAft>
              <a:buNone/>
            </a:pPr>
            <a:r>
              <a:t/>
            </a:r>
            <a:endParaRPr/>
          </a:p>
          <a:p>
            <a:pPr indent="0" lvl="0" marL="0" rtl="0" algn="l">
              <a:spcBef>
                <a:spcPts val="0"/>
              </a:spcBef>
              <a:spcAft>
                <a:spcPts val="0"/>
              </a:spcAft>
              <a:buNone/>
            </a:pPr>
            <a:r>
              <a:rPr lang="en"/>
              <a:t>We the presenters and organizers of this workshop would like to thank</a:t>
            </a:r>
            <a:r>
              <a:rPr lang="en">
                <a:solidFill>
                  <a:schemeClr val="dk1"/>
                </a:solidFill>
              </a:rPr>
              <a:t> you, the attendees, for doing this work with us today;</a:t>
            </a:r>
            <a:r>
              <a:rPr lang="en"/>
              <a:t> the AAAS annual meeting committee for giving us space to do this work with all of you; and our institutions for supporting us in our professional development work creating and delivering this workshop.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Autofit/>
          </a:bodyPr>
          <a:lstStyle>
            <a:lvl1pPr indent="-342900" lvl="0" marL="457200" algn="ctr">
              <a:spcBef>
                <a:spcPts val="0"/>
              </a:spcBef>
              <a:spcAft>
                <a:spcPts val="0"/>
              </a:spcAft>
              <a:buSzPts val="1800"/>
              <a:buChar char="●"/>
              <a:defRPr/>
            </a:lvl1pPr>
            <a:lvl2pPr indent="-317500" lvl="1" marL="914400" algn="ctr">
              <a:spcBef>
                <a:spcPts val="1600"/>
              </a:spcBef>
              <a:spcAft>
                <a:spcPts val="0"/>
              </a:spcAft>
              <a:buSzPts val="1400"/>
              <a:buChar char="○"/>
              <a:defRPr/>
            </a:lvl2pPr>
            <a:lvl3pPr indent="-317500" lvl="2" marL="1371600" algn="ctr">
              <a:spcBef>
                <a:spcPts val="1600"/>
              </a:spcBef>
              <a:spcAft>
                <a:spcPts val="0"/>
              </a:spcAft>
              <a:buSzPts val="1400"/>
              <a:buChar char="■"/>
              <a:defRPr/>
            </a:lvl3pPr>
            <a:lvl4pPr indent="-317500" lvl="3" marL="1828800" algn="ctr">
              <a:spcBef>
                <a:spcPts val="1600"/>
              </a:spcBef>
              <a:spcAft>
                <a:spcPts val="0"/>
              </a:spcAft>
              <a:buSzPts val="1400"/>
              <a:buChar char="●"/>
              <a:defRPr/>
            </a:lvl4pPr>
            <a:lvl5pPr indent="-317500" lvl="4" marL="2286000" algn="ctr">
              <a:spcBef>
                <a:spcPts val="1600"/>
              </a:spcBef>
              <a:spcAft>
                <a:spcPts val="0"/>
              </a:spcAft>
              <a:buSzPts val="1400"/>
              <a:buChar char="○"/>
              <a:defRPr/>
            </a:lvl5pPr>
            <a:lvl6pPr indent="-317500" lvl="5" marL="2743200" algn="ctr">
              <a:spcBef>
                <a:spcPts val="1600"/>
              </a:spcBef>
              <a:spcAft>
                <a:spcPts val="0"/>
              </a:spcAft>
              <a:buSzPts val="1400"/>
              <a:buChar char="■"/>
              <a:defRPr/>
            </a:lvl6pPr>
            <a:lvl7pPr indent="-317500" lvl="6" marL="3200400" algn="ctr">
              <a:spcBef>
                <a:spcPts val="1600"/>
              </a:spcBef>
              <a:spcAft>
                <a:spcPts val="0"/>
              </a:spcAft>
              <a:buSzPts val="1400"/>
              <a:buChar char="●"/>
              <a:defRPr/>
            </a:lvl7pPr>
            <a:lvl8pPr indent="-317500" lvl="7" marL="3657600" algn="ctr">
              <a:spcBef>
                <a:spcPts val="1600"/>
              </a:spcBef>
              <a:spcAft>
                <a:spcPts val="0"/>
              </a:spcAft>
              <a:buSzPts val="1400"/>
              <a:buChar char="○"/>
              <a:defRPr/>
            </a:lvl8pPr>
            <a:lvl9pPr indent="-317500" lvl="8" marL="4114800" algn="ctr">
              <a:spcBef>
                <a:spcPts val="1600"/>
              </a:spcBef>
              <a:spcAft>
                <a:spcPts val="160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Autofit/>
          </a:bodyPr>
          <a:lstStyle>
            <a:lvl1pPr indent="-317500" lvl="0" marL="457200">
              <a:spcBef>
                <a:spcPts val="0"/>
              </a:spcBef>
              <a:spcAft>
                <a:spcPts val="0"/>
              </a:spcAft>
              <a:buSzPts val="1400"/>
              <a:buChar char="●"/>
              <a:defRPr sz="14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Autofit/>
          </a:bodyPr>
          <a:lstStyle>
            <a:lvl1pPr indent="-304800" lvl="0" marL="457200">
              <a:spcBef>
                <a:spcPts val="0"/>
              </a:spcBef>
              <a:spcAft>
                <a:spcPts val="0"/>
              </a:spcAft>
              <a:buSzPts val="1200"/>
              <a:buChar char="●"/>
              <a:defRPr sz="1200"/>
            </a:lvl1pPr>
            <a:lvl2pPr indent="-304800" lvl="1" marL="914400">
              <a:spcBef>
                <a:spcPts val="1600"/>
              </a:spcBef>
              <a:spcAft>
                <a:spcPts val="0"/>
              </a:spcAft>
              <a:buSzPts val="1200"/>
              <a:buChar char="○"/>
              <a:defRPr sz="1200"/>
            </a:lvl2pPr>
            <a:lvl3pPr indent="-304800" lvl="2" marL="1371600">
              <a:spcBef>
                <a:spcPts val="1600"/>
              </a:spcBef>
              <a:spcAft>
                <a:spcPts val="0"/>
              </a:spcAft>
              <a:buSzPts val="1200"/>
              <a:buChar char="■"/>
              <a:defRPr sz="1200"/>
            </a:lvl3pPr>
            <a:lvl4pPr indent="-304800" lvl="3" marL="1828800">
              <a:spcBef>
                <a:spcPts val="1600"/>
              </a:spcBef>
              <a:spcAft>
                <a:spcPts val="0"/>
              </a:spcAft>
              <a:buSzPts val="1200"/>
              <a:buChar char="●"/>
              <a:defRPr sz="1200"/>
            </a:lvl4pPr>
            <a:lvl5pPr indent="-304800" lvl="4" marL="2286000">
              <a:spcBef>
                <a:spcPts val="1600"/>
              </a:spcBef>
              <a:spcAft>
                <a:spcPts val="0"/>
              </a:spcAft>
              <a:buSzPts val="1200"/>
              <a:buChar char="○"/>
              <a:defRPr sz="1200"/>
            </a:lvl5pPr>
            <a:lvl6pPr indent="-304800" lvl="5" marL="2743200">
              <a:spcBef>
                <a:spcPts val="1600"/>
              </a:spcBef>
              <a:spcAft>
                <a:spcPts val="0"/>
              </a:spcAft>
              <a:buSzPts val="1200"/>
              <a:buChar char="■"/>
              <a:defRPr sz="1200"/>
            </a:lvl6pPr>
            <a:lvl7pPr indent="-304800" lvl="6" marL="3200400">
              <a:spcBef>
                <a:spcPts val="1600"/>
              </a:spcBef>
              <a:spcAft>
                <a:spcPts val="0"/>
              </a:spcAft>
              <a:buSzPts val="1200"/>
              <a:buChar char="●"/>
              <a:defRPr sz="1200"/>
            </a:lvl7pPr>
            <a:lvl8pPr indent="-304800" lvl="7" marL="3657600">
              <a:spcBef>
                <a:spcPts val="1600"/>
              </a:spcBef>
              <a:spcAft>
                <a:spcPts val="0"/>
              </a:spcAft>
              <a:buSzPts val="1200"/>
              <a:buChar char="○"/>
              <a:defRPr sz="1200"/>
            </a:lvl8pPr>
            <a:lvl9pPr indent="-304800" lvl="8" marL="4114800">
              <a:spcBef>
                <a:spcPts val="1600"/>
              </a:spcBef>
              <a:spcAft>
                <a:spcPts val="160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Autofit/>
          </a:bodyPr>
          <a:lstStyle>
            <a:lvl1pPr indent="-342900" lvl="0" marL="457200">
              <a:spcBef>
                <a:spcPts val="0"/>
              </a:spcBef>
              <a:spcAft>
                <a:spcPts val="0"/>
              </a:spcAft>
              <a:buSzPts val="1800"/>
              <a:buChar char="●"/>
              <a:defRPr/>
            </a:lvl1pPr>
            <a:lvl2pPr indent="-317500" lvl="1" marL="914400">
              <a:spcBef>
                <a:spcPts val="1600"/>
              </a:spcBef>
              <a:spcAft>
                <a:spcPts val="0"/>
              </a:spcAft>
              <a:buSzPts val="1400"/>
              <a:buChar char="○"/>
              <a:defRPr/>
            </a:lvl2pPr>
            <a:lvl3pPr indent="-317500" lvl="2" marL="1371600">
              <a:spcBef>
                <a:spcPts val="1600"/>
              </a:spcBef>
              <a:spcAft>
                <a:spcPts val="0"/>
              </a:spcAft>
              <a:buSzPts val="1400"/>
              <a:buChar char="■"/>
              <a:defRPr/>
            </a:lvl3pPr>
            <a:lvl4pPr indent="-317500" lvl="3" marL="1828800">
              <a:spcBef>
                <a:spcPts val="1600"/>
              </a:spcBef>
              <a:spcAft>
                <a:spcPts val="0"/>
              </a:spcAft>
              <a:buSzPts val="1400"/>
              <a:buChar char="●"/>
              <a:defRPr/>
            </a:lvl4pPr>
            <a:lvl5pPr indent="-317500" lvl="4" marL="2286000">
              <a:spcBef>
                <a:spcPts val="1600"/>
              </a:spcBef>
              <a:spcAft>
                <a:spcPts val="0"/>
              </a:spcAft>
              <a:buSzPts val="1400"/>
              <a:buChar char="○"/>
              <a:defRPr/>
            </a:lvl5pPr>
            <a:lvl6pPr indent="-317500" lvl="5" marL="2743200">
              <a:spcBef>
                <a:spcPts val="1600"/>
              </a:spcBef>
              <a:spcAft>
                <a:spcPts val="0"/>
              </a:spcAft>
              <a:buSzPts val="1400"/>
              <a:buChar char="■"/>
              <a:defRPr/>
            </a:lvl6pPr>
            <a:lvl7pPr indent="-317500" lvl="6" marL="3200400">
              <a:spcBef>
                <a:spcPts val="1600"/>
              </a:spcBef>
              <a:spcAft>
                <a:spcPts val="0"/>
              </a:spcAft>
              <a:buSzPts val="1400"/>
              <a:buChar char="●"/>
              <a:defRPr/>
            </a:lvl7pPr>
            <a:lvl8pPr indent="-317500" lvl="7" marL="3657600">
              <a:spcBef>
                <a:spcPts val="1600"/>
              </a:spcBef>
              <a:spcAft>
                <a:spcPts val="0"/>
              </a:spcAft>
              <a:buSzPts val="1400"/>
              <a:buChar char="○"/>
              <a:defRPr/>
            </a:lvl8pPr>
            <a:lvl9pPr indent="-317500" lvl="8" marL="4114800">
              <a:spcBef>
                <a:spcPts val="1600"/>
              </a:spcBef>
              <a:spcAft>
                <a:spcPts val="160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2" Type="http://schemas.openxmlformats.org/officeDocument/2006/relationships/theme" Target="../theme/theme2.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rgbClr val="D9EAD3"/>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1600"/>
              </a:spcBef>
              <a:spcAft>
                <a:spcPts val="0"/>
              </a:spcAft>
              <a:buClr>
                <a:schemeClr val="dk2"/>
              </a:buClr>
              <a:buSzPts val="1400"/>
              <a:buChar char="○"/>
              <a:defRPr>
                <a:solidFill>
                  <a:schemeClr val="dk2"/>
                </a:solidFill>
              </a:defRPr>
            </a:lvl2pPr>
            <a:lvl3pPr indent="-317500" lvl="2" marL="1371600">
              <a:lnSpc>
                <a:spcPct val="115000"/>
              </a:lnSpc>
              <a:spcBef>
                <a:spcPts val="1600"/>
              </a:spcBef>
              <a:spcAft>
                <a:spcPts val="0"/>
              </a:spcAft>
              <a:buClr>
                <a:schemeClr val="dk2"/>
              </a:buClr>
              <a:buSzPts val="1400"/>
              <a:buChar char="■"/>
              <a:defRPr>
                <a:solidFill>
                  <a:schemeClr val="dk2"/>
                </a:solidFill>
              </a:defRPr>
            </a:lvl3pPr>
            <a:lvl4pPr indent="-317500" lvl="3" marL="1828800">
              <a:lnSpc>
                <a:spcPct val="115000"/>
              </a:lnSpc>
              <a:spcBef>
                <a:spcPts val="1600"/>
              </a:spcBef>
              <a:spcAft>
                <a:spcPts val="0"/>
              </a:spcAft>
              <a:buClr>
                <a:schemeClr val="dk2"/>
              </a:buClr>
              <a:buSzPts val="1400"/>
              <a:buChar char="●"/>
              <a:defRPr>
                <a:solidFill>
                  <a:schemeClr val="dk2"/>
                </a:solidFill>
              </a:defRPr>
            </a:lvl4pPr>
            <a:lvl5pPr indent="-317500" lvl="4" marL="2286000">
              <a:lnSpc>
                <a:spcPct val="115000"/>
              </a:lnSpc>
              <a:spcBef>
                <a:spcPts val="1600"/>
              </a:spcBef>
              <a:spcAft>
                <a:spcPts val="0"/>
              </a:spcAft>
              <a:buClr>
                <a:schemeClr val="dk2"/>
              </a:buClr>
              <a:buSzPts val="1400"/>
              <a:buChar char="○"/>
              <a:defRPr>
                <a:solidFill>
                  <a:schemeClr val="dk2"/>
                </a:solidFill>
              </a:defRPr>
            </a:lvl5pPr>
            <a:lvl6pPr indent="-317500" lvl="5" marL="2743200">
              <a:lnSpc>
                <a:spcPct val="115000"/>
              </a:lnSpc>
              <a:spcBef>
                <a:spcPts val="1600"/>
              </a:spcBef>
              <a:spcAft>
                <a:spcPts val="0"/>
              </a:spcAft>
              <a:buClr>
                <a:schemeClr val="dk2"/>
              </a:buClr>
              <a:buSzPts val="1400"/>
              <a:buChar char="■"/>
              <a:defRPr>
                <a:solidFill>
                  <a:schemeClr val="dk2"/>
                </a:solidFill>
              </a:defRPr>
            </a:lvl6pPr>
            <a:lvl7pPr indent="-317500" lvl="6" marL="3200400">
              <a:lnSpc>
                <a:spcPct val="115000"/>
              </a:lnSpc>
              <a:spcBef>
                <a:spcPts val="1600"/>
              </a:spcBef>
              <a:spcAft>
                <a:spcPts val="0"/>
              </a:spcAft>
              <a:buClr>
                <a:schemeClr val="dk2"/>
              </a:buClr>
              <a:buSzPts val="1400"/>
              <a:buChar char="●"/>
              <a:defRPr>
                <a:solidFill>
                  <a:schemeClr val="dk2"/>
                </a:solidFill>
              </a:defRPr>
            </a:lvl7pPr>
            <a:lvl8pPr indent="-317500" lvl="7" marL="3657600">
              <a:lnSpc>
                <a:spcPct val="115000"/>
              </a:lnSpc>
              <a:spcBef>
                <a:spcPts val="1600"/>
              </a:spcBef>
              <a:spcAft>
                <a:spcPts val="0"/>
              </a:spcAft>
              <a:buClr>
                <a:schemeClr val="dk2"/>
              </a:buClr>
              <a:buSzPts val="1400"/>
              <a:buChar char="○"/>
              <a:defRPr>
                <a:solidFill>
                  <a:schemeClr val="dk2"/>
                </a:solidFill>
              </a:defRPr>
            </a:lvl8pPr>
            <a:lvl9pPr indent="-317500" lvl="8" marL="4114800">
              <a:lnSpc>
                <a:spcPct val="115000"/>
              </a:lnSpc>
              <a:spcBef>
                <a:spcPts val="1600"/>
              </a:spcBef>
              <a:spcAft>
                <a:spcPts val="160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53" name="Shape 53"/>
        <p:cNvGrpSpPr/>
        <p:nvPr/>
      </p:nvGrpSpPr>
      <p:grpSpPr>
        <a:xfrm>
          <a:off x="0" y="0"/>
          <a:ext cx="0" cy="0"/>
          <a:chOff x="0" y="0"/>
          <a:chExt cx="0" cy="0"/>
        </a:xfrm>
      </p:grpSpPr>
      <p:sp>
        <p:nvSpPr>
          <p:cNvPr id="54" name="Google Shape;54;p13"/>
          <p:cNvSpPr/>
          <p:nvPr/>
        </p:nvSpPr>
        <p:spPr>
          <a:xfrm>
            <a:off x="109650" y="168400"/>
            <a:ext cx="8924700" cy="2290200"/>
          </a:xfrm>
          <a:prstGeom prst="rect">
            <a:avLst/>
          </a:prstGeom>
          <a:solidFill>
            <a:srgbClr val="B6D7A8"/>
          </a:solidFill>
          <a:ln cap="flat" cmpd="sng" w="9525">
            <a:solidFill>
              <a:schemeClr val="dk2"/>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5" name="Google Shape;55;p13"/>
          <p:cNvSpPr txBox="1"/>
          <p:nvPr>
            <p:ph type="ctrTitle"/>
          </p:nvPr>
        </p:nvSpPr>
        <p:spPr>
          <a:xfrm>
            <a:off x="311700" y="199675"/>
            <a:ext cx="8520600" cy="20472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r>
              <a:rPr lang="en" sz="4800"/>
              <a:t>Journals, journals everywhere: But we should stop and think</a:t>
            </a:r>
            <a:endParaRPr sz="4800"/>
          </a:p>
        </p:txBody>
      </p:sp>
      <p:sp>
        <p:nvSpPr>
          <p:cNvPr id="56" name="Google Shape;56;p13"/>
          <p:cNvSpPr txBox="1"/>
          <p:nvPr>
            <p:ph idx="1" type="subTitle"/>
          </p:nvPr>
        </p:nvSpPr>
        <p:spPr>
          <a:xfrm>
            <a:off x="311700" y="2605525"/>
            <a:ext cx="8520600" cy="22176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2000"/>
              <a:t>Roxanne Bogucka</a:t>
            </a:r>
            <a:r>
              <a:rPr lang="en" sz="2000"/>
              <a:t>, STEM Liaison Librarian for Health Sciences at University of Texas at Austin</a:t>
            </a:r>
            <a:endParaRPr sz="2000"/>
          </a:p>
          <a:p>
            <a:pPr indent="0" lvl="0" marL="0" rtl="0" algn="ctr">
              <a:spcBef>
                <a:spcPts val="0"/>
              </a:spcBef>
              <a:spcAft>
                <a:spcPts val="0"/>
              </a:spcAft>
              <a:buNone/>
            </a:pPr>
            <a:r>
              <a:rPr b="1" lang="en" sz="2000"/>
              <a:t>Jessica Martinez</a:t>
            </a:r>
            <a:r>
              <a:rPr lang="en" sz="2000"/>
              <a:t>, Science Librarian, University of Idaho</a:t>
            </a:r>
            <a:endParaRPr sz="2000"/>
          </a:p>
          <a:p>
            <a:pPr indent="0" lvl="0" marL="0" rtl="0" algn="ctr">
              <a:spcBef>
                <a:spcPts val="0"/>
              </a:spcBef>
              <a:spcAft>
                <a:spcPts val="0"/>
              </a:spcAft>
              <a:buNone/>
            </a:pPr>
            <a:r>
              <a:rPr b="1" lang="en" sz="2000"/>
              <a:t>Melanie Radik</a:t>
            </a:r>
            <a:r>
              <a:rPr lang="en" sz="2000"/>
              <a:t>, Science and Engineering Librarian at the University of Massachusetts Amherst</a:t>
            </a:r>
            <a:endParaRPr sz="2000"/>
          </a:p>
          <a:p>
            <a:pPr indent="0" lvl="0" marL="0" rtl="0" algn="ctr">
              <a:spcBef>
                <a:spcPts val="0"/>
              </a:spcBef>
              <a:spcAft>
                <a:spcPts val="0"/>
              </a:spcAft>
              <a:buNone/>
            </a:pPr>
            <a:r>
              <a:rPr b="1" lang="en" sz="2000"/>
              <a:t>Kelee Pacion</a:t>
            </a:r>
            <a:r>
              <a:rPr lang="en" sz="2000"/>
              <a:t>, Biological Sciences Librarian, Princeton University</a:t>
            </a:r>
            <a:endParaRPr sz="2000"/>
          </a:p>
          <a:p>
            <a:pPr indent="0" lvl="0" marL="0" rtl="0" algn="ctr">
              <a:spcBef>
                <a:spcPts val="0"/>
              </a:spcBef>
              <a:spcAft>
                <a:spcPts val="0"/>
              </a:spcAft>
              <a:buNone/>
            </a:pPr>
            <a:r>
              <a:rPr b="1" lang="en" sz="2000"/>
              <a:t>Khue Duong</a:t>
            </a:r>
            <a:r>
              <a:rPr lang="en" sz="2000"/>
              <a:t>, Science Librarian, California State Long Beach</a:t>
            </a:r>
            <a:endParaRPr sz="2000"/>
          </a:p>
          <a:p>
            <a:pPr indent="0" lvl="0" marL="0" rtl="0" algn="ctr">
              <a:spcBef>
                <a:spcPts val="0"/>
              </a:spcBef>
              <a:spcAft>
                <a:spcPts val="0"/>
              </a:spcAft>
              <a:buNone/>
            </a:pPr>
            <a:r>
              <a:rPr lang="en" sz="2000"/>
              <a:t> </a:t>
            </a:r>
            <a:endParaRPr sz="2000"/>
          </a:p>
          <a:p>
            <a:pPr indent="0" lvl="0" marL="0" rtl="0" algn="ctr">
              <a:spcBef>
                <a:spcPts val="0"/>
              </a:spcBef>
              <a:spcAft>
                <a:spcPts val="0"/>
              </a:spcAft>
              <a:buNone/>
            </a:pPr>
            <a:r>
              <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0" name="Shape 60"/>
        <p:cNvGrpSpPr/>
        <p:nvPr/>
      </p:nvGrpSpPr>
      <p:grpSpPr>
        <a:xfrm>
          <a:off x="0" y="0"/>
          <a:ext cx="0" cy="0"/>
          <a:chOff x="0" y="0"/>
          <a:chExt cx="0" cy="0"/>
        </a:xfrm>
      </p:grpSpPr>
      <p:sp>
        <p:nvSpPr>
          <p:cNvPr id="61" name="Google Shape;61;p14"/>
          <p:cNvSpPr txBox="1"/>
          <p:nvPr>
            <p:ph type="title"/>
          </p:nvPr>
        </p:nvSpPr>
        <p:spPr>
          <a:xfrm>
            <a:off x="293750" y="494575"/>
            <a:ext cx="4045200" cy="2602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The Concept: </a:t>
            </a:r>
            <a:endParaRPr/>
          </a:p>
          <a:p>
            <a:pPr indent="0" lvl="0" marL="0" rtl="0" algn="ctr">
              <a:spcBef>
                <a:spcPts val="0"/>
              </a:spcBef>
              <a:spcAft>
                <a:spcPts val="0"/>
              </a:spcAft>
              <a:buNone/>
            </a:pPr>
            <a:r>
              <a:rPr lang="en"/>
              <a:t>How do we choose where to publish?</a:t>
            </a:r>
            <a:endParaRPr/>
          </a:p>
        </p:txBody>
      </p:sp>
      <p:sp>
        <p:nvSpPr>
          <p:cNvPr id="62" name="Google Shape;62;p14"/>
          <p:cNvSpPr txBox="1"/>
          <p:nvPr>
            <p:ph idx="1" type="subTitle"/>
          </p:nvPr>
        </p:nvSpPr>
        <p:spPr>
          <a:xfrm>
            <a:off x="640400" y="3456200"/>
            <a:ext cx="3351900" cy="6840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solidFill>
                  <a:srgbClr val="666666"/>
                </a:solidFill>
              </a:rPr>
              <a:t>Objectives</a:t>
            </a:r>
            <a:endParaRPr>
              <a:solidFill>
                <a:srgbClr val="666666"/>
              </a:solidFill>
            </a:endParaRPr>
          </a:p>
        </p:txBody>
      </p:sp>
      <p:sp>
        <p:nvSpPr>
          <p:cNvPr id="63" name="Google Shape;63;p14"/>
          <p:cNvSpPr txBox="1"/>
          <p:nvPr>
            <p:ph idx="2" type="body"/>
          </p:nvPr>
        </p:nvSpPr>
        <p:spPr>
          <a:xfrm>
            <a:off x="4731300" y="113050"/>
            <a:ext cx="4241700" cy="4592400"/>
          </a:xfrm>
          <a:prstGeom prst="rect">
            <a:avLst/>
          </a:prstGeom>
        </p:spPr>
        <p:txBody>
          <a:bodyPr anchorCtr="0" anchor="ctr"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 sz="2100">
                <a:solidFill>
                  <a:schemeClr val="dk1"/>
                </a:solidFill>
              </a:rPr>
              <a:t>Consider where you might publish your work</a:t>
            </a:r>
            <a:endParaRPr sz="2100">
              <a:solidFill>
                <a:schemeClr val="dk1"/>
              </a:solidFill>
            </a:endParaRPr>
          </a:p>
          <a:p>
            <a:pPr indent="-361950" lvl="0" marL="457200" rtl="0" algn="l">
              <a:spcBef>
                <a:spcPts val="1000"/>
              </a:spcBef>
              <a:spcAft>
                <a:spcPts val="0"/>
              </a:spcAft>
              <a:buClr>
                <a:schemeClr val="dk1"/>
              </a:buClr>
              <a:buSzPts val="2100"/>
              <a:buChar char="●"/>
            </a:pPr>
            <a:r>
              <a:rPr lang="en" sz="2100">
                <a:solidFill>
                  <a:schemeClr val="dk1"/>
                </a:solidFill>
              </a:rPr>
              <a:t>Promote a deeper understanding of the players in the scholarly publishing process</a:t>
            </a:r>
            <a:endParaRPr sz="2100">
              <a:solidFill>
                <a:schemeClr val="dk1"/>
              </a:solidFill>
            </a:endParaRPr>
          </a:p>
          <a:p>
            <a:pPr indent="-361950" lvl="0" marL="457200" rtl="0" algn="l">
              <a:spcBef>
                <a:spcPts val="1000"/>
              </a:spcBef>
              <a:spcAft>
                <a:spcPts val="1000"/>
              </a:spcAft>
              <a:buClr>
                <a:schemeClr val="dk1"/>
              </a:buClr>
              <a:buSzPts val="2100"/>
              <a:buChar char="●"/>
            </a:pPr>
            <a:r>
              <a:rPr lang="en" sz="2100">
                <a:solidFill>
                  <a:schemeClr val="dk1"/>
                </a:solidFill>
              </a:rPr>
              <a:t>Design the aspects of a perfect scholarly content creation and dissemination system </a:t>
            </a:r>
            <a:endParaRPr sz="280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7" name="Shape 67"/>
        <p:cNvGrpSpPr/>
        <p:nvPr/>
      </p:nvGrpSpPr>
      <p:grpSpPr>
        <a:xfrm>
          <a:off x="0" y="0"/>
          <a:ext cx="0" cy="0"/>
          <a:chOff x="0" y="0"/>
          <a:chExt cx="0" cy="0"/>
        </a:xfrm>
      </p:grpSpPr>
      <p:sp>
        <p:nvSpPr>
          <p:cNvPr id="68" name="Google Shape;68;p15"/>
          <p:cNvSpPr txBox="1"/>
          <p:nvPr>
            <p:ph type="title"/>
          </p:nvPr>
        </p:nvSpPr>
        <p:spPr>
          <a:xfrm>
            <a:off x="293750" y="466300"/>
            <a:ext cx="4045200" cy="2602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Case Studies Exercise: </a:t>
            </a:r>
            <a:endParaRPr/>
          </a:p>
          <a:p>
            <a:pPr indent="0" lvl="0" marL="0" rtl="0" algn="ctr">
              <a:spcBef>
                <a:spcPts val="0"/>
              </a:spcBef>
              <a:spcAft>
                <a:spcPts val="0"/>
              </a:spcAft>
              <a:buNone/>
            </a:pPr>
            <a:r>
              <a:rPr lang="en"/>
              <a:t>Breakout Rooms</a:t>
            </a:r>
            <a:endParaRPr/>
          </a:p>
        </p:txBody>
      </p:sp>
      <p:sp>
        <p:nvSpPr>
          <p:cNvPr id="69" name="Google Shape;69;p15"/>
          <p:cNvSpPr txBox="1"/>
          <p:nvPr>
            <p:ph idx="1" type="subTitle"/>
          </p:nvPr>
        </p:nvSpPr>
        <p:spPr>
          <a:xfrm>
            <a:off x="293750" y="3470350"/>
            <a:ext cx="40452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a:solidFill>
                  <a:srgbClr val="666666"/>
                </a:solidFill>
              </a:rPr>
              <a:t>Professor | Pre-tenure | Grad Student | Industry | Post-Doc</a:t>
            </a:r>
            <a:endParaRPr>
              <a:solidFill>
                <a:srgbClr val="666666"/>
              </a:solidFill>
            </a:endParaRPr>
          </a:p>
          <a:p>
            <a:pPr indent="0" lvl="0" marL="0" rtl="0" algn="ctr">
              <a:spcBef>
                <a:spcPts val="1600"/>
              </a:spcBef>
              <a:spcAft>
                <a:spcPts val="0"/>
              </a:spcAft>
              <a:buNone/>
            </a:pPr>
            <a:r>
              <a:t/>
            </a:r>
            <a:endParaRPr/>
          </a:p>
        </p:txBody>
      </p:sp>
      <p:sp>
        <p:nvSpPr>
          <p:cNvPr id="70" name="Google Shape;70;p15"/>
          <p:cNvSpPr txBox="1"/>
          <p:nvPr>
            <p:ph idx="2" type="body"/>
          </p:nvPr>
        </p:nvSpPr>
        <p:spPr>
          <a:xfrm>
            <a:off x="4731300" y="113050"/>
            <a:ext cx="4241700" cy="5030400"/>
          </a:xfrm>
          <a:prstGeom prst="rect">
            <a:avLst/>
          </a:prstGeom>
        </p:spPr>
        <p:txBody>
          <a:bodyPr anchorCtr="0" anchor="ctr" bIns="91425" lIns="91425" spcFirstLastPara="1" rIns="91425" wrap="square" tIns="91425">
            <a:noAutofit/>
          </a:bodyPr>
          <a:lstStyle/>
          <a:p>
            <a:pPr indent="-355600" lvl="0" marL="457200" rtl="0" algn="l">
              <a:spcBef>
                <a:spcPts val="0"/>
              </a:spcBef>
              <a:spcAft>
                <a:spcPts val="0"/>
              </a:spcAft>
              <a:buClr>
                <a:schemeClr val="dk1"/>
              </a:buClr>
              <a:buSzPts val="2000"/>
              <a:buChar char="●"/>
            </a:pPr>
            <a:r>
              <a:rPr lang="en" sz="2000">
                <a:solidFill>
                  <a:schemeClr val="dk1"/>
                </a:solidFill>
              </a:rPr>
              <a:t>Each group gets a persona</a:t>
            </a:r>
            <a:endParaRPr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Consider your decision </a:t>
            </a:r>
            <a:r>
              <a:rPr i="1" lang="en" sz="2000">
                <a:solidFill>
                  <a:schemeClr val="dk1"/>
                </a:solidFill>
              </a:rPr>
              <a:t>in character</a:t>
            </a:r>
            <a:endParaRPr i="1"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Discuss</a:t>
            </a:r>
            <a:endParaRPr sz="20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Record the group decision</a:t>
            </a:r>
            <a:endParaRPr sz="2000">
              <a:solidFill>
                <a:schemeClr val="dk1"/>
              </a:solidFill>
            </a:endParaRPr>
          </a:p>
          <a:p>
            <a:pPr indent="-342900" lvl="1" marL="914400" rtl="0" algn="l">
              <a:spcBef>
                <a:spcPts val="1000"/>
              </a:spcBef>
              <a:spcAft>
                <a:spcPts val="0"/>
              </a:spcAft>
              <a:buClr>
                <a:schemeClr val="dk1"/>
              </a:buClr>
              <a:buSzPts val="1800"/>
              <a:buChar char="○"/>
            </a:pPr>
            <a:r>
              <a:rPr lang="en" sz="1800">
                <a:solidFill>
                  <a:schemeClr val="dk1"/>
                </a:solidFill>
              </a:rPr>
              <a:t>Note dissenting opinions</a:t>
            </a:r>
            <a:endParaRPr sz="1800">
              <a:solidFill>
                <a:schemeClr val="dk1"/>
              </a:solidFill>
            </a:endParaRPr>
          </a:p>
          <a:p>
            <a:pPr indent="-355600" lvl="0" marL="457200" rtl="0" algn="l">
              <a:spcBef>
                <a:spcPts val="1000"/>
              </a:spcBef>
              <a:spcAft>
                <a:spcPts val="0"/>
              </a:spcAft>
              <a:buClr>
                <a:schemeClr val="dk1"/>
              </a:buClr>
              <a:buSzPts val="2000"/>
              <a:buChar char="●"/>
            </a:pPr>
            <a:r>
              <a:rPr lang="en" sz="2000">
                <a:solidFill>
                  <a:schemeClr val="dk1"/>
                </a:solidFill>
              </a:rPr>
              <a:t>Report back: </a:t>
            </a:r>
            <a:endParaRPr sz="2000">
              <a:solidFill>
                <a:schemeClr val="dk1"/>
              </a:solidFill>
            </a:endParaRPr>
          </a:p>
          <a:p>
            <a:pPr indent="-342900" lvl="1" marL="914400" rtl="0" algn="l">
              <a:spcBef>
                <a:spcPts val="1000"/>
              </a:spcBef>
              <a:spcAft>
                <a:spcPts val="1000"/>
              </a:spcAft>
              <a:buClr>
                <a:schemeClr val="dk1"/>
              </a:buClr>
              <a:buSzPts val="1800"/>
              <a:buChar char="○"/>
            </a:pPr>
            <a:r>
              <a:rPr lang="en" sz="1800">
                <a:solidFill>
                  <a:schemeClr val="dk1"/>
                </a:solidFill>
              </a:rPr>
              <a:t>Your decision &amp; why</a:t>
            </a:r>
            <a:endParaRPr sz="1800">
              <a:solidFill>
                <a:schemeClr val="dk1"/>
              </a:solidFil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4" name="Shape 74"/>
        <p:cNvGrpSpPr/>
        <p:nvPr/>
      </p:nvGrpSpPr>
      <p:grpSpPr>
        <a:xfrm>
          <a:off x="0" y="0"/>
          <a:ext cx="0" cy="0"/>
          <a:chOff x="0" y="0"/>
          <a:chExt cx="0" cy="0"/>
        </a:xfrm>
      </p:grpSpPr>
      <p:sp>
        <p:nvSpPr>
          <p:cNvPr id="75" name="Google Shape;75;p16"/>
          <p:cNvSpPr txBox="1"/>
          <p:nvPr>
            <p:ph type="title"/>
          </p:nvPr>
        </p:nvSpPr>
        <p:spPr>
          <a:xfrm>
            <a:off x="293750" y="466300"/>
            <a:ext cx="4045200" cy="2602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Case Studies Exercise: </a:t>
            </a:r>
            <a:endParaRPr/>
          </a:p>
          <a:p>
            <a:pPr indent="0" lvl="0" marL="0" rtl="0" algn="ctr">
              <a:spcBef>
                <a:spcPts val="0"/>
              </a:spcBef>
              <a:spcAft>
                <a:spcPts val="0"/>
              </a:spcAft>
              <a:buNone/>
            </a:pPr>
            <a:r>
              <a:rPr lang="en"/>
              <a:t>Breakout Rooms</a:t>
            </a:r>
            <a:endParaRPr/>
          </a:p>
        </p:txBody>
      </p:sp>
      <p:sp>
        <p:nvSpPr>
          <p:cNvPr id="76" name="Google Shape;76;p16"/>
          <p:cNvSpPr txBox="1"/>
          <p:nvPr>
            <p:ph idx="1" type="subTitle"/>
          </p:nvPr>
        </p:nvSpPr>
        <p:spPr>
          <a:xfrm>
            <a:off x="293750" y="3470350"/>
            <a:ext cx="40452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Clr>
                <a:schemeClr val="dk1"/>
              </a:buClr>
              <a:buSzPts val="1100"/>
              <a:buFont typeface="Arial"/>
              <a:buNone/>
            </a:pPr>
            <a:r>
              <a:rPr lang="en"/>
              <a:t>Professor | Pre-tenure | Grad Student | Industry | Post-Doc</a:t>
            </a:r>
            <a:endParaRPr/>
          </a:p>
          <a:p>
            <a:pPr indent="0" lvl="0" marL="0" rtl="0" algn="ctr">
              <a:spcBef>
                <a:spcPts val="1600"/>
              </a:spcBef>
              <a:spcAft>
                <a:spcPts val="0"/>
              </a:spcAft>
              <a:buNone/>
            </a:pPr>
            <a:r>
              <a:t/>
            </a:r>
            <a:endParaRPr/>
          </a:p>
        </p:txBody>
      </p:sp>
      <p:sp>
        <p:nvSpPr>
          <p:cNvPr id="77" name="Google Shape;77;p16"/>
          <p:cNvSpPr txBox="1"/>
          <p:nvPr>
            <p:ph idx="2" type="body"/>
          </p:nvPr>
        </p:nvSpPr>
        <p:spPr>
          <a:xfrm>
            <a:off x="4927800" y="113050"/>
            <a:ext cx="4045200" cy="5030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2000">
                <a:solidFill>
                  <a:schemeClr val="dk1"/>
                </a:solidFill>
              </a:rPr>
              <a:t>Takeaways:</a:t>
            </a:r>
            <a:endParaRPr sz="2000">
              <a:solidFill>
                <a:schemeClr val="dk1"/>
              </a:solidFill>
            </a:endParaRPr>
          </a:p>
          <a:p>
            <a:pPr indent="-355600" lvl="0" marL="457200" rtl="0" algn="l">
              <a:lnSpc>
                <a:spcPct val="150000"/>
              </a:lnSpc>
              <a:spcBef>
                <a:spcPts val="1000"/>
              </a:spcBef>
              <a:spcAft>
                <a:spcPts val="0"/>
              </a:spcAft>
              <a:buClr>
                <a:schemeClr val="dk1"/>
              </a:buClr>
              <a:buSzPts val="2000"/>
              <a:buAutoNum type="arabicPeriod"/>
            </a:pPr>
            <a:r>
              <a:rPr lang="en" sz="2000">
                <a:solidFill>
                  <a:schemeClr val="dk1"/>
                </a:solidFill>
              </a:rPr>
              <a:t>Professor Pat</a:t>
            </a:r>
            <a:endParaRPr sz="2000">
              <a:solidFill>
                <a:schemeClr val="dk1"/>
              </a:solidFill>
            </a:endParaRPr>
          </a:p>
          <a:p>
            <a:pPr indent="-355600" lvl="0" marL="457200" rtl="0" algn="l">
              <a:lnSpc>
                <a:spcPct val="150000"/>
              </a:lnSpc>
              <a:spcBef>
                <a:spcPts val="0"/>
              </a:spcBef>
              <a:spcAft>
                <a:spcPts val="0"/>
              </a:spcAft>
              <a:buClr>
                <a:schemeClr val="dk1"/>
              </a:buClr>
              <a:buSzPts val="2000"/>
              <a:buAutoNum type="arabicPeriod"/>
            </a:pPr>
            <a:r>
              <a:rPr lang="en" sz="2000">
                <a:solidFill>
                  <a:schemeClr val="dk1"/>
                </a:solidFill>
              </a:rPr>
              <a:t>Tenure-Seeking Taylor</a:t>
            </a:r>
            <a:endParaRPr sz="2000">
              <a:solidFill>
                <a:schemeClr val="dk1"/>
              </a:solidFill>
            </a:endParaRPr>
          </a:p>
          <a:p>
            <a:pPr indent="-355600" lvl="0" marL="457200" rtl="0" algn="l">
              <a:lnSpc>
                <a:spcPct val="150000"/>
              </a:lnSpc>
              <a:spcBef>
                <a:spcPts val="0"/>
              </a:spcBef>
              <a:spcAft>
                <a:spcPts val="0"/>
              </a:spcAft>
              <a:buClr>
                <a:schemeClr val="dk1"/>
              </a:buClr>
              <a:buSzPts val="2000"/>
              <a:buAutoNum type="arabicPeriod"/>
            </a:pPr>
            <a:r>
              <a:rPr lang="en" sz="2000">
                <a:solidFill>
                  <a:schemeClr val="dk1"/>
                </a:solidFill>
              </a:rPr>
              <a:t>Graduate Student Gale</a:t>
            </a:r>
            <a:endParaRPr sz="2000">
              <a:solidFill>
                <a:schemeClr val="dk1"/>
              </a:solidFill>
            </a:endParaRPr>
          </a:p>
          <a:p>
            <a:pPr indent="-355600" lvl="0" marL="457200" rtl="0" algn="l">
              <a:lnSpc>
                <a:spcPct val="150000"/>
              </a:lnSpc>
              <a:spcBef>
                <a:spcPts val="0"/>
              </a:spcBef>
              <a:spcAft>
                <a:spcPts val="0"/>
              </a:spcAft>
              <a:buClr>
                <a:schemeClr val="dk1"/>
              </a:buClr>
              <a:buSzPts val="2000"/>
              <a:buAutoNum type="arabicPeriod"/>
            </a:pPr>
            <a:r>
              <a:rPr lang="en" sz="2000">
                <a:solidFill>
                  <a:schemeClr val="dk1"/>
                </a:solidFill>
              </a:rPr>
              <a:t>Industry Indiana</a:t>
            </a:r>
            <a:endParaRPr sz="2000">
              <a:solidFill>
                <a:schemeClr val="dk1"/>
              </a:solidFill>
            </a:endParaRPr>
          </a:p>
          <a:p>
            <a:pPr indent="-355600" lvl="0" marL="457200" rtl="0" algn="l">
              <a:lnSpc>
                <a:spcPct val="150000"/>
              </a:lnSpc>
              <a:spcBef>
                <a:spcPts val="0"/>
              </a:spcBef>
              <a:spcAft>
                <a:spcPts val="0"/>
              </a:spcAft>
              <a:buClr>
                <a:schemeClr val="dk1"/>
              </a:buClr>
              <a:buSzPts val="2000"/>
              <a:buAutoNum type="arabicPeriod"/>
            </a:pPr>
            <a:r>
              <a:rPr lang="en" sz="2000">
                <a:solidFill>
                  <a:schemeClr val="dk1"/>
                </a:solidFill>
              </a:rPr>
              <a:t>Post-doc Peyton</a:t>
            </a:r>
            <a:endParaRPr sz="2000">
              <a:solidFill>
                <a:schemeClr val="dk1"/>
              </a:solidFil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1" name="Shape 81"/>
        <p:cNvGrpSpPr/>
        <p:nvPr/>
      </p:nvGrpSpPr>
      <p:grpSpPr>
        <a:xfrm>
          <a:off x="0" y="0"/>
          <a:ext cx="0" cy="0"/>
          <a:chOff x="0" y="0"/>
          <a:chExt cx="0" cy="0"/>
        </a:xfrm>
      </p:grpSpPr>
      <p:sp>
        <p:nvSpPr>
          <p:cNvPr id="82" name="Google Shape;82;p17"/>
          <p:cNvSpPr txBox="1"/>
          <p:nvPr>
            <p:ph type="title"/>
          </p:nvPr>
        </p:nvSpPr>
        <p:spPr>
          <a:xfrm>
            <a:off x="293750" y="466300"/>
            <a:ext cx="4045200" cy="2602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a:t>Designing Your Ideal Future:</a:t>
            </a:r>
            <a:endParaRPr/>
          </a:p>
          <a:p>
            <a:pPr indent="0" lvl="0" marL="0" rtl="0" algn="ctr">
              <a:spcBef>
                <a:spcPts val="0"/>
              </a:spcBef>
              <a:spcAft>
                <a:spcPts val="0"/>
              </a:spcAft>
              <a:buNone/>
            </a:pPr>
            <a:r>
              <a:rPr lang="en"/>
              <a:t>Breakout Rooms</a:t>
            </a:r>
            <a:endParaRPr/>
          </a:p>
        </p:txBody>
      </p:sp>
      <p:sp>
        <p:nvSpPr>
          <p:cNvPr id="83" name="Google Shape;83;p17"/>
          <p:cNvSpPr txBox="1"/>
          <p:nvPr>
            <p:ph idx="1" type="subTitle"/>
          </p:nvPr>
        </p:nvSpPr>
        <p:spPr>
          <a:xfrm>
            <a:off x="293750" y="3470350"/>
            <a:ext cx="4045200" cy="1235100"/>
          </a:xfrm>
          <a:prstGeom prst="rect">
            <a:avLst/>
          </a:prstGeom>
        </p:spPr>
        <p:txBody>
          <a:bodyPr anchorCtr="0" anchor="t" bIns="91425" lIns="91425" spcFirstLastPara="1" rIns="91425" wrap="square" tIns="91425">
            <a:noAutofit/>
          </a:bodyPr>
          <a:lstStyle/>
          <a:p>
            <a:pPr indent="0" lvl="0" marL="0" rtl="0" algn="ctr">
              <a:lnSpc>
                <a:spcPct val="115000"/>
              </a:lnSpc>
              <a:spcBef>
                <a:spcPts val="0"/>
              </a:spcBef>
              <a:spcAft>
                <a:spcPts val="0"/>
              </a:spcAft>
              <a:buNone/>
            </a:pPr>
            <a:r>
              <a:rPr lang="en"/>
              <a:t>What Should the </a:t>
            </a:r>
            <a:br>
              <a:rPr lang="en"/>
            </a:br>
            <a:r>
              <a:rPr lang="en"/>
              <a:t>Scholarly Publishing Ecosystem Look Like?</a:t>
            </a:r>
            <a:endParaRPr/>
          </a:p>
          <a:p>
            <a:pPr indent="0" lvl="0" marL="0" rtl="0" algn="ctr">
              <a:spcBef>
                <a:spcPts val="1600"/>
              </a:spcBef>
              <a:spcAft>
                <a:spcPts val="0"/>
              </a:spcAft>
              <a:buNone/>
            </a:pPr>
            <a:r>
              <a:t/>
            </a:r>
            <a:endParaRPr/>
          </a:p>
        </p:txBody>
      </p:sp>
      <p:sp>
        <p:nvSpPr>
          <p:cNvPr id="84" name="Google Shape;84;p17"/>
          <p:cNvSpPr txBox="1"/>
          <p:nvPr>
            <p:ph idx="2" type="body"/>
          </p:nvPr>
        </p:nvSpPr>
        <p:spPr>
          <a:xfrm>
            <a:off x="4731300" y="-50"/>
            <a:ext cx="4241700" cy="51435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u="sng">
                <a:solidFill>
                  <a:schemeClr val="dk1"/>
                </a:solidFill>
              </a:rPr>
              <a:t>Current Reality</a:t>
            </a:r>
            <a:endParaRPr>
              <a:solidFill>
                <a:schemeClr val="dk1"/>
              </a:solidFill>
            </a:endParaRPr>
          </a:p>
          <a:p>
            <a:pPr indent="0" lvl="0" marL="0" rtl="0" algn="l">
              <a:spcBef>
                <a:spcPts val="0"/>
              </a:spcBef>
              <a:spcAft>
                <a:spcPts val="0"/>
              </a:spcAft>
              <a:buClr>
                <a:schemeClr val="dk1"/>
              </a:buClr>
              <a:buSzPts val="1100"/>
              <a:buFont typeface="Arial"/>
              <a:buNone/>
            </a:pPr>
            <a:r>
              <a:rPr i="1" lang="en">
                <a:solidFill>
                  <a:schemeClr val="dk1"/>
                </a:solidFill>
              </a:rPr>
              <a:t>Describe aspects of your current publishing ecosystem</a:t>
            </a:r>
            <a:endParaRPr>
              <a:solidFill>
                <a:schemeClr val="dk1"/>
              </a:solidFill>
            </a:endParaRPr>
          </a:p>
          <a:p>
            <a:pPr indent="0" lvl="0" marL="0" rtl="0" algn="l">
              <a:spcBef>
                <a:spcPts val="1000"/>
              </a:spcBef>
              <a:spcAft>
                <a:spcPts val="0"/>
              </a:spcAft>
              <a:buClr>
                <a:schemeClr val="dk1"/>
              </a:buClr>
              <a:buSzPts val="1100"/>
              <a:buFont typeface="Arial"/>
              <a:buNone/>
            </a:pPr>
            <a:r>
              <a:rPr lang="en" u="sng">
                <a:solidFill>
                  <a:schemeClr val="dk1"/>
                </a:solidFill>
              </a:rPr>
              <a:t>Signals of the Future</a:t>
            </a:r>
            <a:endParaRPr>
              <a:solidFill>
                <a:schemeClr val="dk1"/>
              </a:solidFill>
            </a:endParaRPr>
          </a:p>
          <a:p>
            <a:pPr indent="0" lvl="0" marL="0" rtl="0" algn="l">
              <a:spcBef>
                <a:spcPts val="0"/>
              </a:spcBef>
              <a:spcAft>
                <a:spcPts val="0"/>
              </a:spcAft>
              <a:buClr>
                <a:schemeClr val="dk1"/>
              </a:buClr>
              <a:buSzPts val="1100"/>
              <a:buFont typeface="Arial"/>
              <a:buNone/>
            </a:pPr>
            <a:r>
              <a:rPr i="1" lang="en">
                <a:solidFill>
                  <a:schemeClr val="dk1"/>
                </a:solidFill>
              </a:rPr>
              <a:t>What are some new developments that you think will become widespread?</a:t>
            </a:r>
            <a:endParaRPr u="sng">
              <a:solidFill>
                <a:schemeClr val="dk1"/>
              </a:solidFill>
            </a:endParaRPr>
          </a:p>
          <a:p>
            <a:pPr indent="0" lvl="0" marL="0" rtl="0" algn="l">
              <a:spcBef>
                <a:spcPts val="1000"/>
              </a:spcBef>
              <a:spcAft>
                <a:spcPts val="0"/>
              </a:spcAft>
              <a:buClr>
                <a:schemeClr val="dk1"/>
              </a:buClr>
              <a:buSzPts val="1100"/>
              <a:buFont typeface="Arial"/>
              <a:buNone/>
            </a:pPr>
            <a:r>
              <a:rPr lang="en" u="sng">
                <a:solidFill>
                  <a:schemeClr val="dk1"/>
                </a:solidFill>
              </a:rPr>
              <a:t>Ideal Future</a:t>
            </a:r>
            <a:endParaRPr>
              <a:solidFill>
                <a:schemeClr val="dk1"/>
              </a:solidFill>
            </a:endParaRPr>
          </a:p>
          <a:p>
            <a:pPr indent="0" lvl="0" marL="0" rtl="0" algn="l">
              <a:spcBef>
                <a:spcPts val="0"/>
              </a:spcBef>
              <a:spcAft>
                <a:spcPts val="0"/>
              </a:spcAft>
              <a:buClr>
                <a:schemeClr val="dk1"/>
              </a:buClr>
              <a:buSzPts val="1100"/>
              <a:buFont typeface="Arial"/>
              <a:buNone/>
            </a:pPr>
            <a:r>
              <a:rPr i="1" lang="en">
                <a:solidFill>
                  <a:schemeClr val="dk1"/>
                </a:solidFill>
              </a:rPr>
              <a:t>What are the features of your ideal scholarly publishing ecosystem?</a:t>
            </a:r>
            <a:endParaRPr i="1">
              <a:solidFill>
                <a:schemeClr val="dk1"/>
              </a:solidFill>
            </a:endParaRPr>
          </a:p>
          <a:p>
            <a:pPr indent="0" lvl="0" marL="0" rtl="0" algn="l">
              <a:spcBef>
                <a:spcPts val="1000"/>
              </a:spcBef>
              <a:spcAft>
                <a:spcPts val="0"/>
              </a:spcAft>
              <a:buClr>
                <a:schemeClr val="dk1"/>
              </a:buClr>
              <a:buSzPts val="1100"/>
              <a:buFont typeface="Arial"/>
              <a:buNone/>
            </a:pPr>
            <a:r>
              <a:rPr lang="en" u="sng">
                <a:solidFill>
                  <a:schemeClr val="dk1"/>
                </a:solidFill>
              </a:rPr>
              <a:t>Keep What Works</a:t>
            </a:r>
            <a:endParaRPr i="1" u="sng">
              <a:solidFill>
                <a:schemeClr val="dk1"/>
              </a:solidFill>
            </a:endParaRPr>
          </a:p>
          <a:p>
            <a:pPr indent="0" lvl="0" marL="0" rtl="0" algn="l">
              <a:spcBef>
                <a:spcPts val="0"/>
              </a:spcBef>
              <a:spcAft>
                <a:spcPts val="0"/>
              </a:spcAft>
              <a:buClr>
                <a:schemeClr val="dk1"/>
              </a:buClr>
              <a:buSzPts val="1100"/>
              <a:buFont typeface="Arial"/>
              <a:buNone/>
            </a:pPr>
            <a:r>
              <a:rPr i="1" lang="en">
                <a:solidFill>
                  <a:schemeClr val="dk1"/>
                </a:solidFill>
              </a:rPr>
              <a:t>What features of your current publishing ecosystem are worth keeping?</a:t>
            </a:r>
            <a:endParaRPr>
              <a:solidFill>
                <a:schemeClr val="dk1"/>
              </a:solidFil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8" name="Shape 88"/>
        <p:cNvGrpSpPr/>
        <p:nvPr/>
      </p:nvGrpSpPr>
      <p:grpSpPr>
        <a:xfrm>
          <a:off x="0" y="0"/>
          <a:ext cx="0" cy="0"/>
          <a:chOff x="0" y="0"/>
          <a:chExt cx="0" cy="0"/>
        </a:xfrm>
      </p:grpSpPr>
      <p:sp>
        <p:nvSpPr>
          <p:cNvPr id="89" name="Google Shape;89;p18"/>
          <p:cNvSpPr txBox="1"/>
          <p:nvPr>
            <p:ph type="title"/>
          </p:nvPr>
        </p:nvSpPr>
        <p:spPr>
          <a:xfrm>
            <a:off x="97325" y="466300"/>
            <a:ext cx="4340700" cy="2602500"/>
          </a:xfrm>
          <a:prstGeom prst="rect">
            <a:avLst/>
          </a:prstGeom>
        </p:spPr>
        <p:txBody>
          <a:bodyPr anchorCtr="0" anchor="b" bIns="91425" lIns="91425" spcFirstLastPara="1" rIns="91425" wrap="square" tIns="91425">
            <a:noAutofit/>
          </a:bodyPr>
          <a:lstStyle/>
          <a:p>
            <a:pPr indent="0" lvl="0" marL="0" rtl="0" algn="ctr">
              <a:spcBef>
                <a:spcPts val="0"/>
              </a:spcBef>
              <a:spcAft>
                <a:spcPts val="0"/>
              </a:spcAft>
              <a:buNone/>
            </a:pPr>
            <a:r>
              <a:rPr lang="en" sz="3600"/>
              <a:t>Wrap-Up,</a:t>
            </a:r>
            <a:endParaRPr sz="3600"/>
          </a:p>
          <a:p>
            <a:pPr indent="0" lvl="0" marL="0" rtl="0" algn="ctr">
              <a:spcBef>
                <a:spcPts val="0"/>
              </a:spcBef>
              <a:spcAft>
                <a:spcPts val="0"/>
              </a:spcAft>
              <a:buNone/>
            </a:pPr>
            <a:r>
              <a:rPr lang="en" sz="3600"/>
              <a:t>Acknowledgements,</a:t>
            </a:r>
            <a:endParaRPr sz="3600"/>
          </a:p>
          <a:p>
            <a:pPr indent="0" lvl="0" marL="0" rtl="0" algn="ctr">
              <a:spcBef>
                <a:spcPts val="0"/>
              </a:spcBef>
              <a:spcAft>
                <a:spcPts val="0"/>
              </a:spcAft>
              <a:buNone/>
            </a:pPr>
            <a:r>
              <a:rPr lang="en" sz="3600"/>
              <a:t>Talk With Your Librarian!</a:t>
            </a:r>
            <a:endParaRPr sz="3600"/>
          </a:p>
        </p:txBody>
      </p:sp>
      <p:sp>
        <p:nvSpPr>
          <p:cNvPr id="90" name="Google Shape;90;p18"/>
          <p:cNvSpPr txBox="1"/>
          <p:nvPr>
            <p:ph idx="1" type="subTitle"/>
          </p:nvPr>
        </p:nvSpPr>
        <p:spPr>
          <a:xfrm>
            <a:off x="245075" y="3470350"/>
            <a:ext cx="4045200" cy="12351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lang="en"/>
              <a:t>Contribute to the conversation around changes in publishing going on at your campus</a:t>
            </a:r>
            <a:endParaRPr/>
          </a:p>
        </p:txBody>
      </p:sp>
      <p:sp>
        <p:nvSpPr>
          <p:cNvPr id="91" name="Google Shape;91;p18"/>
          <p:cNvSpPr txBox="1"/>
          <p:nvPr>
            <p:ph idx="2" type="body"/>
          </p:nvPr>
        </p:nvSpPr>
        <p:spPr>
          <a:xfrm>
            <a:off x="4731300" y="113050"/>
            <a:ext cx="4241700" cy="5030400"/>
          </a:xfrm>
          <a:prstGeom prst="rect">
            <a:avLst/>
          </a:prstGeom>
        </p:spPr>
        <p:txBody>
          <a:bodyPr anchorCtr="0" anchor="ctr" bIns="91425" lIns="91425" spcFirstLastPara="1" rIns="91425" wrap="square" tIns="91425">
            <a:noAutofit/>
          </a:bodyPr>
          <a:lstStyle/>
          <a:p>
            <a:pPr indent="-361950" lvl="0" marL="457200" rtl="0" algn="l">
              <a:spcBef>
                <a:spcPts val="0"/>
              </a:spcBef>
              <a:spcAft>
                <a:spcPts val="0"/>
              </a:spcAft>
              <a:buClr>
                <a:schemeClr val="dk1"/>
              </a:buClr>
              <a:buSzPts val="2100"/>
              <a:buChar char="●"/>
            </a:pPr>
            <a:r>
              <a:rPr lang="en" sz="2100">
                <a:solidFill>
                  <a:srgbClr val="000000"/>
                </a:solidFill>
              </a:rPr>
              <a:t>Your ideal scholarly publishing future summary - 1 minute</a:t>
            </a:r>
            <a:endParaRPr>
              <a:solidFill>
                <a:srgbClr val="000000"/>
              </a:solidFill>
            </a:endParaRPr>
          </a:p>
          <a:p>
            <a:pPr indent="-361950" lvl="0" marL="457200" rtl="0" algn="l">
              <a:spcBef>
                <a:spcPts val="0"/>
              </a:spcBef>
              <a:spcAft>
                <a:spcPts val="0"/>
              </a:spcAft>
              <a:buClr>
                <a:srgbClr val="000000"/>
              </a:buClr>
              <a:buSzPts val="2100"/>
              <a:buChar char="●"/>
            </a:pPr>
            <a:r>
              <a:rPr lang="en" sz="2100">
                <a:solidFill>
                  <a:srgbClr val="000000"/>
                </a:solidFill>
              </a:rPr>
              <a:t>Keep the conversation going at your home institution</a:t>
            </a:r>
            <a:endParaRPr sz="2100">
              <a:solidFill>
                <a:srgbClr val="000000"/>
              </a:solidFill>
            </a:endParaRPr>
          </a:p>
          <a:p>
            <a:pPr indent="-361950" lvl="0" marL="457200" rtl="0" algn="l">
              <a:spcBef>
                <a:spcPts val="0"/>
              </a:spcBef>
              <a:spcAft>
                <a:spcPts val="0"/>
              </a:spcAft>
              <a:buClr>
                <a:srgbClr val="000000"/>
              </a:buClr>
              <a:buSzPts val="2100"/>
              <a:buChar char="●"/>
            </a:pPr>
            <a:r>
              <a:rPr lang="en" sz="2100">
                <a:solidFill>
                  <a:srgbClr val="000000"/>
                </a:solidFill>
              </a:rPr>
              <a:t>Interested in more ways to evaluate journals?</a:t>
            </a:r>
            <a:endParaRPr sz="2100">
              <a:solidFill>
                <a:srgbClr val="000000"/>
              </a:solidFill>
            </a:endParaRPr>
          </a:p>
          <a:p>
            <a:pPr indent="-342900" lvl="1" marL="914400" rtl="0" algn="l">
              <a:spcBef>
                <a:spcPts val="0"/>
              </a:spcBef>
              <a:spcAft>
                <a:spcPts val="0"/>
              </a:spcAft>
              <a:buClr>
                <a:srgbClr val="000000"/>
              </a:buClr>
              <a:buSzPts val="1800"/>
              <a:buChar char="○"/>
            </a:pPr>
            <a:r>
              <a:rPr lang="en" sz="1800">
                <a:solidFill>
                  <a:srgbClr val="000000"/>
                </a:solidFill>
              </a:rPr>
              <a:t>See rubric link in chat</a:t>
            </a:r>
            <a:endParaRPr sz="1800">
              <a:solidFill>
                <a:srgbClr val="000000"/>
              </a:solidFill>
            </a:endParaRPr>
          </a:p>
          <a:p>
            <a:pPr indent="-361950" lvl="0" marL="457200" rtl="0" algn="l">
              <a:spcBef>
                <a:spcPts val="0"/>
              </a:spcBef>
              <a:spcAft>
                <a:spcPts val="0"/>
              </a:spcAft>
              <a:buClr>
                <a:schemeClr val="dk1"/>
              </a:buClr>
              <a:buSzPts val="2100"/>
              <a:buChar char="●"/>
            </a:pPr>
            <a:r>
              <a:rPr lang="en" sz="2100">
                <a:solidFill>
                  <a:schemeClr val="dk1"/>
                </a:solidFill>
              </a:rPr>
              <a:t>Workshop evaluation</a:t>
            </a:r>
            <a:endParaRPr sz="2100">
              <a:solidFill>
                <a:schemeClr val="dk1"/>
              </a:solidFill>
            </a:endParaRPr>
          </a:p>
          <a:p>
            <a:pPr indent="-342900" lvl="1" marL="914400" rtl="0" algn="l">
              <a:spcBef>
                <a:spcPts val="0"/>
              </a:spcBef>
              <a:spcAft>
                <a:spcPts val="0"/>
              </a:spcAft>
              <a:buClr>
                <a:schemeClr val="dk1"/>
              </a:buClr>
              <a:buSzPts val="1800"/>
              <a:buChar char="○"/>
            </a:pPr>
            <a:r>
              <a:rPr lang="en" sz="1800">
                <a:solidFill>
                  <a:schemeClr val="dk1"/>
                </a:solidFill>
              </a:rPr>
              <a:t>See link in chat</a:t>
            </a:r>
            <a:endParaRPr sz="1800">
              <a:solidFill>
                <a:schemeClr val="dk1"/>
              </a:solidFill>
            </a:endParaRPr>
          </a:p>
          <a:p>
            <a:pPr indent="-361950" lvl="0" marL="457200" rtl="0" algn="l">
              <a:spcBef>
                <a:spcPts val="0"/>
              </a:spcBef>
              <a:spcAft>
                <a:spcPts val="0"/>
              </a:spcAft>
              <a:buClr>
                <a:schemeClr val="dk1"/>
              </a:buClr>
              <a:buSzPts val="2100"/>
              <a:buChar char="●"/>
            </a:pPr>
            <a:r>
              <a:rPr lang="en" sz="2100">
                <a:solidFill>
                  <a:schemeClr val="dk1"/>
                </a:solidFill>
              </a:rPr>
              <a:t>Thank you</a:t>
            </a:r>
            <a:endParaRPr/>
          </a:p>
        </p:txBody>
      </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FFAB40"/>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