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86" r:id="rId4"/>
    <p:sldId id="273" r:id="rId5"/>
    <p:sldId id="281" r:id="rId6"/>
    <p:sldId id="274" r:id="rId7"/>
    <p:sldId id="267" r:id="rId8"/>
    <p:sldId id="276" r:id="rId9"/>
    <p:sldId id="268" r:id="rId10"/>
    <p:sldId id="277" r:id="rId11"/>
    <p:sldId id="287" r:id="rId12"/>
    <p:sldId id="279" r:id="rId13"/>
    <p:sldId id="291" r:id="rId14"/>
    <p:sldId id="280" r:id="rId15"/>
    <p:sldId id="292" r:id="rId16"/>
    <p:sldId id="29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B4EA42-240B-C022-F868-C89D1E862E59}" v="126" dt="2019-06-19T21:11:05.2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ss, Samuel C." userId="S::scb01120@vsc.edu::207de693-a0a4-498f-8d2e-7d850a6610f3" providerId="AD" clId="Web-{05237AF1-9DF8-4DD1-EAC5-EEDA8F76086F}"/>
    <pc:docChg chg="modSld">
      <pc:chgData name="Boss, Samuel C." userId="S::scb01120@vsc.edu::207de693-a0a4-498f-8d2e-7d850a6610f3" providerId="AD" clId="Web-{05237AF1-9DF8-4DD1-EAC5-EEDA8F76086F}" dt="2019-06-20T02:16:20.088" v="46" actId="20577"/>
      <pc:docMkLst>
        <pc:docMk/>
      </pc:docMkLst>
      <pc:sldChg chg="modSp">
        <pc:chgData name="Boss, Samuel C." userId="S::scb01120@vsc.edu::207de693-a0a4-498f-8d2e-7d850a6610f3" providerId="AD" clId="Web-{05237AF1-9DF8-4DD1-EAC5-EEDA8F76086F}" dt="2019-06-20T02:12:15.096" v="35" actId="20577"/>
        <pc:sldMkLst>
          <pc:docMk/>
          <pc:sldMk cId="952760849" sldId="267"/>
        </pc:sldMkLst>
        <pc:spChg chg="mod">
          <ac:chgData name="Boss, Samuel C." userId="S::scb01120@vsc.edu::207de693-a0a4-498f-8d2e-7d850a6610f3" providerId="AD" clId="Web-{05237AF1-9DF8-4DD1-EAC5-EEDA8F76086F}" dt="2019-06-20T02:12:15.096" v="35" actId="20577"/>
          <ac:spMkLst>
            <pc:docMk/>
            <pc:sldMk cId="952760849" sldId="267"/>
            <ac:spMk id="2" creationId="{3C7F89D9-AB82-4E7D-951D-9033C7B24FDA}"/>
          </ac:spMkLst>
        </pc:spChg>
      </pc:sldChg>
      <pc:sldChg chg="modSp">
        <pc:chgData name="Boss, Samuel C." userId="S::scb01120@vsc.edu::207de693-a0a4-498f-8d2e-7d850a6610f3" providerId="AD" clId="Web-{05237AF1-9DF8-4DD1-EAC5-EEDA8F76086F}" dt="2019-06-20T02:16:20.088" v="45" actId="20577"/>
        <pc:sldMkLst>
          <pc:docMk/>
          <pc:sldMk cId="3139439158" sldId="268"/>
        </pc:sldMkLst>
        <pc:spChg chg="mod">
          <ac:chgData name="Boss, Samuel C." userId="S::scb01120@vsc.edu::207de693-a0a4-498f-8d2e-7d850a6610f3" providerId="AD" clId="Web-{05237AF1-9DF8-4DD1-EAC5-EEDA8F76086F}" dt="2019-06-20T02:16:20.088" v="45" actId="20577"/>
          <ac:spMkLst>
            <pc:docMk/>
            <pc:sldMk cId="3139439158" sldId="268"/>
            <ac:spMk id="3" creationId="{311431ED-50DD-4483-AA3C-7E4C66140403}"/>
          </ac:spMkLst>
        </pc:spChg>
      </pc:sldChg>
      <pc:sldChg chg="modSp">
        <pc:chgData name="Boss, Samuel C." userId="S::scb01120@vsc.edu::207de693-a0a4-498f-8d2e-7d850a6610f3" providerId="AD" clId="Web-{05237AF1-9DF8-4DD1-EAC5-EEDA8F76086F}" dt="2019-06-20T01:40:09.443" v="32" actId="14100"/>
        <pc:sldMkLst>
          <pc:docMk/>
          <pc:sldMk cId="3591736345" sldId="281"/>
        </pc:sldMkLst>
        <pc:spChg chg="mod">
          <ac:chgData name="Boss, Samuel C." userId="S::scb01120@vsc.edu::207de693-a0a4-498f-8d2e-7d850a6610f3" providerId="AD" clId="Web-{05237AF1-9DF8-4DD1-EAC5-EEDA8F76086F}" dt="2019-06-20T01:40:09.443" v="32" actId="14100"/>
          <ac:spMkLst>
            <pc:docMk/>
            <pc:sldMk cId="3591736345" sldId="281"/>
            <ac:spMk id="4" creationId="{973FD67B-2914-49EB-8EAA-F9379CB38BBE}"/>
          </ac:spMkLst>
        </pc:spChg>
      </pc:sldChg>
    </pc:docChg>
  </pc:docChgLst>
  <pc:docChgLst>
    <pc:chgData name="Castleberry, Kristi J." userId="aa28b6c2-783c-46ca-80ac-f906a6a607e2" providerId="ADAL" clId="{651654E1-8D03-D04A-B877-B8149E31004F}"/>
    <pc:docChg chg="custSel delSld modSld">
      <pc:chgData name="Castleberry, Kristi J." userId="aa28b6c2-783c-46ca-80ac-f906a6a607e2" providerId="ADAL" clId="{651654E1-8D03-D04A-B877-B8149E31004F}" dt="2019-06-20T12:04:19.345" v="744" actId="2696"/>
      <pc:docMkLst>
        <pc:docMk/>
      </pc:docMkLst>
      <pc:sldChg chg="modSp">
        <pc:chgData name="Castleberry, Kristi J." userId="aa28b6c2-783c-46ca-80ac-f906a6a607e2" providerId="ADAL" clId="{651654E1-8D03-D04A-B877-B8149E31004F}" dt="2019-06-15T15:13:26.058" v="161" actId="14100"/>
        <pc:sldMkLst>
          <pc:docMk/>
          <pc:sldMk cId="3074962845" sldId="256"/>
        </pc:sldMkLst>
        <pc:spChg chg="mod">
          <ac:chgData name="Castleberry, Kristi J." userId="aa28b6c2-783c-46ca-80ac-f906a6a607e2" providerId="ADAL" clId="{651654E1-8D03-D04A-B877-B8149E31004F}" dt="2019-06-15T15:12:27.521" v="43" actId="20577"/>
          <ac:spMkLst>
            <pc:docMk/>
            <pc:sldMk cId="3074962845" sldId="256"/>
            <ac:spMk id="2" creationId="{00000000-0000-0000-0000-000000000000}"/>
          </ac:spMkLst>
        </pc:spChg>
        <pc:spChg chg="mod">
          <ac:chgData name="Castleberry, Kristi J." userId="aa28b6c2-783c-46ca-80ac-f906a6a607e2" providerId="ADAL" clId="{651654E1-8D03-D04A-B877-B8149E31004F}" dt="2019-06-15T15:13:19.321" v="159" actId="1076"/>
          <ac:spMkLst>
            <pc:docMk/>
            <pc:sldMk cId="3074962845" sldId="256"/>
            <ac:spMk id="5" creationId="{0BD01A07-AE5E-4B3B-9DC4-81D99340CC04}"/>
          </ac:spMkLst>
        </pc:spChg>
        <pc:picChg chg="mod">
          <ac:chgData name="Castleberry, Kristi J." userId="aa28b6c2-783c-46ca-80ac-f906a6a607e2" providerId="ADAL" clId="{651654E1-8D03-D04A-B877-B8149E31004F}" dt="2019-06-15T15:13:26.058" v="161" actId="14100"/>
          <ac:picMkLst>
            <pc:docMk/>
            <pc:sldMk cId="3074962845" sldId="256"/>
            <ac:picMk id="4" creationId="{00000000-0000-0000-0000-000000000000}"/>
          </ac:picMkLst>
        </pc:picChg>
      </pc:sldChg>
      <pc:sldChg chg="modSp">
        <pc:chgData name="Castleberry, Kristi J." userId="aa28b6c2-783c-46ca-80ac-f906a6a607e2" providerId="ADAL" clId="{651654E1-8D03-D04A-B877-B8149E31004F}" dt="2019-06-20T07:23:14.811" v="743" actId="20577"/>
        <pc:sldMkLst>
          <pc:docMk/>
          <pc:sldMk cId="2983411888" sldId="277"/>
        </pc:sldMkLst>
        <pc:spChg chg="mod">
          <ac:chgData name="Castleberry, Kristi J." userId="aa28b6c2-783c-46ca-80ac-f906a6a607e2" providerId="ADAL" clId="{651654E1-8D03-D04A-B877-B8149E31004F}" dt="2019-06-20T07:23:14.811" v="743" actId="20577"/>
          <ac:spMkLst>
            <pc:docMk/>
            <pc:sldMk cId="2983411888" sldId="277"/>
            <ac:spMk id="4" creationId="{973FD67B-2914-49EB-8EAA-F9379CB38BBE}"/>
          </ac:spMkLst>
        </pc:spChg>
      </pc:sldChg>
      <pc:sldChg chg="addSp delSp modSp">
        <pc:chgData name="Castleberry, Kristi J." userId="aa28b6c2-783c-46ca-80ac-f906a6a607e2" providerId="ADAL" clId="{651654E1-8D03-D04A-B877-B8149E31004F}" dt="2019-06-18T20:45:03.244" v="653" actId="20577"/>
        <pc:sldMkLst>
          <pc:docMk/>
          <pc:sldMk cId="51691912" sldId="293"/>
        </pc:sldMkLst>
        <pc:spChg chg="del mod">
          <ac:chgData name="Castleberry, Kristi J." userId="aa28b6c2-783c-46ca-80ac-f906a6a607e2" providerId="ADAL" clId="{651654E1-8D03-D04A-B877-B8149E31004F}" dt="2019-06-18T19:44:38.405" v="598" actId="21"/>
          <ac:spMkLst>
            <pc:docMk/>
            <pc:sldMk cId="51691912" sldId="293"/>
            <ac:spMk id="3" creationId="{00000000-0000-0000-0000-000000000000}"/>
          </ac:spMkLst>
        </pc:spChg>
        <pc:spChg chg="mod">
          <ac:chgData name="Castleberry, Kristi J." userId="aa28b6c2-783c-46ca-80ac-f906a6a607e2" providerId="ADAL" clId="{651654E1-8D03-D04A-B877-B8149E31004F}" dt="2019-06-18T20:45:03.244" v="653" actId="20577"/>
          <ac:spMkLst>
            <pc:docMk/>
            <pc:sldMk cId="51691912" sldId="293"/>
            <ac:spMk id="4" creationId="{BF3D7D67-DB9F-45C1-A3A0-C6A127F64971}"/>
          </ac:spMkLst>
        </pc:spChg>
        <pc:spChg chg="mod">
          <ac:chgData name="Castleberry, Kristi J." userId="aa28b6c2-783c-46ca-80ac-f906a6a607e2" providerId="ADAL" clId="{651654E1-8D03-D04A-B877-B8149E31004F}" dt="2019-06-18T19:44:47.543" v="599" actId="20577"/>
          <ac:spMkLst>
            <pc:docMk/>
            <pc:sldMk cId="51691912" sldId="293"/>
            <ac:spMk id="5" creationId="{27BD331D-E32F-4027-B495-D574736603D4}"/>
          </ac:spMkLst>
        </pc:spChg>
        <pc:picChg chg="add mod">
          <ac:chgData name="Castleberry, Kristi J." userId="aa28b6c2-783c-46ca-80ac-f906a6a607e2" providerId="ADAL" clId="{651654E1-8D03-D04A-B877-B8149E31004F}" dt="2019-06-18T20:11:34.455" v="624" actId="1076"/>
          <ac:picMkLst>
            <pc:docMk/>
            <pc:sldMk cId="51691912" sldId="293"/>
            <ac:picMk id="6" creationId="{138973D6-6DAF-394E-B4A3-EE2D84FF4DBA}"/>
          </ac:picMkLst>
        </pc:picChg>
      </pc:sldChg>
      <pc:sldChg chg="del">
        <pc:chgData name="Castleberry, Kristi J." userId="aa28b6c2-783c-46ca-80ac-f906a6a607e2" providerId="ADAL" clId="{651654E1-8D03-D04A-B877-B8149E31004F}" dt="2019-06-20T12:04:19.345" v="744" actId="2696"/>
        <pc:sldMkLst>
          <pc:docMk/>
          <pc:sldMk cId="3592531167" sldId="294"/>
        </pc:sldMkLst>
      </pc:sldChg>
    </pc:docChg>
  </pc:docChgLst>
  <pc:docChgLst>
    <pc:chgData name="Boss, Samuel C." userId="S::scb01120@vsc.edu::207de693-a0a4-498f-8d2e-7d850a6610f3" providerId="AD" clId="Web-{7EB4EA42-240B-C022-F868-C89D1E862E59}"/>
    <pc:docChg chg="modSld">
      <pc:chgData name="Boss, Samuel C." userId="S::scb01120@vsc.edu::207de693-a0a4-498f-8d2e-7d850a6610f3" providerId="AD" clId="Web-{7EB4EA42-240B-C022-F868-C89D1E862E59}" dt="2019-06-19T21:11:05.222" v="284" actId="20577"/>
      <pc:docMkLst>
        <pc:docMk/>
      </pc:docMkLst>
      <pc:sldChg chg="modSp">
        <pc:chgData name="Boss, Samuel C." userId="S::scb01120@vsc.edu::207de693-a0a4-498f-8d2e-7d850a6610f3" providerId="AD" clId="Web-{7EB4EA42-240B-C022-F868-C89D1E862E59}" dt="2019-06-19T20:17:31.555" v="33" actId="20577"/>
        <pc:sldMkLst>
          <pc:docMk/>
          <pc:sldMk cId="3139439158" sldId="268"/>
        </pc:sldMkLst>
        <pc:spChg chg="mod">
          <ac:chgData name="Boss, Samuel C." userId="S::scb01120@vsc.edu::207de693-a0a4-498f-8d2e-7d850a6610f3" providerId="AD" clId="Web-{7EB4EA42-240B-C022-F868-C89D1E862E59}" dt="2019-06-19T20:17:31.555" v="33" actId="20577"/>
          <ac:spMkLst>
            <pc:docMk/>
            <pc:sldMk cId="3139439158" sldId="268"/>
            <ac:spMk id="3" creationId="{311431ED-50DD-4483-AA3C-7E4C66140403}"/>
          </ac:spMkLst>
        </pc:spChg>
      </pc:sldChg>
      <pc:sldChg chg="modSp">
        <pc:chgData name="Boss, Samuel C." userId="S::scb01120@vsc.edu::207de693-a0a4-498f-8d2e-7d850a6610f3" providerId="AD" clId="Web-{7EB4EA42-240B-C022-F868-C89D1E862E59}" dt="2019-06-19T20:14:16.631" v="15" actId="20577"/>
        <pc:sldMkLst>
          <pc:docMk/>
          <pc:sldMk cId="452256617" sldId="274"/>
        </pc:sldMkLst>
        <pc:spChg chg="mod">
          <ac:chgData name="Boss, Samuel C." userId="S::scb01120@vsc.edu::207de693-a0a4-498f-8d2e-7d850a6610f3" providerId="AD" clId="Web-{7EB4EA42-240B-C022-F868-C89D1E862E59}" dt="2019-06-19T20:14:16.631" v="15" actId="20577"/>
          <ac:spMkLst>
            <pc:docMk/>
            <pc:sldMk cId="452256617" sldId="274"/>
            <ac:spMk id="6" creationId="{919C3406-BE9A-408A-9794-E98046DE1374}"/>
          </ac:spMkLst>
        </pc:spChg>
      </pc:sldChg>
      <pc:sldChg chg="addSp delSp modSp">
        <pc:chgData name="Boss, Samuel C." userId="S::scb01120@vsc.edu::207de693-a0a4-498f-8d2e-7d850a6610f3" providerId="AD" clId="Web-{7EB4EA42-240B-C022-F868-C89D1E862E59}" dt="2019-06-19T21:11:05.222" v="284" actId="20577"/>
        <pc:sldMkLst>
          <pc:docMk/>
          <pc:sldMk cId="3591736345" sldId="281"/>
        </pc:sldMkLst>
        <pc:spChg chg="mod">
          <ac:chgData name="Boss, Samuel C." userId="S::scb01120@vsc.edu::207de693-a0a4-498f-8d2e-7d850a6610f3" providerId="AD" clId="Web-{7EB4EA42-240B-C022-F868-C89D1E862E59}" dt="2019-06-19T21:05:05.776" v="142" actId="1076"/>
          <ac:spMkLst>
            <pc:docMk/>
            <pc:sldMk cId="3591736345" sldId="281"/>
            <ac:spMk id="2" creationId="{00000000-0000-0000-0000-000000000000}"/>
          </ac:spMkLst>
        </pc:spChg>
        <pc:spChg chg="del mod">
          <ac:chgData name="Boss, Samuel C." userId="S::scb01120@vsc.edu::207de693-a0a4-498f-8d2e-7d850a6610f3" providerId="AD" clId="Web-{7EB4EA42-240B-C022-F868-C89D1E862E59}" dt="2019-06-19T21:03:53.525" v="126"/>
          <ac:spMkLst>
            <pc:docMk/>
            <pc:sldMk cId="3591736345" sldId="281"/>
            <ac:spMk id="3" creationId="{00000000-0000-0000-0000-000000000000}"/>
          </ac:spMkLst>
        </pc:spChg>
        <pc:spChg chg="mod">
          <ac:chgData name="Boss, Samuel C." userId="S::scb01120@vsc.edu::207de693-a0a4-498f-8d2e-7d850a6610f3" providerId="AD" clId="Web-{7EB4EA42-240B-C022-F868-C89D1E862E59}" dt="2019-06-19T21:11:05.222" v="284" actId="20577"/>
          <ac:spMkLst>
            <pc:docMk/>
            <pc:sldMk cId="3591736345" sldId="281"/>
            <ac:spMk id="4" creationId="{973FD67B-2914-49EB-8EAA-F9379CB38BBE}"/>
          </ac:spMkLst>
        </pc:spChg>
        <pc:spChg chg="add mod">
          <ac:chgData name="Boss, Samuel C." userId="S::scb01120@vsc.edu::207de693-a0a4-498f-8d2e-7d850a6610f3" providerId="AD" clId="Web-{7EB4EA42-240B-C022-F868-C89D1E862E59}" dt="2019-06-19T21:06:57.467" v="166" actId="20577"/>
          <ac:spMkLst>
            <pc:docMk/>
            <pc:sldMk cId="3591736345" sldId="281"/>
            <ac:spMk id="5" creationId="{C299BBF7-04AD-4A00-8C23-ABD05B057D54}"/>
          </ac:spMkLst>
        </pc:spChg>
        <pc:spChg chg="add del mod">
          <ac:chgData name="Boss, Samuel C." userId="S::scb01120@vsc.edu::207de693-a0a4-498f-8d2e-7d850a6610f3" providerId="AD" clId="Web-{7EB4EA42-240B-C022-F868-C89D1E862E59}" dt="2019-06-19T21:04:01.322" v="127"/>
          <ac:spMkLst>
            <pc:docMk/>
            <pc:sldMk cId="3591736345" sldId="281"/>
            <ac:spMk id="8" creationId="{2EF797CD-42E1-4D1E-B352-C5E2510C3711}"/>
          </ac:spMkLst>
        </pc:spChg>
      </pc:sldChg>
    </pc:docChg>
  </pc:docChgLst>
  <pc:docChgLst>
    <pc:chgData name="Boss, Samuel C." userId="S::scb01120@vsc.edu::207de693-a0a4-498f-8d2e-7d850a6610f3" providerId="AD" clId="Web-{5F9EB6BD-4F31-F480-17D5-7F57136E2C3F}"/>
    <pc:docChg chg="modSld">
      <pc:chgData name="Boss, Samuel C." userId="S::scb01120@vsc.edu::207de693-a0a4-498f-8d2e-7d850a6610f3" providerId="AD" clId="Web-{5F9EB6BD-4F31-F480-17D5-7F57136E2C3F}" dt="2019-06-18T18:18:23.179" v="2" actId="20577"/>
      <pc:docMkLst>
        <pc:docMk/>
      </pc:docMkLst>
      <pc:sldChg chg="modSp">
        <pc:chgData name="Boss, Samuel C." userId="S::scb01120@vsc.edu::207de693-a0a4-498f-8d2e-7d850a6610f3" providerId="AD" clId="Web-{5F9EB6BD-4F31-F480-17D5-7F57136E2C3F}" dt="2019-06-18T18:18:23.179" v="2" actId="20577"/>
        <pc:sldMkLst>
          <pc:docMk/>
          <pc:sldMk cId="4079985841" sldId="271"/>
        </pc:sldMkLst>
        <pc:spChg chg="mod">
          <ac:chgData name="Boss, Samuel C." userId="S::scb01120@vsc.edu::207de693-a0a4-498f-8d2e-7d850a6610f3" providerId="AD" clId="Web-{5F9EB6BD-4F31-F480-17D5-7F57136E2C3F}" dt="2019-06-18T18:18:23.179" v="2" actId="20577"/>
          <ac:spMkLst>
            <pc:docMk/>
            <pc:sldMk cId="4079985841" sldId="271"/>
            <ac:spMk id="5" creationId="{EA779DF1-1A57-432D-AE50-E237A75E67E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F783B-B345-44C0-85AC-B758A4069110}" type="datetimeFigureOut">
              <a:rPr lang="en-US"/>
              <a:t>6/20/19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75691-4FA6-4B67-A48E-4FD7A628161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5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80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85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7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 panose="020F0502020204030204"/>
            </a:endParaRPr>
          </a:p>
          <a:p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71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 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47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5691-4FA6-4B67-A48E-4FD7A6281611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5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3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8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21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7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9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9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0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2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4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ECEE2-7EB4-467D-B101-9AE5199DC6CA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BEAF2-E2B9-43E2-88BC-2F0830E51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0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kristi.castleberry@northernvermont.edu" TargetMode="External"/><Relationship Id="rId2" Type="http://schemas.openxmlformats.org/officeDocument/2006/relationships/hyperlink" Target="mailto:samuel.boss@northernvermont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2370" y="737015"/>
            <a:ext cx="7083097" cy="963902"/>
          </a:xfrm>
        </p:spPr>
        <p:txBody>
          <a:bodyPr anchor="b">
            <a:noAutofit/>
          </a:bodyPr>
          <a:lstStyle/>
          <a:p>
            <a:pPr algn="l"/>
            <a:r>
              <a:rPr lang="en-US" sz="5000" b="1" dirty="0">
                <a:solidFill>
                  <a:srgbClr val="000000"/>
                </a:solidFill>
                <a:ea typeface="+mj-lt"/>
                <a:cs typeface="+mj-lt"/>
              </a:rPr>
              <a:t>No Zombies Here!</a:t>
            </a:r>
            <a:endParaRPr lang="en-US" sz="5000" b="1" dirty="0">
              <a:solidFill>
                <a:srgbClr val="000000"/>
              </a:solidFill>
              <a:cs typeface="Calibri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189" y="3317406"/>
            <a:ext cx="2484527" cy="3369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D01A07-AE5E-4B3B-9DC4-81D99340CC04}"/>
              </a:ext>
            </a:extLst>
          </p:cNvPr>
          <p:cNvSpPr txBox="1">
            <a:spLocks/>
          </p:cNvSpPr>
          <p:nvPr/>
        </p:nvSpPr>
        <p:spPr>
          <a:xfrm>
            <a:off x="5028738" y="1086118"/>
            <a:ext cx="6127914" cy="29815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800" dirty="0">
                <a:ea typeface="+mj-lt"/>
                <a:cs typeface="+mj-lt"/>
              </a:rPr>
              <a:t>An Inquiry-Based Learning Approach to an Embedded Librarian Project </a:t>
            </a:r>
            <a:endParaRPr lang="en-US" sz="3800" dirty="0"/>
          </a:p>
          <a:p>
            <a:pPr algn="l"/>
            <a:endParaRPr lang="en-US" sz="4000" dirty="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FB1340-52FA-4AA8-B4D0-A4C4E537502D}"/>
              </a:ext>
            </a:extLst>
          </p:cNvPr>
          <p:cNvSpPr txBox="1"/>
          <p:nvPr/>
        </p:nvSpPr>
        <p:spPr>
          <a:xfrm>
            <a:off x="495837" y="1086118"/>
            <a:ext cx="3805706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800" b="1">
                <a:solidFill>
                  <a:schemeClr val="bg1"/>
                </a:solidFill>
                <a:latin typeface="Calibri Light"/>
                <a:cs typeface="Segoe UI"/>
              </a:rPr>
              <a:t>Kristi Castleberry​</a:t>
            </a:r>
          </a:p>
          <a:p>
            <a:r>
              <a:rPr lang="en-US" sz="3000">
                <a:solidFill>
                  <a:schemeClr val="bg1"/>
                </a:solidFill>
                <a:latin typeface="Calibri Light"/>
                <a:cs typeface="Segoe UI"/>
              </a:rPr>
              <a:t>Assistant Professor​        of English, NVU-Lyndon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DA920E-BBBC-44C7-8C3B-8D0ADB4C1DFD}"/>
              </a:ext>
            </a:extLst>
          </p:cNvPr>
          <p:cNvSpPr txBox="1"/>
          <p:nvPr/>
        </p:nvSpPr>
        <p:spPr>
          <a:xfrm>
            <a:off x="465599" y="3757631"/>
            <a:ext cx="3794974" cy="14496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800" b="1">
                <a:solidFill>
                  <a:schemeClr val="bg1"/>
                </a:solidFill>
                <a:latin typeface="Calibri Light"/>
                <a:ea typeface="+mn-lt"/>
                <a:cs typeface="+mn-lt"/>
              </a:rPr>
              <a:t>Sam Boss</a:t>
            </a:r>
            <a:endParaRPr lang="en-US" sz="3800">
              <a:solidFill>
                <a:schemeClr val="bg1"/>
              </a:solidFill>
              <a:latin typeface="Calibri Light"/>
              <a:ea typeface="+mn-lt"/>
              <a:cs typeface="+mn-lt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000">
                <a:solidFill>
                  <a:schemeClr val="bg1"/>
                </a:solidFill>
                <a:latin typeface="Calibri Light"/>
                <a:ea typeface="+mn-lt"/>
                <a:cs typeface="+mn-lt"/>
              </a:rPr>
              <a:t>Assistant Professor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000">
                <a:solidFill>
                  <a:schemeClr val="bg1"/>
                </a:solidFill>
                <a:latin typeface="Calibri Light"/>
                <a:ea typeface="+mn-lt"/>
                <a:cs typeface="+mn-lt"/>
              </a:rPr>
              <a:t>Director, NVU Libraries </a:t>
            </a:r>
            <a:endParaRPr lang="en-US" sz="3000" b="1">
              <a:solidFill>
                <a:schemeClr val="bg1"/>
              </a:solidFill>
              <a:latin typeface="Calibri Light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74962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893" y="1120285"/>
            <a:ext cx="3627007" cy="2809875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solidFill>
                  <a:srgbClr val="000000"/>
                </a:solidFill>
                <a:cs typeface="Calibri Light"/>
              </a:rPr>
              <a:t>Reflection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3930160"/>
            <a:ext cx="3348228" cy="928494"/>
          </a:xfrm>
        </p:spPr>
        <p:txBody>
          <a:bodyPr anchor="t">
            <a:normAutofit/>
          </a:bodyPr>
          <a:lstStyle/>
          <a:p>
            <a:pPr algn="l"/>
            <a:r>
              <a:rPr lang="en-US" sz="20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The Faculty Perspective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4954287" y="3109587"/>
            <a:ext cx="6984949" cy="26082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cs typeface="Calibri"/>
              </a:rPr>
              <a:t>How</a:t>
            </a:r>
            <a:r>
              <a:rPr lang="en-US" sz="3000" dirty="0">
                <a:ea typeface="+mn-lt"/>
                <a:cs typeface="+mn-lt"/>
              </a:rPr>
              <a:t> has our collaboration on this activity made it </a:t>
            </a:r>
            <a:r>
              <a:rPr lang="en-US" sz="3000">
                <a:ea typeface="+mn-lt"/>
                <a:cs typeface="+mn-lt"/>
              </a:rPr>
              <a:t>more student-centered? </a:t>
            </a:r>
          </a:p>
          <a:p>
            <a:endParaRPr lang="en-US" sz="3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3411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980" y="2390117"/>
            <a:ext cx="4221901" cy="4158932"/>
          </a:xfrm>
        </p:spPr>
        <p:txBody>
          <a:bodyPr anchor="t">
            <a:noAutofit/>
          </a:bodyPr>
          <a:lstStyle/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Determine an appropriate scope of investigation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Use various research methods, based on need, circumstance, ad type of inquiry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Value intellectual curiosity in developing questions and learning new investigative methods (D)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4954287" y="3109587"/>
            <a:ext cx="6984949" cy="26082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>
              <a:ea typeface="+mn-lt"/>
              <a:cs typeface="+mn-lt"/>
            </a:endParaRPr>
          </a:p>
          <a:p>
            <a:endParaRPr lang="en-US" sz="3000">
              <a:cs typeface="Calibri"/>
            </a:endParaRPr>
          </a:p>
        </p:txBody>
      </p:sp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9C8F29D6-8C7C-4284-84AA-027988CC85E9}"/>
              </a:ext>
            </a:extLst>
          </p:cNvPr>
          <p:cNvSpPr txBox="1">
            <a:spLocks/>
          </p:cNvSpPr>
          <p:nvPr/>
        </p:nvSpPr>
        <p:spPr>
          <a:xfrm>
            <a:off x="6172200" y="1436309"/>
            <a:ext cx="5181600" cy="474065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Students get into groups based on broad topics</a:t>
            </a:r>
          </a:p>
          <a:p>
            <a:r>
              <a:rPr lang="en-US"/>
              <a:t>Around 40 minutes for groups to work on narrowing topics</a:t>
            </a:r>
          </a:p>
          <a:p>
            <a:r>
              <a:rPr lang="en-US"/>
              <a:t>Groups experience how research and topic formation inform one another</a:t>
            </a:r>
          </a:p>
          <a:p>
            <a:r>
              <a:rPr lang="en-US"/>
              <a:t>By the end, the goal is for each group to have a defined research topic</a:t>
            </a:r>
          </a:p>
          <a:p>
            <a:r>
              <a:rPr lang="en-US"/>
              <a:t>At least 5 minutes per group to report back</a:t>
            </a:r>
          </a:p>
          <a:p>
            <a:endParaRPr lang="en-US"/>
          </a:p>
          <a:p>
            <a:endParaRPr lang="en-US">
              <a:cs typeface="Calibri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585365-F347-4AD7-B162-FCC3985149DC}"/>
              </a:ext>
            </a:extLst>
          </p:cNvPr>
          <p:cNvSpPr txBox="1">
            <a:spLocks/>
          </p:cNvSpPr>
          <p:nvPr/>
        </p:nvSpPr>
        <p:spPr>
          <a:xfrm>
            <a:off x="213500" y="325200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 10</a:t>
            </a:r>
            <a:endParaRPr lang="en-US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as Inquiry &amp; </a:t>
            </a:r>
            <a:r>
              <a:rPr lang="en-US" sz="2800" b="1">
                <a:solidFill>
                  <a:schemeClr val="bg1"/>
                </a:solidFill>
              </a:rPr>
              <a:t>Information Creation as a Process</a:t>
            </a:r>
            <a:endParaRPr lang="en-US">
              <a:solidFill>
                <a:schemeClr val="bg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06608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60" y="2106338"/>
            <a:ext cx="4221898" cy="4563296"/>
          </a:xfrm>
        </p:spPr>
        <p:txBody>
          <a:bodyPr anchor="t">
            <a:noAutofit/>
          </a:bodyPr>
          <a:lstStyle/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Use research tools and indicators of authority to determine the credibility of sources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Recognize that authoritative content may be packaged formally or informally and may include sources of all media types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Develop and maintain an open mind when encountering varied and sometimes conflicting perspectives (D)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E2633B-C2BA-48B2-A496-C3A1254A6DF8}"/>
              </a:ext>
            </a:extLst>
          </p:cNvPr>
          <p:cNvSpPr txBox="1">
            <a:spLocks/>
          </p:cNvSpPr>
          <p:nvPr/>
        </p:nvSpPr>
        <p:spPr>
          <a:xfrm>
            <a:off x="213500" y="226666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 11</a:t>
            </a:r>
            <a:endParaRPr lang="en-US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</a:rPr>
              <a:t>Authority is Constructed and Contextual </a:t>
            </a:r>
            <a:endParaRPr lang="en-US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60905CA-BCEE-46A4-8CA2-5CB56857961D}"/>
              </a:ext>
            </a:extLst>
          </p:cNvPr>
          <p:cNvSpPr txBox="1">
            <a:spLocks/>
          </p:cNvSpPr>
          <p:nvPr/>
        </p:nvSpPr>
        <p:spPr>
          <a:xfrm>
            <a:off x="6172200" y="1527024"/>
            <a:ext cx="5181600" cy="464993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Get back into groups from the previous week</a:t>
            </a:r>
          </a:p>
          <a:p>
            <a:r>
              <a:rPr lang="en-US"/>
              <a:t>Groups work for about 25 minutes to look more closely at one library source and one open web source and examine the credibility of these sources </a:t>
            </a:r>
          </a:p>
          <a:p>
            <a:r>
              <a:rPr lang="en-US"/>
              <a:t>The goal is to have a defined research question</a:t>
            </a:r>
          </a:p>
          <a:p>
            <a:r>
              <a:rPr lang="en-US"/>
              <a:t>About 45 minutes (or 10 per group) to report back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7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976" y="2133444"/>
            <a:ext cx="4230059" cy="451182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Use research tools and indicators of authority to determine the credibility of sources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Recognize that authoritative content may be packaged formally or informally and may include sources of all media types (KP);</a:t>
            </a:r>
          </a:p>
          <a:p>
            <a:pPr algn="l"/>
            <a:endParaRPr lang="en-US" sz="2200">
              <a:solidFill>
                <a:schemeClr val="bg1">
                  <a:lumMod val="85000"/>
                  <a:lumOff val="15000"/>
                </a:schemeClr>
              </a:solidFill>
              <a:cs typeface="Calibri"/>
            </a:endParaRPr>
          </a:p>
          <a:p>
            <a:pPr algn="l"/>
            <a:r>
              <a:rPr lang="en-US" sz="22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Develop and maintain an open mind when encountering varied and sometimes conflicting perspectives (D)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E7BDDE-2150-44BB-8F4C-CE3B79F5D052}"/>
              </a:ext>
            </a:extLst>
          </p:cNvPr>
          <p:cNvSpPr txBox="1">
            <a:spLocks/>
          </p:cNvSpPr>
          <p:nvPr/>
        </p:nvSpPr>
        <p:spPr>
          <a:xfrm>
            <a:off x="213500" y="259510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 11</a:t>
            </a:r>
            <a:endParaRPr lang="en-US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</a:rPr>
              <a:t>Authority is Constructed and Contextual </a:t>
            </a:r>
            <a:endParaRPr lang="en-US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0EB8C235-01AD-45D7-83F8-503A4643C8D8}"/>
              </a:ext>
            </a:extLst>
          </p:cNvPr>
          <p:cNvSpPr txBox="1">
            <a:spLocks/>
          </p:cNvSpPr>
          <p:nvPr/>
        </p:nvSpPr>
        <p:spPr>
          <a:xfrm>
            <a:off x="5514474" y="670594"/>
            <a:ext cx="5839326" cy="55063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For each source: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Who is the author?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What organization or institution are they affiliated with?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What else have they published?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What’s something interesting you found on their social media?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Would you consider this person an expert in their field? Why?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How/Why do you think this source would be useful for this topic?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Anything else you noticed or discussed?</a:t>
            </a:r>
            <a:endParaRPr lang="en-US" sz="1600"/>
          </a:p>
          <a:p>
            <a:r>
              <a:rPr lang="en-US" sz="1600"/>
              <a:t>For a journal article:</a:t>
            </a:r>
          </a:p>
          <a:p>
            <a:pPr lvl="1"/>
            <a:r>
              <a:rPr lang="en-US" sz="1600"/>
              <a:t>Who is the publisher?</a:t>
            </a:r>
          </a:p>
          <a:p>
            <a:pPr lvl="1"/>
            <a:r>
              <a:rPr lang="en-US" sz="1600"/>
              <a:t>Is it peer-reviewed?</a:t>
            </a:r>
          </a:p>
          <a:p>
            <a:pPr lvl="1"/>
            <a:r>
              <a:rPr lang="en-US" sz="1600"/>
              <a:t>Who’s the audience?</a:t>
            </a:r>
          </a:p>
          <a:p>
            <a:r>
              <a:rPr lang="en-US" sz="1600"/>
              <a:t>For a website:</a:t>
            </a:r>
          </a:p>
          <a:p>
            <a:pPr lvl="1"/>
            <a:r>
              <a:rPr lang="en-US" sz="1600"/>
              <a:t>Who is the audience?</a:t>
            </a:r>
          </a:p>
          <a:p>
            <a:pPr lvl="1"/>
            <a:r>
              <a:rPr lang="en-US" sz="1600"/>
              <a:t>What is the purpose of the site?</a:t>
            </a:r>
          </a:p>
          <a:p>
            <a:pPr lvl="1"/>
            <a:r>
              <a:rPr lang="en-US" sz="1600"/>
              <a:t>Who’s behind it?</a:t>
            </a:r>
          </a:p>
          <a:p>
            <a:pPr lvl="1"/>
            <a:r>
              <a:rPr lang="en-US" sz="1600"/>
              <a:t>Does it seem credible? Why?</a:t>
            </a:r>
          </a:p>
        </p:txBody>
      </p:sp>
    </p:spTree>
    <p:extLst>
      <p:ext uri="{BB962C8B-B14F-4D97-AF65-F5344CB8AC3E}">
        <p14:creationId xmlns:p14="http://schemas.microsoft.com/office/powerpoint/2010/main" val="2635112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893" y="1120285"/>
            <a:ext cx="3627007" cy="2809875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solidFill>
                  <a:srgbClr val="000000"/>
                </a:solidFill>
                <a:cs typeface="Calibri Light"/>
              </a:rPr>
              <a:t>Reflection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3930160"/>
            <a:ext cx="3348228" cy="928494"/>
          </a:xfrm>
        </p:spPr>
        <p:txBody>
          <a:bodyPr anchor="t">
            <a:normAutofit/>
          </a:bodyPr>
          <a:lstStyle/>
          <a:p>
            <a:pPr algn="l"/>
            <a:r>
              <a:rPr lang="en-US" sz="20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The Librarian's Perspective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5153974" y="2665058"/>
            <a:ext cx="6696192" cy="38177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>
                <a:cs typeface="Calibri"/>
              </a:rPr>
              <a:t>We’ve developed this into a two-part activity over time. With your background in library instruction, what do you think the value of this extended workshop is?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52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879" y="2301057"/>
            <a:ext cx="4147912" cy="4308990"/>
          </a:xfrm>
        </p:spPr>
        <p:txBody>
          <a:bodyPr anchor="t">
            <a:normAutofit/>
          </a:bodyPr>
          <a:lstStyle/>
          <a:p>
            <a:r>
              <a:rPr lang="en-US" sz="1800">
                <a:solidFill>
                  <a:schemeClr val="bg1"/>
                </a:solidFill>
                <a:cs typeface="Calibri"/>
              </a:rPr>
              <a:t>Week 13 includes a guided research  workshop in which students can research individually with us there to help</a:t>
            </a:r>
          </a:p>
          <a:p>
            <a:endParaRPr lang="en-US" sz="1800">
              <a:solidFill>
                <a:schemeClr val="bg1"/>
              </a:solidFill>
              <a:cs typeface="Calibri"/>
            </a:endParaRPr>
          </a:p>
          <a:p>
            <a:r>
              <a:rPr lang="en-US" sz="1800">
                <a:solidFill>
                  <a:schemeClr val="bg1"/>
                </a:solidFill>
                <a:cs typeface="Calibri"/>
              </a:rPr>
              <a:t>Students work on developing topics and writing drafts of their research proposals before our guided research </a:t>
            </a:r>
          </a:p>
          <a:p>
            <a:endParaRPr lang="en-US" sz="1800">
              <a:solidFill>
                <a:schemeClr val="bg1"/>
              </a:solidFill>
              <a:cs typeface="Calibri"/>
            </a:endParaRPr>
          </a:p>
          <a:p>
            <a:r>
              <a:rPr lang="en-US" sz="1800">
                <a:solidFill>
                  <a:schemeClr val="bg1"/>
                </a:solidFill>
                <a:cs typeface="Calibri"/>
              </a:rPr>
              <a:t>Although this is a standard activity that both of us have done in other classes, it becomes more in this class because students can build on the skills they have been developing all semester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BD331D-E32F-4027-B495-D574736603D4}"/>
              </a:ext>
            </a:extLst>
          </p:cNvPr>
          <p:cNvSpPr txBox="1">
            <a:spLocks/>
          </p:cNvSpPr>
          <p:nvPr/>
        </p:nvSpPr>
        <p:spPr>
          <a:xfrm>
            <a:off x="213500" y="325200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 13 and Beyond</a:t>
            </a:r>
            <a:endParaRPr lang="en-US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endParaRPr lang="en-US" sz="2800" b="1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0075A2-7FA0-4B6B-82A8-A691ED4C936E}"/>
              </a:ext>
            </a:extLst>
          </p:cNvPr>
          <p:cNvSpPr txBox="1">
            <a:spLocks/>
          </p:cNvSpPr>
          <p:nvPr/>
        </p:nvSpPr>
        <p:spPr>
          <a:xfrm>
            <a:off x="5352143" y="3766050"/>
            <a:ext cx="4796367" cy="45763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cs typeface="Calibri"/>
            </a:endParaRPr>
          </a:p>
        </p:txBody>
      </p:sp>
      <p:pic>
        <p:nvPicPr>
          <p:cNvPr id="13" name="Picture 13" descr="RMWard Posted in The DeLacey Family">
            <a:extLst>
              <a:ext uri="{FF2B5EF4-FFF2-40B4-BE49-F238E27FC236}">
                <a16:creationId xmlns:a16="http://schemas.microsoft.com/office/drawing/2014/main" id="{9327177F-6848-4832-8503-2C09A26AF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143" y="1172862"/>
            <a:ext cx="5747719" cy="408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BD331D-E32F-4027-B495-D574736603D4}"/>
              </a:ext>
            </a:extLst>
          </p:cNvPr>
          <p:cNvSpPr txBox="1">
            <a:spLocks/>
          </p:cNvSpPr>
          <p:nvPr/>
        </p:nvSpPr>
        <p:spPr>
          <a:xfrm>
            <a:off x="213500" y="325201"/>
            <a:ext cx="4440793" cy="123743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500" b="1" dirty="0">
                <a:solidFill>
                  <a:schemeClr val="bg1"/>
                </a:solidFill>
                <a:cs typeface="Calibri Light"/>
              </a:rPr>
              <a:t>Any questions?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C86AC2-9996-414C-A48D-140F47BC00B8}"/>
              </a:ext>
            </a:extLst>
          </p:cNvPr>
          <p:cNvSpPr txBox="1">
            <a:spLocks/>
          </p:cNvSpPr>
          <p:nvPr/>
        </p:nvSpPr>
        <p:spPr>
          <a:xfrm>
            <a:off x="4937234" y="982608"/>
            <a:ext cx="6718738" cy="14175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>
              <a:cs typeface="Calibri Light"/>
            </a:endParaRPr>
          </a:p>
          <a:p>
            <a:endParaRPr lang="en-US">
              <a:cs typeface="Calibri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3D7D67-DB9F-45C1-A3A0-C6A127F64971}"/>
              </a:ext>
            </a:extLst>
          </p:cNvPr>
          <p:cNvSpPr txBox="1"/>
          <p:nvPr/>
        </p:nvSpPr>
        <p:spPr>
          <a:xfrm>
            <a:off x="5125726" y="652162"/>
            <a:ext cx="6530246" cy="58169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400" dirty="0">
                <a:latin typeface="Calibri Light"/>
              </a:rPr>
              <a:t>We’d be glad to hear from you to continue the discussion, answer  questions, and share materials!</a:t>
            </a:r>
          </a:p>
          <a:p>
            <a:endParaRPr lang="en-US" sz="3000" dirty="0">
              <a:latin typeface="Calibri Light"/>
            </a:endParaRPr>
          </a:p>
          <a:p>
            <a:r>
              <a:rPr lang="en-US" sz="3000" dirty="0">
                <a:latin typeface="Calibri Light"/>
              </a:rPr>
              <a:t>You can reach us at:</a:t>
            </a:r>
          </a:p>
          <a:p>
            <a:endParaRPr lang="en-US" sz="3000" dirty="0">
              <a:latin typeface="Calibri Light"/>
            </a:endParaRPr>
          </a:p>
          <a:p>
            <a:r>
              <a:rPr lang="en-US" sz="3000" dirty="0">
                <a:latin typeface="Calibri Light"/>
                <a:hlinkClick r:id="rId2"/>
              </a:rPr>
              <a:t>samuel.boss@northernvermont.edu</a:t>
            </a:r>
            <a:endParaRPr lang="en-US" sz="3000" dirty="0">
              <a:latin typeface="Calibri Light"/>
            </a:endParaRPr>
          </a:p>
          <a:p>
            <a:endParaRPr lang="en-US" sz="3000" dirty="0">
              <a:latin typeface="Calibri Light"/>
            </a:endParaRPr>
          </a:p>
          <a:p>
            <a:r>
              <a:rPr lang="en-US" sz="3000" dirty="0">
                <a:latin typeface="Calibri Light"/>
                <a:hlinkClick r:id="rId3"/>
              </a:rPr>
              <a:t>kristi.castleberry@northernvermont.edu</a:t>
            </a:r>
            <a:endParaRPr lang="en-US" sz="3000" dirty="0">
              <a:latin typeface="Calibri Light"/>
            </a:endParaRPr>
          </a:p>
          <a:p>
            <a:endParaRPr lang="en-US" sz="3000" dirty="0">
              <a:latin typeface="Calibri Light"/>
            </a:endParaRPr>
          </a:p>
          <a:p>
            <a:endParaRPr lang="en-US" sz="3000" dirty="0">
              <a:latin typeface="Calibri Light"/>
            </a:endParaRPr>
          </a:p>
          <a:p>
            <a:endParaRPr lang="en-US" sz="3000" dirty="0">
              <a:latin typeface="Calibri Light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38973D6-6DAF-394E-B4A3-EE2D84FF4D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2" y="1829753"/>
            <a:ext cx="3366926" cy="461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785" y="1120285"/>
            <a:ext cx="3461115" cy="2809875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solidFill>
                  <a:schemeClr val="bg1"/>
                </a:solidFill>
                <a:ea typeface="+mj-lt"/>
                <a:cs typeface="+mj-lt"/>
              </a:rPr>
              <a:t>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A779DF1-1A57-432D-AE50-E237A75E67E2}"/>
              </a:ext>
            </a:extLst>
          </p:cNvPr>
          <p:cNvSpPr txBox="1">
            <a:spLocks/>
          </p:cNvSpPr>
          <p:nvPr/>
        </p:nvSpPr>
        <p:spPr>
          <a:xfrm>
            <a:off x="5146792" y="1125225"/>
            <a:ext cx="6696192" cy="46161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ea typeface="+mn-lt"/>
                <a:cs typeface="+mn-lt"/>
              </a:rPr>
              <a:t>apply framework concepts in a collaborative environment</a:t>
            </a:r>
            <a:endParaRPr lang="en-US" dirty="0"/>
          </a:p>
          <a:p>
            <a:endParaRPr lang="en-US" sz="3000">
              <a:ea typeface="+mn-lt"/>
              <a:cs typeface="+mn-lt"/>
            </a:endParaRPr>
          </a:p>
          <a:p>
            <a:r>
              <a:rPr lang="en-US" sz="3000" dirty="0">
                <a:ea typeface="+mn-lt"/>
                <a:cs typeface="+mn-lt"/>
              </a:rPr>
              <a:t>nurture students’ critical approaches to new information</a:t>
            </a:r>
            <a:endParaRPr lang="en-US" dirty="0"/>
          </a:p>
          <a:p>
            <a:endParaRPr lang="en-US" sz="3000">
              <a:ea typeface="+mn-lt"/>
              <a:cs typeface="+mn-lt"/>
            </a:endParaRPr>
          </a:p>
          <a:p>
            <a:r>
              <a:rPr lang="en-US" sz="3000">
                <a:ea typeface="+mn-lt"/>
                <a:cs typeface="+mn-lt"/>
              </a:rPr>
              <a:t>foster a sense of passion and encourage persistence by tying information literacy skills to issues of importance to the student </a:t>
            </a:r>
            <a:endParaRPr lang="en-US" sz="3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998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 descr="An illustration from the Mary Shelley&amp;#39;s original novel, Frankenstein.">
            <a:extLst>
              <a:ext uri="{FF2B5EF4-FFF2-40B4-BE49-F238E27FC236}">
                <a16:creationId xmlns:a16="http://schemas.microsoft.com/office/drawing/2014/main" id="{25356272-6B22-E14B-A4D1-FFCDDAB4B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521" y="526616"/>
            <a:ext cx="7929451" cy="5768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A779DF1-1A57-432D-AE50-E237A75E67E2}"/>
              </a:ext>
            </a:extLst>
          </p:cNvPr>
          <p:cNvSpPr txBox="1">
            <a:spLocks/>
          </p:cNvSpPr>
          <p:nvPr/>
        </p:nvSpPr>
        <p:spPr>
          <a:xfrm>
            <a:off x="5146792" y="1125225"/>
            <a:ext cx="6696192" cy="46161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6032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673" y="1120285"/>
            <a:ext cx="3348227" cy="2809875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latin typeface="Calibri Light"/>
              </a:rPr>
              <a:t>INT-2040</a:t>
            </a:r>
            <a:endParaRPr lang="en-US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3930160"/>
            <a:ext cx="3348228" cy="928494"/>
          </a:xfrm>
        </p:spPr>
        <p:txBody>
          <a:bodyPr anchor="t">
            <a:normAutofit/>
          </a:bodyPr>
          <a:lstStyle/>
          <a:p>
            <a:pPr algn="l"/>
            <a:r>
              <a:rPr lang="en-US" sz="20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Sophomore Critical Thinking Seminar</a:t>
            </a:r>
            <a:endParaRPr 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5035280" y="414514"/>
            <a:ext cx="7012143" cy="59129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>
                <a:cs typeface="Calibri"/>
              </a:rPr>
              <a:t>Basics &amp; Evolution</a:t>
            </a:r>
          </a:p>
          <a:p>
            <a:endParaRPr lang="en-US" sz="3000">
              <a:cs typeface="Calibri"/>
            </a:endParaRPr>
          </a:p>
          <a:p>
            <a:pPr marL="914400" lvl="1" indent="-457200" algn="l">
              <a:buChar char="•"/>
            </a:pPr>
            <a:r>
              <a:rPr lang="en-US" sz="2600">
                <a:cs typeface="Calibri"/>
              </a:rPr>
              <a:t>INT-2040 is an interdisciplinary class on critical thinking, reading, and writing</a:t>
            </a:r>
          </a:p>
          <a:p>
            <a:pPr marL="914400" lvl="1" indent="-457200" algn="l">
              <a:buChar char="•"/>
            </a:pPr>
            <a:r>
              <a:rPr lang="en-US" sz="2600">
                <a:cs typeface="Calibri"/>
              </a:rPr>
              <a:t>Capstone of general education</a:t>
            </a:r>
          </a:p>
          <a:p>
            <a:pPr marL="914400" lvl="1" indent="-457200" algn="l">
              <a:buChar char="•"/>
            </a:pPr>
            <a:r>
              <a:rPr lang="en-US" sz="2600">
                <a:cs typeface="Calibri"/>
              </a:rPr>
              <a:t>No set info lit component, so I’ve tried a range:</a:t>
            </a:r>
          </a:p>
          <a:p>
            <a:pPr marL="1371600" lvl="2" indent="-457200" algn="l">
              <a:buChar char="•"/>
            </a:pPr>
            <a:r>
              <a:rPr lang="en-US" sz="2400">
                <a:cs typeface="Calibri"/>
              </a:rPr>
              <a:t>First semester I included none</a:t>
            </a:r>
          </a:p>
          <a:p>
            <a:pPr marL="1371600" lvl="2" indent="-457200" algn="l">
              <a:buChar char="•"/>
            </a:pPr>
            <a:r>
              <a:rPr lang="en-US" sz="2400">
                <a:cs typeface="Calibri"/>
              </a:rPr>
              <a:t>Second I included one library workshop</a:t>
            </a:r>
          </a:p>
          <a:p>
            <a:pPr marL="1371600" lvl="2" indent="-457200" algn="l">
              <a:buChar char="•"/>
            </a:pPr>
            <a:r>
              <a:rPr lang="en-US" sz="2400">
                <a:cs typeface="Calibri"/>
              </a:rPr>
              <a:t>Then I upped it to two</a:t>
            </a:r>
          </a:p>
          <a:p>
            <a:pPr marL="1371600" lvl="2" indent="-457200" algn="l">
              <a:buChar char="•"/>
            </a:pPr>
            <a:r>
              <a:rPr lang="en-US" sz="2400">
                <a:cs typeface="Calibri"/>
              </a:rPr>
              <a:t>Then I began working with Sam in 2017 to add an embedded librarian element and we’ve enhanced the level of integration </a:t>
            </a:r>
          </a:p>
        </p:txBody>
      </p:sp>
    </p:spTree>
    <p:extLst>
      <p:ext uri="{BB962C8B-B14F-4D97-AF65-F5344CB8AC3E}">
        <p14:creationId xmlns:p14="http://schemas.microsoft.com/office/powerpoint/2010/main" val="2839669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126" y="1673813"/>
            <a:ext cx="3348227" cy="1084592"/>
          </a:xfrm>
        </p:spPr>
        <p:txBody>
          <a:bodyPr anchor="b">
            <a:normAutofit/>
          </a:bodyPr>
          <a:lstStyle/>
          <a:p>
            <a:r>
              <a:rPr lang="en-US">
                <a:latin typeface="Calibri Light"/>
              </a:rPr>
              <a:t>INT-2040</a:t>
            </a:r>
            <a:endParaRPr lang="en-US">
              <a:cs typeface="Calibri Ligh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4951495" y="345924"/>
            <a:ext cx="7030745" cy="6301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>
                <a:ea typeface="+mn-lt"/>
                <a:cs typeface="+mn-lt"/>
              </a:rPr>
              <a:t>A home for information literacy &amp; inquiry based learning</a:t>
            </a:r>
            <a:endParaRPr lang="en-US" sz="4000"/>
          </a:p>
          <a:p>
            <a:endParaRPr lang="en-US" sz="3000">
              <a:cs typeface="Calibri"/>
            </a:endParaRPr>
          </a:p>
          <a:p>
            <a:pPr marL="457200" indent="-457200" algn="l">
              <a:buChar char="•"/>
            </a:pPr>
            <a:r>
              <a:rPr lang="en-US" sz="3000">
                <a:ea typeface="+mn-lt"/>
                <a:cs typeface="+mn-lt"/>
              </a:rPr>
              <a:t>Critical thinking seminar </a:t>
            </a:r>
            <a:endParaRPr lang="en-US" sz="3000" dirty="0">
              <a:ea typeface="+mn-lt"/>
              <a:cs typeface="+mn-lt"/>
            </a:endParaRPr>
          </a:p>
          <a:p>
            <a:pPr marL="914400" lvl="1" indent="-457200" algn="l">
              <a:buChar char="•"/>
            </a:pPr>
            <a:r>
              <a:rPr lang="en-US" sz="2600">
                <a:ea typeface="+mn-lt"/>
                <a:cs typeface="+mn-lt"/>
              </a:rPr>
              <a:t>Research &amp; discussion opportunities</a:t>
            </a:r>
            <a:endParaRPr lang="en-US" sz="2600" dirty="0">
              <a:ea typeface="+mn-lt"/>
              <a:cs typeface="+mn-lt"/>
            </a:endParaRPr>
          </a:p>
          <a:p>
            <a:pPr marL="914400" lvl="1" indent="-457200" algn="l">
              <a:buChar char="•"/>
            </a:pPr>
            <a:r>
              <a:rPr lang="en-US" sz="2600" dirty="0">
                <a:ea typeface="+mn-lt"/>
                <a:cs typeface="+mn-lt"/>
              </a:rPr>
              <a:t>Revisit foundational workshop(s) content</a:t>
            </a:r>
            <a:r>
              <a:rPr lang="en-US" sz="2600">
                <a:ea typeface="+mn-lt"/>
                <a:cs typeface="+mn-lt"/>
              </a:rPr>
              <a:t>  </a:t>
            </a:r>
            <a:endParaRPr lang="en-US" dirty="0"/>
          </a:p>
          <a:p>
            <a:pPr algn="l"/>
            <a:endParaRPr lang="en-US" sz="3000" dirty="0">
              <a:ea typeface="+mn-lt"/>
              <a:cs typeface="+mn-lt"/>
            </a:endParaRPr>
          </a:p>
          <a:p>
            <a:pPr marL="457200" indent="-457200" algn="l">
              <a:buChar char="•"/>
            </a:pPr>
            <a:r>
              <a:rPr lang="en-US" sz="3000">
                <a:cs typeface="Calibri"/>
              </a:rPr>
              <a:t>2 years of evolution </a:t>
            </a:r>
          </a:p>
          <a:p>
            <a:pPr marL="914400" lvl="1" indent="-457200" algn="l">
              <a:buChar char="•"/>
            </a:pPr>
            <a:r>
              <a:rPr lang="en-US" sz="2600">
                <a:cs typeface="Calibri"/>
              </a:rPr>
              <a:t>Structure &amp; content</a:t>
            </a:r>
          </a:p>
          <a:p>
            <a:pPr marL="1371600" lvl="2" algn="l">
              <a:buChar char="•"/>
            </a:pPr>
            <a:r>
              <a:rPr lang="en-US" sz="2400">
                <a:cs typeface="Calibri"/>
              </a:rPr>
              <a:t>Less talk – more activity</a:t>
            </a:r>
          </a:p>
          <a:p>
            <a:pPr marL="1371600" lvl="2" algn="l">
              <a:buChar char="•"/>
            </a:pPr>
            <a:r>
              <a:rPr lang="en-US" sz="2400">
                <a:cs typeface="Calibri"/>
              </a:rPr>
              <a:t>Frames integrated (or not)</a:t>
            </a:r>
            <a:endParaRPr lang="en-US" sz="2400" dirty="0">
              <a:cs typeface="Calibri"/>
            </a:endParaRPr>
          </a:p>
          <a:p>
            <a:pPr marL="914400" lvl="1" indent="-457200" algn="l">
              <a:buChar char="•"/>
            </a:pPr>
            <a:r>
              <a:rPr lang="en-US" sz="2600" dirty="0">
                <a:cs typeface="Calibri"/>
              </a:rPr>
              <a:t>7</a:t>
            </a:r>
            <a:r>
              <a:rPr lang="en-US" sz="2600">
                <a:cs typeface="Calibri"/>
              </a:rPr>
              <a:t> "library days" to a seamlessly integrated series of workshops. 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299BBF7-04AD-4A00-8C23-ABD05B057D54}"/>
              </a:ext>
            </a:extLst>
          </p:cNvPr>
          <p:cNvSpPr txBox="1">
            <a:spLocks/>
          </p:cNvSpPr>
          <p:nvPr/>
        </p:nvSpPr>
        <p:spPr>
          <a:xfrm>
            <a:off x="219513" y="2980970"/>
            <a:ext cx="4216143" cy="28900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>
                <a:solidFill>
                  <a:schemeClr val="bg1"/>
                </a:solidFill>
                <a:ea typeface="+mn-lt"/>
                <a:cs typeface="+mn-lt"/>
              </a:rPr>
              <a:t>IBL is an "education strategy that encourages asking questions and seeking the answers as a way to enhance student knowledge."</a:t>
            </a:r>
            <a:endParaRPr lang="en-US" b="1">
              <a:solidFill>
                <a:schemeClr val="bg1"/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US" sz="2400" b="1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500">
                <a:ea typeface="+mn-lt"/>
                <a:cs typeface="+mn-lt"/>
              </a:rPr>
              <a:t>Ungvarsky, J. (2019). Inquiry-based learning. </a:t>
            </a:r>
            <a:r>
              <a:rPr lang="en-US" sz="1500" i="1">
                <a:ea typeface="+mn-lt"/>
                <a:cs typeface="+mn-lt"/>
              </a:rPr>
              <a:t>Salem Press Encyclopedia</a:t>
            </a:r>
            <a:r>
              <a:rPr lang="en-US" sz="1500">
                <a:ea typeface="+mn-lt"/>
                <a:cs typeface="+mn-lt"/>
              </a:rPr>
              <a:t>.</a:t>
            </a:r>
            <a:endParaRPr lang="en-US" sz="1500">
              <a:cs typeface="Calibri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1736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FD8FC63-A1AA-491A-85FC-64ADB5E469C0}"/>
              </a:ext>
            </a:extLst>
          </p:cNvPr>
          <p:cNvSpPr txBox="1">
            <a:spLocks/>
          </p:cNvSpPr>
          <p:nvPr/>
        </p:nvSpPr>
        <p:spPr>
          <a:xfrm>
            <a:off x="126222" y="99945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Weeks 1 &amp; 2</a:t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Scholarship as Conversation</a:t>
            </a:r>
            <a:r>
              <a:rPr lang="en-US" sz="2800" b="1">
                <a:solidFill>
                  <a:schemeClr val="bg1"/>
                </a:solidFill>
              </a:rPr>
              <a:t> </a:t>
            </a:r>
            <a:endParaRPr lang="en-US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9C3406-BE9A-408A-9794-E98046DE1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7613" y="449573"/>
            <a:ext cx="7063788" cy="62429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>
                <a:cs typeface="Calibri"/>
              </a:rPr>
              <a:t>Introduction to the scholarly conversation </a:t>
            </a:r>
          </a:p>
          <a:p>
            <a:pPr lvl="1"/>
            <a:r>
              <a:rPr lang="en-US" sz="2600">
                <a:ea typeface="+mn-lt"/>
                <a:cs typeface="+mn-lt"/>
              </a:rPr>
              <a:t>Becoming members of a community</a:t>
            </a:r>
            <a:endParaRPr lang="en-US" sz="2600">
              <a:cs typeface="Calibri"/>
            </a:endParaRPr>
          </a:p>
          <a:p>
            <a:pPr lvl="1"/>
            <a:r>
              <a:rPr lang="en-US" sz="2600">
                <a:cs typeface="Calibri"/>
              </a:rPr>
              <a:t>Knowledge practices &amp; dispositions</a:t>
            </a:r>
            <a:endParaRPr lang="en-US"/>
          </a:p>
          <a:p>
            <a:pPr lvl="1"/>
            <a:r>
              <a:rPr lang="en-US" sz="2600">
                <a:cs typeface="Calibri"/>
              </a:rPr>
              <a:t>Debate preparation workshop  </a:t>
            </a:r>
          </a:p>
          <a:p>
            <a:pPr lvl="1"/>
            <a:endParaRPr lang="en-US">
              <a:cs typeface="Calibri"/>
            </a:endParaRPr>
          </a:p>
          <a:p>
            <a:r>
              <a:rPr lang="en-US" sz="3000">
                <a:solidFill>
                  <a:srgbClr val="000000"/>
                </a:solidFill>
                <a:ea typeface="+mn-lt"/>
                <a:cs typeface="+mn-lt"/>
              </a:rPr>
              <a:t>Evolution 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Eliminated 1st visit (lecture-based)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Moved activity 1 – before debate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Student-driven topic selection </a:t>
            </a:r>
          </a:p>
          <a:p>
            <a:pPr lvl="1"/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3000">
                <a:ea typeface="+mn-lt"/>
                <a:cs typeface="+mn-lt"/>
              </a:rPr>
              <a:t>Debate Preparation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Review of foundational resources (ENG-1081)</a:t>
            </a:r>
            <a:endParaRPr lang="en-US" sz="2600">
              <a:ea typeface="+mn-lt"/>
              <a:cs typeface="+mn-lt"/>
            </a:endParaRPr>
          </a:p>
          <a:p>
            <a:pPr marL="457200" lvl="1" indent="0">
              <a:buNone/>
            </a:pPr>
            <a:endParaRPr lang="en-US" sz="26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US">
              <a:solidFill>
                <a:srgbClr val="000000"/>
              </a:solidFill>
              <a:ea typeface="+mn-lt"/>
              <a:cs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E06982-53C0-4B1D-8BB3-993607ECC96F}"/>
              </a:ext>
            </a:extLst>
          </p:cNvPr>
          <p:cNvSpPr txBox="1">
            <a:spLocks/>
          </p:cNvSpPr>
          <p:nvPr/>
        </p:nvSpPr>
        <p:spPr>
          <a:xfrm>
            <a:off x="126060" y="1988933"/>
            <a:ext cx="4173011" cy="4600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Cites the contributing work of others in their own information production (KP);</a:t>
            </a:r>
            <a:endParaRPr lang="en-US" sz="2000">
              <a:solidFill>
                <a:schemeClr val="bg1"/>
              </a:solidFill>
              <a:cs typeface="Calibri"/>
            </a:endParaRP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Critically evaluates contributions made by others in participatory information environments (KP);</a:t>
            </a: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Recognize they are often entering into an ongoing scholarly conversation and not a finished conversation (D)</a:t>
            </a: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2256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FD8FC63-A1AA-491A-85FC-64ADB5E469C0}"/>
              </a:ext>
            </a:extLst>
          </p:cNvPr>
          <p:cNvSpPr txBox="1">
            <a:spLocks/>
          </p:cNvSpPr>
          <p:nvPr/>
        </p:nvSpPr>
        <p:spPr>
          <a:xfrm>
            <a:off x="126222" y="126221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Weeks 1 &amp; 2</a:t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Scholarship as Conversation</a:t>
            </a:r>
            <a:r>
              <a:rPr lang="en-US" sz="2800" b="1">
                <a:solidFill>
                  <a:schemeClr val="bg1"/>
                </a:solidFill>
              </a:rPr>
              <a:t> </a:t>
            </a:r>
            <a:endParaRPr lang="en-US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542" y="194211"/>
            <a:ext cx="7191507" cy="6393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C7F89D9-AB82-4E7D-951D-9033C7B24FDA}"/>
              </a:ext>
            </a:extLst>
          </p:cNvPr>
          <p:cNvSpPr txBox="1">
            <a:spLocks/>
          </p:cNvSpPr>
          <p:nvPr/>
        </p:nvSpPr>
        <p:spPr>
          <a:xfrm>
            <a:off x="126060" y="1988933"/>
            <a:ext cx="4173011" cy="46009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1. Revisit Library Workshop 1 </a:t>
            </a:r>
            <a:endParaRPr lang="en-US" sz="2400" dirty="0">
              <a:solidFill>
                <a:schemeClr val="bg1"/>
              </a:solidFill>
              <a:cs typeface="Calibri"/>
            </a:endParaRP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2. Evaluate open web &amp; proprietary foundational sources </a:t>
            </a: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3. Document sources </a:t>
            </a:r>
            <a:endParaRPr lang="en-US">
              <a:solidFill>
                <a:schemeClr val="bg1"/>
              </a:solidFill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2760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96367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893" y="1120285"/>
            <a:ext cx="3627007" cy="2809875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solidFill>
                  <a:srgbClr val="000000"/>
                </a:solidFill>
                <a:cs typeface="Calibri Light"/>
              </a:rPr>
              <a:t>Reflection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3930160"/>
            <a:ext cx="3348228" cy="928494"/>
          </a:xfrm>
        </p:spPr>
        <p:txBody>
          <a:bodyPr anchor="t">
            <a:normAutofit/>
          </a:bodyPr>
          <a:lstStyle/>
          <a:p>
            <a:pPr algn="l"/>
            <a:r>
              <a:rPr lang="en-US" sz="2000">
                <a:solidFill>
                  <a:schemeClr val="bg1">
                    <a:lumMod val="85000"/>
                    <a:lumOff val="15000"/>
                  </a:schemeClr>
                </a:solidFill>
                <a:cs typeface="Calibri"/>
              </a:rPr>
              <a:t>The Faculty Perspective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3FD67B-2914-49EB-8EAA-F9379CB38BBE}"/>
              </a:ext>
            </a:extLst>
          </p:cNvPr>
          <p:cNvSpPr txBox="1">
            <a:spLocks/>
          </p:cNvSpPr>
          <p:nvPr/>
        </p:nvSpPr>
        <p:spPr>
          <a:xfrm>
            <a:off x="5098666" y="2002682"/>
            <a:ext cx="6696192" cy="43889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>
                <a:cs typeface="Calibri"/>
              </a:rPr>
              <a:t>Since moving the activity, have you noticed a difference in debate?</a:t>
            </a:r>
          </a:p>
          <a:p>
            <a:endParaRPr lang="en-US" sz="3000">
              <a:ea typeface="+mn-lt"/>
              <a:cs typeface="+mn-lt"/>
            </a:endParaRPr>
          </a:p>
          <a:p>
            <a:r>
              <a:rPr lang="en-US" sz="3000">
                <a:ea typeface="+mn-lt"/>
                <a:cs typeface="+mn-lt"/>
              </a:rPr>
              <a:t>What can we do in the future? Can we tie it closer to the debate?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6429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BD9DD4-F223-497A-BF6A-BE3E1AF382BE}"/>
              </a:ext>
            </a:extLst>
          </p:cNvPr>
          <p:cNvSpPr txBox="1">
            <a:spLocks/>
          </p:cNvSpPr>
          <p:nvPr/>
        </p:nvSpPr>
        <p:spPr>
          <a:xfrm>
            <a:off x="229542" y="116652"/>
            <a:ext cx="4229454" cy="159731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800" b="1">
                <a:solidFill>
                  <a:schemeClr val="bg1"/>
                </a:solidFill>
                <a:ea typeface="+mj-lt"/>
                <a:cs typeface="+mj-lt"/>
              </a:rPr>
              <a:t>Week 9</a:t>
            </a:r>
            <a:endParaRPr lang="en-US"/>
          </a:p>
          <a:p>
            <a:pPr algn="ctr">
              <a:spcAft>
                <a:spcPts val="600"/>
              </a:spcAft>
            </a:pPr>
            <a:r>
              <a:rPr lang="en-US"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as Inquiry &amp; Searching as Strategic Exploration</a:t>
            </a:r>
            <a:r>
              <a:rPr lang="en-US" sz="2800" b="1">
                <a:solidFill>
                  <a:schemeClr val="bg1"/>
                </a:solidFill>
              </a:rPr>
              <a:t> </a:t>
            </a:r>
            <a:endParaRPr lang="en-US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D434F8A-3F7C-4746-8AC9-F5D6D1D4BD7C}"/>
              </a:ext>
            </a:extLst>
          </p:cNvPr>
          <p:cNvSpPr txBox="1">
            <a:spLocks/>
          </p:cNvSpPr>
          <p:nvPr/>
        </p:nvSpPr>
        <p:spPr>
          <a:xfrm>
            <a:off x="126060" y="1988933"/>
            <a:ext cx="4173011" cy="46009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Uses various research methods, based on need, circumstance and type of inquiry (KP);</a:t>
            </a:r>
            <a:endParaRPr lang="en-US" sz="2000">
              <a:solidFill>
                <a:schemeClr val="bg1"/>
              </a:solidFill>
              <a:cs typeface="Calibri"/>
            </a:endParaRP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Uses differing search strategies and understands first attempts do not always produce desired results (KP &amp; D);</a:t>
            </a:r>
          </a:p>
          <a:p>
            <a:pPr lvl="1"/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Seeks multiple perspectives and values persistence (D)</a:t>
            </a: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pPr lvl="1"/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  <a:p>
            <a:endParaRPr lang="en-US" sz="160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sz="1600">
              <a:solidFill>
                <a:schemeClr val="bg1"/>
              </a:solidFill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431ED-50DD-4483-AA3C-7E4C66140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487" y="491754"/>
            <a:ext cx="6919410" cy="61686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>
                <a:cs typeface="Calibri"/>
              </a:rPr>
              <a:t>Return to the Foundational Workshops</a:t>
            </a:r>
          </a:p>
          <a:p>
            <a:pPr lvl="1"/>
            <a:r>
              <a:rPr lang="en-US" sz="2600">
                <a:ea typeface="+mn-lt"/>
                <a:cs typeface="+mn-lt"/>
              </a:rPr>
              <a:t>Knowledge practices &amp; dispositions</a:t>
            </a:r>
            <a:endParaRPr lang="en-US" sz="2600">
              <a:cs typeface="Calibri"/>
            </a:endParaRPr>
          </a:p>
          <a:p>
            <a:pPr lvl="1"/>
            <a:r>
              <a:rPr lang="en-US" sz="2600">
                <a:cs typeface="Calibri"/>
              </a:rPr>
              <a:t>ENG-1081/2 skills </a:t>
            </a:r>
            <a:endParaRPr lang="en-US"/>
          </a:p>
          <a:p>
            <a:pPr lvl="2"/>
            <a:endParaRPr lang="en-US" sz="2200">
              <a:cs typeface="Calibri"/>
            </a:endParaRPr>
          </a:p>
          <a:p>
            <a:r>
              <a:rPr lang="en-US" sz="3000">
                <a:cs typeface="Calibri"/>
              </a:rPr>
              <a:t>Evolution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Initially was a "topic building" workshop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"Topic building" shifted to weeks 10 &amp; 11</a:t>
            </a:r>
          </a:p>
          <a:p>
            <a:pPr lvl="1"/>
            <a:r>
              <a:rPr lang="en-US" sz="2600">
                <a:solidFill>
                  <a:srgbClr val="000000"/>
                </a:solidFill>
                <a:ea typeface="+mn-lt"/>
                <a:cs typeface="+mn-lt"/>
              </a:rPr>
              <a:t>Focus moved to search strategies &amp; critical evaluation of an information source</a:t>
            </a:r>
          </a:p>
          <a:p>
            <a:pPr lvl="1"/>
            <a:endParaRPr lang="en-US" sz="26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3000">
                <a:solidFill>
                  <a:srgbClr val="000000"/>
                </a:solidFill>
                <a:ea typeface="+mn-lt"/>
                <a:cs typeface="+mn-lt"/>
              </a:rPr>
              <a:t>Workshop/Activity</a:t>
            </a:r>
          </a:p>
          <a:p>
            <a:pPr lvl="1"/>
            <a:r>
              <a:rPr lang="en-US" sz="2600">
                <a:ea typeface="+mn-lt"/>
                <a:cs typeface="+mn-lt"/>
              </a:rPr>
              <a:t>"Revised" article / book worksheet </a:t>
            </a:r>
            <a:endParaRPr lang="en-US" sz="2600">
              <a:solidFill>
                <a:srgbClr val="000000"/>
              </a:solidFill>
              <a:ea typeface="+mn-lt"/>
              <a:cs typeface="+mn-lt"/>
            </a:endParaRPr>
          </a:p>
          <a:p>
            <a:pPr lvl="1"/>
            <a:r>
              <a:rPr lang="en-US" sz="2600" dirty="0">
                <a:ea typeface="+mn-lt"/>
                <a:cs typeface="+mn-lt"/>
              </a:rPr>
              <a:t>What do we want to students to identify and why?</a:t>
            </a:r>
            <a:r>
              <a:rPr lang="en-US" sz="2600">
                <a:ea typeface="+mn-lt"/>
                <a:cs typeface="+mn-lt"/>
              </a:rPr>
              <a:t> </a:t>
            </a:r>
            <a:endParaRPr lang="en-US" sz="2600" dirty="0">
              <a:ea typeface="+mn-lt"/>
              <a:cs typeface="+mn-lt"/>
            </a:endParaRPr>
          </a:p>
          <a:p>
            <a:pPr lvl="1"/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endParaRPr lang="en-US">
              <a:solidFill>
                <a:srgbClr val="FF0000"/>
              </a:solidFill>
              <a:ea typeface="+mn-lt"/>
              <a:cs typeface="+mn-lt"/>
            </a:endParaRPr>
          </a:p>
          <a:p>
            <a:endParaRPr lang="en-US">
              <a:solidFill>
                <a:srgbClr val="000000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9439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16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No Zombies Here!</vt:lpstr>
      <vt:lpstr>Learning Objectives</vt:lpstr>
      <vt:lpstr>PowerPoint Presentation</vt:lpstr>
      <vt:lpstr>INT-2040</vt:lpstr>
      <vt:lpstr>INT-2040</vt:lpstr>
      <vt:lpstr>PowerPoint Presentation</vt:lpstr>
      <vt:lpstr>PowerPoint Presentation</vt:lpstr>
      <vt:lpstr>Reflection </vt:lpstr>
      <vt:lpstr>PowerPoint Presentation</vt:lpstr>
      <vt:lpstr>Reflection </vt:lpstr>
      <vt:lpstr>PowerPoint Presentation</vt:lpstr>
      <vt:lpstr>PowerPoint Presentation</vt:lpstr>
      <vt:lpstr>PowerPoint Presentation</vt:lpstr>
      <vt:lpstr>Reflection 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Boss, Samuel C.</dc:creator>
  <cp:lastModifiedBy>Castleberry, Kristi J.</cp:lastModifiedBy>
  <cp:revision>316</cp:revision>
  <dcterms:created xsi:type="dcterms:W3CDTF">2019-06-04T15:21:27Z</dcterms:created>
  <dcterms:modified xsi:type="dcterms:W3CDTF">2019-06-20T12:04:29Z</dcterms:modified>
</cp:coreProperties>
</file>