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2"/>
  </p:sldMasterIdLst>
  <p:notesMasterIdLst>
    <p:notesMasterId r:id="rId4"/>
  </p:notesMasterIdLst>
  <p:handoutMasterIdLst>
    <p:handoutMasterId r:id="rId5"/>
  </p:handoutMasterIdLst>
  <p:sldIdLst>
    <p:sldId id="263" r:id="rId3"/>
  </p:sldIdLst>
  <p:sldSz cx="51206400" cy="36576000"/>
  <p:notesSz cx="9236075" cy="7010400"/>
  <p:defaultTextStyle>
    <a:defPPr>
      <a:defRPr lang="en-US"/>
    </a:defPPr>
    <a:lvl1pPr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5pPr>
    <a:lvl6pPr marL="2286000" algn="l" defTabSz="914400" rtl="0" eaLnBrk="1" latinLnBrk="0" hangingPunct="1">
      <a:defRPr sz="9900" kern="1200">
        <a:solidFill>
          <a:schemeClr val="tx1"/>
        </a:solidFill>
        <a:latin typeface="Times New Roman" pitchFamily="18" charset="0"/>
        <a:ea typeface="+mn-ea"/>
        <a:cs typeface="+mn-cs"/>
      </a:defRPr>
    </a:lvl6pPr>
    <a:lvl7pPr marL="2743200" algn="l" defTabSz="914400" rtl="0" eaLnBrk="1" latinLnBrk="0" hangingPunct="1">
      <a:defRPr sz="9900" kern="1200">
        <a:solidFill>
          <a:schemeClr val="tx1"/>
        </a:solidFill>
        <a:latin typeface="Times New Roman" pitchFamily="18" charset="0"/>
        <a:ea typeface="+mn-ea"/>
        <a:cs typeface="+mn-cs"/>
      </a:defRPr>
    </a:lvl7pPr>
    <a:lvl8pPr marL="3200400" algn="l" defTabSz="914400" rtl="0" eaLnBrk="1" latinLnBrk="0" hangingPunct="1">
      <a:defRPr sz="9900" kern="1200">
        <a:solidFill>
          <a:schemeClr val="tx1"/>
        </a:solidFill>
        <a:latin typeface="Times New Roman" pitchFamily="18" charset="0"/>
        <a:ea typeface="+mn-ea"/>
        <a:cs typeface="+mn-cs"/>
      </a:defRPr>
    </a:lvl8pPr>
    <a:lvl9pPr marL="3657600" algn="l" defTabSz="914400" rtl="0" eaLnBrk="1" latinLnBrk="0" hangingPunct="1">
      <a:defRPr sz="99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1520">
          <p15:clr>
            <a:srgbClr val="A4A3A4"/>
          </p15:clr>
        </p15:guide>
        <p15:guide id="2" pos="1612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Johnson (IWNM)" initials="" lastIdx="4" clrIdx="0"/>
  <p:cmAuthor id="1" name="v-debuye" initials="" lastIdx="8" clrIdx="1"/>
  <p:cmAuthor id="2" name="a-bumont"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AA5DC"/>
    <a:srgbClr val="FFFFFF"/>
    <a:srgbClr val="FF33CC"/>
    <a:srgbClr val="333333"/>
    <a:srgbClr val="FFFFCC"/>
    <a:srgbClr val="004442"/>
    <a:srgbClr val="00808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576" autoAdjust="0"/>
    <p:restoredTop sz="96307" autoAdjust="0"/>
  </p:normalViewPr>
  <p:slideViewPr>
    <p:cSldViewPr>
      <p:cViewPr>
        <p:scale>
          <a:sx n="45" d="100"/>
          <a:sy n="45" d="100"/>
        </p:scale>
        <p:origin x="-3804" y="-5316"/>
      </p:cViewPr>
      <p:guideLst>
        <p:guide orient="horz" pos="11520"/>
        <p:guide pos="16128"/>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987800"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19" name="Rectangle 3"/>
          <p:cNvSpPr>
            <a:spLocks noGrp="1" noChangeArrowheads="1"/>
          </p:cNvSpPr>
          <p:nvPr>
            <p:ph type="dt" sz="quarter" idx="1"/>
          </p:nvPr>
        </p:nvSpPr>
        <p:spPr bwMode="auto">
          <a:xfrm>
            <a:off x="5213350" y="0"/>
            <a:ext cx="3986213" cy="38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t" anchorCtr="0" compatLnSpc="1">
            <a:prstTxWarp prst="textNoShape">
              <a:avLst/>
            </a:prstTxWarp>
          </a:bodyPr>
          <a:lstStyle>
            <a:lvl1pPr algn="r" defTabSz="923925">
              <a:spcBef>
                <a:spcPct val="0"/>
              </a:spcBef>
              <a:buFontTx/>
              <a:buNone/>
              <a:defRPr sz="1200">
                <a:latin typeface="Arial" charset="0"/>
              </a:defRPr>
            </a:lvl1pPr>
          </a:lstStyle>
          <a:p>
            <a:endParaRPr lang="en-US"/>
          </a:p>
        </p:txBody>
      </p:sp>
      <p:sp>
        <p:nvSpPr>
          <p:cNvPr id="9220" name="Rectangle 4"/>
          <p:cNvSpPr>
            <a:spLocks noGrp="1" noChangeArrowheads="1"/>
          </p:cNvSpPr>
          <p:nvPr>
            <p:ph type="ftr" sz="quarter" idx="2"/>
          </p:nvPr>
        </p:nvSpPr>
        <p:spPr bwMode="auto">
          <a:xfrm>
            <a:off x="0" y="6621463"/>
            <a:ext cx="3987800"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21" name="Rectangle 5"/>
          <p:cNvSpPr>
            <a:spLocks noGrp="1" noChangeArrowheads="1"/>
          </p:cNvSpPr>
          <p:nvPr>
            <p:ph type="sldNum" sz="quarter" idx="3"/>
          </p:nvPr>
        </p:nvSpPr>
        <p:spPr bwMode="auto">
          <a:xfrm>
            <a:off x="5213350" y="6621463"/>
            <a:ext cx="3986213" cy="38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8" tIns="46199" rIns="92398" bIns="46199" numCol="1" anchor="b" anchorCtr="0" compatLnSpc="1">
            <a:prstTxWarp prst="textNoShape">
              <a:avLst/>
            </a:prstTxWarp>
          </a:bodyPr>
          <a:lstStyle>
            <a:lvl1pPr algn="r" defTabSz="923925">
              <a:spcBef>
                <a:spcPct val="0"/>
              </a:spcBef>
              <a:buFontTx/>
              <a:buNone/>
              <a:defRPr sz="1200">
                <a:latin typeface="Arial" charset="0"/>
              </a:defRPr>
            </a:lvl1pPr>
          </a:lstStyle>
          <a:p>
            <a:fld id="{51174361-862A-42D6-B3EE-881F47FEA0E5}" type="slidenum">
              <a:rPr lang="en-US"/>
              <a:pPr/>
              <a:t>‹#›</a:t>
            </a:fld>
            <a:endParaRPr lang="en-US"/>
          </a:p>
        </p:txBody>
      </p:sp>
    </p:spTree>
    <p:extLst>
      <p:ext uri="{BB962C8B-B14F-4D97-AF65-F5344CB8AC3E}">
        <p14:creationId xmlns:p14="http://schemas.microsoft.com/office/powerpoint/2010/main" val="10316068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0280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1361738"/>
            <a:ext cx="43526075" cy="7840662"/>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7680325" y="20726400"/>
            <a:ext cx="35845750" cy="93472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16B3DE-DF09-4906-844B-5EE0F3CA3599}" type="slidenum">
              <a:rPr lang="en-US"/>
              <a:pPr/>
              <a:t>‹#›</a:t>
            </a:fld>
            <a:endParaRPr lang="en-US"/>
          </a:p>
        </p:txBody>
      </p:sp>
    </p:spTree>
    <p:extLst>
      <p:ext uri="{BB962C8B-B14F-4D97-AF65-F5344CB8AC3E}">
        <p14:creationId xmlns:p14="http://schemas.microsoft.com/office/powerpoint/2010/main" val="1700366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B589F5-D518-43B7-B956-3BF6DAD420C8}" type="slidenum">
              <a:rPr lang="en-US"/>
              <a:pPr/>
              <a:t>‹#›</a:t>
            </a:fld>
            <a:endParaRPr lang="en-US"/>
          </a:p>
        </p:txBody>
      </p:sp>
    </p:spTree>
    <p:extLst>
      <p:ext uri="{BB962C8B-B14F-4D97-AF65-F5344CB8AC3E}">
        <p14:creationId xmlns:p14="http://schemas.microsoft.com/office/powerpoint/2010/main" val="1845431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125275" y="1465263"/>
            <a:ext cx="11520488" cy="31207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60638" y="1465263"/>
            <a:ext cx="34412237" cy="312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D77BDF0-292A-494B-9D2E-6D647367B3A4}" type="slidenum">
              <a:rPr lang="en-US"/>
              <a:pPr/>
              <a:t>‹#›</a:t>
            </a:fld>
            <a:endParaRPr lang="en-US"/>
          </a:p>
        </p:txBody>
      </p:sp>
    </p:spTree>
    <p:extLst>
      <p:ext uri="{BB962C8B-B14F-4D97-AF65-F5344CB8AC3E}">
        <p14:creationId xmlns:p14="http://schemas.microsoft.com/office/powerpoint/2010/main" val="451490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560638" y="1465263"/>
            <a:ext cx="46085125" cy="6096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560638" y="8534400"/>
            <a:ext cx="22966362" cy="24137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25679400" y="8534400"/>
            <a:ext cx="22966363" cy="11991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5679400" y="20678775"/>
            <a:ext cx="22966363" cy="1199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2560638" y="33307338"/>
            <a:ext cx="11947525" cy="2540000"/>
          </a:xfrm>
        </p:spPr>
        <p:txBody>
          <a:bodyPr/>
          <a:lstStyle>
            <a:lvl1pPr>
              <a:defRPr/>
            </a:lvl1pPr>
          </a:lstStyle>
          <a:p>
            <a:endParaRPr lang="en-US"/>
          </a:p>
        </p:txBody>
      </p:sp>
      <p:sp>
        <p:nvSpPr>
          <p:cNvPr id="7" name="Footer Placeholder 6"/>
          <p:cNvSpPr>
            <a:spLocks noGrp="1"/>
          </p:cNvSpPr>
          <p:nvPr>
            <p:ph type="ftr" sz="quarter" idx="11"/>
          </p:nvPr>
        </p:nvSpPr>
        <p:spPr>
          <a:xfrm>
            <a:off x="17495838" y="33307338"/>
            <a:ext cx="16214725" cy="2540000"/>
          </a:xfrm>
        </p:spPr>
        <p:txBody>
          <a:bodyPr/>
          <a:lstStyle>
            <a:lvl1pPr>
              <a:defRPr/>
            </a:lvl1pPr>
          </a:lstStyle>
          <a:p>
            <a:endParaRPr lang="en-US"/>
          </a:p>
        </p:txBody>
      </p:sp>
      <p:sp>
        <p:nvSpPr>
          <p:cNvPr id="8" name="Slide Number Placeholder 7"/>
          <p:cNvSpPr>
            <a:spLocks noGrp="1"/>
          </p:cNvSpPr>
          <p:nvPr>
            <p:ph type="sldNum" sz="quarter" idx="12"/>
          </p:nvPr>
        </p:nvSpPr>
        <p:spPr>
          <a:xfrm>
            <a:off x="36698238" y="33307338"/>
            <a:ext cx="11947525" cy="2540000"/>
          </a:xfrm>
        </p:spPr>
        <p:txBody>
          <a:bodyPr/>
          <a:lstStyle>
            <a:lvl1pPr>
              <a:defRPr/>
            </a:lvl1pPr>
          </a:lstStyle>
          <a:p>
            <a:fld id="{399F81F1-3B06-4A4B-9BD7-73B44DED6B47}" type="slidenum">
              <a:rPr lang="en-US"/>
              <a:pPr/>
              <a:t>‹#›</a:t>
            </a:fld>
            <a:endParaRPr lang="en-US"/>
          </a:p>
        </p:txBody>
      </p:sp>
    </p:spTree>
    <p:extLst>
      <p:ext uri="{BB962C8B-B14F-4D97-AF65-F5344CB8AC3E}">
        <p14:creationId xmlns:p14="http://schemas.microsoft.com/office/powerpoint/2010/main" val="1658313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1B922D-2EB9-440C-AD24-8BCA926725CE}" type="slidenum">
              <a:rPr lang="en-US"/>
              <a:pPr/>
              <a:t>‹#›</a:t>
            </a:fld>
            <a:endParaRPr lang="en-US"/>
          </a:p>
        </p:txBody>
      </p:sp>
    </p:spTree>
    <p:extLst>
      <p:ext uri="{BB962C8B-B14F-4D97-AF65-F5344CB8AC3E}">
        <p14:creationId xmlns:p14="http://schemas.microsoft.com/office/powerpoint/2010/main" val="178411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3502938"/>
            <a:ext cx="43526075" cy="7264400"/>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4044950" y="15501938"/>
            <a:ext cx="43526075" cy="800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170FA14-9D39-4806-949E-B3BE3891BC43}" type="slidenum">
              <a:rPr lang="en-US"/>
              <a:pPr/>
              <a:t>‹#›</a:t>
            </a:fld>
            <a:endParaRPr lang="en-US"/>
          </a:p>
        </p:txBody>
      </p:sp>
    </p:spTree>
    <p:extLst>
      <p:ext uri="{BB962C8B-B14F-4D97-AF65-F5344CB8AC3E}">
        <p14:creationId xmlns:p14="http://schemas.microsoft.com/office/powerpoint/2010/main" val="2178839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60638" y="8534400"/>
            <a:ext cx="22966362" cy="24137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8534400"/>
            <a:ext cx="22966363" cy="24137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6C924F-BBDA-41FD-9C55-1FB7E56E7068}" type="slidenum">
              <a:rPr lang="en-US"/>
              <a:pPr/>
              <a:t>‹#›</a:t>
            </a:fld>
            <a:endParaRPr lang="en-US"/>
          </a:p>
        </p:txBody>
      </p:sp>
    </p:spTree>
    <p:extLst>
      <p:ext uri="{BB962C8B-B14F-4D97-AF65-F5344CB8AC3E}">
        <p14:creationId xmlns:p14="http://schemas.microsoft.com/office/powerpoint/2010/main" val="1541571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8186738"/>
            <a:ext cx="22625050"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1599863"/>
            <a:ext cx="22625050"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8186738"/>
            <a:ext cx="22632988"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1599863"/>
            <a:ext cx="22632988"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D7FBADF-B505-4198-8365-9B71066E0556}" type="slidenum">
              <a:rPr lang="en-US"/>
              <a:pPr/>
              <a:t>‹#›</a:t>
            </a:fld>
            <a:endParaRPr lang="en-US"/>
          </a:p>
        </p:txBody>
      </p:sp>
    </p:spTree>
    <p:extLst>
      <p:ext uri="{BB962C8B-B14F-4D97-AF65-F5344CB8AC3E}">
        <p14:creationId xmlns:p14="http://schemas.microsoft.com/office/powerpoint/2010/main" val="2103792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2942252-4A21-4631-A3D7-208DDDEC7C17}" type="slidenum">
              <a:rPr lang="en-US"/>
              <a:pPr/>
              <a:t>‹#›</a:t>
            </a:fld>
            <a:endParaRPr lang="en-US"/>
          </a:p>
        </p:txBody>
      </p:sp>
    </p:spTree>
    <p:extLst>
      <p:ext uri="{BB962C8B-B14F-4D97-AF65-F5344CB8AC3E}">
        <p14:creationId xmlns:p14="http://schemas.microsoft.com/office/powerpoint/2010/main" val="1110380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9AFCFBB-598A-4730-9CBA-908DB7144FCC}" type="slidenum">
              <a:rPr lang="en-US"/>
              <a:pPr/>
              <a:t>‹#›</a:t>
            </a:fld>
            <a:endParaRPr lang="en-US"/>
          </a:p>
        </p:txBody>
      </p:sp>
    </p:spTree>
    <p:extLst>
      <p:ext uri="{BB962C8B-B14F-4D97-AF65-F5344CB8AC3E}">
        <p14:creationId xmlns:p14="http://schemas.microsoft.com/office/powerpoint/2010/main" val="759127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55738"/>
            <a:ext cx="16846550" cy="61976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455738"/>
            <a:ext cx="28625800" cy="31216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7653338"/>
            <a:ext cx="16846550" cy="2501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4657E9A-23B7-4516-94D3-88C02B0CF07E}" type="slidenum">
              <a:rPr lang="en-US"/>
              <a:pPr/>
              <a:t>‹#›</a:t>
            </a:fld>
            <a:endParaRPr lang="en-US"/>
          </a:p>
        </p:txBody>
      </p:sp>
    </p:spTree>
    <p:extLst>
      <p:ext uri="{BB962C8B-B14F-4D97-AF65-F5344CB8AC3E}">
        <p14:creationId xmlns:p14="http://schemas.microsoft.com/office/powerpoint/2010/main" val="2391193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5603200"/>
            <a:ext cx="30724475" cy="302260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3268663"/>
            <a:ext cx="30724475" cy="21945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0036175" y="28625800"/>
            <a:ext cx="30724475" cy="4292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928F014-7DFC-418B-9919-09D778EA7847}" type="slidenum">
              <a:rPr lang="en-US"/>
              <a:pPr/>
              <a:t>‹#›</a:t>
            </a:fld>
            <a:endParaRPr lang="en-US"/>
          </a:p>
        </p:txBody>
      </p:sp>
    </p:spTree>
    <p:extLst>
      <p:ext uri="{BB962C8B-B14F-4D97-AF65-F5344CB8AC3E}">
        <p14:creationId xmlns:p14="http://schemas.microsoft.com/office/powerpoint/2010/main" val="3072140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3981" name="Rectangle 13"/>
          <p:cNvSpPr>
            <a:spLocks noChangeAspect="1" noChangeArrowheads="1"/>
          </p:cNvSpPr>
          <p:nvPr/>
        </p:nvSpPr>
        <p:spPr bwMode="auto">
          <a:xfrm>
            <a:off x="0" y="6689725"/>
            <a:ext cx="12814300" cy="29886275"/>
          </a:xfrm>
          <a:prstGeom prst="rect">
            <a:avLst/>
          </a:prstGeom>
          <a:solidFill>
            <a:schemeClr val="accent5">
              <a:lumMod val="90000"/>
              <a:alpha val="50000"/>
            </a:schemeClr>
          </a:solidFill>
          <a:ln>
            <a:noFill/>
          </a:ln>
          <a:effectLst/>
          <a:extLst/>
        </p:spPr>
        <p:txBody>
          <a:bodyPr wrap="none" lIns="274430" tIns="138248" rIns="274430" bIns="138248" anchor="ctr"/>
          <a:lstStyle/>
          <a:p>
            <a:pPr marL="1027113" indent="-1027113" algn="ctr" defTabSz="6288088"/>
            <a:endParaRPr lang="en-US"/>
          </a:p>
        </p:txBody>
      </p:sp>
      <p:pic>
        <p:nvPicPr>
          <p:cNvPr id="83982" name="Picture 14" descr="MPj03905180000[1]"/>
          <p:cNvPicPr>
            <a:picLocks noChangeAspect="1" noChangeArrowheads="1"/>
          </p:cNvPicPr>
          <p:nvPr/>
        </p:nvPicPr>
        <p:blipFill>
          <a:blip r:embed="rId14">
            <a:extLst>
              <a:ext uri="{28A0092B-C50C-407E-A947-70E740481C1C}">
                <a14:useLocalDpi xmlns:a14="http://schemas.microsoft.com/office/drawing/2010/main" val="0"/>
              </a:ext>
            </a:extLst>
          </a:blip>
          <a:srcRect t="14999" b="72250"/>
          <a:stretch>
            <a:fillRect/>
          </a:stretch>
        </p:blipFill>
        <p:spPr bwMode="auto">
          <a:xfrm>
            <a:off x="29964063" y="0"/>
            <a:ext cx="1072673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3" name="Picture 15" descr="MPj03211020000[1]"/>
          <p:cNvPicPr>
            <a:picLocks noChangeAspect="1" noChangeArrowheads="1"/>
          </p:cNvPicPr>
          <p:nvPr/>
        </p:nvPicPr>
        <p:blipFill>
          <a:blip r:embed="rId15">
            <a:extLst>
              <a:ext uri="{28A0092B-C50C-407E-A947-70E740481C1C}">
                <a14:useLocalDpi xmlns:a14="http://schemas.microsoft.com/office/drawing/2010/main" val="0"/>
              </a:ext>
            </a:extLst>
          </a:blip>
          <a:srcRect t="56000" b="34750"/>
          <a:stretch>
            <a:fillRect/>
          </a:stretch>
        </p:blipFill>
        <p:spPr bwMode="auto">
          <a:xfrm>
            <a:off x="40636825" y="0"/>
            <a:ext cx="10569575"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83984" name="Picture 16" descr="MPj03905200000[1]"/>
          <p:cNvPicPr>
            <a:picLocks noChangeAspect="1" noChangeArrowheads="1"/>
          </p:cNvPicPr>
          <p:nvPr/>
        </p:nvPicPr>
        <p:blipFill>
          <a:blip r:embed="rId16">
            <a:extLst>
              <a:ext uri="{28A0092B-C50C-407E-A947-70E740481C1C}">
                <a14:useLocalDpi xmlns:a14="http://schemas.microsoft.com/office/drawing/2010/main" val="0"/>
              </a:ext>
            </a:extLst>
          </a:blip>
          <a:srcRect t="62750" b="22501"/>
          <a:stretch>
            <a:fillRect/>
          </a:stretch>
        </p:blipFill>
        <p:spPr bwMode="auto">
          <a:xfrm>
            <a:off x="20650200" y="0"/>
            <a:ext cx="9342438"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83985" name="Line 17"/>
          <p:cNvSpPr>
            <a:spLocks noChangeShapeType="1"/>
          </p:cNvSpPr>
          <p:nvPr/>
        </p:nvSpPr>
        <p:spPr bwMode="auto">
          <a:xfrm>
            <a:off x="0" y="6689725"/>
            <a:ext cx="51206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86" name="Line 18"/>
          <p:cNvSpPr>
            <a:spLocks noChangeShapeType="1"/>
          </p:cNvSpPr>
          <p:nvPr/>
        </p:nvSpPr>
        <p:spPr bwMode="auto">
          <a:xfrm>
            <a:off x="0" y="7150100"/>
            <a:ext cx="512064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87" name="Line 19"/>
          <p:cNvSpPr>
            <a:spLocks noChangeShapeType="1"/>
          </p:cNvSpPr>
          <p:nvPr/>
        </p:nvSpPr>
        <p:spPr bwMode="auto">
          <a:xfrm>
            <a:off x="12827000" y="35801300"/>
            <a:ext cx="383921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88" name="Line 20"/>
          <p:cNvSpPr>
            <a:spLocks noChangeShapeType="1"/>
          </p:cNvSpPr>
          <p:nvPr/>
        </p:nvSpPr>
        <p:spPr bwMode="auto">
          <a:xfrm>
            <a:off x="12814300" y="6689725"/>
            <a:ext cx="0" cy="298862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89" name="Line 21"/>
          <p:cNvSpPr>
            <a:spLocks noChangeShapeType="1"/>
          </p:cNvSpPr>
          <p:nvPr/>
        </p:nvSpPr>
        <p:spPr bwMode="auto">
          <a:xfrm>
            <a:off x="1062038" y="6721475"/>
            <a:ext cx="0" cy="299243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90" name="Line 22"/>
          <p:cNvSpPr>
            <a:spLocks noChangeShapeType="1"/>
          </p:cNvSpPr>
          <p:nvPr/>
        </p:nvSpPr>
        <p:spPr bwMode="auto">
          <a:xfrm>
            <a:off x="13544550" y="0"/>
            <a:ext cx="0" cy="365760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91" name="Line 23"/>
          <p:cNvSpPr>
            <a:spLocks noChangeShapeType="1"/>
          </p:cNvSpPr>
          <p:nvPr/>
        </p:nvSpPr>
        <p:spPr bwMode="auto">
          <a:xfrm>
            <a:off x="25949275" y="7150100"/>
            <a:ext cx="0" cy="2942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92" name="Line 24"/>
          <p:cNvSpPr>
            <a:spLocks noChangeShapeType="1"/>
          </p:cNvSpPr>
          <p:nvPr/>
        </p:nvSpPr>
        <p:spPr bwMode="auto">
          <a:xfrm>
            <a:off x="38392100" y="7150100"/>
            <a:ext cx="0" cy="2942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93" name="Line 25"/>
          <p:cNvSpPr>
            <a:spLocks noChangeShapeType="1"/>
          </p:cNvSpPr>
          <p:nvPr/>
        </p:nvSpPr>
        <p:spPr bwMode="auto">
          <a:xfrm>
            <a:off x="50028475" y="7150100"/>
            <a:ext cx="0" cy="2942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lstStyle/>
          <a:p>
            <a:endParaRPr lang="en-US"/>
          </a:p>
        </p:txBody>
      </p:sp>
      <p:sp>
        <p:nvSpPr>
          <p:cNvPr id="83994" name="Rectangle 26"/>
          <p:cNvSpPr>
            <a:spLocks noChangeAspect="1" noChangeArrowheads="1"/>
          </p:cNvSpPr>
          <p:nvPr/>
        </p:nvSpPr>
        <p:spPr bwMode="auto">
          <a:xfrm>
            <a:off x="0" y="7938"/>
            <a:ext cx="20802600" cy="1363662"/>
          </a:xfrm>
          <a:prstGeom prst="rect">
            <a:avLst/>
          </a:prstGeom>
          <a:solidFill>
            <a:schemeClr val="accent1">
              <a:lumMod val="50000"/>
            </a:schemeClr>
          </a:solidFill>
          <a:ln>
            <a:noFill/>
          </a:ln>
          <a:effectLst/>
          <a:extLst/>
        </p:spPr>
        <p:txBody>
          <a:bodyPr wrap="none" lIns="274430" tIns="138248" rIns="274430" bIns="138248" anchor="ctr"/>
          <a:lstStyle/>
          <a:p>
            <a:endParaRPr lang="en-US"/>
          </a:p>
        </p:txBody>
      </p:sp>
      <p:sp>
        <p:nvSpPr>
          <p:cNvPr id="83970" name="Rectangle 2"/>
          <p:cNvSpPr>
            <a:spLocks noGrp="1" noChangeArrowheads="1"/>
          </p:cNvSpPr>
          <p:nvPr>
            <p:ph type="title"/>
          </p:nvPr>
        </p:nvSpPr>
        <p:spPr bwMode="auto">
          <a:xfrm>
            <a:off x="2560638" y="1465263"/>
            <a:ext cx="46085125"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ctr" anchorCtr="0" compatLnSpc="1">
            <a:prstTxWarp prst="textNoShape">
              <a:avLst/>
            </a:prstTxWarp>
          </a:bodyPr>
          <a:lstStyle/>
          <a:p>
            <a:pPr lvl="0"/>
            <a:r>
              <a:rPr lang="en-US" smtClean="0"/>
              <a:t>Click to edit Master title style</a:t>
            </a:r>
            <a:endParaRPr lang="en-US" dirty="0" smtClean="0"/>
          </a:p>
        </p:txBody>
      </p:sp>
      <p:sp>
        <p:nvSpPr>
          <p:cNvPr id="83971" name="Rectangle 3"/>
          <p:cNvSpPr>
            <a:spLocks noGrp="1" noChangeArrowheads="1"/>
          </p:cNvSpPr>
          <p:nvPr>
            <p:ph type="body" idx="1"/>
          </p:nvPr>
        </p:nvSpPr>
        <p:spPr bwMode="auto">
          <a:xfrm>
            <a:off x="2560638" y="8534400"/>
            <a:ext cx="46085125" cy="2413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3972" name="Rectangle 4"/>
          <p:cNvSpPr>
            <a:spLocks noGrp="1" noChangeArrowheads="1"/>
          </p:cNvSpPr>
          <p:nvPr>
            <p:ph type="dt" sz="half" idx="2"/>
          </p:nvPr>
        </p:nvSpPr>
        <p:spPr bwMode="auto">
          <a:xfrm>
            <a:off x="2560638" y="33307338"/>
            <a:ext cx="11947525"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spcBef>
                <a:spcPct val="0"/>
              </a:spcBef>
              <a:buFontTx/>
              <a:buNone/>
              <a:defRPr sz="1600">
                <a:latin typeface="+mn-lt"/>
              </a:defRPr>
            </a:lvl1pPr>
          </a:lstStyle>
          <a:p>
            <a:endParaRPr lang="en-US" dirty="0"/>
          </a:p>
        </p:txBody>
      </p:sp>
      <p:sp>
        <p:nvSpPr>
          <p:cNvPr id="83973" name="Rectangle 5"/>
          <p:cNvSpPr>
            <a:spLocks noGrp="1" noChangeArrowheads="1"/>
          </p:cNvSpPr>
          <p:nvPr>
            <p:ph type="ftr" sz="quarter" idx="3"/>
          </p:nvPr>
        </p:nvSpPr>
        <p:spPr bwMode="auto">
          <a:xfrm>
            <a:off x="17495838" y="33307338"/>
            <a:ext cx="16214725"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lgn="ctr">
              <a:spcBef>
                <a:spcPct val="0"/>
              </a:spcBef>
              <a:buFontTx/>
              <a:buNone/>
              <a:defRPr sz="1600">
                <a:latin typeface="+mn-lt"/>
              </a:defRPr>
            </a:lvl1pPr>
          </a:lstStyle>
          <a:p>
            <a:endParaRPr lang="en-US" dirty="0"/>
          </a:p>
        </p:txBody>
      </p:sp>
      <p:sp>
        <p:nvSpPr>
          <p:cNvPr id="83974" name="Rectangle 6"/>
          <p:cNvSpPr>
            <a:spLocks noGrp="1" noChangeArrowheads="1"/>
          </p:cNvSpPr>
          <p:nvPr>
            <p:ph type="sldNum" sz="quarter" idx="4"/>
          </p:nvPr>
        </p:nvSpPr>
        <p:spPr bwMode="auto">
          <a:xfrm>
            <a:off x="36698238" y="33307338"/>
            <a:ext cx="11947525" cy="2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bodyPr>
          <a:lstStyle>
            <a:lvl1pPr algn="r">
              <a:spcBef>
                <a:spcPct val="0"/>
              </a:spcBef>
              <a:buFontTx/>
              <a:buNone/>
              <a:defRPr sz="1600">
                <a:latin typeface="+mn-lt"/>
              </a:defRPr>
            </a:lvl1pPr>
          </a:lstStyle>
          <a:p>
            <a:fld id="{1E2B1309-A9D8-4C66-99C6-860A28674D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39725" indent="-339725" algn="l" rtl="0" eaLnBrk="1" fontAlgn="base" hangingPunct="1">
        <a:spcBef>
          <a:spcPct val="20000"/>
        </a:spcBef>
        <a:spcAft>
          <a:spcPct val="0"/>
        </a:spcAft>
        <a:buChar char="•"/>
        <a:defRPr sz="3300">
          <a:solidFill>
            <a:schemeClr val="tx1"/>
          </a:solidFill>
          <a:latin typeface="+mn-lt"/>
          <a:ea typeface="+mn-ea"/>
          <a:cs typeface="+mn-cs"/>
        </a:defRPr>
      </a:lvl1pPr>
      <a:lvl2pPr marL="739775" indent="-287338" algn="l" rtl="0" eaLnBrk="1" fontAlgn="base" hangingPunct="1">
        <a:spcBef>
          <a:spcPct val="20000"/>
        </a:spcBef>
        <a:spcAft>
          <a:spcPct val="0"/>
        </a:spcAft>
        <a:buChar char="–"/>
        <a:defRPr sz="2700">
          <a:solidFill>
            <a:schemeClr val="tx1"/>
          </a:solidFill>
          <a:latin typeface="+mn-lt"/>
        </a:defRPr>
      </a:lvl2pPr>
      <a:lvl3pPr marL="1141413" indent="-227013" algn="l" rtl="0" eaLnBrk="1" fontAlgn="base" hangingPunct="1">
        <a:spcBef>
          <a:spcPct val="20000"/>
        </a:spcBef>
        <a:spcAft>
          <a:spcPct val="0"/>
        </a:spcAft>
        <a:buChar char="•"/>
        <a:defRPr sz="2200">
          <a:solidFill>
            <a:schemeClr val="tx1"/>
          </a:solidFill>
          <a:latin typeface="+mn-lt"/>
        </a:defRPr>
      </a:lvl3pPr>
      <a:lvl4pPr marL="1601788" indent="-234950" algn="l" rtl="0" eaLnBrk="1" fontAlgn="base" hangingPunct="1">
        <a:spcBef>
          <a:spcPct val="20000"/>
        </a:spcBef>
        <a:spcAft>
          <a:spcPct val="0"/>
        </a:spcAft>
        <a:buChar char="–"/>
        <a:defRPr sz="2200">
          <a:solidFill>
            <a:schemeClr val="tx1"/>
          </a:solidFill>
          <a:latin typeface="+mn-lt"/>
        </a:defRPr>
      </a:lvl4pPr>
      <a:lvl5pPr marL="2055813" indent="-227013" algn="l" rtl="0" eaLnBrk="1" fontAlgn="base" hangingPunct="1">
        <a:spcBef>
          <a:spcPct val="20000"/>
        </a:spcBef>
        <a:spcAft>
          <a:spcPct val="0"/>
        </a:spcAft>
        <a:buChar char="»"/>
        <a:defRPr sz="2200">
          <a:solidFill>
            <a:schemeClr val="tx1"/>
          </a:solidFill>
          <a:latin typeface="+mn-lt"/>
        </a:defRPr>
      </a:lvl5pPr>
      <a:lvl6pPr marL="2513013" indent="-227013" algn="l" rtl="0" eaLnBrk="1" fontAlgn="base" hangingPunct="1">
        <a:spcBef>
          <a:spcPct val="20000"/>
        </a:spcBef>
        <a:spcAft>
          <a:spcPct val="0"/>
        </a:spcAft>
        <a:buChar char="»"/>
        <a:defRPr sz="2200">
          <a:solidFill>
            <a:schemeClr val="tx1"/>
          </a:solidFill>
          <a:latin typeface="+mn-lt"/>
        </a:defRPr>
      </a:lvl6pPr>
      <a:lvl7pPr marL="2970213" indent="-227013" algn="l" rtl="0" eaLnBrk="1" fontAlgn="base" hangingPunct="1">
        <a:spcBef>
          <a:spcPct val="20000"/>
        </a:spcBef>
        <a:spcAft>
          <a:spcPct val="0"/>
        </a:spcAft>
        <a:buChar char="»"/>
        <a:defRPr sz="2200">
          <a:solidFill>
            <a:schemeClr val="tx1"/>
          </a:solidFill>
          <a:latin typeface="+mn-lt"/>
        </a:defRPr>
      </a:lvl7pPr>
      <a:lvl8pPr marL="3427413" indent="-227013" algn="l" rtl="0" eaLnBrk="1" fontAlgn="base" hangingPunct="1">
        <a:spcBef>
          <a:spcPct val="20000"/>
        </a:spcBef>
        <a:spcAft>
          <a:spcPct val="0"/>
        </a:spcAft>
        <a:buChar char="»"/>
        <a:defRPr sz="2200">
          <a:solidFill>
            <a:schemeClr val="tx1"/>
          </a:solidFill>
          <a:latin typeface="+mn-lt"/>
        </a:defRPr>
      </a:lvl8pPr>
      <a:lvl9pPr marL="3884613" indent="-227013" algn="l" rtl="0" eaLnBrk="1" fontAlgn="base" hangingPunct="1">
        <a:spcBef>
          <a:spcPct val="20000"/>
        </a:spcBef>
        <a:spcAft>
          <a:spcPct val="0"/>
        </a:spcAft>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jpg"/><Relationship Id="rId1" Type="http://schemas.openxmlformats.org/officeDocument/2006/relationships/slideLayout" Target="../slideLayouts/slideLayout12.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3500100" y="1350963"/>
            <a:ext cx="36490275" cy="3373437"/>
          </a:xfrm>
          <a:noFill/>
        </p:spPr>
        <p:txBody>
          <a:bodyPr/>
          <a:lstStyle/>
          <a:p>
            <a:r>
              <a:rPr lang="en-US" sz="9000" b="1" dirty="0" smtClean="0">
                <a:solidFill>
                  <a:schemeClr val="accent1">
                    <a:lumMod val="25000"/>
                  </a:schemeClr>
                </a:solidFill>
              </a:rPr>
              <a:t>“The Library Catalog is Definitely the Best Place to Find Articles!”</a:t>
            </a:r>
            <a:br>
              <a:rPr lang="en-US" sz="9000" b="1" dirty="0" smtClean="0">
                <a:solidFill>
                  <a:schemeClr val="accent1">
                    <a:lumMod val="25000"/>
                  </a:schemeClr>
                </a:solidFill>
              </a:rPr>
            </a:br>
            <a:r>
              <a:rPr lang="en-US" sz="9000" b="1" dirty="0" smtClean="0">
                <a:solidFill>
                  <a:schemeClr val="accent1">
                    <a:lumMod val="25000"/>
                  </a:schemeClr>
                </a:solidFill>
              </a:rPr>
              <a:t>Overconfidence Among Undergraduate Library Users</a:t>
            </a:r>
            <a:endParaRPr lang="en-US" sz="9000" b="1" dirty="0">
              <a:solidFill>
                <a:schemeClr val="accent1">
                  <a:lumMod val="25000"/>
                </a:schemeClr>
              </a:solidFill>
            </a:endParaRPr>
          </a:p>
        </p:txBody>
      </p:sp>
      <p:sp>
        <p:nvSpPr>
          <p:cNvPr id="80899" name="Rectangle 3"/>
          <p:cNvSpPr>
            <a:spLocks noGrp="1" noChangeArrowheads="1"/>
          </p:cNvSpPr>
          <p:nvPr>
            <p:ph type="body" sz="half" idx="1"/>
          </p:nvPr>
        </p:nvSpPr>
        <p:spPr>
          <a:xfrm>
            <a:off x="1752600" y="8299449"/>
            <a:ext cx="10283825" cy="13722351"/>
          </a:xfrm>
          <a:noFill/>
        </p:spPr>
        <p:txBody>
          <a:bodyPr lIns="91440" tIns="45720" rIns="91440" bIns="45720"/>
          <a:lstStyle/>
          <a:p>
            <a:pPr marL="0" indent="0" algn="ctr">
              <a:spcBef>
                <a:spcPct val="0"/>
              </a:spcBef>
              <a:spcAft>
                <a:spcPct val="65000"/>
              </a:spcAft>
              <a:buFontTx/>
              <a:buNone/>
            </a:pPr>
            <a:r>
              <a:rPr lang="en-US" sz="4500" b="1" dirty="0">
                <a:solidFill>
                  <a:schemeClr val="accent1">
                    <a:lumMod val="25000"/>
                  </a:schemeClr>
                </a:solidFill>
                <a:latin typeface="+mj-lt"/>
              </a:rPr>
              <a:t>ABSTRACT</a:t>
            </a:r>
          </a:p>
          <a:p>
            <a:pPr marL="0" indent="0">
              <a:lnSpc>
                <a:spcPct val="115000"/>
              </a:lnSpc>
              <a:spcBef>
                <a:spcPct val="0"/>
              </a:spcBef>
              <a:spcAft>
                <a:spcPct val="75000"/>
              </a:spcAft>
              <a:buFontTx/>
              <a:buNone/>
            </a:pPr>
            <a:r>
              <a:rPr lang="en-US" sz="2600" b="1" dirty="0" smtClean="0">
                <a:latin typeface="+mj-lt"/>
              </a:rPr>
              <a:t>TITLE</a:t>
            </a:r>
            <a:r>
              <a:rPr lang="en-US" sz="2600" b="1" dirty="0" smtClean="0">
                <a:latin typeface="+mj-lt"/>
              </a:rPr>
              <a:t>:</a:t>
            </a:r>
            <a:r>
              <a:rPr lang="en-US" sz="2400" b="1" dirty="0" smtClean="0">
                <a:latin typeface="+mj-lt"/>
              </a:rPr>
              <a:t/>
            </a:r>
            <a:br>
              <a:rPr lang="en-US" sz="2400" b="1" dirty="0" smtClean="0">
                <a:latin typeface="+mj-lt"/>
              </a:rPr>
            </a:br>
            <a:r>
              <a:rPr lang="en-US" sz="2400" dirty="0" smtClean="0">
                <a:latin typeface="+mj-lt"/>
              </a:rPr>
              <a:t>“The Library Catalog is Definitely the Best Place to Find Articles!” Overconfidence Among Undergraduate Library Users</a:t>
            </a:r>
          </a:p>
          <a:p>
            <a:pPr marL="0" indent="0">
              <a:lnSpc>
                <a:spcPct val="115000"/>
              </a:lnSpc>
              <a:spcBef>
                <a:spcPct val="0"/>
              </a:spcBef>
              <a:spcAft>
                <a:spcPts val="0"/>
              </a:spcAft>
              <a:buFontTx/>
              <a:buNone/>
            </a:pPr>
            <a:r>
              <a:rPr lang="en-US" sz="2600" b="1" dirty="0" smtClean="0">
                <a:latin typeface="+mj-lt"/>
              </a:rPr>
              <a:t>BACKGROUND:</a:t>
            </a:r>
          </a:p>
          <a:p>
            <a:pPr marL="0" indent="0">
              <a:lnSpc>
                <a:spcPct val="115000"/>
              </a:lnSpc>
              <a:spcBef>
                <a:spcPct val="0"/>
              </a:spcBef>
              <a:spcAft>
                <a:spcPts val="0"/>
              </a:spcAft>
              <a:buFontTx/>
              <a:buNone/>
            </a:pPr>
            <a:r>
              <a:rPr lang="en-US" sz="2400" dirty="0">
                <a:latin typeface="+mj-lt"/>
              </a:rPr>
              <a:t>Beginning in the 1980s, researchers in a wide array of academic disciplines surveyed undergraduate students to learn if they were overconfident with regard to their knowledge of disciplinary subject matter. The majority of researchers have found that students tend to overestimate their abilities within a certain body of knowledge. Up until recently, most of these projects were conducted in the fields of education, psychology, and economics. In the past few years, several academic librarians have applied these methodologies to their undergraduate patrons, curious as to whether this population demonstrates similar overconfidence in their grasp of academic research. </a:t>
            </a:r>
            <a:endParaRPr lang="en-US" sz="2400" dirty="0" smtClean="0">
              <a:latin typeface="+mj-lt"/>
            </a:endParaRPr>
          </a:p>
          <a:p>
            <a:pPr marL="0" indent="0">
              <a:lnSpc>
                <a:spcPct val="115000"/>
              </a:lnSpc>
              <a:spcBef>
                <a:spcPct val="0"/>
              </a:spcBef>
              <a:spcAft>
                <a:spcPts val="0"/>
              </a:spcAft>
              <a:buFontTx/>
              <a:buNone/>
            </a:pPr>
            <a:endParaRPr lang="en-US" sz="2200" b="1" dirty="0">
              <a:latin typeface="+mj-lt"/>
            </a:endParaRPr>
          </a:p>
          <a:p>
            <a:pPr marL="0" indent="0">
              <a:lnSpc>
                <a:spcPct val="115000"/>
              </a:lnSpc>
              <a:spcBef>
                <a:spcPct val="0"/>
              </a:spcBef>
              <a:spcAft>
                <a:spcPts val="0"/>
              </a:spcAft>
              <a:buFontTx/>
              <a:buNone/>
            </a:pPr>
            <a:r>
              <a:rPr lang="en-US" sz="2600" b="1" dirty="0" smtClean="0">
                <a:latin typeface="+mj-lt"/>
              </a:rPr>
              <a:t>OBJECTIVE AND METHODS:</a:t>
            </a:r>
            <a:endParaRPr lang="en-US" sz="2600" b="1" dirty="0" smtClean="0">
              <a:latin typeface="+mj-lt"/>
            </a:endParaRPr>
          </a:p>
          <a:p>
            <a:pPr marL="0" indent="0">
              <a:lnSpc>
                <a:spcPct val="115000"/>
              </a:lnSpc>
              <a:spcBef>
                <a:spcPct val="0"/>
              </a:spcBef>
              <a:spcAft>
                <a:spcPct val="75000"/>
              </a:spcAft>
              <a:buFontTx/>
              <a:buNone/>
            </a:pPr>
            <a:r>
              <a:rPr lang="en-US" sz="2400" dirty="0" smtClean="0">
                <a:latin typeface="+mj-lt"/>
              </a:rPr>
              <a:t>The </a:t>
            </a:r>
            <a:r>
              <a:rPr lang="en-US" sz="2400" dirty="0">
                <a:latin typeface="+mj-lt"/>
              </a:rPr>
              <a:t>present study surveyed 34 undergraduates enrolled in psychology classes at a large urban university in the United States to determine if these students were overconfident about their knowledge in key library research areas. </a:t>
            </a:r>
            <a:r>
              <a:rPr lang="en-US" sz="2400" dirty="0" smtClean="0">
                <a:latin typeface="+mj-lt"/>
              </a:rPr>
              <a:t>These </a:t>
            </a:r>
            <a:r>
              <a:rPr lang="en-US" sz="2400" dirty="0">
                <a:latin typeface="+mj-lt"/>
              </a:rPr>
              <a:t>questions included citing and referencing, identifying components of scholarly and popular sources, and developing and applying searches in electronic resources. A general knowledge survey was created for comparison purposes</a:t>
            </a:r>
            <a:r>
              <a:rPr lang="en-US" sz="2400" dirty="0" smtClean="0">
                <a:latin typeface="+mj-lt"/>
              </a:rPr>
              <a:t>.</a:t>
            </a:r>
            <a:endParaRPr lang="en-US" sz="2600" b="1" dirty="0" smtClean="0">
              <a:latin typeface="+mj-lt"/>
            </a:endParaRPr>
          </a:p>
          <a:p>
            <a:pPr marL="0" indent="0">
              <a:lnSpc>
                <a:spcPct val="114000"/>
              </a:lnSpc>
              <a:spcBef>
                <a:spcPct val="0"/>
              </a:spcBef>
              <a:spcAft>
                <a:spcPct val="10000"/>
              </a:spcAft>
              <a:buFontTx/>
              <a:buNone/>
            </a:pPr>
            <a:r>
              <a:rPr lang="en-US" sz="2600" b="1" dirty="0" smtClean="0">
                <a:latin typeface="+mj-lt"/>
              </a:rPr>
              <a:t>RESULTS AND DISCUSSION:</a:t>
            </a:r>
            <a:endParaRPr lang="en-US" sz="2600" b="1" dirty="0">
              <a:latin typeface="+mj-lt"/>
            </a:endParaRPr>
          </a:p>
          <a:p>
            <a:pPr marL="0" indent="0">
              <a:lnSpc>
                <a:spcPct val="114000"/>
              </a:lnSpc>
              <a:buNone/>
            </a:pPr>
            <a:r>
              <a:rPr lang="en-US" sz="2400" dirty="0" smtClean="0">
                <a:latin typeface="+mj-lt"/>
              </a:rPr>
              <a:t>Statistical </a:t>
            </a:r>
            <a:r>
              <a:rPr lang="en-US" sz="2400" dirty="0">
                <a:latin typeface="+mj-lt"/>
              </a:rPr>
              <a:t>analysis showed that students displayed marked overconfidence on both tools, signifying a need for increased library and metacognitive skill instruction. </a:t>
            </a:r>
            <a:r>
              <a:rPr lang="en-US" sz="2400" dirty="0" smtClean="0">
                <a:latin typeface="+mj-lt"/>
              </a:rPr>
              <a:t>These results were in line with the findings of similar studies </a:t>
            </a:r>
            <a:r>
              <a:rPr lang="en-US" sz="2400" dirty="0" smtClean="0">
                <a:latin typeface="+mj-lt"/>
              </a:rPr>
              <a:t>conducted by researchers in disciplines such as psychology and economics. </a:t>
            </a:r>
            <a:endParaRPr lang="en-US" sz="2400" dirty="0">
              <a:latin typeface="+mj-lt"/>
            </a:endParaRPr>
          </a:p>
          <a:p>
            <a:pPr marL="0" indent="0">
              <a:lnSpc>
                <a:spcPct val="115000"/>
              </a:lnSpc>
              <a:spcBef>
                <a:spcPct val="0"/>
              </a:spcBef>
              <a:spcAft>
                <a:spcPct val="75000"/>
              </a:spcAft>
              <a:buFontTx/>
              <a:buNone/>
            </a:pPr>
            <a:endParaRPr lang="en-US" sz="2100" dirty="0">
              <a:latin typeface="+mj-lt"/>
            </a:endParaRPr>
          </a:p>
          <a:p>
            <a:pPr marL="0" indent="0" eaLnBrk="0" hangingPunct="0">
              <a:spcBef>
                <a:spcPct val="75000"/>
              </a:spcBef>
              <a:spcAft>
                <a:spcPct val="25000"/>
              </a:spcAft>
              <a:buClr>
                <a:srgbClr val="008080"/>
              </a:buClr>
              <a:buSzPct val="115000"/>
              <a:buFont typeface="Wingdings 3" pitchFamily="18" charset="2"/>
              <a:buNone/>
            </a:pPr>
            <a:endParaRPr lang="en-US" sz="2400" b="1" dirty="0">
              <a:latin typeface="Times New Roman" pitchFamily="18" charset="0"/>
              <a:cs typeface="Times New Roman" pitchFamily="18" charset="0"/>
            </a:endParaRPr>
          </a:p>
        </p:txBody>
      </p:sp>
      <p:sp>
        <p:nvSpPr>
          <p:cNvPr id="80945" name="Text Box 49"/>
          <p:cNvSpPr txBox="1">
            <a:spLocks noChangeArrowheads="1"/>
          </p:cNvSpPr>
          <p:nvPr/>
        </p:nvSpPr>
        <p:spPr bwMode="auto">
          <a:xfrm>
            <a:off x="16677480" y="4724632"/>
            <a:ext cx="30135513" cy="1895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0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74430" tIns="138248" rIns="274430" bIns="138248">
            <a:spAutoFit/>
          </a:bodyPr>
          <a:lstStyle>
            <a:lvl1pPr marL="1027113" indent="-1027113" defTabSz="6288088">
              <a:spcBef>
                <a:spcPct val="0"/>
              </a:spcBef>
              <a:defRPr sz="2400">
                <a:solidFill>
                  <a:schemeClr val="tx1"/>
                </a:solidFill>
                <a:latin typeface="Times New Roman" pitchFamily="18" charset="0"/>
              </a:defRPr>
            </a:lvl1pPr>
            <a:lvl2pPr defTabSz="6288088">
              <a:spcBef>
                <a:spcPct val="0"/>
              </a:spcBef>
              <a:defRPr sz="2400">
                <a:solidFill>
                  <a:schemeClr val="tx1"/>
                </a:solidFill>
                <a:latin typeface="Times New Roman" pitchFamily="18" charset="0"/>
              </a:defRPr>
            </a:lvl2pPr>
            <a:lvl3pPr defTabSz="6288088">
              <a:spcBef>
                <a:spcPct val="0"/>
              </a:spcBef>
              <a:defRPr sz="2400">
                <a:solidFill>
                  <a:schemeClr val="tx1"/>
                </a:solidFill>
                <a:latin typeface="Times New Roman" pitchFamily="18" charset="0"/>
              </a:defRPr>
            </a:lvl3pPr>
            <a:lvl4pPr defTabSz="6288088">
              <a:spcBef>
                <a:spcPct val="0"/>
              </a:spcBef>
              <a:defRPr sz="2400">
                <a:solidFill>
                  <a:schemeClr val="tx1"/>
                </a:solidFill>
                <a:latin typeface="Times New Roman" pitchFamily="18" charset="0"/>
              </a:defRPr>
            </a:lvl4pPr>
            <a:lvl5pPr defTabSz="6288088">
              <a:spcBef>
                <a:spcPct val="0"/>
              </a:spcBef>
              <a:defRPr sz="2400">
                <a:solidFill>
                  <a:schemeClr val="tx1"/>
                </a:solidFill>
                <a:latin typeface="Times New Roman" pitchFamily="18" charset="0"/>
              </a:defRPr>
            </a:lvl5pPr>
            <a:lvl6pPr defTabSz="6288088" eaLnBrk="0" fontAlgn="base" hangingPunct="0">
              <a:spcBef>
                <a:spcPct val="0"/>
              </a:spcBef>
              <a:spcAft>
                <a:spcPct val="0"/>
              </a:spcAft>
              <a:defRPr sz="2400">
                <a:solidFill>
                  <a:schemeClr val="tx1"/>
                </a:solidFill>
                <a:latin typeface="Times New Roman" pitchFamily="18" charset="0"/>
              </a:defRPr>
            </a:lvl6pPr>
            <a:lvl7pPr defTabSz="6288088" eaLnBrk="0" fontAlgn="base" hangingPunct="0">
              <a:spcBef>
                <a:spcPct val="0"/>
              </a:spcBef>
              <a:spcAft>
                <a:spcPct val="0"/>
              </a:spcAft>
              <a:defRPr sz="2400">
                <a:solidFill>
                  <a:schemeClr val="tx1"/>
                </a:solidFill>
                <a:latin typeface="Times New Roman" pitchFamily="18" charset="0"/>
              </a:defRPr>
            </a:lvl7pPr>
            <a:lvl8pPr defTabSz="6288088" eaLnBrk="0" fontAlgn="base" hangingPunct="0">
              <a:spcBef>
                <a:spcPct val="0"/>
              </a:spcBef>
              <a:spcAft>
                <a:spcPct val="0"/>
              </a:spcAft>
              <a:defRPr sz="2400">
                <a:solidFill>
                  <a:schemeClr val="tx1"/>
                </a:solidFill>
                <a:latin typeface="Times New Roman" pitchFamily="18" charset="0"/>
              </a:defRPr>
            </a:lvl8pPr>
            <a:lvl9pPr defTabSz="6288088" eaLnBrk="0" fontAlgn="base" hangingPunct="0">
              <a:spcBef>
                <a:spcPct val="0"/>
              </a:spcBef>
              <a:spcAft>
                <a:spcPct val="0"/>
              </a:spcAft>
              <a:defRPr sz="2400">
                <a:solidFill>
                  <a:schemeClr val="tx1"/>
                </a:solidFill>
                <a:latin typeface="Times New Roman" pitchFamily="18" charset="0"/>
              </a:defRPr>
            </a:lvl9pPr>
          </a:lstStyle>
          <a:p>
            <a:pPr algn="ctr">
              <a:spcBef>
                <a:spcPts val="600"/>
              </a:spcBef>
              <a:buFontTx/>
              <a:buNone/>
            </a:pPr>
            <a:r>
              <a:rPr lang="en-US" sz="5000" dirty="0" smtClean="0">
                <a:solidFill>
                  <a:schemeClr val="tx2"/>
                </a:solidFill>
                <a:latin typeface="+mj-lt"/>
              </a:rPr>
              <a:t>Katelyn Angell, MLIS, MA</a:t>
            </a:r>
          </a:p>
          <a:p>
            <a:pPr algn="ctr">
              <a:spcBef>
                <a:spcPts val="600"/>
              </a:spcBef>
              <a:buFontTx/>
              <a:buNone/>
            </a:pPr>
            <a:r>
              <a:rPr lang="en-US" sz="5000" dirty="0" smtClean="0">
                <a:solidFill>
                  <a:schemeClr val="tx2"/>
                </a:solidFill>
                <a:latin typeface="+mj-lt"/>
              </a:rPr>
              <a:t>Long Island University, Brooklyn Campus</a:t>
            </a:r>
            <a:endParaRPr lang="en-US" sz="5000" dirty="0">
              <a:solidFill>
                <a:schemeClr val="tx2"/>
              </a:solidFill>
              <a:latin typeface="+mj-lt"/>
            </a:endParaRPr>
          </a:p>
        </p:txBody>
      </p:sp>
      <p:sp>
        <p:nvSpPr>
          <p:cNvPr id="80956" name="Text Box 60"/>
          <p:cNvSpPr txBox="1">
            <a:spLocks noChangeArrowheads="1"/>
          </p:cNvSpPr>
          <p:nvPr/>
        </p:nvSpPr>
        <p:spPr bwMode="auto">
          <a:xfrm>
            <a:off x="1569182" y="30050858"/>
            <a:ext cx="10613182" cy="5948363"/>
          </a:xfrm>
          <a:prstGeom prst="rect">
            <a:avLst/>
          </a:prstGeom>
          <a:noFill/>
          <a:ln>
            <a:solidFill>
              <a:schemeClr val="accent4"/>
            </a:solidFill>
          </a:ln>
          <a:effectLst/>
          <a:extLst/>
        </p:spPr>
        <p:txBody>
          <a:bodyPr/>
          <a:lstStyle>
            <a:lvl1pPr marL="342900" indent="-342900" defTabSz="6288088">
              <a:spcBef>
                <a:spcPct val="0"/>
              </a:spcBef>
              <a:defRPr sz="2400">
                <a:solidFill>
                  <a:schemeClr val="tx1"/>
                </a:solidFill>
                <a:latin typeface="Times New Roman" pitchFamily="18" charset="0"/>
              </a:defRPr>
            </a:lvl1pPr>
            <a:lvl2pPr marL="2424113" defTabSz="6288088">
              <a:spcBef>
                <a:spcPct val="0"/>
              </a:spcBef>
              <a:defRPr sz="2400">
                <a:solidFill>
                  <a:schemeClr val="tx1"/>
                </a:solidFill>
                <a:latin typeface="Times New Roman" pitchFamily="18" charset="0"/>
              </a:defRPr>
            </a:lvl2pPr>
            <a:lvl3pPr marL="2538413" defTabSz="6288088">
              <a:spcBef>
                <a:spcPct val="0"/>
              </a:spcBef>
              <a:defRPr sz="2400">
                <a:solidFill>
                  <a:schemeClr val="tx1"/>
                </a:solidFill>
                <a:latin typeface="Times New Roman" pitchFamily="18" charset="0"/>
              </a:defRPr>
            </a:lvl3pPr>
            <a:lvl4pPr marL="2652713" defTabSz="6288088">
              <a:spcBef>
                <a:spcPct val="0"/>
              </a:spcBef>
              <a:defRPr sz="2400">
                <a:solidFill>
                  <a:schemeClr val="tx1"/>
                </a:solidFill>
                <a:latin typeface="Times New Roman" pitchFamily="18" charset="0"/>
              </a:defRPr>
            </a:lvl4pPr>
            <a:lvl5pPr marL="2767013" defTabSz="6288088">
              <a:spcBef>
                <a:spcPct val="0"/>
              </a:spcBef>
              <a:defRPr sz="2400">
                <a:solidFill>
                  <a:schemeClr val="tx1"/>
                </a:solidFill>
                <a:latin typeface="Times New Roman" pitchFamily="18" charset="0"/>
              </a:defRPr>
            </a:lvl5pPr>
            <a:lvl6pPr marL="3224213" defTabSz="6288088" eaLnBrk="0" fontAlgn="base" hangingPunct="0">
              <a:spcBef>
                <a:spcPct val="0"/>
              </a:spcBef>
              <a:spcAft>
                <a:spcPct val="0"/>
              </a:spcAft>
              <a:defRPr sz="2400">
                <a:solidFill>
                  <a:schemeClr val="tx1"/>
                </a:solidFill>
                <a:latin typeface="Times New Roman" pitchFamily="18" charset="0"/>
              </a:defRPr>
            </a:lvl6pPr>
            <a:lvl7pPr marL="3681413" defTabSz="6288088" eaLnBrk="0" fontAlgn="base" hangingPunct="0">
              <a:spcBef>
                <a:spcPct val="0"/>
              </a:spcBef>
              <a:spcAft>
                <a:spcPct val="0"/>
              </a:spcAft>
              <a:defRPr sz="2400">
                <a:solidFill>
                  <a:schemeClr val="tx1"/>
                </a:solidFill>
                <a:latin typeface="Times New Roman" pitchFamily="18" charset="0"/>
              </a:defRPr>
            </a:lvl7pPr>
            <a:lvl8pPr marL="4138613" defTabSz="6288088" eaLnBrk="0" fontAlgn="base" hangingPunct="0">
              <a:spcBef>
                <a:spcPct val="0"/>
              </a:spcBef>
              <a:spcAft>
                <a:spcPct val="0"/>
              </a:spcAft>
              <a:defRPr sz="2400">
                <a:solidFill>
                  <a:schemeClr val="tx1"/>
                </a:solidFill>
                <a:latin typeface="Times New Roman" pitchFamily="18" charset="0"/>
              </a:defRPr>
            </a:lvl8pPr>
            <a:lvl9pPr marL="4595813" defTabSz="6288088" eaLnBrk="0" fontAlgn="base" hangingPunct="0">
              <a:spcBef>
                <a:spcPct val="0"/>
              </a:spcBef>
              <a:spcAft>
                <a:spcPct val="0"/>
              </a:spcAft>
              <a:defRPr sz="2400">
                <a:solidFill>
                  <a:schemeClr val="tx1"/>
                </a:solidFill>
                <a:latin typeface="Times New Roman" pitchFamily="18" charset="0"/>
              </a:defRPr>
            </a:lvl9pPr>
          </a:lstStyle>
          <a:p>
            <a:pPr>
              <a:lnSpc>
                <a:spcPct val="114000"/>
              </a:lnSpc>
              <a:spcBef>
                <a:spcPct val="20000"/>
              </a:spcBef>
              <a:buFontTx/>
              <a:buNone/>
            </a:pPr>
            <a:r>
              <a:rPr lang="en-US" sz="2600" b="1" dirty="0" smtClean="0">
                <a:latin typeface="+mj-lt"/>
              </a:rPr>
              <a:t>Study Hypotheses</a:t>
            </a:r>
          </a:p>
          <a:p>
            <a:pPr>
              <a:lnSpc>
                <a:spcPct val="114000"/>
              </a:lnSpc>
              <a:spcBef>
                <a:spcPct val="20000"/>
              </a:spcBef>
              <a:buFontTx/>
              <a:buNone/>
            </a:pPr>
            <a:endParaRPr lang="en-US" sz="2600" b="1" dirty="0" smtClean="0">
              <a:latin typeface="+mj-lt"/>
            </a:endParaRPr>
          </a:p>
          <a:p>
            <a:pPr>
              <a:lnSpc>
                <a:spcPct val="114000"/>
              </a:lnSpc>
              <a:spcBef>
                <a:spcPct val="20000"/>
              </a:spcBef>
              <a:buFont typeface="Wingdings" panose="05000000000000000000" pitchFamily="2" charset="2"/>
              <a:buChar char="ü"/>
            </a:pPr>
            <a:r>
              <a:rPr lang="en-US" sz="2600" b="1" dirty="0" smtClean="0">
                <a:latin typeface="+mj-lt"/>
              </a:rPr>
              <a:t>Null hypothesis</a:t>
            </a:r>
            <a:r>
              <a:rPr lang="en-US" b="1" dirty="0" smtClean="0">
                <a:latin typeface="+mj-lt"/>
              </a:rPr>
              <a:t>: </a:t>
            </a:r>
            <a:r>
              <a:rPr lang="en-US" dirty="0" smtClean="0">
                <a:latin typeface="+mj-lt"/>
              </a:rPr>
              <a:t>There will not </a:t>
            </a:r>
            <a:r>
              <a:rPr lang="en-US" dirty="0">
                <a:latin typeface="+mj-lt"/>
              </a:rPr>
              <a:t>be a significant relationship between test scores and confidence level on either </a:t>
            </a:r>
            <a:r>
              <a:rPr lang="en-US" dirty="0" smtClean="0">
                <a:latin typeface="+mj-lt"/>
              </a:rPr>
              <a:t>instrument</a:t>
            </a:r>
          </a:p>
          <a:p>
            <a:pPr>
              <a:lnSpc>
                <a:spcPct val="114000"/>
              </a:lnSpc>
              <a:spcBef>
                <a:spcPct val="20000"/>
              </a:spcBef>
              <a:buFont typeface="Wingdings" panose="05000000000000000000" pitchFamily="2" charset="2"/>
              <a:buChar char="ü"/>
            </a:pPr>
            <a:endParaRPr lang="en-US" b="1" dirty="0" smtClean="0">
              <a:latin typeface="+mj-lt"/>
            </a:endParaRPr>
          </a:p>
          <a:p>
            <a:pPr>
              <a:lnSpc>
                <a:spcPct val="114000"/>
              </a:lnSpc>
              <a:spcBef>
                <a:spcPct val="20000"/>
              </a:spcBef>
              <a:buFont typeface="Wingdings" panose="05000000000000000000" pitchFamily="2" charset="2"/>
              <a:buChar char="ü"/>
            </a:pPr>
            <a:r>
              <a:rPr lang="en-US" sz="2600" b="1" dirty="0" smtClean="0">
                <a:latin typeface="+mj-lt"/>
              </a:rPr>
              <a:t>Alternate hypothesis: </a:t>
            </a:r>
            <a:r>
              <a:rPr lang="en-US" dirty="0"/>
              <a:t>T</a:t>
            </a:r>
            <a:r>
              <a:rPr lang="en-US" dirty="0" smtClean="0"/>
              <a:t>he </a:t>
            </a:r>
            <a:r>
              <a:rPr lang="en-US" dirty="0"/>
              <a:t>highest levels of confidence </a:t>
            </a:r>
            <a:r>
              <a:rPr lang="en-US" dirty="0" smtClean="0"/>
              <a:t>will be found </a:t>
            </a:r>
            <a:r>
              <a:rPr lang="en-US" dirty="0"/>
              <a:t>in participants with the most incorrect answers</a:t>
            </a:r>
            <a:endParaRPr lang="en-US" b="1" dirty="0" smtClean="0">
              <a:latin typeface="+mj-lt"/>
            </a:endParaRPr>
          </a:p>
        </p:txBody>
      </p:sp>
      <p:sp>
        <p:nvSpPr>
          <p:cNvPr id="80982" name="Rectangle 86"/>
          <p:cNvSpPr>
            <a:spLocks noChangeArrowheads="1"/>
          </p:cNvSpPr>
          <p:nvPr/>
        </p:nvSpPr>
        <p:spPr bwMode="auto">
          <a:xfrm>
            <a:off x="14557375" y="8299450"/>
            <a:ext cx="10283825" cy="734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39725" indent="-339725" algn="ctr" eaLnBrk="1" hangingPunct="1">
              <a:spcBef>
                <a:spcPct val="0"/>
              </a:spcBef>
              <a:spcAft>
                <a:spcPct val="65000"/>
              </a:spcAft>
              <a:buFontTx/>
              <a:buNone/>
              <a:tabLst>
                <a:tab pos="1028700" algn="l"/>
              </a:tabLst>
            </a:pPr>
            <a:r>
              <a:rPr lang="en-US" sz="4500" b="1" dirty="0">
                <a:solidFill>
                  <a:schemeClr val="accent1">
                    <a:lumMod val="25000"/>
                  </a:schemeClr>
                </a:solidFill>
                <a:latin typeface="+mj-lt"/>
              </a:rPr>
              <a:t>METHODS</a:t>
            </a:r>
          </a:p>
          <a:p>
            <a:pPr marL="339725"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600" b="1" dirty="0" smtClean="0">
                <a:latin typeface="+mj-lt"/>
                <a:cs typeface="Times New Roman" pitchFamily="18" charset="0"/>
              </a:rPr>
              <a:t>Participants</a:t>
            </a: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cs typeface="Times New Roman" pitchFamily="18" charset="0"/>
              </a:rPr>
              <a:t>34 undergraduates enrolled in undergraduate psychology classes</a:t>
            </a: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cs typeface="Times New Roman" pitchFamily="18" charset="0"/>
              </a:rPr>
              <a:t>Mean age: 25 years</a:t>
            </a: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cs typeface="Times New Roman" pitchFamily="18" charset="0"/>
              </a:rPr>
              <a:t>15 visited the library at least once for information literacy instruction</a:t>
            </a:r>
          </a:p>
          <a:p>
            <a:pPr lvl="1" eaLnBrk="1" hangingPunct="1">
              <a:lnSpc>
                <a:spcPct val="115000"/>
              </a:lnSpc>
              <a:spcBef>
                <a:spcPct val="0"/>
              </a:spcBef>
              <a:spcAft>
                <a:spcPct val="10000"/>
              </a:spcAft>
              <a:buClr>
                <a:schemeClr val="accent1">
                  <a:lumMod val="50000"/>
                </a:schemeClr>
              </a:buClr>
              <a:buSzPct val="115000"/>
              <a:buNone/>
              <a:tabLst>
                <a:tab pos="1028700" algn="l"/>
              </a:tabLst>
            </a:pPr>
            <a:endParaRPr lang="en-US" sz="2400" dirty="0" smtClean="0">
              <a:latin typeface="+mj-lt"/>
            </a:endParaRPr>
          </a:p>
          <a:p>
            <a:pPr marL="339725"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600" b="1" dirty="0" smtClean="0">
                <a:latin typeface="+mj-lt"/>
                <a:cs typeface="Times New Roman" pitchFamily="18" charset="0"/>
              </a:rPr>
              <a:t>Measures</a:t>
            </a:r>
            <a:endParaRPr lang="en-US" sz="2600" b="1" i="1" dirty="0">
              <a:latin typeface="+mj-lt"/>
            </a:endParaRP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Library Knowledge Confidence Scale</a:t>
            </a:r>
          </a:p>
          <a:p>
            <a:pPr marL="1254125" lvl="2"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10 true/false questions about library research skills</a:t>
            </a:r>
          </a:p>
          <a:p>
            <a:pPr marL="1254125" lvl="2"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Confidence level rating scale for each question</a:t>
            </a: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General Knowledge Confidence Scale</a:t>
            </a:r>
          </a:p>
          <a:p>
            <a:pPr marL="1254125" lvl="2"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10 general trivia true/false questions</a:t>
            </a:r>
          </a:p>
          <a:p>
            <a:pPr marL="1254125" lvl="2"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r>
              <a:rPr lang="en-US" sz="2400" dirty="0" smtClean="0">
                <a:latin typeface="+mj-lt"/>
              </a:rPr>
              <a:t>Confidence level rating scale for each question</a:t>
            </a:r>
          </a:p>
          <a:p>
            <a:pPr lvl="1" eaLnBrk="1" hangingPunct="1">
              <a:lnSpc>
                <a:spcPct val="115000"/>
              </a:lnSpc>
              <a:spcBef>
                <a:spcPct val="0"/>
              </a:spcBef>
              <a:spcAft>
                <a:spcPct val="10000"/>
              </a:spcAft>
              <a:buClr>
                <a:schemeClr val="accent1">
                  <a:lumMod val="50000"/>
                </a:schemeClr>
              </a:buClr>
              <a:buSzPct val="115000"/>
              <a:buNone/>
              <a:tabLst>
                <a:tab pos="1028700" algn="l"/>
              </a:tabLst>
            </a:pPr>
            <a:endParaRPr lang="en-US" sz="2400" dirty="0">
              <a:latin typeface="+mj-lt"/>
            </a:endParaRPr>
          </a:p>
          <a:p>
            <a:pPr marL="796925" lvl="1" indent="-339725" eaLnBrk="1" hangingPunct="1">
              <a:lnSpc>
                <a:spcPct val="115000"/>
              </a:lnSpc>
              <a:spcBef>
                <a:spcPct val="0"/>
              </a:spcBef>
              <a:spcAft>
                <a:spcPct val="10000"/>
              </a:spcAft>
              <a:buClr>
                <a:schemeClr val="accent1">
                  <a:lumMod val="50000"/>
                </a:schemeClr>
              </a:buClr>
              <a:buSzPct val="115000"/>
              <a:buFont typeface="Wingdings 3" pitchFamily="18" charset="2"/>
              <a:buChar char=""/>
              <a:tabLst>
                <a:tab pos="1028700" algn="l"/>
              </a:tabLst>
            </a:pPr>
            <a:endParaRPr lang="en-US" sz="2400" dirty="0" smtClean="0">
              <a:latin typeface="+mj-lt"/>
              <a:cs typeface="Times New Roman" pitchFamily="18" charset="0"/>
            </a:endParaRPr>
          </a:p>
        </p:txBody>
      </p:sp>
      <p:sp>
        <p:nvSpPr>
          <p:cNvPr id="81260" name="Text Box 364"/>
          <p:cNvSpPr txBox="1">
            <a:spLocks noChangeArrowheads="1"/>
          </p:cNvSpPr>
          <p:nvPr/>
        </p:nvSpPr>
        <p:spPr bwMode="auto">
          <a:xfrm>
            <a:off x="27054175" y="8299450"/>
            <a:ext cx="10283825" cy="6844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495300">
              <a:spcBef>
                <a:spcPct val="0"/>
              </a:spcBef>
              <a:defRPr sz="2400">
                <a:solidFill>
                  <a:schemeClr val="tx1"/>
                </a:solidFill>
                <a:latin typeface="Times New Roman" pitchFamily="18" charset="0"/>
              </a:defRPr>
            </a:lvl1pPr>
            <a:lvl2pPr marL="1333500" indent="-609600">
              <a:spcBef>
                <a:spcPct val="0"/>
              </a:spcBef>
              <a:defRPr sz="2400">
                <a:solidFill>
                  <a:schemeClr val="tx1"/>
                </a:solidFill>
                <a:latin typeface="Times New Roman" pitchFamily="18" charset="0"/>
              </a:defRPr>
            </a:lvl2pPr>
            <a:lvl3pPr marL="2057400" indent="-609600">
              <a:spcBef>
                <a:spcPct val="0"/>
              </a:spcBef>
              <a:defRPr sz="2400">
                <a:solidFill>
                  <a:schemeClr val="tx1"/>
                </a:solidFill>
                <a:latin typeface="Times New Roman" pitchFamily="18" charset="0"/>
              </a:defRPr>
            </a:lvl3pPr>
            <a:lvl4pPr marL="2781300" indent="-609600">
              <a:spcBef>
                <a:spcPct val="0"/>
              </a:spcBef>
              <a:defRPr sz="2400">
                <a:solidFill>
                  <a:schemeClr val="tx1"/>
                </a:solidFill>
                <a:latin typeface="Times New Roman" pitchFamily="18" charset="0"/>
              </a:defRPr>
            </a:lvl4pPr>
            <a:lvl5pPr marL="3505200" indent="-609600">
              <a:spcBef>
                <a:spcPct val="0"/>
              </a:spcBef>
              <a:defRPr sz="2400">
                <a:solidFill>
                  <a:schemeClr val="tx1"/>
                </a:solidFill>
                <a:latin typeface="Times New Roman" pitchFamily="18" charset="0"/>
              </a:defRPr>
            </a:lvl5pPr>
            <a:lvl6pPr marL="3962400" indent="-609600" eaLnBrk="0" fontAlgn="base" hangingPunct="0">
              <a:spcBef>
                <a:spcPct val="0"/>
              </a:spcBef>
              <a:spcAft>
                <a:spcPct val="0"/>
              </a:spcAft>
              <a:defRPr sz="2400">
                <a:solidFill>
                  <a:schemeClr val="tx1"/>
                </a:solidFill>
                <a:latin typeface="Times New Roman" pitchFamily="18" charset="0"/>
              </a:defRPr>
            </a:lvl6pPr>
            <a:lvl7pPr marL="4419600" indent="-609600" eaLnBrk="0" fontAlgn="base" hangingPunct="0">
              <a:spcBef>
                <a:spcPct val="0"/>
              </a:spcBef>
              <a:spcAft>
                <a:spcPct val="0"/>
              </a:spcAft>
              <a:defRPr sz="2400">
                <a:solidFill>
                  <a:schemeClr val="tx1"/>
                </a:solidFill>
                <a:latin typeface="Times New Roman" pitchFamily="18" charset="0"/>
              </a:defRPr>
            </a:lvl7pPr>
            <a:lvl8pPr marL="4876800" indent="-609600" eaLnBrk="0" fontAlgn="base" hangingPunct="0">
              <a:spcBef>
                <a:spcPct val="0"/>
              </a:spcBef>
              <a:spcAft>
                <a:spcPct val="0"/>
              </a:spcAft>
              <a:defRPr sz="2400">
                <a:solidFill>
                  <a:schemeClr val="tx1"/>
                </a:solidFill>
                <a:latin typeface="Times New Roman" pitchFamily="18" charset="0"/>
              </a:defRPr>
            </a:lvl8pPr>
            <a:lvl9pPr marL="5334000" indent="-609600" eaLnBrk="0" fontAlgn="base" hangingPunct="0">
              <a:spcBef>
                <a:spcPct val="0"/>
              </a:spcBef>
              <a:spcAft>
                <a:spcPct val="0"/>
              </a:spcAft>
              <a:defRPr sz="2400">
                <a:solidFill>
                  <a:schemeClr val="tx1"/>
                </a:solidFill>
                <a:latin typeface="Times New Roman" pitchFamily="18" charset="0"/>
              </a:defRPr>
            </a:lvl9pPr>
          </a:lstStyle>
          <a:p>
            <a:pPr algn="ctr" eaLnBrk="1" hangingPunct="1">
              <a:spcAft>
                <a:spcPct val="65000"/>
              </a:spcAft>
              <a:buFontTx/>
              <a:buNone/>
            </a:pPr>
            <a:r>
              <a:rPr lang="en-US" sz="4500" b="1" dirty="0">
                <a:solidFill>
                  <a:schemeClr val="accent1">
                    <a:lumMod val="25000"/>
                  </a:schemeClr>
                </a:solidFill>
                <a:latin typeface="+mj-lt"/>
                <a:cs typeface="Times New Roman" pitchFamily="18" charset="0"/>
              </a:rPr>
              <a:t>RESULTS</a:t>
            </a: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Each participant was categorized as low, medium, or high confidence to determine differences between incorrect answers and confidence levels for both library and general scales</a:t>
            </a: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Low scores on library knowledge scale (M=60)</a:t>
            </a:r>
          </a:p>
          <a:p>
            <a:pPr lvl="1"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Translates into a “D” on standard grading scale</a:t>
            </a: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High confidence levels on library knowledge scale (M=2.35)</a:t>
            </a:r>
            <a:endParaRPr lang="en-US" dirty="0">
              <a:latin typeface="+mj-lt"/>
              <a:cs typeface="Times New Roman" pitchFamily="18" charset="0"/>
            </a:endParaRP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Low scores on general knowledge scale (M=69)</a:t>
            </a:r>
          </a:p>
          <a:p>
            <a:pPr lvl="1"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Translates into a “D” on standard grading scale</a:t>
            </a:r>
            <a:endParaRPr lang="en-US" dirty="0">
              <a:latin typeface="+mj-lt"/>
              <a:cs typeface="Times New Roman" pitchFamily="18" charset="0"/>
            </a:endParaRP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High confidence levels on general knowledge scale (M=2.37)</a:t>
            </a:r>
          </a:p>
          <a:p>
            <a:pPr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Moderate positive relationship between scores on two tests (r=.36, p&lt;.05)</a:t>
            </a:r>
          </a:p>
          <a:p>
            <a:pPr lvl="1" eaLnBrk="1" hangingPunct="1">
              <a:lnSpc>
                <a:spcPct val="115000"/>
              </a:lnSpc>
              <a:spcAft>
                <a:spcPct val="10000"/>
              </a:spcAft>
              <a:buClr>
                <a:schemeClr val="accent1">
                  <a:lumMod val="50000"/>
                </a:schemeClr>
              </a:buClr>
              <a:buSzPct val="115000"/>
              <a:buFont typeface="Wingdings 3" pitchFamily="18" charset="2"/>
              <a:buChar char=""/>
            </a:pPr>
            <a:r>
              <a:rPr lang="en-US" dirty="0" smtClean="0">
                <a:latin typeface="+mj-lt"/>
                <a:cs typeface="Times New Roman" pitchFamily="18" charset="0"/>
              </a:rPr>
              <a:t>Performance on two tests was similar </a:t>
            </a:r>
            <a:endParaRPr lang="en-US" dirty="0">
              <a:latin typeface="+mj-lt"/>
              <a:cs typeface="Times New Roman" pitchFamily="18" charset="0"/>
            </a:endParaRPr>
          </a:p>
        </p:txBody>
      </p:sp>
      <p:sp>
        <p:nvSpPr>
          <p:cNvPr id="81267" name="Rectangle 371"/>
          <p:cNvSpPr>
            <a:spLocks noChangeArrowheads="1"/>
          </p:cNvSpPr>
          <p:nvPr/>
        </p:nvSpPr>
        <p:spPr bwMode="auto">
          <a:xfrm>
            <a:off x="39100238" y="24216066"/>
            <a:ext cx="10283825" cy="865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57200" indent="-457200" algn="ctr" eaLnBrk="1" hangingPunct="1">
              <a:spcBef>
                <a:spcPct val="0"/>
              </a:spcBef>
              <a:spcAft>
                <a:spcPct val="65000"/>
              </a:spcAft>
              <a:buFontTx/>
              <a:buNone/>
            </a:pPr>
            <a:r>
              <a:rPr lang="en-US" sz="4500" b="1" dirty="0" smtClean="0">
                <a:solidFill>
                  <a:schemeClr val="accent1">
                    <a:lumMod val="25000"/>
                  </a:schemeClr>
                </a:solidFill>
                <a:latin typeface="+mj-lt"/>
                <a:cs typeface="Times New Roman" pitchFamily="18" charset="0"/>
              </a:rPr>
              <a:t>WORKS CITED</a:t>
            </a:r>
            <a:endParaRPr lang="en-US" sz="4500" b="1" dirty="0">
              <a:solidFill>
                <a:schemeClr val="accent1">
                  <a:lumMod val="25000"/>
                </a:schemeClr>
              </a:solidFill>
              <a:latin typeface="+mj-lt"/>
              <a:cs typeface="Times New Roman" pitchFamily="18" charset="0"/>
            </a:endParaRPr>
          </a:p>
          <a:p>
            <a:pPr marL="457200" indent="-457200">
              <a:lnSpc>
                <a:spcPct val="115000"/>
              </a:lnSpc>
              <a:spcBef>
                <a:spcPct val="0"/>
              </a:spcBef>
              <a:spcAft>
                <a:spcPct val="50000"/>
              </a:spcAft>
              <a:buFont typeface="Wingdings" pitchFamily="2" charset="2"/>
              <a:buChar char="§"/>
            </a:pPr>
            <a:r>
              <a:rPr lang="en-US" sz="2400" dirty="0">
                <a:cs typeface="Times New Roman" panose="02020603050405020304" pitchFamily="18" charset="0"/>
              </a:rPr>
              <a:t>Angell, K., &amp; </a:t>
            </a:r>
            <a:r>
              <a:rPr lang="en-US" sz="2400" dirty="0" err="1">
                <a:cs typeface="Times New Roman" panose="02020603050405020304" pitchFamily="18" charset="0"/>
              </a:rPr>
              <a:t>Kose</a:t>
            </a:r>
            <a:r>
              <a:rPr lang="en-US" sz="2400" dirty="0">
                <a:cs typeface="Times New Roman" panose="02020603050405020304" pitchFamily="18" charset="0"/>
              </a:rPr>
              <a:t>, G. (2015). “The library catalog is definitely the best place to find articles!” Overconfidence among undergraduate library users. </a:t>
            </a:r>
            <a:r>
              <a:rPr lang="en-US" sz="2400" i="1" dirty="0">
                <a:cs typeface="Times New Roman" panose="02020603050405020304" pitchFamily="18" charset="0"/>
              </a:rPr>
              <a:t>Partnership: The Canadian Journal of Library and Information Practice and Research, 10</a:t>
            </a:r>
            <a:r>
              <a:rPr lang="en-US" sz="2400" dirty="0">
                <a:cs typeface="Times New Roman" panose="02020603050405020304" pitchFamily="18" charset="0"/>
              </a:rPr>
              <a:t>(2), 1-18.</a:t>
            </a:r>
          </a:p>
          <a:p>
            <a:pPr marL="457200" indent="-457200">
              <a:lnSpc>
                <a:spcPct val="115000"/>
              </a:lnSpc>
              <a:spcBef>
                <a:spcPct val="0"/>
              </a:spcBef>
              <a:spcAft>
                <a:spcPct val="50000"/>
              </a:spcAft>
              <a:buFont typeface="Wingdings" pitchFamily="2" charset="2"/>
              <a:buChar char="§"/>
            </a:pPr>
            <a:r>
              <a:rPr lang="en-US" sz="2400" dirty="0" err="1">
                <a:cs typeface="Times New Roman" panose="02020603050405020304" pitchFamily="18" charset="0"/>
              </a:rPr>
              <a:t>Bruine</a:t>
            </a:r>
            <a:r>
              <a:rPr lang="en-US" sz="2400" dirty="0">
                <a:cs typeface="Times New Roman" panose="02020603050405020304" pitchFamily="18" charset="0"/>
              </a:rPr>
              <a:t> de Bruin, W., Parker, A.M., &amp; </a:t>
            </a:r>
            <a:r>
              <a:rPr lang="en-US" sz="2400" dirty="0" err="1">
                <a:cs typeface="Times New Roman" panose="02020603050405020304" pitchFamily="18" charset="0"/>
              </a:rPr>
              <a:t>Fischhoff</a:t>
            </a:r>
            <a:r>
              <a:rPr lang="en-US" sz="2400" dirty="0">
                <a:cs typeface="Times New Roman" panose="02020603050405020304" pitchFamily="18" charset="0"/>
              </a:rPr>
              <a:t>, B. (2007). Individual differences in adult decision-making competence. </a:t>
            </a:r>
            <a:r>
              <a:rPr lang="en-US" sz="2400" i="1" dirty="0">
                <a:cs typeface="Times New Roman" panose="02020603050405020304" pitchFamily="18" charset="0"/>
              </a:rPr>
              <a:t>Journal of Personality and Social Psychology</a:t>
            </a:r>
            <a:r>
              <a:rPr lang="en-US" sz="2400" dirty="0">
                <a:cs typeface="Times New Roman" panose="02020603050405020304" pitchFamily="18" charset="0"/>
              </a:rPr>
              <a:t>, </a:t>
            </a:r>
            <a:r>
              <a:rPr lang="en-US" sz="2400" i="1" dirty="0">
                <a:cs typeface="Times New Roman" panose="02020603050405020304" pitchFamily="18" charset="0"/>
              </a:rPr>
              <a:t>92</a:t>
            </a:r>
            <a:r>
              <a:rPr lang="en-US" sz="2400" dirty="0">
                <a:cs typeface="Times New Roman" panose="02020603050405020304" pitchFamily="18" charset="0"/>
              </a:rPr>
              <a:t>(5), 938-956. </a:t>
            </a:r>
          </a:p>
          <a:p>
            <a:pPr marL="457200" indent="-457200">
              <a:lnSpc>
                <a:spcPct val="115000"/>
              </a:lnSpc>
              <a:spcBef>
                <a:spcPct val="0"/>
              </a:spcBef>
              <a:spcAft>
                <a:spcPct val="50000"/>
              </a:spcAft>
              <a:buFont typeface="Wingdings" pitchFamily="2" charset="2"/>
              <a:buChar char="§"/>
            </a:pPr>
            <a:r>
              <a:rPr lang="en-US" sz="2400" dirty="0">
                <a:cs typeface="Times New Roman" panose="02020603050405020304" pitchFamily="18" charset="0"/>
              </a:rPr>
              <a:t>Gross, M., &amp; Latham, D. (2012). What’s skill got to do with it?: Information literacy skills and self-views of ability among first-year </a:t>
            </a:r>
            <a:r>
              <a:rPr lang="en-US" sz="2400" dirty="0" smtClean="0">
                <a:cs typeface="Times New Roman" panose="02020603050405020304" pitchFamily="18" charset="0"/>
              </a:rPr>
              <a:t>college students</a:t>
            </a:r>
            <a:r>
              <a:rPr lang="en-US" sz="2400" dirty="0">
                <a:cs typeface="Times New Roman" panose="02020603050405020304" pitchFamily="18" charset="0"/>
              </a:rPr>
              <a:t>. </a:t>
            </a:r>
            <a:r>
              <a:rPr lang="en-US" sz="2400" i="1" dirty="0">
                <a:cs typeface="Times New Roman" panose="02020603050405020304" pitchFamily="18" charset="0"/>
              </a:rPr>
              <a:t>JASIST, 63</a:t>
            </a:r>
            <a:r>
              <a:rPr lang="en-US" sz="2400" dirty="0">
                <a:cs typeface="Times New Roman" panose="02020603050405020304" pitchFamily="18" charset="0"/>
              </a:rPr>
              <a:t>(3), 574-583</a:t>
            </a:r>
            <a:r>
              <a:rPr lang="en-US" sz="2400" dirty="0" smtClean="0">
                <a:cs typeface="Times New Roman" panose="02020603050405020304" pitchFamily="18" charset="0"/>
              </a:rPr>
              <a:t>.</a:t>
            </a:r>
          </a:p>
          <a:p>
            <a:pPr marL="457200" indent="-457200">
              <a:lnSpc>
                <a:spcPct val="115000"/>
              </a:lnSpc>
              <a:spcBef>
                <a:spcPct val="0"/>
              </a:spcBef>
              <a:spcAft>
                <a:spcPct val="50000"/>
              </a:spcAft>
              <a:buFont typeface="Wingdings" pitchFamily="2" charset="2"/>
              <a:buChar char="§"/>
            </a:pPr>
            <a:r>
              <a:rPr lang="en-US" sz="2400" dirty="0" err="1" smtClean="0">
                <a:cs typeface="Times New Roman" panose="02020603050405020304" pitchFamily="18" charset="0"/>
              </a:rPr>
              <a:t>Molteni</a:t>
            </a:r>
            <a:r>
              <a:rPr lang="en-US" sz="2400" dirty="0" smtClean="0">
                <a:cs typeface="Times New Roman" panose="02020603050405020304" pitchFamily="18" charset="0"/>
              </a:rPr>
              <a:t>, V.E., &amp; Chan, E.K. (2015). Student confidence/overconfidence in the research process. </a:t>
            </a:r>
            <a:r>
              <a:rPr lang="en-US" sz="2400" i="1" dirty="0" smtClean="0">
                <a:cs typeface="Times New Roman" panose="02020603050405020304" pitchFamily="18" charset="0"/>
              </a:rPr>
              <a:t>The Journal of Academic Librarianship, 41</a:t>
            </a:r>
            <a:r>
              <a:rPr lang="en-US" sz="2400" dirty="0" smtClean="0">
                <a:cs typeface="Times New Roman" panose="02020603050405020304" pitchFamily="18" charset="0"/>
              </a:rPr>
              <a:t>(1), 2-8. </a:t>
            </a:r>
            <a:endParaRPr lang="en-US" sz="2400" dirty="0">
              <a:cs typeface="Times New Roman" panose="02020603050405020304" pitchFamily="18" charset="0"/>
            </a:endParaRPr>
          </a:p>
          <a:p>
            <a:pPr marL="457200" indent="-457200">
              <a:lnSpc>
                <a:spcPct val="115000"/>
              </a:lnSpc>
              <a:buFont typeface="Wingdings" pitchFamily="2" charset="2"/>
              <a:buChar char="§"/>
            </a:pPr>
            <a:r>
              <a:rPr lang="en-US" sz="2400" dirty="0" err="1">
                <a:cs typeface="Times New Roman" panose="02020603050405020304" pitchFamily="18" charset="0"/>
              </a:rPr>
              <a:t>Polkinghorne</a:t>
            </a:r>
            <a:r>
              <a:rPr lang="en-US" sz="2400" dirty="0">
                <a:cs typeface="Times New Roman" panose="02020603050405020304" pitchFamily="18" charset="0"/>
              </a:rPr>
              <a:t>, S., &amp; Wilton, S. (2010). Research is a verb: Exploring a new </a:t>
            </a:r>
            <a:r>
              <a:rPr lang="en-US" sz="2400" dirty="0" smtClean="0">
                <a:cs typeface="Times New Roman" panose="02020603050405020304" pitchFamily="18" charset="0"/>
              </a:rPr>
              <a:t>information literacy-embedded </a:t>
            </a:r>
            <a:r>
              <a:rPr lang="en-US" sz="2400" dirty="0">
                <a:cs typeface="Times New Roman" panose="02020603050405020304" pitchFamily="18" charset="0"/>
              </a:rPr>
              <a:t>undergraduate research methods course. </a:t>
            </a:r>
            <a:r>
              <a:rPr lang="en-US" sz="2400" i="1" dirty="0">
                <a:cs typeface="Times New Roman" panose="02020603050405020304" pitchFamily="18" charset="0"/>
              </a:rPr>
              <a:t>The Canadian Journal of Information and Library Science</a:t>
            </a:r>
            <a:r>
              <a:rPr lang="en-US" sz="2400" dirty="0">
                <a:cs typeface="Times New Roman" panose="02020603050405020304" pitchFamily="18" charset="0"/>
              </a:rPr>
              <a:t>, </a:t>
            </a:r>
            <a:r>
              <a:rPr lang="en-US" sz="2400" i="1" dirty="0">
                <a:cs typeface="Times New Roman" panose="02020603050405020304" pitchFamily="18" charset="0"/>
              </a:rPr>
              <a:t>34</a:t>
            </a:r>
            <a:r>
              <a:rPr lang="en-US" sz="2400" dirty="0">
                <a:cs typeface="Times New Roman" panose="02020603050405020304" pitchFamily="18" charset="0"/>
              </a:rPr>
              <a:t>(4), 457-473.</a:t>
            </a:r>
          </a:p>
          <a:p>
            <a:pPr marL="457200" indent="-457200">
              <a:lnSpc>
                <a:spcPct val="115000"/>
              </a:lnSpc>
              <a:buFont typeface="Wingdings" pitchFamily="2" charset="2"/>
              <a:buChar char="§"/>
            </a:pPr>
            <a:endParaRPr lang="en-US" sz="2400" dirty="0">
              <a:latin typeface="+mj-lt"/>
              <a:cs typeface="Times New Roman" pitchFamily="18" charset="0"/>
            </a:endParaRPr>
          </a:p>
        </p:txBody>
      </p:sp>
      <p:sp>
        <p:nvSpPr>
          <p:cNvPr id="81271" name="Text Box 375"/>
          <p:cNvSpPr txBox="1">
            <a:spLocks noChangeArrowheads="1"/>
          </p:cNvSpPr>
          <p:nvPr/>
        </p:nvSpPr>
        <p:spPr bwMode="auto">
          <a:xfrm>
            <a:off x="46085125" y="9723438"/>
            <a:ext cx="39751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92" tIns="45696" rIns="91392" bIns="45696">
            <a:spAutoFit/>
          </a:bodyPr>
          <a:lstStyle>
            <a:lvl1pPr>
              <a:spcBef>
                <a:spcPct val="0"/>
              </a:spcBef>
              <a:defRPr sz="2400">
                <a:solidFill>
                  <a:schemeClr val="tx1"/>
                </a:solidFill>
                <a:latin typeface="Times New Roman" pitchFamily="18" charset="0"/>
              </a:defRPr>
            </a:lvl1pPr>
            <a:lvl2pPr marL="452438">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marL="1366838">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ctr">
              <a:spcBef>
                <a:spcPct val="50000"/>
              </a:spcBef>
              <a:buFontTx/>
              <a:buNone/>
            </a:pPr>
            <a:endParaRPr lang="en-US" sz="1600" b="1">
              <a:effectLst>
                <a:outerShdw blurRad="38100" dist="38100" dir="2700000" algn="tl">
                  <a:srgbClr val="C0C0C0"/>
                </a:outerShdw>
              </a:effectLst>
              <a:latin typeface="Arial" charset="0"/>
              <a:cs typeface="Times New Roman" pitchFamily="18" charset="0"/>
            </a:endParaRPr>
          </a:p>
        </p:txBody>
      </p:sp>
      <p:sp>
        <p:nvSpPr>
          <p:cNvPr id="81335" name="Text Box 439"/>
          <p:cNvSpPr txBox="1">
            <a:spLocks noChangeArrowheads="1"/>
          </p:cNvSpPr>
          <p:nvPr/>
        </p:nvSpPr>
        <p:spPr bwMode="auto">
          <a:xfrm>
            <a:off x="39014400" y="8299450"/>
            <a:ext cx="10283825"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1027113" indent="-1027113" defTabSz="6288088">
              <a:spcBef>
                <a:spcPct val="0"/>
              </a:spcBef>
              <a:defRPr sz="2400">
                <a:solidFill>
                  <a:schemeClr val="tx1"/>
                </a:solidFill>
                <a:latin typeface="Times New Roman" pitchFamily="18" charset="0"/>
              </a:defRPr>
            </a:lvl1pPr>
            <a:lvl2pPr defTabSz="6288088">
              <a:spcBef>
                <a:spcPct val="0"/>
              </a:spcBef>
              <a:defRPr sz="2400">
                <a:solidFill>
                  <a:schemeClr val="tx1"/>
                </a:solidFill>
                <a:latin typeface="Times New Roman" pitchFamily="18" charset="0"/>
              </a:defRPr>
            </a:lvl2pPr>
            <a:lvl3pPr defTabSz="6288088">
              <a:spcBef>
                <a:spcPct val="0"/>
              </a:spcBef>
              <a:defRPr sz="2400">
                <a:solidFill>
                  <a:schemeClr val="tx1"/>
                </a:solidFill>
                <a:latin typeface="Times New Roman" pitchFamily="18" charset="0"/>
              </a:defRPr>
            </a:lvl3pPr>
            <a:lvl4pPr defTabSz="6288088">
              <a:spcBef>
                <a:spcPct val="0"/>
              </a:spcBef>
              <a:defRPr sz="2400">
                <a:solidFill>
                  <a:schemeClr val="tx1"/>
                </a:solidFill>
                <a:latin typeface="Times New Roman" pitchFamily="18" charset="0"/>
              </a:defRPr>
            </a:lvl4pPr>
            <a:lvl5pPr defTabSz="6288088">
              <a:spcBef>
                <a:spcPct val="0"/>
              </a:spcBef>
              <a:defRPr sz="2400">
                <a:solidFill>
                  <a:schemeClr val="tx1"/>
                </a:solidFill>
                <a:latin typeface="Times New Roman" pitchFamily="18" charset="0"/>
              </a:defRPr>
            </a:lvl5pPr>
            <a:lvl6pPr defTabSz="6288088" eaLnBrk="0" fontAlgn="base" hangingPunct="0">
              <a:spcBef>
                <a:spcPct val="0"/>
              </a:spcBef>
              <a:spcAft>
                <a:spcPct val="0"/>
              </a:spcAft>
              <a:defRPr sz="2400">
                <a:solidFill>
                  <a:schemeClr val="tx1"/>
                </a:solidFill>
                <a:latin typeface="Times New Roman" pitchFamily="18" charset="0"/>
              </a:defRPr>
            </a:lvl6pPr>
            <a:lvl7pPr defTabSz="6288088" eaLnBrk="0" fontAlgn="base" hangingPunct="0">
              <a:spcBef>
                <a:spcPct val="0"/>
              </a:spcBef>
              <a:spcAft>
                <a:spcPct val="0"/>
              </a:spcAft>
              <a:defRPr sz="2400">
                <a:solidFill>
                  <a:schemeClr val="tx1"/>
                </a:solidFill>
                <a:latin typeface="Times New Roman" pitchFamily="18" charset="0"/>
              </a:defRPr>
            </a:lvl7pPr>
            <a:lvl8pPr defTabSz="6288088" eaLnBrk="0" fontAlgn="base" hangingPunct="0">
              <a:spcBef>
                <a:spcPct val="0"/>
              </a:spcBef>
              <a:spcAft>
                <a:spcPct val="0"/>
              </a:spcAft>
              <a:defRPr sz="2400">
                <a:solidFill>
                  <a:schemeClr val="tx1"/>
                </a:solidFill>
                <a:latin typeface="Times New Roman" pitchFamily="18" charset="0"/>
              </a:defRPr>
            </a:lvl8pPr>
            <a:lvl9pPr defTabSz="6288088" eaLnBrk="0" fontAlgn="base" hangingPunct="0">
              <a:spcBef>
                <a:spcPct val="0"/>
              </a:spcBef>
              <a:spcAft>
                <a:spcPct val="0"/>
              </a:spcAft>
              <a:defRPr sz="2400">
                <a:solidFill>
                  <a:schemeClr val="tx1"/>
                </a:solidFill>
                <a:latin typeface="Times New Roman" pitchFamily="18" charset="0"/>
              </a:defRPr>
            </a:lvl9pPr>
          </a:lstStyle>
          <a:p>
            <a:pPr algn="ctr" eaLnBrk="1" hangingPunct="1">
              <a:spcAft>
                <a:spcPct val="65000"/>
              </a:spcAft>
              <a:buFontTx/>
              <a:buNone/>
            </a:pPr>
            <a:r>
              <a:rPr lang="en-US" sz="4500" b="1" dirty="0" smtClean="0">
                <a:solidFill>
                  <a:schemeClr val="accent1">
                    <a:lumMod val="25000"/>
                  </a:schemeClr>
                </a:solidFill>
                <a:latin typeface="+mj-lt"/>
              </a:rPr>
              <a:t>DISCUSSION AND CONCLUSIONS</a:t>
            </a:r>
            <a:endParaRPr lang="en-US" sz="4500" b="1" dirty="0">
              <a:solidFill>
                <a:schemeClr val="accent1">
                  <a:lumMod val="25000"/>
                </a:schemeClr>
              </a:solidFill>
              <a:latin typeface="+mj-lt"/>
            </a:endParaRPr>
          </a:p>
        </p:txBody>
      </p:sp>
      <p:sp>
        <p:nvSpPr>
          <p:cNvPr id="81390" name="Text Box 494"/>
          <p:cNvSpPr txBox="1">
            <a:spLocks noChangeArrowheads="1"/>
          </p:cNvSpPr>
          <p:nvPr/>
        </p:nvSpPr>
        <p:spPr bwMode="auto">
          <a:xfrm>
            <a:off x="4495800" y="2743200"/>
            <a:ext cx="3848100"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36576" tIns="36576" rIns="36576" bIns="36576"/>
          <a:lstStyle>
            <a:lvl1pPr defTabSz="4389438">
              <a:spcBef>
                <a:spcPct val="0"/>
              </a:spcBef>
              <a:defRPr sz="2400">
                <a:solidFill>
                  <a:schemeClr val="tx1"/>
                </a:solidFill>
                <a:latin typeface="Times New Roman" pitchFamily="18" charset="0"/>
              </a:defRPr>
            </a:lvl1pPr>
            <a:lvl2pPr defTabSz="4389438">
              <a:spcBef>
                <a:spcPct val="0"/>
              </a:spcBef>
              <a:defRPr sz="2400">
                <a:solidFill>
                  <a:schemeClr val="tx1"/>
                </a:solidFill>
                <a:latin typeface="Times New Roman" pitchFamily="18" charset="0"/>
              </a:defRPr>
            </a:lvl2pPr>
            <a:lvl3pPr defTabSz="4389438">
              <a:spcBef>
                <a:spcPct val="0"/>
              </a:spcBef>
              <a:defRPr sz="2400">
                <a:solidFill>
                  <a:schemeClr val="tx1"/>
                </a:solidFill>
                <a:latin typeface="Times New Roman" pitchFamily="18" charset="0"/>
              </a:defRPr>
            </a:lvl3pPr>
            <a:lvl4pPr defTabSz="4389438">
              <a:spcBef>
                <a:spcPct val="0"/>
              </a:spcBef>
              <a:defRPr sz="2400">
                <a:solidFill>
                  <a:schemeClr val="tx1"/>
                </a:solidFill>
                <a:latin typeface="Times New Roman" pitchFamily="18" charset="0"/>
              </a:defRPr>
            </a:lvl4pPr>
            <a:lvl5pPr defTabSz="4389438">
              <a:spcBef>
                <a:spcPct val="0"/>
              </a:spcBef>
              <a:defRPr sz="2400">
                <a:solidFill>
                  <a:schemeClr val="tx1"/>
                </a:solidFill>
                <a:latin typeface="Times New Roman" pitchFamily="18" charset="0"/>
              </a:defRPr>
            </a:lvl5pPr>
            <a:lvl6pPr defTabSz="4389438" eaLnBrk="0" fontAlgn="base" hangingPunct="0">
              <a:spcBef>
                <a:spcPct val="0"/>
              </a:spcBef>
              <a:spcAft>
                <a:spcPct val="0"/>
              </a:spcAft>
              <a:defRPr sz="2400">
                <a:solidFill>
                  <a:schemeClr val="tx1"/>
                </a:solidFill>
                <a:latin typeface="Times New Roman" pitchFamily="18" charset="0"/>
              </a:defRPr>
            </a:lvl6pPr>
            <a:lvl7pPr defTabSz="4389438" eaLnBrk="0" fontAlgn="base" hangingPunct="0">
              <a:spcBef>
                <a:spcPct val="0"/>
              </a:spcBef>
              <a:spcAft>
                <a:spcPct val="0"/>
              </a:spcAft>
              <a:defRPr sz="2400">
                <a:solidFill>
                  <a:schemeClr val="tx1"/>
                </a:solidFill>
                <a:latin typeface="Times New Roman" pitchFamily="18" charset="0"/>
              </a:defRPr>
            </a:lvl7pPr>
            <a:lvl8pPr defTabSz="4389438" eaLnBrk="0" fontAlgn="base" hangingPunct="0">
              <a:spcBef>
                <a:spcPct val="0"/>
              </a:spcBef>
              <a:spcAft>
                <a:spcPct val="0"/>
              </a:spcAft>
              <a:defRPr sz="2400">
                <a:solidFill>
                  <a:schemeClr val="tx1"/>
                </a:solidFill>
                <a:latin typeface="Times New Roman" pitchFamily="18" charset="0"/>
              </a:defRPr>
            </a:lvl8pPr>
            <a:lvl9pPr defTabSz="4389438" eaLnBrk="0" fontAlgn="base" hangingPunct="0">
              <a:spcBef>
                <a:spcPct val="0"/>
              </a:spcBef>
              <a:spcAft>
                <a:spcPct val="0"/>
              </a:spcAft>
              <a:defRPr sz="2400">
                <a:solidFill>
                  <a:schemeClr val="tx1"/>
                </a:solidFill>
                <a:latin typeface="Times New Roman" pitchFamily="18" charset="0"/>
              </a:defRPr>
            </a:lvl9pPr>
          </a:lstStyle>
          <a:p>
            <a:pPr algn="ctr" eaLnBrk="1" hangingPunct="1">
              <a:buFontTx/>
              <a:buNone/>
            </a:pPr>
            <a:r>
              <a:rPr lang="en-US" sz="1000">
                <a:solidFill>
                  <a:srgbClr val="000000"/>
                </a:solidFill>
              </a:rPr>
              <a:t>￼</a:t>
            </a:r>
            <a:endParaRPr lang="en-US" sz="8600">
              <a:latin typeface="Arial" charset="0"/>
            </a:endParaRPr>
          </a:p>
        </p:txBody>
      </p:sp>
      <p:sp>
        <p:nvSpPr>
          <p:cNvPr id="81392" name="Text Box 496"/>
          <p:cNvSpPr txBox="1">
            <a:spLocks noChangeArrowheads="1"/>
          </p:cNvSpPr>
          <p:nvPr/>
        </p:nvSpPr>
        <p:spPr bwMode="auto">
          <a:xfrm>
            <a:off x="39014400" y="32869656"/>
            <a:ext cx="10283825" cy="2649537"/>
          </a:xfrm>
          <a:prstGeom prst="rect">
            <a:avLst/>
          </a:prstGeom>
          <a:noFill/>
          <a:ln>
            <a:noFill/>
          </a:ln>
          <a:effectLst/>
          <a:extLst>
            <a:ext uri="{909E8E84-426E-40DD-AFC4-6F175D3DCCD1}">
              <a14:hiddenFill xmlns:a14="http://schemas.microsoft.com/office/drawing/2010/main">
                <a:solidFill>
                  <a:srgbClr val="9933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4389438">
              <a:spcBef>
                <a:spcPct val="0"/>
              </a:spcBef>
              <a:tabLst>
                <a:tab pos="549275" algn="l"/>
              </a:tabLst>
              <a:defRPr sz="2400">
                <a:solidFill>
                  <a:schemeClr val="tx1"/>
                </a:solidFill>
                <a:latin typeface="Times New Roman" pitchFamily="18" charset="0"/>
              </a:defRPr>
            </a:lvl1pPr>
            <a:lvl2pPr marL="2193925" defTabSz="4389438">
              <a:spcBef>
                <a:spcPct val="0"/>
              </a:spcBef>
              <a:tabLst>
                <a:tab pos="549275" algn="l"/>
              </a:tabLst>
              <a:defRPr sz="2400">
                <a:solidFill>
                  <a:schemeClr val="tx1"/>
                </a:solidFill>
                <a:latin typeface="Times New Roman" pitchFamily="18" charset="0"/>
              </a:defRPr>
            </a:lvl2pPr>
            <a:lvl3pPr marL="4389438" defTabSz="4389438">
              <a:spcBef>
                <a:spcPct val="0"/>
              </a:spcBef>
              <a:tabLst>
                <a:tab pos="549275" algn="l"/>
              </a:tabLst>
              <a:defRPr sz="2400">
                <a:solidFill>
                  <a:schemeClr val="tx1"/>
                </a:solidFill>
                <a:latin typeface="Times New Roman" pitchFamily="18" charset="0"/>
              </a:defRPr>
            </a:lvl3pPr>
            <a:lvl4pPr marL="6583363" defTabSz="4389438">
              <a:spcBef>
                <a:spcPct val="0"/>
              </a:spcBef>
              <a:tabLst>
                <a:tab pos="549275" algn="l"/>
              </a:tabLst>
              <a:defRPr sz="2400">
                <a:solidFill>
                  <a:schemeClr val="tx1"/>
                </a:solidFill>
                <a:latin typeface="Times New Roman" pitchFamily="18" charset="0"/>
              </a:defRPr>
            </a:lvl4pPr>
            <a:lvl5pPr marL="8778875" defTabSz="4389438">
              <a:spcBef>
                <a:spcPct val="0"/>
              </a:spcBef>
              <a:tabLst>
                <a:tab pos="549275" algn="l"/>
              </a:tabLst>
              <a:defRPr sz="2400">
                <a:solidFill>
                  <a:schemeClr val="tx1"/>
                </a:solidFill>
                <a:latin typeface="Times New Roman" pitchFamily="18" charset="0"/>
              </a:defRPr>
            </a:lvl5pPr>
            <a:lvl6pPr marL="9236075" defTabSz="4389438" eaLnBrk="0" fontAlgn="base" hangingPunct="0">
              <a:spcBef>
                <a:spcPct val="0"/>
              </a:spcBef>
              <a:spcAft>
                <a:spcPct val="0"/>
              </a:spcAft>
              <a:tabLst>
                <a:tab pos="549275" algn="l"/>
              </a:tabLst>
              <a:defRPr sz="2400">
                <a:solidFill>
                  <a:schemeClr val="tx1"/>
                </a:solidFill>
                <a:latin typeface="Times New Roman" pitchFamily="18" charset="0"/>
              </a:defRPr>
            </a:lvl6pPr>
            <a:lvl7pPr marL="9693275" defTabSz="4389438" eaLnBrk="0" fontAlgn="base" hangingPunct="0">
              <a:spcBef>
                <a:spcPct val="0"/>
              </a:spcBef>
              <a:spcAft>
                <a:spcPct val="0"/>
              </a:spcAft>
              <a:tabLst>
                <a:tab pos="549275" algn="l"/>
              </a:tabLst>
              <a:defRPr sz="2400">
                <a:solidFill>
                  <a:schemeClr val="tx1"/>
                </a:solidFill>
                <a:latin typeface="Times New Roman" pitchFamily="18" charset="0"/>
              </a:defRPr>
            </a:lvl7pPr>
            <a:lvl8pPr marL="10150475" defTabSz="4389438" eaLnBrk="0" fontAlgn="base" hangingPunct="0">
              <a:spcBef>
                <a:spcPct val="0"/>
              </a:spcBef>
              <a:spcAft>
                <a:spcPct val="0"/>
              </a:spcAft>
              <a:tabLst>
                <a:tab pos="549275" algn="l"/>
              </a:tabLst>
              <a:defRPr sz="2400">
                <a:solidFill>
                  <a:schemeClr val="tx1"/>
                </a:solidFill>
                <a:latin typeface="Times New Roman" pitchFamily="18" charset="0"/>
              </a:defRPr>
            </a:lvl8pPr>
            <a:lvl9pPr marL="10607675" defTabSz="4389438" eaLnBrk="0" fontAlgn="base" hangingPunct="0">
              <a:spcBef>
                <a:spcPct val="0"/>
              </a:spcBef>
              <a:spcAft>
                <a:spcPct val="0"/>
              </a:spcAft>
              <a:tabLst>
                <a:tab pos="549275" algn="l"/>
              </a:tabLst>
              <a:defRPr sz="2400">
                <a:solidFill>
                  <a:schemeClr val="tx1"/>
                </a:solidFill>
                <a:latin typeface="Times New Roman" pitchFamily="18" charset="0"/>
              </a:defRPr>
            </a:lvl9pPr>
          </a:lstStyle>
          <a:p>
            <a:pPr eaLnBrk="1" hangingPunct="1">
              <a:buFontTx/>
              <a:buNone/>
            </a:pPr>
            <a:r>
              <a:rPr lang="en-US" dirty="0">
                <a:latin typeface="+mj-lt"/>
              </a:rPr>
              <a:t>For additional information please contact:</a:t>
            </a:r>
          </a:p>
          <a:p>
            <a:pPr eaLnBrk="1" hangingPunct="1">
              <a:buFontTx/>
              <a:buNone/>
            </a:pPr>
            <a:endParaRPr lang="en-US" dirty="0">
              <a:latin typeface="+mj-lt"/>
            </a:endParaRPr>
          </a:p>
          <a:p>
            <a:pPr eaLnBrk="1" hangingPunct="1">
              <a:buFontTx/>
              <a:buNone/>
            </a:pPr>
            <a:r>
              <a:rPr lang="en-US" dirty="0" smtClean="0">
                <a:latin typeface="+mj-lt"/>
              </a:rPr>
              <a:t>Katelyn Angell</a:t>
            </a:r>
            <a:endParaRPr lang="en-US" dirty="0">
              <a:latin typeface="+mj-lt"/>
            </a:endParaRPr>
          </a:p>
          <a:p>
            <a:pPr eaLnBrk="1" hangingPunct="1">
              <a:buFontTx/>
              <a:buNone/>
            </a:pPr>
            <a:r>
              <a:rPr lang="en-US" dirty="0" smtClean="0">
                <a:latin typeface="+mj-lt"/>
              </a:rPr>
              <a:t>Assistant Professor/First Year Success Librarian</a:t>
            </a:r>
            <a:endParaRPr lang="en-US" dirty="0">
              <a:latin typeface="+mj-lt"/>
            </a:endParaRPr>
          </a:p>
          <a:p>
            <a:pPr eaLnBrk="1" hangingPunct="1">
              <a:buFontTx/>
              <a:buNone/>
            </a:pPr>
            <a:r>
              <a:rPr lang="en-US" dirty="0" smtClean="0">
                <a:latin typeface="+mj-lt"/>
              </a:rPr>
              <a:t>Long Island University, Brooklyn Campus </a:t>
            </a:r>
          </a:p>
          <a:p>
            <a:pPr eaLnBrk="1" hangingPunct="1">
              <a:buFontTx/>
              <a:buNone/>
            </a:pPr>
            <a:r>
              <a:rPr lang="en-US" dirty="0" smtClean="0">
                <a:latin typeface="+mj-lt"/>
              </a:rPr>
              <a:t>Katelyn.Angell@liu.edu</a:t>
            </a:r>
            <a:endParaRPr lang="en-US" dirty="0">
              <a:latin typeface="+mj-lt"/>
            </a:endParaRPr>
          </a:p>
          <a:p>
            <a:pPr eaLnBrk="1" hangingPunct="1">
              <a:buFontTx/>
              <a:buNone/>
            </a:pPr>
            <a:endParaRPr lang="en-US" b="1" dirty="0">
              <a:latin typeface="+mn-lt"/>
            </a:endParaRPr>
          </a:p>
          <a:p>
            <a:pPr eaLnBrk="1" hangingPunct="1">
              <a:buFontTx/>
              <a:buNone/>
            </a:pPr>
            <a:endParaRPr lang="en-US" sz="3200" b="1" dirty="0">
              <a:latin typeface="+mn-lt"/>
            </a:endParaRPr>
          </a:p>
        </p:txBody>
      </p:sp>
      <p:sp>
        <p:nvSpPr>
          <p:cNvPr id="81437" name="Text Box 541"/>
          <p:cNvSpPr txBox="1">
            <a:spLocks noChangeArrowheads="1"/>
          </p:cNvSpPr>
          <p:nvPr/>
        </p:nvSpPr>
        <p:spPr bwMode="auto">
          <a:xfrm>
            <a:off x="38928561" y="11651138"/>
            <a:ext cx="10455502" cy="12504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566738" indent="-566738">
              <a:spcBef>
                <a:spcPct val="0"/>
              </a:spcBef>
              <a:tabLst>
                <a:tab pos="1422400" algn="l"/>
                <a:tab pos="1944688" algn="l"/>
              </a:tabLst>
              <a:defRPr sz="2400">
                <a:solidFill>
                  <a:schemeClr val="tx1"/>
                </a:solidFill>
                <a:latin typeface="Times New Roman" pitchFamily="18" charset="0"/>
              </a:defRPr>
            </a:lvl1pPr>
            <a:lvl2pPr marL="1204913" indent="-406400">
              <a:spcBef>
                <a:spcPct val="0"/>
              </a:spcBef>
              <a:tabLst>
                <a:tab pos="1422400" algn="l"/>
                <a:tab pos="1944688" algn="l"/>
              </a:tabLst>
              <a:defRPr sz="2400">
                <a:solidFill>
                  <a:schemeClr val="tx1"/>
                </a:solidFill>
                <a:latin typeface="Times New Roman" pitchFamily="18" charset="0"/>
              </a:defRPr>
            </a:lvl2pPr>
            <a:lvl3pPr marL="1944688" indent="-344488">
              <a:spcBef>
                <a:spcPct val="0"/>
              </a:spcBef>
              <a:tabLst>
                <a:tab pos="1422400" algn="l"/>
                <a:tab pos="1944688" algn="l"/>
              </a:tabLst>
              <a:defRPr sz="2400">
                <a:solidFill>
                  <a:schemeClr val="tx1"/>
                </a:solidFill>
                <a:latin typeface="Times New Roman" pitchFamily="18" charset="0"/>
              </a:defRPr>
            </a:lvl3pPr>
            <a:lvl4pPr marL="2628900" indent="-457200">
              <a:spcBef>
                <a:spcPct val="0"/>
              </a:spcBef>
              <a:tabLst>
                <a:tab pos="1422400" algn="l"/>
                <a:tab pos="1944688" algn="l"/>
              </a:tabLst>
              <a:defRPr sz="2400">
                <a:solidFill>
                  <a:schemeClr val="tx1"/>
                </a:solidFill>
                <a:latin typeface="Times New Roman" pitchFamily="18" charset="0"/>
              </a:defRPr>
            </a:lvl4pPr>
            <a:lvl5pPr marL="3200400" indent="-457200">
              <a:spcBef>
                <a:spcPct val="0"/>
              </a:spcBef>
              <a:tabLst>
                <a:tab pos="1422400" algn="l"/>
                <a:tab pos="1944688" algn="l"/>
              </a:tabLst>
              <a:defRPr sz="2400">
                <a:solidFill>
                  <a:schemeClr val="tx1"/>
                </a:solidFill>
                <a:latin typeface="Times New Roman" pitchFamily="18" charset="0"/>
              </a:defRPr>
            </a:lvl5pPr>
            <a:lvl6pPr marL="3657600" indent="-457200" eaLnBrk="0" fontAlgn="base" hangingPunct="0">
              <a:spcBef>
                <a:spcPct val="0"/>
              </a:spcBef>
              <a:spcAft>
                <a:spcPct val="0"/>
              </a:spcAft>
              <a:tabLst>
                <a:tab pos="1422400" algn="l"/>
                <a:tab pos="1944688" algn="l"/>
              </a:tabLst>
              <a:defRPr sz="2400">
                <a:solidFill>
                  <a:schemeClr val="tx1"/>
                </a:solidFill>
                <a:latin typeface="Times New Roman" pitchFamily="18" charset="0"/>
              </a:defRPr>
            </a:lvl6pPr>
            <a:lvl7pPr marL="4114800" indent="-457200" eaLnBrk="0" fontAlgn="base" hangingPunct="0">
              <a:spcBef>
                <a:spcPct val="0"/>
              </a:spcBef>
              <a:spcAft>
                <a:spcPct val="0"/>
              </a:spcAft>
              <a:tabLst>
                <a:tab pos="1422400" algn="l"/>
                <a:tab pos="1944688" algn="l"/>
              </a:tabLst>
              <a:defRPr sz="2400">
                <a:solidFill>
                  <a:schemeClr val="tx1"/>
                </a:solidFill>
                <a:latin typeface="Times New Roman" pitchFamily="18" charset="0"/>
              </a:defRPr>
            </a:lvl7pPr>
            <a:lvl8pPr marL="4572000" indent="-457200" eaLnBrk="0" fontAlgn="base" hangingPunct="0">
              <a:spcBef>
                <a:spcPct val="0"/>
              </a:spcBef>
              <a:spcAft>
                <a:spcPct val="0"/>
              </a:spcAft>
              <a:tabLst>
                <a:tab pos="1422400" algn="l"/>
                <a:tab pos="1944688" algn="l"/>
              </a:tabLst>
              <a:defRPr sz="2400">
                <a:solidFill>
                  <a:schemeClr val="tx1"/>
                </a:solidFill>
                <a:latin typeface="Times New Roman" pitchFamily="18" charset="0"/>
              </a:defRPr>
            </a:lvl8pPr>
            <a:lvl9pPr marL="5029200" indent="-457200" eaLnBrk="0" fontAlgn="base" hangingPunct="0">
              <a:spcBef>
                <a:spcPct val="0"/>
              </a:spcBef>
              <a:spcAft>
                <a:spcPct val="0"/>
              </a:spcAft>
              <a:tabLst>
                <a:tab pos="1422400" algn="l"/>
                <a:tab pos="1944688" algn="l"/>
              </a:tabLst>
              <a:defRPr sz="2400">
                <a:solidFill>
                  <a:schemeClr val="tx1"/>
                </a:solidFill>
                <a:latin typeface="Times New Roman" pitchFamily="18" charset="0"/>
              </a:defRPr>
            </a:lvl9pPr>
          </a:lstStyle>
          <a:p>
            <a:pPr>
              <a:lnSpc>
                <a:spcPct val="114000"/>
              </a:lnSpc>
              <a:spcAft>
                <a:spcPct val="50000"/>
              </a:spcAft>
              <a:buClr>
                <a:srgbClr val="008080"/>
              </a:buClr>
              <a:buSzPct val="115000"/>
              <a:buFont typeface="Wingdings 3" pitchFamily="18" charset="2"/>
              <a:buNone/>
            </a:pPr>
            <a:r>
              <a:rPr lang="en-US" b="1" dirty="0" smtClean="0">
                <a:latin typeface="+mj-lt"/>
                <a:cs typeface="Times New Roman" pitchFamily="18" charset="0"/>
              </a:rPr>
              <a:t>Conclusions</a:t>
            </a:r>
            <a:endParaRPr lang="en-US" b="1" dirty="0">
              <a:latin typeface="+mj-lt"/>
              <a:cs typeface="Times New Roman" pitchFamily="18" charset="0"/>
            </a:endParaRPr>
          </a:p>
          <a:p>
            <a:pPr>
              <a:lnSpc>
                <a:spcPct val="114000"/>
              </a:lnSpc>
              <a:spcAft>
                <a:spcPct val="15000"/>
              </a:spcAft>
              <a:buClr>
                <a:schemeClr val="accent1">
                  <a:lumMod val="50000"/>
                </a:schemeClr>
              </a:buClr>
              <a:buSzPct val="115000"/>
              <a:buFont typeface="Wingdings 3" pitchFamily="18" charset="2"/>
              <a:buChar char=""/>
            </a:pPr>
            <a:r>
              <a:rPr lang="en-US" dirty="0" smtClean="0">
                <a:latin typeface="+mj-lt"/>
                <a:cs typeface="Times New Roman" pitchFamily="18" charset="0"/>
              </a:rPr>
              <a:t>Alternative hypothesis was </a:t>
            </a:r>
            <a:r>
              <a:rPr lang="en-US" dirty="0" smtClean="0">
                <a:latin typeface="+mj-lt"/>
                <a:cs typeface="Times New Roman" pitchFamily="18" charset="0"/>
              </a:rPr>
              <a:t>confirmed</a:t>
            </a:r>
            <a:endParaRPr lang="en-US" dirty="0">
              <a:latin typeface="+mj-lt"/>
              <a:cs typeface="Times New Roman" pitchFamily="18" charset="0"/>
            </a:endParaRPr>
          </a:p>
          <a:p>
            <a:pPr lvl="1">
              <a:lnSpc>
                <a:spcPct val="114000"/>
              </a:lnSpc>
              <a:spcAft>
                <a:spcPct val="20000"/>
              </a:spcAft>
              <a:buClr>
                <a:schemeClr val="tx1"/>
              </a:buClr>
              <a:buFont typeface="Wingdings" pitchFamily="2" charset="2"/>
              <a:buChar char="§"/>
            </a:pPr>
            <a:r>
              <a:rPr lang="en-US" dirty="0" smtClean="0">
                <a:latin typeface="+mj-lt"/>
                <a:cs typeface="Times New Roman" pitchFamily="18" charset="0"/>
              </a:rPr>
              <a:t>Students demonstrated overconfidence with regard to both library and general skills tests</a:t>
            </a:r>
          </a:p>
          <a:p>
            <a:pPr lvl="2">
              <a:lnSpc>
                <a:spcPct val="114000"/>
              </a:lnSpc>
              <a:spcAft>
                <a:spcPct val="20000"/>
              </a:spcAft>
              <a:buClr>
                <a:schemeClr val="tx1"/>
              </a:buClr>
              <a:buFont typeface="Wingdings" pitchFamily="2" charset="2"/>
              <a:buChar char="§"/>
            </a:pPr>
            <a:r>
              <a:rPr lang="en-US" dirty="0" smtClean="0">
                <a:latin typeface="+mj-lt"/>
                <a:cs typeface="Times New Roman" pitchFamily="18" charset="0"/>
              </a:rPr>
              <a:t>Results in line with psychology and educational literature</a:t>
            </a:r>
          </a:p>
          <a:p>
            <a:pPr lvl="2">
              <a:lnSpc>
                <a:spcPct val="114000"/>
              </a:lnSpc>
              <a:spcAft>
                <a:spcPct val="20000"/>
              </a:spcAft>
              <a:buClr>
                <a:schemeClr val="tx1"/>
              </a:buClr>
              <a:buFont typeface="Wingdings" pitchFamily="2" charset="2"/>
              <a:buChar char="§"/>
            </a:pPr>
            <a:r>
              <a:rPr lang="en-US" dirty="0" smtClean="0">
                <a:latin typeface="+mj-lt"/>
                <a:cs typeface="Times New Roman" pitchFamily="18" charset="0"/>
              </a:rPr>
              <a:t>Tendency to overinflate one’s knowledge can be extrapolated to additional topical areas</a:t>
            </a:r>
            <a:endParaRPr lang="en-US" dirty="0">
              <a:latin typeface="+mj-lt"/>
              <a:cs typeface="Times New Roman" pitchFamily="18" charset="0"/>
            </a:endParaRPr>
          </a:p>
          <a:p>
            <a:pPr lvl="1">
              <a:lnSpc>
                <a:spcPct val="114000"/>
              </a:lnSpc>
              <a:spcAft>
                <a:spcPct val="20000"/>
              </a:spcAft>
              <a:buClr>
                <a:schemeClr val="tx1"/>
              </a:buClr>
              <a:buFont typeface="Wingdings" pitchFamily="2" charset="2"/>
              <a:buChar char="§"/>
            </a:pPr>
            <a:r>
              <a:rPr lang="en-US" dirty="0" smtClean="0">
                <a:latin typeface="+mj-lt"/>
                <a:cs typeface="Times New Roman" pitchFamily="18" charset="0"/>
              </a:rPr>
              <a:t>Corroborated a similar study of undergraduate library patrons by Gross and Latham (2012)</a:t>
            </a:r>
          </a:p>
          <a:p>
            <a:pPr lvl="2">
              <a:lnSpc>
                <a:spcPct val="114000"/>
              </a:lnSpc>
              <a:spcAft>
                <a:spcPct val="20000"/>
              </a:spcAft>
              <a:buClr>
                <a:schemeClr val="tx1"/>
              </a:buClr>
              <a:buFont typeface="Wingdings" pitchFamily="2" charset="2"/>
              <a:buChar char="§"/>
            </a:pPr>
            <a:r>
              <a:rPr lang="en-US" dirty="0" smtClean="0">
                <a:latin typeface="+mj-lt"/>
                <a:cs typeface="Times New Roman" pitchFamily="18" charset="0"/>
              </a:rPr>
              <a:t>Students with lowest test scores most likely to show overconfidence</a:t>
            </a:r>
            <a:endParaRPr lang="en-US" dirty="0">
              <a:latin typeface="+mj-lt"/>
              <a:cs typeface="Times New Roman" pitchFamily="18" charset="0"/>
            </a:endParaRPr>
          </a:p>
          <a:p>
            <a:pPr>
              <a:lnSpc>
                <a:spcPct val="114000"/>
              </a:lnSpc>
              <a:spcBef>
                <a:spcPct val="15000"/>
              </a:spcBef>
              <a:spcAft>
                <a:spcPct val="25000"/>
              </a:spcAft>
              <a:buClr>
                <a:schemeClr val="accent1">
                  <a:lumMod val="50000"/>
                </a:schemeClr>
              </a:buClr>
              <a:buSzPct val="115000"/>
              <a:buFont typeface="Wingdings 3" pitchFamily="18" charset="2"/>
              <a:buChar char=""/>
            </a:pPr>
            <a:r>
              <a:rPr lang="en-US" b="1" dirty="0" smtClean="0">
                <a:latin typeface="+mj-lt"/>
              </a:rPr>
              <a:t>Limits</a:t>
            </a:r>
            <a:endParaRPr lang="en-US" b="1" dirty="0" smtClean="0">
              <a:latin typeface="+mj-lt"/>
              <a:cs typeface="Times New Roman" pitchFamily="18" charset="0"/>
            </a:endParaRPr>
          </a:p>
          <a:p>
            <a:pPr lvl="1">
              <a:lnSpc>
                <a:spcPct val="114000"/>
              </a:lnSpc>
              <a:spcBef>
                <a:spcPct val="20000"/>
              </a:spcBef>
              <a:buClr>
                <a:schemeClr val="tx1"/>
              </a:buClr>
              <a:buFont typeface="Wingdings" pitchFamily="2" charset="2"/>
              <a:buChar char="§"/>
            </a:pPr>
            <a:r>
              <a:rPr lang="en-US" dirty="0" smtClean="0">
                <a:latin typeface="+mj-lt"/>
                <a:cs typeface="Times New Roman" pitchFamily="18" charset="0"/>
              </a:rPr>
              <a:t> Lack of diversity among gender and class year</a:t>
            </a:r>
          </a:p>
          <a:p>
            <a:pPr lvl="2">
              <a:lnSpc>
                <a:spcPct val="114000"/>
              </a:lnSpc>
              <a:spcBef>
                <a:spcPct val="20000"/>
              </a:spcBef>
              <a:buClr>
                <a:schemeClr val="tx1"/>
              </a:buClr>
              <a:buFont typeface="Wingdings" pitchFamily="2" charset="2"/>
              <a:buChar char="§"/>
            </a:pPr>
            <a:r>
              <a:rPr lang="en-US" dirty="0" smtClean="0">
                <a:latin typeface="+mj-lt"/>
                <a:cs typeface="Times New Roman" pitchFamily="18" charset="0"/>
              </a:rPr>
              <a:t>31 women and 3 men</a:t>
            </a:r>
          </a:p>
          <a:p>
            <a:pPr lvl="1">
              <a:lnSpc>
                <a:spcPct val="114000"/>
              </a:lnSpc>
              <a:spcBef>
                <a:spcPct val="20000"/>
              </a:spcBef>
              <a:buClr>
                <a:schemeClr val="tx1"/>
              </a:buClr>
              <a:buFont typeface="Wingdings" pitchFamily="2" charset="2"/>
              <a:buChar char="§"/>
            </a:pPr>
            <a:r>
              <a:rPr lang="en-US" dirty="0" smtClean="0">
                <a:latin typeface="+mj-lt"/>
                <a:cs typeface="Times New Roman" pitchFamily="18" charset="0"/>
              </a:rPr>
              <a:t>Small sample size</a:t>
            </a:r>
          </a:p>
          <a:p>
            <a:pPr>
              <a:lnSpc>
                <a:spcPct val="114000"/>
              </a:lnSpc>
              <a:spcBef>
                <a:spcPct val="75000"/>
              </a:spcBef>
              <a:spcAft>
                <a:spcPct val="25000"/>
              </a:spcAft>
              <a:buFontTx/>
              <a:buNone/>
            </a:pPr>
            <a:r>
              <a:rPr lang="en-US" b="1" dirty="0" smtClean="0">
                <a:latin typeface="+mj-lt"/>
                <a:cs typeface="Times New Roman" pitchFamily="18" charset="0"/>
              </a:rPr>
              <a:t>Strategies for decreasing overconfidence and improving research skills</a:t>
            </a:r>
          </a:p>
          <a:p>
            <a:pPr>
              <a:lnSpc>
                <a:spcPct val="114000"/>
              </a:lnSpc>
              <a:spcBef>
                <a:spcPct val="15000"/>
              </a:spcBef>
              <a:spcAft>
                <a:spcPct val="25000"/>
              </a:spcAft>
              <a:buClr>
                <a:schemeClr val="accent1">
                  <a:lumMod val="50000"/>
                </a:schemeClr>
              </a:buClr>
              <a:buSzPct val="115000"/>
              <a:buFont typeface="Wingdings 3" pitchFamily="18" charset="2"/>
              <a:buChar char=""/>
            </a:pPr>
            <a:r>
              <a:rPr lang="en-US" dirty="0" smtClean="0"/>
              <a:t>Partner </a:t>
            </a:r>
            <a:r>
              <a:rPr lang="en-US" dirty="0"/>
              <a:t>with teaching faculty to develop reflective and interactive courses featuring an embedded librarian (</a:t>
            </a:r>
            <a:r>
              <a:rPr lang="en-US" dirty="0" err="1"/>
              <a:t>Polkinghorne</a:t>
            </a:r>
            <a:r>
              <a:rPr lang="en-US" dirty="0"/>
              <a:t> &amp; Wilton, 2010</a:t>
            </a:r>
            <a:r>
              <a:rPr lang="en-US" dirty="0" smtClean="0"/>
              <a:t>)</a:t>
            </a:r>
            <a:endParaRPr lang="en-US" dirty="0"/>
          </a:p>
          <a:p>
            <a:pPr>
              <a:lnSpc>
                <a:spcPct val="114000"/>
              </a:lnSpc>
              <a:spcBef>
                <a:spcPct val="15000"/>
              </a:spcBef>
              <a:spcAft>
                <a:spcPct val="25000"/>
              </a:spcAft>
              <a:buClr>
                <a:schemeClr val="accent1">
                  <a:lumMod val="50000"/>
                </a:schemeClr>
              </a:buClr>
              <a:buSzPct val="115000"/>
              <a:buFont typeface="Wingdings 3" pitchFamily="18" charset="2"/>
              <a:buChar char=""/>
            </a:pPr>
            <a:r>
              <a:rPr lang="en-US" dirty="0" smtClean="0">
                <a:latin typeface="+mj-lt"/>
                <a:cs typeface="Times New Roman" pitchFamily="18" charset="0"/>
              </a:rPr>
              <a:t> Teach students to carefully evaluate each answer on a test</a:t>
            </a:r>
          </a:p>
          <a:p>
            <a:pPr lvl="1">
              <a:lnSpc>
                <a:spcPct val="114000"/>
              </a:lnSpc>
              <a:spcBef>
                <a:spcPct val="15000"/>
              </a:spcBef>
              <a:spcAft>
                <a:spcPct val="25000"/>
              </a:spcAft>
              <a:buClr>
                <a:schemeClr val="accent1">
                  <a:lumMod val="50000"/>
                </a:schemeClr>
              </a:buClr>
              <a:buSzPct val="115000"/>
              <a:buFont typeface="Wingdings 3" pitchFamily="18" charset="2"/>
              <a:buChar char=""/>
            </a:pPr>
            <a:r>
              <a:rPr lang="en-US" dirty="0"/>
              <a:t>Reflect on their reasons for deciding that an answer is correct, first writing their rationale and then discussing their </a:t>
            </a:r>
            <a:r>
              <a:rPr lang="en-US" dirty="0" smtClean="0"/>
              <a:t>selection</a:t>
            </a:r>
          </a:p>
          <a:p>
            <a:pPr lvl="1">
              <a:lnSpc>
                <a:spcPct val="114000"/>
              </a:lnSpc>
              <a:spcBef>
                <a:spcPct val="15000"/>
              </a:spcBef>
              <a:spcAft>
                <a:spcPct val="25000"/>
              </a:spcAft>
              <a:buClr>
                <a:schemeClr val="accent1">
                  <a:lumMod val="50000"/>
                </a:schemeClr>
              </a:buClr>
              <a:buSzPct val="115000"/>
              <a:buFont typeface="Wingdings 3" pitchFamily="18" charset="2"/>
              <a:buChar char=""/>
            </a:pPr>
            <a:r>
              <a:rPr lang="en-US" dirty="0" smtClean="0"/>
              <a:t>Teach metacognitive critical thinking skills with an emphasis on improving self-monitoring abilities (</a:t>
            </a:r>
            <a:r>
              <a:rPr lang="en-US" dirty="0" err="1" smtClean="0"/>
              <a:t>Molteni</a:t>
            </a:r>
            <a:r>
              <a:rPr lang="en-US" dirty="0" smtClean="0"/>
              <a:t> &amp; Chan, 2015)</a:t>
            </a:r>
            <a:endParaRPr lang="en-US" dirty="0" smtClean="0">
              <a:latin typeface="+mj-lt"/>
              <a:cs typeface="Times New Roman" pitchFamily="18" charset="0"/>
            </a:endParaRPr>
          </a:p>
          <a:p>
            <a:pPr>
              <a:lnSpc>
                <a:spcPct val="114000"/>
              </a:lnSpc>
              <a:spcBef>
                <a:spcPct val="15000"/>
              </a:spcBef>
              <a:spcAft>
                <a:spcPct val="25000"/>
              </a:spcAft>
              <a:buClr>
                <a:schemeClr val="accent1">
                  <a:lumMod val="50000"/>
                </a:schemeClr>
              </a:buClr>
              <a:buSzPct val="115000"/>
              <a:buFont typeface="Wingdings 3" pitchFamily="18" charset="2"/>
              <a:buChar char=""/>
            </a:pPr>
            <a:r>
              <a:rPr lang="en-US" dirty="0"/>
              <a:t>Investigate self-assessment of skills in </a:t>
            </a:r>
            <a:r>
              <a:rPr lang="en-US" dirty="0" smtClean="0"/>
              <a:t>outside disciplines, </a:t>
            </a:r>
            <a:r>
              <a:rPr lang="en-US" dirty="0"/>
              <a:t>such as “human information behavior, the development of user interfaces, and evaluation of information systems and services” (Gross &amp; Latham, 2012, p. 582</a:t>
            </a:r>
            <a:r>
              <a:rPr lang="en-US" dirty="0" smtClean="0"/>
              <a:t>)</a:t>
            </a:r>
          </a:p>
          <a:p>
            <a:pPr>
              <a:lnSpc>
                <a:spcPct val="114000"/>
              </a:lnSpc>
              <a:spcBef>
                <a:spcPct val="15000"/>
              </a:spcBef>
              <a:spcAft>
                <a:spcPct val="25000"/>
              </a:spcAft>
              <a:buClr>
                <a:schemeClr val="accent1">
                  <a:lumMod val="50000"/>
                </a:schemeClr>
              </a:buClr>
              <a:buSzPct val="115000"/>
              <a:buFont typeface="Wingdings 3" pitchFamily="18" charset="2"/>
              <a:buChar char=""/>
            </a:pPr>
            <a:endParaRPr lang="en-US" dirty="0"/>
          </a:p>
          <a:p>
            <a:pPr>
              <a:lnSpc>
                <a:spcPct val="115000"/>
              </a:lnSpc>
              <a:spcBef>
                <a:spcPct val="15000"/>
              </a:spcBef>
              <a:spcAft>
                <a:spcPct val="25000"/>
              </a:spcAft>
              <a:buClr>
                <a:schemeClr val="accent1">
                  <a:lumMod val="50000"/>
                </a:schemeClr>
              </a:buClr>
              <a:buSzPct val="115000"/>
              <a:buFont typeface="Wingdings 3" pitchFamily="18" charset="2"/>
              <a:buChar char=""/>
            </a:pPr>
            <a:endParaRPr lang="en-US" dirty="0">
              <a:latin typeface="+mj-lt"/>
              <a:cs typeface="Times New Roman" pitchFamily="18" charset="0"/>
            </a:endParaRPr>
          </a:p>
        </p:txBody>
      </p:sp>
      <p:sp>
        <p:nvSpPr>
          <p:cNvPr id="14" name="Rectangle 13"/>
          <p:cNvSpPr/>
          <p:nvPr/>
        </p:nvSpPr>
        <p:spPr>
          <a:xfrm>
            <a:off x="26688923" y="14973363"/>
            <a:ext cx="11122977" cy="517065"/>
          </a:xfrm>
          <a:prstGeom prst="rect">
            <a:avLst/>
          </a:prstGeom>
        </p:spPr>
        <p:txBody>
          <a:bodyPr wrap="square">
            <a:spAutoFit/>
          </a:bodyPr>
          <a:lstStyle/>
          <a:p>
            <a:pPr marL="0" marR="0">
              <a:lnSpc>
                <a:spcPct val="115000"/>
              </a:lnSpc>
              <a:spcBef>
                <a:spcPts val="0"/>
              </a:spcBef>
              <a:spcAft>
                <a:spcPts val="0"/>
              </a:spcAft>
              <a:buNone/>
            </a:pPr>
            <a:r>
              <a:rPr lang="en-US" sz="2400" b="1" dirty="0">
                <a:solidFill>
                  <a:srgbClr val="000000"/>
                </a:solidFill>
                <a:latin typeface="+mj-lt"/>
                <a:ea typeface="Times New Roman" panose="02020603050405020304" pitchFamily="18" charset="0"/>
              </a:rPr>
              <a:t>Figure 1.  Mean number of incorrect responses presented by </a:t>
            </a:r>
            <a:r>
              <a:rPr lang="en-US" sz="2400" b="1" dirty="0" smtClean="0">
                <a:solidFill>
                  <a:srgbClr val="000000"/>
                </a:solidFill>
                <a:latin typeface="+mj-lt"/>
                <a:ea typeface="Times New Roman" panose="02020603050405020304" pitchFamily="18" charset="0"/>
              </a:rPr>
              <a:t>confidence </a:t>
            </a:r>
            <a:r>
              <a:rPr lang="en-US" sz="2400" b="1" dirty="0">
                <a:solidFill>
                  <a:srgbClr val="000000"/>
                </a:solidFill>
                <a:latin typeface="+mj-lt"/>
                <a:ea typeface="Times New Roman" panose="02020603050405020304" pitchFamily="18" charset="0"/>
              </a:rPr>
              <a:t>c</a:t>
            </a:r>
            <a:r>
              <a:rPr lang="en-US" sz="2400" b="1" dirty="0" smtClean="0">
                <a:solidFill>
                  <a:srgbClr val="000000"/>
                </a:solidFill>
                <a:latin typeface="+mj-lt"/>
                <a:ea typeface="Times New Roman" panose="02020603050405020304" pitchFamily="18" charset="0"/>
              </a:rPr>
              <a:t>ategory</a:t>
            </a:r>
            <a:endParaRPr lang="en-US" sz="2400" dirty="0">
              <a:solidFill>
                <a:srgbClr val="000000"/>
              </a:solidFill>
              <a:latin typeface="+mj-lt"/>
              <a:ea typeface="Arial" panose="020B0604020202020204" pitchFamily="34" charset="0"/>
            </a:endParaRPr>
          </a:p>
        </p:txBody>
      </p:sp>
      <p:graphicFrame>
        <p:nvGraphicFramePr>
          <p:cNvPr id="19" name="Table 18"/>
          <p:cNvGraphicFramePr>
            <a:graphicFrameLocks noGrp="1"/>
          </p:cNvGraphicFramePr>
          <p:nvPr>
            <p:extLst>
              <p:ext uri="{D42A27DB-BD31-4B8C-83A1-F6EECF244321}">
                <p14:modId xmlns:p14="http://schemas.microsoft.com/office/powerpoint/2010/main" val="696625018"/>
              </p:ext>
            </p:extLst>
          </p:nvPr>
        </p:nvGraphicFramePr>
        <p:xfrm>
          <a:off x="26434685" y="23517653"/>
          <a:ext cx="11069162" cy="3918538"/>
        </p:xfrm>
        <a:graphic>
          <a:graphicData uri="http://schemas.openxmlformats.org/drawingml/2006/table">
            <a:tbl>
              <a:tblPr/>
              <a:tblGrid>
                <a:gridCol w="2213832">
                  <a:extLst>
                    <a:ext uri="{9D8B030D-6E8A-4147-A177-3AD203B41FA5}">
                      <a16:colId xmlns:a16="http://schemas.microsoft.com/office/drawing/2014/main" val="20000"/>
                    </a:ext>
                  </a:extLst>
                </a:gridCol>
                <a:gridCol w="2213833">
                  <a:extLst>
                    <a:ext uri="{9D8B030D-6E8A-4147-A177-3AD203B41FA5}">
                      <a16:colId xmlns:a16="http://schemas.microsoft.com/office/drawing/2014/main" val="20001"/>
                    </a:ext>
                  </a:extLst>
                </a:gridCol>
                <a:gridCol w="2213832">
                  <a:extLst>
                    <a:ext uri="{9D8B030D-6E8A-4147-A177-3AD203B41FA5}">
                      <a16:colId xmlns:a16="http://schemas.microsoft.com/office/drawing/2014/main" val="20002"/>
                    </a:ext>
                  </a:extLst>
                </a:gridCol>
                <a:gridCol w="2213833">
                  <a:extLst>
                    <a:ext uri="{9D8B030D-6E8A-4147-A177-3AD203B41FA5}">
                      <a16:colId xmlns:a16="http://schemas.microsoft.com/office/drawing/2014/main" val="20003"/>
                    </a:ext>
                  </a:extLst>
                </a:gridCol>
                <a:gridCol w="2213832">
                  <a:extLst>
                    <a:ext uri="{9D8B030D-6E8A-4147-A177-3AD203B41FA5}">
                      <a16:colId xmlns:a16="http://schemas.microsoft.com/office/drawing/2014/main" val="20004"/>
                    </a:ext>
                  </a:extLst>
                </a:gridCol>
              </a:tblGrid>
              <a:tr h="1659446">
                <a:tc>
                  <a:txBody>
                    <a:bodyPr/>
                    <a:lstStyle/>
                    <a:p>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b="1" dirty="0" smtClean="0">
                          <a:latin typeface="+mj-lt"/>
                        </a:rPr>
                        <a:t>Scale</a:t>
                      </a:r>
                      <a:r>
                        <a:rPr lang="en-US" sz="2400" b="1" baseline="0" dirty="0" smtClean="0">
                          <a:latin typeface="+mj-lt"/>
                        </a:rPr>
                        <a:t> Mean</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b="1" dirty="0" smtClean="0">
                          <a:latin typeface="+mj-lt"/>
                        </a:rPr>
                        <a:t>Scale Standard</a:t>
                      </a:r>
                    </a:p>
                    <a:p>
                      <a:r>
                        <a:rPr lang="en-US" sz="2400" b="1" dirty="0" smtClean="0">
                          <a:latin typeface="+mj-lt"/>
                        </a:rPr>
                        <a:t>Deviation</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b="1" dirty="0" smtClean="0">
                          <a:latin typeface="+mj-lt"/>
                        </a:rPr>
                        <a:t>Confidence Mean</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kern="1200" dirty="0" smtClean="0">
                          <a:solidFill>
                            <a:schemeClr val="tx1"/>
                          </a:solidFill>
                          <a:latin typeface="+mj-lt"/>
                          <a:ea typeface="+mn-ea"/>
                          <a:cs typeface="+mn-cs"/>
                        </a:rPr>
                        <a:t>Confidence Standard Deviation</a:t>
                      </a:r>
                    </a:p>
                    <a:p>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129546">
                <a:tc>
                  <a:txBody>
                    <a:bodyPr/>
                    <a:lstStyle/>
                    <a:p>
                      <a:r>
                        <a:rPr lang="en-US" sz="2400" b="1" dirty="0" smtClean="0">
                          <a:latin typeface="+mj-lt"/>
                        </a:rPr>
                        <a:t>Library </a:t>
                      </a:r>
                    </a:p>
                    <a:p>
                      <a:r>
                        <a:rPr lang="en-US" sz="2400" b="1" dirty="0" smtClean="0">
                          <a:latin typeface="+mj-lt"/>
                        </a:rPr>
                        <a:t>Skills</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60.9</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15.47</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2.35</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0.35</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9546">
                <a:tc>
                  <a:txBody>
                    <a:bodyPr/>
                    <a:lstStyle/>
                    <a:p>
                      <a:r>
                        <a:rPr lang="en-US" sz="2400" b="1" dirty="0" smtClean="0">
                          <a:latin typeface="+mj-lt"/>
                        </a:rPr>
                        <a:t>General Knowledge</a:t>
                      </a:r>
                      <a:endParaRPr lang="en-US" sz="2400" b="1"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69.41</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20.74</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2.37</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dirty="0" smtClean="0">
                          <a:latin typeface="+mj-lt"/>
                        </a:rPr>
                        <a:t>0.47</a:t>
                      </a:r>
                      <a:endParaRPr lang="en-US" sz="2400" dirty="0">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8431" y="1389380"/>
            <a:ext cx="6202369" cy="4663440"/>
          </a:xfrm>
          <a:prstGeom prst="rect">
            <a:avLst/>
          </a:prstGeom>
        </p:spPr>
      </p:pic>
      <p:sp>
        <p:nvSpPr>
          <p:cNvPr id="22" name="Rectangle 21"/>
          <p:cNvSpPr/>
          <p:nvPr/>
        </p:nvSpPr>
        <p:spPr>
          <a:xfrm>
            <a:off x="26400682" y="22270113"/>
            <a:ext cx="11064240" cy="941796"/>
          </a:xfrm>
          <a:prstGeom prst="rect">
            <a:avLst/>
          </a:prstGeom>
        </p:spPr>
        <p:txBody>
          <a:bodyPr wrap="square">
            <a:spAutoFit/>
          </a:bodyPr>
          <a:lstStyle/>
          <a:p>
            <a:pPr marL="0" marR="0">
              <a:lnSpc>
                <a:spcPct val="115000"/>
              </a:lnSpc>
              <a:spcBef>
                <a:spcPts val="0"/>
              </a:spcBef>
              <a:spcAft>
                <a:spcPts val="0"/>
              </a:spcAft>
              <a:buNone/>
            </a:pPr>
            <a:r>
              <a:rPr lang="en-US" sz="2400" b="1" dirty="0">
                <a:solidFill>
                  <a:srgbClr val="000000"/>
                </a:solidFill>
                <a:latin typeface="+mj-lt"/>
                <a:ea typeface="Times New Roman" panose="02020603050405020304" pitchFamily="18" charset="0"/>
              </a:rPr>
              <a:t>Table 1.  Means and standard deviations for the Library Knowledge and General Knowledge </a:t>
            </a:r>
            <a:r>
              <a:rPr lang="en-US" sz="2400" b="1" dirty="0" smtClean="0">
                <a:solidFill>
                  <a:srgbClr val="000000"/>
                </a:solidFill>
                <a:latin typeface="+mj-lt"/>
                <a:ea typeface="Times New Roman" panose="02020603050405020304" pitchFamily="18" charset="0"/>
              </a:rPr>
              <a:t>Scales </a:t>
            </a:r>
            <a:r>
              <a:rPr lang="en-US" sz="2400" b="1" dirty="0">
                <a:solidFill>
                  <a:srgbClr val="000000"/>
                </a:solidFill>
                <a:latin typeface="+mj-lt"/>
                <a:ea typeface="Times New Roman" panose="02020603050405020304" pitchFamily="18" charset="0"/>
              </a:rPr>
              <a:t>and </a:t>
            </a:r>
            <a:r>
              <a:rPr lang="en-US" sz="2400" b="1" dirty="0" smtClean="0">
                <a:solidFill>
                  <a:srgbClr val="000000"/>
                </a:solidFill>
                <a:latin typeface="+mj-lt"/>
                <a:ea typeface="Times New Roman" panose="02020603050405020304" pitchFamily="18" charset="0"/>
              </a:rPr>
              <a:t>confidence </a:t>
            </a:r>
            <a:r>
              <a:rPr lang="en-US" sz="2400" b="1" dirty="0">
                <a:solidFill>
                  <a:srgbClr val="000000"/>
                </a:solidFill>
                <a:latin typeface="+mj-lt"/>
                <a:ea typeface="Times New Roman" panose="02020603050405020304" pitchFamily="18" charset="0"/>
              </a:rPr>
              <a:t>l</a:t>
            </a:r>
            <a:r>
              <a:rPr lang="en-US" sz="2400" b="1" dirty="0" smtClean="0">
                <a:solidFill>
                  <a:srgbClr val="000000"/>
                </a:solidFill>
                <a:latin typeface="+mj-lt"/>
                <a:ea typeface="Times New Roman" panose="02020603050405020304" pitchFamily="18" charset="0"/>
              </a:rPr>
              <a:t>evels</a:t>
            </a:r>
            <a:endParaRPr lang="en-US" sz="2400" dirty="0">
              <a:solidFill>
                <a:srgbClr val="000000"/>
              </a:solidFill>
              <a:latin typeface="+mj-lt"/>
              <a:ea typeface="Arial" panose="020B0604020202020204" pitchFamily="34" charset="0"/>
            </a:endParaRP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83234" y="15744648"/>
            <a:ext cx="8861003" cy="5943600"/>
          </a:xfrm>
          <a:prstGeom prst="rect">
            <a:avLst/>
          </a:prstGeom>
        </p:spPr>
      </p:pic>
      <p:pic>
        <p:nvPicPr>
          <p:cNvPr id="3" name="Picture 2"/>
          <p:cNvPicPr>
            <a:picLocks noChangeAspect="1"/>
          </p:cNvPicPr>
          <p:nvPr/>
        </p:nvPicPr>
        <p:blipFill>
          <a:blip r:embed="rId4"/>
          <a:stretch>
            <a:fillRect/>
          </a:stretch>
        </p:blipFill>
        <p:spPr>
          <a:xfrm>
            <a:off x="14087459" y="17150762"/>
            <a:ext cx="10954596" cy="6858000"/>
          </a:xfrm>
          <a:prstGeom prst="rect">
            <a:avLst/>
          </a:prstGeom>
        </p:spPr>
      </p:pic>
      <p:sp>
        <p:nvSpPr>
          <p:cNvPr id="4" name="TextBox 3"/>
          <p:cNvSpPr txBox="1"/>
          <p:nvPr/>
        </p:nvSpPr>
        <p:spPr>
          <a:xfrm>
            <a:off x="14194345" y="16209335"/>
            <a:ext cx="10067006" cy="492443"/>
          </a:xfrm>
          <a:prstGeom prst="rect">
            <a:avLst/>
          </a:prstGeom>
          <a:noFill/>
        </p:spPr>
        <p:txBody>
          <a:bodyPr wrap="square" rtlCol="0">
            <a:spAutoFit/>
          </a:bodyPr>
          <a:lstStyle/>
          <a:p>
            <a:pPr>
              <a:buNone/>
            </a:pPr>
            <a:r>
              <a:rPr lang="en-US" sz="2600" b="1" dirty="0" smtClean="0"/>
              <a:t>Sample questions from Library Knowledge Confidence Scale</a:t>
            </a:r>
            <a:endParaRPr lang="en-US" sz="2600" b="1" dirty="0"/>
          </a:p>
        </p:txBody>
      </p:sp>
      <p:pic>
        <p:nvPicPr>
          <p:cNvPr id="5" name="Picture 4"/>
          <p:cNvPicPr>
            <a:picLocks noChangeAspect="1"/>
          </p:cNvPicPr>
          <p:nvPr/>
        </p:nvPicPr>
        <p:blipFill>
          <a:blip r:embed="rId5"/>
          <a:stretch>
            <a:fillRect/>
          </a:stretch>
        </p:blipFill>
        <p:spPr>
          <a:xfrm>
            <a:off x="13841071" y="29974459"/>
            <a:ext cx="11678195" cy="5486400"/>
          </a:xfrm>
          <a:prstGeom prst="rect">
            <a:avLst/>
          </a:prstGeom>
        </p:spPr>
      </p:pic>
      <p:sp>
        <p:nvSpPr>
          <p:cNvPr id="7" name="TextBox 6"/>
          <p:cNvSpPr txBox="1"/>
          <p:nvPr/>
        </p:nvSpPr>
        <p:spPr>
          <a:xfrm>
            <a:off x="13885031" y="29076490"/>
            <a:ext cx="10806261" cy="492443"/>
          </a:xfrm>
          <a:prstGeom prst="rect">
            <a:avLst/>
          </a:prstGeom>
          <a:noFill/>
        </p:spPr>
        <p:txBody>
          <a:bodyPr wrap="square" rtlCol="0">
            <a:spAutoFit/>
          </a:bodyPr>
          <a:lstStyle/>
          <a:p>
            <a:pPr>
              <a:buNone/>
            </a:pPr>
            <a:r>
              <a:rPr lang="en-US" sz="2600" b="1" dirty="0" smtClean="0"/>
              <a:t>Sample questions from General Knowledge Confidence Scale</a:t>
            </a:r>
            <a:endParaRPr lang="en-US" sz="2600" b="1" dirty="0"/>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87459" y="24373284"/>
            <a:ext cx="11328613" cy="429768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62200" y="22749946"/>
            <a:ext cx="8915400" cy="5948363"/>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206284" y="9091778"/>
            <a:ext cx="4263618" cy="2834640"/>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588304" y="9365138"/>
            <a:ext cx="3233238" cy="2286000"/>
          </a:xfrm>
          <a:prstGeom prst="rect">
            <a:avLst/>
          </a:prstGeom>
        </p:spPr>
      </p:pic>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751837" y="9501187"/>
            <a:ext cx="2451725" cy="2103120"/>
          </a:xfrm>
          <a:prstGeom prst="rect">
            <a:avLst/>
          </a:prstGeom>
        </p:spPr>
      </p:pic>
      <p:sp>
        <p:nvSpPr>
          <p:cNvPr id="13" name="TextBox 12"/>
          <p:cNvSpPr txBox="1"/>
          <p:nvPr/>
        </p:nvSpPr>
        <p:spPr>
          <a:xfrm>
            <a:off x="26604042" y="27786237"/>
            <a:ext cx="10949893" cy="1200329"/>
          </a:xfrm>
          <a:prstGeom prst="rect">
            <a:avLst/>
          </a:prstGeom>
          <a:noFill/>
        </p:spPr>
        <p:txBody>
          <a:bodyPr wrap="square" rtlCol="0">
            <a:spAutoFit/>
          </a:bodyPr>
          <a:lstStyle/>
          <a:p>
            <a:pPr>
              <a:buNone/>
            </a:pPr>
            <a:r>
              <a:rPr lang="en-US" sz="2400" b="1" dirty="0" smtClean="0"/>
              <a:t>Table 2. Means and standard deviations for the number of incorrect answers on the Library and General Scales presented by confidence category (two one-way between-group ANOVAs) </a:t>
            </a:r>
            <a:endParaRPr lang="en-US" sz="2400" b="1" dirty="0"/>
          </a:p>
        </p:txBody>
      </p:sp>
      <p:pic>
        <p:nvPicPr>
          <p:cNvPr id="15" name="Picture 14"/>
          <p:cNvPicPr>
            <a:picLocks noChangeAspect="1"/>
          </p:cNvPicPr>
          <p:nvPr/>
        </p:nvPicPr>
        <p:blipFill>
          <a:blip r:embed="rId11"/>
          <a:stretch>
            <a:fillRect/>
          </a:stretch>
        </p:blipFill>
        <p:spPr>
          <a:xfrm>
            <a:off x="26283171" y="29375830"/>
            <a:ext cx="11661130" cy="5486400"/>
          </a:xfrm>
          <a:prstGeom prst="rect">
            <a:avLst/>
          </a:prstGeom>
          <a:ln>
            <a:solidFill>
              <a:schemeClr val="accent4"/>
            </a:solidFill>
          </a:ln>
        </p:spPr>
      </p:pic>
      <p:sp>
        <p:nvSpPr>
          <p:cNvPr id="16" name="Rectangle 15"/>
          <p:cNvSpPr/>
          <p:nvPr/>
        </p:nvSpPr>
        <p:spPr bwMode="auto">
          <a:xfrm>
            <a:off x="26248424" y="28922979"/>
            <a:ext cx="11661130" cy="6368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430" tIns="138248" rIns="274430" bIns="138248" numCol="1" rtlCol="0" anchor="t" anchorCtr="0" compatLnSpc="1">
            <a:prstTxWarp prst="textNoShape">
              <a:avLst/>
            </a:prstTxWarp>
          </a:bodyPr>
          <a:lstStyle/>
          <a:p>
            <a:pPr marL="1027113" marR="0" indent="-1027113" algn="l" defTabSz="6288088" rtl="0" eaLnBrk="0" fontAlgn="base" latinLnBrk="0" hangingPunct="0">
              <a:lnSpc>
                <a:spcPct val="100000"/>
              </a:lnSpc>
              <a:spcBef>
                <a:spcPct val="20000"/>
              </a:spcBef>
              <a:spcAft>
                <a:spcPct val="0"/>
              </a:spcAft>
              <a:buClrTx/>
              <a:buSzTx/>
              <a:buFontTx/>
              <a:buChar char="•"/>
              <a:tabLst/>
            </a:pPr>
            <a:endParaRPr kumimoji="0" lang="en-US" sz="99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a:off x="26273760" y="28922979"/>
            <a:ext cx="11635794" cy="6368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430" tIns="138248" rIns="274430" bIns="138248" numCol="1" rtlCol="0" anchor="t" anchorCtr="0" compatLnSpc="1">
            <a:prstTxWarp prst="textNoShape">
              <a:avLst/>
            </a:prstTxWarp>
          </a:bodyPr>
          <a:lstStyle/>
          <a:p>
            <a:pPr marL="1027113" marR="0" indent="-1027113" algn="l" defTabSz="6288088" rtl="0" eaLnBrk="0" fontAlgn="base" latinLnBrk="0" hangingPunct="0">
              <a:lnSpc>
                <a:spcPct val="100000"/>
              </a:lnSpc>
              <a:spcBef>
                <a:spcPct val="20000"/>
              </a:spcBef>
              <a:spcAft>
                <a:spcPct val="0"/>
              </a:spcAft>
              <a:buClrTx/>
              <a:buSzTx/>
              <a:buFontTx/>
              <a:buChar char="•"/>
              <a:tabLst/>
            </a:pPr>
            <a:endParaRPr kumimoji="0" lang="en-US" sz="9900" b="0" i="0" u="none" strike="noStrike" cap="none" normalizeH="0" baseline="0" smtClean="0">
              <a:ln>
                <a:noFill/>
              </a:ln>
              <a:solidFill>
                <a:schemeClr val="tx1"/>
              </a:solidFill>
              <a:effectLst/>
              <a:latin typeface="Times New Roman" pitchFamily="18" charset="0"/>
            </a:endParaRPr>
          </a:p>
        </p:txBody>
      </p:sp>
      <p:sp>
        <p:nvSpPr>
          <p:cNvPr id="24" name="Rectangle 23"/>
          <p:cNvSpPr/>
          <p:nvPr/>
        </p:nvSpPr>
        <p:spPr bwMode="auto">
          <a:xfrm>
            <a:off x="1555005" y="29322712"/>
            <a:ext cx="10772895" cy="5968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430" tIns="138248" rIns="274430" bIns="138248" numCol="1" rtlCol="0" anchor="t" anchorCtr="0" compatLnSpc="1">
            <a:prstTxWarp prst="textNoShape">
              <a:avLst/>
            </a:prstTxWarp>
          </a:bodyPr>
          <a:lstStyle/>
          <a:p>
            <a:pPr marL="1027113" marR="0" indent="-1027113" algn="l" defTabSz="6288088" rtl="0" eaLnBrk="0" fontAlgn="base" latinLnBrk="0" hangingPunct="0">
              <a:lnSpc>
                <a:spcPct val="100000"/>
              </a:lnSpc>
              <a:spcBef>
                <a:spcPct val="20000"/>
              </a:spcBef>
              <a:spcAft>
                <a:spcPct val="0"/>
              </a:spcAft>
              <a:buClrTx/>
              <a:buSzTx/>
              <a:buFontTx/>
              <a:buChar char="•"/>
              <a:tabLst/>
            </a:pPr>
            <a:endParaRPr kumimoji="0" lang="en-US" sz="9900" b="0" i="0" u="none" strike="noStrike" cap="none" normalizeH="0" baseline="0" smtClean="0">
              <a:ln>
                <a:noFill/>
              </a:ln>
              <a:solidFill>
                <a:schemeClr val="tx1"/>
              </a:solidFill>
              <a:effectLst/>
              <a:latin typeface="Times New Roman" pitchFamily="18" charset="0"/>
            </a:endParaRPr>
          </a:p>
        </p:txBody>
      </p:sp>
      <p:sp>
        <p:nvSpPr>
          <p:cNvPr id="25" name="Rounded Rectangle 24"/>
          <p:cNvSpPr/>
          <p:nvPr/>
        </p:nvSpPr>
        <p:spPr bwMode="auto">
          <a:xfrm>
            <a:off x="26248424" y="27741936"/>
            <a:ext cx="12003976" cy="6944214"/>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430" tIns="138248" rIns="274430" bIns="138248" numCol="1" rtlCol="0" anchor="t" anchorCtr="0" compatLnSpc="1">
            <a:prstTxWarp prst="textNoShape">
              <a:avLst/>
            </a:prstTxWarp>
          </a:bodyPr>
          <a:lstStyle/>
          <a:p>
            <a:pPr marL="1027113" marR="0" indent="-1027113" algn="l" defTabSz="6288088" rtl="0" eaLnBrk="0" fontAlgn="base" latinLnBrk="0" hangingPunct="0">
              <a:lnSpc>
                <a:spcPct val="100000"/>
              </a:lnSpc>
              <a:spcBef>
                <a:spcPct val="20000"/>
              </a:spcBef>
              <a:spcAft>
                <a:spcPct val="0"/>
              </a:spcAft>
              <a:buClrTx/>
              <a:buSzTx/>
              <a:buFontTx/>
              <a:buChar char="•"/>
              <a:tabLst/>
            </a:pPr>
            <a:endParaRPr kumimoji="0" lang="en-US" sz="9900" b="0" i="0" u="none" strike="noStrike" cap="none" normalizeH="0" baseline="0" smtClean="0">
              <a:ln>
                <a:noFill/>
              </a:ln>
              <a:solidFill>
                <a:schemeClr val="tx1"/>
              </a:solidFill>
              <a:effectLst/>
              <a:latin typeface="Times New Roman" pitchFamily="18" charset="0"/>
            </a:endParaRPr>
          </a:p>
        </p:txBody>
      </p:sp>
      <p:sp>
        <p:nvSpPr>
          <p:cNvPr id="26" name="Rounded Rectangle 25"/>
          <p:cNvSpPr/>
          <p:nvPr/>
        </p:nvSpPr>
        <p:spPr bwMode="auto">
          <a:xfrm>
            <a:off x="25926228" y="29014951"/>
            <a:ext cx="12018073" cy="6174016"/>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74430" tIns="138248" rIns="274430" bIns="138248" numCol="1" rtlCol="0" anchor="t" anchorCtr="0" compatLnSpc="1">
            <a:prstTxWarp prst="textNoShape">
              <a:avLst/>
            </a:prstTxWarp>
          </a:bodyPr>
          <a:lstStyle/>
          <a:p>
            <a:pPr marL="1027113" marR="0" indent="-1027113" algn="l" defTabSz="6288088" rtl="0" eaLnBrk="0" fontAlgn="base" latinLnBrk="0" hangingPunct="0">
              <a:lnSpc>
                <a:spcPct val="100000"/>
              </a:lnSpc>
              <a:spcBef>
                <a:spcPct val="20000"/>
              </a:spcBef>
              <a:spcAft>
                <a:spcPct val="0"/>
              </a:spcAft>
              <a:buClrTx/>
              <a:buSzTx/>
              <a:buFontTx/>
              <a:buChar char="•"/>
              <a:tabLst/>
            </a:pPr>
            <a:endParaRPr kumimoji="0" lang="en-US" sz="99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dical poster with graphics">
  <a:themeElements>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edical Poster">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dical poster with graphics_post design_082605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dical poster with graphics_post design_082605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dical poster with graphics_post design_082605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dical poster with graphics_post design_082605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dical poster with graphics_post design_082605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dical poster with graphics_post design_082605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dical poster with graphics_post design_082605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dical poster with graphics_post design_082605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dical poster with graphics_post design_082605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dical poster with graphics_post design_082605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A310CDEE-6E89-4FD2-9D39-B5EF7D79FE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Medical poster with graphics</Template>
  <TotalTime>289</TotalTime>
  <Words>748</Words>
  <Application>Microsoft Office PowerPoint</Application>
  <PresentationFormat>Custom</PresentationFormat>
  <Paragraphs>92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Times New Roman</vt:lpstr>
      <vt:lpstr>Wingdings</vt:lpstr>
      <vt:lpstr>Wingdings 3</vt:lpstr>
      <vt:lpstr>Medical poster with graphics</vt:lpstr>
      <vt:lpstr>“The Library Catalog is Definitely the Best Place to Find Articles!” Overconfidence Among Undergraduate Library Users</vt:lpstr>
    </vt:vector>
  </TitlesOfParts>
  <Company>Long Island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title]</dc:title>
  <dc:creator>Author2</dc:creator>
  <cp:keywords/>
  <cp:lastModifiedBy>Katelyn Angell</cp:lastModifiedBy>
  <cp:revision>120</cp:revision>
  <cp:lastPrinted>2004-07-01T22:30:03Z</cp:lastPrinted>
  <dcterms:created xsi:type="dcterms:W3CDTF">2017-04-08T16:05:10Z</dcterms:created>
  <dcterms:modified xsi:type="dcterms:W3CDTF">2017-05-09T18:21:49Z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TC100214271033</vt:lpwstr>
  </property>
</Properties>
</file>