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p:sldMasterIdLst>
    <p:sldMasterId id="2147483732" r:id="rId1"/>
  </p:sldMasterIdLst>
  <p:sldIdLst>
    <p:sldId id="256" r:id="rId2"/>
  </p:sldIdLst>
  <p:sldSz cx="51206400" cy="29260800"/>
  <p:notesSz cx="6858000" cy="9144000"/>
  <p:defaultTextStyle>
    <a:defPPr>
      <a:defRPr lang="en-US"/>
    </a:defPPr>
    <a:lvl1pPr marL="0" algn="l" defTabSz="5407150" rtl="0" eaLnBrk="1" latinLnBrk="0" hangingPunct="1">
      <a:defRPr sz="10645" kern="1200">
        <a:solidFill>
          <a:schemeClr val="tx1"/>
        </a:solidFill>
        <a:latin typeface="+mn-lt"/>
        <a:ea typeface="+mn-ea"/>
        <a:cs typeface="+mn-cs"/>
      </a:defRPr>
    </a:lvl1pPr>
    <a:lvl2pPr marL="2703574" algn="l" defTabSz="5407150" rtl="0" eaLnBrk="1" latinLnBrk="0" hangingPunct="1">
      <a:defRPr sz="10645" kern="1200">
        <a:solidFill>
          <a:schemeClr val="tx1"/>
        </a:solidFill>
        <a:latin typeface="+mn-lt"/>
        <a:ea typeface="+mn-ea"/>
        <a:cs typeface="+mn-cs"/>
      </a:defRPr>
    </a:lvl2pPr>
    <a:lvl3pPr marL="5407150" algn="l" defTabSz="5407150" rtl="0" eaLnBrk="1" latinLnBrk="0" hangingPunct="1">
      <a:defRPr sz="10645" kern="1200">
        <a:solidFill>
          <a:schemeClr val="tx1"/>
        </a:solidFill>
        <a:latin typeface="+mn-lt"/>
        <a:ea typeface="+mn-ea"/>
        <a:cs typeface="+mn-cs"/>
      </a:defRPr>
    </a:lvl3pPr>
    <a:lvl4pPr marL="8110725" algn="l" defTabSz="5407150" rtl="0" eaLnBrk="1" latinLnBrk="0" hangingPunct="1">
      <a:defRPr sz="10645" kern="1200">
        <a:solidFill>
          <a:schemeClr val="tx1"/>
        </a:solidFill>
        <a:latin typeface="+mn-lt"/>
        <a:ea typeface="+mn-ea"/>
        <a:cs typeface="+mn-cs"/>
      </a:defRPr>
    </a:lvl4pPr>
    <a:lvl5pPr marL="10814301" algn="l" defTabSz="5407150" rtl="0" eaLnBrk="1" latinLnBrk="0" hangingPunct="1">
      <a:defRPr sz="10645" kern="1200">
        <a:solidFill>
          <a:schemeClr val="tx1"/>
        </a:solidFill>
        <a:latin typeface="+mn-lt"/>
        <a:ea typeface="+mn-ea"/>
        <a:cs typeface="+mn-cs"/>
      </a:defRPr>
    </a:lvl5pPr>
    <a:lvl6pPr marL="13517875" algn="l" defTabSz="5407150" rtl="0" eaLnBrk="1" latinLnBrk="0" hangingPunct="1">
      <a:defRPr sz="10645" kern="1200">
        <a:solidFill>
          <a:schemeClr val="tx1"/>
        </a:solidFill>
        <a:latin typeface="+mn-lt"/>
        <a:ea typeface="+mn-ea"/>
        <a:cs typeface="+mn-cs"/>
      </a:defRPr>
    </a:lvl6pPr>
    <a:lvl7pPr marL="16221450" algn="l" defTabSz="5407150" rtl="0" eaLnBrk="1" latinLnBrk="0" hangingPunct="1">
      <a:defRPr sz="10645" kern="1200">
        <a:solidFill>
          <a:schemeClr val="tx1"/>
        </a:solidFill>
        <a:latin typeface="+mn-lt"/>
        <a:ea typeface="+mn-ea"/>
        <a:cs typeface="+mn-cs"/>
      </a:defRPr>
    </a:lvl7pPr>
    <a:lvl8pPr marL="18925025" algn="l" defTabSz="5407150" rtl="0" eaLnBrk="1" latinLnBrk="0" hangingPunct="1">
      <a:defRPr sz="10645" kern="1200">
        <a:solidFill>
          <a:schemeClr val="tx1"/>
        </a:solidFill>
        <a:latin typeface="+mn-lt"/>
        <a:ea typeface="+mn-ea"/>
        <a:cs typeface="+mn-cs"/>
      </a:defRPr>
    </a:lvl8pPr>
    <a:lvl9pPr marL="21628600" algn="l" defTabSz="5407150" rtl="0" eaLnBrk="1" latinLnBrk="0" hangingPunct="1">
      <a:defRPr sz="1064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280" userDrawn="1">
          <p15:clr>
            <a:srgbClr val="A4A3A4"/>
          </p15:clr>
        </p15:guide>
        <p15:guide id="2" pos="1152" userDrawn="1">
          <p15:clr>
            <a:srgbClr val="A4A3A4"/>
          </p15:clr>
        </p15:guide>
        <p15:guide id="4" pos="31128" userDrawn="1">
          <p15:clr>
            <a:srgbClr val="A4A3A4"/>
          </p15:clr>
        </p15:guide>
        <p15:guide id="5" pos="10944" userDrawn="1">
          <p15:clr>
            <a:srgbClr val="A4A3A4"/>
          </p15:clr>
        </p15:guide>
        <p15:guide id="6" pos="213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20" d="100"/>
          <a:sy n="20" d="100"/>
        </p:scale>
        <p:origin x="557" y="67"/>
      </p:cViewPr>
      <p:guideLst>
        <p:guide orient="horz" pos="5280"/>
        <p:guide pos="1152"/>
        <p:guide pos="31128"/>
        <p:guide pos="10944"/>
        <p:guide pos="213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788749"/>
            <a:ext cx="38404800" cy="10187093"/>
          </a:xfrm>
        </p:spPr>
        <p:txBody>
          <a:bodyPr anchor="b"/>
          <a:lstStyle>
            <a:lvl1pPr algn="ctr">
              <a:defRPr sz="25200"/>
            </a:lvl1pPr>
          </a:lstStyle>
          <a:p>
            <a:r>
              <a:rPr lang="en-US" smtClean="0"/>
              <a:t>Click to edit Master title style</a:t>
            </a:r>
            <a:endParaRPr lang="en-US" dirty="0"/>
          </a:p>
        </p:txBody>
      </p:sp>
      <p:sp>
        <p:nvSpPr>
          <p:cNvPr id="3" name="Subtitle 2"/>
          <p:cNvSpPr>
            <a:spLocks noGrp="1"/>
          </p:cNvSpPr>
          <p:nvPr>
            <p:ph type="subTitle" idx="1"/>
          </p:nvPr>
        </p:nvSpPr>
        <p:spPr>
          <a:xfrm>
            <a:off x="6400800" y="15368695"/>
            <a:ext cx="38404800" cy="7064585"/>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8DCE691-D0DC-469C-82B7-73ADAC7D6B9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2458137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DCE691-D0DC-469C-82B7-73ADAC7D6B9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327068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557867"/>
            <a:ext cx="11041380" cy="2479717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520440" y="1557867"/>
            <a:ext cx="32484060" cy="2479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DCE691-D0DC-469C-82B7-73ADAC7D6B9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3997604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DCE691-D0DC-469C-82B7-73ADAC7D6B9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47776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7294884"/>
            <a:ext cx="44165520" cy="12171678"/>
          </a:xfrm>
        </p:spPr>
        <p:txBody>
          <a:bodyPr anchor="b"/>
          <a:lstStyle>
            <a:lvl1pPr>
              <a:defRPr sz="25200"/>
            </a:lvl1pPr>
          </a:lstStyle>
          <a:p>
            <a:r>
              <a:rPr lang="en-US" smtClean="0"/>
              <a:t>Click to edit Master title style</a:t>
            </a:r>
            <a:endParaRPr lang="en-US" dirty="0"/>
          </a:p>
        </p:txBody>
      </p:sp>
      <p:sp>
        <p:nvSpPr>
          <p:cNvPr id="3" name="Text Placeholder 2"/>
          <p:cNvSpPr>
            <a:spLocks noGrp="1"/>
          </p:cNvSpPr>
          <p:nvPr>
            <p:ph type="body" idx="1"/>
          </p:nvPr>
        </p:nvSpPr>
        <p:spPr>
          <a:xfrm>
            <a:off x="3493770" y="19581711"/>
            <a:ext cx="44165520" cy="6400798"/>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DCE691-D0DC-469C-82B7-73ADAC7D6B9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516632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520440" y="7789333"/>
            <a:ext cx="21762720" cy="1856570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5923240" y="7789333"/>
            <a:ext cx="21762720" cy="1856570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DCE691-D0DC-469C-82B7-73ADAC7D6B95}"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3632240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557869"/>
            <a:ext cx="44165520" cy="5655735"/>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527112" y="7172962"/>
            <a:ext cx="21662705" cy="351535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4" name="Content Placeholder 3"/>
          <p:cNvSpPr>
            <a:spLocks noGrp="1"/>
          </p:cNvSpPr>
          <p:nvPr>
            <p:ph sz="half" idx="2"/>
          </p:nvPr>
        </p:nvSpPr>
        <p:spPr>
          <a:xfrm>
            <a:off x="3527112" y="10688320"/>
            <a:ext cx="21662705" cy="1572090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5923240" y="7172962"/>
            <a:ext cx="21769390" cy="351535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6" name="Content Placeholder 5"/>
          <p:cNvSpPr>
            <a:spLocks noGrp="1"/>
          </p:cNvSpPr>
          <p:nvPr>
            <p:ph sz="quarter" idx="4"/>
          </p:nvPr>
        </p:nvSpPr>
        <p:spPr>
          <a:xfrm>
            <a:off x="25923240" y="10688320"/>
            <a:ext cx="21769390" cy="1572090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DCE691-D0DC-469C-82B7-73ADAC7D6B95}" type="datetimeFigureOut">
              <a:rPr lang="en-US" smtClean="0"/>
              <a:t>5/2/2017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623723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8DCE691-D0DC-469C-82B7-73ADAC7D6B95}" type="datetimeFigureOut">
              <a:rPr lang="en-US" smtClean="0"/>
              <a:t>5/2/2017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380575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DCE691-D0DC-469C-82B7-73ADAC7D6B95}" type="datetimeFigureOut">
              <a:rPr lang="en-US" smtClean="0"/>
              <a:t>5/2/2017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213858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50720"/>
            <a:ext cx="16515395" cy="6827520"/>
          </a:xfrm>
        </p:spPr>
        <p:txBody>
          <a:bodyPr anchor="b"/>
          <a:lstStyle>
            <a:lvl1pPr>
              <a:defRPr sz="13440"/>
            </a:lvl1pPr>
          </a:lstStyle>
          <a:p>
            <a:r>
              <a:rPr lang="en-US" smtClean="0"/>
              <a:t>Click to edit Master title style</a:t>
            </a:r>
            <a:endParaRPr lang="en-US" dirty="0"/>
          </a:p>
        </p:txBody>
      </p:sp>
      <p:sp>
        <p:nvSpPr>
          <p:cNvPr id="3" name="Content Placeholder 2"/>
          <p:cNvSpPr>
            <a:spLocks noGrp="1"/>
          </p:cNvSpPr>
          <p:nvPr>
            <p:ph idx="1"/>
          </p:nvPr>
        </p:nvSpPr>
        <p:spPr>
          <a:xfrm>
            <a:off x="21769390" y="4213016"/>
            <a:ext cx="25923240" cy="20794133"/>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527112" y="8778240"/>
            <a:ext cx="16515395" cy="16262775"/>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DCE691-D0DC-469C-82B7-73ADAC7D6B95}"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2925294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50720"/>
            <a:ext cx="16515395" cy="6827520"/>
          </a:xfrm>
        </p:spPr>
        <p:txBody>
          <a:bodyPr anchor="b"/>
          <a:lstStyle>
            <a:lvl1pPr>
              <a:defRPr sz="1344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1769390" y="4213016"/>
            <a:ext cx="25923240" cy="20794133"/>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smtClean="0"/>
              <a:t>Click icon to add picture</a:t>
            </a:r>
            <a:endParaRPr lang="en-US" dirty="0"/>
          </a:p>
        </p:txBody>
      </p:sp>
      <p:sp>
        <p:nvSpPr>
          <p:cNvPr id="4" name="Text Placeholder 3"/>
          <p:cNvSpPr>
            <a:spLocks noGrp="1"/>
          </p:cNvSpPr>
          <p:nvPr>
            <p:ph type="body" sz="half" idx="2"/>
          </p:nvPr>
        </p:nvSpPr>
        <p:spPr>
          <a:xfrm>
            <a:off x="3527112" y="8778240"/>
            <a:ext cx="16515395" cy="16262775"/>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DCE691-D0DC-469C-82B7-73ADAC7D6B95}"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000297-220E-4BBE-BA1D-DCC20175096A}" type="slidenum">
              <a:rPr lang="en-US" smtClean="0"/>
              <a:t>‹#›</a:t>
            </a:fld>
            <a:endParaRPr lang="en-US"/>
          </a:p>
        </p:txBody>
      </p:sp>
    </p:spTree>
    <p:extLst>
      <p:ext uri="{BB962C8B-B14F-4D97-AF65-F5344CB8AC3E}">
        <p14:creationId xmlns:p14="http://schemas.microsoft.com/office/powerpoint/2010/main" val="2235943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557869"/>
            <a:ext cx="44165520" cy="565573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0440" y="7789333"/>
            <a:ext cx="44165520" cy="1856570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0440" y="27120429"/>
            <a:ext cx="11521440" cy="1557867"/>
          </a:xfrm>
          <a:prstGeom prst="rect">
            <a:avLst/>
          </a:prstGeom>
        </p:spPr>
        <p:txBody>
          <a:bodyPr vert="horz" lIns="91440" tIns="45720" rIns="91440" bIns="45720" rtlCol="0" anchor="ctr"/>
          <a:lstStyle>
            <a:lvl1pPr algn="l">
              <a:defRPr sz="5040">
                <a:solidFill>
                  <a:schemeClr val="tx1">
                    <a:tint val="75000"/>
                  </a:schemeClr>
                </a:solidFill>
              </a:defRPr>
            </a:lvl1pPr>
          </a:lstStyle>
          <a:p>
            <a:fld id="{88DCE691-D0DC-469C-82B7-73ADAC7D6B95}" type="datetimeFigureOut">
              <a:rPr lang="en-US" smtClean="0"/>
              <a:t>5/2/2017</a:t>
            </a:fld>
            <a:endParaRPr lang="en-US"/>
          </a:p>
        </p:txBody>
      </p:sp>
      <p:sp>
        <p:nvSpPr>
          <p:cNvPr id="5" name="Footer Placeholder 4"/>
          <p:cNvSpPr>
            <a:spLocks noGrp="1"/>
          </p:cNvSpPr>
          <p:nvPr>
            <p:ph type="ftr" sz="quarter" idx="3"/>
          </p:nvPr>
        </p:nvSpPr>
        <p:spPr>
          <a:xfrm>
            <a:off x="16962120" y="27120429"/>
            <a:ext cx="17282160" cy="1557867"/>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64520" y="27120429"/>
            <a:ext cx="11521440" cy="1557867"/>
          </a:xfrm>
          <a:prstGeom prst="rect">
            <a:avLst/>
          </a:prstGeom>
        </p:spPr>
        <p:txBody>
          <a:bodyPr vert="horz" lIns="91440" tIns="45720" rIns="91440" bIns="45720" rtlCol="0" anchor="ctr"/>
          <a:lstStyle>
            <a:lvl1pPr algn="r">
              <a:defRPr sz="5040">
                <a:solidFill>
                  <a:schemeClr val="tx1">
                    <a:tint val="75000"/>
                  </a:schemeClr>
                </a:solidFill>
              </a:defRPr>
            </a:lvl1pPr>
          </a:lstStyle>
          <a:p>
            <a:fld id="{A7000297-220E-4BBE-BA1D-DCC20175096A}" type="slidenum">
              <a:rPr lang="en-US" smtClean="0"/>
              <a:t>‹#›</a:t>
            </a:fld>
            <a:endParaRPr lang="en-US"/>
          </a:p>
        </p:txBody>
      </p:sp>
    </p:spTree>
    <p:extLst>
      <p:ext uri="{BB962C8B-B14F-4D97-AF65-F5344CB8AC3E}">
        <p14:creationId xmlns:p14="http://schemas.microsoft.com/office/powerpoint/2010/main" val="166089764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g"/><Relationship Id="rId12" Type="http://schemas.openxmlformats.org/officeDocument/2006/relationships/image" Target="../media/image11.JP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g"/><Relationship Id="rId10" Type="http://schemas.openxmlformats.org/officeDocument/2006/relationships/image" Target="../media/image9.jpeg"/><Relationship Id="rId4" Type="http://schemas.openxmlformats.org/officeDocument/2006/relationships/image" Target="../media/image3.jp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TextBox 5"/>
          <p:cNvSpPr txBox="1"/>
          <p:nvPr/>
        </p:nvSpPr>
        <p:spPr>
          <a:xfrm>
            <a:off x="13106401" y="2046514"/>
            <a:ext cx="26953028" cy="3785652"/>
          </a:xfrm>
          <a:prstGeom prst="rect">
            <a:avLst/>
          </a:prstGeom>
          <a:noFill/>
        </p:spPr>
        <p:txBody>
          <a:bodyPr wrap="square" rtlCol="0">
            <a:spAutoFit/>
          </a:bodyPr>
          <a:lstStyle/>
          <a:p>
            <a:pPr algn="ctr"/>
            <a:r>
              <a:rPr lang="en-US" sz="8000" dirty="0" smtClean="0">
                <a:latin typeface="Verdana" panose="020B0604030504040204" pitchFamily="34" charset="0"/>
                <a:ea typeface="Verdana" panose="020B0604030504040204" pitchFamily="34" charset="0"/>
                <a:cs typeface="Verdana" panose="020B0604030504040204" pitchFamily="34" charset="0"/>
              </a:rPr>
              <a:t>The New Frontier for Academic Library Outreach:  Middle School Research Visits</a:t>
            </a:r>
          </a:p>
          <a:p>
            <a:pPr algn="ctr"/>
            <a:r>
              <a:rPr lang="en-US" sz="8000" dirty="0" smtClean="0">
                <a:latin typeface="Verdana" panose="020B0604030504040204" pitchFamily="34" charset="0"/>
                <a:ea typeface="Verdana" panose="020B0604030504040204" pitchFamily="34" charset="0"/>
                <a:cs typeface="Verdana" panose="020B0604030504040204" pitchFamily="34" charset="0"/>
              </a:rPr>
              <a:t>Anne Jung-Mathews, Plymouth State University, NH</a:t>
            </a:r>
            <a:endParaRPr lang="en-US" sz="8000" dirty="0">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79951" y="982899"/>
            <a:ext cx="5495925" cy="6610350"/>
          </a:xfrm>
          <a:prstGeom prst="rect">
            <a:avLst/>
          </a:prstGeom>
        </p:spPr>
      </p:pic>
      <p:sp>
        <p:nvSpPr>
          <p:cNvPr id="8" name="TextBox 7"/>
          <p:cNvSpPr txBox="1"/>
          <p:nvPr/>
        </p:nvSpPr>
        <p:spPr>
          <a:xfrm>
            <a:off x="1828800" y="8420672"/>
            <a:ext cx="15544800" cy="1200329"/>
          </a:xfrm>
          <a:prstGeom prst="rect">
            <a:avLst/>
          </a:prstGeom>
          <a:noFill/>
        </p:spPr>
        <p:txBody>
          <a:bodyPr wrap="square" rtlCol="0">
            <a:spAutoFit/>
          </a:bodyPr>
          <a:lstStyle/>
          <a:p>
            <a:pPr algn="ctr"/>
            <a:r>
              <a:rPr lang="en-US" sz="7200" dirty="0" smtClean="0">
                <a:latin typeface="Verdana" panose="020B0604030504040204" pitchFamily="34" charset="0"/>
                <a:ea typeface="Verdana" panose="020B0604030504040204" pitchFamily="34" charset="0"/>
                <a:cs typeface="Verdana" panose="020B0604030504040204" pitchFamily="34" charset="0"/>
              </a:rPr>
              <a:t>Why K-16 Matters</a:t>
            </a:r>
            <a:endParaRPr lang="en-US" sz="72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p:cNvSpPr txBox="1"/>
          <p:nvPr/>
        </p:nvSpPr>
        <p:spPr>
          <a:xfrm>
            <a:off x="17411700" y="8437218"/>
            <a:ext cx="15544800" cy="1200329"/>
          </a:xfrm>
          <a:prstGeom prst="rect">
            <a:avLst/>
          </a:prstGeom>
          <a:noFill/>
        </p:spPr>
        <p:txBody>
          <a:bodyPr wrap="square" rtlCol="0">
            <a:spAutoFit/>
          </a:bodyPr>
          <a:lstStyle/>
          <a:p>
            <a:pPr algn="ctr"/>
            <a:r>
              <a:rPr lang="en-US" sz="7200" dirty="0" smtClean="0">
                <a:latin typeface="Verdana" panose="020B0604030504040204" pitchFamily="34" charset="0"/>
                <a:ea typeface="Verdana" panose="020B0604030504040204" pitchFamily="34" charset="0"/>
                <a:cs typeface="Verdana" panose="020B0604030504040204" pitchFamily="34" charset="0"/>
              </a:rPr>
              <a:t>The Research Day</a:t>
            </a:r>
            <a:endParaRPr lang="en-US" sz="7200"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Box 9"/>
          <p:cNvSpPr txBox="1"/>
          <p:nvPr/>
        </p:nvSpPr>
        <p:spPr>
          <a:xfrm>
            <a:off x="33870900" y="8437218"/>
            <a:ext cx="15544800" cy="1200329"/>
          </a:xfrm>
          <a:prstGeom prst="rect">
            <a:avLst/>
          </a:prstGeom>
          <a:noFill/>
        </p:spPr>
        <p:txBody>
          <a:bodyPr wrap="square" rtlCol="0">
            <a:spAutoFit/>
          </a:bodyPr>
          <a:lstStyle/>
          <a:p>
            <a:pPr algn="ctr"/>
            <a:r>
              <a:rPr lang="en-US" sz="7200" dirty="0" smtClean="0">
                <a:latin typeface="Verdana" panose="020B0604030504040204" pitchFamily="34" charset="0"/>
                <a:ea typeface="Verdana" panose="020B0604030504040204" pitchFamily="34" charset="0"/>
                <a:cs typeface="Verdana" panose="020B0604030504040204" pitchFamily="34" charset="0"/>
              </a:rPr>
              <a:t>Sample Research </a:t>
            </a:r>
            <a:r>
              <a:rPr lang="en-US" sz="7200" dirty="0" smtClean="0">
                <a:latin typeface="Verdana" panose="020B0604030504040204" pitchFamily="34" charset="0"/>
                <a:ea typeface="Verdana" panose="020B0604030504040204" pitchFamily="34" charset="0"/>
                <a:cs typeface="Verdana" panose="020B0604030504040204" pitchFamily="34" charset="0"/>
              </a:rPr>
              <a:t>Projects</a:t>
            </a:r>
            <a:endParaRPr lang="en-US" sz="7200"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18963666"/>
            <a:ext cx="9771935" cy="6769406"/>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32431" y="9852689"/>
            <a:ext cx="5967492" cy="5222838"/>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53291" y="9698059"/>
            <a:ext cx="7169957" cy="5377468"/>
          </a:xfrm>
          <a:prstGeom prst="rect">
            <a:avLst/>
          </a:prstGeom>
        </p:spPr>
      </p:pic>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807310" y="16849383"/>
            <a:ext cx="9420981" cy="7070869"/>
          </a:xfrm>
          <a:prstGeom prst="rect">
            <a:avLst/>
          </a:prstGeom>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16540" y="3253540"/>
            <a:ext cx="5486400" cy="1371600"/>
          </a:xfrm>
          <a:prstGeom prst="rect">
            <a:avLst/>
          </a:prstGeom>
        </p:spPr>
      </p:pic>
      <p:sp>
        <p:nvSpPr>
          <p:cNvPr id="23" name="TextBox 22"/>
          <p:cNvSpPr txBox="1"/>
          <p:nvPr/>
        </p:nvSpPr>
        <p:spPr>
          <a:xfrm>
            <a:off x="2590800" y="15090855"/>
            <a:ext cx="14632447" cy="4524315"/>
          </a:xfrm>
          <a:prstGeom prst="rect">
            <a:avLst/>
          </a:prstGeom>
          <a:noFill/>
        </p:spPr>
        <p:txBody>
          <a:bodyPr wrap="square" rtlCol="0">
            <a:spAutoFit/>
          </a:bodyPr>
          <a:lstStyle/>
          <a:p>
            <a:r>
              <a:rPr lang="en-US" sz="4800" dirty="0" smtClean="0">
                <a:latin typeface="Verdana" panose="020B0604030504040204" pitchFamily="34" charset="0"/>
                <a:ea typeface="Verdana" panose="020B0604030504040204" pitchFamily="34" charset="0"/>
                <a:cs typeface="Verdana" panose="020B0604030504040204" pitchFamily="34" charset="0"/>
              </a:rPr>
              <a:t>The Blueprint for Collaboration established between the ACRL and AASL in 2001 noted that information standards should seamlessly continue across all educational levels and that model collaborations should be developed and showcased. </a:t>
            </a:r>
            <a:endParaRPr lang="en-US" sz="4800" dirty="0">
              <a:latin typeface="Verdana" panose="020B0604030504040204" pitchFamily="34" charset="0"/>
              <a:ea typeface="Verdana" panose="020B0604030504040204" pitchFamily="34" charset="0"/>
              <a:cs typeface="Verdana" panose="020B0604030504040204" pitchFamily="34" charset="0"/>
            </a:endParaRPr>
          </a:p>
        </p:txBody>
      </p:sp>
      <p:pic>
        <p:nvPicPr>
          <p:cNvPr id="24" name="Picture 2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90700" y="9607750"/>
            <a:ext cx="8112240" cy="5406047"/>
          </a:xfrm>
          <a:prstGeom prst="rect">
            <a:avLst/>
          </a:prstGeom>
        </p:spPr>
      </p:pic>
      <p:sp>
        <p:nvSpPr>
          <p:cNvPr id="2" name="TextBox 1"/>
          <p:cNvSpPr txBox="1"/>
          <p:nvPr/>
        </p:nvSpPr>
        <p:spPr>
          <a:xfrm>
            <a:off x="2362201" y="25908000"/>
            <a:ext cx="14715282" cy="3046988"/>
          </a:xfrm>
          <a:prstGeom prst="rect">
            <a:avLst/>
          </a:prstGeom>
          <a:noFill/>
        </p:spPr>
        <p:txBody>
          <a:bodyPr wrap="square" rtlCol="0">
            <a:spAutoFit/>
          </a:bodyPr>
          <a:lstStyle/>
          <a:p>
            <a:pPr algn="ctr"/>
            <a:r>
              <a:rPr lang="en-US" sz="4800" dirty="0" smtClean="0">
                <a:latin typeface="Verdana" panose="020B0604030504040204" pitchFamily="34" charset="0"/>
                <a:ea typeface="Verdana" panose="020B0604030504040204" pitchFamily="34" charset="0"/>
                <a:cs typeface="Verdana" panose="020B0604030504040204" pitchFamily="34" charset="0"/>
              </a:rPr>
              <a:t>School visits provide service learning opportunities for your own students (</a:t>
            </a:r>
            <a:r>
              <a:rPr lang="en-US" sz="4800" dirty="0" err="1" smtClean="0">
                <a:latin typeface="Verdana" panose="020B0604030504040204" pitchFamily="34" charset="0"/>
                <a:ea typeface="Verdana" panose="020B0604030504040204" pitchFamily="34" charset="0"/>
                <a:cs typeface="Verdana" panose="020B0604030504040204" pitchFamily="34" charset="0"/>
              </a:rPr>
              <a:t>Klopfler</a:t>
            </a:r>
            <a:r>
              <a:rPr lang="en-US" sz="4800" dirty="0" smtClean="0">
                <a:latin typeface="Verdana" panose="020B0604030504040204" pitchFamily="34" charset="0"/>
                <a:ea typeface="Verdana" panose="020B0604030504040204" pitchFamily="34" charset="0"/>
                <a:cs typeface="Verdana" panose="020B0604030504040204" pitchFamily="34" charset="0"/>
              </a:rPr>
              <a:t>, </a:t>
            </a:r>
            <a:r>
              <a:rPr lang="en-US" sz="4800" dirty="0" err="1" smtClean="0">
                <a:latin typeface="Verdana" panose="020B0604030504040204" pitchFamily="34" charset="0"/>
                <a:ea typeface="Verdana" panose="020B0604030504040204" pitchFamily="34" charset="0"/>
                <a:cs typeface="Verdana" panose="020B0604030504040204" pitchFamily="34" charset="0"/>
              </a:rPr>
              <a:t>Olwell</a:t>
            </a:r>
            <a:r>
              <a:rPr lang="en-US" sz="4800" dirty="0" smtClean="0">
                <a:latin typeface="Verdana" panose="020B0604030504040204" pitchFamily="34" charset="0"/>
                <a:ea typeface="Verdana" panose="020B0604030504040204" pitchFamily="34" charset="0"/>
                <a:cs typeface="Verdana" panose="020B0604030504040204" pitchFamily="34" charset="0"/>
              </a:rPr>
              <a:t> &amp; </a:t>
            </a:r>
            <a:r>
              <a:rPr lang="en-US" sz="4800" dirty="0" err="1" smtClean="0">
                <a:latin typeface="Verdana" panose="020B0604030504040204" pitchFamily="34" charset="0"/>
                <a:ea typeface="Verdana" panose="020B0604030504040204" pitchFamily="34" charset="0"/>
                <a:cs typeface="Verdana" panose="020B0604030504040204" pitchFamily="34" charset="0"/>
              </a:rPr>
              <a:t>Hudock</a:t>
            </a:r>
            <a:r>
              <a:rPr lang="en-US" sz="4800" dirty="0" smtClean="0">
                <a:latin typeface="Verdana" panose="020B0604030504040204" pitchFamily="34" charset="0"/>
                <a:ea typeface="Verdana" panose="020B0604030504040204" pitchFamily="34" charset="0"/>
                <a:cs typeface="Verdana" panose="020B0604030504040204" pitchFamily="34" charset="0"/>
              </a:rPr>
              <a:t>, 2004) and are an effective enrollment management tool.</a:t>
            </a:r>
            <a:endParaRPr lang="en-US" sz="4800"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628106" y="9698059"/>
            <a:ext cx="8823694" cy="2453224"/>
          </a:xfrm>
          <a:prstGeom prst="rect">
            <a:avLst/>
          </a:prstGeom>
        </p:spPr>
      </p:pic>
      <p:pic>
        <p:nvPicPr>
          <p:cNvPr id="19" name="Picture 2" descr="https://upload.wikimedia.org/wikipedia/commons/1/17/Headline_of_the_New_York_Times_June-29-1914.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582915" y="12464108"/>
            <a:ext cx="6294518" cy="457954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038024" y="13908503"/>
            <a:ext cx="7299100" cy="3792483"/>
          </a:xfrm>
          <a:prstGeom prst="rect">
            <a:avLst/>
          </a:prstGeom>
        </p:spPr>
      </p:pic>
      <p:sp>
        <p:nvSpPr>
          <p:cNvPr id="5" name="TextBox 4"/>
          <p:cNvSpPr txBox="1"/>
          <p:nvPr/>
        </p:nvSpPr>
        <p:spPr>
          <a:xfrm>
            <a:off x="17721979" y="15591320"/>
            <a:ext cx="7086014" cy="3046988"/>
          </a:xfrm>
          <a:prstGeom prst="rect">
            <a:avLst/>
          </a:prstGeom>
          <a:noFill/>
        </p:spPr>
        <p:txBody>
          <a:bodyPr wrap="square" rtlCol="0">
            <a:spAutoFit/>
          </a:bodyPr>
          <a:lstStyle/>
          <a:p>
            <a:pPr algn="ctr"/>
            <a:r>
              <a:rPr lang="en-US" sz="4800" dirty="0" smtClean="0">
                <a:latin typeface="Verdana" panose="020B0604030504040204" pitchFamily="34" charset="0"/>
                <a:ea typeface="Verdana" panose="020B0604030504040204" pitchFamily="34" charset="0"/>
                <a:cs typeface="Verdana" panose="020B0604030504040204" pitchFamily="34" charset="0"/>
              </a:rPr>
              <a:t>Show basic resources not available in the school library and explore new tools.</a:t>
            </a:r>
            <a:endParaRPr lang="en-US" sz="48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1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1264986" y="19300369"/>
            <a:ext cx="8128000" cy="6096000"/>
          </a:xfrm>
          <a:prstGeom prst="rect">
            <a:avLst/>
          </a:prstGeom>
        </p:spPr>
      </p:pic>
      <p:sp>
        <p:nvSpPr>
          <p:cNvPr id="12" name="TextBox 11"/>
          <p:cNvSpPr txBox="1"/>
          <p:nvPr/>
        </p:nvSpPr>
        <p:spPr>
          <a:xfrm>
            <a:off x="35128200" y="24255745"/>
            <a:ext cx="13716000" cy="4524315"/>
          </a:xfrm>
          <a:prstGeom prst="rect">
            <a:avLst/>
          </a:prstGeom>
          <a:noFill/>
        </p:spPr>
        <p:txBody>
          <a:bodyPr wrap="square" rtlCol="0">
            <a:spAutoFit/>
          </a:bodyPr>
          <a:lstStyle/>
          <a:p>
            <a:r>
              <a:rPr lang="en-US" sz="4800" dirty="0" smtClean="0">
                <a:latin typeface="Verdana" panose="020B0604030504040204" pitchFamily="34" charset="0"/>
                <a:ea typeface="Verdana" panose="020B0604030504040204" pitchFamily="34" charset="0"/>
                <a:cs typeface="Verdana" panose="020B0604030504040204" pitchFamily="34" charset="0"/>
              </a:rPr>
              <a:t>“An understanding of the overall research process is difficult for students to understand unless they have been guided through it, given constructive feedback on their efforts, and provided the opportunity for reflection.” (</a:t>
            </a:r>
            <a:r>
              <a:rPr lang="en-US" sz="4800" dirty="0" err="1" smtClean="0">
                <a:latin typeface="Verdana" panose="020B0604030504040204" pitchFamily="34" charset="0"/>
                <a:ea typeface="Verdana" panose="020B0604030504040204" pitchFamily="34" charset="0"/>
                <a:cs typeface="Verdana" panose="020B0604030504040204" pitchFamily="34" charset="0"/>
              </a:rPr>
              <a:t>Zoellner</a:t>
            </a:r>
            <a:r>
              <a:rPr lang="en-US" sz="4800" dirty="0" smtClean="0">
                <a:latin typeface="Verdana" panose="020B0604030504040204" pitchFamily="34" charset="0"/>
                <a:ea typeface="Verdana" panose="020B0604030504040204" pitchFamily="34" charset="0"/>
                <a:cs typeface="Verdana" panose="020B0604030504040204" pitchFamily="34" charset="0"/>
              </a:rPr>
              <a:t> &amp; Potter, 2010)</a:t>
            </a:r>
            <a:endParaRPr lang="en-US" sz="4800" dirty="0">
              <a:latin typeface="Verdana" panose="020B0604030504040204" pitchFamily="34" charset="0"/>
              <a:ea typeface="Verdana" panose="020B0604030504040204" pitchFamily="34" charset="0"/>
              <a:cs typeface="Verdana" panose="020B0604030504040204" pitchFamily="34" charset="0"/>
            </a:endParaRPr>
          </a:p>
        </p:txBody>
      </p:sp>
      <p:sp>
        <p:nvSpPr>
          <p:cNvPr id="17" name="TextBox 16"/>
          <p:cNvSpPr txBox="1"/>
          <p:nvPr/>
        </p:nvSpPr>
        <p:spPr>
          <a:xfrm flipH="1">
            <a:off x="37480095" y="20750821"/>
            <a:ext cx="8237201" cy="646331"/>
          </a:xfrm>
          <a:prstGeom prst="rect">
            <a:avLst/>
          </a:prstGeom>
          <a:solidFill>
            <a:schemeClr val="bg1"/>
          </a:solidFill>
        </p:spPr>
        <p:txBody>
          <a:bodyPr wrap="square" rtlCol="0">
            <a:spAutoFit/>
          </a:bodyPr>
          <a:lstStyle/>
          <a:p>
            <a:r>
              <a:rPr lang="en-US" sz="3600" dirty="0" smtClean="0">
                <a:latin typeface="Verdana" panose="020B0604030504040204" pitchFamily="34" charset="0"/>
                <a:ea typeface="Verdana" panose="020B0604030504040204" pitchFamily="34" charset="0"/>
                <a:cs typeface="Verdana" panose="020B0604030504040204" pitchFamily="34" charset="0"/>
              </a:rPr>
              <a:t>Produce a happier, healthier plant.</a:t>
            </a:r>
            <a:endParaRPr lang="en-US" sz="3600" dirty="0">
              <a:latin typeface="Verdana" panose="020B0604030504040204" pitchFamily="34" charset="0"/>
              <a:ea typeface="Verdana" panose="020B0604030504040204" pitchFamily="34" charset="0"/>
              <a:cs typeface="Verdana" panose="020B0604030504040204" pitchFamily="34" charset="0"/>
            </a:endParaRPr>
          </a:p>
        </p:txBody>
      </p:sp>
      <p:sp>
        <p:nvSpPr>
          <p:cNvPr id="25" name="TextBox 24"/>
          <p:cNvSpPr txBox="1"/>
          <p:nvPr/>
        </p:nvSpPr>
        <p:spPr>
          <a:xfrm>
            <a:off x="19126200" y="25733072"/>
            <a:ext cx="11049000" cy="3046988"/>
          </a:xfrm>
          <a:prstGeom prst="rect">
            <a:avLst/>
          </a:prstGeom>
          <a:noFill/>
        </p:spPr>
        <p:txBody>
          <a:bodyPr wrap="square" rtlCol="0">
            <a:spAutoFit/>
          </a:bodyPr>
          <a:lstStyle/>
          <a:p>
            <a:pPr algn="ctr"/>
            <a:r>
              <a:rPr lang="en-US" sz="4800" dirty="0" smtClean="0">
                <a:latin typeface="Verdana" panose="020B0604030504040204" pitchFamily="34" charset="0"/>
                <a:ea typeface="Verdana" panose="020B0604030504040204" pitchFamily="34" charset="0"/>
                <a:cs typeface="Verdana" panose="020B0604030504040204" pitchFamily="34" charset="0"/>
              </a:rPr>
              <a:t>Give students plenty of time to explore the library and university campus. Eat lunch at the dining hall and build in break times!</a:t>
            </a:r>
            <a:endParaRPr lang="en-US" sz="4800" dirty="0">
              <a:latin typeface="Verdana" panose="020B0604030504040204" pitchFamily="34" charset="0"/>
              <a:ea typeface="Verdana" panose="020B0604030504040204" pitchFamily="34" charset="0"/>
              <a:cs typeface="Verdana" panose="020B0604030504040204" pitchFamily="34" charset="0"/>
            </a:endParaRPr>
          </a:p>
        </p:txBody>
      </p:sp>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5095708" y="14295120"/>
            <a:ext cx="1014984" cy="670560"/>
          </a:xfrm>
          <a:prstGeom prst="rect">
            <a:avLst/>
          </a:prstGeom>
        </p:spPr>
      </p:pic>
      <p:pic>
        <p:nvPicPr>
          <p:cNvPr id="27" name="Picture 2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384401" y="10136837"/>
            <a:ext cx="9420982" cy="6224072"/>
          </a:xfrm>
          <a:prstGeom prst="rect">
            <a:avLst/>
          </a:prstGeom>
        </p:spPr>
      </p:pic>
      <p:sp>
        <p:nvSpPr>
          <p:cNvPr id="28" name="TextBox 27"/>
          <p:cNvSpPr txBox="1"/>
          <p:nvPr/>
        </p:nvSpPr>
        <p:spPr>
          <a:xfrm>
            <a:off x="44737984" y="11378471"/>
            <a:ext cx="3535069" cy="3046988"/>
          </a:xfrm>
          <a:prstGeom prst="rect">
            <a:avLst/>
          </a:prstGeom>
          <a:noFill/>
        </p:spPr>
        <p:txBody>
          <a:bodyPr wrap="square" rtlCol="0">
            <a:spAutoFit/>
          </a:bodyPr>
          <a:lstStyle/>
          <a:p>
            <a:pPr algn="ctr"/>
            <a:r>
              <a:rPr lang="en-US" sz="4800" dirty="0" smtClean="0">
                <a:latin typeface="Verdana" panose="020B0604030504040204" pitchFamily="34" charset="0"/>
                <a:ea typeface="Verdana" panose="020B0604030504040204" pitchFamily="34" charset="0"/>
                <a:cs typeface="Verdana" panose="020B0604030504040204" pitchFamily="34" charset="0"/>
              </a:rPr>
              <a:t>National</a:t>
            </a:r>
          </a:p>
          <a:p>
            <a:pPr algn="ctr"/>
            <a:r>
              <a:rPr lang="en-US" sz="4800" dirty="0" smtClean="0">
                <a:latin typeface="Verdana" panose="020B0604030504040204" pitchFamily="34" charset="0"/>
                <a:ea typeface="Verdana" panose="020B0604030504040204" pitchFamily="34" charset="0"/>
                <a:cs typeface="Verdana" panose="020B0604030504040204" pitchFamily="34" charset="0"/>
              </a:rPr>
              <a:t>History</a:t>
            </a:r>
          </a:p>
          <a:p>
            <a:pPr algn="ctr"/>
            <a:r>
              <a:rPr lang="en-US" sz="4800" dirty="0" smtClean="0">
                <a:latin typeface="Verdana" panose="020B0604030504040204" pitchFamily="34" charset="0"/>
                <a:ea typeface="Verdana" panose="020B0604030504040204" pitchFamily="34" charset="0"/>
                <a:cs typeface="Verdana" panose="020B0604030504040204" pitchFamily="34" charset="0"/>
              </a:rPr>
              <a:t>Day </a:t>
            </a:r>
          </a:p>
          <a:p>
            <a:endParaRPr lang="en-US" sz="4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9342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par>
                          <p:cTn id="8" fill="hold">
                            <p:stCondLst>
                              <p:cond delay="2000"/>
                            </p:stCondLst>
                            <p:childTnLst>
                              <p:par>
                                <p:cTn id="9" presetID="42" presetClass="entr" presetSubtype="0"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2250"/>
                                        <p:tgtEl>
                                          <p:spTgt spid="20"/>
                                        </p:tgtEl>
                                      </p:cBhvr>
                                    </p:animEffect>
                                    <p:anim calcmode="lin" valueType="num">
                                      <p:cBhvr>
                                        <p:cTn id="12" dur="2250" fill="hold"/>
                                        <p:tgtEl>
                                          <p:spTgt spid="20"/>
                                        </p:tgtEl>
                                        <p:attrNameLst>
                                          <p:attrName>ppt_x</p:attrName>
                                        </p:attrNameLst>
                                      </p:cBhvr>
                                      <p:tavLst>
                                        <p:tav tm="0">
                                          <p:val>
                                            <p:strVal val="#ppt_x"/>
                                          </p:val>
                                        </p:tav>
                                        <p:tav tm="100000">
                                          <p:val>
                                            <p:strVal val="#ppt_x"/>
                                          </p:val>
                                        </p:tav>
                                      </p:tavLst>
                                    </p:anim>
                                    <p:anim calcmode="lin" valueType="num">
                                      <p:cBhvr>
                                        <p:cTn id="13" dur="2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729</TotalTime>
  <Words>181</Words>
  <Application>Microsoft Office PowerPoint</Application>
  <PresentationFormat>Custom</PresentationFormat>
  <Paragraphs>14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Verdana</vt:lpstr>
      <vt:lpstr>Office Theme</vt:lpstr>
      <vt:lpstr>PowerPoint Presentation</vt:lpstr>
    </vt:vector>
  </TitlesOfParts>
  <Company>Plymouth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Jung-Mathews</dc:creator>
  <cp:lastModifiedBy>Anne Jung-Mathews</cp:lastModifiedBy>
  <cp:revision>29</cp:revision>
  <dcterms:created xsi:type="dcterms:W3CDTF">2017-04-27T15:17:12Z</dcterms:created>
  <dcterms:modified xsi:type="dcterms:W3CDTF">2017-05-02T22:32:27Z</dcterms:modified>
</cp:coreProperties>
</file>