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99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9" r:id="rId12"/>
    <p:sldId id="303" r:id="rId13"/>
    <p:sldId id="271" r:id="rId14"/>
    <p:sldId id="273" r:id="rId15"/>
    <p:sldId id="272" r:id="rId16"/>
    <p:sldId id="302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264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Ebrima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Ebrima" panose="02000000000000000000" pitchFamily="2" charset="0"/>
              </a:defRPr>
            </a:lvl1pPr>
          </a:lstStyle>
          <a:p>
            <a:fld id="{6C219011-D4C1-4BAD-B16B-E8602B515B56}" type="datetimeFigureOut">
              <a:rPr lang="en-US" smtClean="0"/>
              <a:pPr/>
              <a:t>12/26/2019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Ebrima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Ebrima" panose="02000000000000000000" pitchFamily="2" charset="0"/>
              </a:defRPr>
            </a:lvl1pPr>
          </a:lstStyle>
          <a:p>
            <a:fld id="{851A9BC7-990A-4AC1-AA21-55CE6FCF1B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768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Ebrima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Ebrima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Ebrima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Ebrima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Ebrima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318" name="Picture 6" descr="http://brandguide.tamu.edu/downloads/logos/TAMU-logos-rgb/TAM-LogoBox/TAMLogoBo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0795" y="0"/>
            <a:ext cx="1013209" cy="895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41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66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29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brima" panose="02000000000000000000" pitchFamily="2" charset="0"/>
              </a:defRPr>
            </a:lvl1pPr>
          </a:lstStyle>
          <a:p>
            <a:fld id="{917BA964-2BD4-4170-A2D8-1EBD84C97CC3}" type="datetimeFigureOut">
              <a:rPr lang="en-US" smtClean="0"/>
              <a:pPr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Ebrima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105150"/>
            <a:ext cx="7772400" cy="13716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80010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1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76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63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1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87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5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43351"/>
            <a:ext cx="86106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33350"/>
            <a:ext cx="8610600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400550"/>
            <a:ext cx="8610600" cy="30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A964-2BD4-4170-A2D8-1EBD84C97CC3}" type="datetimeFigureOut">
              <a:rPr lang="en-US" smtClean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C9E7-382C-44B6-8DB6-7A143074EE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352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5344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5344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2C2C"/>
                </a:solidFill>
                <a:latin typeface="Ebrima" panose="02000000000000000000" pitchFamily="2" charset="0"/>
              </a:defRPr>
            </a:lvl1pPr>
          </a:lstStyle>
          <a:p>
            <a:fld id="{917BA964-2BD4-4170-A2D8-1EBD84C97CC3}" type="datetimeFigureOut">
              <a:rPr lang="en-US" smtClean="0"/>
              <a:pPr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00000"/>
                </a:solidFill>
                <a:latin typeface="Ebrima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332C2C"/>
                </a:solidFill>
                <a:latin typeface="Ebrima" panose="02000000000000000000" pitchFamily="2" charset="0"/>
              </a:defRPr>
            </a:lvl1pPr>
          </a:lstStyle>
          <a:p>
            <a:fld id="{BCF9C9E7-382C-44B6-8DB6-7A143074EEA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81000" cy="5143500"/>
          </a:xfrm>
          <a:prstGeom prst="rect">
            <a:avLst/>
          </a:prstGeom>
          <a:solidFill>
            <a:srgbClr val="5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67800" y="0"/>
            <a:ext cx="76200" cy="5143500"/>
          </a:xfrm>
          <a:prstGeom prst="rect">
            <a:avLst/>
          </a:prstGeom>
          <a:solidFill>
            <a:srgbClr val="33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23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Ebrima" panose="020000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VLGvWEuZxI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7772400" cy="1102519"/>
          </a:xfrm>
        </p:spPr>
        <p:txBody>
          <a:bodyPr/>
          <a:lstStyle/>
          <a:p>
            <a:r>
              <a:rPr lang="en-US" dirty="0"/>
              <a:t>So, What is GIS Anyway?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181350"/>
            <a:ext cx="3352800" cy="194167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Forrest J. Bowlick, University of Massachusetts – Amherst</a:t>
            </a:r>
          </a:p>
        </p:txBody>
      </p:sp>
      <p:pic>
        <p:nvPicPr>
          <p:cNvPr id="6146" name="Picture 2" descr="A question mark of clouds.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60626"/>
            <a:ext cx="52832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Go Minutewomen!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996" y="0"/>
            <a:ext cx="1408095" cy="110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C-BY-NC-SA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90110"/>
            <a:ext cx="1295400" cy="45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167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534400" cy="857250"/>
          </a:xfrm>
        </p:spPr>
        <p:txBody>
          <a:bodyPr>
            <a:normAutofit/>
          </a:bodyPr>
          <a:lstStyle/>
          <a:p>
            <a:r>
              <a:rPr lang="en-US" altLang="en-US" dirty="0"/>
              <a:t>The Functional Aspects of GIS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95350"/>
            <a:ext cx="8382000" cy="41910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altLang="en-US" sz="2800" dirty="0"/>
              <a:t>A GIS can do the following things with spatial information:</a:t>
            </a:r>
          </a:p>
          <a:p>
            <a:r>
              <a:rPr lang="en-US" altLang="en-US" sz="2800" dirty="0"/>
              <a:t>Capture </a:t>
            </a:r>
          </a:p>
          <a:p>
            <a:r>
              <a:rPr lang="en-US" altLang="en-US" sz="2800" dirty="0"/>
              <a:t>Archive</a:t>
            </a:r>
          </a:p>
          <a:p>
            <a:r>
              <a:rPr lang="en-US" altLang="en-US" sz="2800" dirty="0"/>
              <a:t>Retrieve</a:t>
            </a:r>
          </a:p>
          <a:p>
            <a:r>
              <a:rPr lang="en-US" altLang="en-US" sz="2800" dirty="0"/>
              <a:t>Project</a:t>
            </a:r>
          </a:p>
          <a:p>
            <a:r>
              <a:rPr lang="en-US" altLang="en-US" sz="2800" dirty="0"/>
              <a:t>Analyze</a:t>
            </a:r>
          </a:p>
          <a:p>
            <a:r>
              <a:rPr lang="en-US" altLang="en-US" sz="2800" dirty="0"/>
              <a:t>Display</a:t>
            </a:r>
          </a:p>
        </p:txBody>
      </p:sp>
    </p:spTree>
    <p:extLst>
      <p:ext uri="{BB962C8B-B14F-4D97-AF65-F5344CB8AC3E}">
        <p14:creationId xmlns:p14="http://schemas.microsoft.com/office/powerpoint/2010/main" val="14856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5181600" y="228600"/>
            <a:ext cx="3714586" cy="2495550"/>
          </a:xfrm>
        </p:spPr>
        <p:txBody>
          <a:bodyPr>
            <a:normAutofit/>
          </a:bodyPr>
          <a:lstStyle/>
          <a:p>
            <a:r>
              <a:rPr lang="en-US" altLang="en-US" dirty="0"/>
              <a:t>GIS is an ‘abstraction’ of Reality</a:t>
            </a:r>
          </a:p>
        </p:txBody>
      </p:sp>
      <p:grpSp>
        <p:nvGrpSpPr>
          <p:cNvPr id="2" name="Group 1" descr="Multiple data layers.">
            <a:extLst>
              <a:ext uri="{FF2B5EF4-FFF2-40B4-BE49-F238E27FC236}">
                <a16:creationId xmlns:a16="http://schemas.microsoft.com/office/drawing/2014/main" id="{4A7E8514-8C3A-4294-A8DC-A5B2857C5F50}"/>
              </a:ext>
            </a:extLst>
          </p:cNvPr>
          <p:cNvGrpSpPr/>
          <p:nvPr/>
        </p:nvGrpSpPr>
        <p:grpSpPr>
          <a:xfrm>
            <a:off x="1256436" y="171450"/>
            <a:ext cx="3772883" cy="4800600"/>
            <a:chOff x="1256436" y="171450"/>
            <a:chExt cx="3772883" cy="4800600"/>
          </a:xfrm>
        </p:grpSpPr>
        <p:sp>
          <p:nvSpPr>
            <p:cNvPr id="26626" name="Rectangle 2"/>
            <p:cNvSpPr>
              <a:spLocks noChangeArrowheads="1"/>
            </p:cNvSpPr>
            <p:nvPr/>
          </p:nvSpPr>
          <p:spPr bwMode="auto">
            <a:xfrm>
              <a:off x="1256436" y="171450"/>
              <a:ext cx="3772883" cy="48006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68589" tIns="34295" rIns="68589" bIns="34295" anchor="ctr"/>
            <a:lstStyle/>
            <a:p>
              <a:pPr>
                <a:defRPr/>
              </a:pPr>
              <a:endParaRPr lang="en-US" dirty="0">
                <a:latin typeface="Ebrima" panose="02000000000000000000" pitchFamily="2" charset="0"/>
              </a:endParaRPr>
            </a:p>
          </p:txBody>
        </p:sp>
        <p:pic>
          <p:nvPicPr>
            <p:cNvPr id="30724" name="Picture 4" descr="Multiple data layers.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7458" y="262423"/>
              <a:ext cx="3410838" cy="462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171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ArcMap Demo</a:t>
            </a:r>
          </a:p>
        </p:txBody>
      </p:sp>
    </p:spTree>
    <p:extLst>
      <p:ext uri="{BB962C8B-B14F-4D97-AF65-F5344CB8AC3E}">
        <p14:creationId xmlns:p14="http://schemas.microsoft.com/office/powerpoint/2010/main" val="249671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86799" cy="857250"/>
          </a:xfrm>
        </p:spPr>
        <p:txBody>
          <a:bodyPr>
            <a:normAutofit/>
          </a:bodyPr>
          <a:lstStyle/>
          <a:p>
            <a:r>
              <a:rPr lang="en-US" altLang="en-US" dirty="0"/>
              <a:t>Key GIS Use Tips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610600" cy="42672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Always read, understand and follow the directions that come with your tools.</a:t>
            </a:r>
          </a:p>
          <a:p>
            <a:pPr>
              <a:spcBef>
                <a:spcPct val="50000"/>
              </a:spcBef>
            </a:pPr>
            <a:endParaRPr lang="en-US" altLang="en-US" dirty="0"/>
          </a:p>
          <a:p>
            <a:pPr>
              <a:spcBef>
                <a:spcPct val="50000"/>
              </a:spcBef>
            </a:pPr>
            <a:r>
              <a:rPr lang="en-US" altLang="en-US" dirty="0"/>
              <a:t>Someone has had your problem before…and probably posted about it on the internet.</a:t>
            </a:r>
          </a:p>
          <a:p>
            <a:pPr>
              <a:spcBef>
                <a:spcPct val="5000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507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5637"/>
            <a:ext cx="4495800" cy="994172"/>
          </a:xfrm>
        </p:spPr>
        <p:txBody>
          <a:bodyPr>
            <a:normAutofit fontScale="90000"/>
          </a:bodyPr>
          <a:lstStyle/>
          <a:p>
            <a:r>
              <a:rPr lang="en-US" dirty="0"/>
              <a:t>Read the Manuals</a:t>
            </a:r>
          </a:p>
        </p:txBody>
      </p:sp>
      <p:pic>
        <p:nvPicPr>
          <p:cNvPr id="3074" name="Picture 2" descr="An Error message from ArcGIS Desktop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90416"/>
            <a:ext cx="3733800" cy="193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63127" y="3028950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Ebrima" panose="02000000000000000000" pitchFamily="2" charset="0"/>
              </a:rPr>
              <a:t>arcgis error 00732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0" y="0"/>
            <a:ext cx="4058708" cy="513726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Help is always your best friend.</a:t>
            </a:r>
          </a:p>
          <a:p>
            <a:r>
              <a:rPr lang="en-US" dirty="0"/>
              <a:t>It is very much in your best interest to become skillful in searching.</a:t>
            </a:r>
          </a:p>
          <a:p>
            <a:r>
              <a:rPr lang="en-US" i="1" dirty="0"/>
              <a:t>If I or your TA can find an answer to your question with our first Google Search…don’t you think we wonder if you really searched before asking us?</a:t>
            </a:r>
          </a:p>
        </p:txBody>
      </p:sp>
      <p:sp>
        <p:nvSpPr>
          <p:cNvPr id="6" name="Rectangle 5"/>
          <p:cNvSpPr/>
          <p:nvPr/>
        </p:nvSpPr>
        <p:spPr>
          <a:xfrm>
            <a:off x="413759" y="357383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Ebrima" panose="02000000000000000000" pitchFamily="2" charset="0"/>
              </a:rPr>
              <a:t>http://gis.stackexchange.com/questions/79718/arcpy-error-000732-when-applysymbologyfromlayer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44971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Ebrima" panose="02000000000000000000" pitchFamily="2" charset="0"/>
              </a:rPr>
              <a:t>http://help.arcgis.com/EN/arcgisdesktop/10.0/help/00vp/00vp00000017000732.htm</a:t>
            </a:r>
          </a:p>
        </p:txBody>
      </p:sp>
    </p:spTree>
    <p:extLst>
      <p:ext uri="{BB962C8B-B14F-4D97-AF65-F5344CB8AC3E}">
        <p14:creationId xmlns:p14="http://schemas.microsoft.com/office/powerpoint/2010/main" val="420068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10773" y="0"/>
            <a:ext cx="5410438" cy="994172"/>
          </a:xfrm>
        </p:spPr>
        <p:txBody>
          <a:bodyPr>
            <a:normAutofit/>
          </a:bodyPr>
          <a:lstStyle/>
          <a:p>
            <a:r>
              <a:rPr lang="en-US" dirty="0"/>
              <a:t>Backup!</a:t>
            </a:r>
          </a:p>
        </p:txBody>
      </p:sp>
      <p:pic>
        <p:nvPicPr>
          <p:cNvPr id="3074" name="Picture 2" descr="A meme of a misinformed Chuck Norris that says, &quot;Backups are for wimps&quot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3" y="218679"/>
            <a:ext cx="3375225" cy="4239022"/>
          </a:xfrm>
          <a:prstGeom prst="rect">
            <a:avLst/>
          </a:prstGeom>
          <a:noFill/>
          <a:ln>
            <a:solidFill>
              <a:srgbClr val="5000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548" y="4700302"/>
            <a:ext cx="3375225" cy="443198"/>
          </a:xfrm>
          <a:prstGeom prst="rect">
            <a:avLst/>
          </a:prstGeom>
          <a:noFill/>
          <a:ln>
            <a:noFill/>
          </a:ln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>
                <a:latin typeface="Ebrima" panose="02000000000000000000" pitchFamily="2" charset="0"/>
              </a:rPr>
              <a:t>Source: http://mjbwebstorage.blob.core.windows.net/markjbrownmedia/2015/04/BackupsAreForWimps.jpg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57362" y="971549"/>
            <a:ext cx="5410438" cy="417195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Backup Often, think about how much time you want to lose…</a:t>
            </a:r>
          </a:p>
          <a:p>
            <a:r>
              <a:rPr lang="en-US" dirty="0"/>
              <a:t>Backup your data with multiple means of access</a:t>
            </a:r>
          </a:p>
          <a:p>
            <a:r>
              <a:rPr lang="en-US" dirty="0"/>
              <a:t>Never have your only copy on a Thumb Drive</a:t>
            </a:r>
          </a:p>
          <a:p>
            <a:r>
              <a:rPr lang="en-US" dirty="0"/>
              <a:t>If there are files you don’t want people to see then don’t put them on your thumb drive</a:t>
            </a:r>
          </a:p>
        </p:txBody>
      </p:sp>
    </p:spTree>
    <p:extLst>
      <p:ext uri="{BB962C8B-B14F-4D97-AF65-F5344CB8AC3E}">
        <p14:creationId xmlns:p14="http://schemas.microsoft.com/office/powerpoint/2010/main" val="350672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Summarize…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534400" cy="38861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GIS represents a lot of different ideas and conceptions.</a:t>
            </a:r>
          </a:p>
          <a:p>
            <a:endParaRPr lang="en-US" dirty="0"/>
          </a:p>
          <a:p>
            <a:r>
              <a:rPr lang="en-US" dirty="0"/>
              <a:t>How you interact with the GIS will change over time.</a:t>
            </a:r>
          </a:p>
          <a:p>
            <a:endParaRPr lang="en-US" dirty="0"/>
          </a:p>
          <a:p>
            <a:r>
              <a:rPr lang="en-US" dirty="0"/>
              <a:t>Keep in mind that what you think GIS is might not be what someone else does…</a:t>
            </a:r>
          </a:p>
        </p:txBody>
      </p:sp>
    </p:spTree>
    <p:extLst>
      <p:ext uri="{BB962C8B-B14F-4D97-AF65-F5344CB8AC3E}">
        <p14:creationId xmlns:p14="http://schemas.microsoft.com/office/powerpoint/2010/main" val="285650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7150"/>
            <a:ext cx="8610600" cy="857250"/>
          </a:xfrm>
        </p:spPr>
        <p:txBody>
          <a:bodyPr/>
          <a:lstStyle/>
          <a:p>
            <a:r>
              <a:rPr lang="en-US" altLang="en-US" dirty="0"/>
              <a:t>The Term GIS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582" y="742949"/>
            <a:ext cx="4810218" cy="41796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2400" dirty="0"/>
              <a:t>The term </a:t>
            </a:r>
            <a:r>
              <a:rPr lang="en-US" altLang="en-US" sz="2400" b="1" dirty="0">
                <a:solidFill>
                  <a:srgbClr val="5F0000"/>
                </a:solidFill>
              </a:rPr>
              <a:t>Geographic Information System </a:t>
            </a:r>
            <a:r>
              <a:rPr lang="en-US" altLang="en-US" sz="2400" dirty="0"/>
              <a:t>(a.k.a. GIS) appears to have been coined by Roger Tomlinson for the Canadian Department Forestry and Rural Development in the early 1960’s. </a:t>
            </a:r>
          </a:p>
          <a:p>
            <a:pPr marL="0" indent="0">
              <a:buNone/>
            </a:pPr>
            <a:r>
              <a:rPr lang="en-US" altLang="en-US" sz="2400" dirty="0"/>
              <a:t>The Canada Geographic Information System (CGIS), created in 1966, was the world’s first true GIS. </a:t>
            </a:r>
          </a:p>
        </p:txBody>
      </p:sp>
      <p:pic>
        <p:nvPicPr>
          <p:cNvPr id="9221" name="Picture 5" descr="An image of Roger Tomlinson and a globe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3321" y="742950"/>
            <a:ext cx="2303269" cy="1485900"/>
          </a:xfrm>
          <a:prstGeom prst="rect">
            <a:avLst/>
          </a:prstGeom>
          <a:noFill/>
          <a:ln>
            <a:solidFill>
              <a:srgbClr val="5F00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Rectangle 2"/>
          <p:cNvSpPr>
            <a:spLocks noChangeArrowheads="1"/>
          </p:cNvSpPr>
          <p:nvPr/>
        </p:nvSpPr>
        <p:spPr bwMode="auto">
          <a:xfrm>
            <a:off x="7143581" y="2429398"/>
            <a:ext cx="1477923" cy="28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9" tIns="34295" rIns="68589" bIns="34295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000066"/>
                </a:solidFill>
                <a:latin typeface="Ebrima" panose="02000000000000000000" pitchFamily="2" charset="0"/>
              </a:rPr>
              <a:t>Roger Tomlinson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7404" y="3233517"/>
            <a:ext cx="2115101" cy="961812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68589" tIns="34295" rIns="68589" bIns="34295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0066"/>
                </a:solidFill>
                <a:latin typeface="Ebrima" panose="02000000000000000000" pitchFamily="2" charset="0"/>
                <a:cs typeface="Courier New" pitchFamily="49" charset="0"/>
              </a:rPr>
              <a:t>Data for Decision</a:t>
            </a:r>
          </a:p>
          <a:p>
            <a:pPr>
              <a:defRPr/>
            </a:pPr>
            <a:endParaRPr lang="en-US" dirty="0">
              <a:latin typeface="Ebrima" panose="02000000000000000000" pitchFamily="2" charset="0"/>
            </a:endParaRPr>
          </a:p>
          <a:p>
            <a:pPr algn="ctr">
              <a:defRPr/>
            </a:pPr>
            <a:r>
              <a:rPr lang="en-US" sz="1100" dirty="0">
                <a:solidFill>
                  <a:srgbClr val="000066"/>
                </a:solidFill>
                <a:latin typeface="Ebrima" panose="02000000000000000000" pitchFamily="2" charset="0"/>
                <a:hlinkClick r:id="rId3"/>
              </a:rPr>
              <a:t>https://www.youtube.com/watch?v=3VLGvWEuZxI</a:t>
            </a:r>
            <a:r>
              <a:rPr lang="en-US" sz="1100" dirty="0">
                <a:solidFill>
                  <a:srgbClr val="000066"/>
                </a:solidFill>
                <a:latin typeface="Ebrima" panose="02000000000000000000" pitchFamily="2" charset="0"/>
              </a:rPr>
              <a:t> </a:t>
            </a:r>
          </a:p>
        </p:txBody>
      </p:sp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2664123" y="4922590"/>
            <a:ext cx="6402467" cy="2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100" dirty="0">
                <a:solidFill>
                  <a:srgbClr val="000066"/>
                </a:solidFill>
                <a:latin typeface="Ebrima" panose="02000000000000000000" pitchFamily="2" charset="0"/>
              </a:rPr>
              <a:t>Image source http://jegans.files.wordpress.com/2010/09/rogertomlinson.jpg</a:t>
            </a:r>
          </a:p>
        </p:txBody>
      </p:sp>
    </p:spTree>
    <p:extLst>
      <p:ext uri="{BB962C8B-B14F-4D97-AF65-F5344CB8AC3E}">
        <p14:creationId xmlns:p14="http://schemas.microsoft.com/office/powerpoint/2010/main" val="262904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534400" cy="857250"/>
          </a:xfrm>
        </p:spPr>
        <p:txBody>
          <a:bodyPr/>
          <a:lstStyle/>
          <a:p>
            <a:r>
              <a:rPr lang="en-US" dirty="0"/>
              <a:t>While We Watch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534400" cy="4267199"/>
          </a:xfrm>
        </p:spPr>
        <p:txBody>
          <a:bodyPr>
            <a:normAutofit/>
          </a:bodyPr>
          <a:lstStyle/>
          <a:p>
            <a:r>
              <a:rPr lang="en-US" dirty="0"/>
              <a:t>Think about how GIS is presented in this short clip.</a:t>
            </a:r>
          </a:p>
          <a:p>
            <a:endParaRPr lang="en-US" dirty="0"/>
          </a:p>
          <a:p>
            <a:r>
              <a:rPr lang="en-US" dirty="0"/>
              <a:t>Go to: </a:t>
            </a:r>
            <a:r>
              <a:rPr lang="en-US" u="sng" dirty="0"/>
              <a:t>tx.ag/GIS2</a:t>
            </a:r>
            <a:r>
              <a:rPr lang="en-US" dirty="0"/>
              <a:t> and answer questions</a:t>
            </a:r>
          </a:p>
          <a:p>
            <a:endParaRPr lang="en-US" dirty="0"/>
          </a:p>
          <a:p>
            <a:r>
              <a:rPr lang="en-US" dirty="0"/>
              <a:t>Make sure to input student ID # for participation credit.</a:t>
            </a:r>
          </a:p>
        </p:txBody>
      </p:sp>
    </p:spTree>
    <p:extLst>
      <p:ext uri="{BB962C8B-B14F-4D97-AF65-F5344CB8AC3E}">
        <p14:creationId xmlns:p14="http://schemas.microsoft.com/office/powerpoint/2010/main" val="372105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591" y="171450"/>
            <a:ext cx="5830818" cy="5715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Some GIS Definitions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50"/>
            <a:ext cx="8229600" cy="4229100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A container of maps in digital form;</a:t>
            </a:r>
          </a:p>
          <a:p>
            <a:r>
              <a:rPr lang="en-US" altLang="en-US" sz="2400" dirty="0"/>
              <a:t>A computerized tool for solving geographic problems;</a:t>
            </a:r>
          </a:p>
          <a:p>
            <a:r>
              <a:rPr lang="en-US" altLang="en-US" sz="2400" dirty="0"/>
              <a:t>A spatial decision support system;</a:t>
            </a:r>
          </a:p>
          <a:p>
            <a:r>
              <a:rPr lang="en-US" altLang="en-US" sz="2400" dirty="0"/>
              <a:t>A mechanized inventory of geographically distributed features and facilities;</a:t>
            </a:r>
          </a:p>
          <a:p>
            <a:r>
              <a:rPr lang="en-US" altLang="en-US" sz="2400" dirty="0"/>
              <a:t>A tool for revealing what is otherwise invisible in geographic information;</a:t>
            </a:r>
          </a:p>
          <a:p>
            <a:r>
              <a:rPr lang="en-US" altLang="en-US" sz="2400" dirty="0"/>
              <a:t>A tool for performing operations on geographic data that are too tedious or expensive or inaccurate if performed by hand</a:t>
            </a:r>
          </a:p>
          <a:p>
            <a:pPr marL="457261" indent="-457261" algn="ctr">
              <a:buNone/>
            </a:pPr>
            <a:endParaRPr lang="en-US" altLang="en-US" sz="1400" dirty="0">
              <a:solidFill>
                <a:srgbClr val="5F0000"/>
              </a:solidFill>
            </a:endParaRPr>
          </a:p>
          <a:p>
            <a:pPr marL="457261" indent="-457261" algn="ctr">
              <a:buNone/>
            </a:pPr>
            <a:endParaRPr lang="en-US" altLang="en-US" sz="1400" dirty="0">
              <a:solidFill>
                <a:srgbClr val="5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38400" y="4743390"/>
            <a:ext cx="6721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61" indent="-457261" algn="ctr">
              <a:buNone/>
            </a:pPr>
            <a:r>
              <a:rPr lang="en-US" altLang="en-US" sz="1200" dirty="0">
                <a:solidFill>
                  <a:srgbClr val="5F0000"/>
                </a:solidFill>
                <a:latin typeface="Ebrima" panose="02000000000000000000" pitchFamily="2" charset="0"/>
              </a:rPr>
              <a:t>Taken from Longley et al. 2005. Geographic Information Systems and Science 2</a:t>
            </a:r>
            <a:r>
              <a:rPr lang="en-US" altLang="en-US" sz="1200" baseline="30000" dirty="0">
                <a:solidFill>
                  <a:srgbClr val="5F0000"/>
                </a:solidFill>
                <a:latin typeface="Ebrima" panose="02000000000000000000" pitchFamily="2" charset="0"/>
              </a:rPr>
              <a:t>nd</a:t>
            </a:r>
            <a:r>
              <a:rPr lang="en-US" altLang="en-US" sz="2000" dirty="0">
                <a:solidFill>
                  <a:srgbClr val="5F0000"/>
                </a:solidFill>
                <a:latin typeface="Ebrima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313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7150"/>
            <a:ext cx="8610600" cy="857250"/>
          </a:xfrm>
        </p:spPr>
        <p:txBody>
          <a:bodyPr/>
          <a:lstStyle/>
          <a:p>
            <a:r>
              <a:rPr lang="en-US" altLang="en-US" dirty="0"/>
              <a:t>The Province of GIS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610600" cy="4267200"/>
          </a:xfrm>
        </p:spPr>
        <p:txBody>
          <a:bodyPr>
            <a:normAutofit/>
          </a:bodyPr>
          <a:lstStyle/>
          <a:p>
            <a:r>
              <a:rPr lang="en-US" altLang="en-US" dirty="0"/>
              <a:t>Geographical Information Systems or GIS have been a technical revolution within geography (and sister disciplines), but what exactly is a GIS?</a:t>
            </a:r>
          </a:p>
          <a:p>
            <a:r>
              <a:rPr lang="en-US" altLang="en-US" dirty="0"/>
              <a:t>GIS is </a:t>
            </a:r>
            <a:r>
              <a:rPr lang="en-US" altLang="en-US" u="sng" dirty="0"/>
              <a:t>more</a:t>
            </a:r>
            <a:r>
              <a:rPr lang="en-US" altLang="en-US" dirty="0"/>
              <a:t> than a software package.</a:t>
            </a:r>
          </a:p>
          <a:p>
            <a:r>
              <a:rPr lang="en-US" altLang="en-US" dirty="0"/>
              <a:t>GIS is built upon geography, cartography, database theory, statistics, etc…to help organize and analyze </a:t>
            </a:r>
            <a:r>
              <a:rPr lang="en-US" altLang="en-US" b="1" dirty="0">
                <a:solidFill>
                  <a:srgbClr val="5F0000"/>
                </a:solidFill>
              </a:rPr>
              <a:t>SPATIAL</a:t>
            </a:r>
            <a:r>
              <a:rPr lang="en-US" altLang="en-US" dirty="0"/>
              <a:t> data.</a:t>
            </a:r>
          </a:p>
        </p:txBody>
      </p:sp>
    </p:spTree>
    <p:extLst>
      <p:ext uri="{BB962C8B-B14F-4D97-AF65-F5344CB8AC3E}">
        <p14:creationId xmlns:p14="http://schemas.microsoft.com/office/powerpoint/2010/main" val="223117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71450"/>
            <a:ext cx="8610600" cy="85725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We can use GIS to answer a host of questions...</a:t>
            </a:r>
          </a:p>
        </p:txBody>
      </p:sp>
      <p:pic>
        <p:nvPicPr>
          <p:cNvPr id="12291" name="Picture 3" descr="&quot;Which parcels are within 60m of the road?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9426" y="1657350"/>
            <a:ext cx="5945148" cy="2665810"/>
          </a:xfrm>
          <a:prstGeom prst="rect">
            <a:avLst/>
          </a:prstGeom>
          <a:noFill/>
          <a:ln>
            <a:noFill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51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534400" cy="1066800"/>
          </a:xfrm>
        </p:spPr>
        <p:txBody>
          <a:bodyPr>
            <a:noAutofit/>
          </a:bodyPr>
          <a:lstStyle/>
          <a:p>
            <a:r>
              <a:rPr lang="en-US" altLang="en-US" sz="3600" dirty="0"/>
              <a:t>GIS is a way to organize different data elements or ‘themes’</a:t>
            </a:r>
          </a:p>
        </p:txBody>
      </p:sp>
      <p:pic>
        <p:nvPicPr>
          <p:cNvPr id="70658" name="Picture 2" descr="Multiple data layers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200150"/>
            <a:ext cx="4508880" cy="3650456"/>
          </a:xfrm>
          <a:prstGeom prst="rect">
            <a:avLst/>
          </a:prstGeom>
          <a:noFill/>
          <a:ln>
            <a:solidFill>
              <a:srgbClr val="5F00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320748" y="4743450"/>
            <a:ext cx="6166661" cy="2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9" tIns="34295" rIns="68589" bIns="34295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100" dirty="0">
                <a:solidFill>
                  <a:srgbClr val="000066"/>
                </a:solidFill>
                <a:latin typeface="Ebrima" panose="02000000000000000000" pitchFamily="2" charset="0"/>
              </a:rPr>
              <a:t>Source: http://webhelp.esri.com/arcgisserver/9.3/java/geodatabases/data_themes_as_layers.gif</a:t>
            </a:r>
          </a:p>
        </p:txBody>
      </p:sp>
    </p:spTree>
    <p:extLst>
      <p:ext uri="{BB962C8B-B14F-4D97-AF65-F5344CB8AC3E}">
        <p14:creationId xmlns:p14="http://schemas.microsoft.com/office/powerpoint/2010/main" val="377600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534400" cy="857250"/>
          </a:xfrm>
        </p:spPr>
        <p:txBody>
          <a:bodyPr>
            <a:normAutofit/>
          </a:bodyPr>
          <a:lstStyle/>
          <a:p>
            <a:r>
              <a:rPr lang="en-US" altLang="en-US" dirty="0"/>
              <a:t>SPATIAL, SPATIAL, SPATIAL!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71550"/>
            <a:ext cx="8534400" cy="4038600"/>
          </a:xfrm>
        </p:spPr>
        <p:txBody>
          <a:bodyPr>
            <a:normAutofit lnSpcReduction="10000"/>
          </a:bodyPr>
          <a:lstStyle/>
          <a:p>
            <a:r>
              <a:rPr lang="en-US" altLang="en-US" dirty="0"/>
              <a:t>It is the notion of </a:t>
            </a:r>
            <a:r>
              <a:rPr lang="en-US" altLang="en-US" b="1" dirty="0">
                <a:solidFill>
                  <a:srgbClr val="5F0000"/>
                </a:solidFill>
              </a:rPr>
              <a:t>SPATIAL</a:t>
            </a:r>
            <a:r>
              <a:rPr lang="en-US" altLang="en-US" dirty="0"/>
              <a:t> data that makes GIS unique. </a:t>
            </a:r>
          </a:p>
          <a:p>
            <a:endParaRPr lang="en-US" altLang="en-US" dirty="0"/>
          </a:p>
          <a:p>
            <a:r>
              <a:rPr lang="en-US" altLang="en-US" dirty="0"/>
              <a:t>At a minimum, a GIS must then be composed of at least three things</a:t>
            </a:r>
          </a:p>
          <a:p>
            <a:pPr lvl="1">
              <a:buFontTx/>
              <a:buNone/>
            </a:pPr>
            <a:r>
              <a:rPr lang="en-US" altLang="en-US" dirty="0"/>
              <a:t>1) A Database </a:t>
            </a:r>
            <a:r>
              <a:rPr lang="en-US" altLang="en-US" i="1" dirty="0"/>
              <a:t>containing attribute information</a:t>
            </a:r>
          </a:p>
          <a:p>
            <a:pPr lvl="1">
              <a:buFontTx/>
              <a:buNone/>
            </a:pPr>
            <a:r>
              <a:rPr lang="en-US" altLang="en-US" dirty="0"/>
              <a:t>2) Spatial or Map Information</a:t>
            </a:r>
          </a:p>
          <a:p>
            <a:pPr lvl="1">
              <a:buFontTx/>
              <a:buNone/>
            </a:pPr>
            <a:r>
              <a:rPr lang="en-US" altLang="en-US" dirty="0"/>
              <a:t>3) A way to link (1) and (2)</a:t>
            </a:r>
          </a:p>
        </p:txBody>
      </p:sp>
    </p:spTree>
    <p:extLst>
      <p:ext uri="{BB962C8B-B14F-4D97-AF65-F5344CB8AC3E}">
        <p14:creationId xmlns:p14="http://schemas.microsoft.com/office/powerpoint/2010/main" val="67866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591" y="57150"/>
            <a:ext cx="5830818" cy="762000"/>
          </a:xfrm>
        </p:spPr>
        <p:txBody>
          <a:bodyPr>
            <a:normAutofit/>
          </a:bodyPr>
          <a:lstStyle/>
          <a:p>
            <a:r>
              <a:rPr lang="en-US" altLang="en-US" dirty="0"/>
              <a:t>What is GIS?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50"/>
            <a:ext cx="8534400" cy="42291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That very much depends on who you ask…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GIS is a </a:t>
            </a:r>
            <a:r>
              <a:rPr lang="en-US" altLang="en-US" b="1" dirty="0">
                <a:solidFill>
                  <a:srgbClr val="5F0000"/>
                </a:solidFill>
              </a:rPr>
              <a:t>Tool Box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GIS is an </a:t>
            </a:r>
            <a:r>
              <a:rPr lang="en-US" altLang="en-US" b="1" dirty="0">
                <a:solidFill>
                  <a:srgbClr val="5F0000"/>
                </a:solidFill>
              </a:rPr>
              <a:t>Information System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GIS is an </a:t>
            </a:r>
            <a:r>
              <a:rPr lang="en-US" altLang="en-US" b="1" dirty="0">
                <a:solidFill>
                  <a:srgbClr val="5F0000"/>
                </a:solidFill>
              </a:rPr>
              <a:t>Approach to Science</a:t>
            </a:r>
          </a:p>
          <a:p>
            <a:pPr>
              <a:lnSpc>
                <a:spcPct val="90000"/>
              </a:lnSpc>
            </a:pPr>
            <a:endParaRPr lang="en-US" altLang="en-US" b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dirty="0"/>
              <a:t>(adapted from) Keith Clarke’s</a:t>
            </a:r>
            <a:r>
              <a:rPr lang="en-US" altLang="en-US" dirty="0">
                <a:solidFill>
                  <a:srgbClr val="5F0000"/>
                </a:solidFill>
              </a:rPr>
              <a:t> </a:t>
            </a:r>
            <a:r>
              <a:rPr lang="en-US" altLang="en-US" b="1" i="1" dirty="0">
                <a:solidFill>
                  <a:srgbClr val="5F0000"/>
                </a:solidFill>
              </a:rPr>
              <a:t>Getting Started with Geographic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89692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390_Day1</Template>
  <TotalTime>586</TotalTime>
  <Words>706</Words>
  <Application>Microsoft Office PowerPoint</Application>
  <PresentationFormat>On-screen Show (16:9)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Ebrima</vt:lpstr>
      <vt:lpstr>213</vt:lpstr>
      <vt:lpstr>So, What is GIS Anyway?</vt:lpstr>
      <vt:lpstr>The Term GIS</vt:lpstr>
      <vt:lpstr>While We Watch</vt:lpstr>
      <vt:lpstr>Some GIS Definitions</vt:lpstr>
      <vt:lpstr>The Province of GIS</vt:lpstr>
      <vt:lpstr>We can use GIS to answer a host of questions...</vt:lpstr>
      <vt:lpstr>GIS is a way to organize different data elements or ‘themes’</vt:lpstr>
      <vt:lpstr>SPATIAL, SPATIAL, SPATIAL!</vt:lpstr>
      <vt:lpstr>What is GIS?</vt:lpstr>
      <vt:lpstr>The Functional Aspects of GIS</vt:lpstr>
      <vt:lpstr>GIS is an ‘abstraction’ of Reality</vt:lpstr>
      <vt:lpstr>ArcMap Demo</vt:lpstr>
      <vt:lpstr>Key GIS Use Tips </vt:lpstr>
      <vt:lpstr>Read the Manuals</vt:lpstr>
      <vt:lpstr>Backup!</vt:lpstr>
      <vt:lpstr>To Summarize…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So, What is GIS Anyway?</dc:title>
  <dc:creator>Forrest J. Bowlick</dc:creator>
  <cp:lastModifiedBy>Chloe Thompson</cp:lastModifiedBy>
  <cp:revision>32</cp:revision>
  <dcterms:created xsi:type="dcterms:W3CDTF">2016-01-20T13:45:02Z</dcterms:created>
  <dcterms:modified xsi:type="dcterms:W3CDTF">2019-12-26T20:52:43Z</dcterms:modified>
</cp:coreProperties>
</file>