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45" r:id="rId3"/>
    <p:sldId id="346" r:id="rId4"/>
    <p:sldId id="351" r:id="rId5"/>
    <p:sldId id="348" r:id="rId6"/>
    <p:sldId id="349" r:id="rId7"/>
    <p:sldId id="347" r:id="rId8"/>
    <p:sldId id="350" r:id="rId9"/>
    <p:sldId id="35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Number of publications on 'Biogeochemistry'</a:t>
            </a:r>
          </a:p>
        </c:rich>
      </c:tx>
      <c:layout>
        <c:manualLayout>
          <c:xMode val="edge"/>
          <c:yMode val="edge"/>
          <c:x val="0.10906784350906584"/>
          <c:y val="1.65534274439441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8043334077408433E-2"/>
          <c:y val="0.18782945736434109"/>
          <c:w val="0.84528972357342336"/>
          <c:h val="0.63352682658853687"/>
        </c:manualLayout>
      </c:layout>
      <c:barChart>
        <c:barDir val="col"/>
        <c:grouping val="clustered"/>
        <c:varyColors val="0"/>
        <c:ser>
          <c:idx val="0"/>
          <c:order val="0"/>
          <c:tx>
            <c:v>Number of publications</c:v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Sheet1!$A$2:$A$37</c:f>
              <c:numCache>
                <c:formatCode>General</c:formatCode>
                <c:ptCount val="36"/>
                <c:pt idx="0">
                  <c:v>2021</c:v>
                </c:pt>
                <c:pt idx="1">
                  <c:v>2020</c:v>
                </c:pt>
                <c:pt idx="2">
                  <c:v>2019</c:v>
                </c:pt>
                <c:pt idx="3">
                  <c:v>2018</c:v>
                </c:pt>
                <c:pt idx="4">
                  <c:v>2017</c:v>
                </c:pt>
                <c:pt idx="5">
                  <c:v>2016</c:v>
                </c:pt>
                <c:pt idx="6">
                  <c:v>2015</c:v>
                </c:pt>
                <c:pt idx="7">
                  <c:v>2014</c:v>
                </c:pt>
                <c:pt idx="8">
                  <c:v>2013</c:v>
                </c:pt>
                <c:pt idx="9">
                  <c:v>2012</c:v>
                </c:pt>
                <c:pt idx="10">
                  <c:v>2011</c:v>
                </c:pt>
                <c:pt idx="11">
                  <c:v>2010</c:v>
                </c:pt>
                <c:pt idx="12">
                  <c:v>2009</c:v>
                </c:pt>
                <c:pt idx="13">
                  <c:v>2008</c:v>
                </c:pt>
                <c:pt idx="14">
                  <c:v>2007</c:v>
                </c:pt>
                <c:pt idx="15">
                  <c:v>2006</c:v>
                </c:pt>
                <c:pt idx="16">
                  <c:v>2005</c:v>
                </c:pt>
                <c:pt idx="17">
                  <c:v>2004</c:v>
                </c:pt>
                <c:pt idx="18">
                  <c:v>2003</c:v>
                </c:pt>
                <c:pt idx="19">
                  <c:v>2002</c:v>
                </c:pt>
                <c:pt idx="20">
                  <c:v>2001</c:v>
                </c:pt>
                <c:pt idx="21">
                  <c:v>2000</c:v>
                </c:pt>
                <c:pt idx="22">
                  <c:v>1999</c:v>
                </c:pt>
                <c:pt idx="23">
                  <c:v>1998</c:v>
                </c:pt>
                <c:pt idx="24">
                  <c:v>1997</c:v>
                </c:pt>
                <c:pt idx="25">
                  <c:v>1996</c:v>
                </c:pt>
                <c:pt idx="26">
                  <c:v>1995</c:v>
                </c:pt>
                <c:pt idx="27">
                  <c:v>1994</c:v>
                </c:pt>
                <c:pt idx="28">
                  <c:v>1993</c:v>
                </c:pt>
                <c:pt idx="29">
                  <c:v>1992</c:v>
                </c:pt>
                <c:pt idx="30">
                  <c:v>1991</c:v>
                </c:pt>
                <c:pt idx="31">
                  <c:v>1990</c:v>
                </c:pt>
                <c:pt idx="32">
                  <c:v>1989</c:v>
                </c:pt>
                <c:pt idx="33">
                  <c:v>1988</c:v>
                </c:pt>
                <c:pt idx="34">
                  <c:v>1987</c:v>
                </c:pt>
                <c:pt idx="35">
                  <c:v>1986</c:v>
                </c:pt>
              </c:numCache>
            </c:numRef>
          </c:cat>
          <c:val>
            <c:numRef>
              <c:f>Sheet1!$B$2:$B$37</c:f>
              <c:numCache>
                <c:formatCode>General</c:formatCode>
                <c:ptCount val="36"/>
                <c:pt idx="0">
                  <c:v>949</c:v>
                </c:pt>
                <c:pt idx="1">
                  <c:v>878</c:v>
                </c:pt>
                <c:pt idx="2">
                  <c:v>786</c:v>
                </c:pt>
                <c:pt idx="3">
                  <c:v>731</c:v>
                </c:pt>
                <c:pt idx="4">
                  <c:v>676</c:v>
                </c:pt>
                <c:pt idx="5">
                  <c:v>627</c:v>
                </c:pt>
                <c:pt idx="6">
                  <c:v>634</c:v>
                </c:pt>
                <c:pt idx="7">
                  <c:v>623</c:v>
                </c:pt>
                <c:pt idx="8">
                  <c:v>592</c:v>
                </c:pt>
                <c:pt idx="9">
                  <c:v>485</c:v>
                </c:pt>
                <c:pt idx="10">
                  <c:v>483</c:v>
                </c:pt>
                <c:pt idx="11">
                  <c:v>420</c:v>
                </c:pt>
                <c:pt idx="12">
                  <c:v>404</c:v>
                </c:pt>
                <c:pt idx="13">
                  <c:v>383</c:v>
                </c:pt>
                <c:pt idx="14">
                  <c:v>330</c:v>
                </c:pt>
                <c:pt idx="15">
                  <c:v>271</c:v>
                </c:pt>
                <c:pt idx="16">
                  <c:v>284</c:v>
                </c:pt>
                <c:pt idx="17">
                  <c:v>224</c:v>
                </c:pt>
                <c:pt idx="18">
                  <c:v>243</c:v>
                </c:pt>
                <c:pt idx="19">
                  <c:v>191</c:v>
                </c:pt>
                <c:pt idx="20">
                  <c:v>159</c:v>
                </c:pt>
                <c:pt idx="21">
                  <c:v>140</c:v>
                </c:pt>
                <c:pt idx="22">
                  <c:v>167</c:v>
                </c:pt>
                <c:pt idx="23">
                  <c:v>137</c:v>
                </c:pt>
                <c:pt idx="24">
                  <c:v>120</c:v>
                </c:pt>
                <c:pt idx="25">
                  <c:v>90</c:v>
                </c:pt>
                <c:pt idx="26">
                  <c:v>82</c:v>
                </c:pt>
                <c:pt idx="27">
                  <c:v>69</c:v>
                </c:pt>
                <c:pt idx="28">
                  <c:v>68</c:v>
                </c:pt>
                <c:pt idx="29">
                  <c:v>55</c:v>
                </c:pt>
                <c:pt idx="30">
                  <c:v>24</c:v>
                </c:pt>
                <c:pt idx="31">
                  <c:v>20</c:v>
                </c:pt>
                <c:pt idx="32">
                  <c:v>20</c:v>
                </c:pt>
                <c:pt idx="33">
                  <c:v>16</c:v>
                </c:pt>
                <c:pt idx="34">
                  <c:v>14</c:v>
                </c:pt>
                <c:pt idx="35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47-4E7D-9394-F0D5C8D7FF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9566512"/>
        <c:axId val="549571432"/>
      </c:barChart>
      <c:catAx>
        <c:axId val="549566512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9571432"/>
        <c:crosses val="autoZero"/>
        <c:auto val="1"/>
        <c:lblAlgn val="ctr"/>
        <c:lblOffset val="100"/>
        <c:noMultiLvlLbl val="0"/>
      </c:catAx>
      <c:valAx>
        <c:axId val="549571432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cross"/>
        <c:minorTickMark val="out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9566512"/>
        <c:crosses val="autoZero"/>
        <c:crossBetween val="between"/>
        <c:minorUnit val="5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Number of open</a:t>
            </a:r>
            <a:r>
              <a:rPr lang="en-US" baseline="0" dirty="0"/>
              <a:t> access </a:t>
            </a:r>
            <a:r>
              <a:rPr lang="en-US" dirty="0"/>
              <a:t>publications on 'Biogeochemistry'</a:t>
            </a:r>
          </a:p>
        </c:rich>
      </c:tx>
      <c:layout>
        <c:manualLayout>
          <c:xMode val="edge"/>
          <c:yMode val="edge"/>
          <c:x val="0.1628672255008944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8043334077408433E-2"/>
          <c:y val="0.18782945736434109"/>
          <c:w val="0.84528972357342336"/>
          <c:h val="0.6335268265885368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Sheet1!$A$2:$A$37</c:f>
              <c:numCache>
                <c:formatCode>General</c:formatCode>
                <c:ptCount val="36"/>
                <c:pt idx="0">
                  <c:v>2021</c:v>
                </c:pt>
                <c:pt idx="1">
                  <c:v>2020</c:v>
                </c:pt>
                <c:pt idx="2">
                  <c:v>2019</c:v>
                </c:pt>
                <c:pt idx="3">
                  <c:v>2018</c:v>
                </c:pt>
                <c:pt idx="4">
                  <c:v>2017</c:v>
                </c:pt>
                <c:pt idx="5">
                  <c:v>2016</c:v>
                </c:pt>
                <c:pt idx="6">
                  <c:v>2015</c:v>
                </c:pt>
                <c:pt idx="7">
                  <c:v>2014</c:v>
                </c:pt>
                <c:pt idx="8">
                  <c:v>2013</c:v>
                </c:pt>
                <c:pt idx="9">
                  <c:v>2012</c:v>
                </c:pt>
                <c:pt idx="10">
                  <c:v>2011</c:v>
                </c:pt>
                <c:pt idx="11">
                  <c:v>2010</c:v>
                </c:pt>
                <c:pt idx="12">
                  <c:v>2009</c:v>
                </c:pt>
                <c:pt idx="13">
                  <c:v>2008</c:v>
                </c:pt>
                <c:pt idx="14">
                  <c:v>2007</c:v>
                </c:pt>
                <c:pt idx="15">
                  <c:v>2006</c:v>
                </c:pt>
                <c:pt idx="16">
                  <c:v>2005</c:v>
                </c:pt>
                <c:pt idx="17">
                  <c:v>2004</c:v>
                </c:pt>
                <c:pt idx="18">
                  <c:v>2003</c:v>
                </c:pt>
                <c:pt idx="19">
                  <c:v>2002</c:v>
                </c:pt>
                <c:pt idx="20">
                  <c:v>2001</c:v>
                </c:pt>
                <c:pt idx="21">
                  <c:v>2000</c:v>
                </c:pt>
                <c:pt idx="22">
                  <c:v>1999</c:v>
                </c:pt>
                <c:pt idx="23">
                  <c:v>1998</c:v>
                </c:pt>
                <c:pt idx="24">
                  <c:v>1997</c:v>
                </c:pt>
                <c:pt idx="25">
                  <c:v>1996</c:v>
                </c:pt>
                <c:pt idx="26">
                  <c:v>1995</c:v>
                </c:pt>
                <c:pt idx="27">
                  <c:v>1994</c:v>
                </c:pt>
                <c:pt idx="28">
                  <c:v>1993</c:v>
                </c:pt>
                <c:pt idx="29">
                  <c:v>1992</c:v>
                </c:pt>
                <c:pt idx="30">
                  <c:v>1991</c:v>
                </c:pt>
                <c:pt idx="31">
                  <c:v>1990</c:v>
                </c:pt>
                <c:pt idx="32">
                  <c:v>1989</c:v>
                </c:pt>
                <c:pt idx="33">
                  <c:v>1988</c:v>
                </c:pt>
                <c:pt idx="34">
                  <c:v>1987</c:v>
                </c:pt>
                <c:pt idx="35">
                  <c:v>1986</c:v>
                </c:pt>
              </c:numCache>
            </c:numRef>
          </c:cat>
          <c:val>
            <c:numRef>
              <c:f>Sheet1!$C$2:$C$37</c:f>
              <c:numCache>
                <c:formatCode>General</c:formatCode>
                <c:ptCount val="36"/>
                <c:pt idx="0">
                  <c:v>579</c:v>
                </c:pt>
                <c:pt idx="1">
                  <c:v>552</c:v>
                </c:pt>
                <c:pt idx="2">
                  <c:v>470</c:v>
                </c:pt>
                <c:pt idx="3">
                  <c:v>433</c:v>
                </c:pt>
                <c:pt idx="4">
                  <c:v>383</c:v>
                </c:pt>
                <c:pt idx="5">
                  <c:v>350</c:v>
                </c:pt>
                <c:pt idx="6">
                  <c:v>293</c:v>
                </c:pt>
                <c:pt idx="7">
                  <c:v>290</c:v>
                </c:pt>
                <c:pt idx="8">
                  <c:v>255</c:v>
                </c:pt>
                <c:pt idx="9">
                  <c:v>193</c:v>
                </c:pt>
                <c:pt idx="10">
                  <c:v>159</c:v>
                </c:pt>
                <c:pt idx="11">
                  <c:v>140</c:v>
                </c:pt>
                <c:pt idx="12">
                  <c:v>116</c:v>
                </c:pt>
                <c:pt idx="13">
                  <c:v>118</c:v>
                </c:pt>
                <c:pt idx="14">
                  <c:v>84</c:v>
                </c:pt>
                <c:pt idx="15">
                  <c:v>73</c:v>
                </c:pt>
                <c:pt idx="16">
                  <c:v>53</c:v>
                </c:pt>
                <c:pt idx="17">
                  <c:v>38</c:v>
                </c:pt>
                <c:pt idx="18">
                  <c:v>19</c:v>
                </c:pt>
                <c:pt idx="19">
                  <c:v>17</c:v>
                </c:pt>
                <c:pt idx="20">
                  <c:v>21</c:v>
                </c:pt>
                <c:pt idx="21">
                  <c:v>9</c:v>
                </c:pt>
                <c:pt idx="22">
                  <c:v>5</c:v>
                </c:pt>
                <c:pt idx="23">
                  <c:v>3</c:v>
                </c:pt>
                <c:pt idx="24">
                  <c:v>1</c:v>
                </c:pt>
                <c:pt idx="25">
                  <c:v>2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D5-42C9-9018-2998693EB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9566512"/>
        <c:axId val="549571432"/>
      </c:barChart>
      <c:catAx>
        <c:axId val="549566512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9571432"/>
        <c:crosses val="autoZero"/>
        <c:auto val="1"/>
        <c:lblAlgn val="ctr"/>
        <c:lblOffset val="100"/>
        <c:noMultiLvlLbl val="0"/>
      </c:catAx>
      <c:valAx>
        <c:axId val="549571432"/>
        <c:scaling>
          <c:orientation val="minMax"/>
          <c:max val="1000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cross"/>
        <c:minorTickMark val="out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49566512"/>
        <c:crosses val="autoZero"/>
        <c:crossBetween val="between"/>
        <c:minorUnit val="5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30E90-5AE5-BC81-1DEE-BE87CA05BC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580367-CB17-CE27-C7FB-2557D769C5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56D81-D3D9-1B15-F0B2-82CD7185F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6976E-8481-2F50-B80E-080117AD9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48210-6A20-6065-5B4E-34531C255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05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B90E8-239E-EBC6-CCA0-D2A0347A3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937F3D-2B01-F8B1-92DB-24B222CBC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B880C-E3AE-FCFD-D36D-DE6869B7C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0E621-39C0-926F-FE86-129C13E32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6ECDD-DCDC-58FC-F97F-8040CA5C0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48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2CA4B1-DEA7-EA63-B53E-D21C5BA7F4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86644E-A0DE-A9C8-0020-CC66EA198E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67298-40D0-BBB4-733C-DE53E89CD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849FB-D7F0-08AD-40BB-A2A1E2AEB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312AD-1F1E-344A-5620-59447879C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2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1EE33-8306-2840-F8E4-0EEA778BB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AD871-023E-A6B8-FE1A-C48DDBD74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934A7-A4A8-218D-DC1E-376CBDB15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FA388-6609-5336-2CA2-06917460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775B0-03E8-6C07-9D0A-A21887998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97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34632-980E-D60B-8DDF-DF361A042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C890D-AFBD-4985-6456-13E452963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D65A7-E7CB-C5AD-BF07-FF35D2615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CDAC4-B9FB-0C9C-87D8-B00DB3D8A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A2FDD-8D9E-2FE4-B8C6-8DBFD9BCD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12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3B5C2-C41F-65C9-2FDA-CA05EF8BD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5F2E5-793C-0CE1-9F3A-976E0BA9E3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687308-A5CB-46FA-70D3-9D7D33BC25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8017A3-B0C8-0922-3BD3-AE4E683DF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6D665-92C5-5AA8-4D55-451E19F32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D427AE-C6A8-5845-3D35-CFAD9FE0A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664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F19BD-7E33-899D-8055-F165903BA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CDB2E5-52B6-45C3-AEA5-F5EDD1154B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A67E12-6440-5F0C-6A9C-A999873203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5089BD-265B-BC77-F51B-ED8282662A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724AEC-8816-1986-6FA4-4A4A6A9B65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A378D0-6BE4-33CD-24A2-891943668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F4E081-31F5-12CA-7CA4-FC0018C7D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049E8F-EF35-59A5-E108-E70925CC0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5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69EE2-C888-6375-DFD7-611935333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D9D8E-9303-6B89-C761-B8D631815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D7F219-9565-4095-8B77-8C71C632B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C34F33-370B-C071-8708-F945E94C7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280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D1729A-8E5E-B17F-66FF-84700D713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BED78E-8D09-57F4-B635-F945035DE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DDE725-D674-5456-EB04-D005649C8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785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BE588-DDB9-B343-982C-7744889B3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83C9A-0842-D84D-D4FF-F529D12B2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91A80C-8D15-3CF5-5584-2E584C3A95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80FA0-F4D6-89BC-FD8E-8BEFA9C29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C240AA-CF02-DBB8-CE0D-303479BF8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F94C6C-0CC6-DD14-9326-41CB2CA02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42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78589-E0E4-21F5-7BF8-0AF086C9F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100AD7-38AB-475D-BF5B-58A93F5B9D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52344F-C527-8C39-BC55-E5127D3263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608DE3-58DF-1E08-A509-047D0076E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199C6F-F309-A370-D4A1-2A5EED896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B5D28-B58B-1FA3-D662-84DD83D7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21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817323-374A-F3B1-CCE6-52F7096C2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72D23-4538-AE8D-AEC2-1800F20D5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AF83C-8E9A-BA53-161F-D46A45EA47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CFC49-30DA-4235-AC99-C5D5F777FE66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43E39-7245-F843-9F50-7318D02CD5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048A9-143B-FFB7-D275-78863B79BB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B51DA-4D18-4398-A38F-9898E86EA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1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Justin\Desktop\CZbannerlar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8"/>
          <a:stretch/>
        </p:blipFill>
        <p:spPr bwMode="auto">
          <a:xfrm flipH="1">
            <a:off x="5867400" y="-3948"/>
            <a:ext cx="4800598" cy="6875804"/>
          </a:xfrm>
          <a:prstGeom prst="rect">
            <a:avLst/>
          </a:prstGeom>
          <a:noFill/>
          <a:ln w="476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Justin\Desktop\Research photos\Vermont Spodoso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5"/>
          <a:stretch/>
        </p:blipFill>
        <p:spPr bwMode="auto">
          <a:xfrm>
            <a:off x="1524000" y="-3948"/>
            <a:ext cx="4267200" cy="6858000"/>
          </a:xfrm>
          <a:prstGeom prst="rect">
            <a:avLst/>
          </a:prstGeom>
          <a:noFill/>
          <a:ln w="508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67200"/>
            <a:ext cx="9143998" cy="2133600"/>
          </a:xfrm>
          <a:solidFill>
            <a:schemeClr val="tx1">
              <a:alpha val="68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sz="5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Dr. Justin B. Richardson</a:t>
            </a:r>
          </a:p>
          <a:p>
            <a:pPr algn="l"/>
            <a:b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Dept of Geosciences </a:t>
            </a:r>
          </a:p>
          <a:p>
            <a:pPr algn="l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University of Massachusetts Amherst</a:t>
            </a:r>
          </a:p>
        </p:txBody>
      </p:sp>
      <p:pic>
        <p:nvPicPr>
          <p:cNvPr id="8" name="Picture 7" descr="A person wearing a green shirt&#10;&#10;Description automatically generated with low confidence">
            <a:extLst>
              <a:ext uri="{FF2B5EF4-FFF2-40B4-BE49-F238E27FC236}">
                <a16:creationId xmlns:a16="http://schemas.microsoft.com/office/drawing/2014/main" id="{06373F34-9F0C-5D68-9E81-C69F38D7A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085" y="4926953"/>
            <a:ext cx="1477754" cy="137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780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95205" y="128609"/>
            <a:ext cx="8229600" cy="4817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What is Biogeochemistry?</a:t>
            </a:r>
          </a:p>
        </p:txBody>
      </p:sp>
      <p:sp>
        <p:nvSpPr>
          <p:cNvPr id="5" name="Oval 4"/>
          <p:cNvSpPr/>
          <p:nvPr/>
        </p:nvSpPr>
        <p:spPr>
          <a:xfrm>
            <a:off x="1123471" y="3089397"/>
            <a:ext cx="3933263" cy="33142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Hydrosphere</a:t>
            </a:r>
          </a:p>
        </p:txBody>
      </p:sp>
      <p:sp>
        <p:nvSpPr>
          <p:cNvPr id="6" name="Oval 5"/>
          <p:cNvSpPr/>
          <p:nvPr/>
        </p:nvSpPr>
        <p:spPr>
          <a:xfrm>
            <a:off x="4823650" y="750731"/>
            <a:ext cx="3619502" cy="3240180"/>
          </a:xfrm>
          <a:prstGeom prst="ellipse">
            <a:avLst/>
          </a:prstGeom>
          <a:blipFill dpi="0" rotWithShape="1">
            <a:blip r:embed="rId2">
              <a:alphaModFix amt="57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Lithosphere</a:t>
            </a:r>
          </a:p>
        </p:txBody>
      </p:sp>
      <p:sp>
        <p:nvSpPr>
          <p:cNvPr id="7" name="Oval 6"/>
          <p:cNvSpPr/>
          <p:nvPr/>
        </p:nvSpPr>
        <p:spPr>
          <a:xfrm>
            <a:off x="1123887" y="672045"/>
            <a:ext cx="3945065" cy="3295549"/>
          </a:xfrm>
          <a:prstGeom prst="ellipse">
            <a:avLst/>
          </a:prstGeom>
          <a:blipFill dpi="0" rotWithShape="1">
            <a:blip r:embed="rId3">
              <a:alphaModFix amt="73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Atmosphere</a:t>
            </a:r>
          </a:p>
        </p:txBody>
      </p:sp>
      <p:sp>
        <p:nvSpPr>
          <p:cNvPr id="8" name="Oval 7"/>
          <p:cNvSpPr/>
          <p:nvPr/>
        </p:nvSpPr>
        <p:spPr>
          <a:xfrm>
            <a:off x="4704868" y="3165821"/>
            <a:ext cx="3669927" cy="3237776"/>
          </a:xfrm>
          <a:prstGeom prst="ellipse">
            <a:avLst/>
          </a:prstGeom>
          <a:blipFill dpi="0" rotWithShape="1">
            <a:blip r:embed="rId4">
              <a:alphaModFix amt="7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Biosphere</a:t>
            </a:r>
          </a:p>
        </p:txBody>
      </p:sp>
      <p:sp>
        <p:nvSpPr>
          <p:cNvPr id="9" name="Oval 8"/>
          <p:cNvSpPr/>
          <p:nvPr/>
        </p:nvSpPr>
        <p:spPr>
          <a:xfrm>
            <a:off x="3700233" y="2611943"/>
            <a:ext cx="2781359" cy="1622612"/>
          </a:xfrm>
          <a:prstGeom prst="ellipse">
            <a:avLst/>
          </a:prstGeom>
          <a:solidFill>
            <a:schemeClr val="accent6">
              <a:lumMod val="40000"/>
              <a:lumOff val="6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300E9A-9B5C-7B7D-D5BE-0E2C9B978A0B}"/>
              </a:ext>
            </a:extLst>
          </p:cNvPr>
          <p:cNvSpPr txBox="1"/>
          <p:nvPr/>
        </p:nvSpPr>
        <p:spPr>
          <a:xfrm>
            <a:off x="3841390" y="3161639"/>
            <a:ext cx="2991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Biogeochemistry</a:t>
            </a:r>
          </a:p>
        </p:txBody>
      </p:sp>
      <p:sp>
        <p:nvSpPr>
          <p:cNvPr id="3" name="Arrow: Up-Down 2">
            <a:extLst>
              <a:ext uri="{FF2B5EF4-FFF2-40B4-BE49-F238E27FC236}">
                <a16:creationId xmlns:a16="http://schemas.microsoft.com/office/drawing/2014/main" id="{561DEF22-E1F8-FA63-A473-CC1F89FEE503}"/>
              </a:ext>
            </a:extLst>
          </p:cNvPr>
          <p:cNvSpPr/>
          <p:nvPr/>
        </p:nvSpPr>
        <p:spPr>
          <a:xfrm>
            <a:off x="2376041" y="2683054"/>
            <a:ext cx="580811" cy="1480390"/>
          </a:xfrm>
          <a:prstGeom prst="up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Up-Down 9">
            <a:extLst>
              <a:ext uri="{FF2B5EF4-FFF2-40B4-BE49-F238E27FC236}">
                <a16:creationId xmlns:a16="http://schemas.microsoft.com/office/drawing/2014/main" id="{A76C3E50-043A-F5BC-14B7-E2CC6A8CD181}"/>
              </a:ext>
            </a:extLst>
          </p:cNvPr>
          <p:cNvSpPr/>
          <p:nvPr/>
        </p:nvSpPr>
        <p:spPr>
          <a:xfrm rot="19123724">
            <a:off x="4473854" y="1972826"/>
            <a:ext cx="580811" cy="1588457"/>
          </a:xfrm>
          <a:prstGeom prst="up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A71B1759-519B-5E34-2B2E-7B6977BCB8F9}"/>
              </a:ext>
            </a:extLst>
          </p:cNvPr>
          <p:cNvSpPr/>
          <p:nvPr/>
        </p:nvSpPr>
        <p:spPr>
          <a:xfrm rot="16200000">
            <a:off x="4805253" y="810305"/>
            <a:ext cx="580811" cy="1484320"/>
          </a:xfrm>
          <a:prstGeom prst="up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23597F-ACBA-4396-9E17-005AE272E1ED}"/>
              </a:ext>
            </a:extLst>
          </p:cNvPr>
          <p:cNvSpPr txBox="1"/>
          <p:nvPr/>
        </p:nvSpPr>
        <p:spPr>
          <a:xfrm rot="19871368">
            <a:off x="2786645" y="2593839"/>
            <a:ext cx="3062081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Climate Change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8EB6B8A8-1D21-5E7B-5206-D1E8A75C10A3}"/>
              </a:ext>
            </a:extLst>
          </p:cNvPr>
          <p:cNvSpPr txBox="1">
            <a:spLocks/>
          </p:cNvSpPr>
          <p:nvPr/>
        </p:nvSpPr>
        <p:spPr>
          <a:xfrm>
            <a:off x="8628551" y="1262059"/>
            <a:ext cx="3105607" cy="39306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Problems I tackle: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100" b="1" dirty="0"/>
              <a:t>Toxicity from metals in plants and animals.</a:t>
            </a:r>
            <a:br>
              <a:rPr lang="en-US" sz="2100" b="1" dirty="0"/>
            </a:br>
            <a:endParaRPr lang="en-US" sz="21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100" b="1" dirty="0"/>
              <a:t>Nutrient sourcing and uptake by plants.</a:t>
            </a:r>
            <a:br>
              <a:rPr lang="en-US" sz="2100" b="1" dirty="0"/>
            </a:br>
            <a:endParaRPr lang="en-US" sz="21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100" b="1" dirty="0"/>
              <a:t>Forest soil mitigation of water and atmospheric pollutants.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1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100" b="1" dirty="0"/>
              <a:t>Feedback between climate change and forest soils.</a:t>
            </a:r>
          </a:p>
        </p:txBody>
      </p:sp>
    </p:spTree>
    <p:extLst>
      <p:ext uri="{BB962C8B-B14F-4D97-AF65-F5344CB8AC3E}">
        <p14:creationId xmlns:p14="http://schemas.microsoft.com/office/powerpoint/2010/main" val="233815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animBg="1"/>
      <p:bldP spid="10" grpId="0" animBg="1"/>
      <p:bldP spid="13" grpId="0" animBg="1"/>
      <p:bldP spid="14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CZO instrument">
            <a:extLst>
              <a:ext uri="{FF2B5EF4-FFF2-40B4-BE49-F238E27FC236}">
                <a16:creationId xmlns:a16="http://schemas.microsoft.com/office/drawing/2014/main" id="{A65024FD-A19D-DF8C-4D35-749B61A3B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24" y="3965792"/>
            <a:ext cx="3152775" cy="24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result for CZO tower">
            <a:extLst>
              <a:ext uri="{FF2B5EF4-FFF2-40B4-BE49-F238E27FC236}">
                <a16:creationId xmlns:a16="http://schemas.microsoft.com/office/drawing/2014/main" id="{3110C2E1-8457-6792-8FAF-EEF66E6C7D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02"/>
          <a:stretch/>
        </p:blipFill>
        <p:spPr bwMode="auto">
          <a:xfrm>
            <a:off x="4654117" y="876410"/>
            <a:ext cx="2298700" cy="308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 result for CZO weir">
            <a:extLst>
              <a:ext uri="{FF2B5EF4-FFF2-40B4-BE49-F238E27FC236}">
                <a16:creationId xmlns:a16="http://schemas.microsoft.com/office/drawing/2014/main" id="{73406B8A-4FC6-5C8C-988E-1489798ED5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4" r="16328"/>
          <a:stretch/>
        </p:blipFill>
        <p:spPr bwMode="auto">
          <a:xfrm>
            <a:off x="1498024" y="917791"/>
            <a:ext cx="31527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Image result for CZO GPR">
            <a:extLst>
              <a:ext uri="{FF2B5EF4-FFF2-40B4-BE49-F238E27FC236}">
                <a16:creationId xmlns:a16="http://schemas.microsoft.com/office/drawing/2014/main" id="{D156E6AC-D4E8-32DA-B4D4-7E3D061BF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116" y="3965791"/>
            <a:ext cx="3354516" cy="235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Image result for CZO Drill ridge">
            <a:extLst>
              <a:ext uri="{FF2B5EF4-FFF2-40B4-BE49-F238E27FC236}">
                <a16:creationId xmlns:a16="http://schemas.microsoft.com/office/drawing/2014/main" id="{F3FA91E7-251A-2195-3539-54D7AFC378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3" t="16989" r="27778" b="22785"/>
          <a:stretch/>
        </p:blipFill>
        <p:spPr bwMode="auto">
          <a:xfrm>
            <a:off x="6952818" y="860293"/>
            <a:ext cx="3715183" cy="31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315D9B0-985B-C58B-1BC1-11F5BC5D921F}"/>
              </a:ext>
            </a:extLst>
          </p:cNvPr>
          <p:cNvSpPr txBox="1"/>
          <p:nvPr/>
        </p:nvSpPr>
        <p:spPr>
          <a:xfrm>
            <a:off x="1524001" y="917791"/>
            <a:ext cx="3109479" cy="523220"/>
          </a:xfrm>
          <a:prstGeom prst="rect">
            <a:avLst/>
          </a:prstGeom>
          <a:solidFill>
            <a:schemeClr val="tx1">
              <a:alpha val="35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Hydrological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2CB2E5-6157-83C3-36BA-15F977353EE0}"/>
              </a:ext>
            </a:extLst>
          </p:cNvPr>
          <p:cNvSpPr txBox="1"/>
          <p:nvPr/>
        </p:nvSpPr>
        <p:spPr>
          <a:xfrm>
            <a:off x="4654117" y="876411"/>
            <a:ext cx="2279651" cy="830997"/>
          </a:xfrm>
          <a:prstGeom prst="rect">
            <a:avLst/>
          </a:prstGeom>
          <a:solidFill>
            <a:schemeClr val="tx1">
              <a:alpha val="35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Atmospheric data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FD15ED-5757-6CB5-9B08-98330C6B2E9E}"/>
              </a:ext>
            </a:extLst>
          </p:cNvPr>
          <p:cNvSpPr txBox="1"/>
          <p:nvPr/>
        </p:nvSpPr>
        <p:spPr>
          <a:xfrm>
            <a:off x="6925108" y="860294"/>
            <a:ext cx="3742892" cy="461665"/>
          </a:xfrm>
          <a:prstGeom prst="rect">
            <a:avLst/>
          </a:prstGeom>
          <a:solidFill>
            <a:schemeClr val="tx1">
              <a:alpha val="35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Soil-Bedrock cores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AC0A93-3473-CC6B-336F-F0008FA40024}"/>
              </a:ext>
            </a:extLst>
          </p:cNvPr>
          <p:cNvSpPr txBox="1"/>
          <p:nvPr/>
        </p:nvSpPr>
        <p:spPr>
          <a:xfrm>
            <a:off x="1423556" y="3999941"/>
            <a:ext cx="3209925" cy="461665"/>
          </a:xfrm>
          <a:prstGeom prst="rect">
            <a:avLst/>
          </a:prstGeom>
          <a:solidFill>
            <a:schemeClr val="tx1">
              <a:alpha val="35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Vegetation data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37DA24-F6E4-F0A2-1739-5D090A8135E0}"/>
              </a:ext>
            </a:extLst>
          </p:cNvPr>
          <p:cNvSpPr txBox="1"/>
          <p:nvPr/>
        </p:nvSpPr>
        <p:spPr>
          <a:xfrm>
            <a:off x="4758026" y="4004555"/>
            <a:ext cx="3209925" cy="461665"/>
          </a:xfrm>
          <a:prstGeom prst="rect">
            <a:avLst/>
          </a:prstGeom>
          <a:solidFill>
            <a:schemeClr val="tx1">
              <a:alpha val="35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Geophysical data</a:t>
            </a:r>
          </a:p>
        </p:txBody>
      </p:sp>
      <p:pic>
        <p:nvPicPr>
          <p:cNvPr id="14" name="Picture 2" descr="Image result for geochemical analysis">
            <a:extLst>
              <a:ext uri="{FF2B5EF4-FFF2-40B4-BE49-F238E27FC236}">
                <a16:creationId xmlns:a16="http://schemas.microsoft.com/office/drawing/2014/main" id="{EECE20A8-C203-6311-7E56-1B086FC1C6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2"/>
          <a:stretch/>
        </p:blipFill>
        <p:spPr bwMode="auto">
          <a:xfrm>
            <a:off x="7978341" y="3961487"/>
            <a:ext cx="2689659" cy="236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7B3AEEA-6F38-06ED-E1A0-43538DAD8CFD}"/>
              </a:ext>
            </a:extLst>
          </p:cNvPr>
          <p:cNvSpPr txBox="1"/>
          <p:nvPr/>
        </p:nvSpPr>
        <p:spPr>
          <a:xfrm>
            <a:off x="7948683" y="3948860"/>
            <a:ext cx="2765860" cy="461665"/>
          </a:xfrm>
          <a:prstGeom prst="rect">
            <a:avLst/>
          </a:prstGeom>
          <a:solidFill>
            <a:schemeClr val="tx1">
              <a:alpha val="35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Geochemical data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EB8BEEF-B563-85C9-7BB6-49F736F50DC9}"/>
              </a:ext>
            </a:extLst>
          </p:cNvPr>
          <p:cNvSpPr txBox="1">
            <a:spLocks/>
          </p:cNvSpPr>
          <p:nvPr/>
        </p:nvSpPr>
        <p:spPr>
          <a:xfrm>
            <a:off x="1461121" y="128609"/>
            <a:ext cx="8229600" cy="4817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Access to data powers Biogeochemistry</a:t>
            </a:r>
          </a:p>
        </p:txBody>
      </p:sp>
    </p:spTree>
    <p:extLst>
      <p:ext uri="{BB962C8B-B14F-4D97-AF65-F5344CB8AC3E}">
        <p14:creationId xmlns:p14="http://schemas.microsoft.com/office/powerpoint/2010/main" val="143834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D4ADBCD-AA37-DC61-E5A5-8C1FA37C2A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3135319"/>
              </p:ext>
            </p:extLst>
          </p:nvPr>
        </p:nvGraphicFramePr>
        <p:xfrm>
          <a:off x="642938" y="642938"/>
          <a:ext cx="5414963" cy="5570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238D227-CD7B-46C6-AC25-ED0A97BA0C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1041368"/>
              </p:ext>
            </p:extLst>
          </p:nvPr>
        </p:nvGraphicFramePr>
        <p:xfrm>
          <a:off x="6132513" y="642938"/>
          <a:ext cx="5414963" cy="5570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01974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B0158-EEDF-202B-117C-269AE0E3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291" y="23633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Key problems stop Biogeochemical data from being open and accessible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0BE91-E692-6BC7-A471-F39C8D579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576" y="1696836"/>
            <a:ext cx="10958848" cy="4351338"/>
          </a:xfrm>
        </p:spPr>
        <p:txBody>
          <a:bodyPr>
            <a:normAutofit/>
          </a:bodyPr>
          <a:lstStyle/>
          <a:p>
            <a:r>
              <a:rPr lang="en-US" sz="3200" dirty="0"/>
              <a:t>Problem 1: Selfish big data generators</a:t>
            </a:r>
          </a:p>
          <a:p>
            <a:pPr lvl="1"/>
            <a:r>
              <a:rPr lang="en-US" sz="2800" dirty="0"/>
              <a:t>Data sharing may not directly benefit the generators.</a:t>
            </a:r>
          </a:p>
          <a:p>
            <a:endParaRPr lang="en-US" sz="3200" dirty="0"/>
          </a:p>
          <a:p>
            <a:r>
              <a:rPr lang="en-US" sz="3200" dirty="0"/>
              <a:t>Problem 2: Data lost in translation</a:t>
            </a:r>
          </a:p>
          <a:p>
            <a:pPr lvl="1"/>
            <a:r>
              <a:rPr lang="en-US" sz="2800" dirty="0"/>
              <a:t>Data are similar but not comparable or usable.</a:t>
            </a:r>
          </a:p>
          <a:p>
            <a:endParaRPr lang="en-US" sz="3200" dirty="0"/>
          </a:p>
          <a:p>
            <a:r>
              <a:rPr lang="en-US" sz="3200" dirty="0"/>
              <a:t>Problem 3: Pay to play</a:t>
            </a:r>
          </a:p>
          <a:p>
            <a:pPr lvl="1"/>
            <a:r>
              <a:rPr lang="en-US" sz="2800" dirty="0"/>
              <a:t>Journals or repositories charge for access or storage</a:t>
            </a:r>
          </a:p>
        </p:txBody>
      </p:sp>
      <p:pic>
        <p:nvPicPr>
          <p:cNvPr id="2050" name="Picture 2" descr="Paying Off Your Loans Early: What You Need to Know">
            <a:extLst>
              <a:ext uri="{FF2B5EF4-FFF2-40B4-BE49-F238E27FC236}">
                <a16:creationId xmlns:a16="http://schemas.microsoft.com/office/drawing/2014/main" id="{BB9D629F-AFB4-0AE6-0889-25325816A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6777" y="506925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nglish vocabulary word thoughtful and selfish illustration Stock Vector  Image &amp; Art - Alamy">
            <a:extLst>
              <a:ext uri="{FF2B5EF4-FFF2-40B4-BE49-F238E27FC236}">
                <a16:creationId xmlns:a16="http://schemas.microsoft.com/office/drawing/2014/main" id="{F0B707AE-2597-B471-79BD-A4EDFC673D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b="11914"/>
          <a:stretch/>
        </p:blipFill>
        <p:spPr bwMode="auto">
          <a:xfrm>
            <a:off x="9884074" y="1028702"/>
            <a:ext cx="2052807" cy="228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anskrit - Wikipedia">
            <a:extLst>
              <a:ext uri="{FF2B5EF4-FFF2-40B4-BE49-F238E27FC236}">
                <a16:creationId xmlns:a16="http://schemas.microsoft.com/office/drawing/2014/main" id="{AE57FB6F-FA62-0BD5-965D-7B964E84A7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74" r="63178"/>
          <a:stretch/>
        </p:blipFill>
        <p:spPr bwMode="auto">
          <a:xfrm>
            <a:off x="8592579" y="2723927"/>
            <a:ext cx="1652951" cy="234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14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4C1FC-D5D9-3C04-B094-A1587CC6C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765" y="982662"/>
            <a:ext cx="8588188" cy="5494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Biogeochemical data is expensive to generate due to labor costs, specialized equipment, remote locations.</a:t>
            </a:r>
          </a:p>
          <a:p>
            <a:endParaRPr lang="en-US" dirty="0"/>
          </a:p>
          <a:p>
            <a:r>
              <a:rPr lang="en-US" dirty="0"/>
              <a:t>Making data open allows others to use the data and generate publications, potentially allowing future projects to be ‘scooped’ or they may not cite their work.</a:t>
            </a:r>
          </a:p>
          <a:p>
            <a:endParaRPr lang="en-US" dirty="0"/>
          </a:p>
          <a:p>
            <a:r>
              <a:rPr lang="en-US" dirty="0"/>
              <a:t>Open data can allow for authors from developing nations to leverage the insights and publish on new questions.</a:t>
            </a:r>
          </a:p>
          <a:p>
            <a:endParaRPr lang="en-US" dirty="0"/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Solution 1: Recognize data sets are intellectual contributions.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Solution 2: President Biden administration “data from federally funded research belong to the American public.”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333E5D-5CF8-2863-B38D-72EE229AB3B8}"/>
              </a:ext>
            </a:extLst>
          </p:cNvPr>
          <p:cNvSpPr txBox="1"/>
          <p:nvPr/>
        </p:nvSpPr>
        <p:spPr>
          <a:xfrm>
            <a:off x="450760" y="0"/>
            <a:ext cx="73924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Problem 1 - Selfish big data generators</a:t>
            </a:r>
          </a:p>
          <a:p>
            <a:endParaRPr lang="en-US" sz="3200" b="1" dirty="0"/>
          </a:p>
        </p:txBody>
      </p:sp>
      <p:pic>
        <p:nvPicPr>
          <p:cNvPr id="5" name="Picture 6" descr="English vocabulary word thoughtful and selfish illustration Stock Vector  Image &amp; Art - Alamy">
            <a:extLst>
              <a:ext uri="{FF2B5EF4-FFF2-40B4-BE49-F238E27FC236}">
                <a16:creationId xmlns:a16="http://schemas.microsoft.com/office/drawing/2014/main" id="{003C8B7E-530E-5966-0B3D-97055C6D12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b="11914"/>
          <a:stretch/>
        </p:blipFill>
        <p:spPr bwMode="auto">
          <a:xfrm>
            <a:off x="9113978" y="381000"/>
            <a:ext cx="2476859" cy="275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 Selfish Leader Is the Product of Traits and Situation | Lead Read Today |  Lead Read Today">
            <a:extLst>
              <a:ext uri="{FF2B5EF4-FFF2-40B4-BE49-F238E27FC236}">
                <a16:creationId xmlns:a16="http://schemas.microsoft.com/office/drawing/2014/main" id="{00C61811-986C-45B2-9C32-849E30F040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45"/>
          <a:stretch/>
        </p:blipFill>
        <p:spPr bwMode="auto">
          <a:xfrm>
            <a:off x="8901953" y="3600916"/>
            <a:ext cx="3136569" cy="287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82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B0152722-EA43-0849-D107-CEE5CA4A6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055" y="529574"/>
            <a:ext cx="10520617" cy="5798851"/>
          </a:xfrm>
          <a:prstGeom prst="rect">
            <a:avLst/>
          </a:prstGeom>
        </p:spPr>
      </p:pic>
      <p:pic>
        <p:nvPicPr>
          <p:cNvPr id="1026" name="Picture 2" descr="Planet Autism: square pegs don't fit into round holes | The Art of Autism">
            <a:extLst>
              <a:ext uri="{FF2B5EF4-FFF2-40B4-BE49-F238E27FC236}">
                <a16:creationId xmlns:a16="http://schemas.microsoft.com/office/drawing/2014/main" id="{8A7D9BA7-4F10-2564-852D-F2BF08149C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3" t="7389"/>
          <a:stretch/>
        </p:blipFill>
        <p:spPr bwMode="auto">
          <a:xfrm>
            <a:off x="8889501" y="3764096"/>
            <a:ext cx="3302499" cy="28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B500F3-4586-9127-ECC3-38DEDDC60BED}"/>
              </a:ext>
            </a:extLst>
          </p:cNvPr>
          <p:cNvSpPr txBox="1"/>
          <p:nvPr/>
        </p:nvSpPr>
        <p:spPr>
          <a:xfrm>
            <a:off x="450760" y="0"/>
            <a:ext cx="6178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Problem 2 –Lost in translation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3F7C3E-A80D-E0ED-0D91-9E72439924B6}"/>
              </a:ext>
            </a:extLst>
          </p:cNvPr>
          <p:cNvSpPr txBox="1"/>
          <p:nvPr/>
        </p:nvSpPr>
        <p:spPr>
          <a:xfrm>
            <a:off x="206062" y="5613737"/>
            <a:ext cx="3258355" cy="1015663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Solution:</a:t>
            </a:r>
          </a:p>
          <a:p>
            <a:r>
              <a:rPr lang="en-US" sz="2000" dirty="0"/>
              <a:t>Develop standard methods and protocols for metadata</a:t>
            </a:r>
          </a:p>
        </p:txBody>
      </p:sp>
      <p:pic>
        <p:nvPicPr>
          <p:cNvPr id="8" name="Picture 4" descr="Sanskrit - Wikipedia">
            <a:extLst>
              <a:ext uri="{FF2B5EF4-FFF2-40B4-BE49-F238E27FC236}">
                <a16:creationId xmlns:a16="http://schemas.microsoft.com/office/drawing/2014/main" id="{765000EE-E1BD-4E8E-9D75-33FCED812E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74" r="63178"/>
          <a:stretch/>
        </p:blipFill>
        <p:spPr bwMode="auto">
          <a:xfrm>
            <a:off x="9807286" y="529574"/>
            <a:ext cx="2019423" cy="2865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60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BA436EE-D35C-AD4A-E3EB-EB11096E8A0E}"/>
              </a:ext>
            </a:extLst>
          </p:cNvPr>
          <p:cNvSpPr txBox="1"/>
          <p:nvPr/>
        </p:nvSpPr>
        <p:spPr>
          <a:xfrm>
            <a:off x="450760" y="0"/>
            <a:ext cx="6178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Problem 3  – Pay to play</a:t>
            </a:r>
          </a:p>
        </p:txBody>
      </p:sp>
      <p:pic>
        <p:nvPicPr>
          <p:cNvPr id="5" name="Picture 2" descr="Paying Off Your Loans Early: What You Need to Know">
            <a:extLst>
              <a:ext uri="{FF2B5EF4-FFF2-40B4-BE49-F238E27FC236}">
                <a16:creationId xmlns:a16="http://schemas.microsoft.com/office/drawing/2014/main" id="{D1902863-4EA3-9E6C-DEAA-5969001D1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139" y="584775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963B8D1-BAEB-E5B8-343D-5F36C385A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42" y="787186"/>
            <a:ext cx="7285149" cy="5714352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Many repositories for biogeochemical data or publications  charge money due to server space or curation.</a:t>
            </a:r>
          </a:p>
          <a:p>
            <a:endParaRPr lang="en-US" sz="2400" dirty="0"/>
          </a:p>
          <a:p>
            <a:r>
              <a:rPr lang="en-US" sz="2400" dirty="0"/>
              <a:t>Data repositories allows others to find, understand, and use data to answer new questions.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Solution 1: Since curation costs money, researchers are beginning to use standardized curation of their own metadata so deposited data can be used.</a:t>
            </a:r>
          </a:p>
          <a:p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Solution 2: Biogeochemists have data on &gt;55 different repositories but are moving towards a few central library systems that are free and supported </a:t>
            </a:r>
            <a:r>
              <a:rPr lang="en-US" sz="2400" i="1" dirty="0">
                <a:solidFill>
                  <a:schemeClr val="accent2">
                    <a:lumMod val="75000"/>
                  </a:schemeClr>
                </a:solidFill>
              </a:rPr>
              <a:t>not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by publishing data.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8F7EFE-1F65-927E-550B-850603E93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0235" y="4105210"/>
            <a:ext cx="4750923" cy="10081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67AA25-37F3-F9BE-FE77-F698E50D0D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0755" y="2815943"/>
            <a:ext cx="2056759" cy="130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5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Justin\Desktop\CZbannerlarge.jpg">
            <a:extLst>
              <a:ext uri="{FF2B5EF4-FFF2-40B4-BE49-F238E27FC236}">
                <a16:creationId xmlns:a16="http://schemas.microsoft.com/office/drawing/2014/main" id="{457B3784-C5A5-558E-ABED-00D6140D48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8"/>
          <a:stretch/>
        </p:blipFill>
        <p:spPr bwMode="auto">
          <a:xfrm flipH="1">
            <a:off x="5867400" y="-3948"/>
            <a:ext cx="4800598" cy="6875804"/>
          </a:xfrm>
          <a:prstGeom prst="rect">
            <a:avLst/>
          </a:prstGeom>
          <a:noFill/>
          <a:ln w="476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Justin\Desktop\Research photos\Vermont Spodosol.jpg">
            <a:extLst>
              <a:ext uri="{FF2B5EF4-FFF2-40B4-BE49-F238E27FC236}">
                <a16:creationId xmlns:a16="http://schemas.microsoft.com/office/drawing/2014/main" id="{D113396D-225F-8005-48D2-F4D860C4EF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5"/>
          <a:stretch/>
        </p:blipFill>
        <p:spPr bwMode="auto">
          <a:xfrm>
            <a:off x="1524000" y="-3948"/>
            <a:ext cx="4267200" cy="6858000"/>
          </a:xfrm>
          <a:prstGeom prst="rect">
            <a:avLst/>
          </a:prstGeom>
          <a:noFill/>
          <a:ln w="508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B1016B-673D-363B-725C-9BCAAF2D4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405467"/>
            <a:ext cx="3505198" cy="1325563"/>
          </a:xfrm>
          <a:solidFill>
            <a:schemeClr val="bg1">
              <a:alpha val="74000"/>
            </a:schemeClr>
          </a:solidFill>
        </p:spPr>
        <p:txBody>
          <a:bodyPr/>
          <a:lstStyle/>
          <a:p>
            <a:r>
              <a:rPr lang="en-US" b="1" dirty="0"/>
              <a:t>In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C1DC8-8909-A0E2-6043-87157C41D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5066" y="2101195"/>
            <a:ext cx="9361868" cy="4351338"/>
          </a:xfrm>
          <a:solidFill>
            <a:schemeClr val="bg1">
              <a:alpha val="68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dirty="0"/>
              <a:t>Biogeochemists generate and need many big data sets, which are expensive to create but essential for capturing the effects of climate change.</a:t>
            </a:r>
          </a:p>
          <a:p>
            <a:endParaRPr lang="en-US" dirty="0"/>
          </a:p>
          <a:p>
            <a:r>
              <a:rPr lang="en-US" dirty="0"/>
              <a:t>Incentives are starting to promote open data sharing.</a:t>
            </a:r>
          </a:p>
          <a:p>
            <a:endParaRPr lang="en-US" dirty="0"/>
          </a:p>
          <a:p>
            <a:r>
              <a:rPr lang="en-US" dirty="0"/>
              <a:t>Standardizing protocols is big for translating data across areas.</a:t>
            </a:r>
          </a:p>
          <a:p>
            <a:endParaRPr lang="en-US" dirty="0"/>
          </a:p>
          <a:p>
            <a:r>
              <a:rPr lang="en-US" dirty="0"/>
              <a:t>Through changing management, biogeochemists can make their data findable, understandable, and usable.</a:t>
            </a:r>
          </a:p>
        </p:txBody>
      </p:sp>
    </p:spTree>
    <p:extLst>
      <p:ext uri="{BB962C8B-B14F-4D97-AF65-F5344CB8AC3E}">
        <p14:creationId xmlns:p14="http://schemas.microsoft.com/office/powerpoint/2010/main" val="200134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422</Words>
  <Application>Microsoft Office PowerPoint</Application>
  <PresentationFormat>Widescreen</PresentationFormat>
  <Paragraphs>63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Key problems stop Biogeochemical data from being open and accessible</vt:lpstr>
      <vt:lpstr>PowerPoint Presentation</vt:lpstr>
      <vt:lpstr>PowerPoint Presentation</vt:lpstr>
      <vt:lpstr>PowerPoint Presentation</vt:lpstr>
      <vt:lpstr>In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JRich_UMass</dc:creator>
  <cp:lastModifiedBy>Christine Turner</cp:lastModifiedBy>
  <cp:revision>3</cp:revision>
  <dcterms:created xsi:type="dcterms:W3CDTF">2022-10-26T23:28:33Z</dcterms:created>
  <dcterms:modified xsi:type="dcterms:W3CDTF">2022-11-08T20:46:42Z</dcterms:modified>
</cp:coreProperties>
</file>