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383" r:id="rId3"/>
    <p:sldId id="384" r:id="rId4"/>
    <p:sldId id="387" r:id="rId5"/>
    <p:sldId id="385" r:id="rId6"/>
    <p:sldId id="386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82" r:id="rId15"/>
    <p:sldId id="280" r:id="rId16"/>
    <p:sldId id="279" r:id="rId17"/>
    <p:sldId id="265" r:id="rId18"/>
    <p:sldId id="266" r:id="rId19"/>
    <p:sldId id="283" r:id="rId20"/>
    <p:sldId id="259" r:id="rId21"/>
    <p:sldId id="281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89" d="100"/>
          <a:sy n="89" d="100"/>
        </p:scale>
        <p:origin x="31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2016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B0755E-CFB4-48E8-8898-B9D32F758B52}" type="datetimeFigureOut">
              <a:rPr lang="en-AU" smtClean="0"/>
              <a:t>5/10/2019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122998-772D-41C1-87F6-EA81B712D19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07013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122998-772D-41C1-87F6-EA81B712D19A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68010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122998-772D-41C1-87F6-EA81B712D19A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95717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122998-772D-41C1-87F6-EA81B712D19A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317628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122998-772D-41C1-87F6-EA81B712D19A}" type="slidenum">
              <a:rPr lang="en-AU" smtClean="0"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15779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Italian migrants in the 1920s/30s who pioneered cane farming in Home Hill, north Queensland, Australia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122998-772D-41C1-87F6-EA81B712D19A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478045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```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8B17A5-31DA-3944-AE7D-34D09E6BDB3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913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561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603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133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079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115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952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31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757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537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516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964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368C0-8C91-4F62-A588-4422A1998AAB}" type="datetimeFigureOut">
              <a:rPr lang="en-US" smtClean="0"/>
              <a:t>10/5/2019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210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00A4598-890F-465F-8D23-748C6AE11B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38CB828-B2F2-42CB-9287-F0E9EECDD8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68218"/>
          </a:xfrm>
          <a:solidFill>
            <a:srgbClr val="0070C0">
              <a:alpha val="39000"/>
            </a:srgbClr>
          </a:solidFill>
        </p:spPr>
        <p:txBody>
          <a:bodyPr>
            <a:normAutofit/>
          </a:bodyPr>
          <a:lstStyle/>
          <a:p>
            <a:r>
              <a:rPr lang="en-US" sz="2800" spc="200" dirty="0">
                <a:solidFill>
                  <a:schemeClr val="bg1"/>
                </a:solidFill>
                <a:ea typeface="Arial" panose="020B0604020202020204" pitchFamily="34" charset="0"/>
                <a:cs typeface="Arial" panose="020B0604020202020204" pitchFamily="34" charset="0"/>
              </a:rPr>
              <a:t>RURAL HERITAGE- LANDSCAPES AND BEYOND</a:t>
            </a:r>
            <a:br>
              <a:rPr lang="en-US" sz="2800" spc="200" dirty="0">
                <a:solidFill>
                  <a:schemeClr val="bg1"/>
                </a:solidFill>
                <a:ea typeface="Arial" panose="020B0604020202020204" pitchFamily="34" charset="0"/>
                <a:cs typeface="Arial" panose="020B0604020202020204" pitchFamily="34" charset="0"/>
              </a:rPr>
            </a:br>
            <a:r>
              <a:rPr lang="fr-FR" sz="2800" spc="200" dirty="0">
                <a:solidFill>
                  <a:schemeClr val="bg1"/>
                </a:solidFill>
                <a:ea typeface="Arial" panose="020B0604020202020204" pitchFamily="34" charset="0"/>
                <a:cs typeface="Arial" panose="020B0604020202020204" pitchFamily="34" charset="0"/>
              </a:rPr>
              <a:t>PATRIMOINE RURAL - PAYSAGES ET AU-DELÀ</a:t>
            </a:r>
            <a:endParaRPr lang="en-US" sz="5400" spc="200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1FE19C-1992-4AB4-AE00-0EAF8B731B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689599"/>
            <a:ext cx="9144000" cy="1168399"/>
          </a:xfrm>
          <a:solidFill>
            <a:srgbClr val="996600">
              <a:alpha val="44000"/>
            </a:srgbClr>
          </a:solidFill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en-US" sz="2600" dirty="0">
                <a:solidFill>
                  <a:schemeClr val="bg1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ICOMOS Advisory Committee Scientific Symposium </a:t>
            </a:r>
          </a:p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fr-FR" sz="2600" dirty="0">
                <a:solidFill>
                  <a:schemeClr val="bg1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Symposium scientifique du Conseil consultatif de l’ICOMOS</a:t>
            </a:r>
          </a:p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en-US" dirty="0">
                <a:solidFill>
                  <a:schemeClr val="bg1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17 October 2019 at Marrakesh, Morocco </a:t>
            </a:r>
            <a:endParaRPr lang="en-US" sz="2800" dirty="0">
              <a:solidFill>
                <a:schemeClr val="bg1"/>
              </a:solidFill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500"/>
              </a:spcAft>
            </a:pPr>
            <a:r>
              <a:rPr lang="fr-FR" dirty="0">
                <a:solidFill>
                  <a:schemeClr val="bg1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17 octobre 2019 à Marrakech, Maroc </a:t>
            </a:r>
          </a:p>
          <a:p>
            <a:pPr>
              <a:spcBef>
                <a:spcPts val="0"/>
              </a:spcBef>
              <a:spcAft>
                <a:spcPts val="500"/>
              </a:spcAft>
            </a:pPr>
            <a:endParaRPr lang="en-US" sz="2800" dirty="0"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DF9B5D-539B-46B8-8BEA-DD89AC576E06}"/>
              </a:ext>
            </a:extLst>
          </p:cNvPr>
          <p:cNvSpPr txBox="1"/>
          <p:nvPr/>
        </p:nvSpPr>
        <p:spPr>
          <a:xfrm>
            <a:off x="0" y="1514763"/>
            <a:ext cx="9144000" cy="1938992"/>
          </a:xfrm>
          <a:prstGeom prst="rect">
            <a:avLst/>
          </a:prstGeom>
          <a:solidFill>
            <a:srgbClr val="996633">
              <a:alpha val="47843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Beyond the 'war on nature' and the 'attacks on culture': the CultureNature Journey through Rural Landscapes </a:t>
            </a:r>
          </a:p>
          <a:p>
            <a:pPr algn="ctr"/>
            <a:r>
              <a:rPr lang="en-US" sz="2400" dirty="0" err="1">
                <a:solidFill>
                  <a:schemeClr val="bg1"/>
                </a:solidFill>
              </a:rPr>
              <a:t>Ms</a:t>
            </a:r>
            <a:r>
              <a:rPr lang="en-US" sz="2400" dirty="0">
                <a:solidFill>
                  <a:schemeClr val="bg1"/>
                </a:solidFill>
              </a:rPr>
              <a:t> Kristal Buckley AO, 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>Adj. Professor Dr Susan McIntyre-Tamwoy</a:t>
            </a:r>
          </a:p>
          <a:p>
            <a:pPr algn="ctr"/>
            <a:r>
              <a:rPr lang="en-US" sz="2400" dirty="0" err="1">
                <a:solidFill>
                  <a:schemeClr val="bg1"/>
                </a:solidFill>
              </a:rPr>
              <a:t>Ms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Haifaa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Abedalhaleem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0370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C955909-DC44-4B9F-9F31-57CA9F318B68}"/>
              </a:ext>
            </a:extLst>
          </p:cNvPr>
          <p:cNvSpPr txBox="1">
            <a:spLocks/>
          </p:cNvSpPr>
          <p:nvPr/>
        </p:nvSpPr>
        <p:spPr>
          <a:xfrm>
            <a:off x="0" y="6578744"/>
            <a:ext cx="9143999" cy="279256"/>
          </a:xfrm>
          <a:prstGeom prst="rect">
            <a:avLst/>
          </a:prstGeom>
          <a:solidFill>
            <a:srgbClr val="996633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Rural Heritage- Landscapes and Beyond  17-Oct-2019  </a:t>
            </a:r>
            <a:r>
              <a:rPr lang="fr-FR" sz="1200" dirty="0">
                <a:solidFill>
                  <a:schemeClr val="bg1"/>
                </a:solidFill>
              </a:rPr>
              <a:t>Patrimoine Rural - Paysages et Au-Delà   Buckley, McIntyre-Tamwoy, Abedalhaleem</a:t>
            </a:r>
            <a:endParaRPr lang="en-US" sz="1200" i="1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F7DCC6-F16C-4DDD-807A-F6908D699E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999" cy="6612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0821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vintage photo of an old building&#10;&#10;Description automatically generated">
            <a:extLst>
              <a:ext uri="{FF2B5EF4-FFF2-40B4-BE49-F238E27FC236}">
                <a16:creationId xmlns:a16="http://schemas.microsoft.com/office/drawing/2014/main" id="{4E4F722E-A0EC-455A-82EF-3CD24BBDB4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664362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C955909-DC44-4B9F-9F31-57CA9F318B68}"/>
              </a:ext>
            </a:extLst>
          </p:cNvPr>
          <p:cNvSpPr txBox="1">
            <a:spLocks/>
          </p:cNvSpPr>
          <p:nvPr/>
        </p:nvSpPr>
        <p:spPr>
          <a:xfrm>
            <a:off x="1" y="6578744"/>
            <a:ext cx="9143999" cy="279256"/>
          </a:xfrm>
          <a:prstGeom prst="rect">
            <a:avLst/>
          </a:prstGeom>
          <a:solidFill>
            <a:srgbClr val="996633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Rural Heritage- Landscapes and Beyond  17-Oct-2019  </a:t>
            </a:r>
            <a:r>
              <a:rPr lang="fr-FR" sz="1200" dirty="0">
                <a:solidFill>
                  <a:schemeClr val="bg1"/>
                </a:solidFill>
              </a:rPr>
              <a:t>Patrimoine Rural - Paysages et Au-Delà   </a:t>
            </a:r>
            <a:r>
              <a:rPr lang="en-US" sz="1200" i="1" dirty="0">
                <a:solidFill>
                  <a:schemeClr val="bg1"/>
                </a:solidFill>
              </a:rPr>
              <a:t>Buckley, McIntyre-Tamwoy, </a:t>
            </a:r>
            <a:r>
              <a:rPr lang="en-US" sz="1200" i="1" dirty="0" err="1">
                <a:solidFill>
                  <a:schemeClr val="bg1"/>
                </a:solidFill>
              </a:rPr>
              <a:t>Abedalhaleem</a:t>
            </a:r>
            <a:endParaRPr lang="en-US" sz="1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1739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235C-AE42-4274-9CC6-63D34FC1B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21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/>
              <a:t>Use Calibri Light 32 Pt for Headings English/French</a:t>
            </a:r>
            <a:br>
              <a:rPr lang="en-US" sz="3200" dirty="0"/>
            </a:br>
            <a:r>
              <a:rPr lang="fr-FR" sz="3200" dirty="0"/>
              <a:t>Utilisez Calibri Light 32 Pt pour les titres anglais / français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AD2816-60CF-49D8-9B48-E46CA4622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037" y="5250872"/>
            <a:ext cx="8562108" cy="132787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/>
              <a:t>Add image 220 dpi - </a:t>
            </a:r>
            <a:r>
              <a:rPr lang="fr-FR" sz="2400" dirty="0"/>
              <a:t>Ajouter une image 220 dpi</a:t>
            </a:r>
            <a:endParaRPr lang="en-US" sz="2400" dirty="0"/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/>
              <a:t>Text in Black or White Calibri 18 to 24 Point English/French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fr-FR" sz="2400" dirty="0"/>
              <a:t>Texte en noir ou blanc Calibri 18 à 24 points anglais / français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/>
              <a:t>No more than 5 lines-50 words - </a:t>
            </a:r>
            <a:r>
              <a:rPr lang="fr-FR" sz="2400" dirty="0"/>
              <a:t>Pas plus de 5 lignes-50 mots</a:t>
            </a:r>
            <a:endParaRPr lang="en-US" sz="24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C955909-DC44-4B9F-9F31-57CA9F318B68}"/>
              </a:ext>
            </a:extLst>
          </p:cNvPr>
          <p:cNvSpPr txBox="1">
            <a:spLocks/>
          </p:cNvSpPr>
          <p:nvPr/>
        </p:nvSpPr>
        <p:spPr>
          <a:xfrm>
            <a:off x="0" y="6578744"/>
            <a:ext cx="9143999" cy="279256"/>
          </a:xfrm>
          <a:prstGeom prst="rect">
            <a:avLst/>
          </a:prstGeom>
          <a:solidFill>
            <a:srgbClr val="996633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Rural Heritage- Landscapes and Beyond  17-Oct-2019  </a:t>
            </a:r>
            <a:r>
              <a:rPr lang="fr-FR" sz="1200" dirty="0">
                <a:solidFill>
                  <a:schemeClr val="bg1"/>
                </a:solidFill>
              </a:rPr>
              <a:t>Patrimoine Rural - Paysages et Au-Delà   Buckley, McIntyre-Tamwoy, Abedalhaleem</a:t>
            </a:r>
            <a:endParaRPr lang="en-US" sz="1200" i="1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E500C3-F494-4C03-A333-32A3E7F506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67281"/>
            <a:ext cx="9144000" cy="664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2903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C955909-DC44-4B9F-9F31-57CA9F318B68}"/>
              </a:ext>
            </a:extLst>
          </p:cNvPr>
          <p:cNvSpPr txBox="1">
            <a:spLocks/>
          </p:cNvSpPr>
          <p:nvPr/>
        </p:nvSpPr>
        <p:spPr>
          <a:xfrm>
            <a:off x="0" y="6578744"/>
            <a:ext cx="9143999" cy="279256"/>
          </a:xfrm>
          <a:prstGeom prst="rect">
            <a:avLst/>
          </a:prstGeom>
          <a:solidFill>
            <a:srgbClr val="996633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Rural Heritage- Landscapes and Beyond  17-Oct-2019  </a:t>
            </a:r>
            <a:r>
              <a:rPr lang="fr-FR" sz="1200" dirty="0">
                <a:solidFill>
                  <a:schemeClr val="bg1"/>
                </a:solidFill>
              </a:rPr>
              <a:t>Patrimoine Rural - Paysages et Au-Delà   Buckley, McIntyre-Tamwoy</a:t>
            </a:r>
            <a:r>
              <a:rPr lang="en-US" sz="1200" i="1" dirty="0">
                <a:solidFill>
                  <a:schemeClr val="bg1"/>
                </a:solidFill>
              </a:rPr>
              <a:t>, </a:t>
            </a:r>
            <a:r>
              <a:rPr lang="en-US" sz="1200" i="1" dirty="0" err="1">
                <a:solidFill>
                  <a:schemeClr val="bg1"/>
                </a:solidFill>
              </a:rPr>
              <a:t>Abedalhaleem</a:t>
            </a:r>
            <a:endParaRPr lang="en-US" sz="1200" i="1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BB02FF-8790-4FD4-8B29-030423ADA7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3999" cy="6578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5748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herd of cattle standing on top of a dirt field&#10;&#10;Description automatically generated">
            <a:extLst>
              <a:ext uri="{FF2B5EF4-FFF2-40B4-BE49-F238E27FC236}">
                <a16:creationId xmlns:a16="http://schemas.microsoft.com/office/drawing/2014/main" id="{46E86E54-DA5E-A945-A41B-327CBC709CE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496ACED-9F6B-4CC5-A927-FB932E0FA2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3764612"/>
            <a:ext cx="4081710" cy="225621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D53685-5B2D-7946-8524-67CC0C4DDA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0059" y="4025589"/>
            <a:ext cx="3458199" cy="1415839"/>
          </a:xfrm>
        </p:spPr>
        <p:txBody>
          <a:bodyPr>
            <a:normAutofit/>
          </a:bodyPr>
          <a:lstStyle/>
          <a:p>
            <a:pPr algn="l"/>
            <a:r>
              <a:rPr lang="en-AU" sz="2400" dirty="0">
                <a:latin typeface="Calibri" panose="020F0502020204030204" pitchFamily="34" charset="0"/>
              </a:rPr>
              <a:t>The impacts of wars and civil conflicts on the Arab region </a:t>
            </a: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E0DC67-5431-234B-8536-60EB557CFC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0058" y="5441429"/>
            <a:ext cx="6251818" cy="379507"/>
          </a:xfrm>
        </p:spPr>
        <p:txBody>
          <a:bodyPr>
            <a:normAutofit fontScale="25000" lnSpcReduction="20000"/>
          </a:bodyPr>
          <a:lstStyle/>
          <a:p>
            <a:pPr algn="l"/>
            <a:endParaRPr lang="en-US" sz="500" dirty="0"/>
          </a:p>
          <a:p>
            <a:pPr algn="l"/>
            <a:r>
              <a:rPr lang="en-US" sz="5600" dirty="0"/>
              <a:t>Haifaa </a:t>
            </a:r>
            <a:r>
              <a:rPr lang="en-US" sz="5600" dirty="0" err="1"/>
              <a:t>Abedalhaleem</a:t>
            </a:r>
            <a:endParaRPr lang="en-US" sz="5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A26DBE-6C37-4F51-8450-101B36AD9E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61694"/>
            <a:ext cx="9144000" cy="39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6936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tree&#10;&#10;Description automatically generated">
            <a:extLst>
              <a:ext uri="{FF2B5EF4-FFF2-40B4-BE49-F238E27FC236}">
                <a16:creationId xmlns:a16="http://schemas.microsoft.com/office/drawing/2014/main" id="{724C0338-838C-134C-AF12-B19897D994E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47" name="Freeform 24">
            <a:extLst>
              <a:ext uri="{FF2B5EF4-FFF2-40B4-BE49-F238E27FC236}">
                <a16:creationId xmlns:a16="http://schemas.microsoft.com/office/drawing/2014/main" id="{A414F261-E931-45CB-8605-20FFD6826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775200"/>
            <a:ext cx="3629025" cy="1323975"/>
          </a:xfrm>
          <a:custGeom>
            <a:avLst/>
            <a:gdLst>
              <a:gd name="connsiteX0" fmla="*/ 0 w 4838700"/>
              <a:gd name="connsiteY0" fmla="*/ 0 h 1323975"/>
              <a:gd name="connsiteX1" fmla="*/ 4838700 w 4838700"/>
              <a:gd name="connsiteY1" fmla="*/ 0 h 1323975"/>
              <a:gd name="connsiteX2" fmla="*/ 4838700 w 4838700"/>
              <a:gd name="connsiteY2" fmla="*/ 78123 h 1323975"/>
              <a:gd name="connsiteX3" fmla="*/ 4822272 w 4838700"/>
              <a:gd name="connsiteY3" fmla="*/ 81440 h 1323975"/>
              <a:gd name="connsiteX4" fmla="*/ 4781550 w 4838700"/>
              <a:gd name="connsiteY4" fmla="*/ 142875 h 1323975"/>
              <a:gd name="connsiteX5" fmla="*/ 4822272 w 4838700"/>
              <a:gd name="connsiteY5" fmla="*/ 204311 h 1323975"/>
              <a:gd name="connsiteX6" fmla="*/ 4838700 w 4838700"/>
              <a:gd name="connsiteY6" fmla="*/ 207627 h 1323975"/>
              <a:gd name="connsiteX7" fmla="*/ 4838700 w 4838700"/>
              <a:gd name="connsiteY7" fmla="*/ 287197 h 1323975"/>
              <a:gd name="connsiteX8" fmla="*/ 4822272 w 4838700"/>
              <a:gd name="connsiteY8" fmla="*/ 290514 h 1323975"/>
              <a:gd name="connsiteX9" fmla="*/ 4781550 w 4838700"/>
              <a:gd name="connsiteY9" fmla="*/ 351949 h 1323975"/>
              <a:gd name="connsiteX10" fmla="*/ 4822272 w 4838700"/>
              <a:gd name="connsiteY10" fmla="*/ 413385 h 1323975"/>
              <a:gd name="connsiteX11" fmla="*/ 4838700 w 4838700"/>
              <a:gd name="connsiteY11" fmla="*/ 416701 h 1323975"/>
              <a:gd name="connsiteX12" fmla="*/ 4838700 w 4838700"/>
              <a:gd name="connsiteY12" fmla="*/ 496271 h 1323975"/>
              <a:gd name="connsiteX13" fmla="*/ 4822272 w 4838700"/>
              <a:gd name="connsiteY13" fmla="*/ 499588 h 1323975"/>
              <a:gd name="connsiteX14" fmla="*/ 4781550 w 4838700"/>
              <a:gd name="connsiteY14" fmla="*/ 561023 h 1323975"/>
              <a:gd name="connsiteX15" fmla="*/ 4822272 w 4838700"/>
              <a:gd name="connsiteY15" fmla="*/ 622459 h 1323975"/>
              <a:gd name="connsiteX16" fmla="*/ 4838700 w 4838700"/>
              <a:gd name="connsiteY16" fmla="*/ 625775 h 1323975"/>
              <a:gd name="connsiteX17" fmla="*/ 4838700 w 4838700"/>
              <a:gd name="connsiteY17" fmla="*/ 705345 h 1323975"/>
              <a:gd name="connsiteX18" fmla="*/ 4822272 w 4838700"/>
              <a:gd name="connsiteY18" fmla="*/ 708662 h 1323975"/>
              <a:gd name="connsiteX19" fmla="*/ 4781550 w 4838700"/>
              <a:gd name="connsiteY19" fmla="*/ 770097 h 1323975"/>
              <a:gd name="connsiteX20" fmla="*/ 4822272 w 4838700"/>
              <a:gd name="connsiteY20" fmla="*/ 831533 h 1323975"/>
              <a:gd name="connsiteX21" fmla="*/ 4838700 w 4838700"/>
              <a:gd name="connsiteY21" fmla="*/ 834849 h 1323975"/>
              <a:gd name="connsiteX22" fmla="*/ 4838700 w 4838700"/>
              <a:gd name="connsiteY22" fmla="*/ 914419 h 1323975"/>
              <a:gd name="connsiteX23" fmla="*/ 4822272 w 4838700"/>
              <a:gd name="connsiteY23" fmla="*/ 917736 h 1323975"/>
              <a:gd name="connsiteX24" fmla="*/ 4781550 w 4838700"/>
              <a:gd name="connsiteY24" fmla="*/ 979171 h 1323975"/>
              <a:gd name="connsiteX25" fmla="*/ 4822272 w 4838700"/>
              <a:gd name="connsiteY25" fmla="*/ 1040607 h 1323975"/>
              <a:gd name="connsiteX26" fmla="*/ 4838700 w 4838700"/>
              <a:gd name="connsiteY26" fmla="*/ 1043923 h 1323975"/>
              <a:gd name="connsiteX27" fmla="*/ 4838700 w 4838700"/>
              <a:gd name="connsiteY27" fmla="*/ 1123491 h 1323975"/>
              <a:gd name="connsiteX28" fmla="*/ 4822272 w 4838700"/>
              <a:gd name="connsiteY28" fmla="*/ 1126808 h 1323975"/>
              <a:gd name="connsiteX29" fmla="*/ 4781550 w 4838700"/>
              <a:gd name="connsiteY29" fmla="*/ 1188243 h 1323975"/>
              <a:gd name="connsiteX30" fmla="*/ 4822272 w 4838700"/>
              <a:gd name="connsiteY30" fmla="*/ 1249679 h 1323975"/>
              <a:gd name="connsiteX31" fmla="*/ 4838700 w 4838700"/>
              <a:gd name="connsiteY31" fmla="*/ 1252995 h 1323975"/>
              <a:gd name="connsiteX32" fmla="*/ 4838700 w 4838700"/>
              <a:gd name="connsiteY32" fmla="*/ 1323975 h 1323975"/>
              <a:gd name="connsiteX33" fmla="*/ 0 w 4838700"/>
              <a:gd name="connsiteY33" fmla="*/ 1323975 h 1323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838700" h="1323975">
                <a:moveTo>
                  <a:pt x="0" y="0"/>
                </a:moveTo>
                <a:lnTo>
                  <a:pt x="4838700" y="0"/>
                </a:lnTo>
                <a:lnTo>
                  <a:pt x="4838700" y="78123"/>
                </a:lnTo>
                <a:lnTo>
                  <a:pt x="4822272" y="81440"/>
                </a:lnTo>
                <a:cubicBezTo>
                  <a:pt x="4798341" y="91561"/>
                  <a:pt x="4781550" y="115257"/>
                  <a:pt x="4781550" y="142875"/>
                </a:cubicBezTo>
                <a:cubicBezTo>
                  <a:pt x="4781550" y="170493"/>
                  <a:pt x="4798341" y="194189"/>
                  <a:pt x="4822272" y="204311"/>
                </a:cubicBezTo>
                <a:lnTo>
                  <a:pt x="4838700" y="207627"/>
                </a:lnTo>
                <a:lnTo>
                  <a:pt x="4838700" y="287197"/>
                </a:lnTo>
                <a:lnTo>
                  <a:pt x="4822272" y="290514"/>
                </a:lnTo>
                <a:cubicBezTo>
                  <a:pt x="4798341" y="300635"/>
                  <a:pt x="4781550" y="324331"/>
                  <a:pt x="4781550" y="351949"/>
                </a:cubicBezTo>
                <a:cubicBezTo>
                  <a:pt x="4781550" y="379567"/>
                  <a:pt x="4798341" y="403263"/>
                  <a:pt x="4822272" y="413385"/>
                </a:cubicBezTo>
                <a:lnTo>
                  <a:pt x="4838700" y="416701"/>
                </a:lnTo>
                <a:lnTo>
                  <a:pt x="4838700" y="496271"/>
                </a:lnTo>
                <a:lnTo>
                  <a:pt x="4822272" y="499588"/>
                </a:lnTo>
                <a:cubicBezTo>
                  <a:pt x="4798341" y="509709"/>
                  <a:pt x="4781550" y="533405"/>
                  <a:pt x="4781550" y="561023"/>
                </a:cubicBezTo>
                <a:cubicBezTo>
                  <a:pt x="4781550" y="588641"/>
                  <a:pt x="4798341" y="612337"/>
                  <a:pt x="4822272" y="622459"/>
                </a:cubicBezTo>
                <a:lnTo>
                  <a:pt x="4838700" y="625775"/>
                </a:lnTo>
                <a:lnTo>
                  <a:pt x="4838700" y="705345"/>
                </a:lnTo>
                <a:lnTo>
                  <a:pt x="4822272" y="708662"/>
                </a:lnTo>
                <a:cubicBezTo>
                  <a:pt x="4798341" y="718783"/>
                  <a:pt x="4781550" y="742479"/>
                  <a:pt x="4781550" y="770097"/>
                </a:cubicBezTo>
                <a:cubicBezTo>
                  <a:pt x="4781550" y="797715"/>
                  <a:pt x="4798341" y="821411"/>
                  <a:pt x="4822272" y="831533"/>
                </a:cubicBezTo>
                <a:lnTo>
                  <a:pt x="4838700" y="834849"/>
                </a:lnTo>
                <a:lnTo>
                  <a:pt x="4838700" y="914419"/>
                </a:lnTo>
                <a:lnTo>
                  <a:pt x="4822272" y="917736"/>
                </a:lnTo>
                <a:cubicBezTo>
                  <a:pt x="4798341" y="927857"/>
                  <a:pt x="4781550" y="951553"/>
                  <a:pt x="4781550" y="979171"/>
                </a:cubicBezTo>
                <a:cubicBezTo>
                  <a:pt x="4781550" y="1006789"/>
                  <a:pt x="4798341" y="1030485"/>
                  <a:pt x="4822272" y="1040607"/>
                </a:cubicBezTo>
                <a:lnTo>
                  <a:pt x="4838700" y="1043923"/>
                </a:lnTo>
                <a:lnTo>
                  <a:pt x="4838700" y="1123491"/>
                </a:lnTo>
                <a:lnTo>
                  <a:pt x="4822272" y="1126808"/>
                </a:lnTo>
                <a:cubicBezTo>
                  <a:pt x="4798341" y="1136929"/>
                  <a:pt x="4781550" y="1160625"/>
                  <a:pt x="4781550" y="1188243"/>
                </a:cubicBezTo>
                <a:cubicBezTo>
                  <a:pt x="4781550" y="1215861"/>
                  <a:pt x="4798341" y="1239557"/>
                  <a:pt x="4822272" y="1249679"/>
                </a:cubicBezTo>
                <a:lnTo>
                  <a:pt x="4838700" y="1252995"/>
                </a:lnTo>
                <a:lnTo>
                  <a:pt x="4838700" y="1323975"/>
                </a:lnTo>
                <a:lnTo>
                  <a:pt x="0" y="1323975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0FED9534-6F30-0D4A-814F-65A3BF63B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7262" y="4981575"/>
            <a:ext cx="2421732" cy="860426"/>
          </a:xfrm>
          <a:prstGeom prst="rect">
            <a:avLst/>
          </a:prstGeom>
          <a:noFill/>
          <a:ln w="174625" cap="sq" cmpd="thinThick">
            <a:noFill/>
            <a:miter lim="800000"/>
          </a:ln>
        </p:spPr>
        <p:txBody>
          <a:bodyPr vert="horz" lIns="91440" tIns="45720" rIns="91440" bIns="45720" rtlCol="0">
            <a:normAutofit/>
          </a:bodyPr>
          <a:lstStyle/>
          <a:p>
            <a:pPr algn="r"/>
            <a:r>
              <a:rPr lang="en-US" sz="1800" kern="1200" dirty="0">
                <a:solidFill>
                  <a:srgbClr val="FFFFFF"/>
                </a:solidFill>
                <a:latin typeface="Calibri" panose="020F0502020204030204" pitchFamily="34" charset="0"/>
                <a:ea typeface="+mj-ea"/>
                <a:cs typeface="+mj-cs"/>
              </a:rPr>
              <a:t>Socotra Archipelago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63CF8AD-BB19-4F90-BDE5-B3B3F56F4E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0" y="4876800"/>
            <a:ext cx="3593591" cy="3175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224E62CA-FAA3-4628-AEF3-5033C7714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0" y="5969000"/>
            <a:ext cx="3593591" cy="3175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CFEED825-0AA0-4C14-8104-689B154E13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61694"/>
            <a:ext cx="9144000" cy="39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2125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9144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AA8CF0-BE80-DD4E-8AFB-D00585419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906" y="5317240"/>
            <a:ext cx="8408194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100">
                <a:solidFill>
                  <a:schemeClr val="tx1">
                    <a:lumMod val="85000"/>
                    <a:lumOff val="15000"/>
                  </a:schemeClr>
                </a:solidFill>
              </a:rPr>
              <a:t>Socotra Archipelago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9144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9144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89A886-70DA-CA4A-9519-F86E44DE5E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9CEA61E-5C74-5946-BC71-61EC7BD43A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5898" y="-106017"/>
            <a:ext cx="9929548" cy="782752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7BEB39A-D7D3-B743-AE7C-9ECA0B5DF5E0}"/>
              </a:ext>
            </a:extLst>
          </p:cNvPr>
          <p:cNvSpPr/>
          <p:nvPr/>
        </p:nvSpPr>
        <p:spPr>
          <a:xfrm>
            <a:off x="266876" y="394464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evanagari Sangam MN" panose="02000000000000000000" pitchFamily="2" charset="0"/>
                <a:ea typeface="+mn-ea"/>
                <a:cs typeface="+mn-cs"/>
              </a:rPr>
              <a:t>The Islands are Isolated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evanagari Sangam MN" panose="02000000000000000000" pitchFamily="2" charset="0"/>
                <a:ea typeface="+mn-ea"/>
                <a:cs typeface="+mn-cs"/>
              </a:rPr>
              <a:t>80,000 inhabitants and increasing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evanagari Sangam MN" panose="02000000000000000000" pitchFamily="2" charset="0"/>
                <a:ea typeface="+mn-ea"/>
                <a:cs typeface="+mn-cs"/>
              </a:rPr>
              <a:t>People depends on natural resources for living 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evanagari Sangam MN" panose="02000000000000000000" pitchFamily="2" charset="0"/>
                <a:ea typeface="+mn-ea"/>
                <a:cs typeface="+mn-cs"/>
              </a:rPr>
              <a:t>Yemen suffers from political instability.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evanagari Sangam MN" panose="02000000000000000000" pitchFamily="2" charset="0"/>
                <a:ea typeface="+mn-ea"/>
                <a:cs typeface="+mn-cs"/>
              </a:rPr>
              <a:t>Attracts big investments with no real impact on-ground positive impact on their living 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evanagari Sangam MN" panose="02000000000000000000" pitchFamily="2" charset="0"/>
                <a:ea typeface="+mn-ea"/>
                <a:cs typeface="+mn-cs"/>
              </a:rPr>
              <a:t>International Conservation projects since early 90’s but no evidence of long-term impacts.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E68E39B-3EC3-4081-B4D9-3CE8E11279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75024"/>
            <a:ext cx="9144000" cy="39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9075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9BD0A92D-399A-41B4-B955-6B72A41B74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96048" y="0"/>
            <a:ext cx="9340048" cy="6850894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D6A49DF9-534D-4905-8F46-02AB63EB6F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3313"/>
          <a:stretch/>
        </p:blipFill>
        <p:spPr>
          <a:xfrm flipH="1">
            <a:off x="-196051" y="0"/>
            <a:ext cx="9340050" cy="6850894"/>
          </a:xfrm>
          <a:prstGeom prst="rect">
            <a:avLst/>
          </a:prstGeom>
        </p:spPr>
      </p:pic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7145D46A-D4EB-43FB-BF12-8B6A32F434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60" y="3570723"/>
            <a:ext cx="4301461" cy="2266563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0" indent="0" algn="justLow" defTabSz="685800">
              <a:spcBef>
                <a:spcPts val="750"/>
              </a:spcBef>
              <a:buNone/>
            </a:pPr>
            <a:r>
              <a:rPr lang="en-US" sz="2400" kern="1200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rPr>
              <a:t>Political instability increases the level of isolation of Socotra Archipelago, this affects 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access to the fuel resources. </a:t>
            </a:r>
          </a:p>
          <a:p>
            <a:pPr marL="0" indent="0" defTabSz="685800">
              <a:spcBef>
                <a:spcPts val="750"/>
              </a:spcBef>
              <a:buNone/>
            </a:pPr>
            <a:endParaRPr lang="en-US" i="1" kern="120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56">
            <a:extLst>
              <a:ext uri="{FF2B5EF4-FFF2-40B4-BE49-F238E27FC236}">
                <a16:creationId xmlns:a16="http://schemas.microsoft.com/office/drawing/2014/main" id="{9FA51AA9-DFBD-4CB2-9C70-26DAC24A34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0213" y="-7107"/>
            <a:ext cx="4301461" cy="3189918"/>
          </a:xfrm>
          <a:custGeom>
            <a:avLst/>
            <a:gdLst>
              <a:gd name="connsiteX0" fmla="*/ 268379 w 4305922"/>
              <a:gd name="connsiteY0" fmla="*/ 0 h 3193227"/>
              <a:gd name="connsiteX1" fmla="*/ 4037544 w 4305922"/>
              <a:gd name="connsiteY1" fmla="*/ 0 h 3193227"/>
              <a:gd name="connsiteX2" fmla="*/ 4046072 w 4305922"/>
              <a:gd name="connsiteY2" fmla="*/ 14037 h 3193227"/>
              <a:gd name="connsiteX3" fmla="*/ 4305922 w 4305922"/>
              <a:gd name="connsiteY3" fmla="*/ 1040266 h 3193227"/>
              <a:gd name="connsiteX4" fmla="*/ 2152962 w 4305922"/>
              <a:gd name="connsiteY4" fmla="*/ 3193227 h 3193227"/>
              <a:gd name="connsiteX5" fmla="*/ 0 w 4305922"/>
              <a:gd name="connsiteY5" fmla="*/ 1040266 h 3193227"/>
              <a:gd name="connsiteX6" fmla="*/ 259851 w 4305922"/>
              <a:gd name="connsiteY6" fmla="*/ 14037 h 3193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05922" h="3193227">
                <a:moveTo>
                  <a:pt x="268379" y="0"/>
                </a:moveTo>
                <a:lnTo>
                  <a:pt x="4037544" y="0"/>
                </a:lnTo>
                <a:lnTo>
                  <a:pt x="4046072" y="14037"/>
                </a:lnTo>
                <a:cubicBezTo>
                  <a:pt x="4211790" y="319097"/>
                  <a:pt x="4305922" y="668689"/>
                  <a:pt x="4305922" y="1040266"/>
                </a:cubicBezTo>
                <a:cubicBezTo>
                  <a:pt x="4305922" y="2229314"/>
                  <a:pt x="3342009" y="3193227"/>
                  <a:pt x="2152962" y="3193227"/>
                </a:cubicBezTo>
                <a:cubicBezTo>
                  <a:pt x="963913" y="3193227"/>
                  <a:pt x="0" y="2229314"/>
                  <a:pt x="0" y="1040266"/>
                </a:cubicBezTo>
                <a:cubicBezTo>
                  <a:pt x="0" y="668689"/>
                  <a:pt x="94133" y="319097"/>
                  <a:pt x="259851" y="14037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Content Placeholder 9" descr="A pile of hay&#10;&#10;Description automatically generated">
            <a:extLst>
              <a:ext uri="{FF2B5EF4-FFF2-40B4-BE49-F238E27FC236}">
                <a16:creationId xmlns:a16="http://schemas.microsoft.com/office/drawing/2014/main" id="{AAE6C865-A369-6A49-B6CC-E03F3805310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 b="-1"/>
          <a:stretch/>
        </p:blipFill>
        <p:spPr>
          <a:xfrm>
            <a:off x="329848" y="-15077"/>
            <a:ext cx="4059658" cy="3069017"/>
          </a:xfrm>
          <a:custGeom>
            <a:avLst/>
            <a:gdLst>
              <a:gd name="connsiteX0" fmla="*/ 288818 w 4063868"/>
              <a:gd name="connsiteY0" fmla="*/ 0 h 3072200"/>
              <a:gd name="connsiteX1" fmla="*/ 3775050 w 4063868"/>
              <a:gd name="connsiteY1" fmla="*/ 0 h 3072200"/>
              <a:gd name="connsiteX2" fmla="*/ 3818625 w 4063868"/>
              <a:gd name="connsiteY2" fmla="*/ 71726 h 3072200"/>
              <a:gd name="connsiteX3" fmla="*/ 4063868 w 4063868"/>
              <a:gd name="connsiteY3" fmla="*/ 1040266 h 3072200"/>
              <a:gd name="connsiteX4" fmla="*/ 2031934 w 4063868"/>
              <a:gd name="connsiteY4" fmla="*/ 3072200 h 3072200"/>
              <a:gd name="connsiteX5" fmla="*/ 0 w 4063868"/>
              <a:gd name="connsiteY5" fmla="*/ 1040266 h 3072200"/>
              <a:gd name="connsiteX6" fmla="*/ 245244 w 4063868"/>
              <a:gd name="connsiteY6" fmla="*/ 71726 h 307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63868" h="3072200">
                <a:moveTo>
                  <a:pt x="288818" y="0"/>
                </a:moveTo>
                <a:lnTo>
                  <a:pt x="3775050" y="0"/>
                </a:lnTo>
                <a:lnTo>
                  <a:pt x="3818625" y="71726"/>
                </a:lnTo>
                <a:cubicBezTo>
                  <a:pt x="3975028" y="359637"/>
                  <a:pt x="4063868" y="689577"/>
                  <a:pt x="4063868" y="1040266"/>
                </a:cubicBezTo>
                <a:cubicBezTo>
                  <a:pt x="4063868" y="2162473"/>
                  <a:pt x="3154140" y="3072200"/>
                  <a:pt x="2031934" y="3072200"/>
                </a:cubicBezTo>
                <a:cubicBezTo>
                  <a:pt x="909728" y="3072200"/>
                  <a:pt x="0" y="2162473"/>
                  <a:pt x="0" y="1040266"/>
                </a:cubicBezTo>
                <a:cubicBezTo>
                  <a:pt x="0" y="689577"/>
                  <a:pt x="88841" y="359637"/>
                  <a:pt x="245244" y="71726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30" name="Freeform 58">
            <a:extLst>
              <a:ext uri="{FF2B5EF4-FFF2-40B4-BE49-F238E27FC236}">
                <a16:creationId xmlns:a16="http://schemas.microsoft.com/office/drawing/2014/main" id="{D5905D0D-FE5E-454B-A340-4DE821C09E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2327" y="1420882"/>
            <a:ext cx="4501673" cy="5437119"/>
          </a:xfrm>
          <a:custGeom>
            <a:avLst/>
            <a:gdLst>
              <a:gd name="connsiteX0" fmla="*/ 3034499 w 4506342"/>
              <a:gd name="connsiteY0" fmla="*/ 0 h 5442758"/>
              <a:gd name="connsiteX1" fmla="*/ 4480922 w 4506342"/>
              <a:gd name="connsiteY1" fmla="*/ 366248 h 5442758"/>
              <a:gd name="connsiteX2" fmla="*/ 4506342 w 4506342"/>
              <a:gd name="connsiteY2" fmla="*/ 381691 h 5442758"/>
              <a:gd name="connsiteX3" fmla="*/ 4506342 w 4506342"/>
              <a:gd name="connsiteY3" fmla="*/ 5442758 h 5442758"/>
              <a:gd name="connsiteX4" fmla="*/ 1193461 w 4506342"/>
              <a:gd name="connsiteY4" fmla="*/ 5442758 h 5442758"/>
              <a:gd name="connsiteX5" fmla="*/ 1104276 w 4506342"/>
              <a:gd name="connsiteY5" fmla="*/ 5376066 h 5442758"/>
              <a:gd name="connsiteX6" fmla="*/ 0 w 4506342"/>
              <a:gd name="connsiteY6" fmla="*/ 3034499 h 5442758"/>
              <a:gd name="connsiteX7" fmla="*/ 3034499 w 4506342"/>
              <a:gd name="connsiteY7" fmla="*/ 0 h 5442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06342" h="5442758">
                <a:moveTo>
                  <a:pt x="3034499" y="0"/>
                </a:moveTo>
                <a:cubicBezTo>
                  <a:pt x="3558220" y="0"/>
                  <a:pt x="4050953" y="132675"/>
                  <a:pt x="4480922" y="366248"/>
                </a:cubicBezTo>
                <a:lnTo>
                  <a:pt x="4506342" y="381691"/>
                </a:lnTo>
                <a:lnTo>
                  <a:pt x="4506342" y="5442758"/>
                </a:lnTo>
                <a:lnTo>
                  <a:pt x="1193461" y="5442758"/>
                </a:lnTo>
                <a:lnTo>
                  <a:pt x="1104276" y="5376066"/>
                </a:lnTo>
                <a:cubicBezTo>
                  <a:pt x="429867" y="4819495"/>
                  <a:pt x="0" y="3977198"/>
                  <a:pt x="0" y="3034499"/>
                </a:cubicBezTo>
                <a:cubicBezTo>
                  <a:pt x="0" y="1358591"/>
                  <a:pt x="1358591" y="0"/>
                  <a:pt x="3034499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" name="Content Placeholder 4" descr="A picture containing outdoor, forest, wood, mountain&#10;&#10;Description automatically generated">
            <a:extLst>
              <a:ext uri="{FF2B5EF4-FFF2-40B4-BE49-F238E27FC236}">
                <a16:creationId xmlns:a16="http://schemas.microsoft.com/office/drawing/2014/main" id="{4FECFDAB-2AB0-E44F-BF73-03E27070585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 rot="5400000">
            <a:off x="4848433" y="1074127"/>
            <a:ext cx="5913772" cy="6607290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A6B33F2-3B4A-4051-A545-A6E39E29D0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82494" y="6482941"/>
            <a:ext cx="9144000" cy="39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0178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C955909-DC44-4B9F-9F31-57CA9F318B68}"/>
              </a:ext>
            </a:extLst>
          </p:cNvPr>
          <p:cNvSpPr txBox="1">
            <a:spLocks/>
          </p:cNvSpPr>
          <p:nvPr/>
        </p:nvSpPr>
        <p:spPr>
          <a:xfrm>
            <a:off x="1" y="6578744"/>
            <a:ext cx="9143999" cy="279256"/>
          </a:xfrm>
          <a:prstGeom prst="rect">
            <a:avLst/>
          </a:prstGeom>
          <a:solidFill>
            <a:srgbClr val="996633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Rural Heritage- Landscapes and Beyond  17-Oct-2019  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Patrimoine Rural - Paysages et Au-Delà  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Authors Family Name-Nom de </a:t>
            </a:r>
            <a:r>
              <a:rPr kumimoji="0" lang="en-US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famille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des auteurs</a:t>
            </a:r>
          </a:p>
        </p:txBody>
      </p:sp>
      <p:pic>
        <p:nvPicPr>
          <p:cNvPr id="6" name="Picture 5" descr="A group of people on a beach near a body of water&#10;&#10;Description automatically generated">
            <a:extLst>
              <a:ext uri="{FF2B5EF4-FFF2-40B4-BE49-F238E27FC236}">
                <a16:creationId xmlns:a16="http://schemas.microsoft.com/office/drawing/2014/main" id="{553DA94B-3D94-6148-9A38-F03BF1BFA5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63879" cy="6578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3079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2E8422-16C3-1940-8AD0-0DD5D2D44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759" y="3752849"/>
            <a:ext cx="2468166" cy="2452687"/>
          </a:xfrm>
        </p:spPr>
        <p:txBody>
          <a:bodyPr anchor="ctr">
            <a:normAutofit/>
          </a:bodyPr>
          <a:lstStyle/>
          <a:p>
            <a:r>
              <a:rPr lang="en-US" sz="2800" dirty="0">
                <a:latin typeface="Calibri" panose="020F0502020204030204" pitchFamily="34" charset="0"/>
              </a:rPr>
              <a:t>Wadi Rum Protected Area</a:t>
            </a:r>
          </a:p>
        </p:txBody>
      </p:sp>
      <p:pic>
        <p:nvPicPr>
          <p:cNvPr id="5" name="Picture 4" descr="A body of water with a mountain in the background&#10;&#10;Description automatically generated">
            <a:extLst>
              <a:ext uri="{FF2B5EF4-FFF2-40B4-BE49-F238E27FC236}">
                <a16:creationId xmlns:a16="http://schemas.microsoft.com/office/drawing/2014/main" id="{46EC1FB2-DFA6-C349-BF00-C42D74E0564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0" y="9723"/>
            <a:ext cx="9143980" cy="4249261"/>
          </a:xfrm>
          <a:custGeom>
            <a:avLst/>
            <a:gdLst>
              <a:gd name="connsiteX0" fmla="*/ 0 w 12192000"/>
              <a:gd name="connsiteY0" fmla="*/ 0 h 3692092"/>
              <a:gd name="connsiteX1" fmla="*/ 12192000 w 12192000"/>
              <a:gd name="connsiteY1" fmla="*/ 0 h 3692092"/>
              <a:gd name="connsiteX2" fmla="*/ 12192000 w 12192000"/>
              <a:gd name="connsiteY2" fmla="*/ 3504824 h 3692092"/>
              <a:gd name="connsiteX3" fmla="*/ 12024691 w 12192000"/>
              <a:gd name="connsiteY3" fmla="*/ 3517794 h 3692092"/>
              <a:gd name="connsiteX4" fmla="*/ 160485 w 12192000"/>
              <a:gd name="connsiteY4" fmla="*/ 3663863 h 3692092"/>
              <a:gd name="connsiteX5" fmla="*/ 0 w 12192000"/>
              <a:gd name="connsiteY5" fmla="*/ 3692092 h 369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3D3D30-8785-DF40-BB99-46C2DE873E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7986" y="3752850"/>
            <a:ext cx="5614060" cy="245268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US" sz="18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800" dirty="0">
                <a:latin typeface="Calibri" panose="020F0502020204030204" pitchFamily="34" charset="0"/>
              </a:rPr>
              <a:t>The site inscribed in 2011 under criterion (vii) for its outstanding beauty, and spectacular desert landscape </a:t>
            </a:r>
          </a:p>
          <a:p>
            <a:pPr marL="0" indent="0">
              <a:buNone/>
            </a:pPr>
            <a:endParaRPr lang="en-US" sz="1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8CE5F6-D61E-49B4-AE0D-6C8C394DC2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68" y="6461760"/>
            <a:ext cx="9144000" cy="39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317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SC04006.jpg">
            <a:extLst>
              <a:ext uri="{FF2B5EF4-FFF2-40B4-BE49-F238E27FC236}">
                <a16:creationId xmlns:a16="http://schemas.microsoft.com/office/drawing/2014/main" id="{1A9AABF1-F3AA-F04E-A335-B9D1327D55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53491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E63F5F8-577A-DA48-989B-C9F094E670B2}"/>
              </a:ext>
            </a:extLst>
          </p:cNvPr>
          <p:cNvSpPr txBox="1">
            <a:spLocks/>
          </p:cNvSpPr>
          <p:nvPr/>
        </p:nvSpPr>
        <p:spPr>
          <a:xfrm>
            <a:off x="628650" y="839096"/>
            <a:ext cx="7886700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latinLnBrk="1"/>
            <a:r>
              <a:rPr lang="es-ES" altLang="ko-KR" sz="3200" b="1" dirty="0">
                <a:solidFill>
                  <a:schemeClr val="bg1"/>
                </a:solidFill>
              </a:rPr>
              <a:t>The Cultural Landscape of Bali Province – Subaks as an expression of the philosophy of </a:t>
            </a:r>
            <a:r>
              <a:rPr lang="es-ES" altLang="ko-KR" sz="3200" b="1" i="1" dirty="0">
                <a:solidFill>
                  <a:schemeClr val="bg1"/>
                </a:solidFill>
              </a:rPr>
              <a:t>Tri Hita Karana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1D24220-EF7D-473D-B820-745085AAE0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34912"/>
            <a:ext cx="9144000" cy="32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71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C1399C6-07BD-4746-A932-CDE551E4B3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92874"/>
            <a:ext cx="9144000" cy="39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1585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525C32C-8A98-43B0-B172-4850F64CFF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61760"/>
            <a:ext cx="9144000" cy="39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204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4" descr="DSC04025.jpg">
            <a:extLst>
              <a:ext uri="{FF2B5EF4-FFF2-40B4-BE49-F238E27FC236}">
                <a16:creationId xmlns:a16="http://schemas.microsoft.com/office/drawing/2014/main" id="{DC6734C7-C32C-5244-AC39-4D23D404F1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0"/>
            <a:ext cx="9143999" cy="65349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34107FF-FEB9-409A-81C5-51D55E5F22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34912"/>
            <a:ext cx="9144000" cy="32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626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5D0AEC7-58BE-744D-9BE5-884798D13C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534912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495C97F-3B34-BB46-9079-74931BC6A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0333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err="1"/>
              <a:t>Jeju</a:t>
            </a:r>
            <a:r>
              <a:rPr lang="en-US" sz="3200" b="1" dirty="0"/>
              <a:t> Island, Republic of Korea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B213323-6D27-4528-80B6-FF3A0F3D11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34912"/>
            <a:ext cx="9144000" cy="32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317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C3F30B-132C-ED4C-BB2D-BC540FFF4A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143500" cy="65349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0593036-3438-1048-9058-75EA5D479F3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0" y="0"/>
            <a:ext cx="4572000" cy="653491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29AE01F-ADC7-4038-A905-85118FF8A2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534912"/>
            <a:ext cx="9715500" cy="32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309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7E69EBB-B741-1249-BDEF-025D80B6A8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0109" y="371006"/>
            <a:ext cx="4662152" cy="611598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BCB2CED-FC70-524F-A112-8B5EF61B3D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739" y="3716785"/>
            <a:ext cx="4503587" cy="2743975"/>
          </a:xfrm>
          <a:prstGeom prst="rect">
            <a:avLst/>
          </a:prstGeom>
        </p:spPr>
      </p:pic>
      <p:pic>
        <p:nvPicPr>
          <p:cNvPr id="5" name="Content Placeholder 5" descr="OCD.jpeg">
            <a:extLst>
              <a:ext uri="{FF2B5EF4-FFF2-40B4-BE49-F238E27FC236}">
                <a16:creationId xmlns:a16="http://schemas.microsoft.com/office/drawing/2014/main" id="{E0209E63-5EDE-E04D-9F3E-D29792DCDF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8836" y="0"/>
            <a:ext cx="2942438" cy="41140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4E38AF8-BCA2-4731-A826-634217BC5B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1739" y="6460760"/>
            <a:ext cx="9144000" cy="39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823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235C-AE42-4274-9CC6-63D34FC1B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030817" cy="86821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/>
              <a:t>Case Study: Culturally Diverse Farming Communities in Far North Queensland, Australia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C955909-DC44-4B9F-9F31-57CA9F318B68}"/>
              </a:ext>
            </a:extLst>
          </p:cNvPr>
          <p:cNvSpPr txBox="1">
            <a:spLocks/>
          </p:cNvSpPr>
          <p:nvPr/>
        </p:nvSpPr>
        <p:spPr>
          <a:xfrm>
            <a:off x="0" y="6578744"/>
            <a:ext cx="9143999" cy="279256"/>
          </a:xfrm>
          <a:prstGeom prst="rect">
            <a:avLst/>
          </a:prstGeom>
          <a:solidFill>
            <a:srgbClr val="996633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Rural Heritage- Landscapes and Beyond  17-Oct-2019  </a:t>
            </a:r>
            <a:r>
              <a:rPr lang="fr-FR" sz="1200" dirty="0">
                <a:solidFill>
                  <a:schemeClr val="bg1"/>
                </a:solidFill>
              </a:rPr>
              <a:t>Patrimoine Rural - Paysages et Au-Delà  Buckley, McIntyre-Tamwoy, Abedalhaleem</a:t>
            </a:r>
            <a:endParaRPr lang="en-US" sz="1200" i="1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728075-88B1-4CAB-8E23-28A92F94D3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775" y="878157"/>
            <a:ext cx="8759686" cy="560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091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C955909-DC44-4B9F-9F31-57CA9F318B68}"/>
              </a:ext>
            </a:extLst>
          </p:cNvPr>
          <p:cNvSpPr txBox="1">
            <a:spLocks/>
          </p:cNvSpPr>
          <p:nvPr/>
        </p:nvSpPr>
        <p:spPr>
          <a:xfrm>
            <a:off x="0" y="6578744"/>
            <a:ext cx="9143999" cy="279256"/>
          </a:xfrm>
          <a:prstGeom prst="rect">
            <a:avLst/>
          </a:prstGeom>
          <a:solidFill>
            <a:srgbClr val="996633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Rural Heritage- Landscapes and Beyond  17-Oct-2019  </a:t>
            </a:r>
            <a:r>
              <a:rPr lang="fr-FR" sz="1200" dirty="0">
                <a:solidFill>
                  <a:schemeClr val="bg1"/>
                </a:solidFill>
              </a:rPr>
              <a:t>Patrimoine Rural - Paysages et Au-Delà   Buckley, McIntyre-Tamwoy, Abedalhaleem</a:t>
            </a:r>
            <a:endParaRPr lang="en-US" sz="1200" i="1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9769770-B252-4C25-88E2-9615366DFC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9144000" cy="657874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462C00E-274F-4DC0-9479-94E45A71E4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4879" y="4066390"/>
            <a:ext cx="3789120" cy="2512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419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C955909-DC44-4B9F-9F31-57CA9F318B68}"/>
              </a:ext>
            </a:extLst>
          </p:cNvPr>
          <p:cNvSpPr txBox="1">
            <a:spLocks/>
          </p:cNvSpPr>
          <p:nvPr/>
        </p:nvSpPr>
        <p:spPr>
          <a:xfrm>
            <a:off x="0" y="6578744"/>
            <a:ext cx="9143999" cy="279256"/>
          </a:xfrm>
          <a:prstGeom prst="rect">
            <a:avLst/>
          </a:prstGeom>
          <a:solidFill>
            <a:srgbClr val="996633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Rural Heritage- Landscapes and Beyond  17-Oct-2019  </a:t>
            </a:r>
            <a:r>
              <a:rPr lang="fr-FR" sz="1200" dirty="0">
                <a:solidFill>
                  <a:schemeClr val="bg1"/>
                </a:solidFill>
              </a:rPr>
              <a:t>Patrimoine Rural - Paysages et Au-Delà   Buckley, McIntyre-Tamwoy, Abedalhaleem</a:t>
            </a:r>
            <a:endParaRPr lang="en-US" sz="1200" i="1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C04E2D-8B97-4821-A9BE-3E14B589AF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999" cy="6578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927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805</TotalTime>
  <Words>397</Words>
  <Application>Microsoft Office PowerPoint</Application>
  <PresentationFormat>On-screen Show (4:3)</PresentationFormat>
  <Paragraphs>48</Paragraphs>
  <Slides>21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Devanagari Sangam MN</vt:lpstr>
      <vt:lpstr>Wingdings</vt:lpstr>
      <vt:lpstr>Office Theme</vt:lpstr>
      <vt:lpstr>RURAL HERITAGE- LANDSCAPES AND BEYOND PATRIMOINE RURAL - PAYSAGES ET AU-DELÀ</vt:lpstr>
      <vt:lpstr>PowerPoint Presentation</vt:lpstr>
      <vt:lpstr>PowerPoint Presentation</vt:lpstr>
      <vt:lpstr>Jeju Island, Republic of Korea</vt:lpstr>
      <vt:lpstr>PowerPoint Presentation</vt:lpstr>
      <vt:lpstr>PowerPoint Presentation</vt:lpstr>
      <vt:lpstr>Case Study: Culturally Diverse Farming Communities in Far North Queensland, Australia</vt:lpstr>
      <vt:lpstr>PowerPoint Presentation</vt:lpstr>
      <vt:lpstr>PowerPoint Presentation</vt:lpstr>
      <vt:lpstr>PowerPoint Presentation</vt:lpstr>
      <vt:lpstr>PowerPoint Presentation</vt:lpstr>
      <vt:lpstr>Use Calibri Light 32 Pt for Headings English/French Utilisez Calibri Light 32 Pt pour les titres anglais / français</vt:lpstr>
      <vt:lpstr>PowerPoint Presentation</vt:lpstr>
      <vt:lpstr>The impacts of wars and civil conflicts on the Arab region </vt:lpstr>
      <vt:lpstr>Socotra Archipelago</vt:lpstr>
      <vt:lpstr>Socotra Archipelago</vt:lpstr>
      <vt:lpstr>PowerPoint Presentation</vt:lpstr>
      <vt:lpstr>PowerPoint Presentation</vt:lpstr>
      <vt:lpstr>Wadi Rum Protected Area</vt:lpstr>
      <vt:lpstr>PowerPoint Presentation</vt:lpstr>
      <vt:lpstr>PowerPoint Presentation</vt:lpstr>
    </vt:vector>
  </TitlesOfParts>
  <Manager>ODonnell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PPT Format</dc:subject>
  <dc:creator>ICOMOs IFLA;ISC CL</dc:creator>
  <cp:keywords>Marrakech Symposium</cp:keywords>
  <cp:lastModifiedBy>Sue McIntyre-Tamwoy</cp:lastModifiedBy>
  <cp:revision>15</cp:revision>
  <dcterms:created xsi:type="dcterms:W3CDTF">2019-09-14T21:00:20Z</dcterms:created>
  <dcterms:modified xsi:type="dcterms:W3CDTF">2019-10-05T02:12:44Z</dcterms:modified>
</cp:coreProperties>
</file>