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63" r:id="rId2"/>
    <p:sldId id="286" r:id="rId3"/>
    <p:sldId id="272" r:id="rId4"/>
    <p:sldId id="282" r:id="rId5"/>
    <p:sldId id="269" r:id="rId6"/>
    <p:sldId id="259" r:id="rId7"/>
    <p:sldId id="273" r:id="rId8"/>
    <p:sldId id="278" r:id="rId9"/>
    <p:sldId id="274" r:id="rId10"/>
    <p:sldId id="289" r:id="rId11"/>
    <p:sldId id="275" r:id="rId12"/>
    <p:sldId id="301" r:id="rId13"/>
    <p:sldId id="257" r:id="rId14"/>
    <p:sldId id="271" r:id="rId15"/>
    <p:sldId id="260" r:id="rId16"/>
    <p:sldId id="296" r:id="rId17"/>
    <p:sldId id="270" r:id="rId18"/>
    <p:sldId id="261" r:id="rId19"/>
    <p:sldId id="262" r:id="rId20"/>
    <p:sldId id="256" r:id="rId21"/>
    <p:sldId id="265" r:id="rId22"/>
    <p:sldId id="267" r:id="rId23"/>
    <p:sldId id="304" r:id="rId24"/>
    <p:sldId id="299" r:id="rId25"/>
    <p:sldId id="302" r:id="rId26"/>
    <p:sldId id="288" r:id="rId27"/>
    <p:sldId id="303" r:id="rId28"/>
    <p:sldId id="297" r:id="rId29"/>
    <p:sldId id="290" r:id="rId30"/>
    <p:sldId id="292" r:id="rId31"/>
    <p:sldId id="291" r:id="rId32"/>
    <p:sldId id="293" r:id="rId33"/>
    <p:sldId id="300" r:id="rId34"/>
    <p:sldId id="294" r:id="rId35"/>
    <p:sldId id="258" r:id="rId36"/>
    <p:sldId id="268" r:id="rId37"/>
    <p:sldId id="283" r:id="rId38"/>
  </p:sldIdLst>
  <p:sldSz cx="12192000" cy="6858000"/>
  <p:notesSz cx="9236075"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660066"/>
    <a:srgbClr val="FF3B3B"/>
    <a:srgbClr val="003300"/>
    <a:srgbClr val="663300"/>
    <a:srgbClr val="3399FF"/>
    <a:srgbClr val="203214"/>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55" autoAdjust="0"/>
    <p:restoredTop sz="94660"/>
  </p:normalViewPr>
  <p:slideViewPr>
    <p:cSldViewPr snapToGrid="0">
      <p:cViewPr varScale="1">
        <p:scale>
          <a:sx n="63" d="100"/>
          <a:sy n="63" d="100"/>
        </p:scale>
        <p:origin x="918" y="144"/>
      </p:cViewPr>
      <p:guideLst/>
    </p:cSldViewPr>
  </p:slideViewPr>
  <p:notesTextViewPr>
    <p:cViewPr>
      <p:scale>
        <a:sx n="1" d="1"/>
        <a:sy n="1" d="1"/>
      </p:scale>
      <p:origin x="0" y="0"/>
    </p:cViewPr>
  </p:notesTextViewPr>
  <p:sorterViewPr>
    <p:cViewPr varScale="1">
      <p:scale>
        <a:sx n="1" d="1"/>
        <a:sy n="1" d="1"/>
      </p:scale>
      <p:origin x="0" y="-811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Tony\Activities_Departments_Phys-etc\CUWiP_2019\Notes_workshop\temperature_dat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TMP36 temperature decrease over time</a:t>
            </a:r>
          </a:p>
        </c:rich>
      </c:tx>
      <c:layout>
        <c:manualLayout>
          <c:xMode val="edge"/>
          <c:yMode val="edge"/>
          <c:x val="0.23442344706911636"/>
          <c:y val="3.240740740740740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yVal>
            <c:numRef>
              <c:f>Sheet1!$B$2:$B$794</c:f>
              <c:numCache>
                <c:formatCode>General</c:formatCode>
                <c:ptCount val="793"/>
                <c:pt idx="0">
                  <c:v>0.99999999999999956</c:v>
                </c:pt>
                <c:pt idx="1">
                  <c:v>0.99999999999999956</c:v>
                </c:pt>
                <c:pt idx="2">
                  <c:v>0.99999999999999956</c:v>
                </c:pt>
                <c:pt idx="3">
                  <c:v>0.99999999999999956</c:v>
                </c:pt>
                <c:pt idx="4">
                  <c:v>0.99999999999999956</c:v>
                </c:pt>
                <c:pt idx="5">
                  <c:v>0.99999999999999956</c:v>
                </c:pt>
                <c:pt idx="6">
                  <c:v>0.99999999999999956</c:v>
                </c:pt>
                <c:pt idx="7">
                  <c:v>0.87709497206703924</c:v>
                </c:pt>
                <c:pt idx="8">
                  <c:v>0.99999999999999956</c:v>
                </c:pt>
                <c:pt idx="9">
                  <c:v>0.87709497206703924</c:v>
                </c:pt>
                <c:pt idx="10">
                  <c:v>0.99999999999999956</c:v>
                </c:pt>
                <c:pt idx="11">
                  <c:v>0.99999999999999956</c:v>
                </c:pt>
                <c:pt idx="12">
                  <c:v>0.99999999999999956</c:v>
                </c:pt>
                <c:pt idx="13">
                  <c:v>0.87709497206703924</c:v>
                </c:pt>
                <c:pt idx="14">
                  <c:v>0.99999999999999956</c:v>
                </c:pt>
                <c:pt idx="15">
                  <c:v>0.87709497206703924</c:v>
                </c:pt>
                <c:pt idx="16">
                  <c:v>0.87709497206703924</c:v>
                </c:pt>
                <c:pt idx="17">
                  <c:v>0.87709497206703924</c:v>
                </c:pt>
                <c:pt idx="18">
                  <c:v>0.87709497206703924</c:v>
                </c:pt>
                <c:pt idx="19">
                  <c:v>0.87709497206703924</c:v>
                </c:pt>
                <c:pt idx="20">
                  <c:v>0.87709497206703924</c:v>
                </c:pt>
                <c:pt idx="21">
                  <c:v>0.87709497206703924</c:v>
                </c:pt>
                <c:pt idx="22">
                  <c:v>0.87709497206703924</c:v>
                </c:pt>
                <c:pt idx="23">
                  <c:v>0.87709497206703924</c:v>
                </c:pt>
                <c:pt idx="24">
                  <c:v>0.87709497206703924</c:v>
                </c:pt>
                <c:pt idx="25">
                  <c:v>0.87709497206703924</c:v>
                </c:pt>
                <c:pt idx="26">
                  <c:v>0.87709497206703924</c:v>
                </c:pt>
                <c:pt idx="27">
                  <c:v>0.87709497206703924</c:v>
                </c:pt>
                <c:pt idx="28">
                  <c:v>0.87709497206703924</c:v>
                </c:pt>
                <c:pt idx="29">
                  <c:v>0.75418994413407903</c:v>
                </c:pt>
                <c:pt idx="30">
                  <c:v>0.87709497206703924</c:v>
                </c:pt>
                <c:pt idx="31">
                  <c:v>0.75418994413407903</c:v>
                </c:pt>
                <c:pt idx="32">
                  <c:v>0.87709497206703924</c:v>
                </c:pt>
                <c:pt idx="33">
                  <c:v>0.75418994413407903</c:v>
                </c:pt>
                <c:pt idx="34">
                  <c:v>0.75418994413407903</c:v>
                </c:pt>
                <c:pt idx="35">
                  <c:v>0.75418994413407903</c:v>
                </c:pt>
                <c:pt idx="36">
                  <c:v>0.75418994413407903</c:v>
                </c:pt>
                <c:pt idx="37">
                  <c:v>0.75418994413407903</c:v>
                </c:pt>
                <c:pt idx="38">
                  <c:v>0.87709497206703924</c:v>
                </c:pt>
                <c:pt idx="39">
                  <c:v>0.75418994413407903</c:v>
                </c:pt>
                <c:pt idx="40">
                  <c:v>0.75418994413407903</c:v>
                </c:pt>
                <c:pt idx="41">
                  <c:v>0.75418994413407903</c:v>
                </c:pt>
                <c:pt idx="42">
                  <c:v>0.75418994413407903</c:v>
                </c:pt>
                <c:pt idx="43">
                  <c:v>0.75418994413407903</c:v>
                </c:pt>
                <c:pt idx="44">
                  <c:v>0.75418994413407903</c:v>
                </c:pt>
                <c:pt idx="45">
                  <c:v>0.63128491620111671</c:v>
                </c:pt>
                <c:pt idx="46">
                  <c:v>0.75418994413407903</c:v>
                </c:pt>
                <c:pt idx="47">
                  <c:v>0.75418994413407903</c:v>
                </c:pt>
                <c:pt idx="48">
                  <c:v>0.75418994413407903</c:v>
                </c:pt>
                <c:pt idx="49">
                  <c:v>0.75418994413407903</c:v>
                </c:pt>
                <c:pt idx="50">
                  <c:v>0.75418994413407903</c:v>
                </c:pt>
                <c:pt idx="51">
                  <c:v>0.75418994413407903</c:v>
                </c:pt>
                <c:pt idx="52">
                  <c:v>0.63128491620111671</c:v>
                </c:pt>
                <c:pt idx="53">
                  <c:v>0.63128491620111671</c:v>
                </c:pt>
                <c:pt idx="54">
                  <c:v>0.63128491620111671</c:v>
                </c:pt>
                <c:pt idx="55">
                  <c:v>0.63128491620111671</c:v>
                </c:pt>
                <c:pt idx="56">
                  <c:v>0.63128491620111671</c:v>
                </c:pt>
                <c:pt idx="57">
                  <c:v>0.63128491620111671</c:v>
                </c:pt>
                <c:pt idx="58">
                  <c:v>0.63128491620111671</c:v>
                </c:pt>
                <c:pt idx="59">
                  <c:v>0.63128491620111671</c:v>
                </c:pt>
                <c:pt idx="60">
                  <c:v>0.75418994413407903</c:v>
                </c:pt>
                <c:pt idx="61">
                  <c:v>0.63128491620111671</c:v>
                </c:pt>
                <c:pt idx="62">
                  <c:v>0.63128491620111671</c:v>
                </c:pt>
                <c:pt idx="63">
                  <c:v>0.63128491620111671</c:v>
                </c:pt>
                <c:pt idx="64">
                  <c:v>0.63128491620111671</c:v>
                </c:pt>
                <c:pt idx="65">
                  <c:v>0.63128491620111671</c:v>
                </c:pt>
                <c:pt idx="66">
                  <c:v>0.63128491620111671</c:v>
                </c:pt>
                <c:pt idx="67">
                  <c:v>0.63128491620111671</c:v>
                </c:pt>
                <c:pt idx="68">
                  <c:v>0.75418994413407903</c:v>
                </c:pt>
                <c:pt idx="69">
                  <c:v>0.63128491620111671</c:v>
                </c:pt>
                <c:pt idx="70">
                  <c:v>0.63128491620111671</c:v>
                </c:pt>
                <c:pt idx="71">
                  <c:v>0.5083798882681565</c:v>
                </c:pt>
                <c:pt idx="72">
                  <c:v>0.63128491620111671</c:v>
                </c:pt>
                <c:pt idx="73">
                  <c:v>0.63128491620111671</c:v>
                </c:pt>
                <c:pt idx="74">
                  <c:v>0.63128491620111671</c:v>
                </c:pt>
                <c:pt idx="75">
                  <c:v>0.63128491620111671</c:v>
                </c:pt>
                <c:pt idx="76">
                  <c:v>0.5083798882681565</c:v>
                </c:pt>
                <c:pt idx="77">
                  <c:v>0.63128491620111671</c:v>
                </c:pt>
                <c:pt idx="78">
                  <c:v>0.5083798882681565</c:v>
                </c:pt>
                <c:pt idx="79">
                  <c:v>0.5083798882681565</c:v>
                </c:pt>
                <c:pt idx="80">
                  <c:v>0.5083798882681565</c:v>
                </c:pt>
                <c:pt idx="81">
                  <c:v>0.5083798882681565</c:v>
                </c:pt>
                <c:pt idx="82">
                  <c:v>0.5083798882681565</c:v>
                </c:pt>
                <c:pt idx="83">
                  <c:v>0.5083798882681565</c:v>
                </c:pt>
                <c:pt idx="84">
                  <c:v>0.5083798882681565</c:v>
                </c:pt>
                <c:pt idx="85">
                  <c:v>0.5083798882681565</c:v>
                </c:pt>
                <c:pt idx="86">
                  <c:v>0.5083798882681565</c:v>
                </c:pt>
                <c:pt idx="87">
                  <c:v>0.63128491620111671</c:v>
                </c:pt>
                <c:pt idx="88">
                  <c:v>0.5083798882681565</c:v>
                </c:pt>
                <c:pt idx="89">
                  <c:v>0.5083798882681565</c:v>
                </c:pt>
                <c:pt idx="90">
                  <c:v>0.5083798882681565</c:v>
                </c:pt>
                <c:pt idx="91">
                  <c:v>0.5083798882681565</c:v>
                </c:pt>
                <c:pt idx="92">
                  <c:v>0.5083798882681565</c:v>
                </c:pt>
                <c:pt idx="93">
                  <c:v>0.5083798882681565</c:v>
                </c:pt>
                <c:pt idx="94">
                  <c:v>0.5083798882681565</c:v>
                </c:pt>
                <c:pt idx="95">
                  <c:v>0.5083798882681565</c:v>
                </c:pt>
                <c:pt idx="96">
                  <c:v>0.5083798882681565</c:v>
                </c:pt>
                <c:pt idx="97">
                  <c:v>0.5083798882681565</c:v>
                </c:pt>
                <c:pt idx="98">
                  <c:v>0.5083798882681565</c:v>
                </c:pt>
                <c:pt idx="99">
                  <c:v>0.38547486033519623</c:v>
                </c:pt>
                <c:pt idx="100">
                  <c:v>0.5083798882681565</c:v>
                </c:pt>
                <c:pt idx="101">
                  <c:v>0.5083798882681565</c:v>
                </c:pt>
                <c:pt idx="102">
                  <c:v>0.38547486033519623</c:v>
                </c:pt>
                <c:pt idx="103">
                  <c:v>0.38547486033519623</c:v>
                </c:pt>
                <c:pt idx="104">
                  <c:v>0.5083798882681565</c:v>
                </c:pt>
                <c:pt idx="105">
                  <c:v>0.38547486033519623</c:v>
                </c:pt>
                <c:pt idx="106">
                  <c:v>0.5083798882681565</c:v>
                </c:pt>
                <c:pt idx="107">
                  <c:v>0.5083798882681565</c:v>
                </c:pt>
                <c:pt idx="108">
                  <c:v>0.38547486033519623</c:v>
                </c:pt>
                <c:pt idx="109">
                  <c:v>0.38547486033519623</c:v>
                </c:pt>
                <c:pt idx="110">
                  <c:v>0.5083798882681565</c:v>
                </c:pt>
                <c:pt idx="111">
                  <c:v>0.38547486033519623</c:v>
                </c:pt>
                <c:pt idx="112">
                  <c:v>0.38547486033519623</c:v>
                </c:pt>
                <c:pt idx="113">
                  <c:v>0.38547486033519623</c:v>
                </c:pt>
                <c:pt idx="114">
                  <c:v>0.38547486033519623</c:v>
                </c:pt>
                <c:pt idx="115">
                  <c:v>0.38547486033519623</c:v>
                </c:pt>
                <c:pt idx="116">
                  <c:v>0.38547486033519623</c:v>
                </c:pt>
                <c:pt idx="117">
                  <c:v>0.5083798882681565</c:v>
                </c:pt>
                <c:pt idx="118">
                  <c:v>0.38547486033519623</c:v>
                </c:pt>
                <c:pt idx="119">
                  <c:v>0.38547486033519623</c:v>
                </c:pt>
                <c:pt idx="120">
                  <c:v>0.38547486033519623</c:v>
                </c:pt>
                <c:pt idx="121">
                  <c:v>0.38547486033519623</c:v>
                </c:pt>
                <c:pt idx="122">
                  <c:v>0.38547486033519623</c:v>
                </c:pt>
                <c:pt idx="123">
                  <c:v>0.38547486033519623</c:v>
                </c:pt>
                <c:pt idx="124">
                  <c:v>0.38547486033519623</c:v>
                </c:pt>
                <c:pt idx="125">
                  <c:v>0.38547486033519623</c:v>
                </c:pt>
                <c:pt idx="126">
                  <c:v>0.38547486033519623</c:v>
                </c:pt>
                <c:pt idx="127">
                  <c:v>0.38547486033519623</c:v>
                </c:pt>
                <c:pt idx="128">
                  <c:v>0.38547486033519623</c:v>
                </c:pt>
                <c:pt idx="129">
                  <c:v>0.38547486033519623</c:v>
                </c:pt>
                <c:pt idx="130">
                  <c:v>0.38547486033519623</c:v>
                </c:pt>
                <c:pt idx="131">
                  <c:v>0.38547486033519623</c:v>
                </c:pt>
                <c:pt idx="132">
                  <c:v>0.38547486033519623</c:v>
                </c:pt>
                <c:pt idx="133">
                  <c:v>0.38547486033519623</c:v>
                </c:pt>
                <c:pt idx="134">
                  <c:v>0.38547486033519623</c:v>
                </c:pt>
                <c:pt idx="135">
                  <c:v>0.38547486033519623</c:v>
                </c:pt>
                <c:pt idx="136">
                  <c:v>0.38547486033519623</c:v>
                </c:pt>
                <c:pt idx="137">
                  <c:v>0.38547486033519623</c:v>
                </c:pt>
                <c:pt idx="138">
                  <c:v>0.38547486033519623</c:v>
                </c:pt>
                <c:pt idx="139">
                  <c:v>0.38547486033519623</c:v>
                </c:pt>
                <c:pt idx="140">
                  <c:v>0.38547486033519623</c:v>
                </c:pt>
                <c:pt idx="141">
                  <c:v>0.38547486033519623</c:v>
                </c:pt>
                <c:pt idx="142">
                  <c:v>0.26256983240223397</c:v>
                </c:pt>
                <c:pt idx="143">
                  <c:v>0.38547486033519623</c:v>
                </c:pt>
                <c:pt idx="144">
                  <c:v>0.38547486033519623</c:v>
                </c:pt>
                <c:pt idx="145">
                  <c:v>0.38547486033519623</c:v>
                </c:pt>
                <c:pt idx="146">
                  <c:v>0.26256983240223397</c:v>
                </c:pt>
                <c:pt idx="147">
                  <c:v>0.38547486033519623</c:v>
                </c:pt>
                <c:pt idx="148">
                  <c:v>0.38547486033519623</c:v>
                </c:pt>
                <c:pt idx="149">
                  <c:v>0.38547486033519623</c:v>
                </c:pt>
                <c:pt idx="150">
                  <c:v>0.26256983240223397</c:v>
                </c:pt>
                <c:pt idx="151">
                  <c:v>0.26256983240223397</c:v>
                </c:pt>
                <c:pt idx="152">
                  <c:v>0.26256983240223397</c:v>
                </c:pt>
                <c:pt idx="153">
                  <c:v>0.38547486033519623</c:v>
                </c:pt>
                <c:pt idx="154">
                  <c:v>0.26256983240223397</c:v>
                </c:pt>
                <c:pt idx="155">
                  <c:v>0.26256983240223397</c:v>
                </c:pt>
                <c:pt idx="156">
                  <c:v>0.26256983240223397</c:v>
                </c:pt>
                <c:pt idx="157">
                  <c:v>0.26256983240223397</c:v>
                </c:pt>
                <c:pt idx="158">
                  <c:v>0.26256983240223397</c:v>
                </c:pt>
                <c:pt idx="159">
                  <c:v>0.26256983240223397</c:v>
                </c:pt>
                <c:pt idx="160">
                  <c:v>0.26256983240223397</c:v>
                </c:pt>
                <c:pt idx="161">
                  <c:v>0.26256983240223397</c:v>
                </c:pt>
                <c:pt idx="162">
                  <c:v>0.26256983240223397</c:v>
                </c:pt>
                <c:pt idx="163">
                  <c:v>0.26256983240223397</c:v>
                </c:pt>
                <c:pt idx="164">
                  <c:v>0.26256983240223397</c:v>
                </c:pt>
                <c:pt idx="165">
                  <c:v>0.26256983240223397</c:v>
                </c:pt>
                <c:pt idx="166">
                  <c:v>0.26256983240223397</c:v>
                </c:pt>
                <c:pt idx="167">
                  <c:v>0.26256983240223397</c:v>
                </c:pt>
                <c:pt idx="168">
                  <c:v>0.26256983240223397</c:v>
                </c:pt>
                <c:pt idx="169">
                  <c:v>0.26256983240223397</c:v>
                </c:pt>
                <c:pt idx="170">
                  <c:v>0.26256983240223397</c:v>
                </c:pt>
                <c:pt idx="171">
                  <c:v>0.26256983240223397</c:v>
                </c:pt>
                <c:pt idx="172">
                  <c:v>0.26256983240223397</c:v>
                </c:pt>
                <c:pt idx="173">
                  <c:v>0.26256983240223397</c:v>
                </c:pt>
                <c:pt idx="174">
                  <c:v>0.26256983240223397</c:v>
                </c:pt>
                <c:pt idx="175">
                  <c:v>0.26256983240223397</c:v>
                </c:pt>
                <c:pt idx="176">
                  <c:v>0.26256983240223397</c:v>
                </c:pt>
                <c:pt idx="177">
                  <c:v>0.26256983240223397</c:v>
                </c:pt>
                <c:pt idx="178">
                  <c:v>0.26256983240223397</c:v>
                </c:pt>
                <c:pt idx="179">
                  <c:v>0.26256983240223397</c:v>
                </c:pt>
                <c:pt idx="180">
                  <c:v>0.26256983240223397</c:v>
                </c:pt>
                <c:pt idx="181">
                  <c:v>0.26256983240223397</c:v>
                </c:pt>
                <c:pt idx="182">
                  <c:v>0.26256983240223397</c:v>
                </c:pt>
                <c:pt idx="183">
                  <c:v>0.26256983240223397</c:v>
                </c:pt>
                <c:pt idx="184">
                  <c:v>0.26256983240223397</c:v>
                </c:pt>
                <c:pt idx="185">
                  <c:v>0.26256983240223397</c:v>
                </c:pt>
                <c:pt idx="186">
                  <c:v>0.26256983240223397</c:v>
                </c:pt>
                <c:pt idx="187">
                  <c:v>0.26256983240223397</c:v>
                </c:pt>
                <c:pt idx="188">
                  <c:v>0.26256983240223397</c:v>
                </c:pt>
                <c:pt idx="189">
                  <c:v>0.26256983240223397</c:v>
                </c:pt>
                <c:pt idx="190">
                  <c:v>0.26256983240223397</c:v>
                </c:pt>
                <c:pt idx="191">
                  <c:v>0.26256983240223397</c:v>
                </c:pt>
                <c:pt idx="192">
                  <c:v>0.26256983240223397</c:v>
                </c:pt>
                <c:pt idx="193">
                  <c:v>0.26256983240223397</c:v>
                </c:pt>
                <c:pt idx="194">
                  <c:v>0.13966480446927373</c:v>
                </c:pt>
                <c:pt idx="195">
                  <c:v>0.26256983240223397</c:v>
                </c:pt>
                <c:pt idx="196">
                  <c:v>0.26256983240223397</c:v>
                </c:pt>
                <c:pt idx="197">
                  <c:v>0.26256983240223397</c:v>
                </c:pt>
                <c:pt idx="198">
                  <c:v>0.26256983240223397</c:v>
                </c:pt>
                <c:pt idx="199">
                  <c:v>0.26256983240223397</c:v>
                </c:pt>
                <c:pt idx="200">
                  <c:v>0.26256983240223397</c:v>
                </c:pt>
                <c:pt idx="201">
                  <c:v>0.26256983240223397</c:v>
                </c:pt>
                <c:pt idx="202">
                  <c:v>0.26256983240223397</c:v>
                </c:pt>
                <c:pt idx="203">
                  <c:v>0.26256983240223397</c:v>
                </c:pt>
                <c:pt idx="204">
                  <c:v>0.26256983240223397</c:v>
                </c:pt>
                <c:pt idx="205">
                  <c:v>0.26256983240223397</c:v>
                </c:pt>
                <c:pt idx="206">
                  <c:v>0.26256983240223397</c:v>
                </c:pt>
                <c:pt idx="207">
                  <c:v>0.26256983240223397</c:v>
                </c:pt>
                <c:pt idx="208">
                  <c:v>0.13966480446927373</c:v>
                </c:pt>
                <c:pt idx="209">
                  <c:v>0.26256983240223397</c:v>
                </c:pt>
                <c:pt idx="210">
                  <c:v>0.26256983240223397</c:v>
                </c:pt>
                <c:pt idx="211">
                  <c:v>0.26256983240223397</c:v>
                </c:pt>
                <c:pt idx="212">
                  <c:v>0.26256983240223397</c:v>
                </c:pt>
                <c:pt idx="213">
                  <c:v>0.26256983240223397</c:v>
                </c:pt>
                <c:pt idx="214">
                  <c:v>0.13966480446927373</c:v>
                </c:pt>
                <c:pt idx="215">
                  <c:v>0.26256983240223397</c:v>
                </c:pt>
                <c:pt idx="216">
                  <c:v>0.13966480446927373</c:v>
                </c:pt>
                <c:pt idx="217">
                  <c:v>0.26256983240223397</c:v>
                </c:pt>
                <c:pt idx="218">
                  <c:v>0.13966480446927373</c:v>
                </c:pt>
                <c:pt idx="219">
                  <c:v>0.26256983240223397</c:v>
                </c:pt>
                <c:pt idx="220">
                  <c:v>0.13966480446927373</c:v>
                </c:pt>
                <c:pt idx="221">
                  <c:v>0.26256983240223397</c:v>
                </c:pt>
                <c:pt idx="222">
                  <c:v>0.26256983240223397</c:v>
                </c:pt>
                <c:pt idx="223">
                  <c:v>0.26256983240223397</c:v>
                </c:pt>
                <c:pt idx="224">
                  <c:v>0.13966480446927373</c:v>
                </c:pt>
                <c:pt idx="225">
                  <c:v>0.26256983240223397</c:v>
                </c:pt>
                <c:pt idx="226">
                  <c:v>0.13966480446927373</c:v>
                </c:pt>
                <c:pt idx="227">
                  <c:v>0.13966480446927373</c:v>
                </c:pt>
                <c:pt idx="228">
                  <c:v>0.13966480446927373</c:v>
                </c:pt>
                <c:pt idx="229">
                  <c:v>0.13966480446927373</c:v>
                </c:pt>
                <c:pt idx="230">
                  <c:v>0.13966480446927373</c:v>
                </c:pt>
                <c:pt idx="231">
                  <c:v>0.13966480446927373</c:v>
                </c:pt>
                <c:pt idx="232">
                  <c:v>0.13966480446927373</c:v>
                </c:pt>
                <c:pt idx="233">
                  <c:v>0.13966480446927373</c:v>
                </c:pt>
                <c:pt idx="234">
                  <c:v>0.13966480446927373</c:v>
                </c:pt>
                <c:pt idx="235">
                  <c:v>0.13966480446927373</c:v>
                </c:pt>
                <c:pt idx="236">
                  <c:v>0.13966480446927373</c:v>
                </c:pt>
                <c:pt idx="237">
                  <c:v>0.13966480446927373</c:v>
                </c:pt>
                <c:pt idx="238">
                  <c:v>0.13966480446927373</c:v>
                </c:pt>
                <c:pt idx="239">
                  <c:v>0.13966480446927373</c:v>
                </c:pt>
                <c:pt idx="240">
                  <c:v>0.13966480446927373</c:v>
                </c:pt>
                <c:pt idx="241">
                  <c:v>0.13966480446927373</c:v>
                </c:pt>
                <c:pt idx="242">
                  <c:v>0.13966480446927373</c:v>
                </c:pt>
                <c:pt idx="243">
                  <c:v>0.13966480446927373</c:v>
                </c:pt>
                <c:pt idx="244">
                  <c:v>0.13966480446927373</c:v>
                </c:pt>
                <c:pt idx="245">
                  <c:v>0.13966480446927373</c:v>
                </c:pt>
                <c:pt idx="246">
                  <c:v>0.13966480446927373</c:v>
                </c:pt>
                <c:pt idx="247">
                  <c:v>0.13966480446927373</c:v>
                </c:pt>
                <c:pt idx="248">
                  <c:v>0.13966480446927373</c:v>
                </c:pt>
                <c:pt idx="249">
                  <c:v>0.13966480446927373</c:v>
                </c:pt>
                <c:pt idx="250">
                  <c:v>0.13966480446927373</c:v>
                </c:pt>
                <c:pt idx="251">
                  <c:v>0.13966480446927373</c:v>
                </c:pt>
                <c:pt idx="252">
                  <c:v>0.13966480446927373</c:v>
                </c:pt>
                <c:pt idx="253">
                  <c:v>0.13966480446927373</c:v>
                </c:pt>
                <c:pt idx="254">
                  <c:v>0.13966480446927373</c:v>
                </c:pt>
                <c:pt idx="255">
                  <c:v>0.13966480446927373</c:v>
                </c:pt>
                <c:pt idx="256">
                  <c:v>0.13966480446927373</c:v>
                </c:pt>
                <c:pt idx="257">
                  <c:v>0.13966480446927373</c:v>
                </c:pt>
                <c:pt idx="258">
                  <c:v>0.13966480446927373</c:v>
                </c:pt>
                <c:pt idx="259">
                  <c:v>0.13966480446927373</c:v>
                </c:pt>
                <c:pt idx="260">
                  <c:v>0.13966480446927373</c:v>
                </c:pt>
                <c:pt idx="261">
                  <c:v>0.13966480446927373</c:v>
                </c:pt>
                <c:pt idx="262">
                  <c:v>0.13966480446927373</c:v>
                </c:pt>
                <c:pt idx="263">
                  <c:v>0.13966480446927373</c:v>
                </c:pt>
                <c:pt idx="264">
                  <c:v>0.13966480446927373</c:v>
                </c:pt>
                <c:pt idx="265">
                  <c:v>1.6759776536313484E-2</c:v>
                </c:pt>
                <c:pt idx="266">
                  <c:v>0.13966480446927373</c:v>
                </c:pt>
                <c:pt idx="267">
                  <c:v>0.13966480446927373</c:v>
                </c:pt>
                <c:pt idx="268">
                  <c:v>0.13966480446927373</c:v>
                </c:pt>
                <c:pt idx="269">
                  <c:v>0.13966480446927373</c:v>
                </c:pt>
                <c:pt idx="270">
                  <c:v>0.13966480446927373</c:v>
                </c:pt>
                <c:pt idx="271">
                  <c:v>0.13966480446927373</c:v>
                </c:pt>
                <c:pt idx="272">
                  <c:v>0.13966480446927373</c:v>
                </c:pt>
                <c:pt idx="273">
                  <c:v>0.13966480446927373</c:v>
                </c:pt>
                <c:pt idx="274">
                  <c:v>0.13966480446927373</c:v>
                </c:pt>
                <c:pt idx="275">
                  <c:v>0.13966480446927373</c:v>
                </c:pt>
                <c:pt idx="276">
                  <c:v>0.13966480446927373</c:v>
                </c:pt>
                <c:pt idx="277">
                  <c:v>0.13966480446927373</c:v>
                </c:pt>
                <c:pt idx="278">
                  <c:v>0.13966480446927373</c:v>
                </c:pt>
                <c:pt idx="279">
                  <c:v>0.13966480446927373</c:v>
                </c:pt>
                <c:pt idx="280">
                  <c:v>0.13966480446927373</c:v>
                </c:pt>
                <c:pt idx="281">
                  <c:v>0.13966480446927373</c:v>
                </c:pt>
                <c:pt idx="282">
                  <c:v>0.13966480446927373</c:v>
                </c:pt>
                <c:pt idx="283">
                  <c:v>1.6759776536313484E-2</c:v>
                </c:pt>
                <c:pt idx="284">
                  <c:v>0.13966480446927373</c:v>
                </c:pt>
                <c:pt idx="285">
                  <c:v>0.13966480446927373</c:v>
                </c:pt>
                <c:pt idx="286">
                  <c:v>0.13966480446927373</c:v>
                </c:pt>
                <c:pt idx="287">
                  <c:v>0.13966480446927373</c:v>
                </c:pt>
                <c:pt idx="288">
                  <c:v>0.13966480446927373</c:v>
                </c:pt>
                <c:pt idx="289">
                  <c:v>0.13966480446927373</c:v>
                </c:pt>
                <c:pt idx="290">
                  <c:v>0.13966480446927373</c:v>
                </c:pt>
                <c:pt idx="291">
                  <c:v>1.6759776536313484E-2</c:v>
                </c:pt>
                <c:pt idx="292">
                  <c:v>0.13966480446927373</c:v>
                </c:pt>
                <c:pt idx="293">
                  <c:v>0.13966480446927373</c:v>
                </c:pt>
                <c:pt idx="294">
                  <c:v>0.13966480446927373</c:v>
                </c:pt>
                <c:pt idx="295">
                  <c:v>1.6759776536313484E-2</c:v>
                </c:pt>
                <c:pt idx="296">
                  <c:v>0.13966480446927373</c:v>
                </c:pt>
                <c:pt idx="297">
                  <c:v>0.13966480446927373</c:v>
                </c:pt>
                <c:pt idx="298">
                  <c:v>0.13966480446927373</c:v>
                </c:pt>
                <c:pt idx="299">
                  <c:v>0.13966480446927373</c:v>
                </c:pt>
                <c:pt idx="300">
                  <c:v>0.13966480446927373</c:v>
                </c:pt>
                <c:pt idx="301">
                  <c:v>0.13966480446927373</c:v>
                </c:pt>
                <c:pt idx="302">
                  <c:v>0.13966480446927373</c:v>
                </c:pt>
                <c:pt idx="303">
                  <c:v>0.13966480446927373</c:v>
                </c:pt>
                <c:pt idx="304">
                  <c:v>0.13966480446927373</c:v>
                </c:pt>
                <c:pt idx="305">
                  <c:v>0.13966480446927373</c:v>
                </c:pt>
                <c:pt idx="306">
                  <c:v>0.13966480446927373</c:v>
                </c:pt>
                <c:pt idx="307">
                  <c:v>1.6759776536313484E-2</c:v>
                </c:pt>
                <c:pt idx="308">
                  <c:v>0.13966480446927373</c:v>
                </c:pt>
                <c:pt idx="309">
                  <c:v>0.13966480446927373</c:v>
                </c:pt>
                <c:pt idx="310">
                  <c:v>0.13966480446927373</c:v>
                </c:pt>
                <c:pt idx="311">
                  <c:v>1.6759776536313484E-2</c:v>
                </c:pt>
                <c:pt idx="312">
                  <c:v>0.13966480446927373</c:v>
                </c:pt>
                <c:pt idx="313">
                  <c:v>0.13966480446927373</c:v>
                </c:pt>
                <c:pt idx="314">
                  <c:v>0.13966480446927373</c:v>
                </c:pt>
                <c:pt idx="315">
                  <c:v>0.13966480446927373</c:v>
                </c:pt>
                <c:pt idx="316">
                  <c:v>0.13966480446927373</c:v>
                </c:pt>
                <c:pt idx="317">
                  <c:v>0.13966480446927373</c:v>
                </c:pt>
                <c:pt idx="318">
                  <c:v>0.13966480446927373</c:v>
                </c:pt>
                <c:pt idx="319">
                  <c:v>0.13966480446927373</c:v>
                </c:pt>
                <c:pt idx="320">
                  <c:v>0.13966480446927373</c:v>
                </c:pt>
                <c:pt idx="321">
                  <c:v>1.6759776536313484E-2</c:v>
                </c:pt>
                <c:pt idx="322">
                  <c:v>1.6759776536313484E-2</c:v>
                </c:pt>
                <c:pt idx="323">
                  <c:v>1.6759776536313484E-2</c:v>
                </c:pt>
                <c:pt idx="324">
                  <c:v>1.6759776536313484E-2</c:v>
                </c:pt>
                <c:pt idx="325">
                  <c:v>1.6759776536313484E-2</c:v>
                </c:pt>
                <c:pt idx="326">
                  <c:v>0.13966480446927373</c:v>
                </c:pt>
                <c:pt idx="327">
                  <c:v>0.13966480446927373</c:v>
                </c:pt>
                <c:pt idx="328">
                  <c:v>0.13966480446927373</c:v>
                </c:pt>
                <c:pt idx="329">
                  <c:v>0.26256983240223397</c:v>
                </c:pt>
                <c:pt idx="330">
                  <c:v>1.6759776536313484E-2</c:v>
                </c:pt>
                <c:pt idx="331">
                  <c:v>0.13966480446927373</c:v>
                </c:pt>
                <c:pt idx="332">
                  <c:v>0.13966480446927373</c:v>
                </c:pt>
                <c:pt idx="333">
                  <c:v>1.6759776536313484E-2</c:v>
                </c:pt>
                <c:pt idx="334">
                  <c:v>1.6759776536313484E-2</c:v>
                </c:pt>
                <c:pt idx="335">
                  <c:v>1.6759776536313484E-2</c:v>
                </c:pt>
                <c:pt idx="336">
                  <c:v>1.6759776536313484E-2</c:v>
                </c:pt>
                <c:pt idx="337">
                  <c:v>0.13966480446927373</c:v>
                </c:pt>
                <c:pt idx="338">
                  <c:v>0.13966480446927373</c:v>
                </c:pt>
                <c:pt idx="339">
                  <c:v>0.13966480446927373</c:v>
                </c:pt>
                <c:pt idx="340">
                  <c:v>0.13966480446927373</c:v>
                </c:pt>
                <c:pt idx="341">
                  <c:v>0.13966480446927373</c:v>
                </c:pt>
                <c:pt idx="342">
                  <c:v>1.6759776536313484E-2</c:v>
                </c:pt>
                <c:pt idx="343">
                  <c:v>1.6759776536313484E-2</c:v>
                </c:pt>
                <c:pt idx="344">
                  <c:v>0.13966480446927373</c:v>
                </c:pt>
                <c:pt idx="345">
                  <c:v>1.6759776536313484E-2</c:v>
                </c:pt>
                <c:pt idx="346">
                  <c:v>0.13966480446927373</c:v>
                </c:pt>
                <c:pt idx="347">
                  <c:v>0.13966480446927373</c:v>
                </c:pt>
                <c:pt idx="348">
                  <c:v>1.6759776536313484E-2</c:v>
                </c:pt>
                <c:pt idx="349">
                  <c:v>1.6759776536313484E-2</c:v>
                </c:pt>
                <c:pt idx="350">
                  <c:v>1.6759776536313484E-2</c:v>
                </c:pt>
                <c:pt idx="351">
                  <c:v>0.13966480446927373</c:v>
                </c:pt>
                <c:pt idx="352">
                  <c:v>0.13966480446927373</c:v>
                </c:pt>
                <c:pt idx="353">
                  <c:v>1.6759776536313484E-2</c:v>
                </c:pt>
                <c:pt idx="354">
                  <c:v>1.6759776536313484E-2</c:v>
                </c:pt>
                <c:pt idx="355">
                  <c:v>1.6759776536313484E-2</c:v>
                </c:pt>
                <c:pt idx="356">
                  <c:v>0.13966480446927373</c:v>
                </c:pt>
                <c:pt idx="357">
                  <c:v>1.6759776536313484E-2</c:v>
                </c:pt>
                <c:pt idx="358">
                  <c:v>1.6759776536313484E-2</c:v>
                </c:pt>
                <c:pt idx="359">
                  <c:v>1.6759776536313484E-2</c:v>
                </c:pt>
                <c:pt idx="360">
                  <c:v>1.6759776536313484E-2</c:v>
                </c:pt>
                <c:pt idx="361">
                  <c:v>1.6759776536313484E-2</c:v>
                </c:pt>
                <c:pt idx="362">
                  <c:v>1.6759776536313484E-2</c:v>
                </c:pt>
                <c:pt idx="363">
                  <c:v>1.6759776536313484E-2</c:v>
                </c:pt>
                <c:pt idx="364">
                  <c:v>1.6759776536313484E-2</c:v>
                </c:pt>
                <c:pt idx="365">
                  <c:v>1.6759776536313484E-2</c:v>
                </c:pt>
                <c:pt idx="366">
                  <c:v>1.6759776536313484E-2</c:v>
                </c:pt>
                <c:pt idx="367">
                  <c:v>1.6759776536313484E-2</c:v>
                </c:pt>
                <c:pt idx="368">
                  <c:v>1.6759776536313484E-2</c:v>
                </c:pt>
                <c:pt idx="369">
                  <c:v>1.6759776536313484E-2</c:v>
                </c:pt>
                <c:pt idx="370">
                  <c:v>1.6759776536313484E-2</c:v>
                </c:pt>
                <c:pt idx="371">
                  <c:v>1.6759776536313484E-2</c:v>
                </c:pt>
                <c:pt idx="372">
                  <c:v>1.6759776536313484E-2</c:v>
                </c:pt>
                <c:pt idx="373">
                  <c:v>0.13966480446927373</c:v>
                </c:pt>
                <c:pt idx="374">
                  <c:v>1.6759776536313484E-2</c:v>
                </c:pt>
                <c:pt idx="375">
                  <c:v>1.6759776536313484E-2</c:v>
                </c:pt>
                <c:pt idx="376">
                  <c:v>0.13966480446927373</c:v>
                </c:pt>
                <c:pt idx="377">
                  <c:v>1.6759776536313484E-2</c:v>
                </c:pt>
                <c:pt idx="378">
                  <c:v>1.6759776536313484E-2</c:v>
                </c:pt>
                <c:pt idx="379">
                  <c:v>0.13966480446927373</c:v>
                </c:pt>
                <c:pt idx="380">
                  <c:v>1.6759776536313484E-2</c:v>
                </c:pt>
                <c:pt idx="381">
                  <c:v>1.6759776536313484E-2</c:v>
                </c:pt>
                <c:pt idx="382">
                  <c:v>1.6759776536313484E-2</c:v>
                </c:pt>
                <c:pt idx="383">
                  <c:v>1.6759776536313484E-2</c:v>
                </c:pt>
                <c:pt idx="384">
                  <c:v>1.6759776536313484E-2</c:v>
                </c:pt>
                <c:pt idx="385">
                  <c:v>1.6759776536313484E-2</c:v>
                </c:pt>
                <c:pt idx="386">
                  <c:v>1.6759776536313484E-2</c:v>
                </c:pt>
                <c:pt idx="387">
                  <c:v>1.6759776536313484E-2</c:v>
                </c:pt>
                <c:pt idx="388">
                  <c:v>1.6759776536313484E-2</c:v>
                </c:pt>
                <c:pt idx="389">
                  <c:v>1.6759776536313484E-2</c:v>
                </c:pt>
                <c:pt idx="390">
                  <c:v>1.6759776536313484E-2</c:v>
                </c:pt>
                <c:pt idx="391">
                  <c:v>1.6759776536313484E-2</c:v>
                </c:pt>
                <c:pt idx="392">
                  <c:v>1.6759776536313484E-2</c:v>
                </c:pt>
                <c:pt idx="393">
                  <c:v>1.6759776536313484E-2</c:v>
                </c:pt>
                <c:pt idx="394">
                  <c:v>0.13966480446927373</c:v>
                </c:pt>
                <c:pt idx="395">
                  <c:v>1.6759776536313484E-2</c:v>
                </c:pt>
                <c:pt idx="396">
                  <c:v>1.6759776536313484E-2</c:v>
                </c:pt>
                <c:pt idx="397">
                  <c:v>1.6759776536313484E-2</c:v>
                </c:pt>
                <c:pt idx="398">
                  <c:v>1.6759776536313484E-2</c:v>
                </c:pt>
                <c:pt idx="399">
                  <c:v>1.6759776536313484E-2</c:v>
                </c:pt>
                <c:pt idx="400">
                  <c:v>1.6759776536313484E-2</c:v>
                </c:pt>
                <c:pt idx="401">
                  <c:v>1.6759776536313484E-2</c:v>
                </c:pt>
                <c:pt idx="402">
                  <c:v>1.6759776536313484E-2</c:v>
                </c:pt>
                <c:pt idx="403">
                  <c:v>1.6759776536313484E-2</c:v>
                </c:pt>
                <c:pt idx="404">
                  <c:v>1.6759776536313484E-2</c:v>
                </c:pt>
                <c:pt idx="405">
                  <c:v>1.6759776536313484E-2</c:v>
                </c:pt>
                <c:pt idx="406">
                  <c:v>1.6759776536313484E-2</c:v>
                </c:pt>
                <c:pt idx="407">
                  <c:v>1.6759776536313484E-2</c:v>
                </c:pt>
                <c:pt idx="408">
                  <c:v>1.6759776536313484E-2</c:v>
                </c:pt>
                <c:pt idx="409">
                  <c:v>1.6759776536313484E-2</c:v>
                </c:pt>
                <c:pt idx="410">
                  <c:v>1.6759776536313484E-2</c:v>
                </c:pt>
                <c:pt idx="411">
                  <c:v>1.6759776536313484E-2</c:v>
                </c:pt>
                <c:pt idx="412">
                  <c:v>1.6759776536313484E-2</c:v>
                </c:pt>
                <c:pt idx="413">
                  <c:v>1.6759776536313484E-2</c:v>
                </c:pt>
                <c:pt idx="414">
                  <c:v>1.6759776536313484E-2</c:v>
                </c:pt>
                <c:pt idx="415">
                  <c:v>1.6759776536313484E-2</c:v>
                </c:pt>
                <c:pt idx="416">
                  <c:v>1.6759776536313484E-2</c:v>
                </c:pt>
                <c:pt idx="417">
                  <c:v>1.6759776536313484E-2</c:v>
                </c:pt>
                <c:pt idx="418">
                  <c:v>1.6759776536313484E-2</c:v>
                </c:pt>
                <c:pt idx="419">
                  <c:v>1.6759776536313484E-2</c:v>
                </c:pt>
                <c:pt idx="420">
                  <c:v>1.6759776536313484E-2</c:v>
                </c:pt>
                <c:pt idx="421">
                  <c:v>1.6759776536313484E-2</c:v>
                </c:pt>
                <c:pt idx="422">
                  <c:v>1.6759776536313484E-2</c:v>
                </c:pt>
                <c:pt idx="423">
                  <c:v>1.6759776536313484E-2</c:v>
                </c:pt>
                <c:pt idx="424">
                  <c:v>1.6759776536313484E-2</c:v>
                </c:pt>
                <c:pt idx="425">
                  <c:v>1.6759776536313484E-2</c:v>
                </c:pt>
                <c:pt idx="426">
                  <c:v>1.6759776536313484E-2</c:v>
                </c:pt>
                <c:pt idx="427">
                  <c:v>1.6759776536313484E-2</c:v>
                </c:pt>
                <c:pt idx="428">
                  <c:v>1.6759776536313484E-2</c:v>
                </c:pt>
                <c:pt idx="429">
                  <c:v>1.6759776536313484E-2</c:v>
                </c:pt>
                <c:pt idx="430">
                  <c:v>1.6759776536313484E-2</c:v>
                </c:pt>
                <c:pt idx="431">
                  <c:v>1.6759776536313484E-2</c:v>
                </c:pt>
                <c:pt idx="432">
                  <c:v>1.6759776536313484E-2</c:v>
                </c:pt>
                <c:pt idx="433">
                  <c:v>1.6759776536313484E-2</c:v>
                </c:pt>
                <c:pt idx="434">
                  <c:v>1.6759776536313484E-2</c:v>
                </c:pt>
                <c:pt idx="435">
                  <c:v>1.6759776536313484E-2</c:v>
                </c:pt>
                <c:pt idx="436">
                  <c:v>1.6759776536313484E-2</c:v>
                </c:pt>
                <c:pt idx="437">
                  <c:v>1.6759776536313484E-2</c:v>
                </c:pt>
                <c:pt idx="438">
                  <c:v>1.6759776536313484E-2</c:v>
                </c:pt>
                <c:pt idx="439">
                  <c:v>1.6759776536313484E-2</c:v>
                </c:pt>
                <c:pt idx="440">
                  <c:v>1.6759776536313484E-2</c:v>
                </c:pt>
                <c:pt idx="441">
                  <c:v>1.6759776536313484E-2</c:v>
                </c:pt>
                <c:pt idx="442">
                  <c:v>1.6759776536313484E-2</c:v>
                </c:pt>
                <c:pt idx="443">
                  <c:v>1.6759776536313484E-2</c:v>
                </c:pt>
                <c:pt idx="444">
                  <c:v>1.6759776536313484E-2</c:v>
                </c:pt>
                <c:pt idx="445">
                  <c:v>1.6759776536313484E-2</c:v>
                </c:pt>
                <c:pt idx="446">
                  <c:v>-0.10614525139664875</c:v>
                </c:pt>
                <c:pt idx="447">
                  <c:v>1.6759776536313484E-2</c:v>
                </c:pt>
                <c:pt idx="448">
                  <c:v>1.6759776536313484E-2</c:v>
                </c:pt>
                <c:pt idx="449">
                  <c:v>1.6759776536313484E-2</c:v>
                </c:pt>
                <c:pt idx="450">
                  <c:v>1.6759776536313484E-2</c:v>
                </c:pt>
                <c:pt idx="451">
                  <c:v>1.6759776536313484E-2</c:v>
                </c:pt>
                <c:pt idx="452">
                  <c:v>1.6759776536313484E-2</c:v>
                </c:pt>
                <c:pt idx="453">
                  <c:v>1.6759776536313484E-2</c:v>
                </c:pt>
                <c:pt idx="454">
                  <c:v>1.6759776536313484E-2</c:v>
                </c:pt>
                <c:pt idx="455">
                  <c:v>1.6759776536313484E-2</c:v>
                </c:pt>
                <c:pt idx="456">
                  <c:v>1.6759776536313484E-2</c:v>
                </c:pt>
                <c:pt idx="457">
                  <c:v>1.6759776536313484E-2</c:v>
                </c:pt>
                <c:pt idx="458">
                  <c:v>1.6759776536313484E-2</c:v>
                </c:pt>
                <c:pt idx="459">
                  <c:v>1.6759776536313484E-2</c:v>
                </c:pt>
                <c:pt idx="460">
                  <c:v>1.6759776536313484E-2</c:v>
                </c:pt>
                <c:pt idx="461">
                  <c:v>1.6759776536313484E-2</c:v>
                </c:pt>
                <c:pt idx="462">
                  <c:v>1.6759776536313484E-2</c:v>
                </c:pt>
                <c:pt idx="463">
                  <c:v>1.6759776536313484E-2</c:v>
                </c:pt>
                <c:pt idx="464">
                  <c:v>1.6759776536313484E-2</c:v>
                </c:pt>
                <c:pt idx="465">
                  <c:v>1.6759776536313484E-2</c:v>
                </c:pt>
                <c:pt idx="466">
                  <c:v>1.6759776536313484E-2</c:v>
                </c:pt>
                <c:pt idx="467">
                  <c:v>1.6759776536313484E-2</c:v>
                </c:pt>
                <c:pt idx="468">
                  <c:v>1.6759776536313484E-2</c:v>
                </c:pt>
                <c:pt idx="469">
                  <c:v>1.6759776536313484E-2</c:v>
                </c:pt>
                <c:pt idx="470">
                  <c:v>1.6759776536313484E-2</c:v>
                </c:pt>
                <c:pt idx="471">
                  <c:v>1.6759776536313484E-2</c:v>
                </c:pt>
                <c:pt idx="472">
                  <c:v>1.6759776536313484E-2</c:v>
                </c:pt>
                <c:pt idx="473">
                  <c:v>1.6759776536313484E-2</c:v>
                </c:pt>
                <c:pt idx="474">
                  <c:v>1.6759776536313484E-2</c:v>
                </c:pt>
                <c:pt idx="475">
                  <c:v>1.6759776536313484E-2</c:v>
                </c:pt>
                <c:pt idx="476">
                  <c:v>1.6759776536313484E-2</c:v>
                </c:pt>
                <c:pt idx="477">
                  <c:v>1.6759776536313484E-2</c:v>
                </c:pt>
                <c:pt idx="478">
                  <c:v>1.6759776536313484E-2</c:v>
                </c:pt>
                <c:pt idx="479">
                  <c:v>1.6759776536313484E-2</c:v>
                </c:pt>
                <c:pt idx="480">
                  <c:v>1.6759776536313484E-2</c:v>
                </c:pt>
                <c:pt idx="481">
                  <c:v>1.6759776536313484E-2</c:v>
                </c:pt>
                <c:pt idx="482">
                  <c:v>1.6759776536313484E-2</c:v>
                </c:pt>
                <c:pt idx="483">
                  <c:v>1.6759776536313484E-2</c:v>
                </c:pt>
                <c:pt idx="484">
                  <c:v>1.6759776536313484E-2</c:v>
                </c:pt>
                <c:pt idx="485">
                  <c:v>1.6759776536313484E-2</c:v>
                </c:pt>
                <c:pt idx="486">
                  <c:v>1.6759776536313484E-2</c:v>
                </c:pt>
                <c:pt idx="487">
                  <c:v>1.6759776536313484E-2</c:v>
                </c:pt>
                <c:pt idx="488">
                  <c:v>1.6759776536313484E-2</c:v>
                </c:pt>
                <c:pt idx="489">
                  <c:v>1.6759776536313484E-2</c:v>
                </c:pt>
                <c:pt idx="490">
                  <c:v>1.6759776536313484E-2</c:v>
                </c:pt>
                <c:pt idx="491">
                  <c:v>1.6759776536313484E-2</c:v>
                </c:pt>
                <c:pt idx="492">
                  <c:v>1.6759776536313484E-2</c:v>
                </c:pt>
                <c:pt idx="493">
                  <c:v>1.6759776536313484E-2</c:v>
                </c:pt>
                <c:pt idx="494">
                  <c:v>1.6759776536313484E-2</c:v>
                </c:pt>
                <c:pt idx="495">
                  <c:v>1.6759776536313484E-2</c:v>
                </c:pt>
                <c:pt idx="496">
                  <c:v>1.6759776536313484E-2</c:v>
                </c:pt>
                <c:pt idx="497">
                  <c:v>1.6759776536313484E-2</c:v>
                </c:pt>
                <c:pt idx="498">
                  <c:v>1.6759776536313484E-2</c:v>
                </c:pt>
                <c:pt idx="499">
                  <c:v>1.6759776536313484E-2</c:v>
                </c:pt>
                <c:pt idx="500">
                  <c:v>1.6759776536313484E-2</c:v>
                </c:pt>
                <c:pt idx="501">
                  <c:v>1.6759776536313484E-2</c:v>
                </c:pt>
                <c:pt idx="502">
                  <c:v>1.6759776536313484E-2</c:v>
                </c:pt>
                <c:pt idx="503">
                  <c:v>1.6759776536313484E-2</c:v>
                </c:pt>
                <c:pt idx="504">
                  <c:v>1.6759776536313484E-2</c:v>
                </c:pt>
                <c:pt idx="505">
                  <c:v>1.6759776536313484E-2</c:v>
                </c:pt>
                <c:pt idx="506">
                  <c:v>1.6759776536313484E-2</c:v>
                </c:pt>
                <c:pt idx="507">
                  <c:v>1.6759776536313484E-2</c:v>
                </c:pt>
                <c:pt idx="508">
                  <c:v>1.6759776536313484E-2</c:v>
                </c:pt>
                <c:pt idx="509">
                  <c:v>1.6759776536313484E-2</c:v>
                </c:pt>
                <c:pt idx="510">
                  <c:v>1.6759776536313484E-2</c:v>
                </c:pt>
                <c:pt idx="511">
                  <c:v>1.6759776536313484E-2</c:v>
                </c:pt>
                <c:pt idx="512">
                  <c:v>1.6759776536313484E-2</c:v>
                </c:pt>
                <c:pt idx="513">
                  <c:v>1.6759776536313484E-2</c:v>
                </c:pt>
                <c:pt idx="514">
                  <c:v>1.6759776536313484E-2</c:v>
                </c:pt>
                <c:pt idx="515">
                  <c:v>1.6759776536313484E-2</c:v>
                </c:pt>
                <c:pt idx="516">
                  <c:v>1.6759776536313484E-2</c:v>
                </c:pt>
                <c:pt idx="517">
                  <c:v>1.6759776536313484E-2</c:v>
                </c:pt>
                <c:pt idx="518">
                  <c:v>1.6759776536313484E-2</c:v>
                </c:pt>
                <c:pt idx="519">
                  <c:v>1.6759776536313484E-2</c:v>
                </c:pt>
                <c:pt idx="520">
                  <c:v>1.6759776536313484E-2</c:v>
                </c:pt>
                <c:pt idx="521">
                  <c:v>1.6759776536313484E-2</c:v>
                </c:pt>
                <c:pt idx="522">
                  <c:v>1.6759776536313484E-2</c:v>
                </c:pt>
                <c:pt idx="523">
                  <c:v>1.6759776536313484E-2</c:v>
                </c:pt>
                <c:pt idx="524">
                  <c:v>1.6759776536313484E-2</c:v>
                </c:pt>
                <c:pt idx="525">
                  <c:v>1.6759776536313484E-2</c:v>
                </c:pt>
                <c:pt idx="526">
                  <c:v>1.6759776536313484E-2</c:v>
                </c:pt>
                <c:pt idx="527">
                  <c:v>1.6759776536313484E-2</c:v>
                </c:pt>
                <c:pt idx="528">
                  <c:v>1.6759776536313484E-2</c:v>
                </c:pt>
                <c:pt idx="529">
                  <c:v>1.6759776536313484E-2</c:v>
                </c:pt>
                <c:pt idx="530">
                  <c:v>1.6759776536313484E-2</c:v>
                </c:pt>
                <c:pt idx="531">
                  <c:v>1.6759776536313484E-2</c:v>
                </c:pt>
                <c:pt idx="532">
                  <c:v>1.6759776536313484E-2</c:v>
                </c:pt>
                <c:pt idx="533">
                  <c:v>1.6759776536313484E-2</c:v>
                </c:pt>
                <c:pt idx="534">
                  <c:v>1.6759776536313484E-2</c:v>
                </c:pt>
                <c:pt idx="535">
                  <c:v>1.6759776536313484E-2</c:v>
                </c:pt>
                <c:pt idx="536">
                  <c:v>1.6759776536313484E-2</c:v>
                </c:pt>
                <c:pt idx="537">
                  <c:v>1.6759776536313484E-2</c:v>
                </c:pt>
                <c:pt idx="538">
                  <c:v>1.6759776536313484E-2</c:v>
                </c:pt>
                <c:pt idx="539">
                  <c:v>0.13966480446927373</c:v>
                </c:pt>
                <c:pt idx="540">
                  <c:v>1.6759776536313484E-2</c:v>
                </c:pt>
                <c:pt idx="541">
                  <c:v>1.6759776536313484E-2</c:v>
                </c:pt>
                <c:pt idx="542">
                  <c:v>1.6759776536313484E-2</c:v>
                </c:pt>
                <c:pt idx="543">
                  <c:v>1.6759776536313484E-2</c:v>
                </c:pt>
                <c:pt idx="544">
                  <c:v>1.6759776536313484E-2</c:v>
                </c:pt>
                <c:pt idx="545">
                  <c:v>1.6759776536313484E-2</c:v>
                </c:pt>
                <c:pt idx="546">
                  <c:v>0.13966480446927373</c:v>
                </c:pt>
                <c:pt idx="547">
                  <c:v>1.6759776536313484E-2</c:v>
                </c:pt>
                <c:pt idx="548">
                  <c:v>0.13966480446927373</c:v>
                </c:pt>
                <c:pt idx="549">
                  <c:v>1.6759776536313484E-2</c:v>
                </c:pt>
                <c:pt idx="550">
                  <c:v>1.6759776536313484E-2</c:v>
                </c:pt>
                <c:pt idx="551">
                  <c:v>1.6759776536313484E-2</c:v>
                </c:pt>
                <c:pt idx="552">
                  <c:v>1.6759776536313484E-2</c:v>
                </c:pt>
                <c:pt idx="553">
                  <c:v>1.6759776536313484E-2</c:v>
                </c:pt>
                <c:pt idx="554">
                  <c:v>1.6759776536313484E-2</c:v>
                </c:pt>
                <c:pt idx="555">
                  <c:v>1.6759776536313484E-2</c:v>
                </c:pt>
                <c:pt idx="556">
                  <c:v>1.6759776536313484E-2</c:v>
                </c:pt>
                <c:pt idx="557">
                  <c:v>1.6759776536313484E-2</c:v>
                </c:pt>
                <c:pt idx="558">
                  <c:v>1.6759776536313484E-2</c:v>
                </c:pt>
                <c:pt idx="559">
                  <c:v>1.6759776536313484E-2</c:v>
                </c:pt>
                <c:pt idx="560">
                  <c:v>1.6759776536313484E-2</c:v>
                </c:pt>
                <c:pt idx="561">
                  <c:v>0.13966480446927373</c:v>
                </c:pt>
                <c:pt idx="562">
                  <c:v>1.6759776536313484E-2</c:v>
                </c:pt>
                <c:pt idx="563">
                  <c:v>1.6759776536313484E-2</c:v>
                </c:pt>
                <c:pt idx="564">
                  <c:v>1.6759776536313484E-2</c:v>
                </c:pt>
                <c:pt idx="565">
                  <c:v>1.6759776536313484E-2</c:v>
                </c:pt>
                <c:pt idx="566">
                  <c:v>1.6759776536313484E-2</c:v>
                </c:pt>
                <c:pt idx="567">
                  <c:v>1.6759776536313484E-2</c:v>
                </c:pt>
                <c:pt idx="568">
                  <c:v>1.6759776536313484E-2</c:v>
                </c:pt>
                <c:pt idx="569">
                  <c:v>1.6759776536313484E-2</c:v>
                </c:pt>
                <c:pt idx="570">
                  <c:v>1.6759776536313484E-2</c:v>
                </c:pt>
                <c:pt idx="571">
                  <c:v>1.6759776536313484E-2</c:v>
                </c:pt>
                <c:pt idx="572">
                  <c:v>1.6759776536313484E-2</c:v>
                </c:pt>
                <c:pt idx="573">
                  <c:v>1.6759776536313484E-2</c:v>
                </c:pt>
                <c:pt idx="574">
                  <c:v>1.6759776536313484E-2</c:v>
                </c:pt>
                <c:pt idx="575">
                  <c:v>1.6759776536313484E-2</c:v>
                </c:pt>
                <c:pt idx="576">
                  <c:v>1.6759776536313484E-2</c:v>
                </c:pt>
                <c:pt idx="577">
                  <c:v>1.6759776536313484E-2</c:v>
                </c:pt>
                <c:pt idx="578">
                  <c:v>1.6759776536313484E-2</c:v>
                </c:pt>
                <c:pt idx="579">
                  <c:v>1.6759776536313484E-2</c:v>
                </c:pt>
                <c:pt idx="580">
                  <c:v>1.6759776536313484E-2</c:v>
                </c:pt>
                <c:pt idx="581">
                  <c:v>1.6759776536313484E-2</c:v>
                </c:pt>
                <c:pt idx="582">
                  <c:v>1.6759776536313484E-2</c:v>
                </c:pt>
                <c:pt idx="583">
                  <c:v>1.6759776536313484E-2</c:v>
                </c:pt>
                <c:pt idx="584">
                  <c:v>1.6759776536313484E-2</c:v>
                </c:pt>
                <c:pt idx="585">
                  <c:v>1.6759776536313484E-2</c:v>
                </c:pt>
                <c:pt idx="586">
                  <c:v>1.6759776536313484E-2</c:v>
                </c:pt>
                <c:pt idx="587">
                  <c:v>1.6759776536313484E-2</c:v>
                </c:pt>
                <c:pt idx="588">
                  <c:v>1.6759776536313484E-2</c:v>
                </c:pt>
                <c:pt idx="589">
                  <c:v>1.6759776536313484E-2</c:v>
                </c:pt>
                <c:pt idx="590">
                  <c:v>1.6759776536313484E-2</c:v>
                </c:pt>
                <c:pt idx="591">
                  <c:v>1.6759776536313484E-2</c:v>
                </c:pt>
                <c:pt idx="592">
                  <c:v>1.6759776536313484E-2</c:v>
                </c:pt>
                <c:pt idx="593">
                  <c:v>1.6759776536313484E-2</c:v>
                </c:pt>
                <c:pt idx="594">
                  <c:v>1.6759776536313484E-2</c:v>
                </c:pt>
                <c:pt idx="595">
                  <c:v>-0.10614525139664875</c:v>
                </c:pt>
                <c:pt idx="596">
                  <c:v>1.6759776536313484E-2</c:v>
                </c:pt>
                <c:pt idx="597">
                  <c:v>1.6759776536313484E-2</c:v>
                </c:pt>
                <c:pt idx="598">
                  <c:v>1.6759776536313484E-2</c:v>
                </c:pt>
                <c:pt idx="599">
                  <c:v>1.6759776536313484E-2</c:v>
                </c:pt>
                <c:pt idx="600">
                  <c:v>1.6759776536313484E-2</c:v>
                </c:pt>
                <c:pt idx="601">
                  <c:v>1.6759776536313484E-2</c:v>
                </c:pt>
                <c:pt idx="602">
                  <c:v>1.6759776536313484E-2</c:v>
                </c:pt>
                <c:pt idx="603">
                  <c:v>1.6759776536313484E-2</c:v>
                </c:pt>
                <c:pt idx="604">
                  <c:v>1.6759776536313484E-2</c:v>
                </c:pt>
                <c:pt idx="605">
                  <c:v>1.6759776536313484E-2</c:v>
                </c:pt>
                <c:pt idx="606">
                  <c:v>1.6759776536313484E-2</c:v>
                </c:pt>
                <c:pt idx="607">
                  <c:v>1.6759776536313484E-2</c:v>
                </c:pt>
                <c:pt idx="608">
                  <c:v>1.6759776536313484E-2</c:v>
                </c:pt>
                <c:pt idx="609">
                  <c:v>1.6759776536313484E-2</c:v>
                </c:pt>
                <c:pt idx="610">
                  <c:v>1.6759776536313484E-2</c:v>
                </c:pt>
                <c:pt idx="611">
                  <c:v>1.6759776536313484E-2</c:v>
                </c:pt>
                <c:pt idx="612">
                  <c:v>1.6759776536313484E-2</c:v>
                </c:pt>
                <c:pt idx="613">
                  <c:v>1.6759776536313484E-2</c:v>
                </c:pt>
                <c:pt idx="614">
                  <c:v>1.6759776536313484E-2</c:v>
                </c:pt>
                <c:pt idx="615">
                  <c:v>1.6759776536313484E-2</c:v>
                </c:pt>
                <c:pt idx="616">
                  <c:v>1.6759776536313484E-2</c:v>
                </c:pt>
                <c:pt idx="617">
                  <c:v>1.6759776536313484E-2</c:v>
                </c:pt>
                <c:pt idx="618">
                  <c:v>1.6759776536313484E-2</c:v>
                </c:pt>
                <c:pt idx="619">
                  <c:v>1.6759776536313484E-2</c:v>
                </c:pt>
                <c:pt idx="620">
                  <c:v>1.6759776536313484E-2</c:v>
                </c:pt>
                <c:pt idx="621">
                  <c:v>1.6759776536313484E-2</c:v>
                </c:pt>
                <c:pt idx="622">
                  <c:v>1.6759776536313484E-2</c:v>
                </c:pt>
                <c:pt idx="623">
                  <c:v>1.6759776536313484E-2</c:v>
                </c:pt>
                <c:pt idx="624">
                  <c:v>1.6759776536313484E-2</c:v>
                </c:pt>
                <c:pt idx="625">
                  <c:v>0.13966480446927373</c:v>
                </c:pt>
                <c:pt idx="626">
                  <c:v>0.13966480446927373</c:v>
                </c:pt>
                <c:pt idx="627">
                  <c:v>1.6759776536313484E-2</c:v>
                </c:pt>
                <c:pt idx="628">
                  <c:v>1.6759776536313484E-2</c:v>
                </c:pt>
                <c:pt idx="629">
                  <c:v>1.6759776536313484E-2</c:v>
                </c:pt>
                <c:pt idx="630">
                  <c:v>1.6759776536313484E-2</c:v>
                </c:pt>
                <c:pt idx="631">
                  <c:v>1.6759776536313484E-2</c:v>
                </c:pt>
                <c:pt idx="632">
                  <c:v>1.6759776536313484E-2</c:v>
                </c:pt>
                <c:pt idx="633">
                  <c:v>1.6759776536313484E-2</c:v>
                </c:pt>
                <c:pt idx="634">
                  <c:v>1.6759776536313484E-2</c:v>
                </c:pt>
                <c:pt idx="635">
                  <c:v>1.6759776536313484E-2</c:v>
                </c:pt>
                <c:pt idx="636">
                  <c:v>1.6759776536313484E-2</c:v>
                </c:pt>
                <c:pt idx="637">
                  <c:v>1.6759776536313484E-2</c:v>
                </c:pt>
                <c:pt idx="638">
                  <c:v>1.6759776536313484E-2</c:v>
                </c:pt>
                <c:pt idx="639">
                  <c:v>1.6759776536313484E-2</c:v>
                </c:pt>
                <c:pt idx="640">
                  <c:v>1.6759776536313484E-2</c:v>
                </c:pt>
                <c:pt idx="641">
                  <c:v>0.13966480446927373</c:v>
                </c:pt>
                <c:pt idx="642">
                  <c:v>1.6759776536313484E-2</c:v>
                </c:pt>
                <c:pt idx="643">
                  <c:v>1.6759776536313484E-2</c:v>
                </c:pt>
                <c:pt idx="644">
                  <c:v>1.6759776536313484E-2</c:v>
                </c:pt>
                <c:pt idx="645">
                  <c:v>1.6759776536313484E-2</c:v>
                </c:pt>
                <c:pt idx="646">
                  <c:v>1.6759776536313484E-2</c:v>
                </c:pt>
                <c:pt idx="647">
                  <c:v>1.6759776536313484E-2</c:v>
                </c:pt>
                <c:pt idx="648">
                  <c:v>1.6759776536313484E-2</c:v>
                </c:pt>
                <c:pt idx="649">
                  <c:v>1.6759776536313484E-2</c:v>
                </c:pt>
                <c:pt idx="650">
                  <c:v>1.6759776536313484E-2</c:v>
                </c:pt>
                <c:pt idx="651">
                  <c:v>1.6759776536313484E-2</c:v>
                </c:pt>
                <c:pt idx="652">
                  <c:v>1.6759776536313484E-2</c:v>
                </c:pt>
                <c:pt idx="653">
                  <c:v>1.6759776536313484E-2</c:v>
                </c:pt>
                <c:pt idx="654">
                  <c:v>1.6759776536313484E-2</c:v>
                </c:pt>
                <c:pt idx="655">
                  <c:v>1.6759776536313484E-2</c:v>
                </c:pt>
                <c:pt idx="656">
                  <c:v>1.6759776536313484E-2</c:v>
                </c:pt>
                <c:pt idx="657">
                  <c:v>1.6759776536313484E-2</c:v>
                </c:pt>
                <c:pt idx="658">
                  <c:v>1.6759776536313484E-2</c:v>
                </c:pt>
                <c:pt idx="659">
                  <c:v>1.6759776536313484E-2</c:v>
                </c:pt>
                <c:pt idx="660">
                  <c:v>1.6759776536313484E-2</c:v>
                </c:pt>
                <c:pt idx="661">
                  <c:v>-0.10614525139664875</c:v>
                </c:pt>
                <c:pt idx="662">
                  <c:v>1.6759776536313484E-2</c:v>
                </c:pt>
                <c:pt idx="663">
                  <c:v>1.6759776536313484E-2</c:v>
                </c:pt>
                <c:pt idx="664">
                  <c:v>1.6759776536313484E-2</c:v>
                </c:pt>
                <c:pt idx="665">
                  <c:v>1.6759776536313484E-2</c:v>
                </c:pt>
                <c:pt idx="666">
                  <c:v>1.6759776536313484E-2</c:v>
                </c:pt>
                <c:pt idx="667">
                  <c:v>1.6759776536313484E-2</c:v>
                </c:pt>
                <c:pt idx="668">
                  <c:v>1.6759776536313484E-2</c:v>
                </c:pt>
                <c:pt idx="669">
                  <c:v>1.6759776536313484E-2</c:v>
                </c:pt>
                <c:pt idx="670">
                  <c:v>1.6759776536313484E-2</c:v>
                </c:pt>
                <c:pt idx="671">
                  <c:v>1.6759776536313484E-2</c:v>
                </c:pt>
                <c:pt idx="672">
                  <c:v>1.6759776536313484E-2</c:v>
                </c:pt>
                <c:pt idx="673">
                  <c:v>1.6759776536313484E-2</c:v>
                </c:pt>
                <c:pt idx="674">
                  <c:v>1.6759776536313484E-2</c:v>
                </c:pt>
                <c:pt idx="675">
                  <c:v>1.6759776536313484E-2</c:v>
                </c:pt>
                <c:pt idx="676">
                  <c:v>1.6759776536313484E-2</c:v>
                </c:pt>
                <c:pt idx="677">
                  <c:v>1.6759776536313484E-2</c:v>
                </c:pt>
                <c:pt idx="678">
                  <c:v>1.6759776536313484E-2</c:v>
                </c:pt>
                <c:pt idx="679">
                  <c:v>1.6759776536313484E-2</c:v>
                </c:pt>
                <c:pt idx="680">
                  <c:v>1.6759776536313484E-2</c:v>
                </c:pt>
                <c:pt idx="681">
                  <c:v>1.6759776536313484E-2</c:v>
                </c:pt>
                <c:pt idx="682">
                  <c:v>1.6759776536313484E-2</c:v>
                </c:pt>
                <c:pt idx="683">
                  <c:v>1.6759776536313484E-2</c:v>
                </c:pt>
                <c:pt idx="684">
                  <c:v>1.6759776536313484E-2</c:v>
                </c:pt>
                <c:pt idx="685">
                  <c:v>1.6759776536313484E-2</c:v>
                </c:pt>
                <c:pt idx="686">
                  <c:v>1.6759776536313484E-2</c:v>
                </c:pt>
                <c:pt idx="687">
                  <c:v>1.6759776536313484E-2</c:v>
                </c:pt>
                <c:pt idx="688">
                  <c:v>1.6759776536313484E-2</c:v>
                </c:pt>
                <c:pt idx="689">
                  <c:v>1.6759776536313484E-2</c:v>
                </c:pt>
                <c:pt idx="690">
                  <c:v>1.6759776536313484E-2</c:v>
                </c:pt>
                <c:pt idx="691">
                  <c:v>1.6759776536313484E-2</c:v>
                </c:pt>
                <c:pt idx="692">
                  <c:v>1.6759776536313484E-2</c:v>
                </c:pt>
                <c:pt idx="693">
                  <c:v>1.6759776536313484E-2</c:v>
                </c:pt>
                <c:pt idx="694">
                  <c:v>1.6759776536313484E-2</c:v>
                </c:pt>
                <c:pt idx="695">
                  <c:v>1.6759776536313484E-2</c:v>
                </c:pt>
                <c:pt idx="696">
                  <c:v>-0.10614525139664875</c:v>
                </c:pt>
                <c:pt idx="697">
                  <c:v>1.6759776536313484E-2</c:v>
                </c:pt>
                <c:pt idx="698">
                  <c:v>1.6759776536313484E-2</c:v>
                </c:pt>
                <c:pt idx="699">
                  <c:v>1.6759776536313484E-2</c:v>
                </c:pt>
                <c:pt idx="700">
                  <c:v>1.6759776536313484E-2</c:v>
                </c:pt>
                <c:pt idx="701">
                  <c:v>1.6759776536313484E-2</c:v>
                </c:pt>
                <c:pt idx="702">
                  <c:v>1.6759776536313484E-2</c:v>
                </c:pt>
                <c:pt idx="703">
                  <c:v>1.6759776536313484E-2</c:v>
                </c:pt>
                <c:pt idx="704">
                  <c:v>-0.10614525139664875</c:v>
                </c:pt>
                <c:pt idx="705">
                  <c:v>1.6759776536313484E-2</c:v>
                </c:pt>
                <c:pt idx="706">
                  <c:v>1.6759776536313484E-2</c:v>
                </c:pt>
                <c:pt idx="707">
                  <c:v>1.6759776536313484E-2</c:v>
                </c:pt>
                <c:pt idx="708">
                  <c:v>1.6759776536313484E-2</c:v>
                </c:pt>
                <c:pt idx="709">
                  <c:v>1.6759776536313484E-2</c:v>
                </c:pt>
                <c:pt idx="710">
                  <c:v>1.6759776536313484E-2</c:v>
                </c:pt>
                <c:pt idx="711">
                  <c:v>1.6759776536313484E-2</c:v>
                </c:pt>
                <c:pt idx="712">
                  <c:v>1.6759776536313484E-2</c:v>
                </c:pt>
                <c:pt idx="713">
                  <c:v>0.13966480446927373</c:v>
                </c:pt>
                <c:pt idx="714">
                  <c:v>1.6759776536313484E-2</c:v>
                </c:pt>
                <c:pt idx="715">
                  <c:v>1.6759776536313484E-2</c:v>
                </c:pt>
                <c:pt idx="716">
                  <c:v>1.6759776536313484E-2</c:v>
                </c:pt>
                <c:pt idx="717">
                  <c:v>1.6759776536313484E-2</c:v>
                </c:pt>
                <c:pt idx="718">
                  <c:v>1.6759776536313484E-2</c:v>
                </c:pt>
                <c:pt idx="719">
                  <c:v>1.6759776536313484E-2</c:v>
                </c:pt>
                <c:pt idx="720">
                  <c:v>1.6759776536313484E-2</c:v>
                </c:pt>
                <c:pt idx="721">
                  <c:v>1.6759776536313484E-2</c:v>
                </c:pt>
                <c:pt idx="722">
                  <c:v>1.6759776536313484E-2</c:v>
                </c:pt>
                <c:pt idx="723">
                  <c:v>1.6759776536313484E-2</c:v>
                </c:pt>
                <c:pt idx="724">
                  <c:v>1.6759776536313484E-2</c:v>
                </c:pt>
                <c:pt idx="725">
                  <c:v>1.6759776536313484E-2</c:v>
                </c:pt>
                <c:pt idx="726">
                  <c:v>1.6759776536313484E-2</c:v>
                </c:pt>
                <c:pt idx="727">
                  <c:v>1.6759776536313484E-2</c:v>
                </c:pt>
                <c:pt idx="728">
                  <c:v>1.6759776536313484E-2</c:v>
                </c:pt>
                <c:pt idx="729">
                  <c:v>1.6759776536313484E-2</c:v>
                </c:pt>
                <c:pt idx="730">
                  <c:v>1.6759776536313484E-2</c:v>
                </c:pt>
                <c:pt idx="731">
                  <c:v>1.6759776536313484E-2</c:v>
                </c:pt>
                <c:pt idx="732">
                  <c:v>-0.10614525139664875</c:v>
                </c:pt>
                <c:pt idx="733">
                  <c:v>1.6759776536313484E-2</c:v>
                </c:pt>
                <c:pt idx="734">
                  <c:v>1.6759776536313484E-2</c:v>
                </c:pt>
                <c:pt idx="735">
                  <c:v>1.6759776536313484E-2</c:v>
                </c:pt>
                <c:pt idx="736">
                  <c:v>1.6759776536313484E-2</c:v>
                </c:pt>
                <c:pt idx="737">
                  <c:v>1.6759776536313484E-2</c:v>
                </c:pt>
                <c:pt idx="738">
                  <c:v>1.6759776536313484E-2</c:v>
                </c:pt>
                <c:pt idx="739">
                  <c:v>1.6759776536313484E-2</c:v>
                </c:pt>
                <c:pt idx="740">
                  <c:v>1.6759776536313484E-2</c:v>
                </c:pt>
                <c:pt idx="741">
                  <c:v>1.6759776536313484E-2</c:v>
                </c:pt>
                <c:pt idx="742">
                  <c:v>1.6759776536313484E-2</c:v>
                </c:pt>
                <c:pt idx="743">
                  <c:v>1.6759776536313484E-2</c:v>
                </c:pt>
                <c:pt idx="744">
                  <c:v>1.6759776536313484E-2</c:v>
                </c:pt>
                <c:pt idx="745">
                  <c:v>1.6759776536313484E-2</c:v>
                </c:pt>
                <c:pt idx="746">
                  <c:v>1.6759776536313484E-2</c:v>
                </c:pt>
                <c:pt idx="747">
                  <c:v>-0.10614525139664875</c:v>
                </c:pt>
                <c:pt idx="748">
                  <c:v>-0.10614525139664875</c:v>
                </c:pt>
                <c:pt idx="749">
                  <c:v>1.6759776536313484E-2</c:v>
                </c:pt>
                <c:pt idx="750">
                  <c:v>1.6759776536313484E-2</c:v>
                </c:pt>
                <c:pt idx="751">
                  <c:v>1.6759776536313484E-2</c:v>
                </c:pt>
                <c:pt idx="752">
                  <c:v>1.6759776536313484E-2</c:v>
                </c:pt>
                <c:pt idx="753">
                  <c:v>1.6759776536313484E-2</c:v>
                </c:pt>
                <c:pt idx="754">
                  <c:v>1.6759776536313484E-2</c:v>
                </c:pt>
                <c:pt idx="755">
                  <c:v>1.6759776536313484E-2</c:v>
                </c:pt>
                <c:pt idx="756">
                  <c:v>1.6759776536313484E-2</c:v>
                </c:pt>
                <c:pt idx="757">
                  <c:v>1.6759776536313484E-2</c:v>
                </c:pt>
                <c:pt idx="758">
                  <c:v>1.6759776536313484E-2</c:v>
                </c:pt>
                <c:pt idx="759">
                  <c:v>0.13966480446927373</c:v>
                </c:pt>
                <c:pt idx="760">
                  <c:v>1.6759776536313484E-2</c:v>
                </c:pt>
                <c:pt idx="761">
                  <c:v>1.6759776536313484E-2</c:v>
                </c:pt>
                <c:pt idx="762">
                  <c:v>1.6759776536313484E-2</c:v>
                </c:pt>
                <c:pt idx="763">
                  <c:v>1.6759776536313484E-2</c:v>
                </c:pt>
                <c:pt idx="764">
                  <c:v>1.6759776536313484E-2</c:v>
                </c:pt>
                <c:pt idx="765">
                  <c:v>1.6759776536313484E-2</c:v>
                </c:pt>
                <c:pt idx="766">
                  <c:v>1.6759776536313484E-2</c:v>
                </c:pt>
                <c:pt idx="767">
                  <c:v>-0.10614525139664875</c:v>
                </c:pt>
                <c:pt idx="768">
                  <c:v>-0.10614525139664875</c:v>
                </c:pt>
                <c:pt idx="769">
                  <c:v>1.6759776536313484E-2</c:v>
                </c:pt>
                <c:pt idx="770">
                  <c:v>1.6759776536313484E-2</c:v>
                </c:pt>
              </c:numCache>
            </c:numRef>
          </c:yVal>
          <c:smooth val="0"/>
          <c:extLst>
            <c:ext xmlns:c16="http://schemas.microsoft.com/office/drawing/2014/chart" uri="{C3380CC4-5D6E-409C-BE32-E72D297353CC}">
              <c16:uniqueId val="{00000000-901B-456F-B022-0742D1A1932F}"/>
            </c:ext>
          </c:extLst>
        </c:ser>
        <c:dLbls>
          <c:showLegendKey val="0"/>
          <c:showVal val="0"/>
          <c:showCatName val="0"/>
          <c:showSerName val="0"/>
          <c:showPercent val="0"/>
          <c:showBubbleSize val="0"/>
        </c:dLbls>
        <c:axId val="626830216"/>
        <c:axId val="626831856"/>
      </c:scatterChart>
      <c:valAx>
        <c:axId val="626830216"/>
        <c:scaling>
          <c:orientation val="minMax"/>
          <c:max val="4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 (s)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26831856"/>
        <c:crosses val="autoZero"/>
        <c:crossBetween val="midCat"/>
      </c:valAx>
      <c:valAx>
        <c:axId val="626831856"/>
        <c:scaling>
          <c:logBase val="10"/>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T(t) - 80 F</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in"/>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2683021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4003136" cy="351846"/>
          </a:xfrm>
          <a:prstGeom prst="rect">
            <a:avLst/>
          </a:prstGeom>
        </p:spPr>
        <p:txBody>
          <a:bodyPr vert="horz" lIns="91430" tIns="45715" rIns="91430" bIns="45715" rtlCol="0"/>
          <a:lstStyle>
            <a:lvl1pPr algn="l">
              <a:defRPr sz="1200"/>
            </a:lvl1pPr>
          </a:lstStyle>
          <a:p>
            <a:endParaRPr lang="en-US"/>
          </a:p>
        </p:txBody>
      </p:sp>
      <p:sp>
        <p:nvSpPr>
          <p:cNvPr id="3" name="Date Placeholder 2"/>
          <p:cNvSpPr>
            <a:spLocks noGrp="1"/>
          </p:cNvSpPr>
          <p:nvPr>
            <p:ph type="dt" sz="quarter" idx="1"/>
          </p:nvPr>
        </p:nvSpPr>
        <p:spPr>
          <a:xfrm>
            <a:off x="5230853" y="0"/>
            <a:ext cx="4003136" cy="351846"/>
          </a:xfrm>
          <a:prstGeom prst="rect">
            <a:avLst/>
          </a:prstGeom>
        </p:spPr>
        <p:txBody>
          <a:bodyPr vert="horz" lIns="91430" tIns="45715" rIns="91430" bIns="45715" rtlCol="0"/>
          <a:lstStyle>
            <a:lvl1pPr algn="r">
              <a:defRPr sz="1200"/>
            </a:lvl1pPr>
          </a:lstStyle>
          <a:p>
            <a:fld id="{65B0FBAD-9C96-44DB-8849-50768B88D9C9}" type="datetimeFigureOut">
              <a:rPr lang="en-US" smtClean="0"/>
              <a:t>1/27/2020</a:t>
            </a:fld>
            <a:endParaRPr lang="en-US"/>
          </a:p>
        </p:txBody>
      </p:sp>
      <p:sp>
        <p:nvSpPr>
          <p:cNvPr id="4" name="Footer Placeholder 3"/>
          <p:cNvSpPr>
            <a:spLocks noGrp="1"/>
          </p:cNvSpPr>
          <p:nvPr>
            <p:ph type="ftr" sz="quarter" idx="2"/>
          </p:nvPr>
        </p:nvSpPr>
        <p:spPr>
          <a:xfrm>
            <a:off x="3" y="6658555"/>
            <a:ext cx="4003136" cy="351846"/>
          </a:xfrm>
          <a:prstGeom prst="rect">
            <a:avLst/>
          </a:prstGeom>
        </p:spPr>
        <p:txBody>
          <a:bodyPr vert="horz" lIns="91430" tIns="45715" rIns="91430" bIns="45715" rtlCol="0" anchor="b"/>
          <a:lstStyle>
            <a:lvl1pPr algn="l">
              <a:defRPr sz="1200"/>
            </a:lvl1pPr>
          </a:lstStyle>
          <a:p>
            <a:endParaRPr lang="en-US"/>
          </a:p>
        </p:txBody>
      </p:sp>
      <p:sp>
        <p:nvSpPr>
          <p:cNvPr id="5" name="Slide Number Placeholder 4"/>
          <p:cNvSpPr>
            <a:spLocks noGrp="1"/>
          </p:cNvSpPr>
          <p:nvPr>
            <p:ph type="sldNum" sz="quarter" idx="3"/>
          </p:nvPr>
        </p:nvSpPr>
        <p:spPr>
          <a:xfrm>
            <a:off x="5230853" y="6658555"/>
            <a:ext cx="4003136" cy="351846"/>
          </a:xfrm>
          <a:prstGeom prst="rect">
            <a:avLst/>
          </a:prstGeom>
        </p:spPr>
        <p:txBody>
          <a:bodyPr vert="horz" lIns="91430" tIns="45715" rIns="91430" bIns="45715" rtlCol="0" anchor="b"/>
          <a:lstStyle>
            <a:lvl1pPr algn="r">
              <a:defRPr sz="1200"/>
            </a:lvl1pPr>
          </a:lstStyle>
          <a:p>
            <a:fld id="{CAE44AA2-683A-4008-87C8-ABE1134131B6}" type="slidenum">
              <a:rPr lang="en-US" smtClean="0"/>
              <a:t>‹#›</a:t>
            </a:fld>
            <a:endParaRPr lang="en-US"/>
          </a:p>
        </p:txBody>
      </p:sp>
    </p:spTree>
    <p:extLst>
      <p:ext uri="{BB962C8B-B14F-4D97-AF65-F5344CB8AC3E}">
        <p14:creationId xmlns:p14="http://schemas.microsoft.com/office/powerpoint/2010/main" val="10256205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3"/>
            <a:ext cx="4002299" cy="351737"/>
          </a:xfrm>
          <a:prstGeom prst="rect">
            <a:avLst/>
          </a:prstGeom>
        </p:spPr>
        <p:txBody>
          <a:bodyPr vert="horz" lIns="92820" tIns="46410" rIns="92820" bIns="46410" rtlCol="0"/>
          <a:lstStyle>
            <a:lvl1pPr algn="l">
              <a:defRPr sz="1200"/>
            </a:lvl1pPr>
          </a:lstStyle>
          <a:p>
            <a:endParaRPr lang="en-US"/>
          </a:p>
        </p:txBody>
      </p:sp>
      <p:sp>
        <p:nvSpPr>
          <p:cNvPr id="3" name="Date Placeholder 2"/>
          <p:cNvSpPr>
            <a:spLocks noGrp="1"/>
          </p:cNvSpPr>
          <p:nvPr>
            <p:ph type="dt" idx="1"/>
          </p:nvPr>
        </p:nvSpPr>
        <p:spPr>
          <a:xfrm>
            <a:off x="5231641" y="3"/>
            <a:ext cx="4002299" cy="351737"/>
          </a:xfrm>
          <a:prstGeom prst="rect">
            <a:avLst/>
          </a:prstGeom>
        </p:spPr>
        <p:txBody>
          <a:bodyPr vert="horz" lIns="92820" tIns="46410" rIns="92820" bIns="46410" rtlCol="0"/>
          <a:lstStyle>
            <a:lvl1pPr algn="r">
              <a:defRPr sz="1200"/>
            </a:lvl1pPr>
          </a:lstStyle>
          <a:p>
            <a:fld id="{25BC3623-08F6-41A8-A789-FED8C7F42DBE}" type="datetimeFigureOut">
              <a:rPr lang="en-US" smtClean="0"/>
              <a:t>1/27/2020</a:t>
            </a:fld>
            <a:endParaRPr lang="en-US"/>
          </a:p>
        </p:txBody>
      </p:sp>
      <p:sp>
        <p:nvSpPr>
          <p:cNvPr id="4" name="Slide Image Placeholder 3"/>
          <p:cNvSpPr>
            <a:spLocks noGrp="1" noRot="1" noChangeAspect="1"/>
          </p:cNvSpPr>
          <p:nvPr>
            <p:ph type="sldImg" idx="2"/>
          </p:nvPr>
        </p:nvSpPr>
        <p:spPr>
          <a:xfrm>
            <a:off x="2516188" y="876300"/>
            <a:ext cx="4203700" cy="2365375"/>
          </a:xfrm>
          <a:prstGeom prst="rect">
            <a:avLst/>
          </a:prstGeom>
          <a:noFill/>
          <a:ln w="12700">
            <a:solidFill>
              <a:prstClr val="black"/>
            </a:solidFill>
          </a:ln>
        </p:spPr>
        <p:txBody>
          <a:bodyPr vert="horz" lIns="92820" tIns="46410" rIns="92820" bIns="46410" rtlCol="0" anchor="ctr"/>
          <a:lstStyle/>
          <a:p>
            <a:endParaRPr lang="en-US"/>
          </a:p>
        </p:txBody>
      </p:sp>
      <p:sp>
        <p:nvSpPr>
          <p:cNvPr id="5" name="Notes Placeholder 4"/>
          <p:cNvSpPr>
            <a:spLocks noGrp="1"/>
          </p:cNvSpPr>
          <p:nvPr>
            <p:ph type="body" sz="quarter" idx="3"/>
          </p:nvPr>
        </p:nvSpPr>
        <p:spPr>
          <a:xfrm>
            <a:off x="923608" y="3373757"/>
            <a:ext cx="7388860" cy="2760344"/>
          </a:xfrm>
          <a:prstGeom prst="rect">
            <a:avLst/>
          </a:prstGeom>
        </p:spPr>
        <p:txBody>
          <a:bodyPr vert="horz" lIns="92820" tIns="46410" rIns="92820" bIns="4641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 y="6658666"/>
            <a:ext cx="4002299" cy="351737"/>
          </a:xfrm>
          <a:prstGeom prst="rect">
            <a:avLst/>
          </a:prstGeom>
        </p:spPr>
        <p:txBody>
          <a:bodyPr vert="horz" lIns="92820" tIns="46410" rIns="92820" bIns="46410" rtlCol="0" anchor="b"/>
          <a:lstStyle>
            <a:lvl1pPr algn="l">
              <a:defRPr sz="1200"/>
            </a:lvl1pPr>
          </a:lstStyle>
          <a:p>
            <a:endParaRPr lang="en-US"/>
          </a:p>
        </p:txBody>
      </p:sp>
      <p:sp>
        <p:nvSpPr>
          <p:cNvPr id="7" name="Slide Number Placeholder 6"/>
          <p:cNvSpPr>
            <a:spLocks noGrp="1"/>
          </p:cNvSpPr>
          <p:nvPr>
            <p:ph type="sldNum" sz="quarter" idx="5"/>
          </p:nvPr>
        </p:nvSpPr>
        <p:spPr>
          <a:xfrm>
            <a:off x="5231641" y="6658666"/>
            <a:ext cx="4002299" cy="351737"/>
          </a:xfrm>
          <a:prstGeom prst="rect">
            <a:avLst/>
          </a:prstGeom>
        </p:spPr>
        <p:txBody>
          <a:bodyPr vert="horz" lIns="92820" tIns="46410" rIns="92820" bIns="46410" rtlCol="0" anchor="b"/>
          <a:lstStyle>
            <a:lvl1pPr algn="r">
              <a:defRPr sz="1200"/>
            </a:lvl1pPr>
          </a:lstStyle>
          <a:p>
            <a:fld id="{35010852-24A9-47E2-A827-65A00AA9A069}" type="slidenum">
              <a:rPr lang="en-US" smtClean="0"/>
              <a:t>‹#›</a:t>
            </a:fld>
            <a:endParaRPr lang="en-US"/>
          </a:p>
        </p:txBody>
      </p:sp>
    </p:spTree>
    <p:extLst>
      <p:ext uri="{BB962C8B-B14F-4D97-AF65-F5344CB8AC3E}">
        <p14:creationId xmlns:p14="http://schemas.microsoft.com/office/powerpoint/2010/main" val="2949151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010852-24A9-47E2-A827-65A00AA9A069}" type="slidenum">
              <a:rPr lang="en-US" smtClean="0"/>
              <a:t>1</a:t>
            </a:fld>
            <a:endParaRPr lang="en-US"/>
          </a:p>
        </p:txBody>
      </p:sp>
    </p:spTree>
    <p:extLst>
      <p:ext uri="{BB962C8B-B14F-4D97-AF65-F5344CB8AC3E}">
        <p14:creationId xmlns:p14="http://schemas.microsoft.com/office/powerpoint/2010/main" val="1125106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t>
            </a:r>
            <a:r>
              <a:rPr lang="en-US" baseline="0" dirty="0" smtClean="0"/>
              <a:t>e revisit our science questions about 3-4x during the semester.</a:t>
            </a:r>
            <a:endParaRPr lang="en-US" dirty="0"/>
          </a:p>
        </p:txBody>
      </p:sp>
      <p:sp>
        <p:nvSpPr>
          <p:cNvPr id="4" name="Slide Number Placeholder 3"/>
          <p:cNvSpPr>
            <a:spLocks noGrp="1"/>
          </p:cNvSpPr>
          <p:nvPr>
            <p:ph type="sldNum" sz="quarter" idx="10"/>
          </p:nvPr>
        </p:nvSpPr>
        <p:spPr/>
        <p:txBody>
          <a:bodyPr/>
          <a:lstStyle/>
          <a:p>
            <a:fld id="{35010852-24A9-47E2-A827-65A00AA9A069}" type="slidenum">
              <a:rPr lang="en-US" smtClean="0"/>
              <a:t>9</a:t>
            </a:fld>
            <a:endParaRPr lang="en-US"/>
          </a:p>
        </p:txBody>
      </p:sp>
    </p:spTree>
    <p:extLst>
      <p:ext uri="{BB962C8B-B14F-4D97-AF65-F5344CB8AC3E}">
        <p14:creationId xmlns:p14="http://schemas.microsoft.com/office/powerpoint/2010/main" val="1331684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010852-24A9-47E2-A827-65A00AA9A069}" type="slidenum">
              <a:rPr lang="en-US" smtClean="0"/>
              <a:t>18</a:t>
            </a:fld>
            <a:endParaRPr lang="en-US"/>
          </a:p>
        </p:txBody>
      </p:sp>
    </p:spTree>
    <p:extLst>
      <p:ext uri="{BB962C8B-B14F-4D97-AF65-F5344CB8AC3E}">
        <p14:creationId xmlns:p14="http://schemas.microsoft.com/office/powerpoint/2010/main" val="3353818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141250-0AAA-4D4B-8AD0-C726D94401ED}"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2909C-4E7A-4C6B-8D57-E67BB9410FCF}" type="slidenum">
              <a:rPr lang="en-US" smtClean="0"/>
              <a:t>‹#›</a:t>
            </a:fld>
            <a:endParaRPr lang="en-US"/>
          </a:p>
        </p:txBody>
      </p:sp>
    </p:spTree>
    <p:extLst>
      <p:ext uri="{BB962C8B-B14F-4D97-AF65-F5344CB8AC3E}">
        <p14:creationId xmlns:p14="http://schemas.microsoft.com/office/powerpoint/2010/main" val="4147174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141250-0AAA-4D4B-8AD0-C726D94401ED}"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2909C-4E7A-4C6B-8D57-E67BB9410FCF}" type="slidenum">
              <a:rPr lang="en-US" smtClean="0"/>
              <a:t>‹#›</a:t>
            </a:fld>
            <a:endParaRPr lang="en-US"/>
          </a:p>
        </p:txBody>
      </p:sp>
    </p:spTree>
    <p:extLst>
      <p:ext uri="{BB962C8B-B14F-4D97-AF65-F5344CB8AC3E}">
        <p14:creationId xmlns:p14="http://schemas.microsoft.com/office/powerpoint/2010/main" val="2116702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141250-0AAA-4D4B-8AD0-C726D94401ED}"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2909C-4E7A-4C6B-8D57-E67BB9410FCF}" type="slidenum">
              <a:rPr lang="en-US" smtClean="0"/>
              <a:t>‹#›</a:t>
            </a:fld>
            <a:endParaRPr lang="en-US"/>
          </a:p>
        </p:txBody>
      </p:sp>
    </p:spTree>
    <p:extLst>
      <p:ext uri="{BB962C8B-B14F-4D97-AF65-F5344CB8AC3E}">
        <p14:creationId xmlns:p14="http://schemas.microsoft.com/office/powerpoint/2010/main" val="3662645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141250-0AAA-4D4B-8AD0-C726D94401ED}"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2909C-4E7A-4C6B-8D57-E67BB9410FCF}" type="slidenum">
              <a:rPr lang="en-US" smtClean="0"/>
              <a:t>‹#›</a:t>
            </a:fld>
            <a:endParaRPr lang="en-US"/>
          </a:p>
        </p:txBody>
      </p:sp>
    </p:spTree>
    <p:extLst>
      <p:ext uri="{BB962C8B-B14F-4D97-AF65-F5344CB8AC3E}">
        <p14:creationId xmlns:p14="http://schemas.microsoft.com/office/powerpoint/2010/main" val="4008323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4141250-0AAA-4D4B-8AD0-C726D94401ED}"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72909C-4E7A-4C6B-8D57-E67BB9410FCF}" type="slidenum">
              <a:rPr lang="en-US" smtClean="0"/>
              <a:t>‹#›</a:t>
            </a:fld>
            <a:endParaRPr lang="en-US"/>
          </a:p>
        </p:txBody>
      </p:sp>
    </p:spTree>
    <p:extLst>
      <p:ext uri="{BB962C8B-B14F-4D97-AF65-F5344CB8AC3E}">
        <p14:creationId xmlns:p14="http://schemas.microsoft.com/office/powerpoint/2010/main" val="3827587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4141250-0AAA-4D4B-8AD0-C726D94401ED}" type="datetimeFigureOut">
              <a:rPr lang="en-US" smtClean="0"/>
              <a:t>1/27/2020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72909C-4E7A-4C6B-8D57-E67BB9410FCF}" type="slidenum">
              <a:rPr lang="en-US" smtClean="0"/>
              <a:t>‹#›</a:t>
            </a:fld>
            <a:endParaRPr lang="en-US"/>
          </a:p>
        </p:txBody>
      </p:sp>
    </p:spTree>
    <p:extLst>
      <p:ext uri="{BB962C8B-B14F-4D97-AF65-F5344CB8AC3E}">
        <p14:creationId xmlns:p14="http://schemas.microsoft.com/office/powerpoint/2010/main" val="1837929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4141250-0AAA-4D4B-8AD0-C726D94401ED}" type="datetimeFigureOut">
              <a:rPr lang="en-US" smtClean="0"/>
              <a:t>1/27/2020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72909C-4E7A-4C6B-8D57-E67BB9410FCF}" type="slidenum">
              <a:rPr lang="en-US" smtClean="0"/>
              <a:t>‹#›</a:t>
            </a:fld>
            <a:endParaRPr lang="en-US"/>
          </a:p>
        </p:txBody>
      </p:sp>
    </p:spTree>
    <p:extLst>
      <p:ext uri="{BB962C8B-B14F-4D97-AF65-F5344CB8AC3E}">
        <p14:creationId xmlns:p14="http://schemas.microsoft.com/office/powerpoint/2010/main" val="1627553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141250-0AAA-4D4B-8AD0-C726D94401ED}" type="datetimeFigureOut">
              <a:rPr lang="en-US" smtClean="0"/>
              <a:t>1/27/2020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72909C-4E7A-4C6B-8D57-E67BB9410FCF}" type="slidenum">
              <a:rPr lang="en-US" smtClean="0"/>
              <a:t>‹#›</a:t>
            </a:fld>
            <a:endParaRPr lang="en-US"/>
          </a:p>
        </p:txBody>
      </p:sp>
    </p:spTree>
    <p:extLst>
      <p:ext uri="{BB962C8B-B14F-4D97-AF65-F5344CB8AC3E}">
        <p14:creationId xmlns:p14="http://schemas.microsoft.com/office/powerpoint/2010/main" val="3093558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141250-0AAA-4D4B-8AD0-C726D94401ED}" type="datetimeFigureOut">
              <a:rPr lang="en-US" smtClean="0"/>
              <a:t>1/27/2020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72909C-4E7A-4C6B-8D57-E67BB9410FCF}" type="slidenum">
              <a:rPr lang="en-US" smtClean="0"/>
              <a:t>‹#›</a:t>
            </a:fld>
            <a:endParaRPr lang="en-US"/>
          </a:p>
        </p:txBody>
      </p:sp>
    </p:spTree>
    <p:extLst>
      <p:ext uri="{BB962C8B-B14F-4D97-AF65-F5344CB8AC3E}">
        <p14:creationId xmlns:p14="http://schemas.microsoft.com/office/powerpoint/2010/main" val="1166523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4141250-0AAA-4D4B-8AD0-C726D94401ED}" type="datetimeFigureOut">
              <a:rPr lang="en-US" smtClean="0"/>
              <a:t>1/27/2020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72909C-4E7A-4C6B-8D57-E67BB9410FCF}" type="slidenum">
              <a:rPr lang="en-US" smtClean="0"/>
              <a:t>‹#›</a:t>
            </a:fld>
            <a:endParaRPr lang="en-US"/>
          </a:p>
        </p:txBody>
      </p:sp>
    </p:spTree>
    <p:extLst>
      <p:ext uri="{BB962C8B-B14F-4D97-AF65-F5344CB8AC3E}">
        <p14:creationId xmlns:p14="http://schemas.microsoft.com/office/powerpoint/2010/main" val="2598024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4141250-0AAA-4D4B-8AD0-C726D94401ED}" type="datetimeFigureOut">
              <a:rPr lang="en-US" smtClean="0"/>
              <a:t>1/27/2020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72909C-4E7A-4C6B-8D57-E67BB9410FCF}" type="slidenum">
              <a:rPr lang="en-US" smtClean="0"/>
              <a:t>‹#›</a:t>
            </a:fld>
            <a:endParaRPr lang="en-US"/>
          </a:p>
        </p:txBody>
      </p:sp>
    </p:spTree>
    <p:extLst>
      <p:ext uri="{BB962C8B-B14F-4D97-AF65-F5344CB8AC3E}">
        <p14:creationId xmlns:p14="http://schemas.microsoft.com/office/powerpoint/2010/main" val="3743469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141250-0AAA-4D4B-8AD0-C726D94401ED}" type="datetimeFigureOut">
              <a:rPr lang="en-US" smtClean="0"/>
              <a:t>1/27/2020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72909C-4E7A-4C6B-8D57-E67BB9410FCF}" type="slidenum">
              <a:rPr lang="en-US" smtClean="0"/>
              <a:t>‹#›</a:t>
            </a:fld>
            <a:endParaRPr lang="en-US"/>
          </a:p>
        </p:txBody>
      </p:sp>
    </p:spTree>
    <p:extLst>
      <p:ext uri="{BB962C8B-B14F-4D97-AF65-F5344CB8AC3E}">
        <p14:creationId xmlns:p14="http://schemas.microsoft.com/office/powerpoint/2010/main" val="4564001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arduino.cc/en/main/softwar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arduino.cc/education" TargetMode="External"/><Relationship Id="rId2" Type="http://schemas.openxmlformats.org/officeDocument/2006/relationships/hyperlink" Target="https://www.arduino.cc/en/Tutorial/BuiltInExamples" TargetMode="External"/><Relationship Id="rId1" Type="http://schemas.openxmlformats.org/officeDocument/2006/relationships/slideLayout" Target="../slideLayouts/slideLayout2.xml"/><Relationship Id="rId4" Type="http://schemas.openxmlformats.org/officeDocument/2006/relationships/hyperlink" Target="https://www.arduino.cc/reference/en/#functions"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adafruit.com/product/165" TargetMode="Externa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gif"/><Relationship Id="rId4" Type="http://schemas.openxmlformats.org/officeDocument/2006/relationships/hyperlink" Target="https://learn.adafruit.com/all-about-leds" TargetMode="External"/></Relationships>
</file>

<file path=ppt/slides/_rels/slide3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JPG"/><Relationship Id="rId5" Type="http://schemas.openxmlformats.org/officeDocument/2006/relationships/image" Target="../media/image4.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descr="Image"/>
          <p:cNvPicPr>
            <a:picLocks noChangeAspect="1"/>
          </p:cNvPicPr>
          <p:nvPr/>
        </p:nvPicPr>
        <p:blipFill rotWithShape="1">
          <a:blip r:embed="rId3">
            <a:extLst>
              <a:ext uri="{BEBA8EAE-BF5A-486C-A8C5-ECC9F3942E4B}">
                <a14:imgProps xmlns:a14="http://schemas.microsoft.com/office/drawing/2010/main">
                  <a14:imgLayer>
                    <a14:imgEffect>
                      <a14:brightnessContrast bright="20000" contrast="-20000"/>
                    </a14:imgEffect>
                  </a14:imgLayer>
                </a14:imgProps>
              </a:ext>
            </a:extLst>
          </a:blip>
          <a:srcRect t="14070" b="7922"/>
          <a:stretch/>
        </p:blipFill>
        <p:spPr>
          <a:xfrm>
            <a:off x="-45686" y="0"/>
            <a:ext cx="14591488" cy="6858000"/>
          </a:xfrm>
          <a:prstGeom prst="rect">
            <a:avLst/>
          </a:prstGeom>
          <a:solidFill>
            <a:srgbClr val="000000">
              <a:alpha val="5882"/>
            </a:srgbClr>
          </a:solidFill>
          <a:ln w="12700">
            <a:miter lim="400000"/>
          </a:ln>
        </p:spPr>
      </p:pic>
      <p:sp>
        <p:nvSpPr>
          <p:cNvPr id="6" name="Rectangle 5"/>
          <p:cNvSpPr/>
          <p:nvPr/>
        </p:nvSpPr>
        <p:spPr>
          <a:xfrm>
            <a:off x="-1" y="0"/>
            <a:ext cx="15638137" cy="6858000"/>
          </a:xfrm>
          <a:prstGeom prst="rect">
            <a:avLst/>
          </a:prstGeom>
          <a:solidFill>
            <a:srgbClr val="FFFFFF">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84177" y="411480"/>
            <a:ext cx="13854022" cy="1627574"/>
          </a:xfrm>
        </p:spPr>
        <p:txBody>
          <a:bodyPr>
            <a:normAutofit/>
          </a:bodyPr>
          <a:lstStyle/>
          <a:p>
            <a:r>
              <a:rPr lang="en-US" sz="3600" b="1" dirty="0">
                <a:latin typeface="+mn-lt"/>
              </a:rPr>
              <a:t>Arduino microcontrollers in the classroom:</a:t>
            </a:r>
            <a:r>
              <a:rPr lang="en-US" sz="4000" b="1" dirty="0">
                <a:latin typeface="+mn-lt"/>
              </a:rPr>
              <a:t> </a:t>
            </a:r>
            <a:r>
              <a:rPr lang="en-US" sz="4000" b="1" dirty="0" smtClean="0">
                <a:latin typeface="+mn-lt"/>
              </a:rPr>
              <a:t/>
            </a:r>
            <a:br>
              <a:rPr lang="en-US" sz="4000" b="1" dirty="0" smtClean="0">
                <a:latin typeface="+mn-lt"/>
              </a:rPr>
            </a:br>
            <a:r>
              <a:rPr lang="en-US" sz="3200" b="1" dirty="0" smtClean="0">
                <a:latin typeface="+mn-lt"/>
              </a:rPr>
              <a:t>teaching </a:t>
            </a:r>
            <a:r>
              <a:rPr lang="en-US" sz="3200" b="1" dirty="0">
                <a:latin typeface="+mn-lt"/>
              </a:rPr>
              <a:t>how to phrase effective science questions </a:t>
            </a:r>
            <a:r>
              <a:rPr lang="en-US" sz="3200" b="1" dirty="0" smtClean="0">
                <a:latin typeface="+mn-lt"/>
              </a:rPr>
              <a:t/>
            </a:r>
            <a:br>
              <a:rPr lang="en-US" sz="3200" b="1" dirty="0" smtClean="0">
                <a:latin typeface="+mn-lt"/>
              </a:rPr>
            </a:br>
            <a:r>
              <a:rPr lang="en-US" sz="3200" b="1" dirty="0" smtClean="0">
                <a:latin typeface="+mn-lt"/>
              </a:rPr>
              <a:t>and </a:t>
            </a:r>
            <a:r>
              <a:rPr lang="en-US" sz="3200" b="1" dirty="0">
                <a:latin typeface="+mn-lt"/>
              </a:rPr>
              <a:t>how to answer them with original data</a:t>
            </a:r>
            <a:endParaRPr lang="en-US" sz="3200" b="1" dirty="0">
              <a:solidFill>
                <a:srgbClr val="000000"/>
              </a:solidFill>
              <a:latin typeface="+mn-lt"/>
            </a:endParaRPr>
          </a:p>
        </p:txBody>
      </p:sp>
      <p:sp>
        <p:nvSpPr>
          <p:cNvPr id="3" name="Subtitle 2"/>
          <p:cNvSpPr>
            <a:spLocks noGrp="1"/>
          </p:cNvSpPr>
          <p:nvPr>
            <p:ph type="subTitle" idx="1"/>
          </p:nvPr>
        </p:nvSpPr>
        <p:spPr>
          <a:xfrm>
            <a:off x="875561" y="2450534"/>
            <a:ext cx="11475720" cy="1655762"/>
          </a:xfrm>
        </p:spPr>
        <p:txBody>
          <a:bodyPr>
            <a:noAutofit/>
          </a:bodyPr>
          <a:lstStyle/>
          <a:p>
            <a:r>
              <a:rPr lang="en-US" sz="2800" b="1" dirty="0" smtClean="0">
                <a:solidFill>
                  <a:srgbClr val="C00000"/>
                </a:solidFill>
              </a:rPr>
              <a:t>Science &amp; Engineering Saturday Seminar</a:t>
            </a:r>
          </a:p>
          <a:p>
            <a:r>
              <a:rPr lang="en-US" sz="2800" b="1" dirty="0" smtClean="0">
                <a:solidFill>
                  <a:srgbClr val="C00000"/>
                </a:solidFill>
              </a:rPr>
              <a:t>Tony Dinsmore, UMass Physics,</a:t>
            </a:r>
          </a:p>
          <a:p>
            <a:r>
              <a:rPr lang="en-US" sz="2800" b="1" dirty="0" smtClean="0">
                <a:solidFill>
                  <a:srgbClr val="C00000"/>
                </a:solidFill>
              </a:rPr>
              <a:t>January 25, 2020</a:t>
            </a:r>
          </a:p>
        </p:txBody>
      </p:sp>
      <p:sp>
        <p:nvSpPr>
          <p:cNvPr id="5" name="TextBox 4"/>
          <p:cNvSpPr txBox="1"/>
          <p:nvPr/>
        </p:nvSpPr>
        <p:spPr>
          <a:xfrm flipH="1">
            <a:off x="1203959" y="5066649"/>
            <a:ext cx="10744199" cy="830997"/>
          </a:xfrm>
          <a:prstGeom prst="rect">
            <a:avLst/>
          </a:prstGeom>
          <a:noFill/>
        </p:spPr>
        <p:txBody>
          <a:bodyPr wrap="square" rtlCol="0">
            <a:spAutoFit/>
          </a:bodyPr>
          <a:lstStyle/>
          <a:p>
            <a:pPr algn="ctr"/>
            <a:r>
              <a:rPr lang="en-US" sz="2400" b="1" dirty="0" smtClean="0"/>
              <a:t>Discussion stems from a UMass course, Physics 192M, taught in spring 2018-2020.</a:t>
            </a:r>
          </a:p>
          <a:p>
            <a:pPr algn="ctr"/>
            <a:r>
              <a:rPr lang="en-US" sz="2400" b="1" dirty="0" smtClean="0"/>
              <a:t>All course materials are available; please email dinsmore@physics.umass.edu</a:t>
            </a:r>
            <a:endParaRPr lang="en-US" sz="2400" b="1" dirty="0"/>
          </a:p>
        </p:txBody>
      </p:sp>
    </p:spTree>
    <p:extLst>
      <p:ext uri="{BB962C8B-B14F-4D97-AF65-F5344CB8AC3E}">
        <p14:creationId xmlns:p14="http://schemas.microsoft.com/office/powerpoint/2010/main" val="3878914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151"/>
            <a:ext cx="12192000" cy="1325563"/>
          </a:xfrm>
        </p:spPr>
        <p:txBody>
          <a:bodyPr>
            <a:normAutofit/>
          </a:bodyPr>
          <a:lstStyle/>
          <a:p>
            <a:pPr algn="ctr"/>
            <a:r>
              <a:rPr lang="en-US" sz="2800" b="1" dirty="0" smtClean="0">
                <a:latin typeface="+mn-lt"/>
              </a:rPr>
              <a:t>What </a:t>
            </a:r>
            <a:r>
              <a:rPr lang="en-US" sz="2800" b="1" dirty="0">
                <a:latin typeface="+mn-lt"/>
              </a:rPr>
              <a:t>makes an “effective science </a:t>
            </a:r>
            <a:r>
              <a:rPr lang="en-US" sz="2800" b="1" dirty="0" smtClean="0">
                <a:latin typeface="+mn-lt"/>
              </a:rPr>
              <a:t>question?”</a:t>
            </a:r>
            <a:endParaRPr lang="en-US" sz="2800" b="1" dirty="0">
              <a:latin typeface="+mn-lt"/>
            </a:endParaRPr>
          </a:p>
        </p:txBody>
      </p:sp>
      <p:sp>
        <p:nvSpPr>
          <p:cNvPr id="3" name="Rectangle 2"/>
          <p:cNvSpPr/>
          <p:nvPr/>
        </p:nvSpPr>
        <p:spPr>
          <a:xfrm>
            <a:off x="1233713" y="1907961"/>
            <a:ext cx="10101943" cy="2308324"/>
          </a:xfrm>
          <a:prstGeom prst="rect">
            <a:avLst/>
          </a:prstGeom>
        </p:spPr>
        <p:txBody>
          <a:bodyPr wrap="square">
            <a:spAutoFit/>
          </a:bodyPr>
          <a:lstStyle/>
          <a:p>
            <a:pPr marL="174625" lvl="1" indent="-174625">
              <a:buFont typeface="Arial" panose="020B0604020202020204" pitchFamily="34" charset="0"/>
              <a:buChar char="•"/>
            </a:pPr>
            <a:r>
              <a:rPr lang="en-US" sz="2400" dirty="0"/>
              <a:t>Divide into groups of ~4</a:t>
            </a:r>
            <a:r>
              <a:rPr lang="en-US" sz="2400" dirty="0" smtClean="0"/>
              <a:t>. </a:t>
            </a:r>
          </a:p>
          <a:p>
            <a:pPr marL="631825" lvl="2" indent="-174625">
              <a:buFont typeface="Arial" panose="020B0604020202020204" pitchFamily="34" charset="0"/>
              <a:buChar char="•"/>
            </a:pPr>
            <a:r>
              <a:rPr lang="en-US" sz="2400" dirty="0" smtClean="0"/>
              <a:t>for 8 minutes, discuss “what </a:t>
            </a:r>
            <a:r>
              <a:rPr lang="en-US" sz="2400" dirty="0"/>
              <a:t>makes an “effective science question</a:t>
            </a:r>
            <a:r>
              <a:rPr lang="en-US" sz="2400" dirty="0" smtClean="0"/>
              <a:t>?”</a:t>
            </a:r>
          </a:p>
          <a:p>
            <a:pPr marL="174625" lvl="3" indent="-174625"/>
            <a:r>
              <a:rPr lang="en-US" sz="2400" dirty="0" smtClean="0"/>
              <a:t>		(How do you know? What’s not an effective question?)</a:t>
            </a:r>
          </a:p>
          <a:p>
            <a:pPr marL="174625" lvl="3" indent="-174625">
              <a:buFont typeface="Arial" panose="020B0604020202020204" pitchFamily="34" charset="0"/>
              <a:buChar char="•"/>
            </a:pPr>
            <a:r>
              <a:rPr lang="en-US" sz="2400" dirty="0" smtClean="0"/>
              <a:t>Choose a note-taker.</a:t>
            </a:r>
          </a:p>
          <a:p>
            <a:pPr marL="174625" lvl="1" indent="-174625">
              <a:buFont typeface="Arial" panose="020B0604020202020204" pitchFamily="34" charset="0"/>
              <a:buChar char="•"/>
            </a:pPr>
            <a:r>
              <a:rPr lang="en-US" sz="2400" dirty="0" smtClean="0"/>
              <a:t>Report back to the group as a whole</a:t>
            </a:r>
          </a:p>
          <a:p>
            <a:pPr marL="174625" lvl="1" indent="-174625">
              <a:buFont typeface="Arial" panose="020B0604020202020204" pitchFamily="34" charset="0"/>
              <a:buChar char="•"/>
            </a:pPr>
            <a:r>
              <a:rPr lang="en-US" sz="2400" dirty="0" smtClean="0"/>
              <a:t>Whole-group discussion</a:t>
            </a:r>
            <a:endParaRPr lang="en-US" sz="2400" dirty="0"/>
          </a:p>
        </p:txBody>
      </p:sp>
      <p:sp>
        <p:nvSpPr>
          <p:cNvPr id="5" name="TextBox 4"/>
          <p:cNvSpPr txBox="1"/>
          <p:nvPr/>
        </p:nvSpPr>
        <p:spPr>
          <a:xfrm>
            <a:off x="10668001" y="130629"/>
            <a:ext cx="1168910" cy="369332"/>
          </a:xfrm>
          <a:prstGeom prst="rect">
            <a:avLst/>
          </a:prstGeom>
          <a:noFill/>
        </p:spPr>
        <p:txBody>
          <a:bodyPr wrap="none" rtlCol="0">
            <a:spAutoFit/>
          </a:bodyPr>
          <a:lstStyle/>
          <a:p>
            <a:r>
              <a:rPr lang="en-US" dirty="0" smtClean="0"/>
              <a:t>8 + 20 min</a:t>
            </a:r>
            <a:endParaRPr lang="en-US" dirty="0"/>
          </a:p>
        </p:txBody>
      </p:sp>
      <p:sp>
        <p:nvSpPr>
          <p:cNvPr id="9" name="TextBox 8"/>
          <p:cNvSpPr txBox="1"/>
          <p:nvPr/>
        </p:nvSpPr>
        <p:spPr>
          <a:xfrm>
            <a:off x="10667999" y="478973"/>
            <a:ext cx="1524001" cy="1200329"/>
          </a:xfrm>
          <a:prstGeom prst="rect">
            <a:avLst/>
          </a:prstGeom>
          <a:noFill/>
        </p:spPr>
        <p:txBody>
          <a:bodyPr wrap="square" rtlCol="0">
            <a:spAutoFit/>
          </a:bodyPr>
          <a:lstStyle/>
          <a:p>
            <a:r>
              <a:rPr lang="en-US" dirty="0" smtClean="0"/>
              <a:t>(We can certainly take more time if desired.)</a:t>
            </a:r>
            <a:endParaRPr lang="en-US" dirty="0"/>
          </a:p>
        </p:txBody>
      </p:sp>
      <p:grpSp>
        <p:nvGrpSpPr>
          <p:cNvPr id="11" name="Group 10"/>
          <p:cNvGrpSpPr/>
          <p:nvPr/>
        </p:nvGrpSpPr>
        <p:grpSpPr>
          <a:xfrm>
            <a:off x="3135087" y="3312281"/>
            <a:ext cx="8666894" cy="3416320"/>
            <a:chOff x="3628572" y="3399365"/>
            <a:chExt cx="8666894" cy="3416320"/>
          </a:xfrm>
        </p:grpSpPr>
        <p:sp>
          <p:nvSpPr>
            <p:cNvPr id="4" name="TextBox 3"/>
            <p:cNvSpPr txBox="1"/>
            <p:nvPr/>
          </p:nvSpPr>
          <p:spPr>
            <a:xfrm>
              <a:off x="6545943" y="3399365"/>
              <a:ext cx="5749523" cy="3416320"/>
            </a:xfrm>
            <a:prstGeom prst="rect">
              <a:avLst/>
            </a:prstGeom>
            <a:noFill/>
          </p:spPr>
          <p:txBody>
            <a:bodyPr wrap="none" rtlCol="0">
              <a:spAutoFit/>
            </a:bodyPr>
            <a:lstStyle/>
            <a:p>
              <a:r>
                <a:rPr lang="en-US" dirty="0" smtClean="0">
                  <a:solidFill>
                    <a:srgbClr val="0070C0"/>
                  </a:solidFill>
                </a:rPr>
                <a:t>What we discussed: </a:t>
              </a:r>
            </a:p>
            <a:p>
              <a:pPr marL="231775" indent="-231775">
                <a:buFont typeface="Arial" panose="020B0604020202020204" pitchFamily="34" charset="0"/>
                <a:buChar char="•"/>
              </a:pPr>
              <a:r>
                <a:rPr lang="en-US" dirty="0" smtClean="0">
                  <a:solidFill>
                    <a:srgbClr val="0070C0"/>
                  </a:solidFill>
                </a:rPr>
                <a:t>Can be replicated by a peer</a:t>
              </a:r>
            </a:p>
            <a:p>
              <a:pPr marL="231775" indent="-231775">
                <a:buFont typeface="Arial" panose="020B0604020202020204" pitchFamily="34" charset="0"/>
                <a:buChar char="•"/>
              </a:pPr>
              <a:r>
                <a:rPr lang="en-US" dirty="0" smtClean="0">
                  <a:solidFill>
                    <a:srgbClr val="0070C0"/>
                  </a:solidFill>
                </a:rPr>
                <a:t>Measureable, testable, data output, not yes/no</a:t>
              </a:r>
            </a:p>
            <a:p>
              <a:pPr marL="231775" indent="-231775">
                <a:buFont typeface="Arial" panose="020B0604020202020204" pitchFamily="34" charset="0"/>
                <a:buChar char="•"/>
              </a:pPr>
              <a:r>
                <a:rPr lang="en-US" dirty="0" smtClean="0">
                  <a:solidFill>
                    <a:srgbClr val="0070C0"/>
                  </a:solidFill>
                </a:rPr>
                <a:t>Different from a demonstration</a:t>
              </a:r>
            </a:p>
            <a:p>
              <a:pPr marL="231775" indent="-231775">
                <a:buFont typeface="Arial" panose="020B0604020202020204" pitchFamily="34" charset="0"/>
                <a:buChar char="•"/>
              </a:pPr>
              <a:r>
                <a:rPr lang="en-US" dirty="0" smtClean="0">
                  <a:solidFill>
                    <a:srgbClr val="0070C0"/>
                  </a:solidFill>
                </a:rPr>
                <a:t>Open-ended</a:t>
              </a:r>
            </a:p>
            <a:p>
              <a:pPr marL="231775" indent="-231775">
                <a:buFont typeface="Arial" panose="020B0604020202020204" pitchFamily="34" charset="0"/>
                <a:buChar char="•"/>
              </a:pPr>
              <a:r>
                <a:rPr lang="en-US" dirty="0" smtClean="0">
                  <a:solidFill>
                    <a:srgbClr val="0070C0"/>
                  </a:solidFill>
                </a:rPr>
                <a:t>Will involve or support background technical knowledge</a:t>
              </a:r>
            </a:p>
            <a:p>
              <a:pPr marL="231775" indent="-231775">
                <a:buFont typeface="Arial" panose="020B0604020202020204" pitchFamily="34" charset="0"/>
                <a:buChar char="•"/>
              </a:pPr>
              <a:r>
                <a:rPr lang="en-US" dirty="0" smtClean="0">
                  <a:solidFill>
                    <a:srgbClr val="0070C0"/>
                  </a:solidFill>
                </a:rPr>
                <a:t>Legal, affordable, safe, and fitting within time constraints</a:t>
              </a:r>
            </a:p>
            <a:p>
              <a:pPr marL="231775" indent="-231775">
                <a:buFont typeface="Arial" panose="020B0604020202020204" pitchFamily="34" charset="0"/>
                <a:buChar char="•"/>
              </a:pPr>
              <a:r>
                <a:rPr lang="en-US" dirty="0" smtClean="0">
                  <a:solidFill>
                    <a:srgbClr val="0070C0"/>
                  </a:solidFill>
                </a:rPr>
                <a:t>Relevant to students, provocative</a:t>
              </a:r>
            </a:p>
            <a:p>
              <a:pPr marL="231775" indent="-231775">
                <a:buFont typeface="Arial" panose="020B0604020202020204" pitchFamily="34" charset="0"/>
                <a:buChar char="•"/>
              </a:pPr>
              <a:r>
                <a:rPr lang="en-US" dirty="0" smtClean="0">
                  <a:solidFill>
                    <a:srgbClr val="0070C0"/>
                  </a:solidFill>
                </a:rPr>
                <a:t>Leads to more Qs, not chasing rainbows</a:t>
              </a:r>
            </a:p>
            <a:p>
              <a:pPr marL="231775" indent="-231775">
                <a:buFont typeface="Arial" panose="020B0604020202020204" pitchFamily="34" charset="0"/>
                <a:buChar char="•"/>
              </a:pPr>
              <a:r>
                <a:rPr lang="en-US" dirty="0" smtClean="0">
                  <a:solidFill>
                    <a:srgbClr val="0070C0"/>
                  </a:solidFill>
                </a:rPr>
                <a:t>Supports experiments with good controls</a:t>
              </a:r>
            </a:p>
            <a:p>
              <a:pPr marL="231775" indent="-231775">
                <a:buFont typeface="Arial" panose="020B0604020202020204" pitchFamily="34" charset="0"/>
                <a:buChar char="•"/>
              </a:pPr>
              <a:r>
                <a:rPr lang="en-US" dirty="0" smtClean="0">
                  <a:solidFill>
                    <a:srgbClr val="0070C0"/>
                  </a:solidFill>
                </a:rPr>
                <a:t>Doesn’t need a clear hypothesis, </a:t>
              </a:r>
            </a:p>
            <a:p>
              <a:pPr lvl="1"/>
              <a:r>
                <a:rPr lang="en-US" dirty="0" smtClean="0">
                  <a:solidFill>
                    <a:srgbClr val="0070C0"/>
                  </a:solidFill>
                </a:rPr>
                <a:t>or could disprove the hypothesis</a:t>
              </a:r>
              <a:endParaRPr lang="en-US" dirty="0">
                <a:solidFill>
                  <a:srgbClr val="0070C0"/>
                </a:solidFill>
              </a:endParaRPr>
            </a:p>
          </p:txBody>
        </p:sp>
        <p:sp>
          <p:nvSpPr>
            <p:cNvPr id="6" name="5-Point Star 5"/>
            <p:cNvSpPr/>
            <p:nvPr/>
          </p:nvSpPr>
          <p:spPr>
            <a:xfrm>
              <a:off x="4281714" y="5689600"/>
              <a:ext cx="362857" cy="36285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4862286" y="5994400"/>
              <a:ext cx="1698171" cy="2757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628572" y="6168572"/>
              <a:ext cx="1382494" cy="369332"/>
            </a:xfrm>
            <a:prstGeom prst="rect">
              <a:avLst/>
            </a:prstGeom>
            <a:noFill/>
          </p:spPr>
          <p:txBody>
            <a:bodyPr wrap="none" rtlCol="0">
              <a:spAutoFit/>
            </a:bodyPr>
            <a:lstStyle/>
            <a:p>
              <a:r>
                <a:rPr lang="en-US" dirty="0" smtClean="0">
                  <a:solidFill>
                    <a:srgbClr val="0070C0"/>
                  </a:solidFill>
                </a:rPr>
                <a:t>(my favorite)</a:t>
              </a:r>
              <a:endParaRPr lang="en-US" dirty="0">
                <a:solidFill>
                  <a:srgbClr val="0070C0"/>
                </a:solidFill>
              </a:endParaRPr>
            </a:p>
          </p:txBody>
        </p:sp>
      </p:grpSp>
    </p:spTree>
    <p:extLst>
      <p:ext uri="{BB962C8B-B14F-4D97-AF65-F5344CB8AC3E}">
        <p14:creationId xmlns:p14="http://schemas.microsoft.com/office/powerpoint/2010/main" val="19111719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151"/>
            <a:ext cx="12192000" cy="1325563"/>
          </a:xfrm>
        </p:spPr>
        <p:txBody>
          <a:bodyPr>
            <a:normAutofit/>
          </a:bodyPr>
          <a:lstStyle/>
          <a:p>
            <a:pPr algn="ctr"/>
            <a:r>
              <a:rPr lang="en-US" sz="2800" b="1" dirty="0">
                <a:latin typeface="+mn-lt"/>
              </a:rPr>
              <a:t>What makes an “effective science question?”</a:t>
            </a:r>
          </a:p>
        </p:txBody>
      </p:sp>
      <p:sp>
        <p:nvSpPr>
          <p:cNvPr id="6" name="TextBox 5"/>
          <p:cNvSpPr txBox="1"/>
          <p:nvPr/>
        </p:nvSpPr>
        <p:spPr>
          <a:xfrm>
            <a:off x="838200" y="1454714"/>
            <a:ext cx="6375720" cy="461665"/>
          </a:xfrm>
          <a:prstGeom prst="rect">
            <a:avLst/>
          </a:prstGeom>
          <a:noFill/>
        </p:spPr>
        <p:txBody>
          <a:bodyPr wrap="none" rtlCol="0">
            <a:spAutoFit/>
          </a:bodyPr>
          <a:lstStyle/>
          <a:p>
            <a:r>
              <a:rPr lang="en-US" sz="2400" dirty="0" smtClean="0"/>
              <a:t>According to Tony, an effective science question…</a:t>
            </a:r>
            <a:endParaRPr lang="en-US" sz="2400" dirty="0"/>
          </a:p>
        </p:txBody>
      </p:sp>
      <p:sp>
        <p:nvSpPr>
          <p:cNvPr id="7" name="TextBox 6"/>
          <p:cNvSpPr txBox="1"/>
          <p:nvPr/>
        </p:nvSpPr>
        <p:spPr>
          <a:xfrm>
            <a:off x="1064341" y="1916379"/>
            <a:ext cx="10852356" cy="4154984"/>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is specific enough to allow measurement of defined quantities.</a:t>
            </a:r>
          </a:p>
          <a:p>
            <a:pPr marL="342900" indent="-342900">
              <a:buFont typeface="Arial" panose="020B0604020202020204" pitchFamily="34" charset="0"/>
              <a:buChar char="•"/>
            </a:pPr>
            <a:r>
              <a:rPr lang="en-US" sz="2400" dirty="0" smtClean="0"/>
              <a:t>can be answered quantitatively.</a:t>
            </a:r>
          </a:p>
          <a:p>
            <a:pPr marL="800100" lvl="1" indent="-342900">
              <a:buFont typeface="Arial" panose="020B0604020202020204" pitchFamily="34" charset="0"/>
              <a:buChar char="•"/>
            </a:pPr>
            <a:r>
              <a:rPr lang="en-US" sz="2400" dirty="0"/>
              <a:t>does not have a yes/no answer</a:t>
            </a:r>
            <a:r>
              <a:rPr lang="en-US" sz="2400" dirty="0" smtClean="0"/>
              <a:t>.</a:t>
            </a:r>
          </a:p>
          <a:p>
            <a:pPr marL="800100" lvl="1" indent="-342900">
              <a:buFont typeface="Arial" panose="020B0604020202020204" pitchFamily="34" charset="0"/>
              <a:buChar char="•"/>
            </a:pPr>
            <a:r>
              <a:rPr lang="en-US" sz="2400" dirty="0" smtClean="0"/>
              <a:t>could have more than one possible answer, including the unexpected.</a:t>
            </a:r>
          </a:p>
          <a:p>
            <a:pPr marL="800100" lvl="1" indent="-342900">
              <a:buFont typeface="Arial" panose="020B0604020202020204" pitchFamily="34" charset="0"/>
              <a:buChar char="•"/>
            </a:pPr>
            <a:r>
              <a:rPr lang="en-US" sz="2400" dirty="0" smtClean="0"/>
              <a:t>can be answered with a plot, ideally one with a </a:t>
            </a:r>
            <a:r>
              <a:rPr lang="en-US" sz="2400" u="sng" dirty="0" smtClean="0"/>
              <a:t>well-defined independent parameter</a:t>
            </a:r>
            <a:r>
              <a:rPr lang="en-US" sz="2400" dirty="0" smtClean="0"/>
              <a:t>.</a:t>
            </a:r>
          </a:p>
          <a:p>
            <a:pPr marL="342900" indent="-342900">
              <a:buFont typeface="Arial" panose="020B0604020202020204" pitchFamily="34" charset="0"/>
              <a:buChar char="•"/>
            </a:pPr>
            <a:r>
              <a:rPr lang="en-US" sz="2400" dirty="0" smtClean="0"/>
              <a:t>does not have to have broad interest.</a:t>
            </a:r>
          </a:p>
          <a:p>
            <a:pPr marL="342900" indent="-342900">
              <a:buFont typeface="Arial" panose="020B0604020202020204" pitchFamily="34" charset="0"/>
              <a:buChar char="•"/>
            </a:pPr>
            <a:r>
              <a:rPr lang="en-US" sz="2400" dirty="0" smtClean="0"/>
              <a:t>does not have to be “fundamental” or otherwise </a:t>
            </a:r>
            <a:r>
              <a:rPr lang="en-US" sz="2400" dirty="0" err="1" smtClean="0"/>
              <a:t>sciency</a:t>
            </a:r>
            <a:r>
              <a:rPr lang="en-US" sz="2400" dirty="0" smtClean="0"/>
              <a:t>.</a:t>
            </a:r>
          </a:p>
          <a:p>
            <a:pPr marL="342900" indent="-342900">
              <a:buFont typeface="Arial" panose="020B0604020202020204" pitchFamily="34" charset="0"/>
              <a:buChar char="•"/>
            </a:pPr>
            <a:r>
              <a:rPr lang="en-US" sz="2400" b="1" dirty="0"/>
              <a:t>has an answer that will be interesting or informative, </a:t>
            </a:r>
            <a:r>
              <a:rPr lang="en-US" sz="2400" i="1" dirty="0" smtClean="0"/>
              <a:t>e.g</a:t>
            </a:r>
            <a:r>
              <a:rPr lang="en-US" sz="2400" dirty="0" smtClean="0"/>
              <a:t>., </a:t>
            </a:r>
            <a:r>
              <a:rPr lang="en-US" sz="2400" dirty="0"/>
              <a:t>for situations other than the specified one. (Sometimes interesting questions can’t yield interesting/informative </a:t>
            </a:r>
            <a:r>
              <a:rPr lang="en-US" sz="2400" dirty="0" smtClean="0"/>
              <a:t>answers; these are not effective.)</a:t>
            </a:r>
            <a:endParaRPr lang="en-US" sz="2400" dirty="0"/>
          </a:p>
        </p:txBody>
      </p:sp>
    </p:spTree>
    <p:extLst>
      <p:ext uri="{BB962C8B-B14F-4D97-AF65-F5344CB8AC3E}">
        <p14:creationId xmlns:p14="http://schemas.microsoft.com/office/powerpoint/2010/main" val="2488298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6738"/>
            <a:ext cx="11353800" cy="1325563"/>
          </a:xfrm>
        </p:spPr>
        <p:txBody>
          <a:bodyPr>
            <a:normAutofit/>
          </a:bodyPr>
          <a:lstStyle/>
          <a:p>
            <a:pPr algn="ctr"/>
            <a:r>
              <a:rPr lang="en-US" sz="2800" b="1" dirty="0" smtClean="0">
                <a:latin typeface="+mn-lt"/>
              </a:rPr>
              <a:t>Proposed schedule for today:</a:t>
            </a:r>
            <a:endParaRPr lang="en-US" sz="2800" b="1" dirty="0">
              <a:latin typeface="+mn-lt"/>
            </a:endParaRPr>
          </a:p>
        </p:txBody>
      </p:sp>
      <p:sp>
        <p:nvSpPr>
          <p:cNvPr id="4" name="TextBox 3"/>
          <p:cNvSpPr txBox="1"/>
          <p:nvPr/>
        </p:nvSpPr>
        <p:spPr>
          <a:xfrm>
            <a:off x="1491342" y="685805"/>
            <a:ext cx="10424887" cy="5509200"/>
          </a:xfrm>
          <a:prstGeom prst="rect">
            <a:avLst/>
          </a:prstGeom>
          <a:noFill/>
        </p:spPr>
        <p:txBody>
          <a:bodyPr wrap="square" rtlCol="0">
            <a:spAutoFit/>
          </a:bodyPr>
          <a:lstStyle/>
          <a:p>
            <a:pPr marL="174625" lvl="1" indent="-174625">
              <a:buFont typeface="Arial" panose="020B0604020202020204" pitchFamily="34" charset="0"/>
              <a:buChar char="•"/>
            </a:pPr>
            <a:r>
              <a:rPr lang="en-US" sz="2200" dirty="0" smtClean="0"/>
              <a:t>Example questions/projects from my class. </a:t>
            </a:r>
          </a:p>
          <a:p>
            <a:pPr marL="174625" lvl="1" indent="-174625">
              <a:buFont typeface="Arial" panose="020B0604020202020204" pitchFamily="34" charset="0"/>
              <a:buChar char="•"/>
            </a:pPr>
            <a:r>
              <a:rPr lang="en-US" sz="2200" b="1" dirty="0" smtClean="0">
                <a:solidFill>
                  <a:schemeClr val="tx1">
                    <a:lumMod val="65000"/>
                    <a:lumOff val="35000"/>
                  </a:schemeClr>
                </a:solidFill>
              </a:rPr>
              <a:t>Divide into groups of ~4 for small-group discussion:</a:t>
            </a:r>
          </a:p>
          <a:p>
            <a:pPr marL="1089025" lvl="6" indent="-174625">
              <a:buFont typeface="Arial" panose="020B0604020202020204" pitchFamily="34" charset="0"/>
              <a:buChar char="•"/>
            </a:pPr>
            <a:r>
              <a:rPr lang="en-US" sz="2200" dirty="0" smtClean="0">
                <a:solidFill>
                  <a:schemeClr val="tx1">
                    <a:lumMod val="65000"/>
                    <a:lumOff val="35000"/>
                  </a:schemeClr>
                </a:solidFill>
              </a:rPr>
              <a:t>“What </a:t>
            </a:r>
            <a:r>
              <a:rPr lang="en-US" sz="2200" dirty="0">
                <a:solidFill>
                  <a:schemeClr val="tx1">
                    <a:lumMod val="65000"/>
                    <a:lumOff val="35000"/>
                  </a:schemeClr>
                </a:solidFill>
              </a:rPr>
              <a:t>makes an “effective science question</a:t>
            </a:r>
            <a:r>
              <a:rPr lang="en-US" sz="2200" dirty="0" smtClean="0">
                <a:solidFill>
                  <a:schemeClr val="tx1">
                    <a:lumMod val="65000"/>
                    <a:lumOff val="35000"/>
                  </a:schemeClr>
                </a:solidFill>
              </a:rPr>
              <a:t>?”	</a:t>
            </a:r>
          </a:p>
          <a:p>
            <a:pPr marL="1089025" lvl="5" indent="-174625">
              <a:buFont typeface="Arial" panose="020B0604020202020204" pitchFamily="34" charset="0"/>
              <a:buChar char="•"/>
            </a:pPr>
            <a:r>
              <a:rPr lang="en-US" sz="2200" dirty="0" smtClean="0">
                <a:solidFill>
                  <a:schemeClr val="tx1">
                    <a:lumMod val="65000"/>
                    <a:lumOff val="35000"/>
                  </a:schemeClr>
                </a:solidFill>
              </a:rPr>
              <a:t>Report back, discuss among the whole group</a:t>
            </a:r>
          </a:p>
          <a:p>
            <a:pPr marL="174625" lvl="1" indent="-174625">
              <a:buFont typeface="Arial" panose="020B0604020202020204" pitchFamily="34" charset="0"/>
              <a:buChar char="•"/>
            </a:pPr>
            <a:r>
              <a:rPr lang="en-US" sz="2200" b="1" dirty="0" smtClean="0"/>
              <a:t>Get </a:t>
            </a:r>
            <a:r>
              <a:rPr lang="en-US" sz="2200" b="1" dirty="0"/>
              <a:t>to know the </a:t>
            </a:r>
            <a:r>
              <a:rPr lang="en-US" sz="2200" b="1" dirty="0" smtClean="0"/>
              <a:t>Arduino</a:t>
            </a:r>
          </a:p>
          <a:p>
            <a:pPr marL="1089025" lvl="5" indent="-174625">
              <a:buFont typeface="Arial" panose="020B0604020202020204" pitchFamily="34" charset="0"/>
              <a:buChar char="•"/>
            </a:pPr>
            <a:r>
              <a:rPr lang="en-US" sz="2200" b="1" dirty="0" smtClean="0"/>
              <a:t>Essential components &amp; steps</a:t>
            </a:r>
          </a:p>
          <a:p>
            <a:pPr marL="1089025" lvl="5" indent="-174625">
              <a:buFont typeface="Arial" panose="020B0604020202020204" pitchFamily="34" charset="0"/>
              <a:buChar char="•"/>
            </a:pPr>
            <a:r>
              <a:rPr lang="en-US" sz="2200" b="1" dirty="0" smtClean="0"/>
              <a:t>Set </a:t>
            </a:r>
            <a:r>
              <a:rPr lang="en-US" sz="2200" b="1" dirty="0"/>
              <a:t>up to measure temperature or light intensity</a:t>
            </a:r>
          </a:p>
          <a:p>
            <a:pPr marL="174625" lvl="2" indent="-174625"/>
            <a:r>
              <a:rPr lang="en-US" sz="2200" b="1" i="1" dirty="0" smtClean="0"/>
              <a:t>	 – 20-minute </a:t>
            </a:r>
            <a:r>
              <a:rPr lang="en-US" sz="2200" b="1" i="1" dirty="0"/>
              <a:t>break </a:t>
            </a:r>
            <a:r>
              <a:rPr lang="en-US" sz="2200" b="1" i="1" dirty="0" smtClean="0"/>
              <a:t>–</a:t>
            </a:r>
          </a:p>
          <a:p>
            <a:pPr marL="1089025" lvl="6" indent="-174625">
              <a:buFont typeface="Arial" panose="020B0604020202020204" pitchFamily="34" charset="0"/>
              <a:buChar char="•"/>
            </a:pPr>
            <a:r>
              <a:rPr lang="en-US" sz="2200" dirty="0" smtClean="0">
                <a:solidFill>
                  <a:schemeClr val="accent3">
                    <a:lumMod val="50000"/>
                  </a:schemeClr>
                </a:solidFill>
              </a:rPr>
              <a:t>Set </a:t>
            </a:r>
            <a:r>
              <a:rPr lang="en-US" sz="2200" dirty="0">
                <a:solidFill>
                  <a:schemeClr val="accent3">
                    <a:lumMod val="50000"/>
                  </a:schemeClr>
                </a:solidFill>
              </a:rPr>
              <a:t>up to </a:t>
            </a:r>
            <a:r>
              <a:rPr lang="en-US" sz="2200" dirty="0" smtClean="0">
                <a:solidFill>
                  <a:schemeClr val="accent3">
                    <a:lumMod val="50000"/>
                  </a:schemeClr>
                </a:solidFill>
              </a:rPr>
              <a:t>measure light intensity or temperature	</a:t>
            </a:r>
            <a:endParaRPr lang="en-US" sz="2200" b="1" i="1" dirty="0" smtClean="0"/>
          </a:p>
          <a:p>
            <a:pPr marL="174625" lvl="2" indent="-174625">
              <a:buFont typeface="Arial" panose="020B0604020202020204" pitchFamily="34" charset="0"/>
              <a:buChar char="•"/>
            </a:pPr>
            <a:r>
              <a:rPr lang="en-US" sz="2200" b="1" dirty="0" smtClean="0">
                <a:solidFill>
                  <a:schemeClr val="accent3">
                    <a:lumMod val="50000"/>
                  </a:schemeClr>
                </a:solidFill>
              </a:rPr>
              <a:t>Divide into groups according to interest or teaching level:</a:t>
            </a:r>
          </a:p>
          <a:p>
            <a:pPr marL="1089025" lvl="6" indent="-174625">
              <a:buFont typeface="Arial" panose="020B0604020202020204" pitchFamily="34" charset="0"/>
              <a:buChar char="•"/>
            </a:pPr>
            <a:r>
              <a:rPr lang="en-US" sz="2200" dirty="0" smtClean="0">
                <a:solidFill>
                  <a:schemeClr val="accent3">
                    <a:lumMod val="50000"/>
                  </a:schemeClr>
                </a:solidFill>
              </a:rPr>
              <a:t>“How can we teach these skills in a classroom?”  </a:t>
            </a:r>
          </a:p>
          <a:p>
            <a:pPr marL="174625" lvl="5" indent="-174625"/>
            <a:r>
              <a:rPr lang="en-US" sz="2200" dirty="0" smtClean="0">
                <a:solidFill>
                  <a:schemeClr val="accent3">
                    <a:lumMod val="50000"/>
                  </a:schemeClr>
                </a:solidFill>
              </a:rPr>
              <a:t>			(Which skills? What projects? What aspects to emphasize?)</a:t>
            </a:r>
          </a:p>
          <a:p>
            <a:pPr marL="1089025" lvl="5" indent="-174625">
              <a:buFont typeface="Arial" panose="020B0604020202020204" pitchFamily="34" charset="0"/>
              <a:buChar char="•"/>
            </a:pPr>
            <a:r>
              <a:rPr lang="en-US" sz="2200" dirty="0" smtClean="0">
                <a:solidFill>
                  <a:schemeClr val="accent3">
                    <a:lumMod val="50000"/>
                  </a:schemeClr>
                </a:solidFill>
              </a:rPr>
              <a:t>Report back,</a:t>
            </a:r>
            <a:r>
              <a:rPr lang="en-US" sz="2200" dirty="0" smtClean="0">
                <a:solidFill>
                  <a:schemeClr val="tx1">
                    <a:lumMod val="65000"/>
                    <a:lumOff val="35000"/>
                  </a:schemeClr>
                </a:solidFill>
              </a:rPr>
              <a:t> </a:t>
            </a:r>
            <a:r>
              <a:rPr lang="en-US" sz="2200" dirty="0">
                <a:solidFill>
                  <a:schemeClr val="tx1">
                    <a:lumMod val="65000"/>
                    <a:lumOff val="35000"/>
                  </a:schemeClr>
                </a:solidFill>
              </a:rPr>
              <a:t>discuss among the whole </a:t>
            </a:r>
            <a:r>
              <a:rPr lang="en-US" sz="2200" dirty="0" smtClean="0">
                <a:solidFill>
                  <a:schemeClr val="tx1">
                    <a:lumMod val="65000"/>
                    <a:lumOff val="35000"/>
                  </a:schemeClr>
                </a:solidFill>
              </a:rPr>
              <a:t>group</a:t>
            </a:r>
            <a:endParaRPr lang="en-US" sz="2200" dirty="0" smtClean="0">
              <a:solidFill>
                <a:schemeClr val="accent3">
                  <a:lumMod val="50000"/>
                </a:schemeClr>
              </a:solidFill>
            </a:endParaRPr>
          </a:p>
          <a:p>
            <a:pPr marL="174625" lvl="1" indent="-174625">
              <a:buFont typeface="Arial" panose="020B0604020202020204" pitchFamily="34" charset="0"/>
              <a:buChar char="•"/>
            </a:pPr>
            <a:r>
              <a:rPr lang="en-US" sz="2200" dirty="0" smtClean="0"/>
              <a:t>Summary of what Tony does in his course.</a:t>
            </a:r>
          </a:p>
          <a:p>
            <a:pPr marL="174625" lvl="1" indent="-174625">
              <a:buFont typeface="Arial" panose="020B0604020202020204" pitchFamily="34" charset="0"/>
              <a:buChar char="•"/>
            </a:pPr>
            <a:r>
              <a:rPr lang="en-US" sz="2200" b="1" dirty="0" smtClean="0">
                <a:solidFill>
                  <a:schemeClr val="accent3">
                    <a:lumMod val="50000"/>
                  </a:schemeClr>
                </a:solidFill>
              </a:rPr>
              <a:t>Converge on some lesson plans?</a:t>
            </a:r>
          </a:p>
          <a:p>
            <a:pPr marL="174625" lvl="1" indent="-174625"/>
            <a:endParaRPr lang="en-US" sz="2200" dirty="0" smtClean="0"/>
          </a:p>
        </p:txBody>
      </p:sp>
      <p:sp>
        <p:nvSpPr>
          <p:cNvPr id="5" name="TextBox 4"/>
          <p:cNvSpPr txBox="1"/>
          <p:nvPr/>
        </p:nvSpPr>
        <p:spPr>
          <a:xfrm>
            <a:off x="776512" y="1465946"/>
            <a:ext cx="830677" cy="369332"/>
          </a:xfrm>
          <a:prstGeom prst="rect">
            <a:avLst/>
          </a:prstGeom>
          <a:noFill/>
        </p:spPr>
        <p:txBody>
          <a:bodyPr wrap="none" rtlCol="0">
            <a:spAutoFit/>
          </a:bodyPr>
          <a:lstStyle/>
          <a:p>
            <a:r>
              <a:rPr lang="en-US" dirty="0" smtClean="0">
                <a:solidFill>
                  <a:schemeClr val="accent3">
                    <a:lumMod val="50000"/>
                  </a:schemeClr>
                </a:solidFill>
              </a:rPr>
              <a:t>30 min</a:t>
            </a:r>
            <a:endParaRPr lang="en-US" dirty="0">
              <a:solidFill>
                <a:schemeClr val="accent3">
                  <a:lumMod val="50000"/>
                </a:schemeClr>
              </a:solidFill>
            </a:endParaRPr>
          </a:p>
        </p:txBody>
      </p:sp>
      <p:sp>
        <p:nvSpPr>
          <p:cNvPr id="6" name="TextBox 5"/>
          <p:cNvSpPr txBox="1"/>
          <p:nvPr/>
        </p:nvSpPr>
        <p:spPr>
          <a:xfrm>
            <a:off x="776512" y="2489202"/>
            <a:ext cx="830677" cy="369332"/>
          </a:xfrm>
          <a:prstGeom prst="rect">
            <a:avLst/>
          </a:prstGeom>
          <a:noFill/>
        </p:spPr>
        <p:txBody>
          <a:bodyPr wrap="none" rtlCol="0">
            <a:spAutoFit/>
          </a:bodyPr>
          <a:lstStyle/>
          <a:p>
            <a:r>
              <a:rPr lang="en-US" dirty="0" smtClean="0">
                <a:solidFill>
                  <a:schemeClr val="accent3">
                    <a:lumMod val="50000"/>
                  </a:schemeClr>
                </a:solidFill>
              </a:rPr>
              <a:t>60 min</a:t>
            </a:r>
            <a:endParaRPr lang="en-US" dirty="0">
              <a:solidFill>
                <a:schemeClr val="accent3">
                  <a:lumMod val="50000"/>
                </a:schemeClr>
              </a:solidFill>
            </a:endParaRPr>
          </a:p>
        </p:txBody>
      </p:sp>
      <p:sp>
        <p:nvSpPr>
          <p:cNvPr id="8" name="TextBox 7"/>
          <p:cNvSpPr txBox="1"/>
          <p:nvPr/>
        </p:nvSpPr>
        <p:spPr>
          <a:xfrm>
            <a:off x="776512" y="3984174"/>
            <a:ext cx="830677" cy="369332"/>
          </a:xfrm>
          <a:prstGeom prst="rect">
            <a:avLst/>
          </a:prstGeom>
          <a:noFill/>
        </p:spPr>
        <p:txBody>
          <a:bodyPr wrap="none" rtlCol="0">
            <a:spAutoFit/>
          </a:bodyPr>
          <a:lstStyle/>
          <a:p>
            <a:r>
              <a:rPr lang="en-US" dirty="0" smtClean="0">
                <a:solidFill>
                  <a:schemeClr val="accent3">
                    <a:lumMod val="50000"/>
                  </a:schemeClr>
                </a:solidFill>
              </a:rPr>
              <a:t>40 min</a:t>
            </a:r>
            <a:endParaRPr lang="en-US" dirty="0">
              <a:solidFill>
                <a:schemeClr val="accent3">
                  <a:lumMod val="50000"/>
                </a:schemeClr>
              </a:solidFill>
            </a:endParaRPr>
          </a:p>
        </p:txBody>
      </p:sp>
      <p:sp>
        <p:nvSpPr>
          <p:cNvPr id="9" name="TextBox 8"/>
          <p:cNvSpPr txBox="1"/>
          <p:nvPr/>
        </p:nvSpPr>
        <p:spPr>
          <a:xfrm>
            <a:off x="776512" y="3381830"/>
            <a:ext cx="830677" cy="369332"/>
          </a:xfrm>
          <a:prstGeom prst="rect">
            <a:avLst/>
          </a:prstGeom>
          <a:noFill/>
        </p:spPr>
        <p:txBody>
          <a:bodyPr wrap="none" rtlCol="0">
            <a:spAutoFit/>
          </a:bodyPr>
          <a:lstStyle/>
          <a:p>
            <a:r>
              <a:rPr lang="en-US" dirty="0" smtClean="0">
                <a:solidFill>
                  <a:schemeClr val="accent3">
                    <a:lumMod val="50000"/>
                  </a:schemeClr>
                </a:solidFill>
              </a:rPr>
              <a:t>40 min</a:t>
            </a:r>
            <a:endParaRPr lang="en-US" dirty="0">
              <a:solidFill>
                <a:schemeClr val="accent3">
                  <a:lumMod val="50000"/>
                </a:schemeClr>
              </a:solidFill>
            </a:endParaRPr>
          </a:p>
        </p:txBody>
      </p:sp>
      <p:sp>
        <p:nvSpPr>
          <p:cNvPr id="10" name="TextBox 9"/>
          <p:cNvSpPr txBox="1"/>
          <p:nvPr/>
        </p:nvSpPr>
        <p:spPr>
          <a:xfrm>
            <a:off x="776512" y="5026705"/>
            <a:ext cx="830677" cy="446892"/>
          </a:xfrm>
          <a:prstGeom prst="rect">
            <a:avLst/>
          </a:prstGeom>
          <a:noFill/>
        </p:spPr>
        <p:txBody>
          <a:bodyPr wrap="none" rtlCol="0">
            <a:spAutoFit/>
          </a:bodyPr>
          <a:lstStyle/>
          <a:p>
            <a:r>
              <a:rPr lang="en-US" dirty="0" smtClean="0">
                <a:solidFill>
                  <a:schemeClr val="accent3">
                    <a:lumMod val="50000"/>
                  </a:schemeClr>
                </a:solidFill>
              </a:rPr>
              <a:t>10 min</a:t>
            </a:r>
            <a:endParaRPr lang="en-US" dirty="0">
              <a:solidFill>
                <a:schemeClr val="accent3">
                  <a:lumMod val="50000"/>
                </a:schemeClr>
              </a:solidFill>
            </a:endParaRPr>
          </a:p>
        </p:txBody>
      </p:sp>
      <p:sp>
        <p:nvSpPr>
          <p:cNvPr id="11" name="TextBox 10"/>
          <p:cNvSpPr txBox="1"/>
          <p:nvPr/>
        </p:nvSpPr>
        <p:spPr>
          <a:xfrm>
            <a:off x="776512" y="5355773"/>
            <a:ext cx="830677" cy="369332"/>
          </a:xfrm>
          <a:prstGeom prst="rect">
            <a:avLst/>
          </a:prstGeom>
          <a:noFill/>
        </p:spPr>
        <p:txBody>
          <a:bodyPr wrap="none" rtlCol="0">
            <a:spAutoFit/>
          </a:bodyPr>
          <a:lstStyle/>
          <a:p>
            <a:r>
              <a:rPr lang="en-US" dirty="0" smtClean="0">
                <a:solidFill>
                  <a:schemeClr val="accent3">
                    <a:lumMod val="50000"/>
                  </a:schemeClr>
                </a:solidFill>
              </a:rPr>
              <a:t>30 min</a:t>
            </a:r>
            <a:endParaRPr lang="en-US" dirty="0">
              <a:solidFill>
                <a:schemeClr val="accent3">
                  <a:lumMod val="50000"/>
                </a:schemeClr>
              </a:solidFill>
            </a:endParaRPr>
          </a:p>
        </p:txBody>
      </p:sp>
      <p:sp>
        <p:nvSpPr>
          <p:cNvPr id="3" name="Rectangle 2"/>
          <p:cNvSpPr/>
          <p:nvPr/>
        </p:nvSpPr>
        <p:spPr>
          <a:xfrm>
            <a:off x="130629" y="682171"/>
            <a:ext cx="10798628" cy="1393372"/>
          </a:xfrm>
          <a:prstGeom prst="rect">
            <a:avLst/>
          </a:prstGeom>
          <a:solidFill>
            <a:srgbClr val="FFFFFF">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16857" y="3091543"/>
            <a:ext cx="10798628" cy="2989941"/>
          </a:xfrm>
          <a:prstGeom prst="rect">
            <a:avLst/>
          </a:prstGeom>
          <a:solidFill>
            <a:srgbClr val="FFFFFF">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92020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3107" y="864563"/>
            <a:ext cx="13677900" cy="6937760"/>
            <a:chOff x="-103109" y="864563"/>
            <a:chExt cx="13677900" cy="6937760"/>
          </a:xfrm>
        </p:grpSpPr>
        <p:sp>
          <p:nvSpPr>
            <p:cNvPr id="3" name="Rectangle 2"/>
            <p:cNvSpPr/>
            <p:nvPr/>
          </p:nvSpPr>
          <p:spPr>
            <a:xfrm>
              <a:off x="-103109" y="902664"/>
              <a:ext cx="13677900" cy="68996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Image result for arduino u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691368" y="864563"/>
              <a:ext cx="6132393" cy="6132393"/>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p:cNvSpPr>
            <a:spLocks noGrp="1"/>
          </p:cNvSpPr>
          <p:nvPr>
            <p:ph type="title"/>
          </p:nvPr>
        </p:nvSpPr>
        <p:spPr>
          <a:xfrm>
            <a:off x="0" y="-92392"/>
            <a:ext cx="12192000" cy="1325563"/>
          </a:xfrm>
        </p:spPr>
        <p:txBody>
          <a:bodyPr>
            <a:normAutofit/>
          </a:bodyPr>
          <a:lstStyle/>
          <a:p>
            <a:pPr algn="ctr"/>
            <a:r>
              <a:rPr lang="en-US" sz="2800" b="1" dirty="0" smtClean="0">
                <a:latin typeface="+mn-lt"/>
              </a:rPr>
              <a:t>The pins of an Arduino (or </a:t>
            </a:r>
            <a:r>
              <a:rPr lang="en-US" sz="2800" b="1" dirty="0" err="1" smtClean="0">
                <a:latin typeface="+mn-lt"/>
              </a:rPr>
              <a:t>Elegoo</a:t>
            </a:r>
            <a:r>
              <a:rPr lang="en-US" sz="2800" b="1" dirty="0" smtClean="0">
                <a:latin typeface="+mn-lt"/>
              </a:rPr>
              <a:t>) Uno</a:t>
            </a:r>
            <a:endParaRPr lang="en-US" sz="2800" b="1" dirty="0">
              <a:latin typeface="+mn-lt"/>
            </a:endParaRPr>
          </a:p>
        </p:txBody>
      </p:sp>
      <p:sp>
        <p:nvSpPr>
          <p:cNvPr id="4" name="TextBox 3"/>
          <p:cNvSpPr txBox="1"/>
          <p:nvPr/>
        </p:nvSpPr>
        <p:spPr>
          <a:xfrm>
            <a:off x="7837714" y="2206171"/>
            <a:ext cx="3730172" cy="1938992"/>
          </a:xfrm>
          <a:prstGeom prst="rect">
            <a:avLst/>
          </a:prstGeom>
          <a:noFill/>
        </p:spPr>
        <p:txBody>
          <a:bodyPr wrap="square" rtlCol="0">
            <a:spAutoFit/>
          </a:bodyPr>
          <a:lstStyle/>
          <a:p>
            <a:r>
              <a:rPr lang="en-US" sz="2400" dirty="0"/>
              <a:t>Y</a:t>
            </a:r>
            <a:r>
              <a:rPr lang="en-US" sz="2400" dirty="0" smtClean="0"/>
              <a:t>ou might have the “Mega,” which is a bit different.</a:t>
            </a:r>
          </a:p>
          <a:p>
            <a:endParaRPr lang="en-US" sz="2400" dirty="0"/>
          </a:p>
          <a:p>
            <a:r>
              <a:rPr lang="en-US" sz="2400" dirty="0" smtClean="0"/>
              <a:t>You  might have one made by “</a:t>
            </a:r>
            <a:r>
              <a:rPr lang="en-US" sz="2400" dirty="0" err="1" smtClean="0"/>
              <a:t>Elegoo</a:t>
            </a:r>
            <a:r>
              <a:rPr lang="en-US" sz="2400" dirty="0" smtClean="0"/>
              <a:t>”</a:t>
            </a:r>
            <a:endParaRPr lang="en-US" sz="2400" dirty="0"/>
          </a:p>
        </p:txBody>
      </p:sp>
    </p:spTree>
    <p:extLst>
      <p:ext uri="{BB962C8B-B14F-4D97-AF65-F5344CB8AC3E}">
        <p14:creationId xmlns:p14="http://schemas.microsoft.com/office/powerpoint/2010/main" val="3691532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2" descr="Image result for multimet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5192" y="5540769"/>
            <a:ext cx="1367091" cy="1367091"/>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2964159" y="1425217"/>
            <a:ext cx="6242340" cy="5167312"/>
            <a:chOff x="4030961" y="1425217"/>
            <a:chExt cx="6242340" cy="5167312"/>
          </a:xfrm>
        </p:grpSpPr>
        <p:pic>
          <p:nvPicPr>
            <p:cNvPr id="3074" name="Picture 2" descr="Arduino U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7641" y="1425217"/>
              <a:ext cx="6135660" cy="51673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030961" y="1498848"/>
              <a:ext cx="1393010" cy="276999"/>
            </a:xfrm>
            <a:prstGeom prst="rect">
              <a:avLst/>
            </a:prstGeom>
            <a:noFill/>
          </p:spPr>
          <p:txBody>
            <a:bodyPr wrap="none" rtlCol="0">
              <a:spAutoFit/>
            </a:bodyPr>
            <a:lstStyle/>
            <a:p>
              <a:r>
                <a:rPr lang="en-US" sz="1200" dirty="0" smtClean="0"/>
                <a:t>Plug for AC adapter</a:t>
              </a:r>
              <a:endParaRPr lang="en-US" sz="1200" dirty="0"/>
            </a:p>
          </p:txBody>
        </p:sp>
      </p:grpSp>
      <p:sp>
        <p:nvSpPr>
          <p:cNvPr id="7" name="TextBox 6"/>
          <p:cNvSpPr txBox="1"/>
          <p:nvPr/>
        </p:nvSpPr>
        <p:spPr>
          <a:xfrm>
            <a:off x="754859" y="3630190"/>
            <a:ext cx="1086259" cy="276999"/>
          </a:xfrm>
          <a:prstGeom prst="rect">
            <a:avLst/>
          </a:prstGeom>
          <a:noFill/>
        </p:spPr>
        <p:txBody>
          <a:bodyPr wrap="none" rtlCol="0">
            <a:spAutoFit/>
          </a:bodyPr>
          <a:lstStyle/>
          <a:p>
            <a:r>
              <a:rPr lang="en-US" sz="1200" b="1" dirty="0" smtClean="0"/>
              <a:t>I/O = “in/out”</a:t>
            </a:r>
            <a:endParaRPr lang="en-US" sz="1200" b="1" dirty="0"/>
          </a:p>
        </p:txBody>
      </p:sp>
      <p:sp>
        <p:nvSpPr>
          <p:cNvPr id="8" name="TextBox 7"/>
          <p:cNvSpPr txBox="1"/>
          <p:nvPr/>
        </p:nvSpPr>
        <p:spPr>
          <a:xfrm>
            <a:off x="257404" y="3907189"/>
            <a:ext cx="3388130" cy="646331"/>
          </a:xfrm>
          <a:prstGeom prst="rect">
            <a:avLst/>
          </a:prstGeom>
          <a:noFill/>
        </p:spPr>
        <p:txBody>
          <a:bodyPr wrap="square" rtlCol="0">
            <a:spAutoFit/>
          </a:bodyPr>
          <a:lstStyle/>
          <a:p>
            <a:r>
              <a:rPr lang="en-US" sz="1200" b="1" dirty="0" smtClean="0"/>
              <a:t>3.3V and 5V pins out a constant voltage. Can be used to power devices. Also useful as reference voltages for testing.</a:t>
            </a:r>
            <a:endParaRPr lang="en-US" sz="1200" b="1" dirty="0"/>
          </a:p>
        </p:txBody>
      </p:sp>
      <p:sp>
        <p:nvSpPr>
          <p:cNvPr id="6" name="Left Brace 5"/>
          <p:cNvSpPr/>
          <p:nvPr/>
        </p:nvSpPr>
        <p:spPr>
          <a:xfrm>
            <a:off x="3312139" y="4925061"/>
            <a:ext cx="152419" cy="839946"/>
          </a:xfrm>
          <a:prstGeom prst="leftBrace">
            <a:avLst>
              <a:gd name="adj1" fmla="val 8333"/>
              <a:gd name="adj2" fmla="val 49433"/>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257403" y="4837202"/>
            <a:ext cx="3198130" cy="830997"/>
          </a:xfrm>
          <a:prstGeom prst="rect">
            <a:avLst/>
          </a:prstGeom>
          <a:noFill/>
        </p:spPr>
        <p:txBody>
          <a:bodyPr wrap="square" rtlCol="0">
            <a:spAutoFit/>
          </a:bodyPr>
          <a:lstStyle/>
          <a:p>
            <a:r>
              <a:rPr lang="en-US" sz="1200" b="1" dirty="0"/>
              <a:t>M</a:t>
            </a:r>
            <a:r>
              <a:rPr lang="en-US" sz="1200" b="1" dirty="0" smtClean="0"/>
              <a:t>easure voltage relative to ground (GND). Range = 0-5V, converted to 10-bit value (0-1023). They have other specialized functions too.</a:t>
            </a:r>
            <a:endParaRPr lang="en-US" sz="1200" b="1" dirty="0"/>
          </a:p>
        </p:txBody>
      </p:sp>
      <p:sp>
        <p:nvSpPr>
          <p:cNvPr id="9" name="TextBox 8"/>
          <p:cNvSpPr txBox="1"/>
          <p:nvPr/>
        </p:nvSpPr>
        <p:spPr>
          <a:xfrm>
            <a:off x="9123449" y="3661904"/>
            <a:ext cx="2399030" cy="2862322"/>
          </a:xfrm>
          <a:prstGeom prst="rect">
            <a:avLst/>
          </a:prstGeom>
          <a:noFill/>
        </p:spPr>
        <p:txBody>
          <a:bodyPr wrap="square" rtlCol="0">
            <a:spAutoFit/>
          </a:bodyPr>
          <a:lstStyle/>
          <a:p>
            <a:r>
              <a:rPr lang="en-US" sz="1200" b="1" dirty="0" smtClean="0"/>
              <a:t>This side of the board has the digital in/out (I/O) pins.  As inputs, they read 0 if input&lt;2.5V and 1 if input &gt;2.5V. </a:t>
            </a:r>
          </a:p>
          <a:p>
            <a:r>
              <a:rPr lang="en-US" sz="1200" b="1" dirty="0" smtClean="0"/>
              <a:t>As outputs, they are either 0 or 5V. </a:t>
            </a:r>
          </a:p>
          <a:p>
            <a:endParaRPr lang="en-US" sz="1200" b="1" dirty="0"/>
          </a:p>
          <a:p>
            <a:r>
              <a:rPr lang="en-US" sz="1200" b="1" dirty="0" smtClean="0"/>
              <a:t>Some pins are marked ~, which means PWM (pulse-wave modulation). These pins output rapid pulses of 0 or 5V such that the time-averaged V can range from 0-5V. Good for LED control. </a:t>
            </a:r>
          </a:p>
          <a:p>
            <a:endParaRPr lang="en-US" sz="1200" b="1" dirty="0"/>
          </a:p>
          <a:p>
            <a:r>
              <a:rPr lang="en-US" sz="1200" b="1" dirty="0" smtClean="0"/>
              <a:t>Most of these pins also have other specialized functions.</a:t>
            </a:r>
            <a:endParaRPr lang="en-US" sz="1200" b="1" dirty="0"/>
          </a:p>
        </p:txBody>
      </p:sp>
      <p:sp>
        <p:nvSpPr>
          <p:cNvPr id="12" name="TextBox 11"/>
          <p:cNvSpPr txBox="1"/>
          <p:nvPr/>
        </p:nvSpPr>
        <p:spPr>
          <a:xfrm>
            <a:off x="8281941" y="1857943"/>
            <a:ext cx="2386058" cy="276999"/>
          </a:xfrm>
          <a:prstGeom prst="rect">
            <a:avLst/>
          </a:prstGeom>
          <a:noFill/>
        </p:spPr>
        <p:txBody>
          <a:bodyPr wrap="square" rtlCol="0">
            <a:spAutoFit/>
          </a:bodyPr>
          <a:lstStyle/>
          <a:p>
            <a:r>
              <a:rPr lang="en-US" sz="1200" dirty="0" smtClean="0"/>
              <a:t>The USB cables are of type AB.  </a:t>
            </a:r>
            <a:endParaRPr lang="en-US" sz="1200" dirty="0"/>
          </a:p>
        </p:txBody>
      </p:sp>
      <p:cxnSp>
        <p:nvCxnSpPr>
          <p:cNvPr id="13" name="Straight Arrow Connector 12"/>
          <p:cNvCxnSpPr/>
          <p:nvPr/>
        </p:nvCxnSpPr>
        <p:spPr>
          <a:xfrm>
            <a:off x="3274558" y="2824411"/>
            <a:ext cx="1972354" cy="1082778"/>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7404" y="2103993"/>
            <a:ext cx="3185266" cy="830997"/>
          </a:xfrm>
          <a:prstGeom prst="rect">
            <a:avLst/>
          </a:prstGeom>
          <a:noFill/>
        </p:spPr>
        <p:txBody>
          <a:bodyPr wrap="square" rtlCol="0">
            <a:spAutoFit/>
          </a:bodyPr>
          <a:lstStyle/>
          <a:p>
            <a:r>
              <a:rPr lang="en-US" sz="1200" b="1" dirty="0" smtClean="0"/>
              <a:t>The microcontroller has a memory. You can upload a program (“sketch”) from your laptop, then disconnect the laptop. The Arduino will function by itself as long as it has power.</a:t>
            </a:r>
            <a:endParaRPr lang="en-US" sz="1200" b="1" dirty="0"/>
          </a:p>
        </p:txBody>
      </p:sp>
      <p:sp>
        <p:nvSpPr>
          <p:cNvPr id="17" name="TextBox 16"/>
          <p:cNvSpPr txBox="1"/>
          <p:nvPr/>
        </p:nvSpPr>
        <p:spPr>
          <a:xfrm>
            <a:off x="8281940" y="2218010"/>
            <a:ext cx="3737995" cy="461665"/>
          </a:xfrm>
          <a:prstGeom prst="rect">
            <a:avLst/>
          </a:prstGeom>
          <a:noFill/>
        </p:spPr>
        <p:txBody>
          <a:bodyPr wrap="square" rtlCol="0">
            <a:spAutoFit/>
          </a:bodyPr>
          <a:lstStyle/>
          <a:p>
            <a:r>
              <a:rPr lang="en-US" sz="1200" dirty="0" smtClean="0"/>
              <a:t>Press this reset button to force your sketch to start again from the top.</a:t>
            </a:r>
            <a:endParaRPr lang="en-US" sz="1200" dirty="0"/>
          </a:p>
        </p:txBody>
      </p:sp>
      <p:sp>
        <p:nvSpPr>
          <p:cNvPr id="16" name="TextBox 15"/>
          <p:cNvSpPr txBox="1"/>
          <p:nvPr/>
        </p:nvSpPr>
        <p:spPr>
          <a:xfrm>
            <a:off x="38100" y="902664"/>
            <a:ext cx="11811000" cy="369332"/>
          </a:xfrm>
          <a:prstGeom prst="rect">
            <a:avLst/>
          </a:prstGeom>
          <a:noFill/>
        </p:spPr>
        <p:txBody>
          <a:bodyPr wrap="square" rtlCol="0">
            <a:spAutoFit/>
          </a:bodyPr>
          <a:lstStyle/>
          <a:p>
            <a:r>
              <a:rPr lang="en-US" dirty="0" smtClean="0"/>
              <a:t>Fortunately, devices that you buy have instructions available so you don’t have to know details. But an </a:t>
            </a:r>
            <a:r>
              <a:rPr lang="en-US" dirty="0"/>
              <a:t>o</a:t>
            </a:r>
            <a:r>
              <a:rPr lang="en-US" dirty="0" smtClean="0"/>
              <a:t>verview is helpful:</a:t>
            </a:r>
            <a:endParaRPr lang="en-US" dirty="0"/>
          </a:p>
        </p:txBody>
      </p:sp>
      <p:sp>
        <p:nvSpPr>
          <p:cNvPr id="2" name="Title 1"/>
          <p:cNvSpPr>
            <a:spLocks noGrp="1"/>
          </p:cNvSpPr>
          <p:nvPr>
            <p:ph type="title"/>
          </p:nvPr>
        </p:nvSpPr>
        <p:spPr>
          <a:xfrm>
            <a:off x="0" y="-92392"/>
            <a:ext cx="10515600" cy="1325563"/>
          </a:xfrm>
        </p:spPr>
        <p:txBody>
          <a:bodyPr>
            <a:normAutofit/>
          </a:bodyPr>
          <a:lstStyle/>
          <a:p>
            <a:r>
              <a:rPr lang="en-US" sz="2800" b="1" dirty="0" smtClean="0">
                <a:latin typeface="+mn-lt"/>
              </a:rPr>
              <a:t>The pins of an Arduino (or </a:t>
            </a:r>
            <a:r>
              <a:rPr lang="en-US" sz="2800" b="1" dirty="0" err="1" smtClean="0">
                <a:latin typeface="+mn-lt"/>
              </a:rPr>
              <a:t>Elegoo</a:t>
            </a:r>
            <a:r>
              <a:rPr lang="en-US" sz="2800" b="1" dirty="0" smtClean="0">
                <a:latin typeface="+mn-lt"/>
              </a:rPr>
              <a:t>) Uno</a:t>
            </a:r>
            <a:endParaRPr lang="en-US" sz="2800" b="1" dirty="0">
              <a:latin typeface="+mn-lt"/>
            </a:endParaRPr>
          </a:p>
        </p:txBody>
      </p:sp>
      <p:sp>
        <p:nvSpPr>
          <p:cNvPr id="14" name="Oval 13"/>
          <p:cNvSpPr/>
          <p:nvPr/>
        </p:nvSpPr>
        <p:spPr>
          <a:xfrm>
            <a:off x="6194323" y="3514424"/>
            <a:ext cx="737419" cy="36326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a:endCxn id="14" idx="7"/>
          </p:cNvCxnSpPr>
          <p:nvPr/>
        </p:nvCxnSpPr>
        <p:spPr>
          <a:xfrm flipH="1">
            <a:off x="6823749" y="2934990"/>
            <a:ext cx="2382750" cy="63263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140827" y="2635278"/>
            <a:ext cx="3051173" cy="1015663"/>
          </a:xfrm>
          <a:prstGeom prst="rect">
            <a:avLst/>
          </a:prstGeom>
          <a:noFill/>
        </p:spPr>
        <p:txBody>
          <a:bodyPr wrap="square" rtlCol="0">
            <a:spAutoFit/>
          </a:bodyPr>
          <a:lstStyle/>
          <a:p>
            <a:r>
              <a:rPr lang="en-US" sz="1200" dirty="0" smtClean="0"/>
              <a:t>These 3 LEDs tell you things: </a:t>
            </a:r>
          </a:p>
          <a:p>
            <a:r>
              <a:rPr lang="en-US" sz="1200" dirty="0" smtClean="0"/>
              <a:t>“RX” is lit when Arduino receives data. ”</a:t>
            </a:r>
            <a:r>
              <a:rPr lang="en-US" sz="1200" dirty="0" err="1" smtClean="0"/>
              <a:t>TX”is</a:t>
            </a:r>
            <a:r>
              <a:rPr lang="en-US" sz="1200" dirty="0" smtClean="0"/>
              <a:t> lit when it transmits data.  “L” is controlled by pin 13.  “On” (near bottom) means that the Arduino has power.</a:t>
            </a:r>
            <a:endParaRPr lang="en-US" sz="1200" dirty="0"/>
          </a:p>
        </p:txBody>
      </p:sp>
      <p:sp>
        <p:nvSpPr>
          <p:cNvPr id="24" name="Oval 23"/>
          <p:cNvSpPr/>
          <p:nvPr/>
        </p:nvSpPr>
        <p:spPr>
          <a:xfrm>
            <a:off x="6294570" y="5293562"/>
            <a:ext cx="297960" cy="36326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H="1">
            <a:off x="6607277" y="3185652"/>
            <a:ext cx="2599222" cy="218276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88719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112"/>
            <a:ext cx="12192000" cy="1325563"/>
          </a:xfrm>
        </p:spPr>
        <p:txBody>
          <a:bodyPr>
            <a:normAutofit/>
          </a:bodyPr>
          <a:lstStyle/>
          <a:p>
            <a:pPr algn="ctr"/>
            <a:r>
              <a:rPr lang="en-US" sz="2800" b="1" dirty="0" smtClean="0">
                <a:latin typeface="+mn-lt"/>
              </a:rPr>
              <a:t>Breadboard, wires, etc. can be useful</a:t>
            </a:r>
            <a:endParaRPr lang="en-US" sz="2800" b="1" dirty="0">
              <a:latin typeface="+mn-lt"/>
            </a:endParaRPr>
          </a:p>
        </p:txBody>
      </p:sp>
      <p:grpSp>
        <p:nvGrpSpPr>
          <p:cNvPr id="10" name="Group 9"/>
          <p:cNvGrpSpPr/>
          <p:nvPr/>
        </p:nvGrpSpPr>
        <p:grpSpPr>
          <a:xfrm>
            <a:off x="1010640" y="1944400"/>
            <a:ext cx="2985831" cy="2052759"/>
            <a:chOff x="612775" y="1981200"/>
            <a:chExt cx="5652655" cy="3886200"/>
          </a:xfrm>
        </p:grpSpPr>
        <p:pic>
          <p:nvPicPr>
            <p:cNvPr id="6154" name="Picture 10" descr="Image result for breadboar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775" y="1981200"/>
              <a:ext cx="5652655" cy="3886200"/>
            </a:xfrm>
            <a:prstGeom prst="rect">
              <a:avLst/>
            </a:prstGeom>
            <a:noFill/>
            <a:extLst>
              <a:ext uri="{909E8E84-426E-40DD-AFC4-6F175D3DCCD1}">
                <a14:hiddenFill xmlns:a14="http://schemas.microsoft.com/office/drawing/2010/main">
                  <a:solidFill>
                    <a:srgbClr val="FFFFFF"/>
                  </a:solidFill>
                </a14:hiddenFill>
              </a:ext>
            </a:extLst>
          </p:spPr>
        </p:pic>
        <p:sp>
          <p:nvSpPr>
            <p:cNvPr id="8" name="Oval 7"/>
            <p:cNvSpPr/>
            <p:nvPr/>
          </p:nvSpPr>
          <p:spPr>
            <a:xfrm>
              <a:off x="1638300" y="2686050"/>
              <a:ext cx="266700" cy="108585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914400" y="5110162"/>
              <a:ext cx="5238750" cy="24288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p:cNvSpPr txBox="1"/>
          <p:nvPr/>
        </p:nvSpPr>
        <p:spPr>
          <a:xfrm>
            <a:off x="959840" y="4250871"/>
            <a:ext cx="4187825" cy="2031325"/>
          </a:xfrm>
          <a:prstGeom prst="rect">
            <a:avLst/>
          </a:prstGeom>
          <a:noFill/>
        </p:spPr>
        <p:txBody>
          <a:bodyPr wrap="square" rtlCol="0">
            <a:spAutoFit/>
          </a:bodyPr>
          <a:lstStyle/>
          <a:p>
            <a:pPr marL="285750" indent="-285750"/>
            <a:r>
              <a:rPr lang="en-US" b="1" dirty="0" smtClean="0"/>
              <a:t>Breadboards</a:t>
            </a:r>
            <a:r>
              <a:rPr lang="en-US" dirty="0" smtClean="0"/>
              <a:t> are for making circuits without soldering. ($5)</a:t>
            </a:r>
          </a:p>
          <a:p>
            <a:pPr marL="285750" indent="-285750"/>
            <a:r>
              <a:rPr lang="en-US" dirty="0" smtClean="0"/>
              <a:t>Pins are connected along columns near the center and along rows at the edges, as shown.</a:t>
            </a:r>
          </a:p>
          <a:p>
            <a:pPr marL="285750" indent="-285750"/>
            <a:r>
              <a:rPr lang="en-US" dirty="0" smtClean="0"/>
              <a:t>Integrated circuit (IC) chips should be mounted on the groove at the center</a:t>
            </a:r>
            <a:endParaRPr lang="en-US" dirty="0"/>
          </a:p>
        </p:txBody>
      </p:sp>
      <p:pic>
        <p:nvPicPr>
          <p:cNvPr id="6156" name="Picture 12" descr="Image result for multime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00663" y="3633973"/>
            <a:ext cx="3081935" cy="308193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7667113" y="4601470"/>
            <a:ext cx="2296037" cy="1754326"/>
          </a:xfrm>
          <a:prstGeom prst="rect">
            <a:avLst/>
          </a:prstGeom>
          <a:noFill/>
        </p:spPr>
        <p:txBody>
          <a:bodyPr wrap="square" rtlCol="0">
            <a:spAutoFit/>
          </a:bodyPr>
          <a:lstStyle/>
          <a:p>
            <a:r>
              <a:rPr lang="en-US" b="1" dirty="0" err="1" smtClean="0"/>
              <a:t>Multimeters</a:t>
            </a:r>
            <a:r>
              <a:rPr lang="en-US" dirty="0" smtClean="0"/>
              <a:t> are available for $20 and up. If you get one, be sure it can measure voltage, current, and resistance.</a:t>
            </a:r>
            <a:endParaRPr lang="en-US" dirty="0"/>
          </a:p>
        </p:txBody>
      </p:sp>
      <p:pic>
        <p:nvPicPr>
          <p:cNvPr id="6158" name="Picture 14" descr="Premium Male/Male Jumper Wires - 20 x 3&quot; (75m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37425" y="1098287"/>
            <a:ext cx="2282825" cy="171329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9620250" y="1344236"/>
            <a:ext cx="1932350" cy="1200329"/>
          </a:xfrm>
          <a:prstGeom prst="rect">
            <a:avLst/>
          </a:prstGeom>
          <a:noFill/>
        </p:spPr>
        <p:txBody>
          <a:bodyPr wrap="square" rtlCol="0">
            <a:spAutoFit/>
          </a:bodyPr>
          <a:lstStyle/>
          <a:p>
            <a:r>
              <a:rPr lang="en-US" b="1" dirty="0" smtClean="0"/>
              <a:t>Jumper wires </a:t>
            </a:r>
            <a:r>
              <a:rPr lang="en-US" dirty="0" smtClean="0"/>
              <a:t>(get male/male) plug into breadboards.  $2 for 20.</a:t>
            </a:r>
            <a:endParaRPr lang="en-US" dirty="0"/>
          </a:p>
        </p:txBody>
      </p:sp>
    </p:spTree>
    <p:extLst>
      <p:ext uri="{BB962C8B-B14F-4D97-AF65-F5344CB8AC3E}">
        <p14:creationId xmlns:p14="http://schemas.microsoft.com/office/powerpoint/2010/main" val="13253637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3107" y="-126226"/>
            <a:ext cx="13677900" cy="6937760"/>
            <a:chOff x="-103109" y="864563"/>
            <a:chExt cx="13677900" cy="6937760"/>
          </a:xfrm>
        </p:grpSpPr>
        <p:sp>
          <p:nvSpPr>
            <p:cNvPr id="3" name="Rectangle 2"/>
            <p:cNvSpPr/>
            <p:nvPr/>
          </p:nvSpPr>
          <p:spPr>
            <a:xfrm>
              <a:off x="-103109" y="902664"/>
              <a:ext cx="13677900" cy="68996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(This</a:t>
              </a:r>
              <a:endParaRPr lang="en-US" dirty="0"/>
            </a:p>
          </p:txBody>
        </p:sp>
        <p:pic>
          <p:nvPicPr>
            <p:cNvPr id="1028" name="Picture 4" descr="Image result for arduino u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691368" y="864563"/>
              <a:ext cx="6132393" cy="6132393"/>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p:cNvSpPr>
            <a:spLocks noGrp="1"/>
          </p:cNvSpPr>
          <p:nvPr>
            <p:ph type="title"/>
          </p:nvPr>
        </p:nvSpPr>
        <p:spPr>
          <a:xfrm>
            <a:off x="0" y="-92392"/>
            <a:ext cx="12192000" cy="1325563"/>
          </a:xfrm>
        </p:spPr>
        <p:txBody>
          <a:bodyPr>
            <a:normAutofit/>
          </a:bodyPr>
          <a:lstStyle/>
          <a:p>
            <a:pPr algn="ctr"/>
            <a:r>
              <a:rPr lang="en-US" sz="2800" b="1" dirty="0" smtClean="0">
                <a:latin typeface="+mn-lt"/>
              </a:rPr>
              <a:t>First goal: use pin “A0” to measure a voltage, relative to ground.</a:t>
            </a:r>
            <a:endParaRPr lang="en-US" sz="2800" b="1" dirty="0">
              <a:latin typeface="+mn-lt"/>
            </a:endParaRPr>
          </a:p>
        </p:txBody>
      </p:sp>
      <p:cxnSp>
        <p:nvCxnSpPr>
          <p:cNvPr id="5" name="Straight Arrow Connector 4"/>
          <p:cNvCxnSpPr/>
          <p:nvPr/>
        </p:nvCxnSpPr>
        <p:spPr>
          <a:xfrm>
            <a:off x="3555999" y="4002125"/>
            <a:ext cx="827315" cy="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548742" y="3385268"/>
            <a:ext cx="827315" cy="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841828" y="3363498"/>
            <a:ext cx="2482474" cy="461665"/>
          </a:xfrm>
          <a:prstGeom prst="rect">
            <a:avLst/>
          </a:prstGeom>
          <a:noFill/>
        </p:spPr>
        <p:txBody>
          <a:bodyPr wrap="none" rtlCol="0">
            <a:spAutoFit/>
          </a:bodyPr>
          <a:lstStyle/>
          <a:p>
            <a:r>
              <a:rPr lang="en-US" sz="2400" dirty="0" smtClean="0">
                <a:solidFill>
                  <a:srgbClr val="7030A0"/>
                </a:solidFill>
              </a:rPr>
              <a:t>We’ll measure </a:t>
            </a:r>
            <a:r>
              <a:rPr lang="en-US" sz="2400" dirty="0" smtClean="0">
                <a:solidFill>
                  <a:srgbClr val="7030A0"/>
                </a:solidFill>
                <a:latin typeface="Symbol" panose="05050102010706020507" pitchFamily="18" charset="2"/>
              </a:rPr>
              <a:t>D</a:t>
            </a:r>
            <a:r>
              <a:rPr lang="en-US" sz="2400" i="1" dirty="0" smtClean="0">
                <a:solidFill>
                  <a:srgbClr val="7030A0"/>
                </a:solidFill>
              </a:rPr>
              <a:t>V</a:t>
            </a:r>
            <a:r>
              <a:rPr lang="en-US" sz="2400" dirty="0" smtClean="0">
                <a:solidFill>
                  <a:srgbClr val="7030A0"/>
                </a:solidFill>
              </a:rPr>
              <a:t>.</a:t>
            </a:r>
          </a:p>
        </p:txBody>
      </p:sp>
      <p:sp>
        <p:nvSpPr>
          <p:cNvPr id="7" name="Rectangle 6"/>
          <p:cNvSpPr/>
          <p:nvPr/>
        </p:nvSpPr>
        <p:spPr>
          <a:xfrm>
            <a:off x="867214" y="5272516"/>
            <a:ext cx="10851432" cy="461665"/>
          </a:xfrm>
          <a:prstGeom prst="rect">
            <a:avLst/>
          </a:prstGeom>
        </p:spPr>
        <p:txBody>
          <a:bodyPr wrap="none">
            <a:spAutoFit/>
          </a:bodyPr>
          <a:lstStyle/>
          <a:p>
            <a:r>
              <a:rPr lang="en-US" sz="2400" dirty="0">
                <a:solidFill>
                  <a:srgbClr val="7030A0"/>
                </a:solidFill>
              </a:rPr>
              <a:t>We’ll use the pre-installed program called “</a:t>
            </a:r>
            <a:r>
              <a:rPr lang="en-US" sz="2400" b="1" dirty="0" err="1" smtClean="0">
                <a:solidFill>
                  <a:srgbClr val="7030A0"/>
                </a:solidFill>
              </a:rPr>
              <a:t>AnalogReadSerial</a:t>
            </a:r>
            <a:r>
              <a:rPr lang="en-US" sz="2400" b="1" dirty="0" smtClean="0">
                <a:solidFill>
                  <a:srgbClr val="7030A0"/>
                </a:solidFill>
              </a:rPr>
              <a:t>.” </a:t>
            </a:r>
            <a:r>
              <a:rPr lang="en-US" sz="2400" dirty="0" smtClean="0">
                <a:solidFill>
                  <a:srgbClr val="7030A0"/>
                </a:solidFill>
              </a:rPr>
              <a:t>(Details on next slides)</a:t>
            </a:r>
            <a:endParaRPr lang="en-US" sz="2400" dirty="0">
              <a:solidFill>
                <a:srgbClr val="7030A0"/>
              </a:solidFill>
            </a:endParaRPr>
          </a:p>
        </p:txBody>
      </p:sp>
      <p:cxnSp>
        <p:nvCxnSpPr>
          <p:cNvPr id="9" name="Straight Connector 8"/>
          <p:cNvCxnSpPr/>
          <p:nvPr/>
        </p:nvCxnSpPr>
        <p:spPr>
          <a:xfrm flipV="1">
            <a:off x="6299200" y="5293896"/>
            <a:ext cx="2525486" cy="43542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467850" y="5630813"/>
            <a:ext cx="10226844" cy="1015663"/>
          </a:xfrm>
          <a:prstGeom prst="rect">
            <a:avLst/>
          </a:prstGeom>
          <a:noFill/>
        </p:spPr>
        <p:txBody>
          <a:bodyPr wrap="square" rtlCol="0">
            <a:spAutoFit/>
          </a:bodyPr>
          <a:lstStyle/>
          <a:p>
            <a:r>
              <a:rPr lang="en-US" sz="2000" b="1" dirty="0" smtClean="0">
                <a:solidFill>
                  <a:srgbClr val="C00000"/>
                </a:solidFill>
              </a:rPr>
              <a:t>(We used </a:t>
            </a:r>
            <a:r>
              <a:rPr lang="en-US" sz="2000" b="1" dirty="0" err="1" smtClean="0">
                <a:solidFill>
                  <a:srgbClr val="C00000"/>
                </a:solidFill>
              </a:rPr>
              <a:t>AnalogReadSerial</a:t>
            </a:r>
            <a:r>
              <a:rPr lang="en-US" sz="2000" b="1" dirty="0" smtClean="0">
                <a:solidFill>
                  <a:srgbClr val="C00000"/>
                </a:solidFill>
              </a:rPr>
              <a:t>, but I think that it’s easier to start with </a:t>
            </a:r>
            <a:r>
              <a:rPr lang="en-US" sz="2000" b="1" dirty="0" err="1" smtClean="0">
                <a:solidFill>
                  <a:srgbClr val="C00000"/>
                </a:solidFill>
              </a:rPr>
              <a:t>ReadAnalogVoltage</a:t>
            </a:r>
            <a:r>
              <a:rPr lang="en-US" sz="2000" b="1" dirty="0" smtClean="0">
                <a:solidFill>
                  <a:srgbClr val="C00000"/>
                </a:solidFill>
              </a:rPr>
              <a:t>. The reason is that the latter does a little calculation to make the reported value into a real voltage. </a:t>
            </a:r>
            <a:r>
              <a:rPr lang="en-US" sz="2000" b="1" dirty="0" err="1" smtClean="0">
                <a:solidFill>
                  <a:srgbClr val="C00000"/>
                </a:solidFill>
              </a:rPr>
              <a:t>AnalogReadSerial</a:t>
            </a:r>
            <a:r>
              <a:rPr lang="en-US" sz="2000" b="1" dirty="0" smtClean="0">
                <a:solidFill>
                  <a:srgbClr val="C00000"/>
                </a:solidFill>
              </a:rPr>
              <a:t> gives an integer value on a linear scale from 0</a:t>
            </a:r>
            <a:r>
              <a:rPr lang="en-US" sz="2000" b="1" dirty="0" smtClean="0">
                <a:solidFill>
                  <a:srgbClr val="C00000"/>
                </a:solidFill>
                <a:sym typeface="Wingdings" panose="05000000000000000000" pitchFamily="2" charset="2"/>
              </a:rPr>
              <a:t> 1023.</a:t>
            </a:r>
            <a:r>
              <a:rPr lang="en-US" sz="2000" b="1" dirty="0" smtClean="0">
                <a:solidFill>
                  <a:srgbClr val="C00000"/>
                </a:solidFill>
              </a:rPr>
              <a:t>)</a:t>
            </a:r>
            <a:endParaRPr lang="en-US" sz="2000" b="1" dirty="0">
              <a:solidFill>
                <a:srgbClr val="C00000"/>
              </a:solidFill>
            </a:endParaRPr>
          </a:p>
        </p:txBody>
      </p:sp>
    </p:spTree>
    <p:extLst>
      <p:ext uri="{BB962C8B-B14F-4D97-AF65-F5344CB8AC3E}">
        <p14:creationId xmlns:p14="http://schemas.microsoft.com/office/powerpoint/2010/main" val="16258443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67657" y="1335314"/>
            <a:ext cx="11312969" cy="4216539"/>
          </a:xfrm>
          <a:prstGeom prst="rect">
            <a:avLst/>
          </a:prstGeom>
          <a:noFill/>
        </p:spPr>
        <p:txBody>
          <a:bodyPr wrap="none" rtlCol="0">
            <a:spAutoFit/>
          </a:bodyPr>
          <a:lstStyle/>
          <a:p>
            <a:r>
              <a:rPr lang="en-US" sz="2800" dirty="0" smtClean="0"/>
              <a:t>You are welcome to use a UMass laptop</a:t>
            </a:r>
          </a:p>
          <a:p>
            <a:endParaRPr lang="en-US" sz="2800" dirty="0" smtClean="0"/>
          </a:p>
          <a:p>
            <a:r>
              <a:rPr lang="en-US" sz="2800" dirty="0" smtClean="0"/>
              <a:t>Also free to borrow an Arduino, detectors, resistors, wires, breadboards, etc.</a:t>
            </a:r>
          </a:p>
          <a:p>
            <a:endParaRPr lang="en-US" sz="2800" dirty="0" smtClean="0"/>
          </a:p>
          <a:p>
            <a:r>
              <a:rPr lang="en-US" sz="2800" dirty="0" smtClean="0"/>
              <a:t>If you have your own laptop and want to install the Arduino software, go to:</a:t>
            </a:r>
          </a:p>
          <a:p>
            <a:pPr indent="290513"/>
            <a:r>
              <a:rPr lang="en-US" sz="2800" dirty="0">
                <a:hlinkClick r:id="rId2"/>
              </a:rPr>
              <a:t>https://</a:t>
            </a:r>
            <a:r>
              <a:rPr lang="en-US" sz="2800" dirty="0" smtClean="0">
                <a:hlinkClick r:id="rId2"/>
              </a:rPr>
              <a:t>www.arduino.cc/en/main/software</a:t>
            </a:r>
            <a:r>
              <a:rPr lang="en-US" sz="2800" dirty="0" smtClean="0"/>
              <a:t>  (or Google “Arduino IDE”)</a:t>
            </a:r>
          </a:p>
          <a:p>
            <a:pPr marL="739775" indent="-231775">
              <a:buFont typeface="Arial" panose="020B0604020202020204" pitchFamily="34" charset="0"/>
              <a:buChar char="•"/>
            </a:pPr>
            <a:r>
              <a:rPr lang="en-US" sz="2400" dirty="0" smtClean="0"/>
              <a:t>The “web editor” works but is not ideal for repeated use.</a:t>
            </a:r>
          </a:p>
          <a:p>
            <a:pPr marL="739775" indent="-231775">
              <a:buFont typeface="Arial" panose="020B0604020202020204" pitchFamily="34" charset="0"/>
              <a:buChar char="•"/>
            </a:pPr>
            <a:r>
              <a:rPr lang="en-US" sz="2400" dirty="0" smtClean="0"/>
              <a:t>Download and install Arduino 1.8.10. (Windows, Mac or Linux)</a:t>
            </a:r>
          </a:p>
          <a:p>
            <a:pPr marL="739775" indent="-231775">
              <a:buFont typeface="Arial" panose="020B0604020202020204" pitchFamily="34" charset="0"/>
              <a:buChar char="•"/>
            </a:pPr>
            <a:r>
              <a:rPr lang="en-US" sz="2400" dirty="0" smtClean="0"/>
              <a:t>Don’t use the “Windows App” link for a laptop or desktop.</a:t>
            </a:r>
          </a:p>
          <a:p>
            <a:endParaRPr lang="en-US" sz="2800" dirty="0"/>
          </a:p>
        </p:txBody>
      </p:sp>
    </p:spTree>
    <p:extLst>
      <p:ext uri="{BB962C8B-B14F-4D97-AF65-F5344CB8AC3E}">
        <p14:creationId xmlns:p14="http://schemas.microsoft.com/office/powerpoint/2010/main" val="30509423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5140"/>
            <a:ext cx="10515600" cy="1325563"/>
          </a:xfrm>
        </p:spPr>
        <p:txBody>
          <a:bodyPr>
            <a:normAutofit/>
          </a:bodyPr>
          <a:lstStyle/>
          <a:p>
            <a:r>
              <a:rPr lang="en-US" sz="2800" b="1" dirty="0" smtClean="0">
                <a:latin typeface="+mn-lt"/>
              </a:rPr>
              <a:t>     The Arduino IDE</a:t>
            </a:r>
            <a:endParaRPr lang="en-US" sz="2800" b="1" dirty="0">
              <a:latin typeface="+mn-lt"/>
            </a:endParaRPr>
          </a:p>
        </p:txBody>
      </p:sp>
      <p:sp>
        <p:nvSpPr>
          <p:cNvPr id="4" name="TextBox 3"/>
          <p:cNvSpPr txBox="1"/>
          <p:nvPr/>
        </p:nvSpPr>
        <p:spPr>
          <a:xfrm>
            <a:off x="198968" y="998627"/>
            <a:ext cx="4745566" cy="1477328"/>
          </a:xfrm>
          <a:prstGeom prst="rect">
            <a:avLst/>
          </a:prstGeom>
          <a:noFill/>
        </p:spPr>
        <p:txBody>
          <a:bodyPr wrap="square" rtlCol="0">
            <a:spAutoFit/>
          </a:bodyPr>
          <a:lstStyle/>
          <a:p>
            <a:r>
              <a:rPr lang="en-US" dirty="0" smtClean="0"/>
              <a:t>The IDE converts your commands into machine code- it’s an interface. The language is like C++, but if you’ve never programmed you can get started fairly quickly </a:t>
            </a:r>
            <a:r>
              <a:rPr lang="en-US" dirty="0"/>
              <a:t>b</a:t>
            </a:r>
            <a:r>
              <a:rPr lang="en-US" dirty="0" smtClean="0"/>
              <a:t>y copying example code. There is a vast array of helpful resources online.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3332" y="361531"/>
            <a:ext cx="6444745" cy="6249731"/>
          </a:xfrm>
          <a:prstGeom prst="rect">
            <a:avLst/>
          </a:prstGeom>
        </p:spPr>
      </p:pic>
      <p:grpSp>
        <p:nvGrpSpPr>
          <p:cNvPr id="6" name="Group 5"/>
          <p:cNvGrpSpPr/>
          <p:nvPr/>
        </p:nvGrpSpPr>
        <p:grpSpPr>
          <a:xfrm>
            <a:off x="198968" y="845254"/>
            <a:ext cx="5933818" cy="5269556"/>
            <a:chOff x="198968" y="845254"/>
            <a:chExt cx="5933818" cy="5269556"/>
          </a:xfrm>
        </p:grpSpPr>
        <p:sp>
          <p:nvSpPr>
            <p:cNvPr id="7" name="Oval 6"/>
            <p:cNvSpPr/>
            <p:nvPr/>
          </p:nvSpPr>
          <p:spPr>
            <a:xfrm>
              <a:off x="5605983" y="845254"/>
              <a:ext cx="526803" cy="3683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98968" y="3529487"/>
              <a:ext cx="4895546" cy="2585323"/>
            </a:xfrm>
            <a:prstGeom prst="rect">
              <a:avLst/>
            </a:prstGeom>
            <a:noFill/>
            <a:ln>
              <a:solidFill>
                <a:srgbClr val="FF0000"/>
              </a:solidFill>
            </a:ln>
          </p:spPr>
          <p:txBody>
            <a:bodyPr wrap="square" rtlCol="0">
              <a:spAutoFit/>
            </a:bodyPr>
            <a:lstStyle/>
            <a:p>
              <a:r>
                <a:rPr lang="en-US" dirty="0" smtClean="0"/>
                <a:t>Click on the arrow to compile your code and upload it to the Arduino. If it fails:</a:t>
              </a:r>
            </a:p>
            <a:p>
              <a:pPr marL="342900" indent="-342900">
                <a:buAutoNum type="alphaLcParenBoth"/>
              </a:pPr>
              <a:r>
                <a:rPr lang="en-US" dirty="0" smtClean="0"/>
                <a:t>Click on the check button next to it. If you have a syntax error, you’ll see orange text at the bottom of the screen.</a:t>
              </a:r>
            </a:p>
            <a:p>
              <a:pPr marL="342900" indent="-342900">
                <a:buAutoNum type="alphaLcParenBoth"/>
              </a:pPr>
              <a:r>
                <a:rPr lang="en-US" dirty="0" smtClean="0"/>
                <a:t>If it compiles OK, you might have a “USB port” error.  The most common errors are fixed by Menu: Tools…Board, or Tools…Port. You may have to do this many times.</a:t>
              </a:r>
              <a:endParaRPr lang="en-US" dirty="0"/>
            </a:p>
          </p:txBody>
        </p:sp>
        <p:cxnSp>
          <p:nvCxnSpPr>
            <p:cNvPr id="9" name="Straight Connector 8"/>
            <p:cNvCxnSpPr>
              <a:endCxn id="7" idx="4"/>
            </p:cNvCxnSpPr>
            <p:nvPr/>
          </p:nvCxnSpPr>
          <p:spPr>
            <a:xfrm flipV="1">
              <a:off x="5094514" y="1213554"/>
              <a:ext cx="774871" cy="290850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198968" y="6053630"/>
            <a:ext cx="5281383" cy="652796"/>
            <a:chOff x="198968" y="6053630"/>
            <a:chExt cx="5281383" cy="652796"/>
          </a:xfrm>
        </p:grpSpPr>
        <p:cxnSp>
          <p:nvCxnSpPr>
            <p:cNvPr id="10" name="Straight Arrow Connector 9"/>
            <p:cNvCxnSpPr/>
            <p:nvPr/>
          </p:nvCxnSpPr>
          <p:spPr>
            <a:xfrm flipV="1">
              <a:off x="5057775" y="6053630"/>
              <a:ext cx="422576" cy="4567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98968" y="6398649"/>
              <a:ext cx="4988353" cy="307777"/>
            </a:xfrm>
            <a:prstGeom prst="rect">
              <a:avLst/>
            </a:prstGeom>
            <a:noFill/>
          </p:spPr>
          <p:txBody>
            <a:bodyPr wrap="none" rtlCol="0">
              <a:spAutoFit/>
            </a:bodyPr>
            <a:lstStyle/>
            <a:p>
              <a:r>
                <a:rPr lang="en-US" sz="1400" dirty="0" smtClean="0"/>
                <a:t>This message is good news: the code was compiled and uploaded.</a:t>
              </a:r>
              <a:endParaRPr lang="en-US" sz="1400" dirty="0"/>
            </a:p>
          </p:txBody>
        </p:sp>
      </p:grpSp>
      <p:sp>
        <p:nvSpPr>
          <p:cNvPr id="3" name="Rectangle 2"/>
          <p:cNvSpPr/>
          <p:nvPr/>
        </p:nvSpPr>
        <p:spPr>
          <a:xfrm>
            <a:off x="198968" y="2542014"/>
            <a:ext cx="5040963" cy="923330"/>
          </a:xfrm>
          <a:prstGeom prst="rect">
            <a:avLst/>
          </a:prstGeom>
        </p:spPr>
        <p:txBody>
          <a:bodyPr wrap="square">
            <a:spAutoFit/>
          </a:bodyPr>
          <a:lstStyle/>
          <a:p>
            <a:r>
              <a:rPr lang="en-US" b="1" dirty="0" smtClean="0"/>
              <a:t>Let’s </a:t>
            </a:r>
            <a:r>
              <a:rPr lang="en-US" b="1" dirty="0"/>
              <a:t>get </a:t>
            </a:r>
            <a:r>
              <a:rPr lang="en-US" b="1" dirty="0" smtClean="0"/>
              <a:t>started: Run </a:t>
            </a:r>
            <a:r>
              <a:rPr lang="en-US" b="1" dirty="0"/>
              <a:t>“Arduino.exe.” Menu: file…Examples…01.Basics…</a:t>
            </a:r>
            <a:r>
              <a:rPr lang="en-US" b="1" dirty="0" err="1"/>
              <a:t>AnalogReadSerial</a:t>
            </a:r>
            <a:r>
              <a:rPr lang="en-US" b="1" dirty="0"/>
              <a:t>. It should look like this (see at right):</a:t>
            </a:r>
          </a:p>
        </p:txBody>
      </p:sp>
      <p:sp>
        <p:nvSpPr>
          <p:cNvPr id="13" name="TextBox 12"/>
          <p:cNvSpPr txBox="1"/>
          <p:nvPr/>
        </p:nvSpPr>
        <p:spPr>
          <a:xfrm>
            <a:off x="2647666" y="2374710"/>
            <a:ext cx="2852127" cy="307777"/>
          </a:xfrm>
          <a:prstGeom prst="rect">
            <a:avLst/>
          </a:prstGeom>
          <a:noFill/>
        </p:spPr>
        <p:txBody>
          <a:bodyPr wrap="none" rtlCol="0">
            <a:spAutoFit/>
          </a:bodyPr>
          <a:lstStyle/>
          <a:p>
            <a:r>
              <a:rPr lang="en-US" sz="1400" dirty="0" smtClean="0">
                <a:solidFill>
                  <a:srgbClr val="C00000"/>
                </a:solidFill>
              </a:rPr>
              <a:t>(or </a:t>
            </a:r>
            <a:r>
              <a:rPr lang="en-US" sz="1400" dirty="0" err="1" smtClean="0">
                <a:solidFill>
                  <a:srgbClr val="C00000"/>
                </a:solidFill>
              </a:rPr>
              <a:t>ReadAnalogVoltage</a:t>
            </a:r>
            <a:r>
              <a:rPr lang="en-US" sz="1400" dirty="0" smtClean="0">
                <a:solidFill>
                  <a:srgbClr val="C00000"/>
                </a:solidFill>
              </a:rPr>
              <a:t>; see slide 16)</a:t>
            </a:r>
            <a:endParaRPr lang="en-US" sz="1400" dirty="0">
              <a:solidFill>
                <a:srgbClr val="C00000"/>
              </a:solidFill>
            </a:endParaRPr>
          </a:p>
        </p:txBody>
      </p:sp>
      <p:sp>
        <p:nvSpPr>
          <p:cNvPr id="14" name="Oval 13"/>
          <p:cNvSpPr/>
          <p:nvPr/>
        </p:nvSpPr>
        <p:spPr>
          <a:xfrm>
            <a:off x="2688608" y="2838734"/>
            <a:ext cx="1856095" cy="3548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flipH="1">
            <a:off x="4449171" y="2647666"/>
            <a:ext cx="327545" cy="2866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4183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8524" y="409657"/>
            <a:ext cx="6649554" cy="6448343"/>
          </a:xfrm>
          <a:prstGeom prst="rect">
            <a:avLst/>
          </a:prstGeom>
        </p:spPr>
      </p:pic>
      <p:grpSp>
        <p:nvGrpSpPr>
          <p:cNvPr id="7" name="Group 6"/>
          <p:cNvGrpSpPr/>
          <p:nvPr/>
        </p:nvGrpSpPr>
        <p:grpSpPr>
          <a:xfrm>
            <a:off x="425860" y="2285429"/>
            <a:ext cx="9678411" cy="2308324"/>
            <a:chOff x="425860" y="2285429"/>
            <a:chExt cx="9678411" cy="2308324"/>
          </a:xfrm>
        </p:grpSpPr>
        <p:sp>
          <p:nvSpPr>
            <p:cNvPr id="11" name="TextBox 10"/>
            <p:cNvSpPr txBox="1"/>
            <p:nvPr/>
          </p:nvSpPr>
          <p:spPr>
            <a:xfrm>
              <a:off x="425860" y="2285429"/>
              <a:ext cx="3894667" cy="2308324"/>
            </a:xfrm>
            <a:prstGeom prst="rect">
              <a:avLst/>
            </a:prstGeom>
            <a:noFill/>
            <a:ln>
              <a:solidFill>
                <a:srgbClr val="00B050"/>
              </a:solidFill>
            </a:ln>
          </p:spPr>
          <p:txBody>
            <a:bodyPr wrap="square" rtlCol="0">
              <a:spAutoFit/>
            </a:bodyPr>
            <a:lstStyle/>
            <a:p>
              <a:r>
                <a:rPr lang="en-US" dirty="0" smtClean="0"/>
                <a:t>“void setup() {…}” runs just once and has commands to get your board set up. Your device instructions tell you what to write here.</a:t>
              </a:r>
            </a:p>
            <a:p>
              <a:endParaRPr lang="en-US" dirty="0" smtClean="0"/>
            </a:p>
            <a:p>
              <a:r>
                <a:rPr lang="en-US" dirty="0" smtClean="0"/>
                <a:t>“Void” means a function that does not return a value. “void() setup” has some initialization steps.</a:t>
              </a:r>
            </a:p>
          </p:txBody>
        </p:sp>
        <p:sp>
          <p:nvSpPr>
            <p:cNvPr id="12" name="Freeform 11"/>
            <p:cNvSpPr/>
            <p:nvPr/>
          </p:nvSpPr>
          <p:spPr>
            <a:xfrm>
              <a:off x="4884571" y="3372996"/>
              <a:ext cx="5219700" cy="1036092"/>
            </a:xfrm>
            <a:custGeom>
              <a:avLst/>
              <a:gdLst>
                <a:gd name="connsiteX0" fmla="*/ 781050 w 5966623"/>
                <a:gd name="connsiteY0" fmla="*/ 268816 h 1036092"/>
                <a:gd name="connsiteX1" fmla="*/ 228600 w 5966623"/>
                <a:gd name="connsiteY1" fmla="*/ 554566 h 1036092"/>
                <a:gd name="connsiteX2" fmla="*/ 400050 w 5966623"/>
                <a:gd name="connsiteY2" fmla="*/ 878416 h 1036092"/>
                <a:gd name="connsiteX3" fmla="*/ 1390650 w 5966623"/>
                <a:gd name="connsiteY3" fmla="*/ 859366 h 1036092"/>
                <a:gd name="connsiteX4" fmla="*/ 2533650 w 5966623"/>
                <a:gd name="connsiteY4" fmla="*/ 954616 h 1036092"/>
                <a:gd name="connsiteX5" fmla="*/ 4095750 w 5966623"/>
                <a:gd name="connsiteY5" fmla="*/ 1030816 h 1036092"/>
                <a:gd name="connsiteX6" fmla="*/ 4972050 w 5966623"/>
                <a:gd name="connsiteY6" fmla="*/ 802216 h 1036092"/>
                <a:gd name="connsiteX7" fmla="*/ 5886450 w 5966623"/>
                <a:gd name="connsiteY7" fmla="*/ 478366 h 1036092"/>
                <a:gd name="connsiteX8" fmla="*/ 5810250 w 5966623"/>
                <a:gd name="connsiteY8" fmla="*/ 306916 h 1036092"/>
                <a:gd name="connsiteX9" fmla="*/ 4914900 w 5966623"/>
                <a:gd name="connsiteY9" fmla="*/ 21166 h 1036092"/>
                <a:gd name="connsiteX10" fmla="*/ 4171950 w 5966623"/>
                <a:gd name="connsiteY10" fmla="*/ 21166 h 1036092"/>
                <a:gd name="connsiteX11" fmla="*/ 2724150 w 5966623"/>
                <a:gd name="connsiteY11" fmla="*/ 21166 h 1036092"/>
                <a:gd name="connsiteX12" fmla="*/ 1638300 w 5966623"/>
                <a:gd name="connsiteY12" fmla="*/ 59266 h 1036092"/>
                <a:gd name="connsiteX13" fmla="*/ 1009650 w 5966623"/>
                <a:gd name="connsiteY13" fmla="*/ 192616 h 1036092"/>
                <a:gd name="connsiteX14" fmla="*/ 666750 w 5966623"/>
                <a:gd name="connsiteY14" fmla="*/ 306916 h 1036092"/>
                <a:gd name="connsiteX15" fmla="*/ 0 w 5966623"/>
                <a:gd name="connsiteY15" fmla="*/ 687916 h 103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966623" h="1036092">
                  <a:moveTo>
                    <a:pt x="781050" y="268816"/>
                  </a:moveTo>
                  <a:cubicBezTo>
                    <a:pt x="536575" y="360891"/>
                    <a:pt x="292100" y="452966"/>
                    <a:pt x="228600" y="554566"/>
                  </a:cubicBezTo>
                  <a:cubicBezTo>
                    <a:pt x="165100" y="656166"/>
                    <a:pt x="206375" y="827616"/>
                    <a:pt x="400050" y="878416"/>
                  </a:cubicBezTo>
                  <a:cubicBezTo>
                    <a:pt x="593725" y="929216"/>
                    <a:pt x="1035050" y="846666"/>
                    <a:pt x="1390650" y="859366"/>
                  </a:cubicBezTo>
                  <a:cubicBezTo>
                    <a:pt x="1746250" y="872066"/>
                    <a:pt x="2082800" y="926041"/>
                    <a:pt x="2533650" y="954616"/>
                  </a:cubicBezTo>
                  <a:cubicBezTo>
                    <a:pt x="2984500" y="983191"/>
                    <a:pt x="3689350" y="1056216"/>
                    <a:pt x="4095750" y="1030816"/>
                  </a:cubicBezTo>
                  <a:cubicBezTo>
                    <a:pt x="4502150" y="1005416"/>
                    <a:pt x="4673600" y="894291"/>
                    <a:pt x="4972050" y="802216"/>
                  </a:cubicBezTo>
                  <a:cubicBezTo>
                    <a:pt x="5270500" y="710141"/>
                    <a:pt x="5746750" y="560916"/>
                    <a:pt x="5886450" y="478366"/>
                  </a:cubicBezTo>
                  <a:cubicBezTo>
                    <a:pt x="6026150" y="395816"/>
                    <a:pt x="5972175" y="383116"/>
                    <a:pt x="5810250" y="306916"/>
                  </a:cubicBezTo>
                  <a:cubicBezTo>
                    <a:pt x="5648325" y="230716"/>
                    <a:pt x="5187950" y="68791"/>
                    <a:pt x="4914900" y="21166"/>
                  </a:cubicBezTo>
                  <a:cubicBezTo>
                    <a:pt x="4641850" y="-26459"/>
                    <a:pt x="4171950" y="21166"/>
                    <a:pt x="4171950" y="21166"/>
                  </a:cubicBezTo>
                  <a:lnTo>
                    <a:pt x="2724150" y="21166"/>
                  </a:lnTo>
                  <a:cubicBezTo>
                    <a:pt x="2301875" y="27516"/>
                    <a:pt x="1924050" y="30691"/>
                    <a:pt x="1638300" y="59266"/>
                  </a:cubicBezTo>
                  <a:cubicBezTo>
                    <a:pt x="1352550" y="87841"/>
                    <a:pt x="1171575" y="151341"/>
                    <a:pt x="1009650" y="192616"/>
                  </a:cubicBezTo>
                  <a:cubicBezTo>
                    <a:pt x="847725" y="233891"/>
                    <a:pt x="835025" y="224366"/>
                    <a:pt x="666750" y="306916"/>
                  </a:cubicBezTo>
                  <a:cubicBezTo>
                    <a:pt x="498475" y="389466"/>
                    <a:pt x="249237" y="538691"/>
                    <a:pt x="0" y="687916"/>
                  </a:cubicBezTo>
                </a:path>
              </a:pathLst>
            </a:cu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a:endCxn id="12" idx="1"/>
            </p:cNvCxnSpPr>
            <p:nvPr/>
          </p:nvCxnSpPr>
          <p:spPr>
            <a:xfrm>
              <a:off x="4320526" y="2888343"/>
              <a:ext cx="764028" cy="103921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425859" y="4530476"/>
            <a:ext cx="10007056" cy="1956984"/>
            <a:chOff x="425859" y="4530476"/>
            <a:chExt cx="10007056" cy="1956984"/>
          </a:xfrm>
        </p:grpSpPr>
        <p:sp>
          <p:nvSpPr>
            <p:cNvPr id="13" name="TextBox 12"/>
            <p:cNvSpPr txBox="1"/>
            <p:nvPr/>
          </p:nvSpPr>
          <p:spPr>
            <a:xfrm>
              <a:off x="425859" y="5010132"/>
              <a:ext cx="3894667" cy="1477328"/>
            </a:xfrm>
            <a:prstGeom prst="rect">
              <a:avLst/>
            </a:prstGeom>
            <a:noFill/>
            <a:ln>
              <a:solidFill>
                <a:schemeClr val="accent2">
                  <a:lumMod val="50000"/>
                </a:schemeClr>
              </a:solidFill>
            </a:ln>
          </p:spPr>
          <p:txBody>
            <a:bodyPr wrap="square" rtlCol="0">
              <a:spAutoFit/>
            </a:bodyPr>
            <a:lstStyle/>
            <a:p>
              <a:r>
                <a:rPr lang="en-US" dirty="0" smtClean="0"/>
                <a:t>Void loop() defines a function that just runs and runs and runs…  The function does things (lights flash…beep…write data….</a:t>
              </a:r>
              <a:r>
                <a:rPr lang="en-US" dirty="0" err="1" smtClean="0"/>
                <a:t>etc</a:t>
              </a:r>
              <a:r>
                <a:rPr lang="en-US" dirty="0" smtClean="0"/>
                <a:t>) but no data is passed to the main program (hence “void”).</a:t>
              </a:r>
              <a:endParaRPr lang="en-US" dirty="0"/>
            </a:p>
          </p:txBody>
        </p:sp>
        <p:sp>
          <p:nvSpPr>
            <p:cNvPr id="14" name="Freeform 13"/>
            <p:cNvSpPr/>
            <p:nvPr/>
          </p:nvSpPr>
          <p:spPr>
            <a:xfrm>
              <a:off x="4984955" y="4530476"/>
              <a:ext cx="5447960" cy="1315345"/>
            </a:xfrm>
            <a:custGeom>
              <a:avLst/>
              <a:gdLst>
                <a:gd name="connsiteX0" fmla="*/ 560439 w 5447960"/>
                <a:gd name="connsiteY0" fmla="*/ 83119 h 1106217"/>
                <a:gd name="connsiteX1" fmla="*/ 486697 w 5447960"/>
                <a:gd name="connsiteY1" fmla="*/ 97867 h 1106217"/>
                <a:gd name="connsiteX2" fmla="*/ 73742 w 5447960"/>
                <a:gd name="connsiteY2" fmla="*/ 304344 h 1106217"/>
                <a:gd name="connsiteX3" fmla="*/ 88490 w 5447960"/>
                <a:gd name="connsiteY3" fmla="*/ 820538 h 1106217"/>
                <a:gd name="connsiteX4" fmla="*/ 722671 w 5447960"/>
                <a:gd name="connsiteY4" fmla="*/ 1041764 h 1106217"/>
                <a:gd name="connsiteX5" fmla="*/ 1637071 w 5447960"/>
                <a:gd name="connsiteY5" fmla="*/ 997519 h 1106217"/>
                <a:gd name="connsiteX6" fmla="*/ 2920180 w 5447960"/>
                <a:gd name="connsiteY6" fmla="*/ 997519 h 1106217"/>
                <a:gd name="connsiteX7" fmla="*/ 4572000 w 5447960"/>
                <a:gd name="connsiteY7" fmla="*/ 1100757 h 1106217"/>
                <a:gd name="connsiteX8" fmla="*/ 5427406 w 5447960"/>
                <a:gd name="connsiteY8" fmla="*/ 805790 h 1106217"/>
                <a:gd name="connsiteX9" fmla="*/ 5102942 w 5447960"/>
                <a:gd name="connsiteY9" fmla="*/ 304344 h 1106217"/>
                <a:gd name="connsiteX10" fmla="*/ 4232787 w 5447960"/>
                <a:gd name="connsiteY10" fmla="*/ 201106 h 1106217"/>
                <a:gd name="connsiteX11" fmla="*/ 3156155 w 5447960"/>
                <a:gd name="connsiteY11" fmla="*/ 156861 h 1106217"/>
                <a:gd name="connsiteX12" fmla="*/ 2330245 w 5447960"/>
                <a:gd name="connsiteY12" fmla="*/ 24125 h 1106217"/>
                <a:gd name="connsiteX13" fmla="*/ 1548580 w 5447960"/>
                <a:gd name="connsiteY13" fmla="*/ 9377 h 1106217"/>
                <a:gd name="connsiteX14" fmla="*/ 870155 w 5447960"/>
                <a:gd name="connsiteY14" fmla="*/ 127364 h 1106217"/>
                <a:gd name="connsiteX15" fmla="*/ 250722 w 5447960"/>
                <a:gd name="connsiteY15" fmla="*/ 142112 h 1106217"/>
                <a:gd name="connsiteX16" fmla="*/ 44245 w 5447960"/>
                <a:gd name="connsiteY16" fmla="*/ 142112 h 1106217"/>
                <a:gd name="connsiteX17" fmla="*/ 0 w 5447960"/>
                <a:gd name="connsiteY17" fmla="*/ 142112 h 1106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47960" h="1106217">
                  <a:moveTo>
                    <a:pt x="560439" y="83119"/>
                  </a:moveTo>
                  <a:cubicBezTo>
                    <a:pt x="564126" y="72057"/>
                    <a:pt x="567813" y="60996"/>
                    <a:pt x="486697" y="97867"/>
                  </a:cubicBezTo>
                  <a:cubicBezTo>
                    <a:pt x="405581" y="134738"/>
                    <a:pt x="140110" y="183899"/>
                    <a:pt x="73742" y="304344"/>
                  </a:cubicBezTo>
                  <a:cubicBezTo>
                    <a:pt x="7374" y="424789"/>
                    <a:pt x="-19665" y="697635"/>
                    <a:pt x="88490" y="820538"/>
                  </a:cubicBezTo>
                  <a:cubicBezTo>
                    <a:pt x="196645" y="943441"/>
                    <a:pt x="464574" y="1012267"/>
                    <a:pt x="722671" y="1041764"/>
                  </a:cubicBezTo>
                  <a:cubicBezTo>
                    <a:pt x="980768" y="1071261"/>
                    <a:pt x="1270820" y="1004893"/>
                    <a:pt x="1637071" y="997519"/>
                  </a:cubicBezTo>
                  <a:cubicBezTo>
                    <a:pt x="2003322" y="990145"/>
                    <a:pt x="2431025" y="980313"/>
                    <a:pt x="2920180" y="997519"/>
                  </a:cubicBezTo>
                  <a:cubicBezTo>
                    <a:pt x="3409335" y="1014725"/>
                    <a:pt x="4154129" y="1132712"/>
                    <a:pt x="4572000" y="1100757"/>
                  </a:cubicBezTo>
                  <a:cubicBezTo>
                    <a:pt x="4989871" y="1068802"/>
                    <a:pt x="5338916" y="938526"/>
                    <a:pt x="5427406" y="805790"/>
                  </a:cubicBezTo>
                  <a:cubicBezTo>
                    <a:pt x="5515896" y="673055"/>
                    <a:pt x="5302045" y="405125"/>
                    <a:pt x="5102942" y="304344"/>
                  </a:cubicBezTo>
                  <a:cubicBezTo>
                    <a:pt x="4903839" y="203563"/>
                    <a:pt x="4557252" y="225687"/>
                    <a:pt x="4232787" y="201106"/>
                  </a:cubicBezTo>
                  <a:cubicBezTo>
                    <a:pt x="3908323" y="176526"/>
                    <a:pt x="3473245" y="186358"/>
                    <a:pt x="3156155" y="156861"/>
                  </a:cubicBezTo>
                  <a:cubicBezTo>
                    <a:pt x="2839065" y="127364"/>
                    <a:pt x="2598174" y="48706"/>
                    <a:pt x="2330245" y="24125"/>
                  </a:cubicBezTo>
                  <a:cubicBezTo>
                    <a:pt x="2062316" y="-456"/>
                    <a:pt x="1791928" y="-7830"/>
                    <a:pt x="1548580" y="9377"/>
                  </a:cubicBezTo>
                  <a:cubicBezTo>
                    <a:pt x="1305232" y="26584"/>
                    <a:pt x="1086465" y="105242"/>
                    <a:pt x="870155" y="127364"/>
                  </a:cubicBezTo>
                  <a:cubicBezTo>
                    <a:pt x="653845" y="149486"/>
                    <a:pt x="388374" y="139654"/>
                    <a:pt x="250722" y="142112"/>
                  </a:cubicBezTo>
                  <a:cubicBezTo>
                    <a:pt x="113070" y="144570"/>
                    <a:pt x="44245" y="142112"/>
                    <a:pt x="44245" y="142112"/>
                  </a:cubicBezTo>
                  <a:lnTo>
                    <a:pt x="0" y="142112"/>
                  </a:lnTo>
                </a:path>
              </a:pathLst>
            </a:cu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a:endCxn id="14" idx="3"/>
            </p:cNvCxnSpPr>
            <p:nvPr/>
          </p:nvCxnSpPr>
          <p:spPr>
            <a:xfrm flipV="1">
              <a:off x="4320526" y="5506135"/>
              <a:ext cx="752919" cy="739250"/>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3"/>
          <p:cNvGrpSpPr/>
          <p:nvPr/>
        </p:nvGrpSpPr>
        <p:grpSpPr>
          <a:xfrm>
            <a:off x="425859" y="797738"/>
            <a:ext cx="11363161" cy="5056788"/>
            <a:chOff x="425859" y="797738"/>
            <a:chExt cx="11363161" cy="5056788"/>
          </a:xfrm>
        </p:grpSpPr>
        <p:sp>
          <p:nvSpPr>
            <p:cNvPr id="9" name="Freeform 8"/>
            <p:cNvSpPr/>
            <p:nvPr/>
          </p:nvSpPr>
          <p:spPr>
            <a:xfrm>
              <a:off x="5043629" y="1536700"/>
              <a:ext cx="6745391" cy="1931618"/>
            </a:xfrm>
            <a:custGeom>
              <a:avLst/>
              <a:gdLst>
                <a:gd name="connsiteX0" fmla="*/ 366571 w 6745391"/>
                <a:gd name="connsiteY0" fmla="*/ 0 h 1931618"/>
                <a:gd name="connsiteX1" fmla="*/ 49071 w 6745391"/>
                <a:gd name="connsiteY1" fmla="*/ 355600 h 1931618"/>
                <a:gd name="connsiteX2" fmla="*/ 36371 w 6745391"/>
                <a:gd name="connsiteY2" fmla="*/ 1016000 h 1931618"/>
                <a:gd name="connsiteX3" fmla="*/ 125271 w 6745391"/>
                <a:gd name="connsiteY3" fmla="*/ 1638300 h 1931618"/>
                <a:gd name="connsiteX4" fmla="*/ 391971 w 6745391"/>
                <a:gd name="connsiteY4" fmla="*/ 1917700 h 1931618"/>
                <a:gd name="connsiteX5" fmla="*/ 1166671 w 6745391"/>
                <a:gd name="connsiteY5" fmla="*/ 1892300 h 1931618"/>
                <a:gd name="connsiteX6" fmla="*/ 2436671 w 6745391"/>
                <a:gd name="connsiteY6" fmla="*/ 1879600 h 1931618"/>
                <a:gd name="connsiteX7" fmla="*/ 3579671 w 6745391"/>
                <a:gd name="connsiteY7" fmla="*/ 1879600 h 1931618"/>
                <a:gd name="connsiteX8" fmla="*/ 5192571 w 6745391"/>
                <a:gd name="connsiteY8" fmla="*/ 1765300 h 1931618"/>
                <a:gd name="connsiteX9" fmla="*/ 6589571 w 6745391"/>
                <a:gd name="connsiteY9" fmla="*/ 1371600 h 1931618"/>
                <a:gd name="connsiteX10" fmla="*/ 6653071 w 6745391"/>
                <a:gd name="connsiteY10" fmla="*/ 736600 h 1931618"/>
                <a:gd name="connsiteX11" fmla="*/ 6068871 w 6745391"/>
                <a:gd name="connsiteY11" fmla="*/ 406400 h 1931618"/>
                <a:gd name="connsiteX12" fmla="*/ 4824271 w 6745391"/>
                <a:gd name="connsiteY12" fmla="*/ 266700 h 1931618"/>
                <a:gd name="connsiteX13" fmla="*/ 2970071 w 6745391"/>
                <a:gd name="connsiteY13" fmla="*/ 241300 h 1931618"/>
                <a:gd name="connsiteX14" fmla="*/ 1763571 w 6745391"/>
                <a:gd name="connsiteY14" fmla="*/ 139700 h 1931618"/>
                <a:gd name="connsiteX15" fmla="*/ 1077771 w 6745391"/>
                <a:gd name="connsiteY15" fmla="*/ 101600 h 1931618"/>
                <a:gd name="connsiteX16" fmla="*/ 137971 w 6745391"/>
                <a:gd name="connsiteY16" fmla="*/ 177800 h 1931618"/>
                <a:gd name="connsiteX17" fmla="*/ 23671 w 6745391"/>
                <a:gd name="connsiteY17" fmla="*/ 177800 h 193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745391" h="1931618">
                  <a:moveTo>
                    <a:pt x="366571" y="0"/>
                  </a:moveTo>
                  <a:cubicBezTo>
                    <a:pt x="235337" y="93133"/>
                    <a:pt x="104104" y="186267"/>
                    <a:pt x="49071" y="355600"/>
                  </a:cubicBezTo>
                  <a:cubicBezTo>
                    <a:pt x="-5962" y="524933"/>
                    <a:pt x="23671" y="802217"/>
                    <a:pt x="36371" y="1016000"/>
                  </a:cubicBezTo>
                  <a:cubicBezTo>
                    <a:pt x="49071" y="1229783"/>
                    <a:pt x="66004" y="1488017"/>
                    <a:pt x="125271" y="1638300"/>
                  </a:cubicBezTo>
                  <a:cubicBezTo>
                    <a:pt x="184538" y="1788583"/>
                    <a:pt x="218404" y="1875367"/>
                    <a:pt x="391971" y="1917700"/>
                  </a:cubicBezTo>
                  <a:cubicBezTo>
                    <a:pt x="565538" y="1960033"/>
                    <a:pt x="1166671" y="1892300"/>
                    <a:pt x="1166671" y="1892300"/>
                  </a:cubicBezTo>
                  <a:lnTo>
                    <a:pt x="2436671" y="1879600"/>
                  </a:lnTo>
                  <a:cubicBezTo>
                    <a:pt x="2838838" y="1877483"/>
                    <a:pt x="3120354" y="1898650"/>
                    <a:pt x="3579671" y="1879600"/>
                  </a:cubicBezTo>
                  <a:cubicBezTo>
                    <a:pt x="4038988" y="1860550"/>
                    <a:pt x="4690921" y="1849967"/>
                    <a:pt x="5192571" y="1765300"/>
                  </a:cubicBezTo>
                  <a:cubicBezTo>
                    <a:pt x="5694221" y="1680633"/>
                    <a:pt x="6346154" y="1543050"/>
                    <a:pt x="6589571" y="1371600"/>
                  </a:cubicBezTo>
                  <a:cubicBezTo>
                    <a:pt x="6832988" y="1200150"/>
                    <a:pt x="6739854" y="897467"/>
                    <a:pt x="6653071" y="736600"/>
                  </a:cubicBezTo>
                  <a:cubicBezTo>
                    <a:pt x="6566288" y="575733"/>
                    <a:pt x="6373671" y="484717"/>
                    <a:pt x="6068871" y="406400"/>
                  </a:cubicBezTo>
                  <a:cubicBezTo>
                    <a:pt x="5764071" y="328083"/>
                    <a:pt x="5340738" y="294217"/>
                    <a:pt x="4824271" y="266700"/>
                  </a:cubicBezTo>
                  <a:cubicBezTo>
                    <a:pt x="4307804" y="239183"/>
                    <a:pt x="3480187" y="262467"/>
                    <a:pt x="2970071" y="241300"/>
                  </a:cubicBezTo>
                  <a:cubicBezTo>
                    <a:pt x="2459955" y="220133"/>
                    <a:pt x="2078954" y="162983"/>
                    <a:pt x="1763571" y="139700"/>
                  </a:cubicBezTo>
                  <a:cubicBezTo>
                    <a:pt x="1448188" y="116417"/>
                    <a:pt x="1348704" y="95250"/>
                    <a:pt x="1077771" y="101600"/>
                  </a:cubicBezTo>
                  <a:cubicBezTo>
                    <a:pt x="806838" y="107950"/>
                    <a:pt x="313654" y="165100"/>
                    <a:pt x="137971" y="177800"/>
                  </a:cubicBezTo>
                  <a:cubicBezTo>
                    <a:pt x="-37712" y="190500"/>
                    <a:pt x="-7021" y="184150"/>
                    <a:pt x="23671" y="177800"/>
                  </a:cubicBezTo>
                </a:path>
              </a:pathLst>
            </a:cu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25859" y="797738"/>
              <a:ext cx="3894667" cy="1200329"/>
            </a:xfrm>
            <a:prstGeom prst="rect">
              <a:avLst/>
            </a:prstGeom>
            <a:noFill/>
            <a:ln>
              <a:solidFill>
                <a:srgbClr val="7030A0"/>
              </a:solidFill>
            </a:ln>
          </p:spPr>
          <p:txBody>
            <a:bodyPr wrap="square" rtlCol="0">
              <a:spAutoFit/>
            </a:bodyPr>
            <a:lstStyle/>
            <a:p>
              <a:r>
                <a:rPr lang="en-US" dirty="0" smtClean="0"/>
                <a:t>You can add comments (notes to yourself) between “/*” and “*/” . Or, on any line after “//”.  Do yourself a favor and write many detailed comments!</a:t>
              </a:r>
              <a:endParaRPr lang="en-US" dirty="0"/>
            </a:p>
          </p:txBody>
        </p:sp>
        <p:cxnSp>
          <p:nvCxnSpPr>
            <p:cNvPr id="18" name="Straight Connector 17"/>
            <p:cNvCxnSpPr/>
            <p:nvPr/>
          </p:nvCxnSpPr>
          <p:spPr>
            <a:xfrm>
              <a:off x="4320526" y="1612809"/>
              <a:ext cx="723103" cy="484806"/>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31" name="Freeform 30"/>
            <p:cNvSpPr/>
            <p:nvPr/>
          </p:nvSpPr>
          <p:spPr>
            <a:xfrm>
              <a:off x="6614472" y="5373248"/>
              <a:ext cx="2872428" cy="481278"/>
            </a:xfrm>
            <a:custGeom>
              <a:avLst/>
              <a:gdLst>
                <a:gd name="connsiteX0" fmla="*/ 366571 w 6745391"/>
                <a:gd name="connsiteY0" fmla="*/ 0 h 1931618"/>
                <a:gd name="connsiteX1" fmla="*/ 49071 w 6745391"/>
                <a:gd name="connsiteY1" fmla="*/ 355600 h 1931618"/>
                <a:gd name="connsiteX2" fmla="*/ 36371 w 6745391"/>
                <a:gd name="connsiteY2" fmla="*/ 1016000 h 1931618"/>
                <a:gd name="connsiteX3" fmla="*/ 125271 w 6745391"/>
                <a:gd name="connsiteY3" fmla="*/ 1638300 h 1931618"/>
                <a:gd name="connsiteX4" fmla="*/ 391971 w 6745391"/>
                <a:gd name="connsiteY4" fmla="*/ 1917700 h 1931618"/>
                <a:gd name="connsiteX5" fmla="*/ 1166671 w 6745391"/>
                <a:gd name="connsiteY5" fmla="*/ 1892300 h 1931618"/>
                <a:gd name="connsiteX6" fmla="*/ 2436671 w 6745391"/>
                <a:gd name="connsiteY6" fmla="*/ 1879600 h 1931618"/>
                <a:gd name="connsiteX7" fmla="*/ 3579671 w 6745391"/>
                <a:gd name="connsiteY7" fmla="*/ 1879600 h 1931618"/>
                <a:gd name="connsiteX8" fmla="*/ 5192571 w 6745391"/>
                <a:gd name="connsiteY8" fmla="*/ 1765300 h 1931618"/>
                <a:gd name="connsiteX9" fmla="*/ 6589571 w 6745391"/>
                <a:gd name="connsiteY9" fmla="*/ 1371600 h 1931618"/>
                <a:gd name="connsiteX10" fmla="*/ 6653071 w 6745391"/>
                <a:gd name="connsiteY10" fmla="*/ 736600 h 1931618"/>
                <a:gd name="connsiteX11" fmla="*/ 6068871 w 6745391"/>
                <a:gd name="connsiteY11" fmla="*/ 406400 h 1931618"/>
                <a:gd name="connsiteX12" fmla="*/ 4824271 w 6745391"/>
                <a:gd name="connsiteY12" fmla="*/ 266700 h 1931618"/>
                <a:gd name="connsiteX13" fmla="*/ 2970071 w 6745391"/>
                <a:gd name="connsiteY13" fmla="*/ 241300 h 1931618"/>
                <a:gd name="connsiteX14" fmla="*/ 1763571 w 6745391"/>
                <a:gd name="connsiteY14" fmla="*/ 139700 h 1931618"/>
                <a:gd name="connsiteX15" fmla="*/ 1077771 w 6745391"/>
                <a:gd name="connsiteY15" fmla="*/ 101600 h 1931618"/>
                <a:gd name="connsiteX16" fmla="*/ 137971 w 6745391"/>
                <a:gd name="connsiteY16" fmla="*/ 177800 h 1931618"/>
                <a:gd name="connsiteX17" fmla="*/ 23671 w 6745391"/>
                <a:gd name="connsiteY17" fmla="*/ 177800 h 193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745391" h="1931618">
                  <a:moveTo>
                    <a:pt x="366571" y="0"/>
                  </a:moveTo>
                  <a:cubicBezTo>
                    <a:pt x="235337" y="93133"/>
                    <a:pt x="104104" y="186267"/>
                    <a:pt x="49071" y="355600"/>
                  </a:cubicBezTo>
                  <a:cubicBezTo>
                    <a:pt x="-5962" y="524933"/>
                    <a:pt x="23671" y="802217"/>
                    <a:pt x="36371" y="1016000"/>
                  </a:cubicBezTo>
                  <a:cubicBezTo>
                    <a:pt x="49071" y="1229783"/>
                    <a:pt x="66004" y="1488017"/>
                    <a:pt x="125271" y="1638300"/>
                  </a:cubicBezTo>
                  <a:cubicBezTo>
                    <a:pt x="184538" y="1788583"/>
                    <a:pt x="218404" y="1875367"/>
                    <a:pt x="391971" y="1917700"/>
                  </a:cubicBezTo>
                  <a:cubicBezTo>
                    <a:pt x="565538" y="1960033"/>
                    <a:pt x="1166671" y="1892300"/>
                    <a:pt x="1166671" y="1892300"/>
                  </a:cubicBezTo>
                  <a:lnTo>
                    <a:pt x="2436671" y="1879600"/>
                  </a:lnTo>
                  <a:cubicBezTo>
                    <a:pt x="2838838" y="1877483"/>
                    <a:pt x="3120354" y="1898650"/>
                    <a:pt x="3579671" y="1879600"/>
                  </a:cubicBezTo>
                  <a:cubicBezTo>
                    <a:pt x="4038988" y="1860550"/>
                    <a:pt x="4690921" y="1849967"/>
                    <a:pt x="5192571" y="1765300"/>
                  </a:cubicBezTo>
                  <a:cubicBezTo>
                    <a:pt x="5694221" y="1680633"/>
                    <a:pt x="6346154" y="1543050"/>
                    <a:pt x="6589571" y="1371600"/>
                  </a:cubicBezTo>
                  <a:cubicBezTo>
                    <a:pt x="6832988" y="1200150"/>
                    <a:pt x="6739854" y="897467"/>
                    <a:pt x="6653071" y="736600"/>
                  </a:cubicBezTo>
                  <a:cubicBezTo>
                    <a:pt x="6566288" y="575733"/>
                    <a:pt x="6373671" y="484717"/>
                    <a:pt x="6068871" y="406400"/>
                  </a:cubicBezTo>
                  <a:cubicBezTo>
                    <a:pt x="5764071" y="328083"/>
                    <a:pt x="5340738" y="294217"/>
                    <a:pt x="4824271" y="266700"/>
                  </a:cubicBezTo>
                  <a:cubicBezTo>
                    <a:pt x="4307804" y="239183"/>
                    <a:pt x="3480187" y="262467"/>
                    <a:pt x="2970071" y="241300"/>
                  </a:cubicBezTo>
                  <a:cubicBezTo>
                    <a:pt x="2459955" y="220133"/>
                    <a:pt x="2078954" y="162983"/>
                    <a:pt x="1763571" y="139700"/>
                  </a:cubicBezTo>
                  <a:cubicBezTo>
                    <a:pt x="1448188" y="116417"/>
                    <a:pt x="1348704" y="95250"/>
                    <a:pt x="1077771" y="101600"/>
                  </a:cubicBezTo>
                  <a:cubicBezTo>
                    <a:pt x="806838" y="107950"/>
                    <a:pt x="313654" y="165100"/>
                    <a:pt x="137971" y="177800"/>
                  </a:cubicBezTo>
                  <a:cubicBezTo>
                    <a:pt x="-37712" y="190500"/>
                    <a:pt x="-7021" y="184150"/>
                    <a:pt x="23671" y="177800"/>
                  </a:cubicBezTo>
                </a:path>
              </a:pathLst>
            </a:cu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7776064" y="327666"/>
            <a:ext cx="4143967" cy="1200329"/>
            <a:chOff x="7776064" y="327666"/>
            <a:chExt cx="4143967" cy="1200329"/>
          </a:xfrm>
        </p:grpSpPr>
        <p:sp>
          <p:nvSpPr>
            <p:cNvPr id="2" name="Freeform 1"/>
            <p:cNvSpPr/>
            <p:nvPr/>
          </p:nvSpPr>
          <p:spPr>
            <a:xfrm>
              <a:off x="11334863" y="783650"/>
              <a:ext cx="585168" cy="465385"/>
            </a:xfrm>
            <a:custGeom>
              <a:avLst/>
              <a:gdLst>
                <a:gd name="connsiteX0" fmla="*/ 494280 w 585168"/>
                <a:gd name="connsiteY0" fmla="*/ 101721 h 465385"/>
                <a:gd name="connsiteX1" fmla="*/ 305594 w 585168"/>
                <a:gd name="connsiteY1" fmla="*/ 121 h 465385"/>
                <a:gd name="connsiteX2" fmla="*/ 87880 w 585168"/>
                <a:gd name="connsiteY2" fmla="*/ 87207 h 465385"/>
                <a:gd name="connsiteX3" fmla="*/ 794 w 585168"/>
                <a:gd name="connsiteY3" fmla="*/ 333950 h 465385"/>
                <a:gd name="connsiteX4" fmla="*/ 131423 w 585168"/>
                <a:gd name="connsiteY4" fmla="*/ 406521 h 465385"/>
                <a:gd name="connsiteX5" fmla="*/ 494280 w 585168"/>
                <a:gd name="connsiteY5" fmla="*/ 464579 h 465385"/>
                <a:gd name="connsiteX6" fmla="*/ 581366 w 585168"/>
                <a:gd name="connsiteY6" fmla="*/ 362979 h 465385"/>
                <a:gd name="connsiteX7" fmla="*/ 407194 w 585168"/>
                <a:gd name="connsiteY7" fmla="*/ 14636 h 465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5168" h="465385">
                  <a:moveTo>
                    <a:pt x="494280" y="101721"/>
                  </a:moveTo>
                  <a:cubicBezTo>
                    <a:pt x="433803" y="52130"/>
                    <a:pt x="373327" y="2540"/>
                    <a:pt x="305594" y="121"/>
                  </a:cubicBezTo>
                  <a:cubicBezTo>
                    <a:pt x="237861" y="-2298"/>
                    <a:pt x="138680" y="31569"/>
                    <a:pt x="87880" y="87207"/>
                  </a:cubicBezTo>
                  <a:cubicBezTo>
                    <a:pt x="37080" y="142845"/>
                    <a:pt x="-6463" y="280731"/>
                    <a:pt x="794" y="333950"/>
                  </a:cubicBezTo>
                  <a:cubicBezTo>
                    <a:pt x="8051" y="387169"/>
                    <a:pt x="49175" y="384750"/>
                    <a:pt x="131423" y="406521"/>
                  </a:cubicBezTo>
                  <a:cubicBezTo>
                    <a:pt x="213671" y="428292"/>
                    <a:pt x="419290" y="471836"/>
                    <a:pt x="494280" y="464579"/>
                  </a:cubicBezTo>
                  <a:cubicBezTo>
                    <a:pt x="569270" y="457322"/>
                    <a:pt x="595880" y="437970"/>
                    <a:pt x="581366" y="362979"/>
                  </a:cubicBezTo>
                  <a:cubicBezTo>
                    <a:pt x="566852" y="287988"/>
                    <a:pt x="487023" y="151312"/>
                    <a:pt x="407194" y="14636"/>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7776064" y="327666"/>
              <a:ext cx="2975429" cy="1200329"/>
            </a:xfrm>
            <a:prstGeom prst="rect">
              <a:avLst/>
            </a:prstGeom>
            <a:solidFill>
              <a:srgbClr val="FFFFFF">
                <a:alpha val="61961"/>
              </a:srgbClr>
            </a:solidFill>
            <a:ln w="28575">
              <a:solidFill>
                <a:srgbClr val="FF0000"/>
              </a:solidFill>
            </a:ln>
          </p:spPr>
          <p:txBody>
            <a:bodyPr wrap="square" rtlCol="0">
              <a:spAutoFit/>
            </a:bodyPr>
            <a:lstStyle/>
            <a:p>
              <a:r>
                <a:rPr lang="en-US" dirty="0" smtClean="0"/>
                <a:t>Click here to open a window that shows the data coming from the “</a:t>
              </a:r>
              <a:r>
                <a:rPr lang="en-US" dirty="0" err="1" smtClean="0"/>
                <a:t>Serial.println</a:t>
              </a:r>
              <a:r>
                <a:rPr lang="en-US" dirty="0" smtClean="0"/>
                <a:t>” command.</a:t>
              </a:r>
              <a:endParaRPr lang="en-US" dirty="0"/>
            </a:p>
          </p:txBody>
        </p:sp>
        <p:cxnSp>
          <p:nvCxnSpPr>
            <p:cNvPr id="6" name="Straight Connector 5"/>
            <p:cNvCxnSpPr>
              <a:endCxn id="2" idx="2"/>
            </p:cNvCxnSpPr>
            <p:nvPr/>
          </p:nvCxnSpPr>
          <p:spPr>
            <a:xfrm>
              <a:off x="10751493" y="783650"/>
              <a:ext cx="671250" cy="8720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8912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1085"/>
            <a:ext cx="10515600" cy="1325563"/>
          </a:xfrm>
        </p:spPr>
        <p:txBody>
          <a:bodyPr>
            <a:normAutofit/>
          </a:bodyPr>
          <a:lstStyle/>
          <a:p>
            <a:pPr algn="ctr"/>
            <a:r>
              <a:rPr lang="en-US" sz="2800" b="1" dirty="0" smtClean="0">
                <a:latin typeface="+mn-lt"/>
              </a:rPr>
              <a:t>Why design a new course?</a:t>
            </a:r>
            <a:endParaRPr lang="en-US" sz="2800" b="1" dirty="0">
              <a:latin typeface="+mn-lt"/>
            </a:endParaRPr>
          </a:p>
        </p:txBody>
      </p:sp>
      <p:sp>
        <p:nvSpPr>
          <p:cNvPr id="5" name="TextBox 4"/>
          <p:cNvSpPr txBox="1"/>
          <p:nvPr/>
        </p:nvSpPr>
        <p:spPr>
          <a:xfrm>
            <a:off x="535764" y="1156170"/>
            <a:ext cx="11120472" cy="1323439"/>
          </a:xfrm>
          <a:prstGeom prst="rect">
            <a:avLst/>
          </a:prstGeom>
          <a:noFill/>
        </p:spPr>
        <p:txBody>
          <a:bodyPr wrap="square" rtlCol="0">
            <a:spAutoFit/>
          </a:bodyPr>
          <a:lstStyle/>
          <a:p>
            <a:pPr marL="344488" indent="-344488"/>
            <a:r>
              <a:rPr lang="en-US" sz="2000" dirty="0" smtClean="0"/>
              <a:t>Our Physics BS program provides a powerful skillset in problem solving, analytical thinking, model building, quantitative analysis. (Also, writing, presenting, some computational skills.)</a:t>
            </a:r>
          </a:p>
          <a:p>
            <a:pPr marL="344488" indent="-344488"/>
            <a:endParaRPr lang="en-US" sz="2000" dirty="0" smtClean="0"/>
          </a:p>
          <a:p>
            <a:pPr marL="344488" indent="-344488"/>
            <a:r>
              <a:rPr lang="en-US" sz="2000" dirty="0" smtClean="0"/>
              <a:t>What’s </a:t>
            </a:r>
            <a:r>
              <a:rPr lang="en-US" sz="2000" dirty="0"/>
              <a:t>missing</a:t>
            </a:r>
            <a:r>
              <a:rPr lang="en-US" sz="2000" dirty="0" smtClean="0"/>
              <a:t>?</a:t>
            </a:r>
            <a:endParaRPr lang="en-US" sz="2000" dirty="0"/>
          </a:p>
        </p:txBody>
      </p:sp>
      <p:grpSp>
        <p:nvGrpSpPr>
          <p:cNvPr id="11" name="Group 10"/>
          <p:cNvGrpSpPr/>
          <p:nvPr/>
        </p:nvGrpSpPr>
        <p:grpSpPr>
          <a:xfrm>
            <a:off x="851846" y="2074477"/>
            <a:ext cx="11020840" cy="2712483"/>
            <a:chOff x="851846" y="2308517"/>
            <a:chExt cx="11020840" cy="2712483"/>
          </a:xfrm>
        </p:grpSpPr>
        <p:sp>
          <p:nvSpPr>
            <p:cNvPr id="7" name="TextBox 6"/>
            <p:cNvSpPr txBox="1"/>
            <p:nvPr/>
          </p:nvSpPr>
          <p:spPr>
            <a:xfrm>
              <a:off x="8447486" y="4313114"/>
              <a:ext cx="3425200" cy="707886"/>
            </a:xfrm>
            <a:prstGeom prst="rect">
              <a:avLst/>
            </a:prstGeom>
            <a:noFill/>
          </p:spPr>
          <p:txBody>
            <a:bodyPr wrap="square" rtlCol="0">
              <a:spAutoFit/>
            </a:bodyPr>
            <a:lstStyle/>
            <a:p>
              <a:pPr marL="109538" indent="-109538"/>
              <a:r>
                <a:rPr lang="en-US" sz="2000" b="1" dirty="0" smtClean="0">
                  <a:solidFill>
                    <a:srgbClr val="660066"/>
                  </a:solidFill>
                </a:rPr>
                <a:t>*even if they don’t work with a faculty-led research group.</a:t>
              </a:r>
              <a:endParaRPr lang="en-US" sz="2000" b="1" dirty="0">
                <a:solidFill>
                  <a:srgbClr val="660066"/>
                </a:solidFill>
              </a:endParaRPr>
            </a:p>
          </p:txBody>
        </p:sp>
        <p:sp>
          <p:nvSpPr>
            <p:cNvPr id="8" name="TextBox 7"/>
            <p:cNvSpPr txBox="1"/>
            <p:nvPr/>
          </p:nvSpPr>
          <p:spPr>
            <a:xfrm>
              <a:off x="851846" y="2308517"/>
              <a:ext cx="9850261" cy="2246769"/>
            </a:xfrm>
            <a:prstGeom prst="rect">
              <a:avLst/>
            </a:prstGeom>
            <a:noFill/>
          </p:spPr>
          <p:txBody>
            <a:bodyPr wrap="none" rtlCol="0">
              <a:spAutoFit/>
            </a:bodyPr>
            <a:lstStyle/>
            <a:p>
              <a:r>
                <a:rPr lang="en-US" sz="2000" dirty="0" smtClean="0"/>
                <a:t>	         We would like students to graduate with…</a:t>
              </a:r>
            </a:p>
            <a:p>
              <a:pPr marL="177800" indent="-123825">
                <a:buFont typeface="Arial" panose="020B0604020202020204" pitchFamily="34" charset="0"/>
                <a:buChar char="•"/>
              </a:pPr>
              <a:r>
                <a:rPr lang="en-US" sz="2000" b="1" dirty="0" smtClean="0">
                  <a:solidFill>
                    <a:srgbClr val="660066"/>
                  </a:solidFill>
                </a:rPr>
                <a:t>a major independent accomplishment</a:t>
              </a:r>
            </a:p>
            <a:p>
              <a:pPr marL="968375" lvl="2"/>
              <a:r>
                <a:rPr lang="en-US" sz="2000" b="1" dirty="0" smtClean="0">
                  <a:solidFill>
                    <a:srgbClr val="660066"/>
                  </a:solidFill>
                </a:rPr>
                <a:t>(achieved without the direction of an instructor in a pre-set, weekly progression.*</a:t>
              </a:r>
            </a:p>
            <a:p>
              <a:pPr marL="177800" indent="-123825">
                <a:buFont typeface="Arial" panose="020B0604020202020204" pitchFamily="34" charset="0"/>
                <a:buChar char="•"/>
              </a:pPr>
              <a:r>
                <a:rPr lang="en-US" sz="2000" b="1" dirty="0" smtClean="0">
                  <a:solidFill>
                    <a:srgbClr val="660066"/>
                  </a:solidFill>
                </a:rPr>
                <a:t>making an original object or conceptual model without an explicit, step-by-step recipe.*</a:t>
              </a:r>
            </a:p>
            <a:p>
              <a:pPr marL="177800" indent="-123825">
                <a:buFont typeface="Arial" panose="020B0604020202020204" pitchFamily="34" charset="0"/>
                <a:buChar char="•"/>
              </a:pPr>
              <a:r>
                <a:rPr lang="en-US" sz="2000" b="1" dirty="0" smtClean="0">
                  <a:solidFill>
                    <a:srgbClr val="660066"/>
                  </a:solidFill>
                </a:rPr>
                <a:t>confidence to address new challenges using their analytical skillset.* </a:t>
              </a:r>
            </a:p>
            <a:p>
              <a:pPr marL="177800" indent="-123825">
                <a:buFont typeface="Arial" panose="020B0604020202020204" pitchFamily="34" charset="0"/>
                <a:buChar char="•"/>
              </a:pPr>
              <a:r>
                <a:rPr lang="en-US" sz="2000" b="1" dirty="0" smtClean="0">
                  <a:solidFill>
                    <a:srgbClr val="660066"/>
                  </a:solidFill>
                </a:rPr>
                <a:t>practice conceiving </a:t>
              </a:r>
              <a:r>
                <a:rPr lang="en-US" sz="2000" b="1" dirty="0">
                  <a:solidFill>
                    <a:srgbClr val="660066"/>
                  </a:solidFill>
                </a:rPr>
                <a:t>and executing their own experiment, calculation, or project,</a:t>
              </a:r>
            </a:p>
            <a:p>
              <a:pPr marL="511175" lvl="1"/>
              <a:r>
                <a:rPr lang="en-US" sz="2000" b="1" dirty="0">
                  <a:solidFill>
                    <a:srgbClr val="660066"/>
                  </a:solidFill>
                </a:rPr>
                <a:t>where they figure out what to learn, and then learn it</a:t>
              </a:r>
              <a:r>
                <a:rPr lang="en-US" sz="2000" b="1" dirty="0" smtClean="0">
                  <a:solidFill>
                    <a:srgbClr val="660066"/>
                  </a:solidFill>
                </a:rPr>
                <a:t>.</a:t>
              </a:r>
              <a:endParaRPr lang="en-US" sz="2000" b="1" dirty="0">
                <a:solidFill>
                  <a:srgbClr val="660066"/>
                </a:solidFill>
              </a:endParaRPr>
            </a:p>
          </p:txBody>
        </p:sp>
      </p:grpSp>
      <p:sp>
        <p:nvSpPr>
          <p:cNvPr id="9" name="TextBox 8"/>
          <p:cNvSpPr txBox="1"/>
          <p:nvPr/>
        </p:nvSpPr>
        <p:spPr>
          <a:xfrm>
            <a:off x="537983" y="4955252"/>
            <a:ext cx="10627909" cy="1631216"/>
          </a:xfrm>
          <a:prstGeom prst="rect">
            <a:avLst/>
          </a:prstGeom>
          <a:noFill/>
        </p:spPr>
        <p:txBody>
          <a:bodyPr wrap="none" rtlCol="0">
            <a:spAutoFit/>
          </a:bodyPr>
          <a:lstStyle/>
          <a:p>
            <a:r>
              <a:rPr lang="en-US" sz="2000" b="1" dirty="0" smtClean="0"/>
              <a:t>Can we do this in a classroom setting? </a:t>
            </a:r>
            <a:r>
              <a:rPr lang="en-US" sz="2000" dirty="0" smtClean="0"/>
              <a:t>We’re trying a 1-credit course for UMass freshmen. Optional.</a:t>
            </a:r>
          </a:p>
          <a:p>
            <a:pPr marL="395288" indent="-163513">
              <a:buFont typeface="Arial" panose="020B0604020202020204" pitchFamily="34" charset="0"/>
              <a:buChar char="•"/>
            </a:pPr>
            <a:r>
              <a:rPr lang="en-US" sz="2000" dirty="0" smtClean="0"/>
              <a:t>Provide these experiences </a:t>
            </a:r>
            <a:r>
              <a:rPr lang="en-US" sz="2000" dirty="0"/>
              <a:t>in </a:t>
            </a:r>
            <a:r>
              <a:rPr lang="en-US" sz="2000" dirty="0" smtClean="0"/>
              <a:t>the context </a:t>
            </a:r>
            <a:r>
              <a:rPr lang="en-US" sz="2000" dirty="0"/>
              <a:t>of science and exploring the unknown</a:t>
            </a:r>
            <a:r>
              <a:rPr lang="en-US" sz="2000" dirty="0" smtClean="0"/>
              <a:t>.</a:t>
            </a:r>
          </a:p>
          <a:p>
            <a:pPr marL="852488" lvl="1" indent="-163513">
              <a:buFont typeface="Arial" panose="020B0604020202020204" pitchFamily="34" charset="0"/>
              <a:buChar char="•"/>
            </a:pPr>
            <a:r>
              <a:rPr lang="en-US" sz="2000" dirty="0" smtClean="0"/>
              <a:t>Defining effective science questions is foundational in science research. </a:t>
            </a:r>
            <a:endParaRPr lang="en-US" sz="2000" dirty="0"/>
          </a:p>
          <a:p>
            <a:pPr marL="395288" indent="-163513">
              <a:buFont typeface="Arial" panose="020B0604020202020204" pitchFamily="34" charset="0"/>
              <a:buChar char="•"/>
            </a:pPr>
            <a:r>
              <a:rPr lang="en-US" sz="2000" dirty="0" smtClean="0"/>
              <a:t>Successful parts (if any) to be incorporated into lab-course curriculum.</a:t>
            </a:r>
          </a:p>
          <a:p>
            <a:pPr marL="395288" indent="-163513">
              <a:buFont typeface="Arial" panose="020B0604020202020204" pitchFamily="34" charset="0"/>
              <a:buChar char="•"/>
            </a:pPr>
            <a:r>
              <a:rPr lang="en-US" sz="2000" dirty="0" smtClean="0"/>
              <a:t>Long run: incorporate makerspaces into the curriculum to provide 4-year support.</a:t>
            </a:r>
          </a:p>
        </p:txBody>
      </p:sp>
      <p:sp>
        <p:nvSpPr>
          <p:cNvPr id="3" name="TextBox 2"/>
          <p:cNvSpPr txBox="1"/>
          <p:nvPr/>
        </p:nvSpPr>
        <p:spPr>
          <a:xfrm>
            <a:off x="546100" y="4377875"/>
            <a:ext cx="7620000" cy="461665"/>
          </a:xfrm>
          <a:prstGeom prst="rect">
            <a:avLst/>
          </a:prstGeom>
          <a:solidFill>
            <a:srgbClr val="FFFFFF">
              <a:alpha val="69804"/>
            </a:srgbClr>
          </a:solidFill>
        </p:spPr>
        <p:txBody>
          <a:bodyPr wrap="square" rtlCol="0">
            <a:spAutoFit/>
          </a:bodyPr>
          <a:lstStyle/>
          <a:p>
            <a:r>
              <a:rPr lang="en-US" sz="2400" b="1" dirty="0" smtClean="0"/>
              <a:t>Would similar goals apply to K-12 education?</a:t>
            </a:r>
          </a:p>
        </p:txBody>
      </p:sp>
    </p:spTree>
    <p:extLst>
      <p:ext uri="{BB962C8B-B14F-4D97-AF65-F5344CB8AC3E}">
        <p14:creationId xmlns:p14="http://schemas.microsoft.com/office/powerpoint/2010/main" val="307263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9374442" y="3014508"/>
            <a:ext cx="1280085" cy="1923977"/>
            <a:chOff x="9374442" y="2724223"/>
            <a:chExt cx="1280085" cy="1923977"/>
          </a:xfrm>
        </p:grpSpPr>
        <p:cxnSp>
          <p:nvCxnSpPr>
            <p:cNvPr id="18" name="Straight Connector 17"/>
            <p:cNvCxnSpPr/>
            <p:nvPr/>
          </p:nvCxnSpPr>
          <p:spPr>
            <a:xfrm flipH="1">
              <a:off x="9374442" y="3624984"/>
              <a:ext cx="367519" cy="1023216"/>
            </a:xfrm>
            <a:prstGeom prst="line">
              <a:avLst/>
            </a:prstGeom>
            <a:ln>
              <a:solidFill>
                <a:srgbClr val="FF3B3B"/>
              </a:solidFill>
              <a:prstDash val="sysDash"/>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9382330" y="2724223"/>
              <a:ext cx="363436" cy="1374929"/>
            </a:xfrm>
            <a:prstGeom prst="line">
              <a:avLst/>
            </a:prstGeom>
            <a:ln>
              <a:solidFill>
                <a:srgbClr val="FF3B3B"/>
              </a:solidFill>
              <a:prstDash val="sysDash"/>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9984121" y="3615064"/>
              <a:ext cx="670406" cy="1032515"/>
            </a:xfrm>
            <a:prstGeom prst="line">
              <a:avLst/>
            </a:prstGeom>
            <a:ln>
              <a:solidFill>
                <a:srgbClr val="FF3B3B"/>
              </a:solidFill>
              <a:prstDash val="sys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9992170" y="2733015"/>
              <a:ext cx="621194" cy="1366137"/>
            </a:xfrm>
            <a:prstGeom prst="line">
              <a:avLst/>
            </a:prstGeom>
            <a:ln>
              <a:solidFill>
                <a:srgbClr val="FF3B3B"/>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7958775" y="2317957"/>
            <a:ext cx="895111" cy="2697174"/>
            <a:chOff x="7958775" y="2027672"/>
            <a:chExt cx="895111" cy="2697174"/>
          </a:xfrm>
        </p:grpSpPr>
        <p:cxnSp>
          <p:nvCxnSpPr>
            <p:cNvPr id="7" name="Straight Connector 6"/>
            <p:cNvCxnSpPr/>
            <p:nvPr/>
          </p:nvCxnSpPr>
          <p:spPr>
            <a:xfrm>
              <a:off x="8433621" y="2079654"/>
              <a:ext cx="393653" cy="1458238"/>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964364" y="3365046"/>
              <a:ext cx="345724" cy="135980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457230" y="3365046"/>
              <a:ext cx="396656" cy="135980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7958775" y="2027672"/>
              <a:ext cx="351313" cy="1483246"/>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82" name="Group 81"/>
          <p:cNvGrpSpPr/>
          <p:nvPr/>
        </p:nvGrpSpPr>
        <p:grpSpPr>
          <a:xfrm>
            <a:off x="6351797" y="3401408"/>
            <a:ext cx="5371601" cy="2348707"/>
            <a:chOff x="4843972" y="3925660"/>
            <a:chExt cx="5371601" cy="2348707"/>
          </a:xfrm>
        </p:grpSpPr>
        <p:grpSp>
          <p:nvGrpSpPr>
            <p:cNvPr id="83" name="Group 82"/>
            <p:cNvGrpSpPr/>
            <p:nvPr/>
          </p:nvGrpSpPr>
          <p:grpSpPr>
            <a:xfrm flipH="1">
              <a:off x="4962934" y="4455957"/>
              <a:ext cx="2101597" cy="1083426"/>
              <a:chOff x="4964727" y="617901"/>
              <a:chExt cx="1660551" cy="856057"/>
            </a:xfrm>
          </p:grpSpPr>
          <p:cxnSp>
            <p:nvCxnSpPr>
              <p:cNvPr id="106" name="Straight Connector 105"/>
              <p:cNvCxnSpPr/>
              <p:nvPr/>
            </p:nvCxnSpPr>
            <p:spPr>
              <a:xfrm>
                <a:off x="5648325" y="859809"/>
                <a:ext cx="0"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5846857" y="859809"/>
                <a:ext cx="0"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5745707" y="1035966"/>
                <a:ext cx="0" cy="26498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H="1">
                <a:off x="5941680" y="1035966"/>
                <a:ext cx="0" cy="26498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5941680" y="1171576"/>
                <a:ext cx="68359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4964727" y="1171576"/>
                <a:ext cx="68359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5324432" y="617901"/>
                <a:ext cx="390364" cy="364779"/>
              </a:xfrm>
              <a:prstGeom prst="rect">
                <a:avLst/>
              </a:prstGeom>
              <a:noFill/>
            </p:spPr>
            <p:txBody>
              <a:bodyPr wrap="none" rtlCol="0">
                <a:spAutoFit/>
              </a:bodyPr>
              <a:lstStyle/>
              <a:p>
                <a:r>
                  <a:rPr lang="en-US" sz="2400" dirty="0" smtClean="0"/>
                  <a:t>+5</a:t>
                </a:r>
                <a:endParaRPr lang="en-US" sz="2400" dirty="0"/>
              </a:p>
            </p:txBody>
          </p:sp>
        </p:grpSp>
        <p:grpSp>
          <p:nvGrpSpPr>
            <p:cNvPr id="84" name="Group 83"/>
            <p:cNvGrpSpPr/>
            <p:nvPr/>
          </p:nvGrpSpPr>
          <p:grpSpPr>
            <a:xfrm>
              <a:off x="6413365" y="4592154"/>
              <a:ext cx="1009650" cy="713434"/>
              <a:chOff x="3066339" y="4291456"/>
              <a:chExt cx="1009650" cy="713434"/>
            </a:xfrm>
          </p:grpSpPr>
          <p:grpSp>
            <p:nvGrpSpPr>
              <p:cNvPr id="100" name="Group 99"/>
              <p:cNvGrpSpPr/>
              <p:nvPr/>
            </p:nvGrpSpPr>
            <p:grpSpPr>
              <a:xfrm rot="10800000">
                <a:off x="3066339" y="4719140"/>
                <a:ext cx="1009650" cy="285750"/>
                <a:chOff x="0" y="0"/>
                <a:chExt cx="1009650" cy="285750"/>
              </a:xfrm>
            </p:grpSpPr>
            <p:cxnSp>
              <p:nvCxnSpPr>
                <p:cNvPr id="103" name="Straight Connector 102"/>
                <p:cNvCxnSpPr/>
                <p:nvPr/>
              </p:nvCxnSpPr>
              <p:spPr>
                <a:xfrm>
                  <a:off x="0" y="147639"/>
                  <a:ext cx="10096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Isosceles Triangle 103"/>
                <p:cNvSpPr/>
                <p:nvPr/>
              </p:nvSpPr>
              <p:spPr>
                <a:xfrm rot="5400000">
                  <a:off x="280987" y="28575"/>
                  <a:ext cx="285750" cy="2286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05" name="Straight Connector 104"/>
                <p:cNvCxnSpPr/>
                <p:nvPr/>
              </p:nvCxnSpPr>
              <p:spPr>
                <a:xfrm>
                  <a:off x="538162" y="0"/>
                  <a:ext cx="0" cy="2857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1" name="Straight Arrow Connector 100"/>
              <p:cNvCxnSpPr/>
              <p:nvPr/>
            </p:nvCxnSpPr>
            <p:spPr>
              <a:xfrm flipV="1">
                <a:off x="3578770" y="4291456"/>
                <a:ext cx="177421" cy="286603"/>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flipV="1">
                <a:off x="3766427" y="4298529"/>
                <a:ext cx="177421" cy="286603"/>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85" name="Group 84"/>
            <p:cNvGrpSpPr/>
            <p:nvPr/>
          </p:nvGrpSpPr>
          <p:grpSpPr>
            <a:xfrm>
              <a:off x="7704640" y="5042209"/>
              <a:ext cx="869950" cy="241803"/>
              <a:chOff x="5175250" y="1714500"/>
              <a:chExt cx="1425575" cy="396240"/>
            </a:xfrm>
          </p:grpSpPr>
          <p:cxnSp>
            <p:nvCxnSpPr>
              <p:cNvPr id="97" name="Straight Connector 96"/>
              <p:cNvCxnSpPr/>
              <p:nvPr/>
            </p:nvCxnSpPr>
            <p:spPr>
              <a:xfrm>
                <a:off x="5175250" y="1897380"/>
                <a:ext cx="265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Freeform 97"/>
              <p:cNvSpPr/>
              <p:nvPr/>
            </p:nvSpPr>
            <p:spPr>
              <a:xfrm>
                <a:off x="5440680" y="1714500"/>
                <a:ext cx="845820" cy="396240"/>
              </a:xfrm>
              <a:custGeom>
                <a:avLst/>
                <a:gdLst>
                  <a:gd name="connsiteX0" fmla="*/ 0 w 845820"/>
                  <a:gd name="connsiteY0" fmla="*/ 182880 h 396240"/>
                  <a:gd name="connsiteX1" fmla="*/ 114300 w 845820"/>
                  <a:gd name="connsiteY1" fmla="*/ 0 h 396240"/>
                  <a:gd name="connsiteX2" fmla="*/ 251460 w 845820"/>
                  <a:gd name="connsiteY2" fmla="*/ 388620 h 396240"/>
                  <a:gd name="connsiteX3" fmla="*/ 396240 w 845820"/>
                  <a:gd name="connsiteY3" fmla="*/ 38100 h 396240"/>
                  <a:gd name="connsiteX4" fmla="*/ 525780 w 845820"/>
                  <a:gd name="connsiteY4" fmla="*/ 396240 h 396240"/>
                  <a:gd name="connsiteX5" fmla="*/ 662940 w 845820"/>
                  <a:gd name="connsiteY5" fmla="*/ 38100 h 396240"/>
                  <a:gd name="connsiteX6" fmla="*/ 784860 w 845820"/>
                  <a:gd name="connsiteY6" fmla="*/ 388620 h 396240"/>
                  <a:gd name="connsiteX7" fmla="*/ 845820 w 845820"/>
                  <a:gd name="connsiteY7" fmla="*/ 190500 h 39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5820" h="396240">
                    <a:moveTo>
                      <a:pt x="0" y="182880"/>
                    </a:moveTo>
                    <a:lnTo>
                      <a:pt x="114300" y="0"/>
                    </a:lnTo>
                    <a:lnTo>
                      <a:pt x="251460" y="388620"/>
                    </a:lnTo>
                    <a:lnTo>
                      <a:pt x="396240" y="38100"/>
                    </a:lnTo>
                    <a:lnTo>
                      <a:pt x="525780" y="396240"/>
                    </a:lnTo>
                    <a:lnTo>
                      <a:pt x="662940" y="38100"/>
                    </a:lnTo>
                    <a:lnTo>
                      <a:pt x="784860" y="388620"/>
                    </a:lnTo>
                    <a:lnTo>
                      <a:pt x="845820" y="19050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9" name="Straight Connector 98"/>
              <p:cNvCxnSpPr/>
              <p:nvPr/>
            </p:nvCxnSpPr>
            <p:spPr>
              <a:xfrm>
                <a:off x="6283325" y="1900555"/>
                <a:ext cx="3175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6" name="Freeform 85"/>
            <p:cNvSpPr/>
            <p:nvPr/>
          </p:nvSpPr>
          <p:spPr>
            <a:xfrm>
              <a:off x="4962934" y="5158854"/>
              <a:ext cx="3621508" cy="873456"/>
            </a:xfrm>
            <a:custGeom>
              <a:avLst/>
              <a:gdLst>
                <a:gd name="connsiteX0" fmla="*/ 3698543 w 3698543"/>
                <a:gd name="connsiteY0" fmla="*/ 0 h 873456"/>
                <a:gd name="connsiteX1" fmla="*/ 3698543 w 3698543"/>
                <a:gd name="connsiteY1" fmla="*/ 873456 h 873456"/>
                <a:gd name="connsiteX2" fmla="*/ 0 w 3698543"/>
                <a:gd name="connsiteY2" fmla="*/ 873456 h 873456"/>
                <a:gd name="connsiteX3" fmla="*/ 0 w 3698543"/>
                <a:gd name="connsiteY3" fmla="*/ 13647 h 873456"/>
              </a:gdLst>
              <a:ahLst/>
              <a:cxnLst>
                <a:cxn ang="0">
                  <a:pos x="connsiteX0" y="connsiteY0"/>
                </a:cxn>
                <a:cxn ang="0">
                  <a:pos x="connsiteX1" y="connsiteY1"/>
                </a:cxn>
                <a:cxn ang="0">
                  <a:pos x="connsiteX2" y="connsiteY2"/>
                </a:cxn>
                <a:cxn ang="0">
                  <a:pos x="connsiteX3" y="connsiteY3"/>
                </a:cxn>
              </a:cxnLst>
              <a:rect l="l" t="t" r="r" b="b"/>
              <a:pathLst>
                <a:path w="3698543" h="873456">
                  <a:moveTo>
                    <a:pt x="3698543" y="0"/>
                  </a:moveTo>
                  <a:lnTo>
                    <a:pt x="3698543" y="873456"/>
                  </a:lnTo>
                  <a:lnTo>
                    <a:pt x="0" y="873456"/>
                  </a:lnTo>
                  <a:lnTo>
                    <a:pt x="0" y="13647"/>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p:nvSpPr>
          <p:spPr>
            <a:xfrm>
              <a:off x="8498628" y="4794996"/>
              <a:ext cx="1716945" cy="369332"/>
            </a:xfrm>
            <a:prstGeom prst="rect">
              <a:avLst/>
            </a:prstGeom>
            <a:noFill/>
          </p:spPr>
          <p:txBody>
            <a:bodyPr wrap="none" rtlCol="0">
              <a:spAutoFit/>
            </a:bodyPr>
            <a:lstStyle/>
            <a:p>
              <a:r>
                <a:rPr lang="en-US" i="1" dirty="0" smtClean="0"/>
                <a:t>R</a:t>
              </a:r>
              <a:r>
                <a:rPr lang="en-US" dirty="0" smtClean="0"/>
                <a:t> approx. 10 k</a:t>
              </a:r>
              <a:r>
                <a:rPr lang="en-US" dirty="0" smtClean="0">
                  <a:latin typeface="Symbol" panose="05050102010706020507" pitchFamily="18" charset="2"/>
                </a:rPr>
                <a:t>W</a:t>
              </a:r>
              <a:endParaRPr lang="en-US" dirty="0">
                <a:latin typeface="Symbol" panose="05050102010706020507" pitchFamily="18" charset="2"/>
              </a:endParaRPr>
            </a:p>
          </p:txBody>
        </p:sp>
        <p:grpSp>
          <p:nvGrpSpPr>
            <p:cNvPr id="88" name="Group 87"/>
            <p:cNvGrpSpPr/>
            <p:nvPr/>
          </p:nvGrpSpPr>
          <p:grpSpPr>
            <a:xfrm flipH="1">
              <a:off x="4843972" y="6036242"/>
              <a:ext cx="618924" cy="238125"/>
              <a:chOff x="7200900" y="822960"/>
              <a:chExt cx="1173480" cy="451485"/>
            </a:xfrm>
          </p:grpSpPr>
          <p:sp>
            <p:nvSpPr>
              <p:cNvPr id="93" name="Freeform 92"/>
              <p:cNvSpPr/>
              <p:nvPr/>
            </p:nvSpPr>
            <p:spPr>
              <a:xfrm>
                <a:off x="7200900" y="822960"/>
                <a:ext cx="937260" cy="320040"/>
              </a:xfrm>
              <a:custGeom>
                <a:avLst/>
                <a:gdLst>
                  <a:gd name="connsiteX0" fmla="*/ 0 w 937260"/>
                  <a:gd name="connsiteY0" fmla="*/ 0 h 320040"/>
                  <a:gd name="connsiteX1" fmla="*/ 937260 w 937260"/>
                  <a:gd name="connsiteY1" fmla="*/ 0 h 320040"/>
                  <a:gd name="connsiteX2" fmla="*/ 937260 w 937260"/>
                  <a:gd name="connsiteY2" fmla="*/ 320040 h 320040"/>
                </a:gdLst>
                <a:ahLst/>
                <a:cxnLst>
                  <a:cxn ang="0">
                    <a:pos x="connsiteX0" y="connsiteY0"/>
                  </a:cxn>
                  <a:cxn ang="0">
                    <a:pos x="connsiteX1" y="connsiteY1"/>
                  </a:cxn>
                  <a:cxn ang="0">
                    <a:pos x="connsiteX2" y="connsiteY2"/>
                  </a:cxn>
                </a:cxnLst>
                <a:rect l="l" t="t" r="r" b="b"/>
                <a:pathLst>
                  <a:path w="937260" h="320040">
                    <a:moveTo>
                      <a:pt x="0" y="0"/>
                    </a:moveTo>
                    <a:lnTo>
                      <a:pt x="937260" y="0"/>
                    </a:lnTo>
                    <a:lnTo>
                      <a:pt x="937260" y="32004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p:cNvCxnSpPr/>
              <p:nvPr/>
            </p:nvCxnSpPr>
            <p:spPr>
              <a:xfrm>
                <a:off x="7932420" y="1143000"/>
                <a:ext cx="44196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8020050" y="1212532"/>
                <a:ext cx="2362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8096250" y="1274445"/>
                <a:ext cx="838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9" name="Oval 88"/>
            <p:cNvSpPr/>
            <p:nvPr/>
          </p:nvSpPr>
          <p:spPr>
            <a:xfrm>
              <a:off x="7627073" y="5128391"/>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7301875" y="3925660"/>
              <a:ext cx="784189" cy="369332"/>
            </a:xfrm>
            <a:prstGeom prst="rect">
              <a:avLst/>
            </a:prstGeom>
            <a:noFill/>
          </p:spPr>
          <p:txBody>
            <a:bodyPr wrap="none" rtlCol="0">
              <a:spAutoFit/>
            </a:bodyPr>
            <a:lstStyle/>
            <a:p>
              <a:r>
                <a:rPr lang="en-US" dirty="0" smtClean="0"/>
                <a:t>pin A0</a:t>
              </a:r>
              <a:endParaRPr lang="en-US" baseline="-25000" dirty="0"/>
            </a:p>
          </p:txBody>
        </p:sp>
        <p:cxnSp>
          <p:nvCxnSpPr>
            <p:cNvPr id="91" name="Straight Connector 90"/>
            <p:cNvCxnSpPr/>
            <p:nvPr/>
          </p:nvCxnSpPr>
          <p:spPr>
            <a:xfrm>
              <a:off x="7107705" y="5153791"/>
              <a:ext cx="72109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89" idx="0"/>
            </p:cNvCxnSpPr>
            <p:nvPr/>
          </p:nvCxnSpPr>
          <p:spPr>
            <a:xfrm flipV="1">
              <a:off x="7665173" y="4291456"/>
              <a:ext cx="0" cy="836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25" name="Straight Connector 124"/>
          <p:cNvCxnSpPr/>
          <p:nvPr/>
        </p:nvCxnSpPr>
        <p:spPr>
          <a:xfrm>
            <a:off x="5782607" y="1708558"/>
            <a:ext cx="0" cy="52018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0" name="Title 1"/>
          <p:cNvSpPr txBox="1">
            <a:spLocks/>
          </p:cNvSpPr>
          <p:nvPr/>
        </p:nvSpPr>
        <p:spPr>
          <a:xfrm>
            <a:off x="-159657" y="-294075"/>
            <a:ext cx="121920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b="1" dirty="0" smtClean="0">
                <a:latin typeface="+mn-lt"/>
              </a:rPr>
              <a:t>Try one of these:</a:t>
            </a:r>
          </a:p>
        </p:txBody>
      </p:sp>
      <p:grpSp>
        <p:nvGrpSpPr>
          <p:cNvPr id="114" name="Group 113"/>
          <p:cNvGrpSpPr/>
          <p:nvPr/>
        </p:nvGrpSpPr>
        <p:grpSpPr>
          <a:xfrm>
            <a:off x="539187" y="2399363"/>
            <a:ext cx="4167937" cy="3251526"/>
            <a:chOff x="0" y="811860"/>
            <a:chExt cx="5017840" cy="3914559"/>
          </a:xfrm>
        </p:grpSpPr>
        <p:grpSp>
          <p:nvGrpSpPr>
            <p:cNvPr id="119" name="Group 118"/>
            <p:cNvGrpSpPr/>
            <p:nvPr/>
          </p:nvGrpSpPr>
          <p:grpSpPr>
            <a:xfrm>
              <a:off x="0" y="811860"/>
              <a:ext cx="5017840" cy="3914559"/>
              <a:chOff x="7048500" y="1047480"/>
              <a:chExt cx="5017840" cy="3914559"/>
            </a:xfrm>
          </p:grpSpPr>
          <p:pic>
            <p:nvPicPr>
              <p:cNvPr id="136" name="Picture 10" descr="Image result for breadboar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8576" y="2192050"/>
                <a:ext cx="4029074" cy="2769989"/>
              </a:xfrm>
              <a:prstGeom prst="rect">
                <a:avLst/>
              </a:prstGeom>
              <a:noFill/>
              <a:extLst>
                <a:ext uri="{909E8E84-426E-40DD-AFC4-6F175D3DCCD1}">
                  <a14:hiddenFill xmlns:a14="http://schemas.microsoft.com/office/drawing/2010/main">
                    <a:solidFill>
                      <a:srgbClr val="FFFFFF"/>
                    </a:solidFill>
                  </a14:hiddenFill>
                </a:ext>
              </a:extLst>
            </p:spPr>
          </p:pic>
          <p:grpSp>
            <p:nvGrpSpPr>
              <p:cNvPr id="158" name="Group 157"/>
              <p:cNvGrpSpPr/>
              <p:nvPr/>
            </p:nvGrpSpPr>
            <p:grpSpPr>
              <a:xfrm>
                <a:off x="9548651" y="1938191"/>
                <a:ext cx="348267" cy="974553"/>
                <a:chOff x="10533250" y="1322387"/>
                <a:chExt cx="249049" cy="696913"/>
              </a:xfrm>
            </p:grpSpPr>
            <p:sp>
              <p:nvSpPr>
                <p:cNvPr id="173" name="Rectangle 172"/>
                <p:cNvSpPr/>
                <p:nvPr/>
              </p:nvSpPr>
              <p:spPr>
                <a:xfrm>
                  <a:off x="10553699" y="1322387"/>
                  <a:ext cx="228600" cy="2571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4" name="Straight Connector 173"/>
                <p:cNvCxnSpPr>
                  <a:stCxn id="173" idx="2"/>
                </p:cNvCxnSpPr>
                <p:nvPr/>
              </p:nvCxnSpPr>
              <p:spPr>
                <a:xfrm>
                  <a:off x="10667999" y="1579562"/>
                  <a:ext cx="9526" cy="4397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flipH="1">
                  <a:off x="10587038" y="1587896"/>
                  <a:ext cx="33335" cy="42306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10744202" y="1562892"/>
                  <a:ext cx="26193" cy="4397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7" name="TextBox 176"/>
                <p:cNvSpPr txBox="1"/>
                <p:nvPr/>
              </p:nvSpPr>
              <p:spPr>
                <a:xfrm>
                  <a:off x="10533250" y="1322387"/>
                  <a:ext cx="242103" cy="198085"/>
                </a:xfrm>
                <a:prstGeom prst="rect">
                  <a:avLst/>
                </a:prstGeom>
                <a:noFill/>
              </p:spPr>
              <p:txBody>
                <a:bodyPr wrap="none" rtlCol="0">
                  <a:spAutoFit/>
                </a:bodyPr>
                <a:lstStyle/>
                <a:p>
                  <a:pPr algn="ctr"/>
                  <a:r>
                    <a:rPr lang="en-US" sz="400" dirty="0" smtClean="0">
                      <a:solidFill>
                        <a:schemeClr val="bg1"/>
                      </a:solidFill>
                    </a:rPr>
                    <a:t>Writing</a:t>
                  </a:r>
                </a:p>
                <a:p>
                  <a:pPr algn="ctr"/>
                  <a:r>
                    <a:rPr lang="en-US" sz="400" dirty="0" smtClean="0">
                      <a:solidFill>
                        <a:schemeClr val="bg1"/>
                      </a:solidFill>
                    </a:rPr>
                    <a:t>side </a:t>
                  </a:r>
                </a:p>
                <a:p>
                  <a:pPr algn="ctr"/>
                  <a:r>
                    <a:rPr lang="en-US" sz="400" dirty="0" smtClean="0">
                      <a:solidFill>
                        <a:schemeClr val="bg1"/>
                      </a:solidFill>
                    </a:rPr>
                    <a:t>up</a:t>
                  </a:r>
                  <a:endParaRPr lang="en-US" sz="400" dirty="0">
                    <a:solidFill>
                      <a:schemeClr val="bg1"/>
                    </a:solidFill>
                  </a:endParaRPr>
                </a:p>
              </p:txBody>
            </p:sp>
          </p:grpSp>
          <p:sp>
            <p:nvSpPr>
              <p:cNvPr id="159" name="Freeform 158"/>
              <p:cNvSpPr/>
              <p:nvPr/>
            </p:nvSpPr>
            <p:spPr>
              <a:xfrm>
                <a:off x="7896225" y="1628775"/>
                <a:ext cx="1743075" cy="1618244"/>
              </a:xfrm>
              <a:custGeom>
                <a:avLst/>
                <a:gdLst>
                  <a:gd name="connsiteX0" fmla="*/ 1743075 w 1743075"/>
                  <a:gd name="connsiteY0" fmla="*/ 1609725 h 1618244"/>
                  <a:gd name="connsiteX1" fmla="*/ 1390650 w 1743075"/>
                  <a:gd name="connsiteY1" fmla="*/ 1590675 h 1618244"/>
                  <a:gd name="connsiteX2" fmla="*/ 1066800 w 1743075"/>
                  <a:gd name="connsiteY2" fmla="*/ 1381125 h 1618244"/>
                  <a:gd name="connsiteX3" fmla="*/ 676275 w 1743075"/>
                  <a:gd name="connsiteY3" fmla="*/ 819150 h 1618244"/>
                  <a:gd name="connsiteX4" fmla="*/ 266700 w 1743075"/>
                  <a:gd name="connsiteY4" fmla="*/ 228600 h 1618244"/>
                  <a:gd name="connsiteX5" fmla="*/ 0 w 1743075"/>
                  <a:gd name="connsiteY5" fmla="*/ 0 h 161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3075" h="1618244">
                    <a:moveTo>
                      <a:pt x="1743075" y="1609725"/>
                    </a:moveTo>
                    <a:cubicBezTo>
                      <a:pt x="1623218" y="1619250"/>
                      <a:pt x="1503362" y="1628775"/>
                      <a:pt x="1390650" y="1590675"/>
                    </a:cubicBezTo>
                    <a:cubicBezTo>
                      <a:pt x="1277937" y="1552575"/>
                      <a:pt x="1185862" y="1509712"/>
                      <a:pt x="1066800" y="1381125"/>
                    </a:cubicBezTo>
                    <a:cubicBezTo>
                      <a:pt x="947738" y="1252538"/>
                      <a:pt x="676275" y="819150"/>
                      <a:pt x="676275" y="819150"/>
                    </a:cubicBezTo>
                    <a:cubicBezTo>
                      <a:pt x="542925" y="627062"/>
                      <a:pt x="379412" y="365125"/>
                      <a:pt x="266700" y="228600"/>
                    </a:cubicBezTo>
                    <a:cubicBezTo>
                      <a:pt x="153987" y="92075"/>
                      <a:pt x="76993" y="46037"/>
                      <a:pt x="0" y="0"/>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TextBox 160"/>
              <p:cNvSpPr txBox="1"/>
              <p:nvPr/>
            </p:nvSpPr>
            <p:spPr>
              <a:xfrm>
                <a:off x="7048500" y="1254816"/>
                <a:ext cx="2396215" cy="481698"/>
              </a:xfrm>
              <a:prstGeom prst="rect">
                <a:avLst/>
              </a:prstGeom>
              <a:noFill/>
            </p:spPr>
            <p:txBody>
              <a:bodyPr wrap="none" rtlCol="0">
                <a:spAutoFit/>
              </a:bodyPr>
              <a:lstStyle/>
              <a:p>
                <a:r>
                  <a:rPr lang="en-US" sz="2000" dirty="0" smtClean="0"/>
                  <a:t>to 3.3 V or 5V pin</a:t>
                </a:r>
                <a:endParaRPr lang="en-US" sz="2000" dirty="0"/>
              </a:p>
            </p:txBody>
          </p:sp>
          <p:sp>
            <p:nvSpPr>
              <p:cNvPr id="169" name="Freeform 168"/>
              <p:cNvSpPr/>
              <p:nvPr/>
            </p:nvSpPr>
            <p:spPr>
              <a:xfrm>
                <a:off x="9753600" y="1488743"/>
                <a:ext cx="796660" cy="1530227"/>
              </a:xfrm>
              <a:custGeom>
                <a:avLst/>
                <a:gdLst>
                  <a:gd name="connsiteX0" fmla="*/ 0 w 796660"/>
                  <a:gd name="connsiteY0" fmla="*/ 2235200 h 2235200"/>
                  <a:gd name="connsiteX1" fmla="*/ 464457 w 796660"/>
                  <a:gd name="connsiteY1" fmla="*/ 2046515 h 2235200"/>
                  <a:gd name="connsiteX2" fmla="*/ 769257 w 796660"/>
                  <a:gd name="connsiteY2" fmla="*/ 1132115 h 2235200"/>
                  <a:gd name="connsiteX3" fmla="*/ 783771 w 796660"/>
                  <a:gd name="connsiteY3" fmla="*/ 319315 h 2235200"/>
                  <a:gd name="connsiteX4" fmla="*/ 783771 w 796660"/>
                  <a:gd name="connsiteY4" fmla="*/ 0 h 22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6660" h="2235200">
                    <a:moveTo>
                      <a:pt x="0" y="2235200"/>
                    </a:moveTo>
                    <a:cubicBezTo>
                      <a:pt x="168124" y="2232781"/>
                      <a:pt x="336248" y="2230362"/>
                      <a:pt x="464457" y="2046515"/>
                    </a:cubicBezTo>
                    <a:cubicBezTo>
                      <a:pt x="592667" y="1862667"/>
                      <a:pt x="716038" y="1419982"/>
                      <a:pt x="769257" y="1132115"/>
                    </a:cubicBezTo>
                    <a:cubicBezTo>
                      <a:pt x="822476" y="844248"/>
                      <a:pt x="781352" y="508001"/>
                      <a:pt x="783771" y="319315"/>
                    </a:cubicBezTo>
                    <a:cubicBezTo>
                      <a:pt x="786190" y="130629"/>
                      <a:pt x="784980" y="65314"/>
                      <a:pt x="783771" y="0"/>
                    </a:cubicBezTo>
                  </a:path>
                </a:pathLst>
              </a:cu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TextBox 169"/>
              <p:cNvSpPr txBox="1"/>
              <p:nvPr/>
            </p:nvSpPr>
            <p:spPr>
              <a:xfrm>
                <a:off x="10072831" y="1047480"/>
                <a:ext cx="890910" cy="481698"/>
              </a:xfrm>
              <a:prstGeom prst="rect">
                <a:avLst/>
              </a:prstGeom>
              <a:noFill/>
            </p:spPr>
            <p:txBody>
              <a:bodyPr wrap="none" rtlCol="0">
                <a:spAutoFit/>
              </a:bodyPr>
              <a:lstStyle/>
              <a:p>
                <a:r>
                  <a:rPr lang="en-US" sz="2000" dirty="0" smtClean="0"/>
                  <a:t>to A0</a:t>
                </a:r>
                <a:endParaRPr lang="en-US" sz="2000" dirty="0"/>
              </a:p>
            </p:txBody>
          </p:sp>
          <p:sp>
            <p:nvSpPr>
              <p:cNvPr id="171" name="Freeform 170"/>
              <p:cNvSpPr/>
              <p:nvPr/>
            </p:nvSpPr>
            <p:spPr>
              <a:xfrm>
                <a:off x="9886950" y="1624148"/>
                <a:ext cx="1404776" cy="1728652"/>
              </a:xfrm>
              <a:custGeom>
                <a:avLst/>
                <a:gdLst>
                  <a:gd name="connsiteX0" fmla="*/ 0 w 1447800"/>
                  <a:gd name="connsiteY0" fmla="*/ 2571750 h 2571750"/>
                  <a:gd name="connsiteX1" fmla="*/ 247650 w 1447800"/>
                  <a:gd name="connsiteY1" fmla="*/ 2400300 h 2571750"/>
                  <a:gd name="connsiteX2" fmla="*/ 857250 w 1447800"/>
                  <a:gd name="connsiteY2" fmla="*/ 1771650 h 2571750"/>
                  <a:gd name="connsiteX3" fmla="*/ 1238250 w 1447800"/>
                  <a:gd name="connsiteY3" fmla="*/ 476250 h 2571750"/>
                  <a:gd name="connsiteX4" fmla="*/ 1447800 w 1447800"/>
                  <a:gd name="connsiteY4" fmla="*/ 0 h 257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7800" h="2571750">
                    <a:moveTo>
                      <a:pt x="0" y="2571750"/>
                    </a:moveTo>
                    <a:cubicBezTo>
                      <a:pt x="52387" y="2552700"/>
                      <a:pt x="104775" y="2533650"/>
                      <a:pt x="247650" y="2400300"/>
                    </a:cubicBezTo>
                    <a:cubicBezTo>
                      <a:pt x="390525" y="2266950"/>
                      <a:pt x="692150" y="2092325"/>
                      <a:pt x="857250" y="1771650"/>
                    </a:cubicBezTo>
                    <a:cubicBezTo>
                      <a:pt x="1022350" y="1450975"/>
                      <a:pt x="1139825" y="771525"/>
                      <a:pt x="1238250" y="476250"/>
                    </a:cubicBezTo>
                    <a:cubicBezTo>
                      <a:pt x="1336675" y="180975"/>
                      <a:pt x="1392237" y="90487"/>
                      <a:pt x="1447800" y="0"/>
                    </a:cubicBez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TextBox 171"/>
              <p:cNvSpPr txBox="1"/>
              <p:nvPr/>
            </p:nvSpPr>
            <p:spPr>
              <a:xfrm>
                <a:off x="10928406" y="1250812"/>
                <a:ext cx="1137934" cy="481698"/>
              </a:xfrm>
              <a:prstGeom prst="rect">
                <a:avLst/>
              </a:prstGeom>
              <a:noFill/>
            </p:spPr>
            <p:txBody>
              <a:bodyPr wrap="none" rtlCol="0">
                <a:spAutoFit/>
              </a:bodyPr>
              <a:lstStyle/>
              <a:p>
                <a:r>
                  <a:rPr lang="en-US" sz="2000" dirty="0" smtClean="0"/>
                  <a:t>to GND</a:t>
                </a:r>
                <a:endParaRPr lang="en-US" sz="2000" dirty="0"/>
              </a:p>
            </p:txBody>
          </p:sp>
        </p:grpSp>
        <p:sp>
          <p:nvSpPr>
            <p:cNvPr id="124" name="Oval 123"/>
            <p:cNvSpPr/>
            <p:nvPr/>
          </p:nvSpPr>
          <p:spPr>
            <a:xfrm>
              <a:off x="2662204" y="2746934"/>
              <a:ext cx="66076" cy="6607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p:cNvSpPr/>
            <p:nvPr/>
          </p:nvSpPr>
          <p:spPr>
            <a:xfrm>
              <a:off x="2782342" y="3092419"/>
              <a:ext cx="66076" cy="6607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p:cNvSpPr/>
            <p:nvPr/>
          </p:nvSpPr>
          <p:spPr>
            <a:xfrm>
              <a:off x="2557762" y="2964174"/>
              <a:ext cx="66076" cy="6607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716518" y="2004661"/>
            <a:ext cx="4878195" cy="369332"/>
          </a:xfrm>
          <a:prstGeom prst="rect">
            <a:avLst/>
          </a:prstGeom>
          <a:noFill/>
        </p:spPr>
        <p:txBody>
          <a:bodyPr wrap="none" rtlCol="0">
            <a:spAutoFit/>
          </a:bodyPr>
          <a:lstStyle/>
          <a:p>
            <a:r>
              <a:rPr lang="en-US" b="1" dirty="0" smtClean="0"/>
              <a:t>Temperature, TMP36 sensor; $1.50 from </a:t>
            </a:r>
            <a:r>
              <a:rPr lang="en-US" b="1" dirty="0" err="1" smtClean="0"/>
              <a:t>Adafruit</a:t>
            </a:r>
            <a:endParaRPr lang="en-US" b="1" dirty="0"/>
          </a:p>
        </p:txBody>
      </p:sp>
      <p:sp>
        <p:nvSpPr>
          <p:cNvPr id="196" name="TextBox 195"/>
          <p:cNvSpPr txBox="1"/>
          <p:nvPr/>
        </p:nvSpPr>
        <p:spPr>
          <a:xfrm>
            <a:off x="6744929" y="1487753"/>
            <a:ext cx="4227871" cy="646331"/>
          </a:xfrm>
          <a:prstGeom prst="rect">
            <a:avLst/>
          </a:prstGeom>
          <a:noFill/>
        </p:spPr>
        <p:txBody>
          <a:bodyPr wrap="square" rtlCol="0">
            <a:spAutoFit/>
          </a:bodyPr>
          <a:lstStyle/>
          <a:p>
            <a:r>
              <a:rPr lang="en-US" b="1" dirty="0" smtClean="0"/>
              <a:t>Light intensity, phototransistor #2831, $0.95 from </a:t>
            </a:r>
            <a:r>
              <a:rPr lang="en-US" b="1" dirty="0" err="1" smtClean="0"/>
              <a:t>Adafruit</a:t>
            </a:r>
            <a:endParaRPr lang="en-US" b="1" dirty="0"/>
          </a:p>
        </p:txBody>
      </p:sp>
      <p:pic>
        <p:nvPicPr>
          <p:cNvPr id="2050" name="Picture 2" descr="Photo Transistor Light Senso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170" t="5719" r="63087" b="3292"/>
          <a:stretch/>
        </p:blipFill>
        <p:spPr bwMode="auto">
          <a:xfrm flipH="1">
            <a:off x="7969845" y="2325574"/>
            <a:ext cx="481796" cy="1329757"/>
          </a:xfrm>
          <a:prstGeom prst="rect">
            <a:avLst/>
          </a:prstGeom>
          <a:noFill/>
          <a:ln w="19050">
            <a:solidFill>
              <a:srgbClr val="FF3B3B"/>
            </a:solidFill>
            <a:prstDash val="dash"/>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8310088" y="3807294"/>
            <a:ext cx="517186" cy="1207837"/>
          </a:xfrm>
          <a:prstGeom prst="rect">
            <a:avLst/>
          </a:prstGeom>
          <a:noFill/>
          <a:ln w="28575">
            <a:solidFill>
              <a:srgbClr val="FF3B3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4" name="Picture 6" descr="Image result for resist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59122" y="3014508"/>
            <a:ext cx="882049" cy="882049"/>
          </a:xfrm>
          <a:prstGeom prst="rect">
            <a:avLst/>
          </a:prstGeom>
          <a:noFill/>
          <a:ln w="19050">
            <a:solidFill>
              <a:srgbClr val="FF3B3B"/>
            </a:solidFill>
          </a:ln>
          <a:extLst>
            <a:ext uri="{909E8E84-426E-40DD-AFC4-6F175D3DCCD1}">
              <a14:hiddenFill xmlns:a14="http://schemas.microsoft.com/office/drawing/2010/main">
                <a:solidFill>
                  <a:srgbClr val="FFFFFF"/>
                </a:solidFill>
              </a14:hiddenFill>
            </a:ext>
          </a:extLst>
        </p:spPr>
      </p:pic>
      <p:sp>
        <p:nvSpPr>
          <p:cNvPr id="16" name="Rectangle 15"/>
          <p:cNvSpPr/>
          <p:nvPr/>
        </p:nvSpPr>
        <p:spPr>
          <a:xfrm>
            <a:off x="9366554" y="4393369"/>
            <a:ext cx="618984" cy="545116"/>
          </a:xfrm>
          <a:prstGeom prst="rect">
            <a:avLst/>
          </a:prstGeom>
          <a:noFill/>
          <a:ln w="19050">
            <a:solidFill>
              <a:srgbClr val="FF3B3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986972" y="1306286"/>
            <a:ext cx="3338285" cy="707886"/>
          </a:xfrm>
          <a:prstGeom prst="rect">
            <a:avLst/>
          </a:prstGeom>
          <a:noFill/>
        </p:spPr>
        <p:txBody>
          <a:bodyPr wrap="square" rtlCol="0">
            <a:spAutoFit/>
          </a:bodyPr>
          <a:lstStyle/>
          <a:p>
            <a:pPr algn="ctr"/>
            <a:r>
              <a:rPr lang="en-US" sz="2000" b="1" dirty="0" smtClean="0"/>
              <a:t>(I recommend this one first if you’re new to this)</a:t>
            </a:r>
            <a:endParaRPr lang="en-US" sz="2000" b="1" dirty="0"/>
          </a:p>
        </p:txBody>
      </p:sp>
    </p:spTree>
    <p:extLst>
      <p:ext uri="{BB962C8B-B14F-4D97-AF65-F5344CB8AC3E}">
        <p14:creationId xmlns:p14="http://schemas.microsoft.com/office/powerpoint/2010/main" val="16669067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39700" y="811860"/>
            <a:ext cx="4959118" cy="3914559"/>
            <a:chOff x="0" y="811860"/>
            <a:chExt cx="4959118" cy="3914559"/>
          </a:xfrm>
        </p:grpSpPr>
        <p:grpSp>
          <p:nvGrpSpPr>
            <p:cNvPr id="29" name="Group 28"/>
            <p:cNvGrpSpPr/>
            <p:nvPr/>
          </p:nvGrpSpPr>
          <p:grpSpPr>
            <a:xfrm>
              <a:off x="0" y="811860"/>
              <a:ext cx="4959118" cy="3914559"/>
              <a:chOff x="7048500" y="1047480"/>
              <a:chExt cx="4959118" cy="3914559"/>
            </a:xfrm>
          </p:grpSpPr>
          <p:pic>
            <p:nvPicPr>
              <p:cNvPr id="8" name="Picture 10" descr="Image result for breadboar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8576" y="2192050"/>
                <a:ext cx="4029074" cy="2769989"/>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Group 21"/>
              <p:cNvGrpSpPr/>
              <p:nvPr/>
            </p:nvGrpSpPr>
            <p:grpSpPr>
              <a:xfrm>
                <a:off x="9548651" y="1938191"/>
                <a:ext cx="348267" cy="974553"/>
                <a:chOff x="10533250" y="1322387"/>
                <a:chExt cx="249049" cy="696913"/>
              </a:xfrm>
            </p:grpSpPr>
            <p:sp>
              <p:nvSpPr>
                <p:cNvPr id="11" name="Rectangle 10"/>
                <p:cNvSpPr/>
                <p:nvPr/>
              </p:nvSpPr>
              <p:spPr>
                <a:xfrm>
                  <a:off x="10553699" y="1322387"/>
                  <a:ext cx="228600" cy="2571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a:stCxn id="11" idx="2"/>
                </p:cNvCxnSpPr>
                <p:nvPr/>
              </p:nvCxnSpPr>
              <p:spPr>
                <a:xfrm>
                  <a:off x="10667999" y="1579562"/>
                  <a:ext cx="9526" cy="4397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10587038" y="1587896"/>
                  <a:ext cx="33335" cy="42306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0744202" y="1562892"/>
                  <a:ext cx="26193" cy="4397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0533250" y="1322387"/>
                  <a:ext cx="242103" cy="198085"/>
                </a:xfrm>
                <a:prstGeom prst="rect">
                  <a:avLst/>
                </a:prstGeom>
                <a:noFill/>
              </p:spPr>
              <p:txBody>
                <a:bodyPr wrap="none" rtlCol="0">
                  <a:spAutoFit/>
                </a:bodyPr>
                <a:lstStyle/>
                <a:p>
                  <a:pPr algn="ctr"/>
                  <a:r>
                    <a:rPr lang="en-US" sz="400" dirty="0" smtClean="0">
                      <a:solidFill>
                        <a:schemeClr val="bg1"/>
                      </a:solidFill>
                    </a:rPr>
                    <a:t>Writing</a:t>
                  </a:r>
                </a:p>
                <a:p>
                  <a:pPr algn="ctr"/>
                  <a:r>
                    <a:rPr lang="en-US" sz="400" dirty="0" smtClean="0">
                      <a:solidFill>
                        <a:schemeClr val="bg1"/>
                      </a:solidFill>
                    </a:rPr>
                    <a:t>side </a:t>
                  </a:r>
                </a:p>
                <a:p>
                  <a:pPr algn="ctr"/>
                  <a:r>
                    <a:rPr lang="en-US" sz="400" dirty="0" smtClean="0">
                      <a:solidFill>
                        <a:schemeClr val="bg1"/>
                      </a:solidFill>
                    </a:rPr>
                    <a:t>up</a:t>
                  </a:r>
                  <a:endParaRPr lang="en-US" sz="400" dirty="0">
                    <a:solidFill>
                      <a:schemeClr val="bg1"/>
                    </a:solidFill>
                  </a:endParaRPr>
                </a:p>
              </p:txBody>
            </p:sp>
          </p:grpSp>
          <p:sp>
            <p:nvSpPr>
              <p:cNvPr id="23" name="Freeform 22"/>
              <p:cNvSpPr/>
              <p:nvPr/>
            </p:nvSpPr>
            <p:spPr>
              <a:xfrm>
                <a:off x="7896225" y="1628775"/>
                <a:ext cx="1743075" cy="1618244"/>
              </a:xfrm>
              <a:custGeom>
                <a:avLst/>
                <a:gdLst>
                  <a:gd name="connsiteX0" fmla="*/ 1743075 w 1743075"/>
                  <a:gd name="connsiteY0" fmla="*/ 1609725 h 1618244"/>
                  <a:gd name="connsiteX1" fmla="*/ 1390650 w 1743075"/>
                  <a:gd name="connsiteY1" fmla="*/ 1590675 h 1618244"/>
                  <a:gd name="connsiteX2" fmla="*/ 1066800 w 1743075"/>
                  <a:gd name="connsiteY2" fmla="*/ 1381125 h 1618244"/>
                  <a:gd name="connsiteX3" fmla="*/ 676275 w 1743075"/>
                  <a:gd name="connsiteY3" fmla="*/ 819150 h 1618244"/>
                  <a:gd name="connsiteX4" fmla="*/ 266700 w 1743075"/>
                  <a:gd name="connsiteY4" fmla="*/ 228600 h 1618244"/>
                  <a:gd name="connsiteX5" fmla="*/ 0 w 1743075"/>
                  <a:gd name="connsiteY5" fmla="*/ 0 h 161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3075" h="1618244">
                    <a:moveTo>
                      <a:pt x="1743075" y="1609725"/>
                    </a:moveTo>
                    <a:cubicBezTo>
                      <a:pt x="1623218" y="1619250"/>
                      <a:pt x="1503362" y="1628775"/>
                      <a:pt x="1390650" y="1590675"/>
                    </a:cubicBezTo>
                    <a:cubicBezTo>
                      <a:pt x="1277937" y="1552575"/>
                      <a:pt x="1185862" y="1509712"/>
                      <a:pt x="1066800" y="1381125"/>
                    </a:cubicBezTo>
                    <a:cubicBezTo>
                      <a:pt x="947738" y="1252538"/>
                      <a:pt x="676275" y="819150"/>
                      <a:pt x="676275" y="819150"/>
                    </a:cubicBezTo>
                    <a:cubicBezTo>
                      <a:pt x="542925" y="627062"/>
                      <a:pt x="379412" y="365125"/>
                      <a:pt x="266700" y="228600"/>
                    </a:cubicBezTo>
                    <a:cubicBezTo>
                      <a:pt x="153987" y="92075"/>
                      <a:pt x="76993" y="46037"/>
                      <a:pt x="0" y="0"/>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048500" y="1254816"/>
                <a:ext cx="2347309" cy="461665"/>
              </a:xfrm>
              <a:prstGeom prst="rect">
                <a:avLst/>
              </a:prstGeom>
              <a:noFill/>
            </p:spPr>
            <p:txBody>
              <a:bodyPr wrap="none" rtlCol="0">
                <a:spAutoFit/>
              </a:bodyPr>
              <a:lstStyle/>
              <a:p>
                <a:r>
                  <a:rPr lang="en-US" sz="2400" dirty="0" smtClean="0"/>
                  <a:t>to 3.3 V or 5V pin</a:t>
                </a:r>
                <a:endParaRPr lang="en-US" sz="2400" dirty="0"/>
              </a:p>
            </p:txBody>
          </p:sp>
          <p:sp>
            <p:nvSpPr>
              <p:cNvPr id="25" name="Freeform 24"/>
              <p:cNvSpPr/>
              <p:nvPr/>
            </p:nvSpPr>
            <p:spPr>
              <a:xfrm>
                <a:off x="9753600" y="1488743"/>
                <a:ext cx="796660" cy="1530227"/>
              </a:xfrm>
              <a:custGeom>
                <a:avLst/>
                <a:gdLst>
                  <a:gd name="connsiteX0" fmla="*/ 0 w 796660"/>
                  <a:gd name="connsiteY0" fmla="*/ 2235200 h 2235200"/>
                  <a:gd name="connsiteX1" fmla="*/ 464457 w 796660"/>
                  <a:gd name="connsiteY1" fmla="*/ 2046515 h 2235200"/>
                  <a:gd name="connsiteX2" fmla="*/ 769257 w 796660"/>
                  <a:gd name="connsiteY2" fmla="*/ 1132115 h 2235200"/>
                  <a:gd name="connsiteX3" fmla="*/ 783771 w 796660"/>
                  <a:gd name="connsiteY3" fmla="*/ 319315 h 2235200"/>
                  <a:gd name="connsiteX4" fmla="*/ 783771 w 796660"/>
                  <a:gd name="connsiteY4" fmla="*/ 0 h 22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6660" h="2235200">
                    <a:moveTo>
                      <a:pt x="0" y="2235200"/>
                    </a:moveTo>
                    <a:cubicBezTo>
                      <a:pt x="168124" y="2232781"/>
                      <a:pt x="336248" y="2230362"/>
                      <a:pt x="464457" y="2046515"/>
                    </a:cubicBezTo>
                    <a:cubicBezTo>
                      <a:pt x="592667" y="1862667"/>
                      <a:pt x="716038" y="1419982"/>
                      <a:pt x="769257" y="1132115"/>
                    </a:cubicBezTo>
                    <a:cubicBezTo>
                      <a:pt x="822476" y="844248"/>
                      <a:pt x="781352" y="508001"/>
                      <a:pt x="783771" y="319315"/>
                    </a:cubicBezTo>
                    <a:cubicBezTo>
                      <a:pt x="786190" y="130629"/>
                      <a:pt x="784980" y="65314"/>
                      <a:pt x="783771" y="0"/>
                    </a:cubicBezTo>
                  </a:path>
                </a:pathLst>
              </a:cu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0072831" y="1047480"/>
                <a:ext cx="848502" cy="461665"/>
              </a:xfrm>
              <a:prstGeom prst="rect">
                <a:avLst/>
              </a:prstGeom>
              <a:noFill/>
            </p:spPr>
            <p:txBody>
              <a:bodyPr wrap="none" rtlCol="0">
                <a:spAutoFit/>
              </a:bodyPr>
              <a:lstStyle/>
              <a:p>
                <a:r>
                  <a:rPr lang="en-US" sz="2400" dirty="0" smtClean="0"/>
                  <a:t>to A0</a:t>
                </a:r>
                <a:endParaRPr lang="en-US" sz="2400" dirty="0"/>
              </a:p>
            </p:txBody>
          </p:sp>
          <p:sp>
            <p:nvSpPr>
              <p:cNvPr id="27" name="Freeform 26"/>
              <p:cNvSpPr/>
              <p:nvPr/>
            </p:nvSpPr>
            <p:spPr>
              <a:xfrm>
                <a:off x="9886950" y="1624148"/>
                <a:ext cx="1404776" cy="1728652"/>
              </a:xfrm>
              <a:custGeom>
                <a:avLst/>
                <a:gdLst>
                  <a:gd name="connsiteX0" fmla="*/ 0 w 1447800"/>
                  <a:gd name="connsiteY0" fmla="*/ 2571750 h 2571750"/>
                  <a:gd name="connsiteX1" fmla="*/ 247650 w 1447800"/>
                  <a:gd name="connsiteY1" fmla="*/ 2400300 h 2571750"/>
                  <a:gd name="connsiteX2" fmla="*/ 857250 w 1447800"/>
                  <a:gd name="connsiteY2" fmla="*/ 1771650 h 2571750"/>
                  <a:gd name="connsiteX3" fmla="*/ 1238250 w 1447800"/>
                  <a:gd name="connsiteY3" fmla="*/ 476250 h 2571750"/>
                  <a:gd name="connsiteX4" fmla="*/ 1447800 w 1447800"/>
                  <a:gd name="connsiteY4" fmla="*/ 0 h 257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7800" h="2571750">
                    <a:moveTo>
                      <a:pt x="0" y="2571750"/>
                    </a:moveTo>
                    <a:cubicBezTo>
                      <a:pt x="52387" y="2552700"/>
                      <a:pt x="104775" y="2533650"/>
                      <a:pt x="247650" y="2400300"/>
                    </a:cubicBezTo>
                    <a:cubicBezTo>
                      <a:pt x="390525" y="2266950"/>
                      <a:pt x="692150" y="2092325"/>
                      <a:pt x="857250" y="1771650"/>
                    </a:cubicBezTo>
                    <a:cubicBezTo>
                      <a:pt x="1022350" y="1450975"/>
                      <a:pt x="1139825" y="771525"/>
                      <a:pt x="1238250" y="476250"/>
                    </a:cubicBezTo>
                    <a:cubicBezTo>
                      <a:pt x="1336675" y="180975"/>
                      <a:pt x="1392237" y="90487"/>
                      <a:pt x="1447800" y="0"/>
                    </a:cubicBez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0910651" y="1304077"/>
                <a:ext cx="1096967" cy="461665"/>
              </a:xfrm>
              <a:prstGeom prst="rect">
                <a:avLst/>
              </a:prstGeom>
              <a:noFill/>
            </p:spPr>
            <p:txBody>
              <a:bodyPr wrap="none" rtlCol="0">
                <a:spAutoFit/>
              </a:bodyPr>
              <a:lstStyle/>
              <a:p>
                <a:r>
                  <a:rPr lang="en-US" sz="2400" dirty="0" smtClean="0"/>
                  <a:t>to GND</a:t>
                </a:r>
                <a:endParaRPr lang="en-US" sz="2400" dirty="0"/>
              </a:p>
            </p:txBody>
          </p:sp>
        </p:grpSp>
        <p:sp>
          <p:nvSpPr>
            <p:cNvPr id="5" name="Oval 4"/>
            <p:cNvSpPr/>
            <p:nvPr/>
          </p:nvSpPr>
          <p:spPr>
            <a:xfrm>
              <a:off x="2662204" y="2746934"/>
              <a:ext cx="66076" cy="6607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2782342" y="3092419"/>
              <a:ext cx="66076" cy="6607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2557762" y="2964174"/>
              <a:ext cx="66076" cy="6607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0" y="-120874"/>
            <a:ext cx="12192000" cy="1325563"/>
          </a:xfrm>
        </p:spPr>
        <p:txBody>
          <a:bodyPr>
            <a:normAutofit/>
          </a:bodyPr>
          <a:lstStyle/>
          <a:p>
            <a:pPr algn="ctr"/>
            <a:r>
              <a:rPr lang="en-US" sz="2800" b="1" dirty="0" smtClean="0">
                <a:latin typeface="+mn-lt"/>
              </a:rPr>
              <a:t>Measuring temperature</a:t>
            </a:r>
            <a:endParaRPr lang="en-US" sz="2800" b="1" dirty="0">
              <a:latin typeface="+mn-lt"/>
            </a:endParaRPr>
          </a:p>
        </p:txBody>
      </p:sp>
      <p:sp>
        <p:nvSpPr>
          <p:cNvPr id="4" name="Rectangle 3"/>
          <p:cNvSpPr/>
          <p:nvPr/>
        </p:nvSpPr>
        <p:spPr>
          <a:xfrm>
            <a:off x="5726260" y="850340"/>
            <a:ext cx="6648450" cy="4708981"/>
          </a:xfrm>
          <a:prstGeom prst="rect">
            <a:avLst/>
          </a:prstGeom>
        </p:spPr>
        <p:txBody>
          <a:bodyPr wrap="square">
            <a:spAutoFit/>
          </a:bodyPr>
          <a:lstStyle/>
          <a:p>
            <a:r>
              <a:rPr lang="en-US" sz="2000" b="1" dirty="0" smtClean="0"/>
              <a:t>The code: </a:t>
            </a:r>
          </a:p>
          <a:p>
            <a:r>
              <a:rPr lang="en-US" sz="2000" b="1" dirty="0" smtClean="0"/>
              <a:t>Start with “</a:t>
            </a:r>
            <a:r>
              <a:rPr lang="en-US" sz="2000" b="1" dirty="0" err="1" smtClean="0"/>
              <a:t>AnalogReadSerial</a:t>
            </a:r>
            <a:r>
              <a:rPr lang="en-US" sz="2000" b="1" dirty="0" smtClean="0"/>
              <a:t>.” </a:t>
            </a:r>
          </a:p>
          <a:p>
            <a:r>
              <a:rPr lang="en-US" sz="2000" b="1" dirty="0" smtClean="0"/>
              <a:t>1) Find this line:</a:t>
            </a:r>
            <a:endParaRPr lang="en-US" sz="2000" b="1" dirty="0"/>
          </a:p>
          <a:p>
            <a:r>
              <a:rPr lang="en-US" sz="2000" dirty="0" err="1" smtClean="0">
                <a:solidFill>
                  <a:srgbClr val="0070C0"/>
                </a:solidFill>
              </a:rPr>
              <a:t>int</a:t>
            </a:r>
            <a:r>
              <a:rPr lang="en-US" sz="2000" dirty="0" smtClean="0">
                <a:solidFill>
                  <a:srgbClr val="0070C0"/>
                </a:solidFill>
              </a:rPr>
              <a:t> </a:t>
            </a:r>
            <a:r>
              <a:rPr lang="en-US" sz="2000" dirty="0" err="1"/>
              <a:t>sensorValue</a:t>
            </a:r>
            <a:r>
              <a:rPr lang="en-US" sz="2000" dirty="0"/>
              <a:t> = </a:t>
            </a:r>
            <a:r>
              <a:rPr lang="en-US" sz="2000" dirty="0" err="1">
                <a:solidFill>
                  <a:schemeClr val="accent4">
                    <a:lumMod val="50000"/>
                  </a:schemeClr>
                </a:solidFill>
              </a:rPr>
              <a:t>analogRead</a:t>
            </a:r>
            <a:r>
              <a:rPr lang="en-US" sz="2000" dirty="0"/>
              <a:t>(A0);</a:t>
            </a:r>
          </a:p>
          <a:p>
            <a:r>
              <a:rPr lang="en-US" sz="2000" b="1" dirty="0" smtClean="0"/>
              <a:t>2) Below it, add these lines:</a:t>
            </a:r>
          </a:p>
          <a:p>
            <a:r>
              <a:rPr lang="en-US" sz="2000" dirty="0" smtClean="0"/>
              <a:t>  </a:t>
            </a:r>
            <a:r>
              <a:rPr lang="en-US" sz="2000" dirty="0"/>
              <a:t>// Convert the analog reading </a:t>
            </a:r>
            <a:r>
              <a:rPr lang="en-US" sz="2000" dirty="0" smtClean="0"/>
              <a:t>to voltage:</a:t>
            </a:r>
            <a:endParaRPr lang="en-US" sz="2000" dirty="0"/>
          </a:p>
          <a:p>
            <a:r>
              <a:rPr lang="en-US" sz="2000" dirty="0">
                <a:solidFill>
                  <a:srgbClr val="0070C0"/>
                </a:solidFill>
              </a:rPr>
              <a:t>  float </a:t>
            </a:r>
            <a:r>
              <a:rPr lang="en-US" sz="2000" dirty="0"/>
              <a:t>voltage = </a:t>
            </a:r>
            <a:r>
              <a:rPr lang="en-US" sz="2000" dirty="0" err="1"/>
              <a:t>sensorValue</a:t>
            </a:r>
            <a:r>
              <a:rPr lang="en-US" sz="2000" dirty="0"/>
              <a:t> * (5.0 / 1023.0);</a:t>
            </a:r>
          </a:p>
          <a:p>
            <a:r>
              <a:rPr lang="en-US" sz="2000" dirty="0"/>
              <a:t>  // </a:t>
            </a:r>
            <a:r>
              <a:rPr lang="en-US" sz="2000" dirty="0" smtClean="0"/>
              <a:t>convert to </a:t>
            </a:r>
            <a:r>
              <a:rPr lang="en-US" sz="2000" i="1" dirty="0" smtClean="0"/>
              <a:t>T</a:t>
            </a:r>
            <a:r>
              <a:rPr lang="en-US" sz="2000" dirty="0" smtClean="0"/>
              <a:t> using </a:t>
            </a:r>
            <a:r>
              <a:rPr lang="en-US" sz="2000" dirty="0" err="1" smtClean="0"/>
              <a:t>mfr’s</a:t>
            </a:r>
            <a:r>
              <a:rPr lang="en-US" sz="2000" dirty="0" smtClean="0"/>
              <a:t> formula:</a:t>
            </a:r>
            <a:endParaRPr lang="en-US" sz="2000" dirty="0"/>
          </a:p>
          <a:p>
            <a:r>
              <a:rPr lang="en-US" sz="2000" dirty="0">
                <a:solidFill>
                  <a:srgbClr val="0070C0"/>
                </a:solidFill>
              </a:rPr>
              <a:t>  float </a:t>
            </a:r>
            <a:r>
              <a:rPr lang="en-US" sz="2000" dirty="0" err="1"/>
              <a:t>tempValueC</a:t>
            </a:r>
            <a:r>
              <a:rPr lang="en-US" sz="2000" dirty="0"/>
              <a:t> = (1000.*voltage - 500.)/10.;</a:t>
            </a:r>
          </a:p>
          <a:p>
            <a:r>
              <a:rPr lang="en-US" sz="2000" dirty="0">
                <a:solidFill>
                  <a:srgbClr val="0070C0"/>
                </a:solidFill>
              </a:rPr>
              <a:t>  float </a:t>
            </a:r>
            <a:r>
              <a:rPr lang="en-US" sz="2000" dirty="0" err="1"/>
              <a:t>tempValueF</a:t>
            </a:r>
            <a:r>
              <a:rPr lang="en-US" sz="2000" dirty="0"/>
              <a:t> = (9./5.)*</a:t>
            </a:r>
            <a:r>
              <a:rPr lang="en-US" sz="2000" dirty="0" err="1"/>
              <a:t>tempValueC</a:t>
            </a:r>
            <a:r>
              <a:rPr lang="en-US" sz="2000" dirty="0"/>
              <a:t> + 32</a:t>
            </a:r>
            <a:r>
              <a:rPr lang="en-US" sz="2000" dirty="0" smtClean="0"/>
              <a:t>.;</a:t>
            </a:r>
            <a:endParaRPr lang="en-US" sz="2000" b="1" dirty="0" smtClean="0"/>
          </a:p>
          <a:p>
            <a:r>
              <a:rPr lang="en-US" sz="2000" b="1" dirty="0" smtClean="0"/>
              <a:t>3) Replace the existing “</a:t>
            </a:r>
            <a:r>
              <a:rPr lang="en-US" sz="2000" b="1" dirty="0" err="1" smtClean="0"/>
              <a:t>Serial.Print</a:t>
            </a:r>
            <a:r>
              <a:rPr lang="en-US" sz="2000" b="1" dirty="0" smtClean="0"/>
              <a:t>” line with this:</a:t>
            </a:r>
            <a:endParaRPr lang="en-US" sz="2000" b="1" dirty="0"/>
          </a:p>
          <a:p>
            <a:r>
              <a:rPr lang="en-US" sz="2000" dirty="0"/>
              <a:t>  </a:t>
            </a:r>
            <a:r>
              <a:rPr lang="en-US" sz="2000" dirty="0" err="1">
                <a:solidFill>
                  <a:schemeClr val="accent4">
                    <a:lumMod val="75000"/>
                  </a:schemeClr>
                </a:solidFill>
              </a:rPr>
              <a:t>S</a:t>
            </a:r>
            <a:r>
              <a:rPr lang="en-US" sz="2000" dirty="0" err="1">
                <a:solidFill>
                  <a:schemeClr val="accent4">
                    <a:lumMod val="50000"/>
                  </a:schemeClr>
                </a:solidFill>
              </a:rPr>
              <a:t>erial.println</a:t>
            </a:r>
            <a:r>
              <a:rPr lang="en-US" sz="2000" dirty="0"/>
              <a:t>(</a:t>
            </a:r>
            <a:r>
              <a:rPr lang="en-US" sz="2000" dirty="0" err="1"/>
              <a:t>tempValueF</a:t>
            </a:r>
            <a:r>
              <a:rPr lang="en-US" sz="2000" dirty="0" smtClean="0"/>
              <a:t>);</a:t>
            </a:r>
          </a:p>
          <a:p>
            <a:r>
              <a:rPr lang="en-US" sz="2000" b="1" dirty="0" smtClean="0"/>
              <a:t>4) Replace “delay(1);” with “delay(500);”</a:t>
            </a:r>
          </a:p>
          <a:p>
            <a:r>
              <a:rPr lang="en-US" sz="2000" b="1" dirty="0" smtClean="0"/>
              <a:t>5) Compile, fix mistakes, repeat. Upload.</a:t>
            </a:r>
          </a:p>
          <a:p>
            <a:r>
              <a:rPr lang="en-US" sz="2000" b="1" dirty="0" smtClean="0"/>
              <a:t>6) Open serial monitor</a:t>
            </a:r>
            <a:endParaRPr lang="en-US" sz="2000" b="1" dirty="0"/>
          </a:p>
        </p:txBody>
      </p:sp>
      <p:sp>
        <p:nvSpPr>
          <p:cNvPr id="20" name="TextBox 19"/>
          <p:cNvSpPr txBox="1"/>
          <p:nvPr/>
        </p:nvSpPr>
        <p:spPr>
          <a:xfrm>
            <a:off x="332271" y="5534561"/>
            <a:ext cx="5065229" cy="1323439"/>
          </a:xfrm>
          <a:prstGeom prst="rect">
            <a:avLst/>
          </a:prstGeom>
          <a:noFill/>
        </p:spPr>
        <p:txBody>
          <a:bodyPr wrap="square" rtlCol="0">
            <a:spAutoFit/>
          </a:bodyPr>
          <a:lstStyle/>
          <a:p>
            <a:pPr marL="285750" indent="-285750"/>
            <a:r>
              <a:rPr lang="en-US" sz="2000" b="1" dirty="0" smtClean="0"/>
              <a:t>Breadboards</a:t>
            </a:r>
            <a:r>
              <a:rPr lang="en-US" sz="2000" dirty="0" smtClean="0"/>
              <a:t> are for making circuits w/o soldering. Pins are connected along columns near the center and along rows at the edges, as shown in red.</a:t>
            </a:r>
          </a:p>
        </p:txBody>
      </p:sp>
      <p:cxnSp>
        <p:nvCxnSpPr>
          <p:cNvPr id="30" name="Straight Connector 29"/>
          <p:cNvCxnSpPr/>
          <p:nvPr/>
        </p:nvCxnSpPr>
        <p:spPr>
          <a:xfrm>
            <a:off x="5397500" y="811860"/>
            <a:ext cx="0" cy="58779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1610052" y="3437707"/>
            <a:ext cx="140876" cy="57356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1208626" y="4209175"/>
            <a:ext cx="2767199" cy="12829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flipH="1">
            <a:off x="10348686" y="2061029"/>
            <a:ext cx="449943" cy="65314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0072915" y="1132115"/>
            <a:ext cx="1959428" cy="923330"/>
          </a:xfrm>
          <a:prstGeom prst="rect">
            <a:avLst/>
          </a:prstGeom>
          <a:noFill/>
        </p:spPr>
        <p:txBody>
          <a:bodyPr wrap="square" rtlCol="0">
            <a:spAutoFit/>
          </a:bodyPr>
          <a:lstStyle/>
          <a:p>
            <a:r>
              <a:rPr lang="en-US" dirty="0" smtClean="0">
                <a:solidFill>
                  <a:srgbClr val="FF0000"/>
                </a:solidFill>
              </a:rPr>
              <a:t>Converts “</a:t>
            </a:r>
            <a:r>
              <a:rPr lang="en-US" dirty="0" err="1" smtClean="0">
                <a:solidFill>
                  <a:srgbClr val="FF0000"/>
                </a:solidFill>
              </a:rPr>
              <a:t>sensorValue</a:t>
            </a:r>
            <a:r>
              <a:rPr lang="en-US" dirty="0" smtClean="0">
                <a:solidFill>
                  <a:srgbClr val="FF0000"/>
                </a:solidFill>
              </a:rPr>
              <a:t>” to a calibrated voltage </a:t>
            </a:r>
            <a:endParaRPr lang="en-US" dirty="0">
              <a:solidFill>
                <a:srgbClr val="FF0000"/>
              </a:solidFill>
            </a:endParaRPr>
          </a:p>
        </p:txBody>
      </p:sp>
      <p:sp>
        <p:nvSpPr>
          <p:cNvPr id="35" name="TextBox 34"/>
          <p:cNvSpPr txBox="1"/>
          <p:nvPr/>
        </p:nvSpPr>
        <p:spPr>
          <a:xfrm>
            <a:off x="382690" y="625804"/>
            <a:ext cx="4878195" cy="369332"/>
          </a:xfrm>
          <a:prstGeom prst="rect">
            <a:avLst/>
          </a:prstGeom>
          <a:noFill/>
        </p:spPr>
        <p:txBody>
          <a:bodyPr wrap="none" rtlCol="0">
            <a:spAutoFit/>
          </a:bodyPr>
          <a:lstStyle/>
          <a:p>
            <a:r>
              <a:rPr lang="en-US" b="1" dirty="0" smtClean="0"/>
              <a:t>Temperature, TMP36 sensor; $1.50 from </a:t>
            </a:r>
            <a:r>
              <a:rPr lang="en-US" b="1" dirty="0" err="1" smtClean="0"/>
              <a:t>Adafruit</a:t>
            </a:r>
            <a:endParaRPr lang="en-US" b="1" dirty="0"/>
          </a:p>
        </p:txBody>
      </p:sp>
      <p:sp>
        <p:nvSpPr>
          <p:cNvPr id="36" name="TextBox 35"/>
          <p:cNvSpPr txBox="1"/>
          <p:nvPr/>
        </p:nvSpPr>
        <p:spPr>
          <a:xfrm>
            <a:off x="310499" y="4830618"/>
            <a:ext cx="5065229" cy="646331"/>
          </a:xfrm>
          <a:prstGeom prst="rect">
            <a:avLst/>
          </a:prstGeom>
          <a:noFill/>
        </p:spPr>
        <p:txBody>
          <a:bodyPr wrap="square" rtlCol="0">
            <a:spAutoFit/>
          </a:bodyPr>
          <a:lstStyle/>
          <a:p>
            <a:pPr marL="285750" indent="-285750"/>
            <a:r>
              <a:rPr lang="en-US" dirty="0" smtClean="0"/>
              <a:t>Hold the device with flat/printed side toward you. If the device gets very hot, it’s in backward.</a:t>
            </a:r>
          </a:p>
        </p:txBody>
      </p:sp>
    </p:spTree>
    <p:extLst>
      <p:ext uri="{BB962C8B-B14F-4D97-AF65-F5344CB8AC3E}">
        <p14:creationId xmlns:p14="http://schemas.microsoft.com/office/powerpoint/2010/main" val="438836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1598"/>
            <a:ext cx="12192000" cy="1325563"/>
          </a:xfrm>
        </p:spPr>
        <p:txBody>
          <a:bodyPr>
            <a:normAutofit/>
          </a:bodyPr>
          <a:lstStyle/>
          <a:p>
            <a:pPr algn="ctr"/>
            <a:r>
              <a:rPr lang="en-US" sz="2800" b="1" dirty="0" smtClean="0">
                <a:latin typeface="+mn-lt"/>
              </a:rPr>
              <a:t>Exporting data for analysis</a:t>
            </a:r>
            <a:endParaRPr lang="en-US" sz="2800" b="1" dirty="0">
              <a:latin typeface="+mn-lt"/>
            </a:endParaRPr>
          </a:p>
        </p:txBody>
      </p:sp>
      <p:sp>
        <p:nvSpPr>
          <p:cNvPr id="4" name="TextBox 3"/>
          <p:cNvSpPr txBox="1"/>
          <p:nvPr/>
        </p:nvSpPr>
        <p:spPr>
          <a:xfrm>
            <a:off x="435429" y="1103086"/>
            <a:ext cx="11094532" cy="5632311"/>
          </a:xfrm>
          <a:prstGeom prst="rect">
            <a:avLst/>
          </a:prstGeom>
          <a:noFill/>
        </p:spPr>
        <p:txBody>
          <a:bodyPr wrap="square" rtlCol="0">
            <a:spAutoFit/>
          </a:bodyPr>
          <a:lstStyle/>
          <a:p>
            <a:r>
              <a:rPr lang="en-US" dirty="0" smtClean="0"/>
              <a:t>How fast does the T sensor respond?  If you heat up your temperature sensor with your fingers and let it go, what is the function that describes the cooling-down process?  Is it the same as the warming-up process?</a:t>
            </a:r>
          </a:p>
          <a:p>
            <a:endParaRPr lang="en-US" dirty="0"/>
          </a:p>
          <a:p>
            <a:r>
              <a:rPr lang="en-US" dirty="0" smtClean="0"/>
              <a:t>Here is the simplest way to export data to answer a question like this: Open up the IDE serial window.  When you are ready to start collecting data, press the “Clear output” button on the serial monitor window.  Turn off </a:t>
            </a:r>
            <a:r>
              <a:rPr lang="en-US" dirty="0" err="1" smtClean="0"/>
              <a:t>autoscroll</a:t>
            </a:r>
            <a:r>
              <a:rPr lang="en-US" dirty="0" smtClean="0"/>
              <a:t>. When you’ve collected enough data, select all (</a:t>
            </a:r>
            <a:r>
              <a:rPr lang="en-US" dirty="0" err="1" smtClean="0"/>
              <a:t>crtl</a:t>
            </a:r>
            <a:r>
              <a:rPr lang="en-US" dirty="0" smtClean="0"/>
              <a:t>-a) and copy and paste into a spreadsheet such as Excel.  Then you can manipulate the data, plot it, etc.</a:t>
            </a:r>
          </a:p>
          <a:p>
            <a:endParaRPr lang="en-US" dirty="0"/>
          </a:p>
          <a:p>
            <a:r>
              <a:rPr lang="en-US" dirty="0" smtClean="0"/>
              <a:t>For two-column data (such as temperature and time), you can print the data in each row with commas (see next slide). For Excel: copy/paste the data into a .txt file, and then import it with Excel.  Try this with test data first; you might have to change the format to make it work.  For Google sheets: copy/paste directly into a single column of a </a:t>
            </a:r>
            <a:r>
              <a:rPr lang="en-US" dirty="0" err="1" smtClean="0"/>
              <a:t>GoogleSheets</a:t>
            </a:r>
            <a:r>
              <a:rPr lang="en-US" dirty="0" smtClean="0"/>
              <a:t> spreadsheet, look for the little clipboard icon, and select “Split text to columns.”</a:t>
            </a:r>
          </a:p>
          <a:p>
            <a:endParaRPr lang="en-US" dirty="0" smtClean="0"/>
          </a:p>
          <a:p>
            <a:r>
              <a:rPr lang="en-US" dirty="0" smtClean="0"/>
              <a:t>Here’s how you could print data with each row having multiple data points separated by commas:</a:t>
            </a:r>
          </a:p>
          <a:p>
            <a:r>
              <a:rPr lang="en-US" dirty="0" smtClean="0"/>
              <a:t>	 </a:t>
            </a:r>
            <a:r>
              <a:rPr lang="en-US" dirty="0" err="1" smtClean="0"/>
              <a:t>Serial.print</a:t>
            </a:r>
            <a:r>
              <a:rPr lang="en-US" dirty="0" smtClean="0"/>
              <a:t>(</a:t>
            </a:r>
            <a:r>
              <a:rPr lang="en-US" dirty="0" err="1" smtClean="0"/>
              <a:t>variableA</a:t>
            </a:r>
            <a:r>
              <a:rPr lang="en-US" dirty="0" smtClean="0"/>
              <a:t>);</a:t>
            </a:r>
            <a:endParaRPr lang="en-US" dirty="0"/>
          </a:p>
          <a:p>
            <a:r>
              <a:rPr lang="en-US" dirty="0" smtClean="0"/>
              <a:t>	 </a:t>
            </a:r>
            <a:r>
              <a:rPr lang="en-US" dirty="0" err="1"/>
              <a:t>Serial.print</a:t>
            </a:r>
            <a:r>
              <a:rPr lang="en-US" dirty="0"/>
              <a:t>(",");</a:t>
            </a:r>
          </a:p>
          <a:p>
            <a:r>
              <a:rPr lang="en-US" dirty="0"/>
              <a:t> </a:t>
            </a:r>
            <a:r>
              <a:rPr lang="en-US" dirty="0" smtClean="0"/>
              <a:t>	 </a:t>
            </a:r>
            <a:r>
              <a:rPr lang="en-US" dirty="0" err="1" smtClean="0"/>
              <a:t>Serial.println</a:t>
            </a:r>
            <a:r>
              <a:rPr lang="en-US" dirty="0" smtClean="0"/>
              <a:t>(</a:t>
            </a:r>
            <a:r>
              <a:rPr lang="en-US" dirty="0" err="1" smtClean="0"/>
              <a:t>variableB</a:t>
            </a:r>
            <a:r>
              <a:rPr lang="en-US" dirty="0" smtClean="0"/>
              <a:t>);</a:t>
            </a:r>
            <a:endParaRPr lang="en-US" dirty="0"/>
          </a:p>
          <a:p>
            <a:r>
              <a:rPr lang="en-US" dirty="0" err="1" smtClean="0"/>
              <a:t>Serial.print</a:t>
            </a:r>
            <a:r>
              <a:rPr lang="en-US" dirty="0" smtClean="0"/>
              <a:t> (without the ln) prints and remains on the same line.  </a:t>
            </a:r>
          </a:p>
          <a:p>
            <a:r>
              <a:rPr lang="en-US" dirty="0" err="1" smtClean="0"/>
              <a:t>Serial.println</a:t>
            </a:r>
            <a:r>
              <a:rPr lang="en-US" dirty="0" smtClean="0"/>
              <a:t> prints, and then makes a new line.</a:t>
            </a:r>
          </a:p>
          <a:p>
            <a:r>
              <a:rPr lang="en-US" dirty="0" smtClean="0"/>
              <a:t>Try it. There’s also an example on next slide.</a:t>
            </a:r>
          </a:p>
        </p:txBody>
      </p:sp>
    </p:spTree>
    <p:extLst>
      <p:ext uri="{BB962C8B-B14F-4D97-AF65-F5344CB8AC3E}">
        <p14:creationId xmlns:p14="http://schemas.microsoft.com/office/powerpoint/2010/main" val="13427913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211" y="-264795"/>
            <a:ext cx="10874829" cy="1325563"/>
          </a:xfrm>
        </p:spPr>
        <p:txBody>
          <a:bodyPr>
            <a:normAutofit/>
          </a:bodyPr>
          <a:lstStyle/>
          <a:p>
            <a:r>
              <a:rPr lang="en-US" sz="3200" dirty="0" smtClean="0">
                <a:latin typeface="+mn-lt"/>
              </a:rPr>
              <a:t>Adding time </a:t>
            </a:r>
            <a:r>
              <a:rPr lang="en-US" sz="2400" dirty="0" smtClean="0">
                <a:latin typeface="+mn-lt"/>
              </a:rPr>
              <a:t>(not discussed during the workshop but some of you asked about it)</a:t>
            </a:r>
            <a:endParaRPr lang="en-US" sz="3200" dirty="0">
              <a:latin typeface="+mn-lt"/>
            </a:endParaRPr>
          </a:p>
        </p:txBody>
      </p:sp>
      <p:sp>
        <p:nvSpPr>
          <p:cNvPr id="4" name="TextBox 3"/>
          <p:cNvSpPr txBox="1"/>
          <p:nvPr/>
        </p:nvSpPr>
        <p:spPr>
          <a:xfrm>
            <a:off x="533400" y="2579188"/>
            <a:ext cx="5235302" cy="2031325"/>
          </a:xfrm>
          <a:prstGeom prst="rect">
            <a:avLst/>
          </a:prstGeom>
          <a:noFill/>
        </p:spPr>
        <p:txBody>
          <a:bodyPr wrap="square" rtlCol="0">
            <a:spAutoFit/>
          </a:bodyPr>
          <a:lstStyle/>
          <a:p>
            <a:r>
              <a:rPr lang="en-US" dirty="0" smtClean="0"/>
              <a:t>To collect measurements of two or more parameters, it’s easiest to print them in a comma-delimited format using the Arduino. Then you can export to Excel or Google sheets, etc. The following program  will do this. From your IDE: file…New.. And them remove everything in the window, and then copy/paste the text below into it.</a:t>
            </a:r>
            <a:endParaRPr lang="en-US" dirty="0"/>
          </a:p>
        </p:txBody>
      </p:sp>
      <p:sp>
        <p:nvSpPr>
          <p:cNvPr id="5" name="TextBox 4"/>
          <p:cNvSpPr txBox="1"/>
          <p:nvPr/>
        </p:nvSpPr>
        <p:spPr>
          <a:xfrm>
            <a:off x="5926909" y="571863"/>
            <a:ext cx="4814138" cy="6186309"/>
          </a:xfrm>
          <a:prstGeom prst="rect">
            <a:avLst/>
          </a:prstGeom>
          <a:noFill/>
        </p:spPr>
        <p:txBody>
          <a:bodyPr wrap="none" rtlCol="0">
            <a:spAutoFit/>
          </a:bodyPr>
          <a:lstStyle/>
          <a:p>
            <a:r>
              <a:rPr lang="en-US" sz="900" dirty="0"/>
              <a:t>/*Modified by Tony Dinsmore, Jan. 2020, starting from </a:t>
            </a:r>
            <a:r>
              <a:rPr lang="en-US" sz="900" dirty="0" err="1"/>
              <a:t>ReadAnalogVoltage</a:t>
            </a:r>
            <a:r>
              <a:rPr lang="en-US" sz="900" dirty="0"/>
              <a:t>.</a:t>
            </a:r>
          </a:p>
          <a:p>
            <a:r>
              <a:rPr lang="en-US" sz="900" dirty="0"/>
              <a:t>Lines were added to report the time as well as voltage in format appropriate for comma-delimited </a:t>
            </a:r>
          </a:p>
          <a:p>
            <a:r>
              <a:rPr lang="en-US" sz="900" dirty="0"/>
              <a:t>data file. You can copy the serial window results and paste them into a </a:t>
            </a:r>
            <a:r>
              <a:rPr lang="en-US" sz="900" dirty="0" err="1"/>
              <a:t>Wordpad</a:t>
            </a:r>
            <a:r>
              <a:rPr lang="en-US" sz="900" dirty="0"/>
              <a:t> file and </a:t>
            </a:r>
          </a:p>
          <a:p>
            <a:r>
              <a:rPr lang="en-US" sz="900" dirty="0"/>
              <a:t>save as "text.dat" and then import that file into Excel as 2 columns of data</a:t>
            </a:r>
            <a:r>
              <a:rPr lang="en-US" sz="900" dirty="0" smtClean="0"/>
              <a:t>.</a:t>
            </a:r>
            <a:endParaRPr lang="en-US" sz="900" dirty="0"/>
          </a:p>
          <a:p>
            <a:r>
              <a:rPr lang="en-US" sz="900" dirty="0"/>
              <a:t>If you press the reset button on the board, you will see the program and the time start again.</a:t>
            </a:r>
          </a:p>
          <a:p>
            <a:r>
              <a:rPr lang="en-US" sz="900" dirty="0" smtClean="0"/>
              <a:t>*/</a:t>
            </a:r>
            <a:endParaRPr lang="en-US" sz="900" dirty="0"/>
          </a:p>
          <a:p>
            <a:r>
              <a:rPr lang="en-US" sz="900" dirty="0"/>
              <a:t>/*</a:t>
            </a:r>
          </a:p>
          <a:p>
            <a:r>
              <a:rPr lang="en-US" sz="900" dirty="0"/>
              <a:t>  </a:t>
            </a:r>
            <a:r>
              <a:rPr lang="en-US" sz="900" dirty="0" err="1"/>
              <a:t>ReadAnalogVoltage</a:t>
            </a:r>
            <a:endParaRPr lang="en-US" sz="900" dirty="0"/>
          </a:p>
          <a:p>
            <a:endParaRPr lang="en-US" sz="900" dirty="0"/>
          </a:p>
          <a:p>
            <a:r>
              <a:rPr lang="en-US" sz="900" dirty="0"/>
              <a:t>  Reads an analog input on pin 0, converts it to voltage, and prints the result to the Serial Monitor.</a:t>
            </a:r>
          </a:p>
          <a:p>
            <a:r>
              <a:rPr lang="en-US" sz="900" dirty="0"/>
              <a:t>  Graphical representation is available using Serial Plotter (Tools &gt; Serial Plotter menu).</a:t>
            </a:r>
          </a:p>
          <a:p>
            <a:r>
              <a:rPr lang="en-US" sz="900" dirty="0"/>
              <a:t>  Attach the center pin of a potentiometer to pin A0, and the outside pins to +5V and ground</a:t>
            </a:r>
            <a:r>
              <a:rPr lang="en-US" sz="900" dirty="0" smtClean="0"/>
              <a:t>.</a:t>
            </a:r>
            <a:endParaRPr lang="en-US" sz="900" dirty="0"/>
          </a:p>
          <a:p>
            <a:r>
              <a:rPr lang="en-US" sz="900" dirty="0"/>
              <a:t>  This example code is in the public domain</a:t>
            </a:r>
            <a:r>
              <a:rPr lang="en-US" sz="900" dirty="0" smtClean="0"/>
              <a:t>.</a:t>
            </a:r>
            <a:endParaRPr lang="en-US" sz="900" dirty="0"/>
          </a:p>
          <a:p>
            <a:r>
              <a:rPr lang="en-US" sz="900" dirty="0"/>
              <a:t>  http://www.arduino.cc/en/Tutorial/ReadAnalogVoltage</a:t>
            </a:r>
          </a:p>
          <a:p>
            <a:r>
              <a:rPr lang="en-US" sz="900" dirty="0"/>
              <a:t>*/</a:t>
            </a:r>
          </a:p>
          <a:p>
            <a:r>
              <a:rPr lang="en-US" sz="900" dirty="0"/>
              <a:t>//First, define some variables. (This could also be done in loop())</a:t>
            </a:r>
          </a:p>
          <a:p>
            <a:r>
              <a:rPr lang="en-US" sz="900" dirty="0"/>
              <a:t>unsigned long t;   // Need this for time. Unsigned long can hold a large value, which is </a:t>
            </a:r>
          </a:p>
          <a:p>
            <a:r>
              <a:rPr lang="en-US" sz="900" dirty="0"/>
              <a:t>              //necessary because our program might run for a large # of </a:t>
            </a:r>
            <a:r>
              <a:rPr lang="en-US" sz="900" dirty="0" err="1"/>
              <a:t>milliseonds</a:t>
            </a:r>
            <a:r>
              <a:rPr lang="en-US" sz="900" dirty="0"/>
              <a:t>!</a:t>
            </a:r>
          </a:p>
          <a:p>
            <a:r>
              <a:rPr lang="en-US" sz="900" dirty="0"/>
              <a:t>double </a:t>
            </a:r>
            <a:r>
              <a:rPr lang="en-US" sz="900" dirty="0" err="1"/>
              <a:t>ts</a:t>
            </a:r>
            <a:r>
              <a:rPr lang="en-US" sz="900" dirty="0"/>
              <a:t>;   //We will use this for the time in seconds. Double precision is used so that the </a:t>
            </a:r>
          </a:p>
          <a:p>
            <a:r>
              <a:rPr lang="en-US" sz="900" dirty="0"/>
              <a:t>            // number of seconds can be large.</a:t>
            </a:r>
          </a:p>
          <a:p>
            <a:endParaRPr lang="en-US" sz="900" dirty="0"/>
          </a:p>
          <a:p>
            <a:r>
              <a:rPr lang="en-US" sz="900" dirty="0"/>
              <a:t>// The setup routine runs once after uploading the program or after pressing the reset button:</a:t>
            </a:r>
          </a:p>
          <a:p>
            <a:r>
              <a:rPr lang="en-US" sz="900" dirty="0"/>
              <a:t>void setup() {</a:t>
            </a:r>
          </a:p>
          <a:p>
            <a:r>
              <a:rPr lang="en-US" sz="900" dirty="0"/>
              <a:t>  // initialize serial communication at 9600 bits per second:</a:t>
            </a:r>
          </a:p>
          <a:p>
            <a:r>
              <a:rPr lang="en-US" sz="900" dirty="0"/>
              <a:t>  </a:t>
            </a:r>
            <a:r>
              <a:rPr lang="en-US" sz="900" dirty="0" err="1"/>
              <a:t>Serial.begin</a:t>
            </a:r>
            <a:r>
              <a:rPr lang="en-US" sz="900" dirty="0"/>
              <a:t>(9600);</a:t>
            </a:r>
          </a:p>
          <a:p>
            <a:r>
              <a:rPr lang="en-US" sz="900" dirty="0"/>
              <a:t>  </a:t>
            </a:r>
            <a:r>
              <a:rPr lang="en-US" sz="900" dirty="0" err="1"/>
              <a:t>Serial.println</a:t>
            </a:r>
            <a:r>
              <a:rPr lang="en-US" sz="900" dirty="0"/>
              <a:t>("Time (seconds),   Voltage (V)");  </a:t>
            </a:r>
          </a:p>
          <a:p>
            <a:r>
              <a:rPr lang="en-US" sz="900" dirty="0" smtClean="0"/>
              <a:t>}</a:t>
            </a:r>
          </a:p>
          <a:p>
            <a:r>
              <a:rPr lang="en-US" sz="900" dirty="0" smtClean="0"/>
              <a:t>// </a:t>
            </a:r>
            <a:r>
              <a:rPr lang="en-US" sz="900" dirty="0"/>
              <a:t>The loop routine runs over and over again forever:</a:t>
            </a:r>
          </a:p>
          <a:p>
            <a:r>
              <a:rPr lang="en-US" sz="900" dirty="0"/>
              <a:t>void loop() {</a:t>
            </a:r>
          </a:p>
          <a:p>
            <a:r>
              <a:rPr lang="en-US" sz="900" dirty="0"/>
              <a:t>  // First, read the input on analog pin 0:</a:t>
            </a:r>
          </a:p>
          <a:p>
            <a:r>
              <a:rPr lang="en-US" sz="900" dirty="0"/>
              <a:t>  </a:t>
            </a:r>
            <a:r>
              <a:rPr lang="en-US" sz="900" dirty="0" err="1"/>
              <a:t>int</a:t>
            </a:r>
            <a:r>
              <a:rPr lang="en-US" sz="900" dirty="0"/>
              <a:t> </a:t>
            </a:r>
            <a:r>
              <a:rPr lang="en-US" sz="900" dirty="0" err="1"/>
              <a:t>sensorValue</a:t>
            </a:r>
            <a:r>
              <a:rPr lang="en-US" sz="900" dirty="0"/>
              <a:t> = </a:t>
            </a:r>
            <a:r>
              <a:rPr lang="en-US" sz="900" dirty="0" err="1"/>
              <a:t>analogRead</a:t>
            </a:r>
            <a:r>
              <a:rPr lang="en-US" sz="900" dirty="0"/>
              <a:t>(A0);</a:t>
            </a:r>
          </a:p>
          <a:p>
            <a:r>
              <a:rPr lang="en-US" sz="900" dirty="0"/>
              <a:t>  // Note the time, measured from when the Arduino started running this program:</a:t>
            </a:r>
          </a:p>
          <a:p>
            <a:r>
              <a:rPr lang="en-US" sz="900" dirty="0"/>
              <a:t>  t = </a:t>
            </a:r>
            <a:r>
              <a:rPr lang="en-US" sz="900" dirty="0" err="1"/>
              <a:t>millis</a:t>
            </a:r>
            <a:r>
              <a:rPr lang="en-US" sz="900" dirty="0"/>
              <a:t>();   //The variable t was defined in setup()</a:t>
            </a:r>
          </a:p>
          <a:p>
            <a:r>
              <a:rPr lang="en-US" sz="900" dirty="0"/>
              <a:t>  // Convert the analog reading (which goes from 0 - 1023) to a voltage (0 - 5V):</a:t>
            </a:r>
          </a:p>
          <a:p>
            <a:r>
              <a:rPr lang="en-US" sz="900" dirty="0"/>
              <a:t>  float voltage = </a:t>
            </a:r>
            <a:r>
              <a:rPr lang="en-US" sz="900" dirty="0" err="1"/>
              <a:t>sensorValue</a:t>
            </a:r>
            <a:r>
              <a:rPr lang="en-US" sz="900" dirty="0"/>
              <a:t> * (5.0 / 1023.0);</a:t>
            </a:r>
          </a:p>
          <a:p>
            <a:r>
              <a:rPr lang="en-US" sz="900" dirty="0"/>
              <a:t>  //Next, convert the time to seconds. The variable </a:t>
            </a:r>
            <a:r>
              <a:rPr lang="en-US" sz="900" dirty="0" err="1"/>
              <a:t>ts</a:t>
            </a:r>
            <a:r>
              <a:rPr lang="en-US" sz="900" dirty="0"/>
              <a:t> was defined in setup().</a:t>
            </a:r>
          </a:p>
          <a:p>
            <a:r>
              <a:rPr lang="en-US" sz="900" dirty="0"/>
              <a:t>  </a:t>
            </a:r>
            <a:r>
              <a:rPr lang="en-US" sz="900" dirty="0" err="1"/>
              <a:t>ts</a:t>
            </a:r>
            <a:r>
              <a:rPr lang="en-US" sz="900" dirty="0"/>
              <a:t>=t/1000.;  </a:t>
            </a:r>
          </a:p>
          <a:p>
            <a:r>
              <a:rPr lang="en-US" sz="900" dirty="0" smtClean="0"/>
              <a:t> </a:t>
            </a:r>
            <a:endParaRPr lang="en-US" sz="900" dirty="0"/>
          </a:p>
          <a:p>
            <a:r>
              <a:rPr lang="en-US" sz="900" dirty="0"/>
              <a:t>  // print out the values of time , voltage:</a:t>
            </a:r>
          </a:p>
          <a:p>
            <a:r>
              <a:rPr lang="en-US" sz="900" dirty="0"/>
              <a:t>  </a:t>
            </a:r>
            <a:r>
              <a:rPr lang="en-US" sz="900" dirty="0" err="1"/>
              <a:t>Serial.print</a:t>
            </a:r>
            <a:r>
              <a:rPr lang="en-US" sz="900" dirty="0"/>
              <a:t>(</a:t>
            </a:r>
            <a:r>
              <a:rPr lang="en-US" sz="900" dirty="0" err="1"/>
              <a:t>ts</a:t>
            </a:r>
            <a:r>
              <a:rPr lang="en-US" sz="900" dirty="0"/>
              <a:t>);    // removed "ln" from the print command to present line break</a:t>
            </a:r>
          </a:p>
          <a:p>
            <a:r>
              <a:rPr lang="en-US" sz="900" dirty="0"/>
              <a:t>  </a:t>
            </a:r>
            <a:r>
              <a:rPr lang="en-US" sz="900" dirty="0" err="1"/>
              <a:t>Serial.print</a:t>
            </a:r>
            <a:r>
              <a:rPr lang="en-US" sz="900" dirty="0"/>
              <a:t>(" , ");</a:t>
            </a:r>
          </a:p>
          <a:p>
            <a:r>
              <a:rPr lang="en-US" sz="900" dirty="0"/>
              <a:t>  </a:t>
            </a:r>
            <a:r>
              <a:rPr lang="en-US" sz="900" dirty="0" err="1"/>
              <a:t>Serial.println</a:t>
            </a:r>
            <a:r>
              <a:rPr lang="en-US" sz="900" dirty="0"/>
              <a:t>(voltage);   </a:t>
            </a:r>
          </a:p>
          <a:p>
            <a:r>
              <a:rPr lang="en-US" sz="900" dirty="0"/>
              <a:t>  delay(1000);</a:t>
            </a:r>
          </a:p>
          <a:p>
            <a:r>
              <a:rPr lang="en-US" sz="900" dirty="0"/>
              <a:t>}</a:t>
            </a:r>
          </a:p>
        </p:txBody>
      </p:sp>
    </p:spTree>
    <p:extLst>
      <p:ext uri="{BB962C8B-B14F-4D97-AF65-F5344CB8AC3E}">
        <p14:creationId xmlns:p14="http://schemas.microsoft.com/office/powerpoint/2010/main" val="32998528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057" y="2498725"/>
            <a:ext cx="10515600" cy="1325563"/>
          </a:xfrm>
        </p:spPr>
        <p:txBody>
          <a:bodyPr>
            <a:normAutofit/>
          </a:bodyPr>
          <a:lstStyle/>
          <a:p>
            <a:pPr algn="ctr"/>
            <a:r>
              <a:rPr lang="en-US" sz="3600" b="1" dirty="0" err="1" smtClean="0">
                <a:solidFill>
                  <a:schemeClr val="accent3">
                    <a:lumMod val="50000"/>
                  </a:schemeClr>
                </a:solidFill>
                <a:latin typeface="+mn-lt"/>
              </a:rPr>
              <a:t>breaktime</a:t>
            </a:r>
            <a:endParaRPr lang="en-US" sz="3600" b="1" dirty="0">
              <a:solidFill>
                <a:schemeClr val="accent3">
                  <a:lumMod val="50000"/>
                </a:schemeClr>
              </a:solidFill>
              <a:latin typeface="+mn-lt"/>
            </a:endParaRPr>
          </a:p>
        </p:txBody>
      </p:sp>
    </p:spTree>
    <p:extLst>
      <p:ext uri="{BB962C8B-B14F-4D97-AF65-F5344CB8AC3E}">
        <p14:creationId xmlns:p14="http://schemas.microsoft.com/office/powerpoint/2010/main" val="1047756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6738"/>
            <a:ext cx="11353800" cy="1325563"/>
          </a:xfrm>
        </p:spPr>
        <p:txBody>
          <a:bodyPr>
            <a:normAutofit/>
          </a:bodyPr>
          <a:lstStyle/>
          <a:p>
            <a:pPr algn="ctr"/>
            <a:r>
              <a:rPr lang="en-US" sz="2800" b="1" dirty="0" smtClean="0">
                <a:latin typeface="+mn-lt"/>
              </a:rPr>
              <a:t>Proposed schedule for today:</a:t>
            </a:r>
            <a:endParaRPr lang="en-US" sz="2800" b="1" dirty="0">
              <a:latin typeface="+mn-lt"/>
            </a:endParaRPr>
          </a:p>
        </p:txBody>
      </p:sp>
      <p:sp>
        <p:nvSpPr>
          <p:cNvPr id="4" name="TextBox 3"/>
          <p:cNvSpPr txBox="1"/>
          <p:nvPr/>
        </p:nvSpPr>
        <p:spPr>
          <a:xfrm>
            <a:off x="1491342" y="685805"/>
            <a:ext cx="10424887" cy="5509200"/>
          </a:xfrm>
          <a:prstGeom prst="rect">
            <a:avLst/>
          </a:prstGeom>
          <a:noFill/>
        </p:spPr>
        <p:txBody>
          <a:bodyPr wrap="square" rtlCol="0">
            <a:spAutoFit/>
          </a:bodyPr>
          <a:lstStyle/>
          <a:p>
            <a:pPr marL="174625" lvl="1" indent="-174625">
              <a:buFont typeface="Arial" panose="020B0604020202020204" pitchFamily="34" charset="0"/>
              <a:buChar char="•"/>
            </a:pPr>
            <a:r>
              <a:rPr lang="en-US" sz="2200" dirty="0" smtClean="0"/>
              <a:t>Example questions/projects from my class. </a:t>
            </a:r>
          </a:p>
          <a:p>
            <a:pPr marL="174625" lvl="1" indent="-174625">
              <a:buFont typeface="Arial" panose="020B0604020202020204" pitchFamily="34" charset="0"/>
              <a:buChar char="•"/>
            </a:pPr>
            <a:r>
              <a:rPr lang="en-US" sz="2200" b="1" dirty="0" smtClean="0">
                <a:solidFill>
                  <a:schemeClr val="tx1">
                    <a:lumMod val="65000"/>
                    <a:lumOff val="35000"/>
                  </a:schemeClr>
                </a:solidFill>
              </a:rPr>
              <a:t>Divide into groups of ~4 for small-group discussion:</a:t>
            </a:r>
          </a:p>
          <a:p>
            <a:pPr marL="1089025" lvl="6" indent="-174625">
              <a:buFont typeface="Arial" panose="020B0604020202020204" pitchFamily="34" charset="0"/>
              <a:buChar char="•"/>
            </a:pPr>
            <a:r>
              <a:rPr lang="en-US" sz="2200" dirty="0" smtClean="0">
                <a:solidFill>
                  <a:schemeClr val="tx1">
                    <a:lumMod val="65000"/>
                    <a:lumOff val="35000"/>
                  </a:schemeClr>
                </a:solidFill>
              </a:rPr>
              <a:t>“What </a:t>
            </a:r>
            <a:r>
              <a:rPr lang="en-US" sz="2200" dirty="0">
                <a:solidFill>
                  <a:schemeClr val="tx1">
                    <a:lumMod val="65000"/>
                    <a:lumOff val="35000"/>
                  </a:schemeClr>
                </a:solidFill>
              </a:rPr>
              <a:t>makes an “effective science question</a:t>
            </a:r>
            <a:r>
              <a:rPr lang="en-US" sz="2200" dirty="0" smtClean="0">
                <a:solidFill>
                  <a:schemeClr val="tx1">
                    <a:lumMod val="65000"/>
                    <a:lumOff val="35000"/>
                  </a:schemeClr>
                </a:solidFill>
              </a:rPr>
              <a:t>?”	</a:t>
            </a:r>
          </a:p>
          <a:p>
            <a:pPr marL="1089025" lvl="5" indent="-174625">
              <a:buFont typeface="Arial" panose="020B0604020202020204" pitchFamily="34" charset="0"/>
              <a:buChar char="•"/>
            </a:pPr>
            <a:r>
              <a:rPr lang="en-US" sz="2200" dirty="0" smtClean="0">
                <a:solidFill>
                  <a:schemeClr val="tx1">
                    <a:lumMod val="65000"/>
                    <a:lumOff val="35000"/>
                  </a:schemeClr>
                </a:solidFill>
              </a:rPr>
              <a:t>Report back, discuss among the whole group</a:t>
            </a:r>
          </a:p>
          <a:p>
            <a:pPr marL="174625" lvl="1" indent="-174625">
              <a:buFont typeface="Arial" panose="020B0604020202020204" pitchFamily="34" charset="0"/>
              <a:buChar char="•"/>
            </a:pPr>
            <a:r>
              <a:rPr lang="en-US" sz="2200" b="1" dirty="0" smtClean="0"/>
              <a:t>Get </a:t>
            </a:r>
            <a:r>
              <a:rPr lang="en-US" sz="2200" b="1" dirty="0"/>
              <a:t>to know the </a:t>
            </a:r>
            <a:r>
              <a:rPr lang="en-US" sz="2200" b="1" dirty="0" smtClean="0"/>
              <a:t>Arduino</a:t>
            </a:r>
          </a:p>
          <a:p>
            <a:pPr marL="1089025" lvl="5" indent="-174625">
              <a:buFont typeface="Arial" panose="020B0604020202020204" pitchFamily="34" charset="0"/>
              <a:buChar char="•"/>
            </a:pPr>
            <a:r>
              <a:rPr lang="en-US" sz="2200" b="1" dirty="0" smtClean="0"/>
              <a:t>Essential components &amp; steps</a:t>
            </a:r>
          </a:p>
          <a:p>
            <a:pPr marL="1089025" lvl="5" indent="-174625">
              <a:buFont typeface="Arial" panose="020B0604020202020204" pitchFamily="34" charset="0"/>
              <a:buChar char="•"/>
            </a:pPr>
            <a:r>
              <a:rPr lang="en-US" sz="2200" b="1" dirty="0" smtClean="0"/>
              <a:t>Set </a:t>
            </a:r>
            <a:r>
              <a:rPr lang="en-US" sz="2200" b="1" dirty="0"/>
              <a:t>up to measure temperature or light intensity</a:t>
            </a:r>
          </a:p>
          <a:p>
            <a:pPr marL="174625" lvl="2" indent="-174625"/>
            <a:r>
              <a:rPr lang="en-US" sz="2200" b="1" i="1" dirty="0" smtClean="0"/>
              <a:t>	 – 20-minute </a:t>
            </a:r>
            <a:r>
              <a:rPr lang="en-US" sz="2200" b="1" i="1" dirty="0"/>
              <a:t>break </a:t>
            </a:r>
            <a:r>
              <a:rPr lang="en-US" sz="2200" b="1" i="1" dirty="0" smtClean="0"/>
              <a:t>–</a:t>
            </a:r>
          </a:p>
          <a:p>
            <a:pPr marL="1089025" lvl="6" indent="-174625">
              <a:buFont typeface="Arial" panose="020B0604020202020204" pitchFamily="34" charset="0"/>
              <a:buChar char="•"/>
            </a:pPr>
            <a:r>
              <a:rPr lang="en-US" sz="2200" b="1" dirty="0" smtClean="0"/>
              <a:t>Set </a:t>
            </a:r>
            <a:r>
              <a:rPr lang="en-US" sz="2200" b="1" dirty="0"/>
              <a:t>up to </a:t>
            </a:r>
            <a:r>
              <a:rPr lang="en-US" sz="2200" b="1" dirty="0" smtClean="0"/>
              <a:t>measure light intensity or temperature	</a:t>
            </a:r>
            <a:endParaRPr lang="en-US" sz="2200" b="1" i="1" dirty="0" smtClean="0"/>
          </a:p>
          <a:p>
            <a:pPr marL="174625" lvl="2" indent="-174625">
              <a:buFont typeface="Arial" panose="020B0604020202020204" pitchFamily="34" charset="0"/>
              <a:buChar char="•"/>
            </a:pPr>
            <a:r>
              <a:rPr lang="en-US" sz="2200" b="1" dirty="0" smtClean="0">
                <a:solidFill>
                  <a:schemeClr val="accent3">
                    <a:lumMod val="50000"/>
                  </a:schemeClr>
                </a:solidFill>
              </a:rPr>
              <a:t>Divide into groups according to interest or teaching level:</a:t>
            </a:r>
          </a:p>
          <a:p>
            <a:pPr marL="1089025" lvl="6" indent="-174625">
              <a:buFont typeface="Arial" panose="020B0604020202020204" pitchFamily="34" charset="0"/>
              <a:buChar char="•"/>
            </a:pPr>
            <a:r>
              <a:rPr lang="en-US" sz="2200" dirty="0" smtClean="0">
                <a:solidFill>
                  <a:schemeClr val="accent3">
                    <a:lumMod val="50000"/>
                  </a:schemeClr>
                </a:solidFill>
              </a:rPr>
              <a:t>“How can we teach these skills in a classroom?”  </a:t>
            </a:r>
          </a:p>
          <a:p>
            <a:pPr marL="174625" lvl="5" indent="-174625"/>
            <a:r>
              <a:rPr lang="en-US" sz="2200" dirty="0" smtClean="0">
                <a:solidFill>
                  <a:schemeClr val="accent3">
                    <a:lumMod val="50000"/>
                  </a:schemeClr>
                </a:solidFill>
              </a:rPr>
              <a:t>			(Which skills? What projects? What aspects to emphasize?)</a:t>
            </a:r>
          </a:p>
          <a:p>
            <a:pPr marL="1089025" lvl="5" indent="-174625">
              <a:buFont typeface="Arial" panose="020B0604020202020204" pitchFamily="34" charset="0"/>
              <a:buChar char="•"/>
            </a:pPr>
            <a:r>
              <a:rPr lang="en-US" sz="2200" dirty="0" smtClean="0">
                <a:solidFill>
                  <a:schemeClr val="accent3">
                    <a:lumMod val="50000"/>
                  </a:schemeClr>
                </a:solidFill>
              </a:rPr>
              <a:t>Report back,</a:t>
            </a:r>
            <a:r>
              <a:rPr lang="en-US" sz="2200" dirty="0" smtClean="0">
                <a:solidFill>
                  <a:schemeClr val="tx1">
                    <a:lumMod val="65000"/>
                    <a:lumOff val="35000"/>
                  </a:schemeClr>
                </a:solidFill>
              </a:rPr>
              <a:t> </a:t>
            </a:r>
            <a:r>
              <a:rPr lang="en-US" sz="2200" dirty="0">
                <a:solidFill>
                  <a:schemeClr val="tx1">
                    <a:lumMod val="65000"/>
                    <a:lumOff val="35000"/>
                  </a:schemeClr>
                </a:solidFill>
              </a:rPr>
              <a:t>discuss among the whole </a:t>
            </a:r>
            <a:r>
              <a:rPr lang="en-US" sz="2200" dirty="0" smtClean="0">
                <a:solidFill>
                  <a:schemeClr val="tx1">
                    <a:lumMod val="65000"/>
                    <a:lumOff val="35000"/>
                  </a:schemeClr>
                </a:solidFill>
              </a:rPr>
              <a:t>group</a:t>
            </a:r>
            <a:endParaRPr lang="en-US" sz="2200" dirty="0" smtClean="0">
              <a:solidFill>
                <a:schemeClr val="accent3">
                  <a:lumMod val="50000"/>
                </a:schemeClr>
              </a:solidFill>
            </a:endParaRPr>
          </a:p>
          <a:p>
            <a:pPr marL="174625" lvl="1" indent="-174625">
              <a:buFont typeface="Arial" panose="020B0604020202020204" pitchFamily="34" charset="0"/>
              <a:buChar char="•"/>
            </a:pPr>
            <a:r>
              <a:rPr lang="en-US" sz="2200" dirty="0" smtClean="0"/>
              <a:t>Summary of what Tony does in his course.</a:t>
            </a:r>
          </a:p>
          <a:p>
            <a:pPr marL="174625" lvl="1" indent="-174625">
              <a:buFont typeface="Arial" panose="020B0604020202020204" pitchFamily="34" charset="0"/>
              <a:buChar char="•"/>
            </a:pPr>
            <a:r>
              <a:rPr lang="en-US" sz="2200" b="1" dirty="0" smtClean="0">
                <a:solidFill>
                  <a:schemeClr val="accent3">
                    <a:lumMod val="50000"/>
                  </a:schemeClr>
                </a:solidFill>
              </a:rPr>
              <a:t>Converge on some lesson plans?</a:t>
            </a:r>
          </a:p>
          <a:p>
            <a:pPr marL="174625" lvl="1" indent="-174625"/>
            <a:endParaRPr lang="en-US" sz="2200" dirty="0" smtClean="0"/>
          </a:p>
        </p:txBody>
      </p:sp>
      <p:sp>
        <p:nvSpPr>
          <p:cNvPr id="5" name="TextBox 4"/>
          <p:cNvSpPr txBox="1"/>
          <p:nvPr/>
        </p:nvSpPr>
        <p:spPr>
          <a:xfrm>
            <a:off x="776512" y="1465946"/>
            <a:ext cx="830677" cy="369332"/>
          </a:xfrm>
          <a:prstGeom prst="rect">
            <a:avLst/>
          </a:prstGeom>
          <a:noFill/>
        </p:spPr>
        <p:txBody>
          <a:bodyPr wrap="none" rtlCol="0">
            <a:spAutoFit/>
          </a:bodyPr>
          <a:lstStyle/>
          <a:p>
            <a:r>
              <a:rPr lang="en-US" dirty="0" smtClean="0">
                <a:solidFill>
                  <a:schemeClr val="accent3">
                    <a:lumMod val="50000"/>
                  </a:schemeClr>
                </a:solidFill>
              </a:rPr>
              <a:t>30 min</a:t>
            </a:r>
            <a:endParaRPr lang="en-US" dirty="0">
              <a:solidFill>
                <a:schemeClr val="accent3">
                  <a:lumMod val="50000"/>
                </a:schemeClr>
              </a:solidFill>
            </a:endParaRPr>
          </a:p>
        </p:txBody>
      </p:sp>
      <p:sp>
        <p:nvSpPr>
          <p:cNvPr id="6" name="TextBox 5"/>
          <p:cNvSpPr txBox="1"/>
          <p:nvPr/>
        </p:nvSpPr>
        <p:spPr>
          <a:xfrm>
            <a:off x="776512" y="2489202"/>
            <a:ext cx="830677" cy="369332"/>
          </a:xfrm>
          <a:prstGeom prst="rect">
            <a:avLst/>
          </a:prstGeom>
          <a:noFill/>
        </p:spPr>
        <p:txBody>
          <a:bodyPr wrap="none" rtlCol="0">
            <a:spAutoFit/>
          </a:bodyPr>
          <a:lstStyle/>
          <a:p>
            <a:r>
              <a:rPr lang="en-US" dirty="0" smtClean="0">
                <a:solidFill>
                  <a:schemeClr val="accent3">
                    <a:lumMod val="50000"/>
                  </a:schemeClr>
                </a:solidFill>
              </a:rPr>
              <a:t>60 min</a:t>
            </a:r>
            <a:endParaRPr lang="en-US" dirty="0">
              <a:solidFill>
                <a:schemeClr val="accent3">
                  <a:lumMod val="50000"/>
                </a:schemeClr>
              </a:solidFill>
            </a:endParaRPr>
          </a:p>
        </p:txBody>
      </p:sp>
      <p:sp>
        <p:nvSpPr>
          <p:cNvPr id="8" name="TextBox 7"/>
          <p:cNvSpPr txBox="1"/>
          <p:nvPr/>
        </p:nvSpPr>
        <p:spPr>
          <a:xfrm>
            <a:off x="776512" y="3984174"/>
            <a:ext cx="830677" cy="369332"/>
          </a:xfrm>
          <a:prstGeom prst="rect">
            <a:avLst/>
          </a:prstGeom>
          <a:noFill/>
        </p:spPr>
        <p:txBody>
          <a:bodyPr wrap="none" rtlCol="0">
            <a:spAutoFit/>
          </a:bodyPr>
          <a:lstStyle/>
          <a:p>
            <a:r>
              <a:rPr lang="en-US" dirty="0" smtClean="0">
                <a:solidFill>
                  <a:schemeClr val="accent3">
                    <a:lumMod val="50000"/>
                  </a:schemeClr>
                </a:solidFill>
              </a:rPr>
              <a:t>40 min</a:t>
            </a:r>
            <a:endParaRPr lang="en-US" dirty="0">
              <a:solidFill>
                <a:schemeClr val="accent3">
                  <a:lumMod val="50000"/>
                </a:schemeClr>
              </a:solidFill>
            </a:endParaRPr>
          </a:p>
        </p:txBody>
      </p:sp>
      <p:sp>
        <p:nvSpPr>
          <p:cNvPr id="9" name="TextBox 8"/>
          <p:cNvSpPr txBox="1"/>
          <p:nvPr/>
        </p:nvSpPr>
        <p:spPr>
          <a:xfrm>
            <a:off x="776512" y="3381830"/>
            <a:ext cx="830677" cy="369332"/>
          </a:xfrm>
          <a:prstGeom prst="rect">
            <a:avLst/>
          </a:prstGeom>
          <a:noFill/>
        </p:spPr>
        <p:txBody>
          <a:bodyPr wrap="none" rtlCol="0">
            <a:spAutoFit/>
          </a:bodyPr>
          <a:lstStyle/>
          <a:p>
            <a:r>
              <a:rPr lang="en-US" dirty="0" smtClean="0">
                <a:solidFill>
                  <a:schemeClr val="accent3">
                    <a:lumMod val="50000"/>
                  </a:schemeClr>
                </a:solidFill>
              </a:rPr>
              <a:t>40 min</a:t>
            </a:r>
            <a:endParaRPr lang="en-US" dirty="0">
              <a:solidFill>
                <a:schemeClr val="accent3">
                  <a:lumMod val="50000"/>
                </a:schemeClr>
              </a:solidFill>
            </a:endParaRPr>
          </a:p>
        </p:txBody>
      </p:sp>
      <p:sp>
        <p:nvSpPr>
          <p:cNvPr id="10" name="TextBox 9"/>
          <p:cNvSpPr txBox="1"/>
          <p:nvPr/>
        </p:nvSpPr>
        <p:spPr>
          <a:xfrm>
            <a:off x="776512" y="5026705"/>
            <a:ext cx="830677" cy="446892"/>
          </a:xfrm>
          <a:prstGeom prst="rect">
            <a:avLst/>
          </a:prstGeom>
          <a:noFill/>
        </p:spPr>
        <p:txBody>
          <a:bodyPr wrap="none" rtlCol="0">
            <a:spAutoFit/>
          </a:bodyPr>
          <a:lstStyle/>
          <a:p>
            <a:r>
              <a:rPr lang="en-US" dirty="0" smtClean="0">
                <a:solidFill>
                  <a:schemeClr val="accent3">
                    <a:lumMod val="50000"/>
                  </a:schemeClr>
                </a:solidFill>
              </a:rPr>
              <a:t>10 min</a:t>
            </a:r>
            <a:endParaRPr lang="en-US" dirty="0">
              <a:solidFill>
                <a:schemeClr val="accent3">
                  <a:lumMod val="50000"/>
                </a:schemeClr>
              </a:solidFill>
            </a:endParaRPr>
          </a:p>
        </p:txBody>
      </p:sp>
      <p:sp>
        <p:nvSpPr>
          <p:cNvPr id="11" name="TextBox 10"/>
          <p:cNvSpPr txBox="1"/>
          <p:nvPr/>
        </p:nvSpPr>
        <p:spPr>
          <a:xfrm>
            <a:off x="776512" y="5355773"/>
            <a:ext cx="830677" cy="369332"/>
          </a:xfrm>
          <a:prstGeom prst="rect">
            <a:avLst/>
          </a:prstGeom>
          <a:noFill/>
        </p:spPr>
        <p:txBody>
          <a:bodyPr wrap="none" rtlCol="0">
            <a:spAutoFit/>
          </a:bodyPr>
          <a:lstStyle/>
          <a:p>
            <a:r>
              <a:rPr lang="en-US" dirty="0" smtClean="0">
                <a:solidFill>
                  <a:schemeClr val="accent3">
                    <a:lumMod val="50000"/>
                  </a:schemeClr>
                </a:solidFill>
              </a:rPr>
              <a:t>30 min</a:t>
            </a:r>
            <a:endParaRPr lang="en-US" dirty="0">
              <a:solidFill>
                <a:schemeClr val="accent3">
                  <a:lumMod val="50000"/>
                </a:schemeClr>
              </a:solidFill>
            </a:endParaRPr>
          </a:p>
        </p:txBody>
      </p:sp>
      <p:sp>
        <p:nvSpPr>
          <p:cNvPr id="3" name="Rectangle 2"/>
          <p:cNvSpPr/>
          <p:nvPr/>
        </p:nvSpPr>
        <p:spPr>
          <a:xfrm>
            <a:off x="130628" y="696686"/>
            <a:ext cx="11640457" cy="1378857"/>
          </a:xfrm>
          <a:prstGeom prst="rect">
            <a:avLst/>
          </a:prstGeom>
          <a:solidFill>
            <a:srgbClr val="FFFFFF">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16857" y="3802743"/>
            <a:ext cx="10798628" cy="2278741"/>
          </a:xfrm>
          <a:prstGeom prst="rect">
            <a:avLst/>
          </a:prstGeom>
          <a:solidFill>
            <a:srgbClr val="FFFFFF">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49523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0874"/>
            <a:ext cx="12192000" cy="1325563"/>
          </a:xfrm>
        </p:spPr>
        <p:txBody>
          <a:bodyPr>
            <a:normAutofit/>
          </a:bodyPr>
          <a:lstStyle/>
          <a:p>
            <a:pPr algn="ctr"/>
            <a:r>
              <a:rPr lang="en-US" sz="2800" b="1" dirty="0" smtClean="0">
                <a:latin typeface="+mn-lt"/>
              </a:rPr>
              <a:t>Measuring light intensity and responding to it:</a:t>
            </a:r>
            <a:endParaRPr lang="en-US" sz="2800" b="1" dirty="0">
              <a:latin typeface="+mn-lt"/>
            </a:endParaRPr>
          </a:p>
        </p:txBody>
      </p:sp>
      <p:sp>
        <p:nvSpPr>
          <p:cNvPr id="4" name="Rectangle 3"/>
          <p:cNvSpPr/>
          <p:nvPr/>
        </p:nvSpPr>
        <p:spPr>
          <a:xfrm>
            <a:off x="5293001" y="855297"/>
            <a:ext cx="6648450" cy="5632311"/>
          </a:xfrm>
          <a:prstGeom prst="rect">
            <a:avLst/>
          </a:prstGeom>
        </p:spPr>
        <p:txBody>
          <a:bodyPr wrap="square">
            <a:spAutoFit/>
          </a:bodyPr>
          <a:lstStyle/>
          <a:p>
            <a:r>
              <a:rPr lang="en-US" sz="2000" b="1" dirty="0" smtClean="0"/>
              <a:t>Start with “</a:t>
            </a:r>
            <a:r>
              <a:rPr lang="en-US" sz="2000" b="1" dirty="0" err="1" smtClean="0"/>
              <a:t>AnalogReadSerial</a:t>
            </a:r>
            <a:r>
              <a:rPr lang="en-US" sz="2000" b="1" dirty="0" smtClean="0"/>
              <a:t>.” </a:t>
            </a:r>
          </a:p>
          <a:p>
            <a:r>
              <a:rPr lang="en-US" sz="2000" b="1" dirty="0" smtClean="0"/>
              <a:t>1) Find this line:</a:t>
            </a:r>
            <a:endParaRPr lang="en-US" sz="2000" b="1" dirty="0"/>
          </a:p>
          <a:p>
            <a:pPr indent="176213"/>
            <a:r>
              <a:rPr lang="en-US" sz="2000" dirty="0" err="1" smtClean="0">
                <a:solidFill>
                  <a:srgbClr val="0070C0"/>
                </a:solidFill>
              </a:rPr>
              <a:t>int</a:t>
            </a:r>
            <a:r>
              <a:rPr lang="en-US" sz="2000" dirty="0" smtClean="0">
                <a:solidFill>
                  <a:srgbClr val="0070C0"/>
                </a:solidFill>
              </a:rPr>
              <a:t> </a:t>
            </a:r>
            <a:r>
              <a:rPr lang="en-US" sz="2000" dirty="0" err="1"/>
              <a:t>sensorValue</a:t>
            </a:r>
            <a:r>
              <a:rPr lang="en-US" sz="2000" dirty="0"/>
              <a:t> = </a:t>
            </a:r>
            <a:r>
              <a:rPr lang="en-US" sz="2000" dirty="0" err="1" smtClean="0">
                <a:solidFill>
                  <a:schemeClr val="accent4">
                    <a:lumMod val="50000"/>
                  </a:schemeClr>
                </a:solidFill>
              </a:rPr>
              <a:t>analogRead</a:t>
            </a:r>
            <a:r>
              <a:rPr lang="en-US" sz="2000" dirty="0" smtClean="0"/>
              <a:t>(A0);</a:t>
            </a:r>
            <a:endParaRPr lang="en-US" sz="2000" dirty="0"/>
          </a:p>
          <a:p>
            <a:r>
              <a:rPr lang="en-US" sz="2000" b="1" dirty="0" smtClean="0"/>
              <a:t>2) Below it, add these lines:</a:t>
            </a:r>
          </a:p>
          <a:p>
            <a:pPr marL="117475" indent="58738"/>
            <a:r>
              <a:rPr lang="en-US" sz="2000" dirty="0" smtClean="0"/>
              <a:t>  </a:t>
            </a:r>
            <a:r>
              <a:rPr lang="en-US" sz="2000" dirty="0"/>
              <a:t>// Convert the analog reading </a:t>
            </a:r>
            <a:r>
              <a:rPr lang="en-US" sz="2000" dirty="0" smtClean="0"/>
              <a:t>to voltage:</a:t>
            </a:r>
            <a:endParaRPr lang="en-US" sz="2000" dirty="0"/>
          </a:p>
          <a:p>
            <a:pPr marL="117475" indent="58738"/>
            <a:r>
              <a:rPr lang="en-US" sz="2000" dirty="0">
                <a:solidFill>
                  <a:srgbClr val="0070C0"/>
                </a:solidFill>
              </a:rPr>
              <a:t>  float </a:t>
            </a:r>
            <a:r>
              <a:rPr lang="en-US" sz="2000" dirty="0"/>
              <a:t>voltage = </a:t>
            </a:r>
            <a:r>
              <a:rPr lang="en-US" sz="2000" dirty="0" err="1"/>
              <a:t>sensorValue</a:t>
            </a:r>
            <a:r>
              <a:rPr lang="en-US" sz="2000" dirty="0"/>
              <a:t> * (5.0 / 1023.0</a:t>
            </a:r>
            <a:r>
              <a:rPr lang="en-US" sz="2000" dirty="0" smtClean="0"/>
              <a:t>);</a:t>
            </a:r>
            <a:endParaRPr lang="en-US" sz="2000" b="1" dirty="0" smtClean="0"/>
          </a:p>
          <a:p>
            <a:r>
              <a:rPr lang="en-US" sz="2000" b="1" dirty="0" smtClean="0"/>
              <a:t>3) Replace the existing “</a:t>
            </a:r>
            <a:r>
              <a:rPr lang="en-US" sz="2000" b="1" dirty="0" err="1" smtClean="0"/>
              <a:t>Serial.Print</a:t>
            </a:r>
            <a:r>
              <a:rPr lang="en-US" sz="2000" b="1" dirty="0" smtClean="0"/>
              <a:t>” line with this:</a:t>
            </a:r>
            <a:endParaRPr lang="en-US" sz="2000" b="1" dirty="0"/>
          </a:p>
          <a:p>
            <a:pPr marL="236538"/>
            <a:r>
              <a:rPr lang="en-US" sz="2000" dirty="0"/>
              <a:t>  </a:t>
            </a:r>
            <a:r>
              <a:rPr lang="en-US" sz="2000" dirty="0" err="1" smtClean="0">
                <a:solidFill>
                  <a:schemeClr val="accent4">
                    <a:lumMod val="75000"/>
                  </a:schemeClr>
                </a:solidFill>
              </a:rPr>
              <a:t>S</a:t>
            </a:r>
            <a:r>
              <a:rPr lang="en-US" sz="2000" dirty="0" err="1" smtClean="0">
                <a:solidFill>
                  <a:schemeClr val="accent4">
                    <a:lumMod val="50000"/>
                  </a:schemeClr>
                </a:solidFill>
              </a:rPr>
              <a:t>erial.println</a:t>
            </a:r>
            <a:r>
              <a:rPr lang="en-US" sz="2000" dirty="0" smtClean="0"/>
              <a:t>(voltage);</a:t>
            </a:r>
          </a:p>
          <a:p>
            <a:pPr marL="236538"/>
            <a:r>
              <a:rPr lang="en-US" sz="2000" dirty="0" smtClean="0"/>
              <a:t>if </a:t>
            </a:r>
            <a:r>
              <a:rPr lang="en-US" sz="2000" dirty="0"/>
              <a:t>(voltage &lt; 0.9){</a:t>
            </a:r>
          </a:p>
          <a:p>
            <a:pPr marL="236538"/>
            <a:r>
              <a:rPr lang="en-US" sz="2000" dirty="0"/>
              <a:t>    </a:t>
            </a:r>
            <a:r>
              <a:rPr lang="en-US" sz="2000" dirty="0" err="1" smtClean="0"/>
              <a:t>Serial.println</a:t>
            </a:r>
            <a:r>
              <a:rPr lang="en-US" sz="2000" dirty="0" smtClean="0"/>
              <a:t>(“light low – turning on LED");</a:t>
            </a:r>
            <a:endParaRPr lang="en-US" sz="2000" dirty="0"/>
          </a:p>
          <a:p>
            <a:pPr marL="236538"/>
            <a:r>
              <a:rPr lang="en-US" sz="2000" dirty="0"/>
              <a:t>    </a:t>
            </a:r>
            <a:r>
              <a:rPr lang="en-US" sz="2000" dirty="0" err="1"/>
              <a:t>analogWrite</a:t>
            </a:r>
            <a:r>
              <a:rPr lang="en-US" sz="2000" dirty="0"/>
              <a:t>(10, 140);</a:t>
            </a:r>
          </a:p>
          <a:p>
            <a:pPr marL="236538"/>
            <a:r>
              <a:rPr lang="en-US" sz="2000" dirty="0"/>
              <a:t>  }</a:t>
            </a:r>
          </a:p>
          <a:p>
            <a:pPr marL="236538"/>
            <a:r>
              <a:rPr lang="en-US" sz="2000" dirty="0"/>
              <a:t>  else{ </a:t>
            </a:r>
          </a:p>
          <a:p>
            <a:pPr marL="236538"/>
            <a:r>
              <a:rPr lang="en-US" sz="2000" dirty="0"/>
              <a:t>    </a:t>
            </a:r>
            <a:r>
              <a:rPr lang="en-US" sz="2000" dirty="0" err="1"/>
              <a:t>analogWrite</a:t>
            </a:r>
            <a:r>
              <a:rPr lang="en-US" sz="2000" dirty="0"/>
              <a:t>(10, 0);</a:t>
            </a:r>
          </a:p>
          <a:p>
            <a:pPr marL="236538"/>
            <a:r>
              <a:rPr lang="en-US" sz="2000" dirty="0"/>
              <a:t>  </a:t>
            </a:r>
            <a:r>
              <a:rPr lang="en-US" sz="2000" dirty="0" smtClean="0"/>
              <a:t>}</a:t>
            </a:r>
          </a:p>
          <a:p>
            <a:r>
              <a:rPr lang="en-US" sz="2000" b="1" dirty="0"/>
              <a:t>4) Compile, fix mistakes, repeat. Upload.</a:t>
            </a:r>
          </a:p>
          <a:p>
            <a:r>
              <a:rPr lang="en-US" sz="2000" b="1" dirty="0"/>
              <a:t>5) Open serial monitor</a:t>
            </a:r>
          </a:p>
          <a:p>
            <a:endParaRPr lang="en-US" sz="2000" dirty="0"/>
          </a:p>
        </p:txBody>
      </p:sp>
      <p:cxnSp>
        <p:nvCxnSpPr>
          <p:cNvPr id="13" name="Straight Arrow Connector 12"/>
          <p:cNvCxnSpPr/>
          <p:nvPr/>
        </p:nvCxnSpPr>
        <p:spPr>
          <a:xfrm flipH="1" flipV="1">
            <a:off x="8076753" y="4335347"/>
            <a:ext cx="689876" cy="16408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781143" y="3897781"/>
            <a:ext cx="3410857" cy="1815882"/>
          </a:xfrm>
          <a:prstGeom prst="rect">
            <a:avLst/>
          </a:prstGeom>
          <a:noFill/>
        </p:spPr>
        <p:txBody>
          <a:bodyPr wrap="square" rtlCol="0">
            <a:spAutoFit/>
          </a:bodyPr>
          <a:lstStyle/>
          <a:p>
            <a:r>
              <a:rPr lang="en-US" sz="1600" dirty="0" smtClean="0"/>
              <a:t>This line turns on an LED:</a:t>
            </a:r>
          </a:p>
          <a:p>
            <a:r>
              <a:rPr lang="en-US" sz="1600" dirty="0" smtClean="0"/>
              <a:t>Connect an LED with long pin at #10 and short pin at GND.</a:t>
            </a:r>
          </a:p>
          <a:p>
            <a:r>
              <a:rPr lang="en-US" sz="1600" dirty="0" smtClean="0"/>
              <a:t>(It’s better practice to insert a resistor between the LED and GND</a:t>
            </a:r>
            <a:r>
              <a:rPr lang="en-US" sz="1600" dirty="0"/>
              <a:t> </a:t>
            </a:r>
            <a:r>
              <a:rPr lang="en-US" sz="1600" dirty="0" smtClean="0"/>
              <a:t>because sometimes LEDs will burn out if you don’t, but many LEDs will be fine.)</a:t>
            </a:r>
            <a:endParaRPr lang="en-US" sz="1600" dirty="0"/>
          </a:p>
        </p:txBody>
      </p:sp>
      <p:sp>
        <p:nvSpPr>
          <p:cNvPr id="33" name="Freeform 32"/>
          <p:cNvSpPr/>
          <p:nvPr/>
        </p:nvSpPr>
        <p:spPr>
          <a:xfrm>
            <a:off x="7096960" y="3700932"/>
            <a:ext cx="829228" cy="746760"/>
          </a:xfrm>
          <a:custGeom>
            <a:avLst/>
            <a:gdLst>
              <a:gd name="connsiteX0" fmla="*/ 780107 w 829228"/>
              <a:gd name="connsiteY0" fmla="*/ 190500 h 746760"/>
              <a:gd name="connsiteX1" fmla="*/ 361007 w 829228"/>
              <a:gd name="connsiteY1" fmla="*/ 114300 h 746760"/>
              <a:gd name="connsiteX2" fmla="*/ 75257 w 829228"/>
              <a:gd name="connsiteY2" fmla="*/ 342900 h 746760"/>
              <a:gd name="connsiteX3" fmla="*/ 56207 w 829228"/>
              <a:gd name="connsiteY3" fmla="*/ 723900 h 746760"/>
              <a:gd name="connsiteX4" fmla="*/ 742007 w 829228"/>
              <a:gd name="connsiteY4" fmla="*/ 666750 h 746760"/>
              <a:gd name="connsiteX5" fmla="*/ 799157 w 829228"/>
              <a:gd name="connsiteY5" fmla="*/ 361950 h 746760"/>
              <a:gd name="connsiteX6" fmla="*/ 551507 w 829228"/>
              <a:gd name="connsiteY6" fmla="*/ 0 h 746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9228" h="746760">
                <a:moveTo>
                  <a:pt x="780107" y="190500"/>
                </a:moveTo>
                <a:cubicBezTo>
                  <a:pt x="629294" y="139700"/>
                  <a:pt x="478482" y="88900"/>
                  <a:pt x="361007" y="114300"/>
                </a:cubicBezTo>
                <a:cubicBezTo>
                  <a:pt x="243532" y="139700"/>
                  <a:pt x="126057" y="241300"/>
                  <a:pt x="75257" y="342900"/>
                </a:cubicBezTo>
                <a:cubicBezTo>
                  <a:pt x="24457" y="444500"/>
                  <a:pt x="-54918" y="669925"/>
                  <a:pt x="56207" y="723900"/>
                </a:cubicBezTo>
                <a:cubicBezTo>
                  <a:pt x="167332" y="777875"/>
                  <a:pt x="618182" y="727075"/>
                  <a:pt x="742007" y="666750"/>
                </a:cubicBezTo>
                <a:cubicBezTo>
                  <a:pt x="865832" y="606425"/>
                  <a:pt x="830907" y="473075"/>
                  <a:pt x="799157" y="361950"/>
                </a:cubicBezTo>
                <a:cubicBezTo>
                  <a:pt x="767407" y="250825"/>
                  <a:pt x="659457" y="125412"/>
                  <a:pt x="551507" y="0"/>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3363192" y="2896372"/>
            <a:ext cx="1280085" cy="1923977"/>
            <a:chOff x="9374442" y="2724223"/>
            <a:chExt cx="1280085" cy="1923977"/>
          </a:xfrm>
        </p:grpSpPr>
        <p:cxnSp>
          <p:nvCxnSpPr>
            <p:cNvPr id="15" name="Straight Connector 14"/>
            <p:cNvCxnSpPr/>
            <p:nvPr/>
          </p:nvCxnSpPr>
          <p:spPr>
            <a:xfrm flipH="1">
              <a:off x="9374442" y="3624984"/>
              <a:ext cx="367519" cy="1023216"/>
            </a:xfrm>
            <a:prstGeom prst="line">
              <a:avLst/>
            </a:prstGeom>
            <a:ln>
              <a:solidFill>
                <a:srgbClr val="FF3B3B"/>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9382330" y="2724223"/>
              <a:ext cx="363436" cy="1374929"/>
            </a:xfrm>
            <a:prstGeom prst="line">
              <a:avLst/>
            </a:prstGeom>
            <a:ln>
              <a:solidFill>
                <a:srgbClr val="FF3B3B"/>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9984121" y="3615064"/>
              <a:ext cx="670406" cy="1032515"/>
            </a:xfrm>
            <a:prstGeom prst="line">
              <a:avLst/>
            </a:prstGeom>
            <a:ln>
              <a:solidFill>
                <a:srgbClr val="FF3B3B"/>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9992170" y="2733015"/>
              <a:ext cx="621194" cy="1366137"/>
            </a:xfrm>
            <a:prstGeom prst="line">
              <a:avLst/>
            </a:prstGeom>
            <a:ln>
              <a:solidFill>
                <a:srgbClr val="FF3B3B"/>
              </a:solidFill>
              <a:prstDash val="sysDash"/>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1947525" y="2199821"/>
            <a:ext cx="895111" cy="2697174"/>
            <a:chOff x="7958775" y="2027672"/>
            <a:chExt cx="895111" cy="2697174"/>
          </a:xfrm>
        </p:grpSpPr>
        <p:cxnSp>
          <p:nvCxnSpPr>
            <p:cNvPr id="20" name="Straight Connector 19"/>
            <p:cNvCxnSpPr/>
            <p:nvPr/>
          </p:nvCxnSpPr>
          <p:spPr>
            <a:xfrm>
              <a:off x="8433621" y="2079654"/>
              <a:ext cx="393653" cy="1458238"/>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964364" y="3365046"/>
              <a:ext cx="345724" cy="135980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8457230" y="3365046"/>
              <a:ext cx="396656" cy="135980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958775" y="2027672"/>
              <a:ext cx="351313" cy="1483246"/>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340547" y="3283272"/>
            <a:ext cx="4473145" cy="2348707"/>
            <a:chOff x="4843972" y="3925660"/>
            <a:chExt cx="4473145" cy="2348707"/>
          </a:xfrm>
        </p:grpSpPr>
        <p:grpSp>
          <p:nvGrpSpPr>
            <p:cNvPr id="25" name="Group 24"/>
            <p:cNvGrpSpPr/>
            <p:nvPr/>
          </p:nvGrpSpPr>
          <p:grpSpPr>
            <a:xfrm flipH="1">
              <a:off x="4962934" y="4455957"/>
              <a:ext cx="2101597" cy="1083426"/>
              <a:chOff x="4964727" y="617901"/>
              <a:chExt cx="1660551" cy="856057"/>
            </a:xfrm>
          </p:grpSpPr>
          <p:cxnSp>
            <p:nvCxnSpPr>
              <p:cNvPr id="51" name="Straight Connector 50"/>
              <p:cNvCxnSpPr/>
              <p:nvPr/>
            </p:nvCxnSpPr>
            <p:spPr>
              <a:xfrm>
                <a:off x="5648325" y="859809"/>
                <a:ext cx="0"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5846857" y="859809"/>
                <a:ext cx="0"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5745707" y="1035966"/>
                <a:ext cx="0" cy="26498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941680" y="1035966"/>
                <a:ext cx="0" cy="26498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941680" y="1171576"/>
                <a:ext cx="68359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4964727" y="1171576"/>
                <a:ext cx="68359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5324432" y="617901"/>
                <a:ext cx="390364" cy="364779"/>
              </a:xfrm>
              <a:prstGeom prst="rect">
                <a:avLst/>
              </a:prstGeom>
              <a:noFill/>
            </p:spPr>
            <p:txBody>
              <a:bodyPr wrap="none" rtlCol="0">
                <a:spAutoFit/>
              </a:bodyPr>
              <a:lstStyle/>
              <a:p>
                <a:r>
                  <a:rPr lang="en-US" sz="2400" dirty="0" smtClean="0"/>
                  <a:t>+5</a:t>
                </a:r>
                <a:endParaRPr lang="en-US" sz="2400" dirty="0"/>
              </a:p>
            </p:txBody>
          </p:sp>
        </p:grpSp>
        <p:grpSp>
          <p:nvGrpSpPr>
            <p:cNvPr id="26" name="Group 25"/>
            <p:cNvGrpSpPr/>
            <p:nvPr/>
          </p:nvGrpSpPr>
          <p:grpSpPr>
            <a:xfrm>
              <a:off x="6413365" y="4592154"/>
              <a:ext cx="1009650" cy="713434"/>
              <a:chOff x="3066339" y="4291456"/>
              <a:chExt cx="1009650" cy="713434"/>
            </a:xfrm>
          </p:grpSpPr>
          <p:grpSp>
            <p:nvGrpSpPr>
              <p:cNvPr id="45" name="Group 44"/>
              <p:cNvGrpSpPr/>
              <p:nvPr/>
            </p:nvGrpSpPr>
            <p:grpSpPr>
              <a:xfrm rot="10800000">
                <a:off x="3066339" y="4719140"/>
                <a:ext cx="1009650" cy="285750"/>
                <a:chOff x="0" y="0"/>
                <a:chExt cx="1009650" cy="285750"/>
              </a:xfrm>
            </p:grpSpPr>
            <p:cxnSp>
              <p:nvCxnSpPr>
                <p:cNvPr id="48" name="Straight Connector 47"/>
                <p:cNvCxnSpPr/>
                <p:nvPr/>
              </p:nvCxnSpPr>
              <p:spPr>
                <a:xfrm>
                  <a:off x="0" y="147639"/>
                  <a:ext cx="10096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Isosceles Triangle 48"/>
                <p:cNvSpPr/>
                <p:nvPr/>
              </p:nvSpPr>
              <p:spPr>
                <a:xfrm rot="5400000">
                  <a:off x="280987" y="28575"/>
                  <a:ext cx="285750" cy="2286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a:off x="538162" y="0"/>
                  <a:ext cx="0" cy="2857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6" name="Straight Arrow Connector 45"/>
              <p:cNvCxnSpPr/>
              <p:nvPr/>
            </p:nvCxnSpPr>
            <p:spPr>
              <a:xfrm flipV="1">
                <a:off x="3578770" y="4291456"/>
                <a:ext cx="177421" cy="286603"/>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3766427" y="4298529"/>
                <a:ext cx="177421" cy="286603"/>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7704640" y="5042209"/>
              <a:ext cx="869950" cy="241803"/>
              <a:chOff x="5175250" y="1714500"/>
              <a:chExt cx="1425575" cy="396240"/>
            </a:xfrm>
          </p:grpSpPr>
          <p:cxnSp>
            <p:nvCxnSpPr>
              <p:cNvPr id="42" name="Straight Connector 41"/>
              <p:cNvCxnSpPr/>
              <p:nvPr/>
            </p:nvCxnSpPr>
            <p:spPr>
              <a:xfrm>
                <a:off x="5175250" y="1897380"/>
                <a:ext cx="265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Freeform 42"/>
              <p:cNvSpPr/>
              <p:nvPr/>
            </p:nvSpPr>
            <p:spPr>
              <a:xfrm>
                <a:off x="5440680" y="1714500"/>
                <a:ext cx="845820" cy="396240"/>
              </a:xfrm>
              <a:custGeom>
                <a:avLst/>
                <a:gdLst>
                  <a:gd name="connsiteX0" fmla="*/ 0 w 845820"/>
                  <a:gd name="connsiteY0" fmla="*/ 182880 h 396240"/>
                  <a:gd name="connsiteX1" fmla="*/ 114300 w 845820"/>
                  <a:gd name="connsiteY1" fmla="*/ 0 h 396240"/>
                  <a:gd name="connsiteX2" fmla="*/ 251460 w 845820"/>
                  <a:gd name="connsiteY2" fmla="*/ 388620 h 396240"/>
                  <a:gd name="connsiteX3" fmla="*/ 396240 w 845820"/>
                  <a:gd name="connsiteY3" fmla="*/ 38100 h 396240"/>
                  <a:gd name="connsiteX4" fmla="*/ 525780 w 845820"/>
                  <a:gd name="connsiteY4" fmla="*/ 396240 h 396240"/>
                  <a:gd name="connsiteX5" fmla="*/ 662940 w 845820"/>
                  <a:gd name="connsiteY5" fmla="*/ 38100 h 396240"/>
                  <a:gd name="connsiteX6" fmla="*/ 784860 w 845820"/>
                  <a:gd name="connsiteY6" fmla="*/ 388620 h 396240"/>
                  <a:gd name="connsiteX7" fmla="*/ 845820 w 845820"/>
                  <a:gd name="connsiteY7" fmla="*/ 190500 h 39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5820" h="396240">
                    <a:moveTo>
                      <a:pt x="0" y="182880"/>
                    </a:moveTo>
                    <a:lnTo>
                      <a:pt x="114300" y="0"/>
                    </a:lnTo>
                    <a:lnTo>
                      <a:pt x="251460" y="388620"/>
                    </a:lnTo>
                    <a:lnTo>
                      <a:pt x="396240" y="38100"/>
                    </a:lnTo>
                    <a:lnTo>
                      <a:pt x="525780" y="396240"/>
                    </a:lnTo>
                    <a:lnTo>
                      <a:pt x="662940" y="38100"/>
                    </a:lnTo>
                    <a:lnTo>
                      <a:pt x="784860" y="388620"/>
                    </a:lnTo>
                    <a:lnTo>
                      <a:pt x="845820" y="19050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p:cNvCxnSpPr/>
              <p:nvPr/>
            </p:nvCxnSpPr>
            <p:spPr>
              <a:xfrm>
                <a:off x="6283325" y="1900555"/>
                <a:ext cx="3175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Freeform 27"/>
            <p:cNvSpPr/>
            <p:nvPr/>
          </p:nvSpPr>
          <p:spPr>
            <a:xfrm>
              <a:off x="4962934" y="5158854"/>
              <a:ext cx="3621508" cy="873456"/>
            </a:xfrm>
            <a:custGeom>
              <a:avLst/>
              <a:gdLst>
                <a:gd name="connsiteX0" fmla="*/ 3698543 w 3698543"/>
                <a:gd name="connsiteY0" fmla="*/ 0 h 873456"/>
                <a:gd name="connsiteX1" fmla="*/ 3698543 w 3698543"/>
                <a:gd name="connsiteY1" fmla="*/ 873456 h 873456"/>
                <a:gd name="connsiteX2" fmla="*/ 0 w 3698543"/>
                <a:gd name="connsiteY2" fmla="*/ 873456 h 873456"/>
                <a:gd name="connsiteX3" fmla="*/ 0 w 3698543"/>
                <a:gd name="connsiteY3" fmla="*/ 13647 h 873456"/>
              </a:gdLst>
              <a:ahLst/>
              <a:cxnLst>
                <a:cxn ang="0">
                  <a:pos x="connsiteX0" y="connsiteY0"/>
                </a:cxn>
                <a:cxn ang="0">
                  <a:pos x="connsiteX1" y="connsiteY1"/>
                </a:cxn>
                <a:cxn ang="0">
                  <a:pos x="connsiteX2" y="connsiteY2"/>
                </a:cxn>
                <a:cxn ang="0">
                  <a:pos x="connsiteX3" y="connsiteY3"/>
                </a:cxn>
              </a:cxnLst>
              <a:rect l="l" t="t" r="r" b="b"/>
              <a:pathLst>
                <a:path w="3698543" h="873456">
                  <a:moveTo>
                    <a:pt x="3698543" y="0"/>
                  </a:moveTo>
                  <a:lnTo>
                    <a:pt x="3698543" y="873456"/>
                  </a:lnTo>
                  <a:lnTo>
                    <a:pt x="0" y="873456"/>
                  </a:lnTo>
                  <a:lnTo>
                    <a:pt x="0" y="13647"/>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600172" y="5345719"/>
              <a:ext cx="1716945" cy="369332"/>
            </a:xfrm>
            <a:prstGeom prst="rect">
              <a:avLst/>
            </a:prstGeom>
            <a:noFill/>
          </p:spPr>
          <p:txBody>
            <a:bodyPr wrap="none" rtlCol="0">
              <a:spAutoFit/>
            </a:bodyPr>
            <a:lstStyle/>
            <a:p>
              <a:r>
                <a:rPr lang="en-US" i="1" dirty="0" smtClean="0"/>
                <a:t>R</a:t>
              </a:r>
              <a:r>
                <a:rPr lang="en-US" dirty="0" smtClean="0"/>
                <a:t> approx. 10 k</a:t>
              </a:r>
              <a:r>
                <a:rPr lang="en-US" dirty="0" smtClean="0">
                  <a:latin typeface="Symbol" panose="05050102010706020507" pitchFamily="18" charset="2"/>
                </a:rPr>
                <a:t>W</a:t>
              </a:r>
              <a:endParaRPr lang="en-US" dirty="0">
                <a:latin typeface="Symbol" panose="05050102010706020507" pitchFamily="18" charset="2"/>
              </a:endParaRPr>
            </a:p>
          </p:txBody>
        </p:sp>
        <p:grpSp>
          <p:nvGrpSpPr>
            <p:cNvPr id="30" name="Group 29"/>
            <p:cNvGrpSpPr/>
            <p:nvPr/>
          </p:nvGrpSpPr>
          <p:grpSpPr>
            <a:xfrm flipH="1">
              <a:off x="4843972" y="6036242"/>
              <a:ext cx="618924" cy="238125"/>
              <a:chOff x="7200900" y="822960"/>
              <a:chExt cx="1173480" cy="451485"/>
            </a:xfrm>
          </p:grpSpPr>
          <p:sp>
            <p:nvSpPr>
              <p:cNvPr id="38" name="Freeform 37"/>
              <p:cNvSpPr/>
              <p:nvPr/>
            </p:nvSpPr>
            <p:spPr>
              <a:xfrm>
                <a:off x="7200900" y="822960"/>
                <a:ext cx="937260" cy="320040"/>
              </a:xfrm>
              <a:custGeom>
                <a:avLst/>
                <a:gdLst>
                  <a:gd name="connsiteX0" fmla="*/ 0 w 937260"/>
                  <a:gd name="connsiteY0" fmla="*/ 0 h 320040"/>
                  <a:gd name="connsiteX1" fmla="*/ 937260 w 937260"/>
                  <a:gd name="connsiteY1" fmla="*/ 0 h 320040"/>
                  <a:gd name="connsiteX2" fmla="*/ 937260 w 937260"/>
                  <a:gd name="connsiteY2" fmla="*/ 320040 h 320040"/>
                </a:gdLst>
                <a:ahLst/>
                <a:cxnLst>
                  <a:cxn ang="0">
                    <a:pos x="connsiteX0" y="connsiteY0"/>
                  </a:cxn>
                  <a:cxn ang="0">
                    <a:pos x="connsiteX1" y="connsiteY1"/>
                  </a:cxn>
                  <a:cxn ang="0">
                    <a:pos x="connsiteX2" y="connsiteY2"/>
                  </a:cxn>
                </a:cxnLst>
                <a:rect l="l" t="t" r="r" b="b"/>
                <a:pathLst>
                  <a:path w="937260" h="320040">
                    <a:moveTo>
                      <a:pt x="0" y="0"/>
                    </a:moveTo>
                    <a:lnTo>
                      <a:pt x="937260" y="0"/>
                    </a:lnTo>
                    <a:lnTo>
                      <a:pt x="937260" y="32004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p:cNvCxnSpPr/>
              <p:nvPr/>
            </p:nvCxnSpPr>
            <p:spPr>
              <a:xfrm>
                <a:off x="7932420" y="1143000"/>
                <a:ext cx="44196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8020050" y="1212532"/>
                <a:ext cx="2362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096250" y="1274445"/>
                <a:ext cx="838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4" name="Oval 33"/>
            <p:cNvSpPr/>
            <p:nvPr/>
          </p:nvSpPr>
          <p:spPr>
            <a:xfrm>
              <a:off x="7627073" y="5128391"/>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7301875" y="3925660"/>
              <a:ext cx="784189" cy="369332"/>
            </a:xfrm>
            <a:prstGeom prst="rect">
              <a:avLst/>
            </a:prstGeom>
            <a:noFill/>
          </p:spPr>
          <p:txBody>
            <a:bodyPr wrap="none" rtlCol="0">
              <a:spAutoFit/>
            </a:bodyPr>
            <a:lstStyle/>
            <a:p>
              <a:r>
                <a:rPr lang="en-US" dirty="0" smtClean="0"/>
                <a:t>pin A0</a:t>
              </a:r>
              <a:endParaRPr lang="en-US" baseline="-25000" dirty="0"/>
            </a:p>
          </p:txBody>
        </p:sp>
        <p:cxnSp>
          <p:nvCxnSpPr>
            <p:cNvPr id="36" name="Straight Connector 35"/>
            <p:cNvCxnSpPr/>
            <p:nvPr/>
          </p:nvCxnSpPr>
          <p:spPr>
            <a:xfrm>
              <a:off x="7107705" y="5153791"/>
              <a:ext cx="72109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34" idx="0"/>
            </p:cNvCxnSpPr>
            <p:nvPr/>
          </p:nvCxnSpPr>
          <p:spPr>
            <a:xfrm flipV="1">
              <a:off x="7665173" y="4291456"/>
              <a:ext cx="0" cy="836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9" name="Picture 2" descr="Photo Transistor Light Senso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170" t="5719" r="63087" b="3292"/>
          <a:stretch/>
        </p:blipFill>
        <p:spPr bwMode="auto">
          <a:xfrm flipH="1">
            <a:off x="1958595" y="2207438"/>
            <a:ext cx="481796" cy="1329757"/>
          </a:xfrm>
          <a:prstGeom prst="rect">
            <a:avLst/>
          </a:prstGeom>
          <a:noFill/>
          <a:ln w="19050">
            <a:solidFill>
              <a:srgbClr val="FF3B3B"/>
            </a:solidFill>
            <a:prstDash val="dash"/>
          </a:ln>
          <a:extLst>
            <a:ext uri="{909E8E84-426E-40DD-AFC4-6F175D3DCCD1}">
              <a14:hiddenFill xmlns:a14="http://schemas.microsoft.com/office/drawing/2010/main">
                <a:solidFill>
                  <a:srgbClr val="FFFFFF"/>
                </a:solidFill>
              </a14:hiddenFill>
            </a:ext>
          </a:extLst>
        </p:spPr>
      </p:pic>
      <p:sp>
        <p:nvSpPr>
          <p:cNvPr id="60" name="Rectangle 59"/>
          <p:cNvSpPr/>
          <p:nvPr/>
        </p:nvSpPr>
        <p:spPr>
          <a:xfrm>
            <a:off x="2298838" y="3689158"/>
            <a:ext cx="517186" cy="1207837"/>
          </a:xfrm>
          <a:prstGeom prst="rect">
            <a:avLst/>
          </a:prstGeom>
          <a:noFill/>
          <a:ln w="28575">
            <a:solidFill>
              <a:srgbClr val="FF3B3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 name="Picture 6" descr="Image result for resist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47872" y="2896372"/>
            <a:ext cx="882049" cy="882049"/>
          </a:xfrm>
          <a:prstGeom prst="rect">
            <a:avLst/>
          </a:prstGeom>
          <a:noFill/>
          <a:ln w="19050">
            <a:solidFill>
              <a:srgbClr val="FF3B3B"/>
            </a:solidFill>
          </a:ln>
          <a:extLst>
            <a:ext uri="{909E8E84-426E-40DD-AFC4-6F175D3DCCD1}">
              <a14:hiddenFill xmlns:a14="http://schemas.microsoft.com/office/drawing/2010/main">
                <a:solidFill>
                  <a:srgbClr val="FFFFFF"/>
                </a:solidFill>
              </a14:hiddenFill>
            </a:ext>
          </a:extLst>
        </p:spPr>
      </p:pic>
      <p:sp>
        <p:nvSpPr>
          <p:cNvPr id="62" name="Rectangle 61"/>
          <p:cNvSpPr/>
          <p:nvPr/>
        </p:nvSpPr>
        <p:spPr>
          <a:xfrm>
            <a:off x="3355304" y="4275233"/>
            <a:ext cx="618984" cy="545116"/>
          </a:xfrm>
          <a:prstGeom prst="rect">
            <a:avLst/>
          </a:prstGeom>
          <a:noFill/>
          <a:ln w="19050">
            <a:solidFill>
              <a:srgbClr val="FF3B3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p:nvPr/>
        </p:nvCxnSpPr>
        <p:spPr>
          <a:xfrm>
            <a:off x="5139816" y="811860"/>
            <a:ext cx="0" cy="58779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561843" y="1342610"/>
            <a:ext cx="4227871" cy="646331"/>
          </a:xfrm>
          <a:prstGeom prst="rect">
            <a:avLst/>
          </a:prstGeom>
          <a:noFill/>
        </p:spPr>
        <p:txBody>
          <a:bodyPr wrap="square" rtlCol="0">
            <a:spAutoFit/>
          </a:bodyPr>
          <a:lstStyle/>
          <a:p>
            <a:r>
              <a:rPr lang="en-US" b="1" dirty="0" smtClean="0"/>
              <a:t>Light intensity, phototransistor #2831, $0.95 from </a:t>
            </a:r>
            <a:r>
              <a:rPr lang="en-US" b="1" dirty="0" err="1" smtClean="0"/>
              <a:t>Adafruit</a:t>
            </a:r>
            <a:endParaRPr lang="en-US" b="1" dirty="0"/>
          </a:p>
        </p:txBody>
      </p:sp>
    </p:spTree>
    <p:extLst>
      <p:ext uri="{BB962C8B-B14F-4D97-AF65-F5344CB8AC3E}">
        <p14:creationId xmlns:p14="http://schemas.microsoft.com/office/powerpoint/2010/main" val="6662216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6738"/>
            <a:ext cx="11353800" cy="1325563"/>
          </a:xfrm>
        </p:spPr>
        <p:txBody>
          <a:bodyPr>
            <a:normAutofit/>
          </a:bodyPr>
          <a:lstStyle/>
          <a:p>
            <a:pPr algn="ctr"/>
            <a:r>
              <a:rPr lang="en-US" sz="2800" b="1" dirty="0" smtClean="0">
                <a:latin typeface="+mn-lt"/>
              </a:rPr>
              <a:t>Proposed schedule for today:</a:t>
            </a:r>
            <a:endParaRPr lang="en-US" sz="2800" b="1" dirty="0">
              <a:latin typeface="+mn-lt"/>
            </a:endParaRPr>
          </a:p>
        </p:txBody>
      </p:sp>
      <p:sp>
        <p:nvSpPr>
          <p:cNvPr id="4" name="TextBox 3"/>
          <p:cNvSpPr txBox="1"/>
          <p:nvPr/>
        </p:nvSpPr>
        <p:spPr>
          <a:xfrm>
            <a:off x="1491342" y="685805"/>
            <a:ext cx="10424887" cy="5509200"/>
          </a:xfrm>
          <a:prstGeom prst="rect">
            <a:avLst/>
          </a:prstGeom>
          <a:noFill/>
        </p:spPr>
        <p:txBody>
          <a:bodyPr wrap="square" rtlCol="0">
            <a:spAutoFit/>
          </a:bodyPr>
          <a:lstStyle/>
          <a:p>
            <a:pPr marL="174625" lvl="1" indent="-174625">
              <a:buFont typeface="Arial" panose="020B0604020202020204" pitchFamily="34" charset="0"/>
              <a:buChar char="•"/>
            </a:pPr>
            <a:r>
              <a:rPr lang="en-US" sz="2200" dirty="0" smtClean="0"/>
              <a:t>Example questions/projects from my class. </a:t>
            </a:r>
          </a:p>
          <a:p>
            <a:pPr marL="174625" lvl="1" indent="-174625">
              <a:buFont typeface="Arial" panose="020B0604020202020204" pitchFamily="34" charset="0"/>
              <a:buChar char="•"/>
            </a:pPr>
            <a:r>
              <a:rPr lang="en-US" sz="2200" b="1" dirty="0" smtClean="0">
                <a:solidFill>
                  <a:schemeClr val="tx1">
                    <a:lumMod val="65000"/>
                    <a:lumOff val="35000"/>
                  </a:schemeClr>
                </a:solidFill>
              </a:rPr>
              <a:t>Divide into groups of ~4 for small-group discussion:</a:t>
            </a:r>
          </a:p>
          <a:p>
            <a:pPr marL="1089025" lvl="6" indent="-174625">
              <a:buFont typeface="Arial" panose="020B0604020202020204" pitchFamily="34" charset="0"/>
              <a:buChar char="•"/>
            </a:pPr>
            <a:r>
              <a:rPr lang="en-US" sz="2200" dirty="0" smtClean="0">
                <a:solidFill>
                  <a:schemeClr val="tx1">
                    <a:lumMod val="65000"/>
                    <a:lumOff val="35000"/>
                  </a:schemeClr>
                </a:solidFill>
              </a:rPr>
              <a:t>“What </a:t>
            </a:r>
            <a:r>
              <a:rPr lang="en-US" sz="2200" dirty="0">
                <a:solidFill>
                  <a:schemeClr val="tx1">
                    <a:lumMod val="65000"/>
                    <a:lumOff val="35000"/>
                  </a:schemeClr>
                </a:solidFill>
              </a:rPr>
              <a:t>makes an “effective science question</a:t>
            </a:r>
            <a:r>
              <a:rPr lang="en-US" sz="2200" dirty="0" smtClean="0">
                <a:solidFill>
                  <a:schemeClr val="tx1">
                    <a:lumMod val="65000"/>
                    <a:lumOff val="35000"/>
                  </a:schemeClr>
                </a:solidFill>
              </a:rPr>
              <a:t>?”	</a:t>
            </a:r>
          </a:p>
          <a:p>
            <a:pPr marL="1089025" lvl="5" indent="-174625">
              <a:buFont typeface="Arial" panose="020B0604020202020204" pitchFamily="34" charset="0"/>
              <a:buChar char="•"/>
            </a:pPr>
            <a:r>
              <a:rPr lang="en-US" sz="2200" dirty="0" smtClean="0">
                <a:solidFill>
                  <a:schemeClr val="tx1">
                    <a:lumMod val="65000"/>
                    <a:lumOff val="35000"/>
                  </a:schemeClr>
                </a:solidFill>
              </a:rPr>
              <a:t>Report back, discuss among the whole group</a:t>
            </a:r>
          </a:p>
          <a:p>
            <a:pPr marL="174625" lvl="1" indent="-174625">
              <a:buFont typeface="Arial" panose="020B0604020202020204" pitchFamily="34" charset="0"/>
              <a:buChar char="•"/>
            </a:pPr>
            <a:r>
              <a:rPr lang="en-US" sz="2200" b="1" dirty="0" smtClean="0"/>
              <a:t>Get </a:t>
            </a:r>
            <a:r>
              <a:rPr lang="en-US" sz="2200" b="1" dirty="0"/>
              <a:t>to know the </a:t>
            </a:r>
            <a:r>
              <a:rPr lang="en-US" sz="2200" b="1" dirty="0" smtClean="0"/>
              <a:t>Arduino</a:t>
            </a:r>
          </a:p>
          <a:p>
            <a:pPr marL="1089025" lvl="5" indent="-174625">
              <a:buFont typeface="Arial" panose="020B0604020202020204" pitchFamily="34" charset="0"/>
              <a:buChar char="•"/>
            </a:pPr>
            <a:r>
              <a:rPr lang="en-US" sz="2200" b="1" dirty="0" smtClean="0"/>
              <a:t>Essential components &amp; steps</a:t>
            </a:r>
          </a:p>
          <a:p>
            <a:pPr marL="1089025" lvl="5" indent="-174625">
              <a:buFont typeface="Arial" panose="020B0604020202020204" pitchFamily="34" charset="0"/>
              <a:buChar char="•"/>
            </a:pPr>
            <a:r>
              <a:rPr lang="en-US" sz="2200" b="1" dirty="0" smtClean="0"/>
              <a:t>Set </a:t>
            </a:r>
            <a:r>
              <a:rPr lang="en-US" sz="2200" b="1" dirty="0"/>
              <a:t>up to measure temperature or light intensity</a:t>
            </a:r>
          </a:p>
          <a:p>
            <a:pPr marL="174625" lvl="2" indent="-174625"/>
            <a:r>
              <a:rPr lang="en-US" sz="2200" b="1" i="1" dirty="0" smtClean="0"/>
              <a:t>	 – 20-minute </a:t>
            </a:r>
            <a:r>
              <a:rPr lang="en-US" sz="2200" b="1" i="1" dirty="0"/>
              <a:t>break </a:t>
            </a:r>
            <a:r>
              <a:rPr lang="en-US" sz="2200" b="1" i="1" dirty="0" smtClean="0"/>
              <a:t>–</a:t>
            </a:r>
          </a:p>
          <a:p>
            <a:pPr marL="1089025" lvl="6" indent="-174625">
              <a:buFont typeface="Arial" panose="020B0604020202020204" pitchFamily="34" charset="0"/>
              <a:buChar char="•"/>
            </a:pPr>
            <a:r>
              <a:rPr lang="en-US" sz="2200" b="1" dirty="0" smtClean="0"/>
              <a:t>Set </a:t>
            </a:r>
            <a:r>
              <a:rPr lang="en-US" sz="2200" b="1" dirty="0"/>
              <a:t>up to </a:t>
            </a:r>
            <a:r>
              <a:rPr lang="en-US" sz="2200" b="1" dirty="0" smtClean="0"/>
              <a:t>measure light intensity or temperature	</a:t>
            </a:r>
            <a:endParaRPr lang="en-US" sz="2200" b="1" i="1" dirty="0" smtClean="0"/>
          </a:p>
          <a:p>
            <a:pPr marL="174625" lvl="2" indent="-174625">
              <a:buFont typeface="Arial" panose="020B0604020202020204" pitchFamily="34" charset="0"/>
              <a:buChar char="•"/>
            </a:pPr>
            <a:r>
              <a:rPr lang="en-US" sz="2200" b="1" dirty="0" smtClean="0"/>
              <a:t>Divide into groups according to interest or teaching level:</a:t>
            </a:r>
          </a:p>
          <a:p>
            <a:pPr marL="1089025" lvl="6" indent="-174625">
              <a:buFont typeface="Arial" panose="020B0604020202020204" pitchFamily="34" charset="0"/>
              <a:buChar char="•"/>
            </a:pPr>
            <a:r>
              <a:rPr lang="en-US" sz="2200" b="1" dirty="0" smtClean="0"/>
              <a:t>“How can we teach these skills in a classroom?”  </a:t>
            </a:r>
          </a:p>
          <a:p>
            <a:pPr marL="174625" lvl="5" indent="-174625"/>
            <a:r>
              <a:rPr lang="en-US" sz="2200" b="1" dirty="0" smtClean="0"/>
              <a:t>			(Which skills? What projects? What aspects to emphasize?)</a:t>
            </a:r>
          </a:p>
          <a:p>
            <a:pPr marL="1089025" lvl="5" indent="-174625">
              <a:buFont typeface="Arial" panose="020B0604020202020204" pitchFamily="34" charset="0"/>
              <a:buChar char="•"/>
            </a:pPr>
            <a:r>
              <a:rPr lang="en-US" sz="2200" b="1" dirty="0" smtClean="0"/>
              <a:t>Report back, </a:t>
            </a:r>
            <a:r>
              <a:rPr lang="en-US" sz="2200" b="1" dirty="0"/>
              <a:t>discuss among the whole </a:t>
            </a:r>
            <a:r>
              <a:rPr lang="en-US" sz="2200" b="1" dirty="0" smtClean="0"/>
              <a:t>group</a:t>
            </a:r>
          </a:p>
          <a:p>
            <a:pPr marL="174625" lvl="1" indent="-174625">
              <a:buFont typeface="Arial" panose="020B0604020202020204" pitchFamily="34" charset="0"/>
              <a:buChar char="•"/>
            </a:pPr>
            <a:r>
              <a:rPr lang="en-US" sz="2200" dirty="0" smtClean="0"/>
              <a:t>Summary of what Tony does in his course.</a:t>
            </a:r>
          </a:p>
          <a:p>
            <a:pPr marL="174625" lvl="1" indent="-174625">
              <a:buFont typeface="Arial" panose="020B0604020202020204" pitchFamily="34" charset="0"/>
              <a:buChar char="•"/>
            </a:pPr>
            <a:r>
              <a:rPr lang="en-US" sz="2200" b="1" dirty="0" smtClean="0">
                <a:solidFill>
                  <a:schemeClr val="accent3">
                    <a:lumMod val="50000"/>
                  </a:schemeClr>
                </a:solidFill>
              </a:rPr>
              <a:t>Converge on some lesson plans?</a:t>
            </a:r>
          </a:p>
          <a:p>
            <a:pPr marL="174625" lvl="1" indent="-174625"/>
            <a:endParaRPr lang="en-US" sz="2200" dirty="0" smtClean="0"/>
          </a:p>
        </p:txBody>
      </p:sp>
      <p:sp>
        <p:nvSpPr>
          <p:cNvPr id="5" name="TextBox 4"/>
          <p:cNvSpPr txBox="1"/>
          <p:nvPr/>
        </p:nvSpPr>
        <p:spPr>
          <a:xfrm>
            <a:off x="776512" y="1465946"/>
            <a:ext cx="830677" cy="369332"/>
          </a:xfrm>
          <a:prstGeom prst="rect">
            <a:avLst/>
          </a:prstGeom>
          <a:noFill/>
        </p:spPr>
        <p:txBody>
          <a:bodyPr wrap="none" rtlCol="0">
            <a:spAutoFit/>
          </a:bodyPr>
          <a:lstStyle/>
          <a:p>
            <a:r>
              <a:rPr lang="en-US" dirty="0" smtClean="0">
                <a:solidFill>
                  <a:schemeClr val="accent3">
                    <a:lumMod val="50000"/>
                  </a:schemeClr>
                </a:solidFill>
              </a:rPr>
              <a:t>30 min</a:t>
            </a:r>
            <a:endParaRPr lang="en-US" dirty="0">
              <a:solidFill>
                <a:schemeClr val="accent3">
                  <a:lumMod val="50000"/>
                </a:schemeClr>
              </a:solidFill>
            </a:endParaRPr>
          </a:p>
        </p:txBody>
      </p:sp>
      <p:sp>
        <p:nvSpPr>
          <p:cNvPr id="6" name="TextBox 5"/>
          <p:cNvSpPr txBox="1"/>
          <p:nvPr/>
        </p:nvSpPr>
        <p:spPr>
          <a:xfrm>
            <a:off x="776512" y="2489202"/>
            <a:ext cx="830677" cy="369332"/>
          </a:xfrm>
          <a:prstGeom prst="rect">
            <a:avLst/>
          </a:prstGeom>
          <a:noFill/>
        </p:spPr>
        <p:txBody>
          <a:bodyPr wrap="none" rtlCol="0">
            <a:spAutoFit/>
          </a:bodyPr>
          <a:lstStyle/>
          <a:p>
            <a:r>
              <a:rPr lang="en-US" dirty="0" smtClean="0">
                <a:solidFill>
                  <a:schemeClr val="accent3">
                    <a:lumMod val="50000"/>
                  </a:schemeClr>
                </a:solidFill>
              </a:rPr>
              <a:t>60 min</a:t>
            </a:r>
            <a:endParaRPr lang="en-US" dirty="0">
              <a:solidFill>
                <a:schemeClr val="accent3">
                  <a:lumMod val="50000"/>
                </a:schemeClr>
              </a:solidFill>
            </a:endParaRPr>
          </a:p>
        </p:txBody>
      </p:sp>
      <p:sp>
        <p:nvSpPr>
          <p:cNvPr id="8" name="TextBox 7"/>
          <p:cNvSpPr txBox="1"/>
          <p:nvPr/>
        </p:nvSpPr>
        <p:spPr>
          <a:xfrm>
            <a:off x="776512" y="3984174"/>
            <a:ext cx="830677" cy="369332"/>
          </a:xfrm>
          <a:prstGeom prst="rect">
            <a:avLst/>
          </a:prstGeom>
          <a:noFill/>
        </p:spPr>
        <p:txBody>
          <a:bodyPr wrap="none" rtlCol="0">
            <a:spAutoFit/>
          </a:bodyPr>
          <a:lstStyle/>
          <a:p>
            <a:r>
              <a:rPr lang="en-US" dirty="0" smtClean="0">
                <a:solidFill>
                  <a:schemeClr val="accent3">
                    <a:lumMod val="50000"/>
                  </a:schemeClr>
                </a:solidFill>
              </a:rPr>
              <a:t>40 min</a:t>
            </a:r>
            <a:endParaRPr lang="en-US" dirty="0">
              <a:solidFill>
                <a:schemeClr val="accent3">
                  <a:lumMod val="50000"/>
                </a:schemeClr>
              </a:solidFill>
            </a:endParaRPr>
          </a:p>
        </p:txBody>
      </p:sp>
      <p:sp>
        <p:nvSpPr>
          <p:cNvPr id="9" name="TextBox 8"/>
          <p:cNvSpPr txBox="1"/>
          <p:nvPr/>
        </p:nvSpPr>
        <p:spPr>
          <a:xfrm>
            <a:off x="776512" y="3381830"/>
            <a:ext cx="830677" cy="369332"/>
          </a:xfrm>
          <a:prstGeom prst="rect">
            <a:avLst/>
          </a:prstGeom>
          <a:noFill/>
        </p:spPr>
        <p:txBody>
          <a:bodyPr wrap="none" rtlCol="0">
            <a:spAutoFit/>
          </a:bodyPr>
          <a:lstStyle/>
          <a:p>
            <a:r>
              <a:rPr lang="en-US" dirty="0" smtClean="0">
                <a:solidFill>
                  <a:schemeClr val="accent3">
                    <a:lumMod val="50000"/>
                  </a:schemeClr>
                </a:solidFill>
              </a:rPr>
              <a:t>40 min</a:t>
            </a:r>
            <a:endParaRPr lang="en-US" dirty="0">
              <a:solidFill>
                <a:schemeClr val="accent3">
                  <a:lumMod val="50000"/>
                </a:schemeClr>
              </a:solidFill>
            </a:endParaRPr>
          </a:p>
        </p:txBody>
      </p:sp>
      <p:sp>
        <p:nvSpPr>
          <p:cNvPr id="10" name="TextBox 9"/>
          <p:cNvSpPr txBox="1"/>
          <p:nvPr/>
        </p:nvSpPr>
        <p:spPr>
          <a:xfrm>
            <a:off x="776512" y="5026705"/>
            <a:ext cx="830677" cy="446892"/>
          </a:xfrm>
          <a:prstGeom prst="rect">
            <a:avLst/>
          </a:prstGeom>
          <a:noFill/>
        </p:spPr>
        <p:txBody>
          <a:bodyPr wrap="none" rtlCol="0">
            <a:spAutoFit/>
          </a:bodyPr>
          <a:lstStyle/>
          <a:p>
            <a:r>
              <a:rPr lang="en-US" dirty="0" smtClean="0">
                <a:solidFill>
                  <a:schemeClr val="accent3">
                    <a:lumMod val="50000"/>
                  </a:schemeClr>
                </a:solidFill>
              </a:rPr>
              <a:t>10 min</a:t>
            </a:r>
            <a:endParaRPr lang="en-US" dirty="0">
              <a:solidFill>
                <a:schemeClr val="accent3">
                  <a:lumMod val="50000"/>
                </a:schemeClr>
              </a:solidFill>
            </a:endParaRPr>
          </a:p>
        </p:txBody>
      </p:sp>
      <p:sp>
        <p:nvSpPr>
          <p:cNvPr id="11" name="TextBox 10"/>
          <p:cNvSpPr txBox="1"/>
          <p:nvPr/>
        </p:nvSpPr>
        <p:spPr>
          <a:xfrm>
            <a:off x="776512" y="5355773"/>
            <a:ext cx="830677" cy="369332"/>
          </a:xfrm>
          <a:prstGeom prst="rect">
            <a:avLst/>
          </a:prstGeom>
          <a:noFill/>
        </p:spPr>
        <p:txBody>
          <a:bodyPr wrap="none" rtlCol="0">
            <a:spAutoFit/>
          </a:bodyPr>
          <a:lstStyle/>
          <a:p>
            <a:r>
              <a:rPr lang="en-US" dirty="0" smtClean="0">
                <a:solidFill>
                  <a:schemeClr val="accent3">
                    <a:lumMod val="50000"/>
                  </a:schemeClr>
                </a:solidFill>
              </a:rPr>
              <a:t>30 min</a:t>
            </a:r>
            <a:endParaRPr lang="en-US" dirty="0">
              <a:solidFill>
                <a:schemeClr val="accent3">
                  <a:lumMod val="50000"/>
                </a:schemeClr>
              </a:solidFill>
            </a:endParaRPr>
          </a:p>
        </p:txBody>
      </p:sp>
      <p:sp>
        <p:nvSpPr>
          <p:cNvPr id="3" name="Rectangle 2"/>
          <p:cNvSpPr/>
          <p:nvPr/>
        </p:nvSpPr>
        <p:spPr>
          <a:xfrm>
            <a:off x="130629" y="725714"/>
            <a:ext cx="10798628" cy="3033486"/>
          </a:xfrm>
          <a:prstGeom prst="rect">
            <a:avLst/>
          </a:prstGeom>
          <a:solidFill>
            <a:srgbClr val="FFFFFF">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44075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151"/>
            <a:ext cx="12192000" cy="1325563"/>
          </a:xfrm>
        </p:spPr>
        <p:txBody>
          <a:bodyPr>
            <a:normAutofit/>
          </a:bodyPr>
          <a:lstStyle/>
          <a:p>
            <a:pPr algn="ctr"/>
            <a:r>
              <a:rPr lang="en-US" sz="2800" b="1" dirty="0" smtClean="0">
                <a:latin typeface="+mn-lt"/>
              </a:rPr>
              <a:t>How </a:t>
            </a:r>
            <a:r>
              <a:rPr lang="en-US" sz="2800" b="1" dirty="0">
                <a:latin typeface="+mn-lt"/>
              </a:rPr>
              <a:t>can we teach these skills in a classroom</a:t>
            </a:r>
            <a:r>
              <a:rPr lang="en-US" sz="2800" b="1" dirty="0" smtClean="0">
                <a:latin typeface="+mn-lt"/>
              </a:rPr>
              <a:t>?</a:t>
            </a:r>
            <a:endParaRPr lang="en-US" sz="2800" b="1" dirty="0">
              <a:latin typeface="+mn-lt"/>
            </a:endParaRPr>
          </a:p>
        </p:txBody>
      </p:sp>
      <p:sp>
        <p:nvSpPr>
          <p:cNvPr id="3" name="Rectangle 2"/>
          <p:cNvSpPr/>
          <p:nvPr/>
        </p:nvSpPr>
        <p:spPr>
          <a:xfrm>
            <a:off x="943428" y="1820875"/>
            <a:ext cx="10435772" cy="2308324"/>
          </a:xfrm>
          <a:prstGeom prst="rect">
            <a:avLst/>
          </a:prstGeom>
        </p:spPr>
        <p:txBody>
          <a:bodyPr wrap="square">
            <a:spAutoFit/>
          </a:bodyPr>
          <a:lstStyle/>
          <a:p>
            <a:pPr marL="174625" lvl="1" indent="-174625">
              <a:buFont typeface="Arial" panose="020B0604020202020204" pitchFamily="34" charset="0"/>
              <a:buChar char="•"/>
            </a:pPr>
            <a:r>
              <a:rPr lang="en-US" sz="2400" dirty="0" smtClean="0"/>
              <a:t>What groups shall we form? (By grade level? By type of science? By…?)</a:t>
            </a:r>
          </a:p>
          <a:p>
            <a:pPr marL="174625" lvl="1" indent="-174625">
              <a:buFont typeface="Arial" panose="020B0604020202020204" pitchFamily="34" charset="0"/>
              <a:buChar char="•"/>
            </a:pPr>
            <a:r>
              <a:rPr lang="en-US" sz="2400" dirty="0" smtClean="0"/>
              <a:t>Divide </a:t>
            </a:r>
            <a:r>
              <a:rPr lang="en-US" sz="2400" dirty="0"/>
              <a:t>into </a:t>
            </a:r>
            <a:r>
              <a:rPr lang="en-US" sz="2400" dirty="0" smtClean="0"/>
              <a:t>groups </a:t>
            </a:r>
          </a:p>
          <a:p>
            <a:pPr marL="1089025" lvl="6" indent="-174625">
              <a:buFont typeface="Arial" panose="020B0604020202020204" pitchFamily="34" charset="0"/>
              <a:buChar char="•"/>
            </a:pPr>
            <a:r>
              <a:rPr lang="en-US" sz="2400" dirty="0" smtClean="0"/>
              <a:t>For </a:t>
            </a:r>
            <a:r>
              <a:rPr lang="en-US" sz="2400" dirty="0"/>
              <a:t>3</a:t>
            </a:r>
            <a:r>
              <a:rPr lang="en-US" sz="2400" dirty="0" smtClean="0"/>
              <a:t> minutes, discuss “How </a:t>
            </a:r>
            <a:r>
              <a:rPr lang="en-US" sz="2400" dirty="0"/>
              <a:t>can we teach these skills in a classroom?” </a:t>
            </a:r>
          </a:p>
          <a:p>
            <a:pPr marL="174625" lvl="6" indent="-174625"/>
            <a:r>
              <a:rPr lang="en-US" sz="2400" dirty="0"/>
              <a:t>	</a:t>
            </a:r>
            <a:r>
              <a:rPr lang="en-US" sz="2400" dirty="0" smtClean="0"/>
              <a:t>		(</a:t>
            </a:r>
            <a:r>
              <a:rPr lang="en-US" sz="2400" dirty="0"/>
              <a:t>Which skills? What projects? What aspects to emphasize</a:t>
            </a:r>
            <a:r>
              <a:rPr lang="en-US" sz="2400" dirty="0" smtClean="0"/>
              <a:t>?)</a:t>
            </a:r>
          </a:p>
          <a:p>
            <a:pPr marL="1089025" lvl="5" indent="-174625">
              <a:buFont typeface="Arial" panose="020B0604020202020204" pitchFamily="34" charset="0"/>
              <a:buChar char="•"/>
            </a:pPr>
            <a:r>
              <a:rPr lang="en-US" sz="2400" dirty="0" smtClean="0"/>
              <a:t>Choose a note-taker.</a:t>
            </a:r>
          </a:p>
          <a:p>
            <a:pPr marL="174625" lvl="1" indent="-174625">
              <a:buFont typeface="Arial" panose="020B0604020202020204" pitchFamily="34" charset="0"/>
              <a:buChar char="•"/>
            </a:pPr>
            <a:r>
              <a:rPr lang="en-US" sz="2400" dirty="0" smtClean="0"/>
              <a:t>Report back to the group as a whole.</a:t>
            </a:r>
            <a:endParaRPr lang="en-US" sz="2400" dirty="0"/>
          </a:p>
        </p:txBody>
      </p:sp>
      <p:sp>
        <p:nvSpPr>
          <p:cNvPr id="5" name="TextBox 4"/>
          <p:cNvSpPr txBox="1"/>
          <p:nvPr/>
        </p:nvSpPr>
        <p:spPr>
          <a:xfrm>
            <a:off x="10638974" y="130630"/>
            <a:ext cx="1285929" cy="369332"/>
          </a:xfrm>
          <a:prstGeom prst="rect">
            <a:avLst/>
          </a:prstGeom>
          <a:noFill/>
        </p:spPr>
        <p:txBody>
          <a:bodyPr wrap="none" rtlCol="0">
            <a:spAutoFit/>
          </a:bodyPr>
          <a:lstStyle/>
          <a:p>
            <a:r>
              <a:rPr lang="en-US" dirty="0" smtClean="0"/>
              <a:t>15 + 25 min</a:t>
            </a:r>
            <a:endParaRPr lang="en-US" dirty="0"/>
          </a:p>
        </p:txBody>
      </p:sp>
      <p:sp>
        <p:nvSpPr>
          <p:cNvPr id="6" name="TextBox 5"/>
          <p:cNvSpPr txBox="1"/>
          <p:nvPr/>
        </p:nvSpPr>
        <p:spPr>
          <a:xfrm>
            <a:off x="10667999" y="478973"/>
            <a:ext cx="1524001" cy="1200329"/>
          </a:xfrm>
          <a:prstGeom prst="rect">
            <a:avLst/>
          </a:prstGeom>
          <a:noFill/>
        </p:spPr>
        <p:txBody>
          <a:bodyPr wrap="square" rtlCol="0">
            <a:spAutoFit/>
          </a:bodyPr>
          <a:lstStyle/>
          <a:p>
            <a:r>
              <a:rPr lang="en-US" dirty="0" smtClean="0"/>
              <a:t>(We can certainly take more time if desired.)</a:t>
            </a:r>
            <a:endParaRPr lang="en-US" dirty="0"/>
          </a:p>
        </p:txBody>
      </p:sp>
    </p:spTree>
    <p:extLst>
      <p:ext uri="{BB962C8B-B14F-4D97-AF65-F5344CB8AC3E}">
        <p14:creationId xmlns:p14="http://schemas.microsoft.com/office/powerpoint/2010/main" val="22390030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485" y="-290286"/>
            <a:ext cx="12192000" cy="1325563"/>
          </a:xfrm>
        </p:spPr>
        <p:txBody>
          <a:bodyPr>
            <a:normAutofit/>
          </a:bodyPr>
          <a:lstStyle/>
          <a:p>
            <a:pPr algn="ctr"/>
            <a:r>
              <a:rPr lang="en-US" sz="2800" b="1" dirty="0">
                <a:latin typeface="+mn-lt"/>
              </a:rPr>
              <a:t/>
            </a:r>
            <a:br>
              <a:rPr lang="en-US" sz="2800" b="1" dirty="0">
                <a:latin typeface="+mn-lt"/>
              </a:rPr>
            </a:br>
            <a:r>
              <a:rPr lang="en-US" sz="2800" b="1" dirty="0">
                <a:latin typeface="+mn-lt"/>
              </a:rPr>
              <a:t>How can we teach these skills in a classroom?</a:t>
            </a:r>
            <a:br>
              <a:rPr lang="en-US" sz="2800" b="1" dirty="0">
                <a:latin typeface="+mn-lt"/>
              </a:rPr>
            </a:br>
            <a:r>
              <a:rPr lang="en-US" sz="2800" dirty="0" smtClean="0">
                <a:latin typeface="+mn-lt"/>
              </a:rPr>
              <a:t>Tony’s week-by-week schedule, 2019</a:t>
            </a:r>
            <a:endParaRPr lang="en-US" sz="2800" dirty="0">
              <a:latin typeface="+mn-lt"/>
            </a:endParaRPr>
          </a:p>
        </p:txBody>
      </p:sp>
      <p:sp>
        <p:nvSpPr>
          <p:cNvPr id="4" name="TextBox 3"/>
          <p:cNvSpPr txBox="1"/>
          <p:nvPr/>
        </p:nvSpPr>
        <p:spPr>
          <a:xfrm>
            <a:off x="339765" y="969521"/>
            <a:ext cx="11715386" cy="5632311"/>
          </a:xfrm>
          <a:prstGeom prst="rect">
            <a:avLst/>
          </a:prstGeom>
          <a:noFill/>
        </p:spPr>
        <p:txBody>
          <a:bodyPr wrap="square" rtlCol="0">
            <a:spAutoFit/>
          </a:bodyPr>
          <a:lstStyle/>
          <a:p>
            <a:pPr marL="231775" indent="-231775"/>
            <a:r>
              <a:rPr lang="en-US" dirty="0" smtClean="0"/>
              <a:t>W01: Get started with the Arduino. Measure voltage, measure temperature. </a:t>
            </a:r>
          </a:p>
          <a:p>
            <a:pPr marL="231775" indent="-231775"/>
            <a:r>
              <a:rPr lang="en-US" dirty="0"/>
              <a:t>W02: </a:t>
            </a:r>
            <a:r>
              <a:rPr lang="en-US" dirty="0" smtClean="0"/>
              <a:t>Go </a:t>
            </a:r>
            <a:r>
              <a:rPr lang="en-US" dirty="0"/>
              <a:t>further with temperature. “What happens to the temperature in my room when I am asleep</a:t>
            </a:r>
            <a:r>
              <a:rPr lang="en-US" dirty="0" smtClean="0"/>
              <a:t>?”</a:t>
            </a:r>
          </a:p>
          <a:p>
            <a:pPr marL="231775" indent="-231775"/>
            <a:r>
              <a:rPr lang="en-US" dirty="0"/>
              <a:t>	</a:t>
            </a:r>
            <a:r>
              <a:rPr lang="en-US" dirty="0" smtClean="0"/>
              <a:t>Sketching imaginary data. (symbols; never curves); arithmetic in the code; “</a:t>
            </a:r>
            <a:r>
              <a:rPr lang="en-US" dirty="0" err="1" smtClean="0"/>
              <a:t>millis</a:t>
            </a:r>
            <a:r>
              <a:rPr lang="en-US" dirty="0" smtClean="0"/>
              <a:t>()”, exporting data to spreadsheets for plotting. HW: measure and plot </a:t>
            </a:r>
            <a:r>
              <a:rPr lang="en-US" i="1" dirty="0" smtClean="0"/>
              <a:t>T</a:t>
            </a:r>
            <a:r>
              <a:rPr lang="en-US" dirty="0" smtClean="0"/>
              <a:t>(</a:t>
            </a:r>
            <a:r>
              <a:rPr lang="en-US" i="1" dirty="0" smtClean="0"/>
              <a:t>t</a:t>
            </a:r>
            <a:r>
              <a:rPr lang="en-US" dirty="0" smtClean="0"/>
              <a:t>) and discuss.</a:t>
            </a:r>
          </a:p>
          <a:p>
            <a:pPr marL="231775" indent="-231775"/>
            <a:r>
              <a:rPr lang="en-US" dirty="0" smtClean="0"/>
              <a:t>W03: Measuring light intensity with the phototransistor. Coding logic-based decisions. Control LEDs. Voltage, current, and Ohm’s Law.  HW: set up the device, plot the data.</a:t>
            </a:r>
          </a:p>
          <a:p>
            <a:pPr marL="231775" indent="-231775"/>
            <a:r>
              <a:rPr lang="en-US" dirty="0" smtClean="0"/>
              <a:t>W04: Loops. Mean, standard deviation, standard error of the mean.  HW: write a code to do this.</a:t>
            </a:r>
          </a:p>
          <a:p>
            <a:pPr marL="231775" indent="-231775"/>
            <a:r>
              <a:rPr lang="en-US" dirty="0" smtClean="0"/>
              <a:t>W05: Start working on final project. More loops; libraries.  HW: write two questions, list necessary devices.</a:t>
            </a:r>
          </a:p>
          <a:p>
            <a:pPr marL="231775" indent="-231775"/>
            <a:r>
              <a:rPr lang="en-US" dirty="0" smtClean="0"/>
              <a:t>W06: Coding tips and pitfalls: matching data types, arrays, “=“ as assignment operator, functions, memory capacity of the Arduino.  HW: choose one question and refine it; sketch imaginary data; refine design. </a:t>
            </a:r>
          </a:p>
          <a:p>
            <a:pPr marL="231775" indent="-231775"/>
            <a:r>
              <a:rPr lang="en-US" dirty="0" smtClean="0"/>
              <a:t>W07: More on coding tips &amp; memory. HW: refine the question and parts list. </a:t>
            </a:r>
          </a:p>
          <a:p>
            <a:pPr marL="231775" indent="-231775"/>
            <a:r>
              <a:rPr lang="en-US" dirty="0" smtClean="0"/>
              <a:t>W08: Correlations in data. </a:t>
            </a:r>
            <a:r>
              <a:rPr lang="en-US" dirty="0"/>
              <a:t>HW: show preliminary data and </a:t>
            </a:r>
            <a:r>
              <a:rPr lang="en-US" dirty="0" smtClean="0"/>
              <a:t>write down two conclusions from it. </a:t>
            </a:r>
            <a:r>
              <a:rPr lang="en-US" dirty="0"/>
              <a:t>If data not available, sketch imaginary data and discuss.</a:t>
            </a:r>
            <a:endParaRPr lang="en-US" dirty="0" smtClean="0"/>
          </a:p>
          <a:p>
            <a:pPr marL="231775" indent="-231775"/>
            <a:r>
              <a:rPr lang="en-US" dirty="0" smtClean="0"/>
              <a:t>W09: Schematic diagrams and wiring diagrams. HW assignment: make one of each.</a:t>
            </a:r>
          </a:p>
          <a:p>
            <a:pPr marL="231775" indent="-231775"/>
            <a:r>
              <a:rPr lang="en-US" dirty="0" smtClean="0"/>
              <a:t>W10: “What makes a science question effective?”  HW10: refine question, continue working on project. List 1-2 technical hurdles remaining.</a:t>
            </a:r>
          </a:p>
          <a:p>
            <a:pPr marL="231775" indent="-231775"/>
            <a:r>
              <a:rPr lang="en-US" dirty="0" smtClean="0"/>
              <a:t>W11: In class: work on project. Review hurdles with instructor. Leave early to collect data if approved.</a:t>
            </a:r>
          </a:p>
          <a:p>
            <a:pPr marL="231775" indent="-231775"/>
            <a:r>
              <a:rPr lang="en-US" dirty="0" smtClean="0"/>
              <a:t>W12: 	“		“		“</a:t>
            </a:r>
          </a:p>
          <a:p>
            <a:pPr marL="231775" indent="-231775"/>
            <a:r>
              <a:rPr lang="en-US" dirty="0" smtClean="0"/>
              <a:t>W13: In-class presentation</a:t>
            </a:r>
          </a:p>
          <a:p>
            <a:pPr marL="231775" indent="-231775"/>
            <a:r>
              <a:rPr lang="en-US" dirty="0" smtClean="0"/>
              <a:t>Finally, a written document.</a:t>
            </a:r>
            <a:endParaRPr lang="en-US" dirty="0"/>
          </a:p>
        </p:txBody>
      </p:sp>
    </p:spTree>
    <p:extLst>
      <p:ext uri="{BB962C8B-B14F-4D97-AF65-F5344CB8AC3E}">
        <p14:creationId xmlns:p14="http://schemas.microsoft.com/office/powerpoint/2010/main" val="2205472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146958" y="707049"/>
            <a:ext cx="11773432" cy="2862322"/>
          </a:xfrm>
          <a:prstGeom prst="roundRect">
            <a:avLst>
              <a:gd name="adj" fmla="val 11533"/>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0" y="220044"/>
            <a:ext cx="12192000" cy="523220"/>
          </a:xfrm>
          <a:prstGeom prst="rect">
            <a:avLst/>
          </a:prstGeom>
        </p:spPr>
        <p:txBody>
          <a:bodyPr wrap="square">
            <a:spAutoFit/>
          </a:bodyPr>
          <a:lstStyle/>
          <a:p>
            <a:pPr indent="290513" algn="ctr"/>
            <a:r>
              <a:rPr lang="en-US" sz="2800" b="1" dirty="0" smtClean="0">
                <a:latin typeface="Calibri" panose="020F0502020204030204" pitchFamily="34" charset="0"/>
              </a:rPr>
              <a:t>Physics192M: </a:t>
            </a:r>
            <a:r>
              <a:rPr lang="en-US" sz="2800" b="1" dirty="0">
                <a:latin typeface="Calibri" panose="020F0502020204030204" pitchFamily="34" charset="0"/>
              </a:rPr>
              <a:t>Introduction to measurement using the Arduino</a:t>
            </a:r>
          </a:p>
        </p:txBody>
      </p:sp>
      <p:grpSp>
        <p:nvGrpSpPr>
          <p:cNvPr id="4" name="Group 3"/>
          <p:cNvGrpSpPr/>
          <p:nvPr/>
        </p:nvGrpSpPr>
        <p:grpSpPr>
          <a:xfrm>
            <a:off x="996042" y="3873213"/>
            <a:ext cx="3543301" cy="2659303"/>
            <a:chOff x="155575" y="1465943"/>
            <a:chExt cx="2858861" cy="2145620"/>
          </a:xfrm>
        </p:grpSpPr>
        <p:pic>
          <p:nvPicPr>
            <p:cNvPr id="2050" name="Picture 2" descr="Image result for arduin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575" y="1465943"/>
              <a:ext cx="2858861" cy="214562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03227" y="3372884"/>
              <a:ext cx="1195082" cy="238679"/>
            </a:xfrm>
            <a:prstGeom prst="rect">
              <a:avLst/>
            </a:prstGeom>
            <a:noFill/>
          </p:spPr>
          <p:txBody>
            <a:bodyPr wrap="none" rtlCol="0">
              <a:spAutoFit/>
            </a:bodyPr>
            <a:lstStyle/>
            <a:p>
              <a:r>
                <a:rPr lang="en-US" sz="1400" dirty="0">
                  <a:solidFill>
                    <a:schemeClr val="bg1"/>
                  </a:solidFill>
                </a:rPr>
                <a:t>www.adafruit.com</a:t>
              </a:r>
            </a:p>
          </p:txBody>
        </p:sp>
      </p:grpSp>
      <p:sp>
        <p:nvSpPr>
          <p:cNvPr id="5" name="TextBox 4"/>
          <p:cNvSpPr txBox="1"/>
          <p:nvPr/>
        </p:nvSpPr>
        <p:spPr>
          <a:xfrm>
            <a:off x="5515776" y="3560708"/>
            <a:ext cx="6268133" cy="2554545"/>
          </a:xfrm>
          <a:prstGeom prst="rect">
            <a:avLst/>
          </a:prstGeom>
          <a:noFill/>
        </p:spPr>
        <p:txBody>
          <a:bodyPr wrap="square" rtlCol="0">
            <a:spAutoFit/>
          </a:bodyPr>
          <a:lstStyle/>
          <a:p>
            <a:r>
              <a:rPr lang="en-US" sz="2000" dirty="0" smtClean="0"/>
              <a:t>Comments for potential instructors:</a:t>
            </a:r>
          </a:p>
          <a:p>
            <a:pPr marL="174625" indent="-174625">
              <a:buFont typeface="Arial" panose="020B0604020202020204" pitchFamily="34" charset="0"/>
              <a:buChar char="•"/>
            </a:pPr>
            <a:r>
              <a:rPr lang="en-US" sz="2000" dirty="0" smtClean="0"/>
              <a:t>1 credit. One 2-h meeting plus 1-2 h homework/week.</a:t>
            </a:r>
            <a:endParaRPr lang="en-US" sz="2000" dirty="0"/>
          </a:p>
          <a:p>
            <a:pPr marL="174625" indent="-174625">
              <a:buFont typeface="Arial" panose="020B0604020202020204" pitchFamily="34" charset="0"/>
              <a:buChar char="•"/>
            </a:pPr>
            <a:r>
              <a:rPr lang="en-US" sz="2000" dirty="0"/>
              <a:t>Pre-</a:t>
            </a:r>
            <a:r>
              <a:rPr lang="en-US" sz="2000" dirty="0" err="1"/>
              <a:t>req</a:t>
            </a:r>
            <a:r>
              <a:rPr lang="en-US" sz="2000" dirty="0"/>
              <a:t>: </a:t>
            </a:r>
            <a:r>
              <a:rPr lang="en-US" sz="2000" dirty="0" smtClean="0"/>
              <a:t>Intro-level mechanics; that’s it.</a:t>
            </a:r>
            <a:endParaRPr lang="en-US" sz="2000" dirty="0"/>
          </a:p>
          <a:p>
            <a:pPr marL="174625" indent="-174625">
              <a:buFont typeface="Arial" panose="020B0604020202020204" pitchFamily="34" charset="0"/>
              <a:buChar char="•"/>
            </a:pPr>
            <a:r>
              <a:rPr lang="en-US" sz="2000" dirty="0" smtClean="0"/>
              <a:t>1 faculty instructor + 1 TA for up to 20 students.</a:t>
            </a:r>
          </a:p>
          <a:p>
            <a:pPr marL="174625" indent="-174625">
              <a:buFont typeface="Arial" panose="020B0604020202020204" pitchFamily="34" charset="0"/>
              <a:buChar char="•"/>
            </a:pPr>
            <a:r>
              <a:rPr lang="en-US" sz="2000" dirty="0" smtClean="0"/>
              <a:t>No textbook but each student should plan $20 for parts.</a:t>
            </a:r>
          </a:p>
          <a:p>
            <a:pPr marL="631825" lvl="1" indent="-174625">
              <a:buFont typeface="Arial" panose="020B0604020202020204" pitchFamily="34" charset="0"/>
              <a:buChar char="•"/>
            </a:pPr>
            <a:r>
              <a:rPr lang="en-US" sz="2000" dirty="0" smtClean="0"/>
              <a:t>Be ready to quietly help students with $$.</a:t>
            </a:r>
          </a:p>
          <a:p>
            <a:pPr marL="631825" lvl="1" indent="-174625">
              <a:buFont typeface="Arial" panose="020B0604020202020204" pitchFamily="34" charset="0"/>
              <a:buChar char="•"/>
            </a:pPr>
            <a:r>
              <a:rPr lang="en-US" sz="2000" dirty="0" smtClean="0"/>
              <a:t>This year, we bought 40 Arduinos and loaned them.</a:t>
            </a:r>
          </a:p>
          <a:p>
            <a:pPr marL="174625" indent="-174625">
              <a:buFont typeface="Arial" panose="020B0604020202020204" pitchFamily="34" charset="0"/>
              <a:buChar char="•"/>
            </a:pPr>
            <a:r>
              <a:rPr lang="en-US" sz="2000" dirty="0" smtClean="0"/>
              <a:t>Don’t be anxious about getting stumped on technical Qs.</a:t>
            </a:r>
          </a:p>
        </p:txBody>
      </p:sp>
      <p:sp>
        <p:nvSpPr>
          <p:cNvPr id="6" name="Rectangle 5"/>
          <p:cNvSpPr/>
          <p:nvPr/>
        </p:nvSpPr>
        <p:spPr>
          <a:xfrm>
            <a:off x="270887" y="707049"/>
            <a:ext cx="11649502" cy="2862322"/>
          </a:xfrm>
          <a:prstGeom prst="rect">
            <a:avLst/>
          </a:prstGeom>
        </p:spPr>
        <p:txBody>
          <a:bodyPr wrap="square">
            <a:spAutoFit/>
          </a:bodyPr>
          <a:lstStyle/>
          <a:p>
            <a:pPr marR="0" algn="just">
              <a:spcBef>
                <a:spcPts val="0"/>
              </a:spcBef>
              <a:spcAft>
                <a:spcPts val="0"/>
              </a:spcAft>
              <a:tabLst>
                <a:tab pos="342900" algn="l"/>
              </a:tabLst>
            </a:pPr>
            <a:r>
              <a:rPr lang="en-US" sz="2000" dirty="0" smtClean="0">
                <a:ea typeface="Times New Roman" panose="02020603050405020304" pitchFamily="18" charset="0"/>
              </a:rPr>
              <a:t>By </a:t>
            </a:r>
            <a:r>
              <a:rPr lang="en-US" sz="2000" dirty="0">
                <a:ea typeface="Times New Roman" panose="02020603050405020304" pitchFamily="18" charset="0"/>
              </a:rPr>
              <a:t>the end of the course, students will have defined their own question, set up a device to collect data, and answered the question. The course also provides a first experience (for </a:t>
            </a:r>
            <a:r>
              <a:rPr lang="en-US" sz="2000" dirty="0" smtClean="0">
                <a:ea typeface="Times New Roman" panose="02020603050405020304" pitchFamily="18" charset="0"/>
              </a:rPr>
              <a:t>many) </a:t>
            </a:r>
            <a:r>
              <a:rPr lang="en-US" sz="2000" dirty="0">
                <a:ea typeface="Times New Roman" panose="02020603050405020304" pitchFamily="18" charset="0"/>
              </a:rPr>
              <a:t>in creating a logical sequence of steps to carry out a task, in preparation for programming. No </a:t>
            </a:r>
            <a:r>
              <a:rPr lang="en-US" sz="2000" dirty="0" smtClean="0">
                <a:ea typeface="Times New Roman" panose="02020603050405020304" pitchFamily="18" charset="0"/>
              </a:rPr>
              <a:t>prior </a:t>
            </a:r>
            <a:r>
              <a:rPr lang="en-US" sz="2000" dirty="0">
                <a:ea typeface="Times New Roman" panose="02020603050405020304" pitchFamily="18" charset="0"/>
              </a:rPr>
              <a:t>experience </a:t>
            </a:r>
            <a:r>
              <a:rPr lang="en-US" sz="2000" dirty="0" smtClean="0">
                <a:ea typeface="Times New Roman" panose="02020603050405020304" pitchFamily="18" charset="0"/>
              </a:rPr>
              <a:t>with computing or hardware is needed. </a:t>
            </a:r>
          </a:p>
          <a:p>
            <a:pPr marL="285750" marR="0" indent="-285750" algn="just">
              <a:spcBef>
                <a:spcPts val="0"/>
              </a:spcBef>
              <a:spcAft>
                <a:spcPts val="0"/>
              </a:spcAft>
              <a:tabLst>
                <a:tab pos="342900" algn="l"/>
              </a:tabLst>
            </a:pPr>
            <a:r>
              <a:rPr lang="en-US" sz="2000" dirty="0" smtClean="0">
                <a:ea typeface="Times New Roman" panose="02020603050405020304" pitchFamily="18" charset="0"/>
              </a:rPr>
              <a:t>Key </a:t>
            </a:r>
            <a:r>
              <a:rPr lang="en-US" sz="2000" dirty="0">
                <a:ea typeface="Times New Roman" panose="02020603050405020304" pitchFamily="18" charset="0"/>
              </a:rPr>
              <a:t>skills to be developed: </a:t>
            </a:r>
          </a:p>
          <a:p>
            <a:pPr marL="522288" marR="0" indent="-179388" algn="just">
              <a:spcBef>
                <a:spcPts val="0"/>
              </a:spcBef>
              <a:spcAft>
                <a:spcPts val="0"/>
              </a:spcAft>
              <a:tabLst>
                <a:tab pos="342900" algn="l"/>
              </a:tabLst>
            </a:pPr>
            <a:r>
              <a:rPr lang="en-US" sz="2000" dirty="0" smtClean="0">
                <a:ea typeface="Times New Roman" panose="02020603050405020304" pitchFamily="18" charset="0"/>
              </a:rPr>
              <a:t>(</a:t>
            </a:r>
            <a:r>
              <a:rPr lang="en-US" sz="2000" i="1" dirty="0" err="1" smtClean="0">
                <a:ea typeface="Times New Roman" panose="02020603050405020304" pitchFamily="18" charset="0"/>
              </a:rPr>
              <a:t>i</a:t>
            </a:r>
            <a:r>
              <a:rPr lang="en-US" sz="2000" dirty="0" smtClean="0">
                <a:ea typeface="Times New Roman" panose="02020603050405020304" pitchFamily="18" charset="0"/>
              </a:rPr>
              <a:t>) Defining </a:t>
            </a:r>
            <a:r>
              <a:rPr lang="en-US" sz="2000" dirty="0">
                <a:ea typeface="Times New Roman" panose="02020603050405020304" pitchFamily="18" charset="0"/>
              </a:rPr>
              <a:t>a curiosity-driven question in a constructive </a:t>
            </a:r>
            <a:r>
              <a:rPr lang="en-US" sz="2000" dirty="0" smtClean="0">
                <a:ea typeface="Times New Roman" panose="02020603050405020304" pitchFamily="18" charset="0"/>
              </a:rPr>
              <a:t>way. </a:t>
            </a:r>
            <a:endParaRPr lang="en-US" sz="2000" dirty="0">
              <a:ea typeface="Times New Roman" panose="02020603050405020304" pitchFamily="18" charset="0"/>
            </a:endParaRPr>
          </a:p>
          <a:p>
            <a:pPr marL="522288" marR="0" indent="-179388" algn="just">
              <a:spcBef>
                <a:spcPts val="0"/>
              </a:spcBef>
              <a:spcAft>
                <a:spcPts val="0"/>
              </a:spcAft>
              <a:tabLst>
                <a:tab pos="342900" algn="l"/>
              </a:tabLst>
            </a:pPr>
            <a:r>
              <a:rPr lang="en-US" sz="2000" dirty="0">
                <a:ea typeface="Times New Roman" panose="02020603050405020304" pitchFamily="18" charset="0"/>
              </a:rPr>
              <a:t>(</a:t>
            </a:r>
            <a:r>
              <a:rPr lang="en-US" sz="2000" i="1" dirty="0">
                <a:ea typeface="Times New Roman" panose="02020603050405020304" pitchFamily="18" charset="0"/>
              </a:rPr>
              <a:t>ii</a:t>
            </a:r>
            <a:r>
              <a:rPr lang="en-US" sz="2000" dirty="0">
                <a:ea typeface="Times New Roman" panose="02020603050405020304" pitchFamily="18" charset="0"/>
              </a:rPr>
              <a:t>) </a:t>
            </a:r>
            <a:r>
              <a:rPr lang="en-US" sz="2000" dirty="0" smtClean="0">
                <a:ea typeface="Times New Roman" panose="02020603050405020304" pitchFamily="18" charset="0"/>
              </a:rPr>
              <a:t>Designing</a:t>
            </a:r>
            <a:r>
              <a:rPr lang="en-US" sz="2000" dirty="0">
                <a:ea typeface="Times New Roman" panose="02020603050405020304" pitchFamily="18" charset="0"/>
              </a:rPr>
              <a:t>, making, and trouble-shooting an apparatus to measure a physical quantity.  </a:t>
            </a:r>
          </a:p>
          <a:p>
            <a:pPr marL="522288" marR="0" indent="-179388" algn="just">
              <a:spcBef>
                <a:spcPts val="0"/>
              </a:spcBef>
              <a:spcAft>
                <a:spcPts val="0"/>
              </a:spcAft>
              <a:tabLst>
                <a:tab pos="342900" algn="l"/>
              </a:tabLst>
            </a:pPr>
            <a:r>
              <a:rPr lang="en-US" sz="2000" dirty="0">
                <a:ea typeface="Times New Roman" panose="02020603050405020304" pitchFamily="18" charset="0"/>
              </a:rPr>
              <a:t>(</a:t>
            </a:r>
            <a:r>
              <a:rPr lang="en-US" sz="2000" i="1" dirty="0">
                <a:ea typeface="Times New Roman" panose="02020603050405020304" pitchFamily="18" charset="0"/>
              </a:rPr>
              <a:t>iii</a:t>
            </a:r>
            <a:r>
              <a:rPr lang="en-US" sz="2000" dirty="0">
                <a:ea typeface="Times New Roman" panose="02020603050405020304" pitchFamily="18" charset="0"/>
              </a:rPr>
              <a:t>) </a:t>
            </a:r>
            <a:r>
              <a:rPr lang="en-US" sz="2000" dirty="0" smtClean="0">
                <a:ea typeface="Times New Roman" panose="02020603050405020304" pitchFamily="18" charset="0"/>
              </a:rPr>
              <a:t>Facility </a:t>
            </a:r>
            <a:r>
              <a:rPr lang="en-US" sz="2000" dirty="0">
                <a:ea typeface="Times New Roman" panose="02020603050405020304" pitchFamily="18" charset="0"/>
              </a:rPr>
              <a:t>with the hardware-software interface. </a:t>
            </a:r>
          </a:p>
          <a:p>
            <a:pPr marL="522288" marR="0" indent="-179388" algn="just">
              <a:spcBef>
                <a:spcPts val="0"/>
              </a:spcBef>
              <a:spcAft>
                <a:spcPts val="0"/>
              </a:spcAft>
              <a:tabLst>
                <a:tab pos="231775" algn="l"/>
              </a:tabLst>
            </a:pPr>
            <a:r>
              <a:rPr lang="en-US" sz="2000" dirty="0">
                <a:ea typeface="Times New Roman" panose="02020603050405020304" pitchFamily="18" charset="0"/>
              </a:rPr>
              <a:t>(</a:t>
            </a:r>
            <a:r>
              <a:rPr lang="en-US" sz="2000" i="1" dirty="0" smtClean="0">
                <a:ea typeface="Times New Roman" panose="02020603050405020304" pitchFamily="18" charset="0"/>
              </a:rPr>
              <a:t>iv</a:t>
            </a:r>
            <a:r>
              <a:rPr lang="en-US" sz="2000" dirty="0" smtClean="0">
                <a:ea typeface="Times New Roman" panose="02020603050405020304" pitchFamily="18" charset="0"/>
              </a:rPr>
              <a:t>) Confidence </a:t>
            </a:r>
            <a:r>
              <a:rPr lang="en-US" sz="2000" dirty="0">
                <a:ea typeface="Times New Roman" panose="02020603050405020304" pitchFamily="18" charset="0"/>
              </a:rPr>
              <a:t>in completing a technical task independently.  </a:t>
            </a:r>
          </a:p>
        </p:txBody>
      </p:sp>
    </p:spTree>
    <p:extLst>
      <p:ext uri="{BB962C8B-B14F-4D97-AF65-F5344CB8AC3E}">
        <p14:creationId xmlns:p14="http://schemas.microsoft.com/office/powerpoint/2010/main" val="10730315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2192000" cy="1325563"/>
          </a:xfrm>
        </p:spPr>
        <p:txBody>
          <a:bodyPr>
            <a:normAutofit/>
          </a:bodyPr>
          <a:lstStyle/>
          <a:p>
            <a:pPr algn="ctr"/>
            <a:r>
              <a:rPr lang="en-US" sz="2800" b="1" dirty="0" smtClean="0">
                <a:latin typeface="+mn-lt"/>
              </a:rPr>
              <a:t>Things done well &amp; not so well in P192M</a:t>
            </a:r>
            <a:endParaRPr lang="en-US" sz="2800" b="1" dirty="0">
              <a:latin typeface="+mn-lt"/>
            </a:endParaRPr>
          </a:p>
        </p:txBody>
      </p:sp>
      <p:sp>
        <p:nvSpPr>
          <p:cNvPr id="4" name="TextBox 3"/>
          <p:cNvSpPr txBox="1"/>
          <p:nvPr/>
        </p:nvSpPr>
        <p:spPr>
          <a:xfrm>
            <a:off x="838200" y="1404085"/>
            <a:ext cx="11160967" cy="3724096"/>
          </a:xfrm>
          <a:prstGeom prst="rect">
            <a:avLst/>
          </a:prstGeom>
          <a:noFill/>
        </p:spPr>
        <p:txBody>
          <a:bodyPr wrap="square" rtlCol="0">
            <a:spAutoFit/>
          </a:bodyPr>
          <a:lstStyle/>
          <a:p>
            <a:r>
              <a:rPr lang="en-US" sz="2000" b="1" dirty="0" smtClean="0"/>
              <a:t>Things done well, mostly after learning from first time teaching:</a:t>
            </a:r>
          </a:p>
          <a:p>
            <a:pPr marL="285750" indent="-173038">
              <a:buFont typeface="Arial" panose="020B0604020202020204" pitchFamily="34" charset="0"/>
              <a:buChar char="•"/>
            </a:pPr>
            <a:r>
              <a:rPr lang="en-US" dirty="0" smtClean="0"/>
              <a:t>Students like designing their own project.</a:t>
            </a:r>
          </a:p>
          <a:p>
            <a:pPr marL="285750" indent="-173038">
              <a:buFont typeface="Arial" panose="020B0604020202020204" pitchFamily="34" charset="0"/>
              <a:buChar char="•"/>
            </a:pPr>
            <a:r>
              <a:rPr lang="en-US" dirty="0" smtClean="0"/>
              <a:t>Students like learning skills they think will be useful outside the class.</a:t>
            </a:r>
          </a:p>
          <a:p>
            <a:pPr marL="285750" indent="-173038">
              <a:buFont typeface="Arial" panose="020B0604020202020204" pitchFamily="34" charset="0"/>
              <a:buChar char="•"/>
            </a:pPr>
            <a:r>
              <a:rPr lang="en-US" dirty="0" smtClean="0"/>
              <a:t>The </a:t>
            </a:r>
            <a:r>
              <a:rPr lang="en-US" dirty="0"/>
              <a:t>tone in class is </a:t>
            </a:r>
            <a:r>
              <a:rPr lang="en-US" dirty="0" smtClean="0"/>
              <a:t>constructive and stimulating. Students help one another.</a:t>
            </a:r>
            <a:endParaRPr lang="en-US" dirty="0"/>
          </a:p>
          <a:p>
            <a:pPr marL="285750" indent="-173038">
              <a:buFont typeface="Arial" panose="020B0604020202020204" pitchFamily="34" charset="0"/>
              <a:buChar char="•"/>
            </a:pPr>
            <a:r>
              <a:rPr lang="en-US" dirty="0" smtClean="0"/>
              <a:t>In class, when instructors review work that students posted for assignment, it is always constructive.</a:t>
            </a:r>
          </a:p>
          <a:p>
            <a:pPr marL="285750" indent="-173038">
              <a:buFont typeface="Arial" panose="020B0604020202020204" pitchFamily="34" charset="0"/>
              <a:buChar char="•"/>
            </a:pPr>
            <a:r>
              <a:rPr lang="en-US" dirty="0" smtClean="0"/>
              <a:t>Timing has improved:</a:t>
            </a:r>
          </a:p>
          <a:p>
            <a:pPr marL="742950" lvl="1" indent="-173038">
              <a:buFont typeface="Arial" panose="020B0604020202020204" pitchFamily="34" charset="0"/>
              <a:buChar char="•"/>
            </a:pPr>
            <a:r>
              <a:rPr lang="en-US" dirty="0"/>
              <a:t>We get started with data acquisition and plotting fast. </a:t>
            </a:r>
            <a:endParaRPr lang="en-US" dirty="0" smtClean="0"/>
          </a:p>
          <a:p>
            <a:pPr marL="742950" lvl="1" indent="-173038">
              <a:buFont typeface="Arial" panose="020B0604020202020204" pitchFamily="34" charset="0"/>
              <a:buChar char="•"/>
            </a:pPr>
            <a:r>
              <a:rPr lang="en-US" dirty="0" smtClean="0"/>
              <a:t>A staged sequence of mini-projects (temp, light…could use one more?)</a:t>
            </a:r>
          </a:p>
          <a:p>
            <a:pPr marL="742950" lvl="1" indent="-173038">
              <a:buFont typeface="Arial" panose="020B0604020202020204" pitchFamily="34" charset="0"/>
              <a:buChar char="•"/>
            </a:pPr>
            <a:r>
              <a:rPr lang="en-US" dirty="0" smtClean="0"/>
              <a:t>A staged sequence of specific coding skills across a few weeks.  </a:t>
            </a:r>
            <a:r>
              <a:rPr lang="en-US" dirty="0" smtClean="0">
                <a:latin typeface="Times New Roman" panose="02020603050405020304" pitchFamily="18" charset="0"/>
                <a:cs typeface="Times New Roman" panose="02020603050405020304" pitchFamily="18" charset="0"/>
                <a:sym typeface="Wingdings" panose="05000000000000000000" pitchFamily="2" charset="2"/>
              </a:rPr>
              <a:t>←</a:t>
            </a:r>
            <a:r>
              <a:rPr lang="en-US" dirty="0" smtClean="0">
                <a:sym typeface="Wingdings" panose="05000000000000000000" pitchFamily="2" charset="2"/>
              </a:rPr>
              <a:t> response to student comments</a:t>
            </a:r>
            <a:endParaRPr lang="en-US" dirty="0" smtClean="0"/>
          </a:p>
          <a:p>
            <a:pPr marL="285750" indent="-173038">
              <a:buFont typeface="Arial" panose="020B0604020202020204" pitchFamily="34" charset="0"/>
              <a:buChar char="•"/>
            </a:pPr>
            <a:r>
              <a:rPr lang="en-US" dirty="0"/>
              <a:t>Handouts with distilled programming tips are useful. There’s too much info online, not all of it relevant.</a:t>
            </a:r>
          </a:p>
          <a:p>
            <a:pPr marL="285750" indent="-173038">
              <a:buFont typeface="Arial" panose="020B0604020202020204" pitchFamily="34" charset="0"/>
              <a:buChar char="•"/>
            </a:pPr>
            <a:r>
              <a:rPr lang="en-US" dirty="0" smtClean="0"/>
              <a:t>Schematic </a:t>
            </a:r>
            <a:r>
              <a:rPr lang="en-US" dirty="0"/>
              <a:t>and wiring diagrams are a good and </a:t>
            </a:r>
            <a:r>
              <a:rPr lang="en-US" dirty="0" smtClean="0"/>
              <a:t>surprisingly challenging </a:t>
            </a:r>
            <a:r>
              <a:rPr lang="en-US" dirty="0"/>
              <a:t>exercise. Could be done earlier.</a:t>
            </a:r>
          </a:p>
          <a:p>
            <a:pPr marL="285750" indent="-173038">
              <a:buFont typeface="Arial" panose="020B0604020202020204" pitchFamily="34" charset="0"/>
              <a:buChar char="•"/>
            </a:pPr>
            <a:r>
              <a:rPr lang="en-US" dirty="0" smtClean="0"/>
              <a:t>2-hour in-class period much better than 1.25-hour, which is far too short!   </a:t>
            </a:r>
            <a:r>
              <a:rPr lang="en-US" dirty="0">
                <a:latin typeface="Times New Roman" panose="02020603050405020304" pitchFamily="18" charset="0"/>
                <a:cs typeface="Times New Roman" panose="02020603050405020304" pitchFamily="18" charset="0"/>
                <a:sym typeface="Wingdings" panose="05000000000000000000" pitchFamily="2" charset="2"/>
              </a:rPr>
              <a:t>←</a:t>
            </a:r>
            <a:r>
              <a:rPr lang="en-US" dirty="0">
                <a:sym typeface="Wingdings" panose="05000000000000000000" pitchFamily="2" charset="2"/>
              </a:rPr>
              <a:t> response to student comments</a:t>
            </a:r>
            <a:endParaRPr lang="en-US" dirty="0" smtClean="0"/>
          </a:p>
          <a:p>
            <a:pPr marL="285750" indent="-173038">
              <a:buFont typeface="Arial" panose="020B0604020202020204" pitchFamily="34" charset="0"/>
              <a:buChar char="•"/>
            </a:pPr>
            <a:r>
              <a:rPr lang="en-US" dirty="0" smtClean="0"/>
              <a:t>As many as 20 students in a section is OK with a good teaching assistant; 7 is a bit small.</a:t>
            </a:r>
          </a:p>
        </p:txBody>
      </p:sp>
      <p:sp>
        <p:nvSpPr>
          <p:cNvPr id="3" name="Rectangle 2"/>
          <p:cNvSpPr/>
          <p:nvPr/>
        </p:nvSpPr>
        <p:spPr>
          <a:xfrm>
            <a:off x="966716" y="5308673"/>
            <a:ext cx="10483756" cy="646331"/>
          </a:xfrm>
          <a:prstGeom prst="rect">
            <a:avLst/>
          </a:prstGeom>
        </p:spPr>
        <p:txBody>
          <a:bodyPr wrap="square">
            <a:spAutoFit/>
          </a:bodyPr>
          <a:lstStyle/>
          <a:p>
            <a:pPr marL="112712"/>
            <a:r>
              <a:rPr lang="en-US" b="1" dirty="0">
                <a:solidFill>
                  <a:srgbClr val="660066"/>
                </a:solidFill>
              </a:rPr>
              <a:t>The course “allowed [a student] to go above and beyond what I was capable of doing, and FAIL. Failing and switching the basis of my project without an extreme impact to my grade was beyond valuable to me. “</a:t>
            </a:r>
          </a:p>
        </p:txBody>
      </p:sp>
      <p:sp>
        <p:nvSpPr>
          <p:cNvPr id="5" name="5-Point Star 4"/>
          <p:cNvSpPr/>
          <p:nvPr/>
        </p:nvSpPr>
        <p:spPr>
          <a:xfrm>
            <a:off x="725714" y="4194628"/>
            <a:ext cx="246743" cy="246743"/>
          </a:xfrm>
          <a:prstGeom prst="star5">
            <a:avLst/>
          </a:prstGeom>
          <a:solidFill>
            <a:srgbClr val="FFFF0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31179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itle 1"/>
          <p:cNvSpPr txBox="1">
            <a:spLocks/>
          </p:cNvSpPr>
          <p:nvPr/>
        </p:nvSpPr>
        <p:spPr>
          <a:xfrm>
            <a:off x="2249873" y="703254"/>
            <a:ext cx="3382381" cy="576168"/>
          </a:xfrm>
          <a:prstGeom prst="rect">
            <a:avLst/>
          </a:prstGeom>
        </p:spPr>
        <p:txBody>
          <a:bodyPr vert="horz" lIns="39745" tIns="19872" rIns="39745" bIns="19872"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dirty="0">
                <a:latin typeface="+mn-lt"/>
              </a:rPr>
              <a:t>Schematic diagram</a:t>
            </a:r>
          </a:p>
        </p:txBody>
      </p:sp>
      <p:cxnSp>
        <p:nvCxnSpPr>
          <p:cNvPr id="25" name="Straight Connector 24"/>
          <p:cNvCxnSpPr/>
          <p:nvPr/>
        </p:nvCxnSpPr>
        <p:spPr>
          <a:xfrm>
            <a:off x="5536456" y="1086211"/>
            <a:ext cx="0" cy="32276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6" name="Title 1"/>
          <p:cNvSpPr txBox="1">
            <a:spLocks/>
          </p:cNvSpPr>
          <p:nvPr/>
        </p:nvSpPr>
        <p:spPr>
          <a:xfrm>
            <a:off x="6596788" y="703254"/>
            <a:ext cx="2767017" cy="576168"/>
          </a:xfrm>
          <a:prstGeom prst="rect">
            <a:avLst/>
          </a:prstGeom>
        </p:spPr>
        <p:txBody>
          <a:bodyPr vert="horz" lIns="39745" tIns="19872" rIns="39745" bIns="19872"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dirty="0">
                <a:latin typeface="+mn-lt"/>
              </a:rPr>
              <a:t>Wiring diagram</a:t>
            </a:r>
          </a:p>
        </p:txBody>
      </p:sp>
      <p:sp>
        <p:nvSpPr>
          <p:cNvPr id="198" name="TextBox 197"/>
          <p:cNvSpPr txBox="1"/>
          <p:nvPr/>
        </p:nvSpPr>
        <p:spPr>
          <a:xfrm>
            <a:off x="1709107" y="3845278"/>
            <a:ext cx="3827350" cy="1099275"/>
          </a:xfrm>
          <a:prstGeom prst="rect">
            <a:avLst/>
          </a:prstGeom>
          <a:noFill/>
        </p:spPr>
        <p:txBody>
          <a:bodyPr wrap="square" rtlCol="0">
            <a:spAutoFit/>
          </a:bodyPr>
          <a:lstStyle/>
          <a:p>
            <a:pPr marL="116895" indent="-116895"/>
            <a:r>
              <a:rPr lang="en-US" sz="1636" dirty="0"/>
              <a:t>What are the main parts and their </a:t>
            </a:r>
            <a:r>
              <a:rPr lang="en-US" sz="1636" dirty="0" smtClean="0"/>
              <a:t>function? (Not </a:t>
            </a:r>
            <a:r>
              <a:rPr lang="en-US" sz="1636" dirty="0"/>
              <a:t>technical specs or </a:t>
            </a:r>
            <a:r>
              <a:rPr lang="en-US" sz="1636" dirty="0" smtClean="0"/>
              <a:t>names.)</a:t>
            </a:r>
            <a:endParaRPr lang="en-US" sz="1636" dirty="0"/>
          </a:p>
          <a:p>
            <a:pPr marL="116895" indent="-116895"/>
            <a:r>
              <a:rPr lang="en-US" sz="1636" dirty="0"/>
              <a:t>How does the information or current flow?</a:t>
            </a:r>
          </a:p>
          <a:p>
            <a:pPr marL="116895" indent="-116895"/>
            <a:r>
              <a:rPr lang="en-US" sz="1636" dirty="0" smtClean="0"/>
              <a:t>Don’t </a:t>
            </a:r>
            <a:r>
              <a:rPr lang="en-US" sz="1636" dirty="0"/>
              <a:t>forget the computer</a:t>
            </a:r>
            <a:r>
              <a:rPr lang="en-US" sz="1636" dirty="0" smtClean="0"/>
              <a:t>.</a:t>
            </a:r>
            <a:endParaRPr lang="en-US" sz="1636" dirty="0"/>
          </a:p>
        </p:txBody>
      </p:sp>
      <p:grpSp>
        <p:nvGrpSpPr>
          <p:cNvPr id="15" name="Group 14"/>
          <p:cNvGrpSpPr/>
          <p:nvPr/>
        </p:nvGrpSpPr>
        <p:grpSpPr>
          <a:xfrm>
            <a:off x="2016917" y="1490870"/>
            <a:ext cx="3033099" cy="2209312"/>
            <a:chOff x="598440" y="2811264"/>
            <a:chExt cx="2973589" cy="2165965"/>
          </a:xfrm>
        </p:grpSpPr>
        <p:grpSp>
          <p:nvGrpSpPr>
            <p:cNvPr id="119" name="Group 118"/>
            <p:cNvGrpSpPr/>
            <p:nvPr/>
          </p:nvGrpSpPr>
          <p:grpSpPr>
            <a:xfrm flipH="1">
              <a:off x="670041" y="3730972"/>
              <a:ext cx="1102079" cy="737232"/>
              <a:chOff x="4964727" y="632863"/>
              <a:chExt cx="1417443" cy="841095"/>
            </a:xfrm>
          </p:grpSpPr>
          <p:cxnSp>
            <p:nvCxnSpPr>
              <p:cNvPr id="184" name="Straight Connector 183"/>
              <p:cNvCxnSpPr/>
              <p:nvPr/>
            </p:nvCxnSpPr>
            <p:spPr>
              <a:xfrm>
                <a:off x="5648325" y="859809"/>
                <a:ext cx="0"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a:off x="5846857" y="859809"/>
                <a:ext cx="0"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flipH="1">
                <a:off x="5745707" y="1035966"/>
                <a:ext cx="0" cy="26498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H="1">
                <a:off x="5941680" y="1035966"/>
                <a:ext cx="0" cy="26498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5941679" y="1171576"/>
                <a:ext cx="440491" cy="475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a:off x="4964727" y="1171576"/>
                <a:ext cx="68359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90" name="TextBox 189"/>
              <p:cNvSpPr txBox="1"/>
              <p:nvPr/>
            </p:nvSpPr>
            <p:spPr>
              <a:xfrm>
                <a:off x="5190560" y="632863"/>
                <a:ext cx="590612" cy="314485"/>
              </a:xfrm>
              <a:prstGeom prst="rect">
                <a:avLst/>
              </a:prstGeom>
              <a:noFill/>
            </p:spPr>
            <p:txBody>
              <a:bodyPr wrap="none" rtlCol="0">
                <a:spAutoFit/>
              </a:bodyPr>
              <a:lstStyle/>
              <a:p>
                <a:r>
                  <a:rPr lang="en-US" sz="1227" dirty="0"/>
                  <a:t>+5 V</a:t>
                </a:r>
              </a:p>
            </p:txBody>
          </p:sp>
        </p:grpSp>
        <p:grpSp>
          <p:nvGrpSpPr>
            <p:cNvPr id="124" name="Group 123"/>
            <p:cNvGrpSpPr/>
            <p:nvPr/>
          </p:nvGrpSpPr>
          <p:grpSpPr>
            <a:xfrm>
              <a:off x="1486383" y="3812183"/>
              <a:ext cx="620270" cy="494101"/>
              <a:chOff x="3066339" y="4291456"/>
              <a:chExt cx="1009650" cy="713434"/>
            </a:xfrm>
          </p:grpSpPr>
          <p:grpSp>
            <p:nvGrpSpPr>
              <p:cNvPr id="178" name="Group 177"/>
              <p:cNvGrpSpPr/>
              <p:nvPr/>
            </p:nvGrpSpPr>
            <p:grpSpPr>
              <a:xfrm rot="10800000">
                <a:off x="3066339" y="4719140"/>
                <a:ext cx="1009650" cy="285750"/>
                <a:chOff x="0" y="0"/>
                <a:chExt cx="1009650" cy="285750"/>
              </a:xfrm>
            </p:grpSpPr>
            <p:cxnSp>
              <p:nvCxnSpPr>
                <p:cNvPr id="181" name="Straight Connector 180"/>
                <p:cNvCxnSpPr/>
                <p:nvPr/>
              </p:nvCxnSpPr>
              <p:spPr>
                <a:xfrm>
                  <a:off x="0" y="147639"/>
                  <a:ext cx="10096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2" name="Isosceles Triangle 181"/>
                <p:cNvSpPr/>
                <p:nvPr/>
              </p:nvSpPr>
              <p:spPr>
                <a:xfrm rot="5400000">
                  <a:off x="280987" y="28575"/>
                  <a:ext cx="285750" cy="2286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9745" tIns="19872" rIns="39745" bIns="19872" numCol="1" spcCol="0" rtlCol="0" fromWordArt="0" anchor="ctr" anchorCtr="0" forceAA="0" compatLnSpc="1">
                  <a:prstTxWarp prst="textNoShape">
                    <a:avLst/>
                  </a:prstTxWarp>
                  <a:noAutofit/>
                </a:bodyPr>
                <a:lstStyle/>
                <a:p>
                  <a:endParaRPr lang="en-US" sz="1364"/>
                </a:p>
              </p:txBody>
            </p:sp>
            <p:cxnSp>
              <p:nvCxnSpPr>
                <p:cNvPr id="183" name="Straight Connector 182"/>
                <p:cNvCxnSpPr/>
                <p:nvPr/>
              </p:nvCxnSpPr>
              <p:spPr>
                <a:xfrm>
                  <a:off x="538162" y="0"/>
                  <a:ext cx="0" cy="2857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9" name="Straight Arrow Connector 178"/>
              <p:cNvCxnSpPr/>
              <p:nvPr/>
            </p:nvCxnSpPr>
            <p:spPr>
              <a:xfrm flipV="1">
                <a:off x="3578770" y="4291456"/>
                <a:ext cx="177421" cy="286603"/>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0" name="Straight Arrow Connector 179"/>
              <p:cNvCxnSpPr/>
              <p:nvPr/>
            </p:nvCxnSpPr>
            <p:spPr>
              <a:xfrm flipV="1">
                <a:off x="3766427" y="4298529"/>
                <a:ext cx="177421" cy="286603"/>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28" name="Group 127"/>
            <p:cNvGrpSpPr/>
            <p:nvPr/>
          </p:nvGrpSpPr>
          <p:grpSpPr>
            <a:xfrm>
              <a:off x="2698767" y="4123876"/>
              <a:ext cx="534446" cy="167465"/>
              <a:chOff x="5175250" y="1714500"/>
              <a:chExt cx="1425575" cy="396240"/>
            </a:xfrm>
          </p:grpSpPr>
          <p:cxnSp>
            <p:nvCxnSpPr>
              <p:cNvPr id="175" name="Straight Connector 174"/>
              <p:cNvCxnSpPr/>
              <p:nvPr/>
            </p:nvCxnSpPr>
            <p:spPr>
              <a:xfrm>
                <a:off x="5175250" y="1897380"/>
                <a:ext cx="265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76" name="Freeform 175"/>
              <p:cNvSpPr/>
              <p:nvPr/>
            </p:nvSpPr>
            <p:spPr>
              <a:xfrm>
                <a:off x="5440680" y="1714500"/>
                <a:ext cx="845820" cy="396240"/>
              </a:xfrm>
              <a:custGeom>
                <a:avLst/>
                <a:gdLst>
                  <a:gd name="connsiteX0" fmla="*/ 0 w 845820"/>
                  <a:gd name="connsiteY0" fmla="*/ 182880 h 396240"/>
                  <a:gd name="connsiteX1" fmla="*/ 114300 w 845820"/>
                  <a:gd name="connsiteY1" fmla="*/ 0 h 396240"/>
                  <a:gd name="connsiteX2" fmla="*/ 251460 w 845820"/>
                  <a:gd name="connsiteY2" fmla="*/ 388620 h 396240"/>
                  <a:gd name="connsiteX3" fmla="*/ 396240 w 845820"/>
                  <a:gd name="connsiteY3" fmla="*/ 38100 h 396240"/>
                  <a:gd name="connsiteX4" fmla="*/ 525780 w 845820"/>
                  <a:gd name="connsiteY4" fmla="*/ 396240 h 396240"/>
                  <a:gd name="connsiteX5" fmla="*/ 662940 w 845820"/>
                  <a:gd name="connsiteY5" fmla="*/ 38100 h 396240"/>
                  <a:gd name="connsiteX6" fmla="*/ 784860 w 845820"/>
                  <a:gd name="connsiteY6" fmla="*/ 388620 h 396240"/>
                  <a:gd name="connsiteX7" fmla="*/ 845820 w 845820"/>
                  <a:gd name="connsiteY7" fmla="*/ 190500 h 39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5820" h="396240">
                    <a:moveTo>
                      <a:pt x="0" y="182880"/>
                    </a:moveTo>
                    <a:lnTo>
                      <a:pt x="114300" y="0"/>
                    </a:lnTo>
                    <a:lnTo>
                      <a:pt x="251460" y="388620"/>
                    </a:lnTo>
                    <a:lnTo>
                      <a:pt x="396240" y="38100"/>
                    </a:lnTo>
                    <a:lnTo>
                      <a:pt x="525780" y="396240"/>
                    </a:lnTo>
                    <a:lnTo>
                      <a:pt x="662940" y="38100"/>
                    </a:lnTo>
                    <a:lnTo>
                      <a:pt x="784860" y="388620"/>
                    </a:lnTo>
                    <a:lnTo>
                      <a:pt x="845820" y="19050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64"/>
              </a:p>
            </p:txBody>
          </p:sp>
          <p:cxnSp>
            <p:nvCxnSpPr>
              <p:cNvPr id="177" name="Straight Connector 176"/>
              <p:cNvCxnSpPr/>
              <p:nvPr/>
            </p:nvCxnSpPr>
            <p:spPr>
              <a:xfrm>
                <a:off x="6283325" y="1900555"/>
                <a:ext cx="3175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0" name="Freeform 129"/>
            <p:cNvSpPr/>
            <p:nvPr/>
          </p:nvSpPr>
          <p:spPr>
            <a:xfrm>
              <a:off x="671522" y="4204661"/>
              <a:ext cx="2563585" cy="604927"/>
            </a:xfrm>
            <a:custGeom>
              <a:avLst/>
              <a:gdLst>
                <a:gd name="connsiteX0" fmla="*/ 3698543 w 3698543"/>
                <a:gd name="connsiteY0" fmla="*/ 0 h 873456"/>
                <a:gd name="connsiteX1" fmla="*/ 3698543 w 3698543"/>
                <a:gd name="connsiteY1" fmla="*/ 873456 h 873456"/>
                <a:gd name="connsiteX2" fmla="*/ 0 w 3698543"/>
                <a:gd name="connsiteY2" fmla="*/ 873456 h 873456"/>
                <a:gd name="connsiteX3" fmla="*/ 0 w 3698543"/>
                <a:gd name="connsiteY3" fmla="*/ 13647 h 873456"/>
              </a:gdLst>
              <a:ahLst/>
              <a:cxnLst>
                <a:cxn ang="0">
                  <a:pos x="connsiteX0" y="connsiteY0"/>
                </a:cxn>
                <a:cxn ang="0">
                  <a:pos x="connsiteX1" y="connsiteY1"/>
                </a:cxn>
                <a:cxn ang="0">
                  <a:pos x="connsiteX2" y="connsiteY2"/>
                </a:cxn>
                <a:cxn ang="0">
                  <a:pos x="connsiteX3" y="connsiteY3"/>
                </a:cxn>
              </a:cxnLst>
              <a:rect l="l" t="t" r="r" b="b"/>
              <a:pathLst>
                <a:path w="3698543" h="873456">
                  <a:moveTo>
                    <a:pt x="3698543" y="0"/>
                  </a:moveTo>
                  <a:lnTo>
                    <a:pt x="3698543" y="873456"/>
                  </a:lnTo>
                  <a:lnTo>
                    <a:pt x="0" y="873456"/>
                  </a:lnTo>
                  <a:lnTo>
                    <a:pt x="0" y="13647"/>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64"/>
            </a:p>
          </p:txBody>
        </p:sp>
        <p:sp>
          <p:nvSpPr>
            <p:cNvPr id="136" name="TextBox 135"/>
            <p:cNvSpPr txBox="1"/>
            <p:nvPr/>
          </p:nvSpPr>
          <p:spPr>
            <a:xfrm>
              <a:off x="2542348" y="3861777"/>
              <a:ext cx="1029681" cy="255094"/>
            </a:xfrm>
            <a:prstGeom prst="rect">
              <a:avLst/>
            </a:prstGeom>
            <a:noFill/>
          </p:spPr>
          <p:txBody>
            <a:bodyPr wrap="none" rtlCol="0">
              <a:spAutoFit/>
            </a:bodyPr>
            <a:lstStyle/>
            <a:p>
              <a:r>
                <a:rPr lang="en-US" sz="1091" dirty="0"/>
                <a:t>Resistor, 10 k</a:t>
              </a:r>
              <a:r>
                <a:rPr lang="en-US" sz="1091" dirty="0">
                  <a:latin typeface="Symbol" panose="05050102010706020507" pitchFamily="18" charset="2"/>
                </a:rPr>
                <a:t>W</a:t>
              </a:r>
            </a:p>
          </p:txBody>
        </p:sp>
        <p:grpSp>
          <p:nvGrpSpPr>
            <p:cNvPr id="158" name="Group 157"/>
            <p:cNvGrpSpPr/>
            <p:nvPr/>
          </p:nvGrpSpPr>
          <p:grpSpPr>
            <a:xfrm flipH="1">
              <a:off x="598440" y="4812311"/>
              <a:ext cx="380231" cy="164918"/>
              <a:chOff x="7200900" y="822960"/>
              <a:chExt cx="1173480" cy="451485"/>
            </a:xfrm>
          </p:grpSpPr>
          <p:sp>
            <p:nvSpPr>
              <p:cNvPr id="171" name="Freeform 170"/>
              <p:cNvSpPr/>
              <p:nvPr/>
            </p:nvSpPr>
            <p:spPr>
              <a:xfrm>
                <a:off x="7200900" y="822960"/>
                <a:ext cx="937260" cy="320040"/>
              </a:xfrm>
              <a:custGeom>
                <a:avLst/>
                <a:gdLst>
                  <a:gd name="connsiteX0" fmla="*/ 0 w 937260"/>
                  <a:gd name="connsiteY0" fmla="*/ 0 h 320040"/>
                  <a:gd name="connsiteX1" fmla="*/ 937260 w 937260"/>
                  <a:gd name="connsiteY1" fmla="*/ 0 h 320040"/>
                  <a:gd name="connsiteX2" fmla="*/ 937260 w 937260"/>
                  <a:gd name="connsiteY2" fmla="*/ 320040 h 320040"/>
                </a:gdLst>
                <a:ahLst/>
                <a:cxnLst>
                  <a:cxn ang="0">
                    <a:pos x="connsiteX0" y="connsiteY0"/>
                  </a:cxn>
                  <a:cxn ang="0">
                    <a:pos x="connsiteX1" y="connsiteY1"/>
                  </a:cxn>
                  <a:cxn ang="0">
                    <a:pos x="connsiteX2" y="connsiteY2"/>
                  </a:cxn>
                </a:cxnLst>
                <a:rect l="l" t="t" r="r" b="b"/>
                <a:pathLst>
                  <a:path w="937260" h="320040">
                    <a:moveTo>
                      <a:pt x="0" y="0"/>
                    </a:moveTo>
                    <a:lnTo>
                      <a:pt x="937260" y="0"/>
                    </a:lnTo>
                    <a:lnTo>
                      <a:pt x="937260" y="32004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64"/>
              </a:p>
            </p:txBody>
          </p:sp>
          <p:cxnSp>
            <p:nvCxnSpPr>
              <p:cNvPr id="172" name="Straight Connector 171"/>
              <p:cNvCxnSpPr/>
              <p:nvPr/>
            </p:nvCxnSpPr>
            <p:spPr>
              <a:xfrm>
                <a:off x="7932420" y="1143000"/>
                <a:ext cx="44196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8020050" y="1212532"/>
                <a:ext cx="2362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8096250" y="1274445"/>
                <a:ext cx="838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9" name="Oval 158"/>
            <p:cNvSpPr/>
            <p:nvPr/>
          </p:nvSpPr>
          <p:spPr>
            <a:xfrm>
              <a:off x="2308214" y="4183563"/>
              <a:ext cx="46813" cy="5277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64"/>
            </a:p>
          </p:txBody>
        </p:sp>
        <p:sp>
          <p:nvSpPr>
            <p:cNvPr id="161" name="TextBox 160"/>
            <p:cNvSpPr txBox="1"/>
            <p:nvPr/>
          </p:nvSpPr>
          <p:spPr>
            <a:xfrm>
              <a:off x="2042925" y="3346355"/>
              <a:ext cx="757992" cy="419667"/>
            </a:xfrm>
            <a:prstGeom prst="rect">
              <a:avLst/>
            </a:prstGeom>
            <a:noFill/>
          </p:spPr>
          <p:txBody>
            <a:bodyPr wrap="square" rtlCol="0">
              <a:spAutoFit/>
            </a:bodyPr>
            <a:lstStyle/>
            <a:p>
              <a:r>
                <a:rPr lang="en-US" sz="1091" dirty="0"/>
                <a:t>Voltage detector</a:t>
              </a:r>
              <a:endParaRPr lang="en-US" sz="1091" baseline="-25000" dirty="0"/>
            </a:p>
          </p:txBody>
        </p:sp>
        <p:cxnSp>
          <p:nvCxnSpPr>
            <p:cNvPr id="169" name="Straight Connector 168"/>
            <p:cNvCxnSpPr/>
            <p:nvPr/>
          </p:nvCxnSpPr>
          <p:spPr>
            <a:xfrm>
              <a:off x="1961353" y="4201155"/>
              <a:ext cx="737414" cy="1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a:stCxn id="159" idx="0"/>
            </p:cNvCxnSpPr>
            <p:nvPr/>
          </p:nvCxnSpPr>
          <p:spPr>
            <a:xfrm flipH="1" flipV="1">
              <a:off x="2331620" y="3730972"/>
              <a:ext cx="1" cy="4525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1575909" y="4252760"/>
              <a:ext cx="754151" cy="502142"/>
            </a:xfrm>
            <a:prstGeom prst="rect">
              <a:avLst/>
            </a:prstGeom>
          </p:spPr>
          <p:txBody>
            <a:bodyPr wrap="square">
              <a:spAutoFit/>
            </a:bodyPr>
            <a:lstStyle/>
            <a:p>
              <a:r>
                <a:rPr lang="en-US" sz="1364" dirty="0"/>
                <a:t>Light sensor</a:t>
              </a:r>
            </a:p>
          </p:txBody>
        </p:sp>
        <p:cxnSp>
          <p:nvCxnSpPr>
            <p:cNvPr id="38" name="Straight Arrow Connector 37"/>
            <p:cNvCxnSpPr/>
            <p:nvPr/>
          </p:nvCxnSpPr>
          <p:spPr>
            <a:xfrm flipV="1">
              <a:off x="2330060" y="3048110"/>
              <a:ext cx="0" cy="34890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9" name="TextBox 198"/>
            <p:cNvSpPr txBox="1"/>
            <p:nvPr/>
          </p:nvSpPr>
          <p:spPr>
            <a:xfrm>
              <a:off x="1990529" y="2811264"/>
              <a:ext cx="757992" cy="255094"/>
            </a:xfrm>
            <a:prstGeom prst="rect">
              <a:avLst/>
            </a:prstGeom>
            <a:noFill/>
          </p:spPr>
          <p:txBody>
            <a:bodyPr wrap="square" rtlCol="0">
              <a:spAutoFit/>
            </a:bodyPr>
            <a:lstStyle/>
            <a:p>
              <a:r>
                <a:rPr lang="en-US" sz="1091" dirty="0"/>
                <a:t>Computer</a:t>
              </a:r>
              <a:endParaRPr lang="en-US" sz="1091" baseline="-25000" dirty="0"/>
            </a:p>
          </p:txBody>
        </p:sp>
      </p:grpSp>
      <p:sp>
        <p:nvSpPr>
          <p:cNvPr id="200" name="TextBox 199"/>
          <p:cNvSpPr txBox="1"/>
          <p:nvPr/>
        </p:nvSpPr>
        <p:spPr>
          <a:xfrm>
            <a:off x="6143652" y="3895426"/>
            <a:ext cx="4524348" cy="1099275"/>
          </a:xfrm>
          <a:prstGeom prst="rect">
            <a:avLst/>
          </a:prstGeom>
          <a:noFill/>
        </p:spPr>
        <p:txBody>
          <a:bodyPr wrap="square" rtlCol="0">
            <a:spAutoFit/>
          </a:bodyPr>
          <a:lstStyle/>
          <a:p>
            <a:pPr marL="116895" indent="-116895"/>
            <a:r>
              <a:rPr lang="en-US" sz="1636" dirty="0"/>
              <a:t>What wire goes where?</a:t>
            </a:r>
          </a:p>
          <a:p>
            <a:pPr marL="116895" indent="-116895"/>
            <a:r>
              <a:rPr lang="en-US" sz="1636" dirty="0"/>
              <a:t>What are the names and (maybe) technical specs?</a:t>
            </a:r>
          </a:p>
          <a:p>
            <a:pPr marL="116895" indent="-116895"/>
            <a:r>
              <a:rPr lang="en-US" sz="1636" dirty="0"/>
              <a:t>It might be harder to see how the information or current flows.</a:t>
            </a:r>
          </a:p>
        </p:txBody>
      </p:sp>
      <p:grpSp>
        <p:nvGrpSpPr>
          <p:cNvPr id="24" name="Group 23"/>
          <p:cNvGrpSpPr/>
          <p:nvPr/>
        </p:nvGrpSpPr>
        <p:grpSpPr>
          <a:xfrm>
            <a:off x="4625525" y="5580730"/>
            <a:ext cx="3200106" cy="654437"/>
            <a:chOff x="4548902" y="8185070"/>
            <a:chExt cx="4693489" cy="959841"/>
          </a:xfrm>
        </p:grpSpPr>
        <p:grpSp>
          <p:nvGrpSpPr>
            <p:cNvPr id="44" name="Group 43"/>
            <p:cNvGrpSpPr/>
            <p:nvPr/>
          </p:nvGrpSpPr>
          <p:grpSpPr>
            <a:xfrm>
              <a:off x="4548902" y="8264955"/>
              <a:ext cx="1098971" cy="800070"/>
              <a:chOff x="4191000" y="7672388"/>
              <a:chExt cx="601840" cy="438150"/>
            </a:xfrm>
          </p:grpSpPr>
          <p:cxnSp>
            <p:nvCxnSpPr>
              <p:cNvPr id="41" name="Straight Connector 40"/>
              <p:cNvCxnSpPr/>
              <p:nvPr/>
            </p:nvCxnSpPr>
            <p:spPr>
              <a:xfrm>
                <a:off x="4462463" y="7672388"/>
                <a:ext cx="0" cy="438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191000" y="7877175"/>
                <a:ext cx="6018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244161" y="8185070"/>
              <a:ext cx="1318432" cy="959841"/>
              <a:chOff x="2542348" y="7283968"/>
              <a:chExt cx="371696" cy="270601"/>
            </a:xfrm>
          </p:grpSpPr>
          <p:grpSp>
            <p:nvGrpSpPr>
              <p:cNvPr id="201" name="Group 200"/>
              <p:cNvGrpSpPr/>
              <p:nvPr/>
            </p:nvGrpSpPr>
            <p:grpSpPr>
              <a:xfrm>
                <a:off x="2542348" y="7283968"/>
                <a:ext cx="371696" cy="270601"/>
                <a:chOff x="4191000" y="7672388"/>
                <a:chExt cx="601840" cy="438150"/>
              </a:xfrm>
            </p:grpSpPr>
            <p:cxnSp>
              <p:nvCxnSpPr>
                <p:cNvPr id="202" name="Straight Connector 201"/>
                <p:cNvCxnSpPr/>
                <p:nvPr/>
              </p:nvCxnSpPr>
              <p:spPr>
                <a:xfrm>
                  <a:off x="4462463" y="7672388"/>
                  <a:ext cx="0" cy="438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a:off x="4191000" y="7877175"/>
                  <a:ext cx="6018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9" name="Oval 68"/>
              <p:cNvSpPr/>
              <p:nvPr/>
            </p:nvSpPr>
            <p:spPr>
              <a:xfrm>
                <a:off x="2683614" y="7377712"/>
                <a:ext cx="52778" cy="52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7"/>
              </a:p>
            </p:txBody>
          </p:sp>
        </p:grpSp>
        <p:grpSp>
          <p:nvGrpSpPr>
            <p:cNvPr id="13" name="Group 12"/>
            <p:cNvGrpSpPr/>
            <p:nvPr/>
          </p:nvGrpSpPr>
          <p:grpSpPr>
            <a:xfrm>
              <a:off x="8143420" y="8211155"/>
              <a:ext cx="1098971" cy="800070"/>
              <a:chOff x="5175779" y="7291322"/>
              <a:chExt cx="309825" cy="225558"/>
            </a:xfrm>
          </p:grpSpPr>
          <p:cxnSp>
            <p:nvCxnSpPr>
              <p:cNvPr id="205" name="Straight Connector 204"/>
              <p:cNvCxnSpPr/>
              <p:nvPr/>
            </p:nvCxnSpPr>
            <p:spPr>
              <a:xfrm>
                <a:off x="5315527" y="7291322"/>
                <a:ext cx="0" cy="2255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Arc 77"/>
              <p:cNvSpPr/>
              <p:nvPr/>
            </p:nvSpPr>
            <p:spPr>
              <a:xfrm>
                <a:off x="5266181" y="7343701"/>
                <a:ext cx="116412" cy="116412"/>
              </a:xfrm>
              <a:prstGeom prst="arc">
                <a:avLst>
                  <a:gd name="adj1" fmla="val 5834206"/>
                  <a:gd name="adj2" fmla="val 15949461"/>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27"/>
              </a:p>
            </p:txBody>
          </p:sp>
          <p:cxnSp>
            <p:nvCxnSpPr>
              <p:cNvPr id="206" name="Straight Connector 205"/>
              <p:cNvCxnSpPr/>
              <p:nvPr/>
            </p:nvCxnSpPr>
            <p:spPr>
              <a:xfrm>
                <a:off x="5175779" y="7396746"/>
                <a:ext cx="3098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4" name="Group 13"/>
          <p:cNvGrpSpPr/>
          <p:nvPr/>
        </p:nvGrpSpPr>
        <p:grpSpPr>
          <a:xfrm>
            <a:off x="5718630" y="1601012"/>
            <a:ext cx="4071331" cy="2157270"/>
            <a:chOff x="3445739" y="3129443"/>
            <a:chExt cx="4402061" cy="2332513"/>
          </a:xfrm>
        </p:grpSpPr>
        <p:sp>
          <p:nvSpPr>
            <p:cNvPr id="3" name="Freeform 2"/>
            <p:cNvSpPr/>
            <p:nvPr/>
          </p:nvSpPr>
          <p:spPr>
            <a:xfrm>
              <a:off x="4624770" y="3129443"/>
              <a:ext cx="1744980" cy="1226820"/>
            </a:xfrm>
            <a:custGeom>
              <a:avLst/>
              <a:gdLst>
                <a:gd name="connsiteX0" fmla="*/ 0 w 1744980"/>
                <a:gd name="connsiteY0" fmla="*/ 1226820 h 1226820"/>
                <a:gd name="connsiteX1" fmla="*/ 1653540 w 1744980"/>
                <a:gd name="connsiteY1" fmla="*/ 1226820 h 1226820"/>
                <a:gd name="connsiteX2" fmla="*/ 1653540 w 1744980"/>
                <a:gd name="connsiteY2" fmla="*/ 1165860 h 1226820"/>
                <a:gd name="connsiteX3" fmla="*/ 1744980 w 1744980"/>
                <a:gd name="connsiteY3" fmla="*/ 1074420 h 1226820"/>
                <a:gd name="connsiteX4" fmla="*/ 1744980 w 1744980"/>
                <a:gd name="connsiteY4" fmla="*/ 358140 h 1226820"/>
                <a:gd name="connsiteX5" fmla="*/ 1684020 w 1744980"/>
                <a:gd name="connsiteY5" fmla="*/ 297180 h 1226820"/>
                <a:gd name="connsiteX6" fmla="*/ 1684020 w 1744980"/>
                <a:gd name="connsiteY6" fmla="*/ 38100 h 1226820"/>
                <a:gd name="connsiteX7" fmla="*/ 1645920 w 1744980"/>
                <a:gd name="connsiteY7" fmla="*/ 0 h 1226820"/>
                <a:gd name="connsiteX8" fmla="*/ 7620 w 1744980"/>
                <a:gd name="connsiteY8" fmla="*/ 0 h 1226820"/>
                <a:gd name="connsiteX9" fmla="*/ 0 w 1744980"/>
                <a:gd name="connsiteY9" fmla="*/ 1226820 h 1226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44980" h="1226820">
                  <a:moveTo>
                    <a:pt x="0" y="1226820"/>
                  </a:moveTo>
                  <a:lnTo>
                    <a:pt x="1653540" y="1226820"/>
                  </a:lnTo>
                  <a:lnTo>
                    <a:pt x="1653540" y="1165860"/>
                  </a:lnTo>
                  <a:lnTo>
                    <a:pt x="1744980" y="1074420"/>
                  </a:lnTo>
                  <a:lnTo>
                    <a:pt x="1744980" y="358140"/>
                  </a:lnTo>
                  <a:lnTo>
                    <a:pt x="1684020" y="297180"/>
                  </a:lnTo>
                  <a:lnTo>
                    <a:pt x="1684020" y="38100"/>
                  </a:lnTo>
                  <a:lnTo>
                    <a:pt x="1645920" y="0"/>
                  </a:lnTo>
                  <a:lnTo>
                    <a:pt x="7620" y="0"/>
                  </a:lnTo>
                  <a:lnTo>
                    <a:pt x="0" y="1226820"/>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82"/>
            </a:p>
          </p:txBody>
        </p:sp>
        <p:sp>
          <p:nvSpPr>
            <p:cNvPr id="4" name="Rectangle 3"/>
            <p:cNvSpPr/>
            <p:nvPr/>
          </p:nvSpPr>
          <p:spPr>
            <a:xfrm>
              <a:off x="4487610" y="3281488"/>
              <a:ext cx="281940" cy="214636"/>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82"/>
            </a:p>
          </p:txBody>
        </p:sp>
        <p:sp>
          <p:nvSpPr>
            <p:cNvPr id="5" name="TextBox 4"/>
            <p:cNvSpPr txBox="1"/>
            <p:nvPr/>
          </p:nvSpPr>
          <p:spPr>
            <a:xfrm>
              <a:off x="3445739" y="3537653"/>
              <a:ext cx="1042467" cy="553798"/>
            </a:xfrm>
            <a:prstGeom prst="rect">
              <a:avLst/>
            </a:prstGeom>
            <a:noFill/>
          </p:spPr>
          <p:txBody>
            <a:bodyPr wrap="square" rtlCol="0">
              <a:spAutoFit/>
            </a:bodyPr>
            <a:lstStyle/>
            <a:p>
              <a:r>
                <a:rPr lang="en-US" sz="1364" dirty="0"/>
                <a:t>USB to computer</a:t>
              </a:r>
            </a:p>
          </p:txBody>
        </p:sp>
        <p:sp>
          <p:nvSpPr>
            <p:cNvPr id="6" name="Freeform 5"/>
            <p:cNvSpPr/>
            <p:nvPr/>
          </p:nvSpPr>
          <p:spPr>
            <a:xfrm>
              <a:off x="4047388" y="3379160"/>
              <a:ext cx="449411" cy="158493"/>
            </a:xfrm>
            <a:custGeom>
              <a:avLst/>
              <a:gdLst>
                <a:gd name="connsiteX0" fmla="*/ 573674 w 573674"/>
                <a:gd name="connsiteY0" fmla="*/ 655 h 116133"/>
                <a:gd name="connsiteX1" fmla="*/ 421274 w 573674"/>
                <a:gd name="connsiteY1" fmla="*/ 15895 h 116133"/>
                <a:gd name="connsiteX2" fmla="*/ 63134 w 573674"/>
                <a:gd name="connsiteY2" fmla="*/ 107335 h 116133"/>
                <a:gd name="connsiteX3" fmla="*/ 2174 w 573674"/>
                <a:gd name="connsiteY3" fmla="*/ 107335 h 116133"/>
              </a:gdLst>
              <a:ahLst/>
              <a:cxnLst>
                <a:cxn ang="0">
                  <a:pos x="connsiteX0" y="connsiteY0"/>
                </a:cxn>
                <a:cxn ang="0">
                  <a:pos x="connsiteX1" y="connsiteY1"/>
                </a:cxn>
                <a:cxn ang="0">
                  <a:pos x="connsiteX2" y="connsiteY2"/>
                </a:cxn>
                <a:cxn ang="0">
                  <a:pos x="connsiteX3" y="connsiteY3"/>
                </a:cxn>
              </a:cxnLst>
              <a:rect l="l" t="t" r="r" b="b"/>
              <a:pathLst>
                <a:path w="573674" h="116133">
                  <a:moveTo>
                    <a:pt x="573674" y="655"/>
                  </a:moveTo>
                  <a:cubicBezTo>
                    <a:pt x="540019" y="-615"/>
                    <a:pt x="506364" y="-1885"/>
                    <a:pt x="421274" y="15895"/>
                  </a:cubicBezTo>
                  <a:cubicBezTo>
                    <a:pt x="336184" y="33675"/>
                    <a:pt x="132984" y="92095"/>
                    <a:pt x="63134" y="107335"/>
                  </a:cubicBezTo>
                  <a:cubicBezTo>
                    <a:pt x="-6716" y="122575"/>
                    <a:pt x="-2271" y="114955"/>
                    <a:pt x="2174" y="10733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82"/>
            </a:p>
          </p:txBody>
        </p:sp>
        <p:sp>
          <p:nvSpPr>
            <p:cNvPr id="7" name="TextBox 6"/>
            <p:cNvSpPr txBox="1"/>
            <p:nvPr/>
          </p:nvSpPr>
          <p:spPr>
            <a:xfrm>
              <a:off x="4895923" y="4117507"/>
              <a:ext cx="341791" cy="258735"/>
            </a:xfrm>
            <a:prstGeom prst="rect">
              <a:avLst/>
            </a:prstGeom>
            <a:noFill/>
          </p:spPr>
          <p:txBody>
            <a:bodyPr wrap="none" rtlCol="0">
              <a:spAutoFit/>
            </a:bodyPr>
            <a:lstStyle/>
            <a:p>
              <a:r>
                <a:rPr lang="en-US" sz="955" dirty="0"/>
                <a:t>5V</a:t>
              </a:r>
            </a:p>
          </p:txBody>
        </p:sp>
        <p:sp>
          <p:nvSpPr>
            <p:cNvPr id="156" name="TextBox 155"/>
            <p:cNvSpPr txBox="1"/>
            <p:nvPr/>
          </p:nvSpPr>
          <p:spPr>
            <a:xfrm>
              <a:off x="5232875" y="4121354"/>
              <a:ext cx="449251" cy="258735"/>
            </a:xfrm>
            <a:prstGeom prst="rect">
              <a:avLst/>
            </a:prstGeom>
            <a:noFill/>
          </p:spPr>
          <p:txBody>
            <a:bodyPr wrap="none" rtlCol="0">
              <a:spAutoFit/>
            </a:bodyPr>
            <a:lstStyle/>
            <a:p>
              <a:r>
                <a:rPr lang="en-US" sz="955" dirty="0"/>
                <a:t>GND</a:t>
              </a:r>
            </a:p>
          </p:txBody>
        </p:sp>
        <p:sp>
          <p:nvSpPr>
            <p:cNvPr id="157" name="TextBox 156"/>
            <p:cNvSpPr txBox="1"/>
            <p:nvPr/>
          </p:nvSpPr>
          <p:spPr>
            <a:xfrm>
              <a:off x="5795038" y="4126569"/>
              <a:ext cx="343525" cy="258735"/>
            </a:xfrm>
            <a:prstGeom prst="rect">
              <a:avLst/>
            </a:prstGeom>
            <a:noFill/>
          </p:spPr>
          <p:txBody>
            <a:bodyPr wrap="none" rtlCol="0">
              <a:spAutoFit/>
            </a:bodyPr>
            <a:lstStyle/>
            <a:p>
              <a:r>
                <a:rPr lang="en-US" sz="955" dirty="0"/>
                <a:t>A0</a:t>
              </a:r>
            </a:p>
          </p:txBody>
        </p:sp>
        <p:grpSp>
          <p:nvGrpSpPr>
            <p:cNvPr id="11" name="Group 10"/>
            <p:cNvGrpSpPr/>
            <p:nvPr/>
          </p:nvGrpSpPr>
          <p:grpSpPr>
            <a:xfrm>
              <a:off x="6779491" y="3809958"/>
              <a:ext cx="220980" cy="800100"/>
              <a:chOff x="7132320" y="4343400"/>
              <a:chExt cx="220980" cy="800100"/>
            </a:xfrm>
          </p:grpSpPr>
          <p:sp>
            <p:nvSpPr>
              <p:cNvPr id="8" name="Rectangle 7"/>
              <p:cNvSpPr/>
              <p:nvPr/>
            </p:nvSpPr>
            <p:spPr>
              <a:xfrm>
                <a:off x="7185660" y="4343400"/>
                <a:ext cx="116475" cy="129534"/>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82"/>
              </a:p>
            </p:txBody>
          </p:sp>
          <p:sp>
            <p:nvSpPr>
              <p:cNvPr id="9" name="Freeform 8"/>
              <p:cNvSpPr/>
              <p:nvPr/>
            </p:nvSpPr>
            <p:spPr>
              <a:xfrm>
                <a:off x="7132320" y="4472940"/>
                <a:ext cx="69813" cy="670560"/>
              </a:xfrm>
              <a:custGeom>
                <a:avLst/>
                <a:gdLst>
                  <a:gd name="connsiteX0" fmla="*/ 60960 w 69813"/>
                  <a:gd name="connsiteY0" fmla="*/ 0 h 670560"/>
                  <a:gd name="connsiteX1" fmla="*/ 68580 w 69813"/>
                  <a:gd name="connsiteY1" fmla="*/ 205740 h 670560"/>
                  <a:gd name="connsiteX2" fmla="*/ 38100 w 69813"/>
                  <a:gd name="connsiteY2" fmla="*/ 556260 h 670560"/>
                  <a:gd name="connsiteX3" fmla="*/ 0 w 69813"/>
                  <a:gd name="connsiteY3" fmla="*/ 670560 h 670560"/>
                </a:gdLst>
                <a:ahLst/>
                <a:cxnLst>
                  <a:cxn ang="0">
                    <a:pos x="connsiteX0" y="connsiteY0"/>
                  </a:cxn>
                  <a:cxn ang="0">
                    <a:pos x="connsiteX1" y="connsiteY1"/>
                  </a:cxn>
                  <a:cxn ang="0">
                    <a:pos x="connsiteX2" y="connsiteY2"/>
                  </a:cxn>
                  <a:cxn ang="0">
                    <a:pos x="connsiteX3" y="connsiteY3"/>
                  </a:cxn>
                </a:cxnLst>
                <a:rect l="l" t="t" r="r" b="b"/>
                <a:pathLst>
                  <a:path w="69813" h="670560">
                    <a:moveTo>
                      <a:pt x="60960" y="0"/>
                    </a:moveTo>
                    <a:cubicBezTo>
                      <a:pt x="66675" y="56515"/>
                      <a:pt x="72390" y="113030"/>
                      <a:pt x="68580" y="205740"/>
                    </a:cubicBezTo>
                    <a:cubicBezTo>
                      <a:pt x="64770" y="298450"/>
                      <a:pt x="49530" y="478790"/>
                      <a:pt x="38100" y="556260"/>
                    </a:cubicBezTo>
                    <a:cubicBezTo>
                      <a:pt x="26670" y="633730"/>
                      <a:pt x="13335" y="652145"/>
                      <a:pt x="0" y="67056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82"/>
              </a:p>
            </p:txBody>
          </p:sp>
          <p:sp>
            <p:nvSpPr>
              <p:cNvPr id="10" name="Freeform 9"/>
              <p:cNvSpPr/>
              <p:nvPr/>
            </p:nvSpPr>
            <p:spPr>
              <a:xfrm>
                <a:off x="7299960" y="4465320"/>
                <a:ext cx="53340" cy="403860"/>
              </a:xfrm>
              <a:custGeom>
                <a:avLst/>
                <a:gdLst>
                  <a:gd name="connsiteX0" fmla="*/ 0 w 53340"/>
                  <a:gd name="connsiteY0" fmla="*/ 0 h 403860"/>
                  <a:gd name="connsiteX1" fmla="*/ 15240 w 53340"/>
                  <a:gd name="connsiteY1" fmla="*/ 198120 h 403860"/>
                  <a:gd name="connsiteX2" fmla="*/ 53340 w 53340"/>
                  <a:gd name="connsiteY2" fmla="*/ 403860 h 403860"/>
                </a:gdLst>
                <a:ahLst/>
                <a:cxnLst>
                  <a:cxn ang="0">
                    <a:pos x="connsiteX0" y="connsiteY0"/>
                  </a:cxn>
                  <a:cxn ang="0">
                    <a:pos x="connsiteX1" y="connsiteY1"/>
                  </a:cxn>
                  <a:cxn ang="0">
                    <a:pos x="connsiteX2" y="connsiteY2"/>
                  </a:cxn>
                </a:cxnLst>
                <a:rect l="l" t="t" r="r" b="b"/>
                <a:pathLst>
                  <a:path w="53340" h="403860">
                    <a:moveTo>
                      <a:pt x="0" y="0"/>
                    </a:moveTo>
                    <a:cubicBezTo>
                      <a:pt x="3175" y="65405"/>
                      <a:pt x="6350" y="130810"/>
                      <a:pt x="15240" y="198120"/>
                    </a:cubicBezTo>
                    <a:cubicBezTo>
                      <a:pt x="24130" y="265430"/>
                      <a:pt x="38735" y="334645"/>
                      <a:pt x="53340" y="40386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82"/>
              </a:p>
            </p:txBody>
          </p:sp>
        </p:grpSp>
        <p:sp>
          <p:nvSpPr>
            <p:cNvPr id="17" name="Freeform 16"/>
            <p:cNvSpPr/>
            <p:nvPr/>
          </p:nvSpPr>
          <p:spPr>
            <a:xfrm>
              <a:off x="5464540" y="4324695"/>
              <a:ext cx="1706880" cy="769620"/>
            </a:xfrm>
            <a:custGeom>
              <a:avLst/>
              <a:gdLst>
                <a:gd name="connsiteX0" fmla="*/ 1539240 w 1706880"/>
                <a:gd name="connsiteY0" fmla="*/ 0 h 769620"/>
                <a:gd name="connsiteX1" fmla="*/ 1706880 w 1706880"/>
                <a:gd name="connsiteY1" fmla="*/ 0 h 769620"/>
                <a:gd name="connsiteX2" fmla="*/ 1706880 w 1706880"/>
                <a:gd name="connsiteY2" fmla="*/ 769620 h 769620"/>
                <a:gd name="connsiteX3" fmla="*/ 0 w 1706880"/>
                <a:gd name="connsiteY3" fmla="*/ 769620 h 769620"/>
                <a:gd name="connsiteX4" fmla="*/ 0 w 1706880"/>
                <a:gd name="connsiteY4" fmla="*/ 30480 h 76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6880" h="769620">
                  <a:moveTo>
                    <a:pt x="1539240" y="0"/>
                  </a:moveTo>
                  <a:lnTo>
                    <a:pt x="1706880" y="0"/>
                  </a:lnTo>
                  <a:lnTo>
                    <a:pt x="1706880" y="769620"/>
                  </a:lnTo>
                  <a:lnTo>
                    <a:pt x="0" y="769620"/>
                  </a:lnTo>
                  <a:lnTo>
                    <a:pt x="0" y="3048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82"/>
            </a:p>
          </p:txBody>
        </p:sp>
        <p:cxnSp>
          <p:nvCxnSpPr>
            <p:cNvPr id="19" name="Straight Connector 18"/>
            <p:cNvCxnSpPr/>
            <p:nvPr/>
          </p:nvCxnSpPr>
          <p:spPr>
            <a:xfrm flipV="1">
              <a:off x="5964284" y="4345215"/>
              <a:ext cx="0" cy="75148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Arc 19"/>
            <p:cNvSpPr/>
            <p:nvPr/>
          </p:nvSpPr>
          <p:spPr>
            <a:xfrm>
              <a:off x="5396436" y="4520910"/>
              <a:ext cx="154217" cy="154217"/>
            </a:xfrm>
            <a:prstGeom prst="arc">
              <a:avLst>
                <a:gd name="adj1" fmla="val 5400016"/>
                <a:gd name="adj2" fmla="val 16174707"/>
              </a:avLst>
            </a:prstGeom>
            <a:solidFill>
              <a:schemeClr val="bg1"/>
            </a:solidFill>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182"/>
            </a:p>
          </p:txBody>
        </p:sp>
        <p:sp>
          <p:nvSpPr>
            <p:cNvPr id="194" name="Arc 193"/>
            <p:cNvSpPr/>
            <p:nvPr/>
          </p:nvSpPr>
          <p:spPr>
            <a:xfrm>
              <a:off x="5899875" y="4514286"/>
              <a:ext cx="154217" cy="154217"/>
            </a:xfrm>
            <a:prstGeom prst="arc">
              <a:avLst>
                <a:gd name="adj1" fmla="val 5400016"/>
                <a:gd name="adj2" fmla="val 16174707"/>
              </a:avLst>
            </a:prstGeom>
            <a:solidFill>
              <a:schemeClr val="bg1"/>
            </a:solidFill>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182"/>
            </a:p>
          </p:txBody>
        </p:sp>
        <p:sp>
          <p:nvSpPr>
            <p:cNvPr id="16" name="Freeform 15"/>
            <p:cNvSpPr/>
            <p:nvPr/>
          </p:nvSpPr>
          <p:spPr>
            <a:xfrm>
              <a:off x="5060680" y="4362795"/>
              <a:ext cx="1760220" cy="228600"/>
            </a:xfrm>
            <a:custGeom>
              <a:avLst/>
              <a:gdLst>
                <a:gd name="connsiteX0" fmla="*/ 0 w 1760220"/>
                <a:gd name="connsiteY0" fmla="*/ 0 h 228600"/>
                <a:gd name="connsiteX1" fmla="*/ 0 w 1760220"/>
                <a:gd name="connsiteY1" fmla="*/ 228600 h 228600"/>
                <a:gd name="connsiteX2" fmla="*/ 1760220 w 1760220"/>
                <a:gd name="connsiteY2" fmla="*/ 228600 h 228600"/>
              </a:gdLst>
              <a:ahLst/>
              <a:cxnLst>
                <a:cxn ang="0">
                  <a:pos x="connsiteX0" y="connsiteY0"/>
                </a:cxn>
                <a:cxn ang="0">
                  <a:pos x="connsiteX1" y="connsiteY1"/>
                </a:cxn>
                <a:cxn ang="0">
                  <a:pos x="connsiteX2" y="connsiteY2"/>
                </a:cxn>
              </a:cxnLst>
              <a:rect l="l" t="t" r="r" b="b"/>
              <a:pathLst>
                <a:path w="1760220" h="228600">
                  <a:moveTo>
                    <a:pt x="0" y="0"/>
                  </a:moveTo>
                  <a:lnTo>
                    <a:pt x="0" y="228600"/>
                  </a:lnTo>
                  <a:lnTo>
                    <a:pt x="1760220" y="22860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82"/>
            </a:p>
          </p:txBody>
        </p:sp>
        <p:sp>
          <p:nvSpPr>
            <p:cNvPr id="21" name="Rectangle 20"/>
            <p:cNvSpPr/>
            <p:nvPr/>
          </p:nvSpPr>
          <p:spPr>
            <a:xfrm>
              <a:off x="5574830" y="5059073"/>
              <a:ext cx="317097" cy="66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82"/>
            </a:p>
          </p:txBody>
        </p:sp>
        <p:sp>
          <p:nvSpPr>
            <p:cNvPr id="192" name="Freeform 191"/>
            <p:cNvSpPr/>
            <p:nvPr/>
          </p:nvSpPr>
          <p:spPr>
            <a:xfrm>
              <a:off x="5574830" y="5018677"/>
              <a:ext cx="317097" cy="167465"/>
            </a:xfrm>
            <a:custGeom>
              <a:avLst/>
              <a:gdLst>
                <a:gd name="connsiteX0" fmla="*/ 0 w 845820"/>
                <a:gd name="connsiteY0" fmla="*/ 182880 h 396240"/>
                <a:gd name="connsiteX1" fmla="*/ 114300 w 845820"/>
                <a:gd name="connsiteY1" fmla="*/ 0 h 396240"/>
                <a:gd name="connsiteX2" fmla="*/ 251460 w 845820"/>
                <a:gd name="connsiteY2" fmla="*/ 388620 h 396240"/>
                <a:gd name="connsiteX3" fmla="*/ 396240 w 845820"/>
                <a:gd name="connsiteY3" fmla="*/ 38100 h 396240"/>
                <a:gd name="connsiteX4" fmla="*/ 525780 w 845820"/>
                <a:gd name="connsiteY4" fmla="*/ 396240 h 396240"/>
                <a:gd name="connsiteX5" fmla="*/ 662940 w 845820"/>
                <a:gd name="connsiteY5" fmla="*/ 38100 h 396240"/>
                <a:gd name="connsiteX6" fmla="*/ 784860 w 845820"/>
                <a:gd name="connsiteY6" fmla="*/ 388620 h 396240"/>
                <a:gd name="connsiteX7" fmla="*/ 845820 w 845820"/>
                <a:gd name="connsiteY7" fmla="*/ 190500 h 39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5820" h="396240">
                  <a:moveTo>
                    <a:pt x="0" y="182880"/>
                  </a:moveTo>
                  <a:lnTo>
                    <a:pt x="114300" y="0"/>
                  </a:lnTo>
                  <a:lnTo>
                    <a:pt x="251460" y="388620"/>
                  </a:lnTo>
                  <a:lnTo>
                    <a:pt x="396240" y="38100"/>
                  </a:lnTo>
                  <a:lnTo>
                    <a:pt x="525780" y="396240"/>
                  </a:lnTo>
                  <a:lnTo>
                    <a:pt x="662940" y="38100"/>
                  </a:lnTo>
                  <a:lnTo>
                    <a:pt x="784860" y="388620"/>
                  </a:lnTo>
                  <a:lnTo>
                    <a:pt x="845820" y="19050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7"/>
            </a:p>
          </p:txBody>
        </p:sp>
        <p:sp>
          <p:nvSpPr>
            <p:cNvPr id="22" name="TextBox 21"/>
            <p:cNvSpPr txBox="1"/>
            <p:nvPr/>
          </p:nvSpPr>
          <p:spPr>
            <a:xfrm>
              <a:off x="4940472" y="3158387"/>
              <a:ext cx="1375138" cy="372019"/>
            </a:xfrm>
            <a:prstGeom prst="rect">
              <a:avLst/>
            </a:prstGeom>
            <a:noFill/>
          </p:spPr>
          <p:txBody>
            <a:bodyPr wrap="none" rtlCol="0">
              <a:spAutoFit/>
            </a:bodyPr>
            <a:lstStyle/>
            <a:p>
              <a:r>
                <a:rPr lang="en-US" sz="1636" dirty="0"/>
                <a:t>Arduino Uno</a:t>
              </a:r>
            </a:p>
          </p:txBody>
        </p:sp>
        <p:sp>
          <p:nvSpPr>
            <p:cNvPr id="23" name="TextBox 22"/>
            <p:cNvSpPr txBox="1"/>
            <p:nvPr/>
          </p:nvSpPr>
          <p:spPr>
            <a:xfrm>
              <a:off x="6506910" y="3383097"/>
              <a:ext cx="1340890" cy="508180"/>
            </a:xfrm>
            <a:prstGeom prst="rect">
              <a:avLst/>
            </a:prstGeom>
            <a:noFill/>
          </p:spPr>
          <p:txBody>
            <a:bodyPr wrap="none" rtlCol="0">
              <a:spAutoFit/>
            </a:bodyPr>
            <a:lstStyle/>
            <a:p>
              <a:r>
                <a:rPr lang="en-US" sz="1227" dirty="0"/>
                <a:t>Phototransistor</a:t>
              </a:r>
            </a:p>
            <a:p>
              <a:r>
                <a:rPr lang="en-US" sz="1227" dirty="0"/>
                <a:t>(</a:t>
              </a:r>
              <a:r>
                <a:rPr lang="en-US" sz="1227" dirty="0" err="1"/>
                <a:t>Adafruit</a:t>
              </a:r>
              <a:r>
                <a:rPr lang="en-US" sz="1227" dirty="0"/>
                <a:t> #2831)</a:t>
              </a:r>
            </a:p>
          </p:txBody>
        </p:sp>
        <p:sp>
          <p:nvSpPr>
            <p:cNvPr id="195" name="TextBox 194"/>
            <p:cNvSpPr txBox="1"/>
            <p:nvPr/>
          </p:nvSpPr>
          <p:spPr>
            <a:xfrm>
              <a:off x="5473544" y="5157949"/>
              <a:ext cx="619107" cy="304007"/>
            </a:xfrm>
            <a:prstGeom prst="rect">
              <a:avLst/>
            </a:prstGeom>
            <a:noFill/>
          </p:spPr>
          <p:txBody>
            <a:bodyPr wrap="none" rtlCol="0">
              <a:spAutoFit/>
            </a:bodyPr>
            <a:lstStyle/>
            <a:p>
              <a:r>
                <a:rPr lang="en-US" sz="1227" dirty="0"/>
                <a:t>10 k</a:t>
              </a:r>
              <a:r>
                <a:rPr lang="en-US" sz="1227" dirty="0">
                  <a:latin typeface="Symbol" panose="05050102010706020507" pitchFamily="18" charset="2"/>
                </a:rPr>
                <a:t>W</a:t>
              </a:r>
            </a:p>
          </p:txBody>
        </p:sp>
        <p:sp>
          <p:nvSpPr>
            <p:cNvPr id="36" name="TextBox 35"/>
            <p:cNvSpPr txBox="1"/>
            <p:nvPr/>
          </p:nvSpPr>
          <p:spPr>
            <a:xfrm flipH="1">
              <a:off x="5655564" y="3939263"/>
              <a:ext cx="775494" cy="258735"/>
            </a:xfrm>
            <a:prstGeom prst="rect">
              <a:avLst/>
            </a:prstGeom>
            <a:noFill/>
          </p:spPr>
          <p:txBody>
            <a:bodyPr wrap="square" rtlCol="0">
              <a:spAutoFit/>
            </a:bodyPr>
            <a:lstStyle/>
            <a:p>
              <a:r>
                <a:rPr lang="en-US" sz="955" dirty="0" err="1"/>
                <a:t>Anolog</a:t>
              </a:r>
              <a:r>
                <a:rPr lang="en-US" sz="955" dirty="0"/>
                <a:t> in</a:t>
              </a:r>
            </a:p>
          </p:txBody>
        </p:sp>
        <p:sp>
          <p:nvSpPr>
            <p:cNvPr id="197" name="TextBox 196"/>
            <p:cNvSpPr txBox="1"/>
            <p:nvPr/>
          </p:nvSpPr>
          <p:spPr>
            <a:xfrm flipH="1">
              <a:off x="4957883" y="3939262"/>
              <a:ext cx="775494" cy="258735"/>
            </a:xfrm>
            <a:prstGeom prst="rect">
              <a:avLst/>
            </a:prstGeom>
            <a:noFill/>
          </p:spPr>
          <p:txBody>
            <a:bodyPr wrap="square" rtlCol="0">
              <a:spAutoFit/>
            </a:bodyPr>
            <a:lstStyle/>
            <a:p>
              <a:r>
                <a:rPr lang="en-US" sz="955" dirty="0"/>
                <a:t>Power</a:t>
              </a:r>
            </a:p>
          </p:txBody>
        </p:sp>
        <p:sp>
          <p:nvSpPr>
            <p:cNvPr id="75" name="Oval 74"/>
            <p:cNvSpPr>
              <a:spLocks noChangeAspect="1"/>
            </p:cNvSpPr>
            <p:nvPr/>
          </p:nvSpPr>
          <p:spPr>
            <a:xfrm>
              <a:off x="5946516" y="5077291"/>
              <a:ext cx="31667" cy="3166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82"/>
            </a:p>
          </p:txBody>
        </p:sp>
      </p:grpSp>
    </p:spTree>
    <p:extLst>
      <p:ext uri="{BB962C8B-B14F-4D97-AF65-F5344CB8AC3E}">
        <p14:creationId xmlns:p14="http://schemas.microsoft.com/office/powerpoint/2010/main" val="4176744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2192000" cy="1325563"/>
          </a:xfrm>
        </p:spPr>
        <p:txBody>
          <a:bodyPr>
            <a:normAutofit/>
          </a:bodyPr>
          <a:lstStyle/>
          <a:p>
            <a:pPr algn="ctr"/>
            <a:r>
              <a:rPr lang="en-US" sz="2800" b="1" dirty="0">
                <a:latin typeface="+mn-lt"/>
              </a:rPr>
              <a:t>Things </a:t>
            </a:r>
            <a:r>
              <a:rPr lang="en-US" sz="2800" b="1" dirty="0" smtClean="0">
                <a:latin typeface="+mn-lt"/>
              </a:rPr>
              <a:t>to be improved</a:t>
            </a:r>
            <a:endParaRPr lang="en-US" sz="2800" b="1" dirty="0">
              <a:latin typeface="+mn-lt"/>
            </a:endParaRPr>
          </a:p>
        </p:txBody>
      </p:sp>
      <p:sp>
        <p:nvSpPr>
          <p:cNvPr id="4" name="Rectangle 3"/>
          <p:cNvSpPr/>
          <p:nvPr/>
        </p:nvSpPr>
        <p:spPr>
          <a:xfrm>
            <a:off x="838200" y="1908105"/>
            <a:ext cx="11034486" cy="2616101"/>
          </a:xfrm>
          <a:prstGeom prst="rect">
            <a:avLst/>
          </a:prstGeom>
        </p:spPr>
        <p:txBody>
          <a:bodyPr wrap="square">
            <a:spAutoFit/>
          </a:bodyPr>
          <a:lstStyle/>
          <a:p>
            <a:r>
              <a:rPr lang="en-US" sz="2000" b="1" dirty="0"/>
              <a:t>For </a:t>
            </a:r>
            <a:r>
              <a:rPr lang="en-US" sz="2000" b="1" dirty="0" smtClean="0"/>
              <a:t>this semester:</a:t>
            </a:r>
            <a:endParaRPr lang="en-US" sz="2000" b="1" dirty="0"/>
          </a:p>
          <a:p>
            <a:pPr marL="279400" indent="-168275">
              <a:buFont typeface="Arial" panose="020B0604020202020204" pitchFamily="34" charset="0"/>
              <a:buChar char="•"/>
            </a:pPr>
            <a:r>
              <a:rPr lang="en-US" b="1" dirty="0"/>
              <a:t>Compel students to write things down on paper </a:t>
            </a:r>
            <a:r>
              <a:rPr lang="en-US" dirty="0"/>
              <a:t>– daily sketches, diagrams, record of things done…</a:t>
            </a:r>
          </a:p>
          <a:p>
            <a:pPr marL="279400" indent="-168275">
              <a:buFont typeface="Arial" panose="020B0604020202020204" pitchFamily="34" charset="0"/>
              <a:buChar char="•"/>
            </a:pPr>
            <a:r>
              <a:rPr lang="en-US" dirty="0"/>
              <a:t>Adopt a more focused approach to designing a good question. Do this later in the semester, </a:t>
            </a:r>
            <a:r>
              <a:rPr lang="en-US" dirty="0" smtClean="0"/>
              <a:t>after students have </a:t>
            </a:r>
            <a:r>
              <a:rPr lang="en-US" dirty="0"/>
              <a:t>prelim data.</a:t>
            </a:r>
          </a:p>
          <a:p>
            <a:pPr marL="279400" indent="-168275">
              <a:buFont typeface="Arial" panose="020B0604020202020204" pitchFamily="34" charset="0"/>
              <a:buChar char="•"/>
            </a:pPr>
            <a:r>
              <a:rPr lang="en-US" dirty="0"/>
              <a:t>Don’t let students squeak by with little work in the beginning; it affects their final project.</a:t>
            </a:r>
          </a:p>
          <a:p>
            <a:pPr marL="279400" indent="-168275">
              <a:buFont typeface="Arial" panose="020B0604020202020204" pitchFamily="34" charset="0"/>
              <a:buChar char="•"/>
            </a:pPr>
            <a:r>
              <a:rPr lang="en-US" dirty="0"/>
              <a:t>Give more explicit feedback on HWs. This varied. Sometimes we gave extensive feedback in class, sometimes not.  (If this were a 2-credit class, I’d have them revise assignments)</a:t>
            </a:r>
          </a:p>
          <a:p>
            <a:pPr marL="279400" indent="-168275">
              <a:buFont typeface="Arial" panose="020B0604020202020204" pitchFamily="34" charset="0"/>
              <a:buChar char="•"/>
            </a:pPr>
            <a:r>
              <a:rPr lang="en-US" dirty="0" smtClean="0"/>
              <a:t>Upgrades </a:t>
            </a:r>
            <a:r>
              <a:rPr lang="en-US" dirty="0"/>
              <a:t>to the handouts always need to be made as I learn things (usually from the students).</a:t>
            </a:r>
          </a:p>
          <a:p>
            <a:pPr marL="279400" indent="-168275">
              <a:buFont typeface="Arial" panose="020B0604020202020204" pitchFamily="34" charset="0"/>
              <a:buChar char="•"/>
            </a:pPr>
            <a:r>
              <a:rPr lang="en-US" dirty="0"/>
              <a:t>Seating </a:t>
            </a:r>
            <a:r>
              <a:rPr lang="en-US" dirty="0" smtClean="0"/>
              <a:t>locations: </a:t>
            </a:r>
            <a:r>
              <a:rPr lang="en-US" dirty="0"/>
              <a:t>Pairing students at workbenches is good; too spread across the class is not.</a:t>
            </a:r>
          </a:p>
        </p:txBody>
      </p:sp>
    </p:spTree>
    <p:extLst>
      <p:ext uri="{BB962C8B-B14F-4D97-AF65-F5344CB8AC3E}">
        <p14:creationId xmlns:p14="http://schemas.microsoft.com/office/powerpoint/2010/main" val="6207210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mn-lt"/>
              </a:rPr>
              <a:t>Where to get help</a:t>
            </a:r>
            <a:endParaRPr lang="en-US" sz="3200" b="1" dirty="0">
              <a:latin typeface="+mn-lt"/>
            </a:endParaRPr>
          </a:p>
        </p:txBody>
      </p:sp>
      <p:sp>
        <p:nvSpPr>
          <p:cNvPr id="3" name="TextBox 2"/>
          <p:cNvSpPr txBox="1"/>
          <p:nvPr/>
        </p:nvSpPr>
        <p:spPr>
          <a:xfrm>
            <a:off x="841829" y="1814285"/>
            <a:ext cx="11045371" cy="3970318"/>
          </a:xfrm>
          <a:prstGeom prst="rect">
            <a:avLst/>
          </a:prstGeom>
          <a:noFill/>
        </p:spPr>
        <p:txBody>
          <a:bodyPr wrap="square" rtlCol="0">
            <a:spAutoFit/>
          </a:bodyPr>
          <a:lstStyle/>
          <a:p>
            <a:r>
              <a:rPr lang="en-US" b="1" dirty="0" smtClean="0"/>
              <a:t>Organized, structured help or tutorials:</a:t>
            </a:r>
          </a:p>
          <a:p>
            <a:r>
              <a:rPr lang="en-US" dirty="0" smtClean="0"/>
              <a:t>There are many books about Arduinos but I don’t know any one well enough to specifically recommend it. </a:t>
            </a:r>
          </a:p>
          <a:p>
            <a:r>
              <a:rPr lang="en-US" dirty="0" smtClean="0"/>
              <a:t>Arduino website: a tour through </a:t>
            </a:r>
            <a:r>
              <a:rPr lang="en-US" dirty="0"/>
              <a:t>built-in examples: </a:t>
            </a:r>
            <a:r>
              <a:rPr lang="en-US" dirty="0">
                <a:hlinkClick r:id="rId2"/>
              </a:rPr>
              <a:t>https://</a:t>
            </a:r>
            <a:r>
              <a:rPr lang="en-US" dirty="0" smtClean="0">
                <a:hlinkClick r:id="rId2"/>
              </a:rPr>
              <a:t>www.arduino.cc/en/Tutorial/BuiltInExamples</a:t>
            </a:r>
            <a:endParaRPr lang="en-US" dirty="0" smtClean="0"/>
          </a:p>
          <a:p>
            <a:r>
              <a:rPr lang="en-US" dirty="0"/>
              <a:t>	</a:t>
            </a:r>
            <a:r>
              <a:rPr lang="en-US" dirty="0" smtClean="0"/>
              <a:t>(When you go to file…Examples… you find many built-in programs. These are very good for getting to know </a:t>
            </a:r>
          </a:p>
          <a:p>
            <a:r>
              <a:rPr lang="en-US" dirty="0"/>
              <a:t>	</a:t>
            </a:r>
            <a:r>
              <a:rPr lang="en-US" dirty="0" smtClean="0"/>
              <a:t>the capabilities.</a:t>
            </a:r>
            <a:endParaRPr lang="en-US" dirty="0"/>
          </a:p>
          <a:p>
            <a:r>
              <a:rPr lang="en-US" dirty="0" smtClean="0"/>
              <a:t>Arduino website: </a:t>
            </a:r>
            <a:r>
              <a:rPr lang="en-US" dirty="0"/>
              <a:t>Education resources, </a:t>
            </a:r>
            <a:r>
              <a:rPr lang="en-US" dirty="0">
                <a:hlinkClick r:id="rId3"/>
              </a:rPr>
              <a:t>https://</a:t>
            </a:r>
            <a:r>
              <a:rPr lang="en-US" dirty="0" smtClean="0">
                <a:hlinkClick r:id="rId3"/>
              </a:rPr>
              <a:t>www.arduino.cc/education</a:t>
            </a:r>
            <a:endParaRPr lang="en-US" dirty="0" smtClean="0"/>
          </a:p>
          <a:p>
            <a:endParaRPr lang="en-US" dirty="0" smtClean="0"/>
          </a:p>
          <a:p>
            <a:r>
              <a:rPr lang="en-US" b="1" dirty="0" smtClean="0"/>
              <a:t>Ad-hoc, on-the-fly help:</a:t>
            </a:r>
          </a:p>
          <a:p>
            <a:pPr marL="285750" indent="-285750">
              <a:buFont typeface="Arial" panose="020B0604020202020204" pitchFamily="34" charset="0"/>
              <a:buChar char="•"/>
            </a:pPr>
            <a:r>
              <a:rPr lang="en-US" dirty="0" smtClean="0"/>
              <a:t>A list of functions (computer commands): </a:t>
            </a:r>
            <a:r>
              <a:rPr lang="en-US" dirty="0" smtClean="0">
                <a:hlinkClick r:id="rId4"/>
              </a:rPr>
              <a:t>https</a:t>
            </a:r>
            <a:r>
              <a:rPr lang="en-US" dirty="0">
                <a:hlinkClick r:id="rId4"/>
              </a:rPr>
              <a:t>://www.arduino.cc/reference/en/#</a:t>
            </a:r>
            <a:r>
              <a:rPr lang="en-US" dirty="0" smtClean="0">
                <a:hlinkClick r:id="rId4"/>
              </a:rPr>
              <a:t>functions</a:t>
            </a:r>
            <a:r>
              <a:rPr lang="en-US" dirty="0" smtClean="0"/>
              <a:t>   . This page lists many useful things, and each is a link.</a:t>
            </a:r>
          </a:p>
          <a:p>
            <a:pPr marL="285750" indent="-285750">
              <a:buFont typeface="Arial" panose="020B0604020202020204" pitchFamily="34" charset="0"/>
              <a:buChar char="•"/>
            </a:pPr>
            <a:r>
              <a:rPr lang="en-US" dirty="0" smtClean="0"/>
              <a:t>Searching for commands or functions: same URL as above, using the search function at the top of the page.  For example, if you type “time,” it will bring you to “</a:t>
            </a:r>
            <a:r>
              <a:rPr lang="en-US" dirty="0" err="1" smtClean="0"/>
              <a:t>millis</a:t>
            </a:r>
            <a:r>
              <a:rPr lang="en-US" dirty="0" smtClean="0"/>
              <a:t>()”</a:t>
            </a:r>
          </a:p>
          <a:p>
            <a:pPr marL="285750" indent="-285750">
              <a:buFont typeface="Arial" panose="020B0604020202020204" pitchFamily="34" charset="0"/>
              <a:buChar char="•"/>
            </a:pPr>
            <a:r>
              <a:rPr lang="en-US" dirty="0" smtClean="0"/>
              <a:t>Google. Type the name of your sensor. If that gives too many options, try adding “Arduino” to your search terms.</a:t>
            </a:r>
          </a:p>
          <a:p>
            <a:pPr marL="285750" indent="-285750">
              <a:buFont typeface="Arial" panose="020B0604020202020204" pitchFamily="34" charset="0"/>
              <a:buChar char="•"/>
            </a:pPr>
            <a:r>
              <a:rPr lang="en-US" dirty="0" err="1" smtClean="0"/>
              <a:t>Adafruit</a:t>
            </a:r>
            <a:r>
              <a:rPr lang="en-US" dirty="0" smtClean="0"/>
              <a:t>: For example, search for “sensors” and take a look.</a:t>
            </a:r>
            <a:endParaRPr lang="en-US" dirty="0"/>
          </a:p>
        </p:txBody>
      </p:sp>
    </p:spTree>
    <p:extLst>
      <p:ext uri="{BB962C8B-B14F-4D97-AF65-F5344CB8AC3E}">
        <p14:creationId xmlns:p14="http://schemas.microsoft.com/office/powerpoint/2010/main" val="23354856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p:cNvSpPr/>
          <p:nvPr/>
        </p:nvSpPr>
        <p:spPr>
          <a:xfrm>
            <a:off x="261257" y="1384368"/>
            <a:ext cx="11455400" cy="3970318"/>
          </a:xfrm>
          <a:prstGeom prst="rect">
            <a:avLst/>
          </a:prstGeom>
        </p:spPr>
        <p:txBody>
          <a:bodyPr wrap="square">
            <a:spAutoFit/>
          </a:bodyPr>
          <a:lstStyle/>
          <a:p>
            <a:pPr marL="174625" indent="-174625"/>
            <a:r>
              <a:rPr lang="en-US" b="1" dirty="0" smtClean="0">
                <a:solidFill>
                  <a:srgbClr val="000000"/>
                </a:solidFill>
                <a:latin typeface="Times New Roman" panose="02020603050405020304" pitchFamily="18" charset="0"/>
              </a:rPr>
              <a:t> </a:t>
            </a:r>
            <a:r>
              <a:rPr lang="en-US" dirty="0" smtClean="0">
                <a:solidFill>
                  <a:srgbClr val="000000"/>
                </a:solidFill>
                <a:latin typeface="Times New Roman" panose="02020603050405020304" pitchFamily="18" charset="0"/>
              </a:rPr>
              <a:t>• </a:t>
            </a:r>
            <a:r>
              <a:rPr lang="en-US" b="1" dirty="0">
                <a:solidFill>
                  <a:srgbClr val="000000"/>
                </a:solidFill>
                <a:latin typeface="Times New Roman" panose="02020603050405020304" pitchFamily="18" charset="0"/>
              </a:rPr>
              <a:t>Attendance at the </a:t>
            </a:r>
            <a:r>
              <a:rPr lang="en-US" b="1" dirty="0" smtClean="0">
                <a:solidFill>
                  <a:srgbClr val="000000"/>
                </a:solidFill>
                <a:latin typeface="Times New Roman" panose="02020603050405020304" pitchFamily="18" charset="0"/>
              </a:rPr>
              <a:t>scheduled </a:t>
            </a:r>
            <a:r>
              <a:rPr lang="en-US" b="1" dirty="0">
                <a:solidFill>
                  <a:srgbClr val="000000"/>
                </a:solidFill>
                <a:latin typeface="Times New Roman" panose="02020603050405020304" pitchFamily="18" charset="0"/>
              </a:rPr>
              <a:t>class time is strictly required</a:t>
            </a:r>
            <a:r>
              <a:rPr lang="en-US" dirty="0">
                <a:solidFill>
                  <a:srgbClr val="000000"/>
                </a:solidFill>
                <a:latin typeface="Times New Roman" panose="02020603050405020304" pitchFamily="18" charset="0"/>
              </a:rPr>
              <a:t>. For each missed class, the final grade will be reduced by a full grade point (</a:t>
            </a:r>
            <a:r>
              <a:rPr lang="en-US" i="1" dirty="0">
                <a:solidFill>
                  <a:srgbClr val="000000"/>
                </a:solidFill>
                <a:latin typeface="Times New Roman" panose="02020603050405020304" pitchFamily="18" charset="0"/>
              </a:rPr>
              <a:t>i.e.</a:t>
            </a:r>
            <a:r>
              <a:rPr lang="en-US" dirty="0">
                <a:solidFill>
                  <a:srgbClr val="000000"/>
                </a:solidFill>
                <a:latin typeface="Times New Roman" panose="02020603050405020304" pitchFamily="18" charset="0"/>
              </a:rPr>
              <a:t>, by </a:t>
            </a:r>
            <a:r>
              <a:rPr lang="en-US" dirty="0" smtClean="0">
                <a:solidFill>
                  <a:srgbClr val="000000"/>
                </a:solidFill>
                <a:latin typeface="Times New Roman" panose="02020603050405020304" pitchFamily="18" charset="0"/>
              </a:rPr>
              <a:t>5 </a:t>
            </a:r>
            <a:r>
              <a:rPr lang="en-US" dirty="0">
                <a:solidFill>
                  <a:srgbClr val="000000"/>
                </a:solidFill>
                <a:latin typeface="Times New Roman" panose="02020603050405020304" pitchFamily="18" charset="0"/>
              </a:rPr>
              <a:t>points) unless there is a medical reason (with note) or pre-arranged excuse</a:t>
            </a:r>
            <a:r>
              <a:rPr lang="en-US" dirty="0" smtClean="0">
                <a:solidFill>
                  <a:srgbClr val="000000"/>
                </a:solidFill>
                <a:latin typeface="Times New Roman" panose="02020603050405020304" pitchFamily="18" charset="0"/>
              </a:rPr>
              <a:t>.</a:t>
            </a:r>
            <a:endParaRPr lang="en-US" dirty="0">
              <a:solidFill>
                <a:srgbClr val="000000"/>
              </a:solidFill>
              <a:latin typeface="Times New Roman" panose="02020603050405020304" pitchFamily="18" charset="0"/>
            </a:endParaRPr>
          </a:p>
          <a:p>
            <a:r>
              <a:rPr lang="en-US" dirty="0" smtClean="0">
                <a:solidFill>
                  <a:srgbClr val="000000"/>
                </a:solidFill>
                <a:latin typeface="Times New Roman" panose="02020603050405020304" pitchFamily="18" charset="0"/>
              </a:rPr>
              <a:t>• </a:t>
            </a:r>
            <a:r>
              <a:rPr lang="en-US" b="1" dirty="0" err="1">
                <a:solidFill>
                  <a:srgbClr val="000000"/>
                </a:solidFill>
                <a:latin typeface="Times New Roman" panose="02020603050405020304" pitchFamily="18" charset="0"/>
              </a:rPr>
              <a:t>Homeworks</a:t>
            </a:r>
            <a:r>
              <a:rPr lang="en-US" b="1" dirty="0">
                <a:solidFill>
                  <a:srgbClr val="000000"/>
                </a:solidFill>
                <a:latin typeface="Times New Roman" panose="02020603050405020304" pitchFamily="18" charset="0"/>
              </a:rPr>
              <a:t> </a:t>
            </a:r>
            <a:r>
              <a:rPr lang="en-US" dirty="0" smtClean="0">
                <a:solidFill>
                  <a:srgbClr val="000000"/>
                </a:solidFill>
                <a:latin typeface="Times New Roman" panose="02020603050405020304" pitchFamily="18" charset="0"/>
              </a:rPr>
              <a:t>are </a:t>
            </a:r>
            <a:r>
              <a:rPr lang="en-US" dirty="0">
                <a:solidFill>
                  <a:srgbClr val="000000"/>
                </a:solidFill>
                <a:latin typeface="Times New Roman" panose="02020603050405020304" pitchFamily="18" charset="0"/>
              </a:rPr>
              <a:t>worth 30% of your grade in total. </a:t>
            </a:r>
          </a:p>
          <a:p>
            <a:pPr marL="174625" indent="-174625"/>
            <a:r>
              <a:rPr lang="en-US" dirty="0">
                <a:solidFill>
                  <a:srgbClr val="000000"/>
                </a:solidFill>
                <a:latin typeface="Times New Roman" panose="02020603050405020304" pitchFamily="18" charset="0"/>
              </a:rPr>
              <a:t>• </a:t>
            </a:r>
            <a:r>
              <a:rPr lang="en-US" b="1" dirty="0">
                <a:solidFill>
                  <a:srgbClr val="000000"/>
                </a:solidFill>
                <a:latin typeface="Times New Roman" panose="02020603050405020304" pitchFamily="18" charset="0"/>
              </a:rPr>
              <a:t>Projects</a:t>
            </a:r>
            <a:r>
              <a:rPr lang="en-US" dirty="0">
                <a:solidFill>
                  <a:srgbClr val="000000"/>
                </a:solidFill>
                <a:latin typeface="Times New Roman" panose="02020603050405020304" pitchFamily="18" charset="0"/>
              </a:rPr>
              <a:t>. The final project will be worth 40% of the grade. There are two mini-projects during the semester, worth a total of 20%. </a:t>
            </a:r>
          </a:p>
          <a:p>
            <a:pPr marL="174625" indent="-174625"/>
            <a:r>
              <a:rPr lang="en-US" dirty="0">
                <a:solidFill>
                  <a:srgbClr val="000000"/>
                </a:solidFill>
                <a:latin typeface="Times New Roman" panose="02020603050405020304" pitchFamily="18" charset="0"/>
              </a:rPr>
              <a:t>• </a:t>
            </a:r>
            <a:r>
              <a:rPr lang="en-US" b="1" dirty="0">
                <a:solidFill>
                  <a:srgbClr val="000000"/>
                </a:solidFill>
                <a:latin typeface="Times New Roman" panose="02020603050405020304" pitchFamily="18" charset="0"/>
              </a:rPr>
              <a:t>Participation </a:t>
            </a:r>
            <a:r>
              <a:rPr lang="en-US" dirty="0">
                <a:solidFill>
                  <a:srgbClr val="000000"/>
                </a:solidFill>
                <a:latin typeface="Times New Roman" panose="02020603050405020304" pitchFamily="18" charset="0"/>
              </a:rPr>
              <a:t>in class is worth 10%. Participation includes being ready to start work promptly at the start of class, being active in class, and contributing in a positive way to the class environment. </a:t>
            </a:r>
          </a:p>
          <a:p>
            <a:r>
              <a:rPr lang="en-US" dirty="0">
                <a:solidFill>
                  <a:srgbClr val="000000"/>
                </a:solidFill>
                <a:latin typeface="Times New Roman" panose="02020603050405020304" pitchFamily="18" charset="0"/>
              </a:rPr>
              <a:t>• </a:t>
            </a:r>
            <a:r>
              <a:rPr lang="en-US" b="1" dirty="0">
                <a:solidFill>
                  <a:srgbClr val="000000"/>
                </a:solidFill>
                <a:latin typeface="Times New Roman" panose="02020603050405020304" pitchFamily="18" charset="0"/>
              </a:rPr>
              <a:t>Grades </a:t>
            </a:r>
            <a:r>
              <a:rPr lang="en-US" dirty="0">
                <a:solidFill>
                  <a:srgbClr val="000000"/>
                </a:solidFill>
                <a:latin typeface="Times New Roman" panose="02020603050405020304" pitchFamily="18" charset="0"/>
              </a:rPr>
              <a:t>will be based on your efforts and progress made from where you started. </a:t>
            </a:r>
            <a:endParaRPr lang="en-US" dirty="0" smtClean="0">
              <a:solidFill>
                <a:srgbClr val="000000"/>
              </a:solidFill>
              <a:latin typeface="Times New Roman" panose="02020603050405020304" pitchFamily="18" charset="0"/>
            </a:endParaRPr>
          </a:p>
          <a:p>
            <a:pPr marL="285750" indent="-107950">
              <a:buFont typeface="Arial" panose="020B0604020202020204" pitchFamily="34" charset="0"/>
              <a:buChar char="•"/>
            </a:pPr>
            <a:r>
              <a:rPr lang="en-US" dirty="0" smtClean="0">
                <a:solidFill>
                  <a:srgbClr val="000000"/>
                </a:solidFill>
                <a:latin typeface="Times New Roman" panose="02020603050405020304" pitchFamily="18" charset="0"/>
              </a:rPr>
              <a:t>B </a:t>
            </a:r>
            <a:r>
              <a:rPr lang="en-US" dirty="0" smtClean="0">
                <a:solidFill>
                  <a:srgbClr val="000000"/>
                </a:solidFill>
                <a:latin typeface="Times New Roman" panose="02020603050405020304" pitchFamily="18" charset="0"/>
                <a:sym typeface="Wingdings" panose="05000000000000000000" pitchFamily="2" charset="2"/>
              </a:rPr>
              <a:t></a:t>
            </a:r>
            <a:r>
              <a:rPr lang="en-US" dirty="0" smtClean="0">
                <a:solidFill>
                  <a:srgbClr val="000000"/>
                </a:solidFill>
                <a:latin typeface="Times New Roman" panose="02020603050405020304" pitchFamily="18" charset="0"/>
              </a:rPr>
              <a:t> </a:t>
            </a:r>
            <a:r>
              <a:rPr lang="en-US" dirty="0">
                <a:solidFill>
                  <a:srgbClr val="000000"/>
                </a:solidFill>
                <a:latin typeface="Times New Roman" panose="02020603050405020304" pitchFamily="18" charset="0"/>
              </a:rPr>
              <a:t>student has done all of the required elements and demonstrates a satisfactory understanding. The assignments were intelligible to </a:t>
            </a:r>
            <a:r>
              <a:rPr lang="en-US" dirty="0" smtClean="0">
                <a:solidFill>
                  <a:srgbClr val="000000"/>
                </a:solidFill>
                <a:latin typeface="Times New Roman" panose="02020603050405020304" pitchFamily="18" charset="0"/>
              </a:rPr>
              <a:t>non-expert peers. </a:t>
            </a:r>
            <a:endParaRPr lang="en-US" dirty="0">
              <a:solidFill>
                <a:srgbClr val="000000"/>
              </a:solidFill>
              <a:latin typeface="Times New Roman" panose="02020603050405020304" pitchFamily="18" charset="0"/>
            </a:endParaRPr>
          </a:p>
          <a:p>
            <a:pPr marL="285750" indent="-107950">
              <a:buFont typeface="Arial" panose="020B0604020202020204" pitchFamily="34" charset="0"/>
              <a:buChar char="•"/>
            </a:pPr>
            <a:r>
              <a:rPr lang="en-US" dirty="0" smtClean="0">
                <a:solidFill>
                  <a:srgbClr val="000000"/>
                </a:solidFill>
                <a:latin typeface="Times New Roman" panose="02020603050405020304" pitchFamily="18" charset="0"/>
              </a:rPr>
              <a:t>Higher grade </a:t>
            </a:r>
            <a:r>
              <a:rPr lang="en-US" dirty="0" smtClean="0">
                <a:solidFill>
                  <a:srgbClr val="000000"/>
                </a:solidFill>
                <a:latin typeface="Times New Roman" panose="02020603050405020304" pitchFamily="18" charset="0"/>
                <a:sym typeface="Wingdings" panose="05000000000000000000" pitchFamily="2" charset="2"/>
              </a:rPr>
              <a:t> h</a:t>
            </a:r>
            <a:r>
              <a:rPr lang="en-US" dirty="0" smtClean="0">
                <a:solidFill>
                  <a:srgbClr val="000000"/>
                </a:solidFill>
                <a:latin typeface="Times New Roman" panose="02020603050405020304" pitchFamily="18" charset="0"/>
              </a:rPr>
              <a:t>igh </a:t>
            </a:r>
            <a:r>
              <a:rPr lang="en-US" dirty="0">
                <a:solidFill>
                  <a:srgbClr val="000000"/>
                </a:solidFill>
                <a:latin typeface="Times New Roman" panose="02020603050405020304" pitchFamily="18" charset="0"/>
              </a:rPr>
              <a:t>level of creativity and/or critical </a:t>
            </a:r>
            <a:r>
              <a:rPr lang="en-US" dirty="0" smtClean="0">
                <a:solidFill>
                  <a:srgbClr val="000000"/>
                </a:solidFill>
                <a:latin typeface="Times New Roman" panose="02020603050405020304" pitchFamily="18" charset="0"/>
              </a:rPr>
              <a:t>thinking.</a:t>
            </a:r>
            <a:endParaRPr lang="en-US" dirty="0">
              <a:solidFill>
                <a:srgbClr val="000000"/>
              </a:solidFill>
              <a:latin typeface="Times New Roman" panose="02020603050405020304" pitchFamily="18" charset="0"/>
            </a:endParaRPr>
          </a:p>
          <a:p>
            <a:pPr marL="285750" indent="-107950">
              <a:buFont typeface="Arial" panose="020B0604020202020204" pitchFamily="34" charset="0"/>
              <a:buChar char="•"/>
            </a:pPr>
            <a:r>
              <a:rPr lang="en-US" dirty="0" smtClean="0">
                <a:solidFill>
                  <a:srgbClr val="000000"/>
                </a:solidFill>
                <a:latin typeface="Times New Roman" panose="02020603050405020304" pitchFamily="18" charset="0"/>
              </a:rPr>
              <a:t>Lower grade </a:t>
            </a:r>
            <a:r>
              <a:rPr lang="en-US" dirty="0" smtClean="0">
                <a:solidFill>
                  <a:srgbClr val="000000"/>
                </a:solidFill>
                <a:latin typeface="Times New Roman" panose="02020603050405020304" pitchFamily="18" charset="0"/>
                <a:sym typeface="Wingdings" panose="05000000000000000000" pitchFamily="2" charset="2"/>
              </a:rPr>
              <a:t> </a:t>
            </a:r>
            <a:r>
              <a:rPr lang="en-US" dirty="0" smtClean="0">
                <a:solidFill>
                  <a:srgbClr val="000000"/>
                </a:solidFill>
                <a:latin typeface="Times New Roman" panose="02020603050405020304" pitchFamily="18" charset="0"/>
              </a:rPr>
              <a:t>if </a:t>
            </a:r>
            <a:r>
              <a:rPr lang="en-US" dirty="0">
                <a:solidFill>
                  <a:srgbClr val="000000"/>
                </a:solidFill>
                <a:latin typeface="Times New Roman" panose="02020603050405020304" pitchFamily="18" charset="0"/>
              </a:rPr>
              <a:t>parts of the experiment or questions are done incorrectly, or if the report is poorly organized or otherwise hard to understand. </a:t>
            </a:r>
            <a:endParaRPr lang="en-US" dirty="0" smtClean="0">
              <a:solidFill>
                <a:srgbClr val="000000"/>
              </a:solidFill>
              <a:latin typeface="Times New Roman" panose="02020603050405020304" pitchFamily="18" charset="0"/>
            </a:endParaRPr>
          </a:p>
          <a:p>
            <a:pPr marL="285750" indent="-107950">
              <a:buFont typeface="Arial" panose="020B0604020202020204" pitchFamily="34" charset="0"/>
              <a:buChar char="•"/>
            </a:pPr>
            <a:r>
              <a:rPr lang="en-US" dirty="0" smtClean="0">
                <a:solidFill>
                  <a:srgbClr val="000000"/>
                </a:solidFill>
                <a:latin typeface="Times New Roman" panose="02020603050405020304" pitchFamily="18" charset="0"/>
              </a:rPr>
              <a:t>D or F is </a:t>
            </a:r>
            <a:r>
              <a:rPr lang="en-US" dirty="0">
                <a:solidFill>
                  <a:srgbClr val="000000"/>
                </a:solidFill>
                <a:latin typeface="Times New Roman" panose="02020603050405020304" pitchFamily="18" charset="0"/>
              </a:rPr>
              <a:t>given if the student misunderstood the major goal of the lab (which I hope will not happen). </a:t>
            </a:r>
          </a:p>
        </p:txBody>
      </p:sp>
      <p:sp>
        <p:nvSpPr>
          <p:cNvPr id="2" name="Title 1"/>
          <p:cNvSpPr>
            <a:spLocks noGrp="1"/>
          </p:cNvSpPr>
          <p:nvPr>
            <p:ph type="title"/>
          </p:nvPr>
        </p:nvSpPr>
        <p:spPr>
          <a:xfrm>
            <a:off x="0" y="196396"/>
            <a:ext cx="12192000" cy="1325563"/>
          </a:xfrm>
        </p:spPr>
        <p:txBody>
          <a:bodyPr>
            <a:normAutofit/>
          </a:bodyPr>
          <a:lstStyle/>
          <a:p>
            <a:pPr algn="ctr"/>
            <a:r>
              <a:rPr lang="en-US" sz="2800" b="1" dirty="0" smtClean="0">
                <a:latin typeface="+mn-lt"/>
              </a:rPr>
              <a:t>Requirements and grading</a:t>
            </a:r>
            <a:endParaRPr lang="en-US" sz="2800" b="1" dirty="0">
              <a:latin typeface="+mn-lt"/>
            </a:endParaRPr>
          </a:p>
        </p:txBody>
      </p:sp>
    </p:spTree>
    <p:extLst>
      <p:ext uri="{BB962C8B-B14F-4D97-AF65-F5344CB8AC3E}">
        <p14:creationId xmlns:p14="http://schemas.microsoft.com/office/powerpoint/2010/main" val="3386929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115908"/>
            <a:ext cx="12192000" cy="1325563"/>
          </a:xfrm>
        </p:spPr>
        <p:txBody>
          <a:bodyPr>
            <a:normAutofit/>
          </a:bodyPr>
          <a:lstStyle/>
          <a:p>
            <a:pPr algn="ctr"/>
            <a:r>
              <a:rPr lang="en-US" sz="2800" b="1" dirty="0" smtClean="0">
                <a:latin typeface="+mn-lt"/>
              </a:rPr>
              <a:t>Three example devices</a:t>
            </a:r>
            <a:endParaRPr lang="en-US" sz="2800" b="1" dirty="0">
              <a:latin typeface="+mn-lt"/>
            </a:endParaRPr>
          </a:p>
        </p:txBody>
      </p:sp>
      <p:sp>
        <p:nvSpPr>
          <p:cNvPr id="4" name="TextBox 3"/>
          <p:cNvSpPr txBox="1"/>
          <p:nvPr/>
        </p:nvSpPr>
        <p:spPr>
          <a:xfrm>
            <a:off x="838200" y="1193041"/>
            <a:ext cx="8305800" cy="2215991"/>
          </a:xfrm>
          <a:prstGeom prst="rect">
            <a:avLst/>
          </a:prstGeom>
          <a:noFill/>
        </p:spPr>
        <p:txBody>
          <a:bodyPr wrap="square" rtlCol="0">
            <a:spAutoFit/>
          </a:bodyPr>
          <a:lstStyle/>
          <a:p>
            <a:pPr marL="290513" indent="-290513"/>
            <a:r>
              <a:rPr lang="en-US" sz="2000" b="1" dirty="0" smtClean="0"/>
              <a:t>Temperature sensor: TMP36</a:t>
            </a:r>
            <a:r>
              <a:rPr lang="en-US" dirty="0" smtClean="0"/>
              <a:t>.  </a:t>
            </a:r>
            <a:r>
              <a:rPr lang="en-US" dirty="0" smtClean="0">
                <a:hlinkClick r:id="rId2"/>
              </a:rPr>
              <a:t>https://www.adafruit.com/product/165</a:t>
            </a:r>
            <a:endParaRPr lang="en-US" dirty="0" smtClean="0"/>
          </a:p>
          <a:p>
            <a:pPr marL="290513" indent="-290513"/>
            <a:r>
              <a:rPr lang="en-US" dirty="0" smtClean="0"/>
              <a:t>It’s not the most precise temp. sensor but is simple to use and inexpensive ($1.50)</a:t>
            </a:r>
          </a:p>
          <a:p>
            <a:pPr marL="290513" indent="-290513"/>
            <a:r>
              <a:rPr lang="en-US" sz="1600" dirty="0" smtClean="0"/>
              <a:t>Placing it with the flat, labeled side facing (up as shown):</a:t>
            </a:r>
          </a:p>
          <a:p>
            <a:pPr marL="290513" indent="-290513"/>
            <a:r>
              <a:rPr lang="en-US" sz="1600" dirty="0" smtClean="0"/>
              <a:t>Pin 1 (left): Voltage input for power.  This is called V</a:t>
            </a:r>
            <a:r>
              <a:rPr lang="en-US" sz="1600" baseline="-25000" dirty="0" smtClean="0"/>
              <a:t>CC</a:t>
            </a:r>
            <a:r>
              <a:rPr lang="en-US" sz="1600" dirty="0" smtClean="0"/>
              <a:t> and should be 2.7-5.5 VDC</a:t>
            </a:r>
          </a:p>
          <a:p>
            <a:pPr marL="290513" indent="-290513"/>
            <a:r>
              <a:rPr lang="en-US" sz="1600" dirty="0" smtClean="0"/>
              <a:t>Pin 2: to analog input, such as pin A0. You’ll need to tell your IDE sketch (programs) which Arduino pin you use.</a:t>
            </a:r>
          </a:p>
          <a:p>
            <a:pPr marL="290513" indent="-290513"/>
            <a:r>
              <a:rPr lang="en-US" sz="1600" dirty="0" smtClean="0"/>
              <a:t>Pin 3 (right): GND</a:t>
            </a:r>
          </a:p>
          <a:p>
            <a:pPr marL="290513" indent="-290513"/>
            <a:r>
              <a:rPr lang="en-US" sz="1600" dirty="0" smtClean="0"/>
              <a:t>Note: if it gets hot, you’ve wired it backward.  Watch out – you can destroy it. </a:t>
            </a:r>
            <a:endParaRPr lang="en-US" sz="16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02509" y="1193041"/>
            <a:ext cx="890817" cy="1618569"/>
          </a:xfrm>
          <a:prstGeom prst="rect">
            <a:avLst/>
          </a:prstGeom>
        </p:spPr>
      </p:pic>
      <p:sp>
        <p:nvSpPr>
          <p:cNvPr id="6" name="TextBox 5"/>
          <p:cNvSpPr txBox="1"/>
          <p:nvPr/>
        </p:nvSpPr>
        <p:spPr>
          <a:xfrm>
            <a:off x="838200" y="3601059"/>
            <a:ext cx="8305800" cy="1384995"/>
          </a:xfrm>
          <a:prstGeom prst="rect">
            <a:avLst/>
          </a:prstGeom>
          <a:noFill/>
        </p:spPr>
        <p:txBody>
          <a:bodyPr wrap="square" rtlCol="0">
            <a:spAutoFit/>
          </a:bodyPr>
          <a:lstStyle/>
          <a:p>
            <a:pPr marL="290513" indent="-290513"/>
            <a:r>
              <a:rPr lang="en-US" sz="2000" b="1" dirty="0" smtClean="0"/>
              <a:t>LED</a:t>
            </a:r>
            <a:r>
              <a:rPr lang="en-US" dirty="0" smtClean="0"/>
              <a:t>.  </a:t>
            </a:r>
            <a:r>
              <a:rPr lang="en-US" dirty="0" smtClean="0">
                <a:hlinkClick r:id="rId4"/>
              </a:rPr>
              <a:t>https://learn.adafruit.com/all-about-leds</a:t>
            </a:r>
            <a:r>
              <a:rPr lang="en-US" dirty="0" smtClean="0"/>
              <a:t>  . Monochromatic LEDS have 2 pins.</a:t>
            </a:r>
          </a:p>
          <a:p>
            <a:pPr marL="290513" indent="-290513"/>
            <a:r>
              <a:rPr lang="en-US" sz="1600" dirty="0" smtClean="0"/>
              <a:t>Long pin: High-V side. (anode)</a:t>
            </a:r>
          </a:p>
          <a:p>
            <a:pPr marL="290513" indent="-290513"/>
            <a:r>
              <a:rPr lang="en-US" sz="1600" dirty="0" smtClean="0"/>
              <a:t>Short pin: low-V side. (cathode) Could be ground, but not necessarily. </a:t>
            </a:r>
            <a:endParaRPr lang="en-US" sz="1600" dirty="0"/>
          </a:p>
          <a:p>
            <a:pPr marL="290513" indent="-290513"/>
            <a:r>
              <a:rPr lang="en-US" sz="1600" dirty="0" smtClean="0"/>
              <a:t>Note: If </a:t>
            </a:r>
            <a:r>
              <a:rPr lang="en-US" sz="1600" dirty="0" smtClean="0">
                <a:latin typeface="Symbol" panose="05050102010706020507" pitchFamily="18" charset="2"/>
              </a:rPr>
              <a:t>D</a:t>
            </a:r>
            <a:r>
              <a:rPr lang="en-US" sz="1600" dirty="0" smtClean="0"/>
              <a:t>V is too high, the device will be damaged. Max </a:t>
            </a:r>
            <a:r>
              <a:rPr lang="en-US" sz="1600" dirty="0" smtClean="0">
                <a:latin typeface="Symbol" panose="05050102010706020507" pitchFamily="18" charset="2"/>
              </a:rPr>
              <a:t>D</a:t>
            </a:r>
            <a:r>
              <a:rPr lang="en-US" sz="1600" dirty="0" smtClean="0"/>
              <a:t>V can be as low as 2.5 or can be above 3.2 V.  If it’s set up backward, it does not do anything.</a:t>
            </a:r>
            <a:endParaRPr lang="en-US" sz="1600" dirty="0"/>
          </a:p>
        </p:txBody>
      </p:sp>
      <p:pic>
        <p:nvPicPr>
          <p:cNvPr id="4098" name="Picture 2" descr="Image result for led pinou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28904" y="3370528"/>
            <a:ext cx="1470025" cy="191473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38200" y="5259115"/>
            <a:ext cx="8305800" cy="892552"/>
          </a:xfrm>
          <a:prstGeom prst="rect">
            <a:avLst/>
          </a:prstGeom>
          <a:noFill/>
        </p:spPr>
        <p:txBody>
          <a:bodyPr wrap="square" rtlCol="0">
            <a:spAutoFit/>
          </a:bodyPr>
          <a:lstStyle/>
          <a:p>
            <a:pPr marL="290513" indent="-290513"/>
            <a:r>
              <a:rPr lang="en-US" sz="2000" b="1" dirty="0" err="1" smtClean="0"/>
              <a:t>Photosensor</a:t>
            </a:r>
            <a:r>
              <a:rPr lang="en-US" sz="2000" b="1" dirty="0" smtClean="0"/>
              <a:t> (phototransistor)</a:t>
            </a:r>
            <a:r>
              <a:rPr lang="en-US" dirty="0" smtClean="0"/>
              <a:t>.  https://www.adafruit.com/product/2831.  ($0.95)</a:t>
            </a:r>
          </a:p>
          <a:p>
            <a:pPr marL="290513" indent="-290513"/>
            <a:r>
              <a:rPr lang="en-US" sz="1600" dirty="0" smtClean="0"/>
              <a:t>Long pin: High-V side. </a:t>
            </a:r>
          </a:p>
          <a:p>
            <a:pPr marL="290513" indent="-290513"/>
            <a:r>
              <a:rPr lang="en-US" sz="1600" dirty="0" smtClean="0"/>
              <a:t>Short pin: low-V side, then to resistor to ground.  </a:t>
            </a:r>
          </a:p>
        </p:txBody>
      </p:sp>
      <p:pic>
        <p:nvPicPr>
          <p:cNvPr id="4100" name="Picture 4" descr="Photo Transistor Light Senso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447917" y="5262612"/>
            <a:ext cx="1167942" cy="876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812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993955194"/>
              </p:ext>
            </p:extLst>
          </p:nvPr>
        </p:nvGraphicFramePr>
        <p:xfrm>
          <a:off x="2213428" y="1621972"/>
          <a:ext cx="6102047" cy="3661228"/>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1625600" y="1621972"/>
            <a:ext cx="7924800" cy="26742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097398" y="980209"/>
            <a:ext cx="7453002" cy="369332"/>
          </a:xfrm>
          <a:prstGeom prst="rect">
            <a:avLst/>
          </a:prstGeom>
          <a:noFill/>
        </p:spPr>
        <p:txBody>
          <a:bodyPr wrap="none" rtlCol="0">
            <a:spAutoFit/>
          </a:bodyPr>
          <a:lstStyle/>
          <a:p>
            <a:r>
              <a:rPr lang="en-US" dirty="0" smtClean="0"/>
              <a:t>Log-scale plot, showing exponential relaxation of </a:t>
            </a:r>
            <a:r>
              <a:rPr lang="en-US" i="1" dirty="0" smtClean="0"/>
              <a:t>T</a:t>
            </a:r>
            <a:r>
              <a:rPr lang="en-US" dirty="0" smtClean="0"/>
              <a:t> back to room temperature.</a:t>
            </a:r>
            <a:endParaRPr lang="en-US" dirty="0"/>
          </a:p>
        </p:txBody>
      </p:sp>
      <p:grpSp>
        <p:nvGrpSpPr>
          <p:cNvPr id="7" name="Group 6"/>
          <p:cNvGrpSpPr/>
          <p:nvPr/>
        </p:nvGrpSpPr>
        <p:grpSpPr>
          <a:xfrm>
            <a:off x="1292981" y="3207411"/>
            <a:ext cx="1253067" cy="738664"/>
            <a:chOff x="4594012" y="4985411"/>
            <a:chExt cx="1253067" cy="738664"/>
          </a:xfrm>
          <a:solidFill>
            <a:schemeClr val="bg1"/>
          </a:solidFill>
        </p:grpSpPr>
        <p:sp>
          <p:nvSpPr>
            <p:cNvPr id="9" name="TextBox 8"/>
            <p:cNvSpPr txBox="1"/>
            <p:nvPr/>
          </p:nvSpPr>
          <p:spPr>
            <a:xfrm>
              <a:off x="4664543" y="4985411"/>
              <a:ext cx="1162498" cy="369332"/>
            </a:xfrm>
            <a:prstGeom prst="rect">
              <a:avLst/>
            </a:prstGeom>
            <a:grpFill/>
          </p:spPr>
          <p:txBody>
            <a:bodyPr wrap="none" rtlCol="0">
              <a:spAutoFit/>
            </a:bodyPr>
            <a:lstStyle/>
            <a:p>
              <a:r>
                <a:rPr lang="en-US" i="1" dirty="0" smtClean="0"/>
                <a:t>T</a:t>
              </a:r>
              <a:r>
                <a:rPr lang="en-US" dirty="0" smtClean="0"/>
                <a:t>(</a:t>
              </a:r>
              <a:r>
                <a:rPr lang="en-US" i="1" dirty="0" smtClean="0"/>
                <a:t>t</a:t>
              </a:r>
              <a:r>
                <a:rPr lang="en-US" dirty="0" smtClean="0"/>
                <a:t>) - 80 °F</a:t>
              </a:r>
              <a:endParaRPr lang="en-US" dirty="0"/>
            </a:p>
          </p:txBody>
        </p:sp>
        <p:sp>
          <p:nvSpPr>
            <p:cNvPr id="2" name="Rectangle 1"/>
            <p:cNvSpPr/>
            <p:nvPr/>
          </p:nvSpPr>
          <p:spPr>
            <a:xfrm>
              <a:off x="4644506" y="5354743"/>
              <a:ext cx="1202573" cy="369332"/>
            </a:xfrm>
            <a:prstGeom prst="rect">
              <a:avLst/>
            </a:prstGeom>
            <a:grpFill/>
          </p:spPr>
          <p:txBody>
            <a:bodyPr wrap="none">
              <a:spAutoFit/>
            </a:bodyPr>
            <a:lstStyle/>
            <a:p>
              <a:r>
                <a:rPr lang="en-US" i="1" dirty="0"/>
                <a:t>T</a:t>
              </a:r>
              <a:r>
                <a:rPr lang="en-US" dirty="0"/>
                <a:t>(0</a:t>
              </a:r>
              <a:r>
                <a:rPr lang="en-US" dirty="0" smtClean="0"/>
                <a:t>) - 80 </a:t>
              </a:r>
              <a:r>
                <a:rPr lang="en-US" dirty="0"/>
                <a:t>°F</a:t>
              </a:r>
            </a:p>
          </p:txBody>
        </p:sp>
        <p:cxnSp>
          <p:nvCxnSpPr>
            <p:cNvPr id="5" name="Straight Connector 4"/>
            <p:cNvCxnSpPr/>
            <p:nvPr/>
          </p:nvCxnSpPr>
          <p:spPr>
            <a:xfrm>
              <a:off x="4594012" y="5354743"/>
              <a:ext cx="1229887"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5070565" y="4977368"/>
            <a:ext cx="933269" cy="369332"/>
          </a:xfrm>
          <a:prstGeom prst="rect">
            <a:avLst/>
          </a:prstGeom>
          <a:solidFill>
            <a:schemeClr val="bg1"/>
          </a:solidFill>
        </p:spPr>
        <p:txBody>
          <a:bodyPr wrap="none" rtlCol="0">
            <a:spAutoFit/>
          </a:bodyPr>
          <a:lstStyle/>
          <a:p>
            <a:r>
              <a:rPr lang="en-US" dirty="0" smtClean="0"/>
              <a:t>time (s)</a:t>
            </a:r>
            <a:endParaRPr lang="en-US" dirty="0"/>
          </a:p>
        </p:txBody>
      </p:sp>
    </p:spTree>
    <p:extLst>
      <p:ext uri="{BB962C8B-B14F-4D97-AF65-F5344CB8AC3E}">
        <p14:creationId xmlns:p14="http://schemas.microsoft.com/office/powerpoint/2010/main" val="15733271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45" name="Group 44"/>
          <p:cNvGrpSpPr/>
          <p:nvPr/>
        </p:nvGrpSpPr>
        <p:grpSpPr>
          <a:xfrm>
            <a:off x="2973941" y="4636621"/>
            <a:ext cx="1009650" cy="671976"/>
            <a:chOff x="5591175" y="2899899"/>
            <a:chExt cx="1009650" cy="671976"/>
          </a:xfrm>
        </p:grpSpPr>
        <p:grpSp>
          <p:nvGrpSpPr>
            <p:cNvPr id="46" name="Group 45"/>
            <p:cNvGrpSpPr/>
            <p:nvPr/>
          </p:nvGrpSpPr>
          <p:grpSpPr>
            <a:xfrm>
              <a:off x="5591175" y="3286125"/>
              <a:ext cx="1009650" cy="285750"/>
              <a:chOff x="0" y="0"/>
              <a:chExt cx="1009650" cy="285750"/>
            </a:xfrm>
          </p:grpSpPr>
          <p:cxnSp>
            <p:nvCxnSpPr>
              <p:cNvPr id="49" name="Straight Connector 48"/>
              <p:cNvCxnSpPr/>
              <p:nvPr/>
            </p:nvCxnSpPr>
            <p:spPr>
              <a:xfrm>
                <a:off x="0" y="147639"/>
                <a:ext cx="10096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Isosceles Triangle 49"/>
              <p:cNvSpPr/>
              <p:nvPr/>
            </p:nvSpPr>
            <p:spPr>
              <a:xfrm rot="5400000">
                <a:off x="280987" y="28575"/>
                <a:ext cx="285750" cy="2286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1" name="Straight Connector 50"/>
              <p:cNvCxnSpPr/>
              <p:nvPr/>
            </p:nvCxnSpPr>
            <p:spPr>
              <a:xfrm>
                <a:off x="538162" y="0"/>
                <a:ext cx="0" cy="2857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7" name="Straight Arrow Connector 46"/>
            <p:cNvCxnSpPr/>
            <p:nvPr/>
          </p:nvCxnSpPr>
          <p:spPr>
            <a:xfrm flipV="1">
              <a:off x="5941680" y="2899899"/>
              <a:ext cx="177421" cy="2866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6129337" y="2906972"/>
              <a:ext cx="177421" cy="2866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p:nvGrpSpPr>
        <p:grpSpPr>
          <a:xfrm>
            <a:off x="2917848" y="5764691"/>
            <a:ext cx="1009650" cy="713434"/>
            <a:chOff x="3066339" y="4291456"/>
            <a:chExt cx="1009650" cy="713434"/>
          </a:xfrm>
        </p:grpSpPr>
        <p:grpSp>
          <p:nvGrpSpPr>
            <p:cNvPr id="53" name="Group 52"/>
            <p:cNvGrpSpPr/>
            <p:nvPr/>
          </p:nvGrpSpPr>
          <p:grpSpPr>
            <a:xfrm rot="10800000">
              <a:off x="3066339" y="4719140"/>
              <a:ext cx="1009650" cy="285750"/>
              <a:chOff x="0" y="0"/>
              <a:chExt cx="1009650" cy="285750"/>
            </a:xfrm>
          </p:grpSpPr>
          <p:cxnSp>
            <p:nvCxnSpPr>
              <p:cNvPr id="56" name="Straight Connector 55"/>
              <p:cNvCxnSpPr/>
              <p:nvPr/>
            </p:nvCxnSpPr>
            <p:spPr>
              <a:xfrm>
                <a:off x="0" y="147639"/>
                <a:ext cx="10096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Isosceles Triangle 56"/>
              <p:cNvSpPr/>
              <p:nvPr/>
            </p:nvSpPr>
            <p:spPr>
              <a:xfrm rot="5400000">
                <a:off x="280987" y="28575"/>
                <a:ext cx="285750" cy="2286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8" name="Straight Connector 57"/>
              <p:cNvCxnSpPr/>
              <p:nvPr/>
            </p:nvCxnSpPr>
            <p:spPr>
              <a:xfrm>
                <a:off x="538162" y="0"/>
                <a:ext cx="0" cy="2857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4" name="Straight Arrow Connector 53"/>
            <p:cNvCxnSpPr/>
            <p:nvPr/>
          </p:nvCxnSpPr>
          <p:spPr>
            <a:xfrm flipV="1">
              <a:off x="3578770" y="4291456"/>
              <a:ext cx="177421" cy="286603"/>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3766427" y="4298529"/>
              <a:ext cx="177421" cy="286603"/>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3236330" y="796855"/>
            <a:ext cx="855662" cy="643946"/>
            <a:chOff x="4964727" y="224274"/>
            <a:chExt cx="1660551" cy="1249684"/>
          </a:xfrm>
        </p:grpSpPr>
        <p:cxnSp>
          <p:nvCxnSpPr>
            <p:cNvPr id="60" name="Straight Connector 59"/>
            <p:cNvCxnSpPr/>
            <p:nvPr/>
          </p:nvCxnSpPr>
          <p:spPr>
            <a:xfrm>
              <a:off x="5648325" y="859809"/>
              <a:ext cx="0"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5846857" y="859809"/>
              <a:ext cx="0"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5745707" y="982638"/>
              <a:ext cx="0" cy="36849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941680" y="982638"/>
              <a:ext cx="0" cy="36849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5941680" y="1171576"/>
              <a:ext cx="68359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964727" y="1171576"/>
              <a:ext cx="68359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5286056" y="224274"/>
              <a:ext cx="607245" cy="776480"/>
            </a:xfrm>
            <a:prstGeom prst="rect">
              <a:avLst/>
            </a:prstGeom>
            <a:noFill/>
          </p:spPr>
          <p:txBody>
            <a:bodyPr wrap="none" rtlCol="0">
              <a:spAutoFit/>
            </a:bodyPr>
            <a:lstStyle/>
            <a:p>
              <a:r>
                <a:rPr lang="en-US" sz="2000" dirty="0" smtClean="0"/>
                <a:t>+</a:t>
              </a:r>
              <a:endParaRPr lang="en-US" sz="2000" dirty="0"/>
            </a:p>
          </p:txBody>
        </p:sp>
        <p:sp>
          <p:nvSpPr>
            <p:cNvPr id="67" name="TextBox 66"/>
            <p:cNvSpPr txBox="1"/>
            <p:nvPr/>
          </p:nvSpPr>
          <p:spPr>
            <a:xfrm>
              <a:off x="5832981" y="224274"/>
              <a:ext cx="318847" cy="776480"/>
            </a:xfrm>
            <a:prstGeom prst="rect">
              <a:avLst/>
            </a:prstGeom>
            <a:noFill/>
          </p:spPr>
          <p:txBody>
            <a:bodyPr wrap="square" rtlCol="0">
              <a:spAutoFit/>
            </a:bodyPr>
            <a:lstStyle/>
            <a:p>
              <a:r>
                <a:rPr lang="en-US" sz="2000" dirty="0" smtClean="0"/>
                <a:t>-</a:t>
              </a:r>
              <a:endParaRPr lang="en-US" sz="2000" dirty="0"/>
            </a:p>
          </p:txBody>
        </p:sp>
      </p:grpSp>
      <p:grpSp>
        <p:nvGrpSpPr>
          <p:cNvPr id="73" name="Group 72"/>
          <p:cNvGrpSpPr/>
          <p:nvPr/>
        </p:nvGrpSpPr>
        <p:grpSpPr>
          <a:xfrm>
            <a:off x="3172725" y="1950167"/>
            <a:ext cx="869950" cy="241803"/>
            <a:chOff x="5175250" y="1714500"/>
            <a:chExt cx="1425575" cy="396240"/>
          </a:xfrm>
        </p:grpSpPr>
        <p:cxnSp>
          <p:nvCxnSpPr>
            <p:cNvPr id="74" name="Straight Connector 73"/>
            <p:cNvCxnSpPr/>
            <p:nvPr/>
          </p:nvCxnSpPr>
          <p:spPr>
            <a:xfrm>
              <a:off x="5175250" y="1897380"/>
              <a:ext cx="265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Freeform 74"/>
            <p:cNvSpPr/>
            <p:nvPr/>
          </p:nvSpPr>
          <p:spPr>
            <a:xfrm>
              <a:off x="5440680" y="1714500"/>
              <a:ext cx="845820" cy="396240"/>
            </a:xfrm>
            <a:custGeom>
              <a:avLst/>
              <a:gdLst>
                <a:gd name="connsiteX0" fmla="*/ 0 w 845820"/>
                <a:gd name="connsiteY0" fmla="*/ 182880 h 396240"/>
                <a:gd name="connsiteX1" fmla="*/ 114300 w 845820"/>
                <a:gd name="connsiteY1" fmla="*/ 0 h 396240"/>
                <a:gd name="connsiteX2" fmla="*/ 251460 w 845820"/>
                <a:gd name="connsiteY2" fmla="*/ 388620 h 396240"/>
                <a:gd name="connsiteX3" fmla="*/ 396240 w 845820"/>
                <a:gd name="connsiteY3" fmla="*/ 38100 h 396240"/>
                <a:gd name="connsiteX4" fmla="*/ 525780 w 845820"/>
                <a:gd name="connsiteY4" fmla="*/ 396240 h 396240"/>
                <a:gd name="connsiteX5" fmla="*/ 662940 w 845820"/>
                <a:gd name="connsiteY5" fmla="*/ 38100 h 396240"/>
                <a:gd name="connsiteX6" fmla="*/ 784860 w 845820"/>
                <a:gd name="connsiteY6" fmla="*/ 388620 h 396240"/>
                <a:gd name="connsiteX7" fmla="*/ 845820 w 845820"/>
                <a:gd name="connsiteY7" fmla="*/ 190500 h 39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5820" h="396240">
                  <a:moveTo>
                    <a:pt x="0" y="182880"/>
                  </a:moveTo>
                  <a:lnTo>
                    <a:pt x="114300" y="0"/>
                  </a:lnTo>
                  <a:lnTo>
                    <a:pt x="251460" y="388620"/>
                  </a:lnTo>
                  <a:lnTo>
                    <a:pt x="396240" y="38100"/>
                  </a:lnTo>
                  <a:lnTo>
                    <a:pt x="525780" y="396240"/>
                  </a:lnTo>
                  <a:lnTo>
                    <a:pt x="662940" y="38100"/>
                  </a:lnTo>
                  <a:lnTo>
                    <a:pt x="784860" y="388620"/>
                  </a:lnTo>
                  <a:lnTo>
                    <a:pt x="845820" y="19050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Connector 75"/>
            <p:cNvCxnSpPr/>
            <p:nvPr/>
          </p:nvCxnSpPr>
          <p:spPr>
            <a:xfrm>
              <a:off x="6283325" y="1900555"/>
              <a:ext cx="3175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2" name="Group 81"/>
          <p:cNvGrpSpPr/>
          <p:nvPr/>
        </p:nvGrpSpPr>
        <p:grpSpPr>
          <a:xfrm>
            <a:off x="6504234" y="972563"/>
            <a:ext cx="4731702" cy="2348707"/>
            <a:chOff x="4843972" y="3925660"/>
            <a:chExt cx="4731702" cy="2348707"/>
          </a:xfrm>
        </p:grpSpPr>
        <p:grpSp>
          <p:nvGrpSpPr>
            <p:cNvPr id="83" name="Group 82"/>
            <p:cNvGrpSpPr/>
            <p:nvPr/>
          </p:nvGrpSpPr>
          <p:grpSpPr>
            <a:xfrm flipH="1">
              <a:off x="4962934" y="4455957"/>
              <a:ext cx="2101597" cy="1083426"/>
              <a:chOff x="4964727" y="617901"/>
              <a:chExt cx="1660551" cy="856057"/>
            </a:xfrm>
          </p:grpSpPr>
          <p:cxnSp>
            <p:nvCxnSpPr>
              <p:cNvPr id="106" name="Straight Connector 105"/>
              <p:cNvCxnSpPr/>
              <p:nvPr/>
            </p:nvCxnSpPr>
            <p:spPr>
              <a:xfrm>
                <a:off x="5648325" y="859809"/>
                <a:ext cx="0"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5846857" y="859809"/>
                <a:ext cx="0"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5745707" y="1035966"/>
                <a:ext cx="0" cy="26498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H="1">
                <a:off x="5941680" y="1035966"/>
                <a:ext cx="0" cy="26498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5941680" y="1171576"/>
                <a:ext cx="68359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4964727" y="1171576"/>
                <a:ext cx="68359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5324432" y="617901"/>
                <a:ext cx="390364" cy="364779"/>
              </a:xfrm>
              <a:prstGeom prst="rect">
                <a:avLst/>
              </a:prstGeom>
              <a:noFill/>
            </p:spPr>
            <p:txBody>
              <a:bodyPr wrap="none" rtlCol="0">
                <a:spAutoFit/>
              </a:bodyPr>
              <a:lstStyle/>
              <a:p>
                <a:r>
                  <a:rPr lang="en-US" sz="2400" dirty="0" smtClean="0"/>
                  <a:t>+5</a:t>
                </a:r>
                <a:endParaRPr lang="en-US" sz="2400" dirty="0"/>
              </a:p>
            </p:txBody>
          </p:sp>
        </p:grpSp>
        <p:grpSp>
          <p:nvGrpSpPr>
            <p:cNvPr id="84" name="Group 83"/>
            <p:cNvGrpSpPr/>
            <p:nvPr/>
          </p:nvGrpSpPr>
          <p:grpSpPr>
            <a:xfrm>
              <a:off x="6413365" y="4592154"/>
              <a:ext cx="1009650" cy="713434"/>
              <a:chOff x="3066339" y="4291456"/>
              <a:chExt cx="1009650" cy="713434"/>
            </a:xfrm>
          </p:grpSpPr>
          <p:grpSp>
            <p:nvGrpSpPr>
              <p:cNvPr id="100" name="Group 99"/>
              <p:cNvGrpSpPr/>
              <p:nvPr/>
            </p:nvGrpSpPr>
            <p:grpSpPr>
              <a:xfrm rot="10800000">
                <a:off x="3066339" y="4719140"/>
                <a:ext cx="1009650" cy="285750"/>
                <a:chOff x="0" y="0"/>
                <a:chExt cx="1009650" cy="285750"/>
              </a:xfrm>
            </p:grpSpPr>
            <p:cxnSp>
              <p:nvCxnSpPr>
                <p:cNvPr id="103" name="Straight Connector 102"/>
                <p:cNvCxnSpPr/>
                <p:nvPr/>
              </p:nvCxnSpPr>
              <p:spPr>
                <a:xfrm>
                  <a:off x="0" y="147639"/>
                  <a:ext cx="10096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Isosceles Triangle 103"/>
                <p:cNvSpPr/>
                <p:nvPr/>
              </p:nvSpPr>
              <p:spPr>
                <a:xfrm rot="5400000">
                  <a:off x="280987" y="28575"/>
                  <a:ext cx="285750" cy="2286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05" name="Straight Connector 104"/>
                <p:cNvCxnSpPr/>
                <p:nvPr/>
              </p:nvCxnSpPr>
              <p:spPr>
                <a:xfrm>
                  <a:off x="538162" y="0"/>
                  <a:ext cx="0" cy="2857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1" name="Straight Arrow Connector 100"/>
              <p:cNvCxnSpPr/>
              <p:nvPr/>
            </p:nvCxnSpPr>
            <p:spPr>
              <a:xfrm flipV="1">
                <a:off x="3578770" y="4291456"/>
                <a:ext cx="177421" cy="286603"/>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flipV="1">
                <a:off x="3766427" y="4298529"/>
                <a:ext cx="177421" cy="286603"/>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85" name="Group 84"/>
            <p:cNvGrpSpPr/>
            <p:nvPr/>
          </p:nvGrpSpPr>
          <p:grpSpPr>
            <a:xfrm>
              <a:off x="7704640" y="5042209"/>
              <a:ext cx="869950" cy="241803"/>
              <a:chOff x="5175250" y="1714500"/>
              <a:chExt cx="1425575" cy="396240"/>
            </a:xfrm>
          </p:grpSpPr>
          <p:cxnSp>
            <p:nvCxnSpPr>
              <p:cNvPr id="97" name="Straight Connector 96"/>
              <p:cNvCxnSpPr/>
              <p:nvPr/>
            </p:nvCxnSpPr>
            <p:spPr>
              <a:xfrm>
                <a:off x="5175250" y="1897380"/>
                <a:ext cx="265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Freeform 97"/>
              <p:cNvSpPr/>
              <p:nvPr/>
            </p:nvSpPr>
            <p:spPr>
              <a:xfrm>
                <a:off x="5440680" y="1714500"/>
                <a:ext cx="845820" cy="396240"/>
              </a:xfrm>
              <a:custGeom>
                <a:avLst/>
                <a:gdLst>
                  <a:gd name="connsiteX0" fmla="*/ 0 w 845820"/>
                  <a:gd name="connsiteY0" fmla="*/ 182880 h 396240"/>
                  <a:gd name="connsiteX1" fmla="*/ 114300 w 845820"/>
                  <a:gd name="connsiteY1" fmla="*/ 0 h 396240"/>
                  <a:gd name="connsiteX2" fmla="*/ 251460 w 845820"/>
                  <a:gd name="connsiteY2" fmla="*/ 388620 h 396240"/>
                  <a:gd name="connsiteX3" fmla="*/ 396240 w 845820"/>
                  <a:gd name="connsiteY3" fmla="*/ 38100 h 396240"/>
                  <a:gd name="connsiteX4" fmla="*/ 525780 w 845820"/>
                  <a:gd name="connsiteY4" fmla="*/ 396240 h 396240"/>
                  <a:gd name="connsiteX5" fmla="*/ 662940 w 845820"/>
                  <a:gd name="connsiteY5" fmla="*/ 38100 h 396240"/>
                  <a:gd name="connsiteX6" fmla="*/ 784860 w 845820"/>
                  <a:gd name="connsiteY6" fmla="*/ 388620 h 396240"/>
                  <a:gd name="connsiteX7" fmla="*/ 845820 w 845820"/>
                  <a:gd name="connsiteY7" fmla="*/ 190500 h 39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5820" h="396240">
                    <a:moveTo>
                      <a:pt x="0" y="182880"/>
                    </a:moveTo>
                    <a:lnTo>
                      <a:pt x="114300" y="0"/>
                    </a:lnTo>
                    <a:lnTo>
                      <a:pt x="251460" y="388620"/>
                    </a:lnTo>
                    <a:lnTo>
                      <a:pt x="396240" y="38100"/>
                    </a:lnTo>
                    <a:lnTo>
                      <a:pt x="525780" y="396240"/>
                    </a:lnTo>
                    <a:lnTo>
                      <a:pt x="662940" y="38100"/>
                    </a:lnTo>
                    <a:lnTo>
                      <a:pt x="784860" y="388620"/>
                    </a:lnTo>
                    <a:lnTo>
                      <a:pt x="845820" y="19050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9" name="Straight Connector 98"/>
              <p:cNvCxnSpPr/>
              <p:nvPr/>
            </p:nvCxnSpPr>
            <p:spPr>
              <a:xfrm>
                <a:off x="6283325" y="1900555"/>
                <a:ext cx="3175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6" name="Freeform 85"/>
            <p:cNvSpPr/>
            <p:nvPr/>
          </p:nvSpPr>
          <p:spPr>
            <a:xfrm>
              <a:off x="4962934" y="5158854"/>
              <a:ext cx="3621508" cy="873456"/>
            </a:xfrm>
            <a:custGeom>
              <a:avLst/>
              <a:gdLst>
                <a:gd name="connsiteX0" fmla="*/ 3698543 w 3698543"/>
                <a:gd name="connsiteY0" fmla="*/ 0 h 873456"/>
                <a:gd name="connsiteX1" fmla="*/ 3698543 w 3698543"/>
                <a:gd name="connsiteY1" fmla="*/ 873456 h 873456"/>
                <a:gd name="connsiteX2" fmla="*/ 0 w 3698543"/>
                <a:gd name="connsiteY2" fmla="*/ 873456 h 873456"/>
                <a:gd name="connsiteX3" fmla="*/ 0 w 3698543"/>
                <a:gd name="connsiteY3" fmla="*/ 13647 h 873456"/>
              </a:gdLst>
              <a:ahLst/>
              <a:cxnLst>
                <a:cxn ang="0">
                  <a:pos x="connsiteX0" y="connsiteY0"/>
                </a:cxn>
                <a:cxn ang="0">
                  <a:pos x="connsiteX1" y="connsiteY1"/>
                </a:cxn>
                <a:cxn ang="0">
                  <a:pos x="connsiteX2" y="connsiteY2"/>
                </a:cxn>
                <a:cxn ang="0">
                  <a:pos x="connsiteX3" y="connsiteY3"/>
                </a:cxn>
              </a:cxnLst>
              <a:rect l="l" t="t" r="r" b="b"/>
              <a:pathLst>
                <a:path w="3698543" h="873456">
                  <a:moveTo>
                    <a:pt x="3698543" y="0"/>
                  </a:moveTo>
                  <a:lnTo>
                    <a:pt x="3698543" y="873456"/>
                  </a:lnTo>
                  <a:lnTo>
                    <a:pt x="0" y="873456"/>
                  </a:lnTo>
                  <a:lnTo>
                    <a:pt x="0" y="13647"/>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p:nvSpPr>
          <p:spPr>
            <a:xfrm>
              <a:off x="7858729" y="4665524"/>
              <a:ext cx="1716945" cy="369332"/>
            </a:xfrm>
            <a:prstGeom prst="rect">
              <a:avLst/>
            </a:prstGeom>
            <a:noFill/>
          </p:spPr>
          <p:txBody>
            <a:bodyPr wrap="none" rtlCol="0">
              <a:spAutoFit/>
            </a:bodyPr>
            <a:lstStyle/>
            <a:p>
              <a:r>
                <a:rPr lang="en-US" i="1" dirty="0" smtClean="0"/>
                <a:t>R</a:t>
              </a:r>
              <a:r>
                <a:rPr lang="en-US" dirty="0" smtClean="0"/>
                <a:t> approx. 10 k</a:t>
              </a:r>
              <a:r>
                <a:rPr lang="en-US" dirty="0" smtClean="0">
                  <a:latin typeface="Symbol" panose="05050102010706020507" pitchFamily="18" charset="2"/>
                </a:rPr>
                <a:t>W</a:t>
              </a:r>
              <a:endParaRPr lang="en-US" dirty="0">
                <a:latin typeface="Symbol" panose="05050102010706020507" pitchFamily="18" charset="2"/>
              </a:endParaRPr>
            </a:p>
          </p:txBody>
        </p:sp>
        <p:grpSp>
          <p:nvGrpSpPr>
            <p:cNvPr id="88" name="Group 87"/>
            <p:cNvGrpSpPr/>
            <p:nvPr/>
          </p:nvGrpSpPr>
          <p:grpSpPr>
            <a:xfrm flipH="1">
              <a:off x="4843972" y="6036242"/>
              <a:ext cx="618924" cy="238125"/>
              <a:chOff x="7200900" y="822960"/>
              <a:chExt cx="1173480" cy="451485"/>
            </a:xfrm>
          </p:grpSpPr>
          <p:sp>
            <p:nvSpPr>
              <p:cNvPr id="93" name="Freeform 92"/>
              <p:cNvSpPr/>
              <p:nvPr/>
            </p:nvSpPr>
            <p:spPr>
              <a:xfrm>
                <a:off x="7200900" y="822960"/>
                <a:ext cx="937260" cy="320040"/>
              </a:xfrm>
              <a:custGeom>
                <a:avLst/>
                <a:gdLst>
                  <a:gd name="connsiteX0" fmla="*/ 0 w 937260"/>
                  <a:gd name="connsiteY0" fmla="*/ 0 h 320040"/>
                  <a:gd name="connsiteX1" fmla="*/ 937260 w 937260"/>
                  <a:gd name="connsiteY1" fmla="*/ 0 h 320040"/>
                  <a:gd name="connsiteX2" fmla="*/ 937260 w 937260"/>
                  <a:gd name="connsiteY2" fmla="*/ 320040 h 320040"/>
                </a:gdLst>
                <a:ahLst/>
                <a:cxnLst>
                  <a:cxn ang="0">
                    <a:pos x="connsiteX0" y="connsiteY0"/>
                  </a:cxn>
                  <a:cxn ang="0">
                    <a:pos x="connsiteX1" y="connsiteY1"/>
                  </a:cxn>
                  <a:cxn ang="0">
                    <a:pos x="connsiteX2" y="connsiteY2"/>
                  </a:cxn>
                </a:cxnLst>
                <a:rect l="l" t="t" r="r" b="b"/>
                <a:pathLst>
                  <a:path w="937260" h="320040">
                    <a:moveTo>
                      <a:pt x="0" y="0"/>
                    </a:moveTo>
                    <a:lnTo>
                      <a:pt x="937260" y="0"/>
                    </a:lnTo>
                    <a:lnTo>
                      <a:pt x="937260" y="32004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p:cNvCxnSpPr/>
              <p:nvPr/>
            </p:nvCxnSpPr>
            <p:spPr>
              <a:xfrm>
                <a:off x="7932420" y="1143000"/>
                <a:ext cx="44196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8020050" y="1212532"/>
                <a:ext cx="2362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8096250" y="1274445"/>
                <a:ext cx="838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9" name="Oval 88"/>
            <p:cNvSpPr/>
            <p:nvPr/>
          </p:nvSpPr>
          <p:spPr>
            <a:xfrm>
              <a:off x="7627073" y="5128391"/>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7301875" y="3925660"/>
              <a:ext cx="742511" cy="369332"/>
            </a:xfrm>
            <a:prstGeom prst="rect">
              <a:avLst/>
            </a:prstGeom>
            <a:noFill/>
          </p:spPr>
          <p:txBody>
            <a:bodyPr wrap="none" rtlCol="0">
              <a:spAutoFit/>
            </a:bodyPr>
            <a:lstStyle/>
            <a:p>
              <a:r>
                <a:rPr lang="en-US" dirty="0" smtClean="0"/>
                <a:t>pin A</a:t>
              </a:r>
              <a:r>
                <a:rPr lang="en-US" baseline="-25000" dirty="0" smtClean="0"/>
                <a:t>0</a:t>
              </a:r>
              <a:endParaRPr lang="en-US" baseline="-25000" dirty="0"/>
            </a:p>
          </p:txBody>
        </p:sp>
        <p:cxnSp>
          <p:nvCxnSpPr>
            <p:cNvPr id="91" name="Straight Connector 90"/>
            <p:cNvCxnSpPr/>
            <p:nvPr/>
          </p:nvCxnSpPr>
          <p:spPr>
            <a:xfrm>
              <a:off x="7062466" y="5153791"/>
              <a:ext cx="721097"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89" idx="0"/>
            </p:cNvCxnSpPr>
            <p:nvPr/>
          </p:nvCxnSpPr>
          <p:spPr>
            <a:xfrm flipV="1">
              <a:off x="7665173" y="4291456"/>
              <a:ext cx="0" cy="836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3" name="TextBox 112"/>
          <p:cNvSpPr txBox="1"/>
          <p:nvPr/>
        </p:nvSpPr>
        <p:spPr>
          <a:xfrm>
            <a:off x="320676" y="881315"/>
            <a:ext cx="3029111" cy="861774"/>
          </a:xfrm>
          <a:prstGeom prst="rect">
            <a:avLst/>
          </a:prstGeom>
          <a:noFill/>
        </p:spPr>
        <p:txBody>
          <a:bodyPr wrap="square" rtlCol="0">
            <a:spAutoFit/>
          </a:bodyPr>
          <a:lstStyle/>
          <a:p>
            <a:r>
              <a:rPr lang="en-US" dirty="0" smtClean="0"/>
              <a:t>Voltage supply, DC (VDC).</a:t>
            </a:r>
          </a:p>
          <a:p>
            <a:r>
              <a:rPr lang="en-US" sz="1600" dirty="0" smtClean="0"/>
              <a:t>(For a chip, the high-V side for power is often called </a:t>
            </a:r>
            <a:r>
              <a:rPr lang="en-US" sz="1600" i="1" dirty="0" smtClean="0"/>
              <a:t>V</a:t>
            </a:r>
            <a:r>
              <a:rPr lang="en-US" sz="1600" baseline="-25000" dirty="0" smtClean="0"/>
              <a:t>CC</a:t>
            </a:r>
            <a:r>
              <a:rPr lang="en-US" sz="1600" dirty="0" smtClean="0"/>
              <a:t> or </a:t>
            </a:r>
            <a:r>
              <a:rPr lang="en-US" sz="1600" i="1" dirty="0" smtClean="0"/>
              <a:t>V</a:t>
            </a:r>
            <a:r>
              <a:rPr lang="en-US" sz="1600" baseline="-25000" dirty="0" smtClean="0"/>
              <a:t>DD</a:t>
            </a:r>
            <a:r>
              <a:rPr lang="en-US" sz="1600" dirty="0" smtClean="0"/>
              <a:t>)</a:t>
            </a:r>
            <a:endParaRPr lang="en-US" sz="1600" dirty="0"/>
          </a:p>
        </p:txBody>
      </p:sp>
      <p:grpSp>
        <p:nvGrpSpPr>
          <p:cNvPr id="116" name="Group 115"/>
          <p:cNvGrpSpPr/>
          <p:nvPr/>
        </p:nvGrpSpPr>
        <p:grpSpPr>
          <a:xfrm>
            <a:off x="3426538" y="2437148"/>
            <a:ext cx="429228" cy="421468"/>
            <a:chOff x="2652713" y="3433764"/>
            <a:chExt cx="491253" cy="482372"/>
          </a:xfrm>
        </p:grpSpPr>
        <p:grpSp>
          <p:nvGrpSpPr>
            <p:cNvPr id="68" name="Group 67"/>
            <p:cNvGrpSpPr/>
            <p:nvPr/>
          </p:nvGrpSpPr>
          <p:grpSpPr>
            <a:xfrm>
              <a:off x="2652713" y="3770029"/>
              <a:ext cx="491253" cy="146107"/>
              <a:chOff x="7932420" y="1143000"/>
              <a:chExt cx="441960" cy="131445"/>
            </a:xfrm>
          </p:grpSpPr>
          <p:cxnSp>
            <p:nvCxnSpPr>
              <p:cNvPr id="70" name="Straight Connector 69"/>
              <p:cNvCxnSpPr/>
              <p:nvPr/>
            </p:nvCxnSpPr>
            <p:spPr>
              <a:xfrm>
                <a:off x="7932420" y="1143000"/>
                <a:ext cx="44196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8020050" y="1212532"/>
                <a:ext cx="2362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96250" y="1274445"/>
                <a:ext cx="838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5" name="Straight Connector 114"/>
            <p:cNvCxnSpPr/>
            <p:nvPr/>
          </p:nvCxnSpPr>
          <p:spPr>
            <a:xfrm flipV="1">
              <a:off x="2883308" y="3433764"/>
              <a:ext cx="0" cy="3362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7" name="TextBox 116"/>
          <p:cNvSpPr txBox="1"/>
          <p:nvPr/>
        </p:nvSpPr>
        <p:spPr>
          <a:xfrm>
            <a:off x="320675" y="1778182"/>
            <a:ext cx="3079881" cy="615553"/>
          </a:xfrm>
          <a:prstGeom prst="rect">
            <a:avLst/>
          </a:prstGeom>
          <a:noFill/>
        </p:spPr>
        <p:txBody>
          <a:bodyPr wrap="square" rtlCol="0">
            <a:spAutoFit/>
          </a:bodyPr>
          <a:lstStyle/>
          <a:p>
            <a:r>
              <a:rPr lang="en-US" dirty="0" smtClean="0"/>
              <a:t>Resistor. </a:t>
            </a:r>
          </a:p>
          <a:p>
            <a:r>
              <a:rPr lang="en-US" sz="1600" dirty="0" smtClean="0"/>
              <a:t>Ohm’s law: I = </a:t>
            </a:r>
            <a:r>
              <a:rPr lang="en-US" sz="1600" dirty="0" smtClean="0">
                <a:latin typeface="Symbol" panose="05050102010706020507" pitchFamily="18" charset="2"/>
              </a:rPr>
              <a:t>D</a:t>
            </a:r>
            <a:r>
              <a:rPr lang="en-US" sz="1600" i="1" dirty="0" smtClean="0"/>
              <a:t>V</a:t>
            </a:r>
            <a:r>
              <a:rPr lang="en-US" sz="1600" dirty="0" smtClean="0"/>
              <a:t>/</a:t>
            </a:r>
            <a:r>
              <a:rPr lang="en-US" sz="1600" i="1" dirty="0" smtClean="0"/>
              <a:t>R</a:t>
            </a:r>
            <a:endParaRPr lang="en-US" sz="1600" i="1" dirty="0"/>
          </a:p>
        </p:txBody>
      </p:sp>
      <p:sp>
        <p:nvSpPr>
          <p:cNvPr id="118" name="TextBox 117"/>
          <p:cNvSpPr txBox="1"/>
          <p:nvPr/>
        </p:nvSpPr>
        <p:spPr>
          <a:xfrm>
            <a:off x="320676" y="2435294"/>
            <a:ext cx="2233838" cy="369332"/>
          </a:xfrm>
          <a:prstGeom prst="rect">
            <a:avLst/>
          </a:prstGeom>
          <a:noFill/>
        </p:spPr>
        <p:txBody>
          <a:bodyPr wrap="square" rtlCol="0">
            <a:spAutoFit/>
          </a:bodyPr>
          <a:lstStyle/>
          <a:p>
            <a:r>
              <a:rPr lang="en-US" dirty="0" smtClean="0"/>
              <a:t>Ground. (</a:t>
            </a:r>
            <a:r>
              <a:rPr lang="en-US" i="1" dirty="0" smtClean="0"/>
              <a:t>V</a:t>
            </a:r>
            <a:r>
              <a:rPr lang="en-US" dirty="0" smtClean="0"/>
              <a:t>=0, “GND”)</a:t>
            </a:r>
            <a:endParaRPr lang="en-US" dirty="0"/>
          </a:p>
        </p:txBody>
      </p:sp>
      <mc:AlternateContent xmlns:mc="http://schemas.openxmlformats.org/markup-compatibility/2006" xmlns:a14="http://schemas.microsoft.com/office/drawing/2010/main">
        <mc:Choice Requires="a14">
          <p:sp>
            <p:nvSpPr>
              <p:cNvPr id="120" name="TextBox 119"/>
              <p:cNvSpPr txBox="1"/>
              <p:nvPr/>
            </p:nvSpPr>
            <p:spPr>
              <a:xfrm>
                <a:off x="320675" y="4633953"/>
                <a:ext cx="2709333" cy="800219"/>
              </a:xfrm>
              <a:prstGeom prst="rect">
                <a:avLst/>
              </a:prstGeom>
              <a:noFill/>
            </p:spPr>
            <p:txBody>
              <a:bodyPr wrap="square" rtlCol="0">
                <a:spAutoFit/>
              </a:bodyPr>
              <a:lstStyle/>
              <a:p>
                <a:r>
                  <a:rPr lang="en-US" dirty="0" smtClean="0"/>
                  <a:t>Light-emitting diode (LED).</a:t>
                </a:r>
                <a:r>
                  <a:rPr lang="en-US" sz="1600" dirty="0" smtClean="0"/>
                  <a:t> </a:t>
                </a:r>
                <a:r>
                  <a:rPr lang="en-US" sz="1400" dirty="0" smtClean="0"/>
                  <a:t>Long pin on high-V side. Usually </a:t>
                </a:r>
                <a14:m>
                  <m:oMath xmlns:m="http://schemas.openxmlformats.org/officeDocument/2006/math">
                    <m:r>
                      <a:rPr lang="en-US" sz="1400" i="1" smtClean="0">
                        <a:latin typeface="Cambria Math" panose="02040503050406030204" pitchFamily="18" charset="0"/>
                        <a:ea typeface="Cambria Math" panose="02040503050406030204" pitchFamily="18" charset="0"/>
                      </a:rPr>
                      <m:t>≤</m:t>
                    </m:r>
                  </m:oMath>
                </a14:m>
                <a:r>
                  <a:rPr lang="en-US" sz="1400" dirty="0" smtClean="0"/>
                  <a:t>3V drop, otherwise it burns out. </a:t>
                </a:r>
                <a:endParaRPr lang="en-US" sz="1600" dirty="0"/>
              </a:p>
            </p:txBody>
          </p:sp>
        </mc:Choice>
        <mc:Fallback xmlns="">
          <p:sp>
            <p:nvSpPr>
              <p:cNvPr id="120" name="TextBox 119"/>
              <p:cNvSpPr txBox="1">
                <a:spLocks noRot="1" noChangeAspect="1" noMove="1" noResize="1" noEditPoints="1" noAdjustHandles="1" noChangeArrowheads="1" noChangeShapeType="1" noTextEdit="1"/>
              </p:cNvSpPr>
              <p:nvPr/>
            </p:nvSpPr>
            <p:spPr>
              <a:xfrm>
                <a:off x="320675" y="4633953"/>
                <a:ext cx="2709333" cy="800219"/>
              </a:xfrm>
              <a:prstGeom prst="rect">
                <a:avLst/>
              </a:prstGeom>
              <a:blipFill>
                <a:blip r:embed="rId2"/>
                <a:stretch>
                  <a:fillRect l="-2027" t="-3817" r="-676" b="-7634"/>
                </a:stretch>
              </a:blipFill>
            </p:spPr>
            <p:txBody>
              <a:bodyPr/>
              <a:lstStyle/>
              <a:p>
                <a:r>
                  <a:rPr lang="en-US">
                    <a:noFill/>
                  </a:rPr>
                  <a:t> </a:t>
                </a:r>
              </a:p>
            </p:txBody>
          </p:sp>
        </mc:Fallback>
      </mc:AlternateContent>
      <p:sp>
        <p:nvSpPr>
          <p:cNvPr id="121" name="TextBox 120"/>
          <p:cNvSpPr txBox="1"/>
          <p:nvPr/>
        </p:nvSpPr>
        <p:spPr>
          <a:xfrm>
            <a:off x="320676" y="5656661"/>
            <a:ext cx="2532618" cy="1015663"/>
          </a:xfrm>
          <a:prstGeom prst="rect">
            <a:avLst/>
          </a:prstGeom>
          <a:noFill/>
        </p:spPr>
        <p:txBody>
          <a:bodyPr wrap="square" rtlCol="0">
            <a:spAutoFit/>
          </a:bodyPr>
          <a:lstStyle/>
          <a:p>
            <a:r>
              <a:rPr lang="en-US" dirty="0" smtClean="0"/>
              <a:t>Phototransistor.</a:t>
            </a:r>
            <a:r>
              <a:rPr lang="en-US" sz="1600" dirty="0" smtClean="0"/>
              <a:t> </a:t>
            </a:r>
            <a:r>
              <a:rPr lang="en-US" sz="1400" dirty="0" smtClean="0"/>
              <a:t>Long pin on high-V side. Minimal current flows in dark; current is proportional to light intensity.</a:t>
            </a:r>
            <a:endParaRPr lang="en-US" sz="1600" dirty="0"/>
          </a:p>
        </p:txBody>
      </p:sp>
      <p:sp>
        <p:nvSpPr>
          <p:cNvPr id="122" name="TextBox 121"/>
          <p:cNvSpPr txBox="1"/>
          <p:nvPr/>
        </p:nvSpPr>
        <p:spPr>
          <a:xfrm>
            <a:off x="3954434" y="4972609"/>
            <a:ext cx="775340" cy="338554"/>
          </a:xfrm>
          <a:prstGeom prst="rect">
            <a:avLst/>
          </a:prstGeom>
          <a:noFill/>
        </p:spPr>
        <p:txBody>
          <a:bodyPr wrap="none" rtlCol="0">
            <a:spAutoFit/>
          </a:bodyPr>
          <a:lstStyle/>
          <a:p>
            <a:r>
              <a:rPr lang="en-US" sz="1600" dirty="0" smtClean="0"/>
              <a:t>(low V)</a:t>
            </a:r>
            <a:endParaRPr lang="en-US" sz="1600" dirty="0"/>
          </a:p>
        </p:txBody>
      </p:sp>
      <p:sp>
        <p:nvSpPr>
          <p:cNvPr id="123" name="TextBox 122"/>
          <p:cNvSpPr txBox="1"/>
          <p:nvPr/>
        </p:nvSpPr>
        <p:spPr>
          <a:xfrm>
            <a:off x="3992052" y="6145820"/>
            <a:ext cx="775340" cy="338554"/>
          </a:xfrm>
          <a:prstGeom prst="rect">
            <a:avLst/>
          </a:prstGeom>
          <a:noFill/>
        </p:spPr>
        <p:txBody>
          <a:bodyPr wrap="none" rtlCol="0">
            <a:spAutoFit/>
          </a:bodyPr>
          <a:lstStyle/>
          <a:p>
            <a:r>
              <a:rPr lang="en-US" sz="1600" dirty="0" smtClean="0"/>
              <a:t>(low V)</a:t>
            </a:r>
            <a:endParaRPr lang="en-US" sz="1600" dirty="0"/>
          </a:p>
        </p:txBody>
      </p:sp>
      <p:cxnSp>
        <p:nvCxnSpPr>
          <p:cNvPr id="125" name="Straight Connector 124"/>
          <p:cNvCxnSpPr/>
          <p:nvPr/>
        </p:nvCxnSpPr>
        <p:spPr>
          <a:xfrm>
            <a:off x="4774098" y="796855"/>
            <a:ext cx="0" cy="58559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TextBox 125"/>
          <p:cNvSpPr txBox="1"/>
          <p:nvPr/>
        </p:nvSpPr>
        <p:spPr>
          <a:xfrm>
            <a:off x="5106236" y="948262"/>
            <a:ext cx="5832581" cy="369332"/>
          </a:xfrm>
          <a:prstGeom prst="rect">
            <a:avLst/>
          </a:prstGeom>
          <a:noFill/>
        </p:spPr>
        <p:txBody>
          <a:bodyPr wrap="square" rtlCol="0">
            <a:spAutoFit/>
          </a:bodyPr>
          <a:lstStyle/>
          <a:p>
            <a:pPr marL="228600" indent="-228600"/>
            <a:r>
              <a:rPr lang="en-US" dirty="0" smtClean="0"/>
              <a:t>What is the Arduino doing here?</a:t>
            </a:r>
          </a:p>
        </p:txBody>
      </p:sp>
      <p:sp>
        <p:nvSpPr>
          <p:cNvPr id="132" name="TextBox 131"/>
          <p:cNvSpPr txBox="1"/>
          <p:nvPr/>
        </p:nvSpPr>
        <p:spPr>
          <a:xfrm>
            <a:off x="320676" y="3989249"/>
            <a:ext cx="1676293" cy="584775"/>
          </a:xfrm>
          <a:prstGeom prst="rect">
            <a:avLst/>
          </a:prstGeom>
          <a:noFill/>
        </p:spPr>
        <p:txBody>
          <a:bodyPr wrap="none" rtlCol="0">
            <a:spAutoFit/>
          </a:bodyPr>
          <a:lstStyle/>
          <a:p>
            <a:r>
              <a:rPr lang="en-US" dirty="0" smtClean="0"/>
              <a:t>Voltmeter. </a:t>
            </a:r>
          </a:p>
          <a:p>
            <a:r>
              <a:rPr lang="en-US" sz="1400" dirty="0" smtClean="0"/>
              <a:t>Measures </a:t>
            </a:r>
            <a:r>
              <a:rPr lang="en-US" sz="1400" dirty="0" smtClean="0">
                <a:latin typeface="Symbol" panose="05050102010706020507" pitchFamily="18" charset="2"/>
              </a:rPr>
              <a:t>D</a:t>
            </a:r>
            <a:r>
              <a:rPr lang="en-US" sz="1400" i="1" dirty="0" smtClean="0"/>
              <a:t>V</a:t>
            </a:r>
            <a:r>
              <a:rPr lang="en-US" sz="1400" dirty="0" smtClean="0"/>
              <a:t>, not </a:t>
            </a:r>
            <a:r>
              <a:rPr lang="en-US" sz="1400" i="1" dirty="0" smtClean="0"/>
              <a:t>V</a:t>
            </a:r>
            <a:r>
              <a:rPr lang="en-US" sz="1400" dirty="0" smtClean="0"/>
              <a:t>.</a:t>
            </a:r>
            <a:endParaRPr lang="en-US" dirty="0"/>
          </a:p>
        </p:txBody>
      </p:sp>
      <p:grpSp>
        <p:nvGrpSpPr>
          <p:cNvPr id="155" name="Group 154"/>
          <p:cNvGrpSpPr/>
          <p:nvPr/>
        </p:nvGrpSpPr>
        <p:grpSpPr>
          <a:xfrm>
            <a:off x="3140869" y="3951573"/>
            <a:ext cx="854869" cy="476351"/>
            <a:chOff x="2455069" y="3602730"/>
            <a:chExt cx="854869" cy="476351"/>
          </a:xfrm>
        </p:grpSpPr>
        <p:sp>
          <p:nvSpPr>
            <p:cNvPr id="133" name="Freeform 132"/>
            <p:cNvSpPr/>
            <p:nvPr/>
          </p:nvSpPr>
          <p:spPr>
            <a:xfrm>
              <a:off x="2455069" y="3743325"/>
              <a:ext cx="854869" cy="335756"/>
            </a:xfrm>
            <a:custGeom>
              <a:avLst/>
              <a:gdLst>
                <a:gd name="connsiteX0" fmla="*/ 0 w 854869"/>
                <a:gd name="connsiteY0" fmla="*/ 335756 h 335756"/>
                <a:gd name="connsiteX1" fmla="*/ 0 w 854869"/>
                <a:gd name="connsiteY1" fmla="*/ 0 h 335756"/>
                <a:gd name="connsiteX2" fmla="*/ 854869 w 854869"/>
                <a:gd name="connsiteY2" fmla="*/ 0 h 335756"/>
                <a:gd name="connsiteX3" fmla="*/ 854869 w 854869"/>
                <a:gd name="connsiteY3" fmla="*/ 333375 h 335756"/>
              </a:gdLst>
              <a:ahLst/>
              <a:cxnLst>
                <a:cxn ang="0">
                  <a:pos x="connsiteX0" y="connsiteY0"/>
                </a:cxn>
                <a:cxn ang="0">
                  <a:pos x="connsiteX1" y="connsiteY1"/>
                </a:cxn>
                <a:cxn ang="0">
                  <a:pos x="connsiteX2" y="connsiteY2"/>
                </a:cxn>
                <a:cxn ang="0">
                  <a:pos x="connsiteX3" y="connsiteY3"/>
                </a:cxn>
              </a:cxnLst>
              <a:rect l="l" t="t" r="r" b="b"/>
              <a:pathLst>
                <a:path w="854869" h="335756">
                  <a:moveTo>
                    <a:pt x="0" y="335756"/>
                  </a:moveTo>
                  <a:lnTo>
                    <a:pt x="0" y="0"/>
                  </a:lnTo>
                  <a:lnTo>
                    <a:pt x="854869" y="0"/>
                  </a:lnTo>
                  <a:lnTo>
                    <a:pt x="854869" y="33337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7" name="Group 126"/>
            <p:cNvGrpSpPr/>
            <p:nvPr/>
          </p:nvGrpSpPr>
          <p:grpSpPr>
            <a:xfrm>
              <a:off x="2746459" y="3602730"/>
              <a:ext cx="288862" cy="307777"/>
              <a:chOff x="7139096" y="1758274"/>
              <a:chExt cx="288862" cy="307777"/>
            </a:xfrm>
          </p:grpSpPr>
          <p:sp>
            <p:nvSpPr>
              <p:cNvPr id="131" name="Oval 130"/>
              <p:cNvSpPr/>
              <p:nvPr/>
            </p:nvSpPr>
            <p:spPr>
              <a:xfrm>
                <a:off x="7163284" y="1783674"/>
                <a:ext cx="234219" cy="234219"/>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p:cNvSpPr txBox="1"/>
              <p:nvPr/>
            </p:nvSpPr>
            <p:spPr>
              <a:xfrm>
                <a:off x="7139096" y="1758274"/>
                <a:ext cx="288862" cy="307777"/>
              </a:xfrm>
              <a:prstGeom prst="rect">
                <a:avLst/>
              </a:prstGeom>
              <a:noFill/>
            </p:spPr>
            <p:txBody>
              <a:bodyPr wrap="none" rtlCol="0">
                <a:spAutoFit/>
              </a:bodyPr>
              <a:lstStyle/>
              <a:p>
                <a:r>
                  <a:rPr lang="en-US" sz="1400" dirty="0" smtClean="0"/>
                  <a:t>V</a:t>
                </a:r>
                <a:endParaRPr lang="en-US" dirty="0"/>
              </a:p>
            </p:txBody>
          </p:sp>
        </p:grpSp>
      </p:grpSp>
      <p:sp>
        <p:nvSpPr>
          <p:cNvPr id="134" name="TextBox 133"/>
          <p:cNvSpPr txBox="1"/>
          <p:nvPr/>
        </p:nvSpPr>
        <p:spPr>
          <a:xfrm rot="10800000">
            <a:off x="5114977" y="3473524"/>
            <a:ext cx="6659435" cy="1015663"/>
          </a:xfrm>
          <a:prstGeom prst="rect">
            <a:avLst/>
          </a:prstGeom>
          <a:noFill/>
        </p:spPr>
        <p:txBody>
          <a:bodyPr wrap="square" rtlCol="0">
            <a:spAutoFit/>
          </a:bodyPr>
          <a:lstStyle/>
          <a:p>
            <a:pPr marL="228600" indent="-228600"/>
            <a:r>
              <a:rPr lang="en-US" sz="1200" dirty="0" smtClean="0">
                <a:solidFill>
                  <a:schemeClr val="bg1">
                    <a:lumMod val="65000"/>
                  </a:schemeClr>
                </a:solidFill>
              </a:rPr>
              <a:t>Answer: Measuring the photocurrent, which is related to detected light intensity. Pin A0 reads an “analog” </a:t>
            </a:r>
            <a:r>
              <a:rPr lang="en-US" sz="1200" dirty="0" smtClean="0">
                <a:solidFill>
                  <a:schemeClr val="bg1">
                    <a:lumMod val="50000"/>
                  </a:schemeClr>
                </a:solidFill>
              </a:rPr>
              <a:t>voltage</a:t>
            </a:r>
            <a:r>
              <a:rPr lang="en-US" sz="1200" dirty="0" smtClean="0">
                <a:solidFill>
                  <a:schemeClr val="bg1">
                    <a:lumMod val="65000"/>
                  </a:schemeClr>
                </a:solidFill>
              </a:rPr>
              <a:t> and converts it to a 10-bit value (0-1023): it’s an “analog to digital converter.” Keep in mind that it measures voltage difference relative to ground, so that it’s actually measuring the voltage drop across the resistor. By Ohm’s law, this tells us the current flowing (called “photocurrent”): </a:t>
            </a:r>
            <a:r>
              <a:rPr lang="en-US" sz="1200" i="1" dirty="0" smtClean="0">
                <a:solidFill>
                  <a:schemeClr val="bg1">
                    <a:lumMod val="65000"/>
                  </a:schemeClr>
                </a:solidFill>
              </a:rPr>
              <a:t>I</a:t>
            </a:r>
            <a:r>
              <a:rPr lang="en-US" sz="1200" dirty="0" smtClean="0">
                <a:solidFill>
                  <a:schemeClr val="bg1">
                    <a:lumMod val="65000"/>
                  </a:schemeClr>
                </a:solidFill>
              </a:rPr>
              <a:t>=</a:t>
            </a:r>
            <a:r>
              <a:rPr lang="en-US" sz="1200" i="1" dirty="0" smtClean="0">
                <a:solidFill>
                  <a:schemeClr val="bg1">
                    <a:lumMod val="65000"/>
                  </a:schemeClr>
                </a:solidFill>
              </a:rPr>
              <a:t>V</a:t>
            </a:r>
            <a:r>
              <a:rPr lang="en-US" sz="1200" dirty="0" smtClean="0">
                <a:solidFill>
                  <a:schemeClr val="bg1">
                    <a:lumMod val="65000"/>
                  </a:schemeClr>
                </a:solidFill>
              </a:rPr>
              <a:t>/</a:t>
            </a:r>
            <a:r>
              <a:rPr lang="en-US" sz="1200" i="1" dirty="0" smtClean="0">
                <a:solidFill>
                  <a:schemeClr val="bg1">
                    <a:lumMod val="65000"/>
                  </a:schemeClr>
                </a:solidFill>
              </a:rPr>
              <a:t>R</a:t>
            </a:r>
            <a:r>
              <a:rPr lang="en-US" sz="1200" dirty="0" smtClean="0">
                <a:solidFill>
                  <a:schemeClr val="bg1">
                    <a:lumMod val="65000"/>
                  </a:schemeClr>
                </a:solidFill>
              </a:rPr>
              <a:t>. </a:t>
            </a:r>
          </a:p>
        </p:txBody>
      </p:sp>
      <p:grpSp>
        <p:nvGrpSpPr>
          <p:cNvPr id="157" name="Group 156"/>
          <p:cNvGrpSpPr/>
          <p:nvPr/>
        </p:nvGrpSpPr>
        <p:grpSpPr>
          <a:xfrm>
            <a:off x="2822998" y="2971331"/>
            <a:ext cx="1572463" cy="678592"/>
            <a:chOff x="2895568" y="2857031"/>
            <a:chExt cx="1572463" cy="678592"/>
          </a:xfrm>
        </p:grpSpPr>
        <p:sp>
          <p:nvSpPr>
            <p:cNvPr id="146" name="TextBox 145"/>
            <p:cNvSpPr txBox="1"/>
            <p:nvPr/>
          </p:nvSpPr>
          <p:spPr>
            <a:xfrm>
              <a:off x="2895568" y="3096131"/>
              <a:ext cx="476412" cy="276999"/>
            </a:xfrm>
            <a:prstGeom prst="rect">
              <a:avLst/>
            </a:prstGeom>
            <a:noFill/>
          </p:spPr>
          <p:txBody>
            <a:bodyPr wrap="none" rtlCol="0">
              <a:spAutoFit/>
            </a:bodyPr>
            <a:lstStyle/>
            <a:p>
              <a:r>
                <a:rPr lang="en-US" sz="1200" dirty="0" smtClean="0"/>
                <a:t>GND</a:t>
              </a:r>
              <a:endParaRPr lang="en-US" sz="1200" baseline="30000" dirty="0"/>
            </a:p>
          </p:txBody>
        </p:sp>
        <p:grpSp>
          <p:nvGrpSpPr>
            <p:cNvPr id="156" name="Group 155"/>
            <p:cNvGrpSpPr/>
            <p:nvPr/>
          </p:nvGrpSpPr>
          <p:grpSpPr>
            <a:xfrm>
              <a:off x="3311790" y="2857031"/>
              <a:ext cx="1156241" cy="678592"/>
              <a:chOff x="2335705" y="2857031"/>
              <a:chExt cx="1156241" cy="678592"/>
            </a:xfrm>
          </p:grpSpPr>
          <p:sp>
            <p:nvSpPr>
              <p:cNvPr id="135" name="Rectangle 134"/>
              <p:cNvSpPr/>
              <p:nvPr/>
            </p:nvSpPr>
            <p:spPr>
              <a:xfrm>
                <a:off x="2506146" y="2903421"/>
                <a:ext cx="415754" cy="63220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4" name="Group 143"/>
              <p:cNvGrpSpPr/>
              <p:nvPr/>
            </p:nvGrpSpPr>
            <p:grpSpPr>
              <a:xfrm>
                <a:off x="2926261" y="2961546"/>
                <a:ext cx="169007" cy="479848"/>
                <a:chOff x="2931024" y="2961546"/>
                <a:chExt cx="169007" cy="479848"/>
              </a:xfrm>
            </p:grpSpPr>
            <p:sp>
              <p:nvSpPr>
                <p:cNvPr id="137" name="Rectangle 136"/>
                <p:cNvSpPr/>
                <p:nvPr/>
              </p:nvSpPr>
              <p:spPr>
                <a:xfrm>
                  <a:off x="2931024" y="2961546"/>
                  <a:ext cx="169007" cy="702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p:cNvSpPr/>
                <p:nvPr/>
              </p:nvSpPr>
              <p:spPr>
                <a:xfrm>
                  <a:off x="2931024" y="3175865"/>
                  <a:ext cx="169007" cy="702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ectangle 138"/>
                <p:cNvSpPr/>
                <p:nvPr/>
              </p:nvSpPr>
              <p:spPr>
                <a:xfrm>
                  <a:off x="2931024" y="3371132"/>
                  <a:ext cx="169007" cy="702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3" name="Group 142"/>
              <p:cNvGrpSpPr/>
              <p:nvPr/>
            </p:nvGrpSpPr>
            <p:grpSpPr>
              <a:xfrm>
                <a:off x="2335705" y="2961545"/>
                <a:ext cx="169007" cy="479848"/>
                <a:chOff x="2340468" y="2961545"/>
                <a:chExt cx="169007" cy="479848"/>
              </a:xfrm>
            </p:grpSpPr>
            <p:sp>
              <p:nvSpPr>
                <p:cNvPr id="140" name="Rectangle 139"/>
                <p:cNvSpPr/>
                <p:nvPr/>
              </p:nvSpPr>
              <p:spPr>
                <a:xfrm>
                  <a:off x="2340468" y="2961545"/>
                  <a:ext cx="169007" cy="702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p:cNvSpPr/>
                <p:nvPr/>
              </p:nvSpPr>
              <p:spPr>
                <a:xfrm>
                  <a:off x="2340468" y="3175864"/>
                  <a:ext cx="169007" cy="702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p:cNvSpPr/>
                <p:nvPr/>
              </p:nvSpPr>
              <p:spPr>
                <a:xfrm>
                  <a:off x="2340468" y="3371131"/>
                  <a:ext cx="169007" cy="702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5" name="TextBox 144"/>
              <p:cNvSpPr txBox="1"/>
              <p:nvPr/>
            </p:nvSpPr>
            <p:spPr>
              <a:xfrm>
                <a:off x="3044388" y="2857031"/>
                <a:ext cx="447558" cy="276999"/>
              </a:xfrm>
              <a:prstGeom prst="rect">
                <a:avLst/>
              </a:prstGeom>
              <a:noFill/>
            </p:spPr>
            <p:txBody>
              <a:bodyPr wrap="none" rtlCol="0">
                <a:spAutoFit/>
              </a:bodyPr>
              <a:lstStyle/>
              <a:p>
                <a:r>
                  <a:rPr lang="en-US" sz="1200" i="1" dirty="0" smtClean="0"/>
                  <a:t>V</a:t>
                </a:r>
                <a:r>
                  <a:rPr lang="en-US" sz="1200" baseline="-25000" dirty="0" smtClean="0"/>
                  <a:t>DD</a:t>
                </a:r>
                <a:r>
                  <a:rPr lang="en-US" sz="1200" baseline="30000" dirty="0" smtClean="0"/>
                  <a:t>+</a:t>
                </a:r>
                <a:endParaRPr lang="en-US" sz="1200" baseline="30000" dirty="0"/>
              </a:p>
            </p:txBody>
          </p:sp>
          <p:sp>
            <p:nvSpPr>
              <p:cNvPr id="147" name="Oval 146"/>
              <p:cNvSpPr/>
              <p:nvPr/>
            </p:nvSpPr>
            <p:spPr>
              <a:xfrm>
                <a:off x="2602780" y="2947713"/>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TextBox 147"/>
              <p:cNvSpPr txBox="1"/>
              <p:nvPr/>
            </p:nvSpPr>
            <p:spPr>
              <a:xfrm>
                <a:off x="2424472" y="2877674"/>
                <a:ext cx="256802" cy="261610"/>
              </a:xfrm>
              <a:prstGeom prst="rect">
                <a:avLst/>
              </a:prstGeom>
              <a:noFill/>
            </p:spPr>
            <p:txBody>
              <a:bodyPr wrap="none" rtlCol="0">
                <a:spAutoFit/>
              </a:bodyPr>
              <a:lstStyle/>
              <a:p>
                <a:r>
                  <a:rPr lang="en-US" sz="1100" dirty="0" smtClean="0"/>
                  <a:t>1</a:t>
                </a:r>
                <a:endParaRPr lang="en-US" dirty="0"/>
              </a:p>
            </p:txBody>
          </p:sp>
          <p:sp>
            <p:nvSpPr>
              <p:cNvPr id="149" name="TextBox 148"/>
              <p:cNvSpPr txBox="1"/>
              <p:nvPr/>
            </p:nvSpPr>
            <p:spPr>
              <a:xfrm>
                <a:off x="2424472" y="3077367"/>
                <a:ext cx="256802" cy="261610"/>
              </a:xfrm>
              <a:prstGeom prst="rect">
                <a:avLst/>
              </a:prstGeom>
              <a:noFill/>
            </p:spPr>
            <p:txBody>
              <a:bodyPr wrap="none" rtlCol="0">
                <a:spAutoFit/>
              </a:bodyPr>
              <a:lstStyle/>
              <a:p>
                <a:r>
                  <a:rPr lang="en-US" sz="1100" dirty="0" smtClean="0"/>
                  <a:t>2</a:t>
                </a:r>
                <a:endParaRPr lang="en-US" dirty="0"/>
              </a:p>
            </p:txBody>
          </p:sp>
          <p:sp>
            <p:nvSpPr>
              <p:cNvPr id="150" name="TextBox 149"/>
              <p:cNvSpPr txBox="1"/>
              <p:nvPr/>
            </p:nvSpPr>
            <p:spPr>
              <a:xfrm>
                <a:off x="2424472" y="3267871"/>
                <a:ext cx="256802" cy="261610"/>
              </a:xfrm>
              <a:prstGeom prst="rect">
                <a:avLst/>
              </a:prstGeom>
              <a:noFill/>
            </p:spPr>
            <p:txBody>
              <a:bodyPr wrap="none" rtlCol="0">
                <a:spAutoFit/>
              </a:bodyPr>
              <a:lstStyle/>
              <a:p>
                <a:r>
                  <a:rPr lang="en-US" sz="1100" dirty="0" smtClean="0"/>
                  <a:t>3</a:t>
                </a:r>
                <a:endParaRPr lang="en-US" dirty="0"/>
              </a:p>
            </p:txBody>
          </p:sp>
          <p:sp>
            <p:nvSpPr>
              <p:cNvPr id="151" name="TextBox 150"/>
              <p:cNvSpPr txBox="1"/>
              <p:nvPr/>
            </p:nvSpPr>
            <p:spPr>
              <a:xfrm>
                <a:off x="2754141" y="3268351"/>
                <a:ext cx="256802" cy="261610"/>
              </a:xfrm>
              <a:prstGeom prst="rect">
                <a:avLst/>
              </a:prstGeom>
              <a:noFill/>
            </p:spPr>
            <p:txBody>
              <a:bodyPr wrap="none" rtlCol="0">
                <a:spAutoFit/>
              </a:bodyPr>
              <a:lstStyle/>
              <a:p>
                <a:r>
                  <a:rPr lang="en-US" sz="1100" dirty="0" smtClean="0"/>
                  <a:t>4</a:t>
                </a:r>
                <a:endParaRPr lang="en-US" dirty="0"/>
              </a:p>
            </p:txBody>
          </p:sp>
          <p:sp>
            <p:nvSpPr>
              <p:cNvPr id="152" name="TextBox 151"/>
              <p:cNvSpPr txBox="1"/>
              <p:nvPr/>
            </p:nvSpPr>
            <p:spPr>
              <a:xfrm>
                <a:off x="2754141" y="3081200"/>
                <a:ext cx="256802" cy="261610"/>
              </a:xfrm>
              <a:prstGeom prst="rect">
                <a:avLst/>
              </a:prstGeom>
              <a:noFill/>
            </p:spPr>
            <p:txBody>
              <a:bodyPr wrap="none" rtlCol="0">
                <a:spAutoFit/>
              </a:bodyPr>
              <a:lstStyle/>
              <a:p>
                <a:r>
                  <a:rPr lang="en-US" sz="1100" dirty="0" smtClean="0"/>
                  <a:t>5</a:t>
                </a:r>
                <a:endParaRPr lang="en-US" dirty="0"/>
              </a:p>
            </p:txBody>
          </p:sp>
          <p:sp>
            <p:nvSpPr>
              <p:cNvPr id="153" name="TextBox 152"/>
              <p:cNvSpPr txBox="1"/>
              <p:nvPr/>
            </p:nvSpPr>
            <p:spPr>
              <a:xfrm>
                <a:off x="2754141" y="2874997"/>
                <a:ext cx="256802" cy="261610"/>
              </a:xfrm>
              <a:prstGeom prst="rect">
                <a:avLst/>
              </a:prstGeom>
              <a:noFill/>
            </p:spPr>
            <p:txBody>
              <a:bodyPr wrap="none" rtlCol="0">
                <a:spAutoFit/>
              </a:bodyPr>
              <a:lstStyle/>
              <a:p>
                <a:r>
                  <a:rPr lang="en-US" sz="1100" dirty="0" smtClean="0"/>
                  <a:t>6</a:t>
                </a:r>
                <a:endParaRPr lang="en-US" dirty="0"/>
              </a:p>
            </p:txBody>
          </p:sp>
        </p:grpSp>
      </p:grpSp>
      <p:sp>
        <p:nvSpPr>
          <p:cNvPr id="154" name="TextBox 153"/>
          <p:cNvSpPr txBox="1"/>
          <p:nvPr/>
        </p:nvSpPr>
        <p:spPr>
          <a:xfrm>
            <a:off x="314207" y="2885024"/>
            <a:ext cx="2587664" cy="892552"/>
          </a:xfrm>
          <a:prstGeom prst="rect">
            <a:avLst/>
          </a:prstGeom>
          <a:noFill/>
        </p:spPr>
        <p:txBody>
          <a:bodyPr wrap="square" rtlCol="0">
            <a:spAutoFit/>
          </a:bodyPr>
          <a:lstStyle/>
          <a:p>
            <a:r>
              <a:rPr lang="en-US" dirty="0" smtClean="0"/>
              <a:t>Integrated circuit (IC) chip. </a:t>
            </a:r>
            <a:r>
              <a:rPr lang="en-US" sz="1600" dirty="0" smtClean="0"/>
              <a:t>Each pin is has a role. Dot shows which pin is #1.</a:t>
            </a:r>
            <a:endParaRPr lang="en-US" dirty="0" smtClean="0"/>
          </a:p>
        </p:txBody>
      </p:sp>
      <p:sp>
        <p:nvSpPr>
          <p:cNvPr id="160" name="Title 1"/>
          <p:cNvSpPr txBox="1">
            <a:spLocks/>
          </p:cNvSpPr>
          <p:nvPr/>
        </p:nvSpPr>
        <p:spPr>
          <a:xfrm>
            <a:off x="0" y="-476046"/>
            <a:ext cx="121920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b="1" dirty="0" smtClean="0">
                <a:latin typeface="+mn-lt"/>
              </a:rPr>
              <a:t>Some common components &amp; symbols</a:t>
            </a:r>
            <a:endParaRPr lang="en-US" sz="2800" b="1" dirty="0">
              <a:latin typeface="+mn-lt"/>
            </a:endParaRPr>
          </a:p>
        </p:txBody>
      </p:sp>
      <p:sp>
        <p:nvSpPr>
          <p:cNvPr id="162" name="TextBox 161"/>
          <p:cNvSpPr txBox="1"/>
          <p:nvPr/>
        </p:nvSpPr>
        <p:spPr>
          <a:xfrm>
            <a:off x="5095112" y="4999020"/>
            <a:ext cx="6577687" cy="1477328"/>
          </a:xfrm>
          <a:prstGeom prst="rect">
            <a:avLst/>
          </a:prstGeom>
          <a:noFill/>
        </p:spPr>
        <p:txBody>
          <a:bodyPr wrap="square" rtlCol="0">
            <a:spAutoFit/>
          </a:bodyPr>
          <a:lstStyle/>
          <a:p>
            <a:r>
              <a:rPr lang="en-US" dirty="0" smtClean="0"/>
              <a:t>Tip for drawing and interpreting circuit diagrams: assume no current flows through a voltmeter (</a:t>
            </a:r>
            <a:r>
              <a:rPr lang="en-US" i="1" dirty="0" smtClean="0"/>
              <a:t>e.g.</a:t>
            </a:r>
            <a:r>
              <a:rPr lang="en-US" dirty="0" smtClean="0"/>
              <a:t>, the wire to A0, above). Also, no current flows through the ground connection (   ); it only holds </a:t>
            </a:r>
            <a:r>
              <a:rPr lang="en-US" i="1" dirty="0" smtClean="0"/>
              <a:t>V</a:t>
            </a:r>
            <a:r>
              <a:rPr lang="en-US" dirty="0" smtClean="0"/>
              <a:t>=0 at that point.  Assume that all points connected by a wire have the same </a:t>
            </a:r>
            <a:r>
              <a:rPr lang="en-US" i="1" dirty="0" smtClean="0"/>
              <a:t>V</a:t>
            </a:r>
            <a:r>
              <a:rPr lang="en-US" dirty="0" smtClean="0"/>
              <a:t>.</a:t>
            </a:r>
            <a:endParaRPr lang="en-US" dirty="0"/>
          </a:p>
        </p:txBody>
      </p:sp>
      <p:grpSp>
        <p:nvGrpSpPr>
          <p:cNvPr id="163" name="Group 162"/>
          <p:cNvGrpSpPr/>
          <p:nvPr/>
        </p:nvGrpSpPr>
        <p:grpSpPr>
          <a:xfrm>
            <a:off x="9489991" y="5652877"/>
            <a:ext cx="164387" cy="169614"/>
            <a:chOff x="2652713" y="3550213"/>
            <a:chExt cx="491253" cy="365923"/>
          </a:xfrm>
        </p:grpSpPr>
        <p:grpSp>
          <p:nvGrpSpPr>
            <p:cNvPr id="164" name="Group 163"/>
            <p:cNvGrpSpPr/>
            <p:nvPr/>
          </p:nvGrpSpPr>
          <p:grpSpPr>
            <a:xfrm>
              <a:off x="2652713" y="3770029"/>
              <a:ext cx="491253" cy="146107"/>
              <a:chOff x="7932420" y="1143000"/>
              <a:chExt cx="441960" cy="131445"/>
            </a:xfrm>
          </p:grpSpPr>
          <p:cxnSp>
            <p:nvCxnSpPr>
              <p:cNvPr id="166" name="Straight Connector 165"/>
              <p:cNvCxnSpPr/>
              <p:nvPr/>
            </p:nvCxnSpPr>
            <p:spPr>
              <a:xfrm>
                <a:off x="7932420" y="1143000"/>
                <a:ext cx="44196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8020050" y="1212532"/>
                <a:ext cx="2362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a:off x="8096250" y="1274445"/>
                <a:ext cx="838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5" name="Straight Connector 164"/>
            <p:cNvCxnSpPr/>
            <p:nvPr/>
          </p:nvCxnSpPr>
          <p:spPr>
            <a:xfrm flipV="1">
              <a:off x="2883309" y="3550213"/>
              <a:ext cx="0" cy="20954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914863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p:bldP spid="16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3107" y="864563"/>
            <a:ext cx="13677900" cy="6937760"/>
            <a:chOff x="-103109" y="864563"/>
            <a:chExt cx="13677900" cy="6937760"/>
          </a:xfrm>
        </p:grpSpPr>
        <p:sp>
          <p:nvSpPr>
            <p:cNvPr id="3" name="Rectangle 2"/>
            <p:cNvSpPr/>
            <p:nvPr/>
          </p:nvSpPr>
          <p:spPr>
            <a:xfrm>
              <a:off x="-103109" y="902664"/>
              <a:ext cx="13677900" cy="68996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Image result for arduino u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691368" y="864563"/>
              <a:ext cx="6132393" cy="6132393"/>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p:cNvSpPr>
            <a:spLocks noGrp="1"/>
          </p:cNvSpPr>
          <p:nvPr>
            <p:ph type="title"/>
          </p:nvPr>
        </p:nvSpPr>
        <p:spPr>
          <a:xfrm>
            <a:off x="-1" y="-92392"/>
            <a:ext cx="12078929" cy="1325563"/>
          </a:xfrm>
        </p:spPr>
        <p:txBody>
          <a:bodyPr>
            <a:normAutofit/>
          </a:bodyPr>
          <a:lstStyle/>
          <a:p>
            <a:pPr algn="ctr"/>
            <a:r>
              <a:rPr lang="en-US" sz="2800" b="1" dirty="0" smtClean="0">
                <a:latin typeface="+mn-lt"/>
              </a:rPr>
              <a:t>The pins of an Arduino (or </a:t>
            </a:r>
            <a:r>
              <a:rPr lang="en-US" sz="2800" b="1" dirty="0" err="1" smtClean="0">
                <a:latin typeface="+mn-lt"/>
              </a:rPr>
              <a:t>Elegoo</a:t>
            </a:r>
            <a:r>
              <a:rPr lang="en-US" sz="2800" b="1" dirty="0" smtClean="0">
                <a:latin typeface="+mn-lt"/>
              </a:rPr>
              <a:t>) Uno</a:t>
            </a:r>
            <a:endParaRPr lang="en-US" sz="2800" b="1" dirty="0">
              <a:latin typeface="+mn-lt"/>
            </a:endParaRPr>
          </a:p>
        </p:txBody>
      </p:sp>
      <p:sp>
        <p:nvSpPr>
          <p:cNvPr id="4" name="TextBox 3"/>
          <p:cNvSpPr txBox="1"/>
          <p:nvPr/>
        </p:nvSpPr>
        <p:spPr>
          <a:xfrm>
            <a:off x="7768553" y="2576632"/>
            <a:ext cx="4018921" cy="707886"/>
          </a:xfrm>
          <a:prstGeom prst="rect">
            <a:avLst/>
          </a:prstGeom>
          <a:noFill/>
        </p:spPr>
        <p:txBody>
          <a:bodyPr wrap="none" rtlCol="0">
            <a:spAutoFit/>
          </a:bodyPr>
          <a:lstStyle/>
          <a:p>
            <a:r>
              <a:rPr lang="en-US" sz="2000" dirty="0" smtClean="0"/>
              <a:t>The </a:t>
            </a:r>
            <a:r>
              <a:rPr lang="en-US" sz="2000" dirty="0" err="1" smtClean="0"/>
              <a:t>Elegoo</a:t>
            </a:r>
            <a:r>
              <a:rPr lang="en-US" sz="2000" dirty="0" smtClean="0"/>
              <a:t> Uno</a:t>
            </a:r>
            <a:r>
              <a:rPr lang="en-US" sz="2000" dirty="0"/>
              <a:t> </a:t>
            </a:r>
            <a:r>
              <a:rPr lang="en-US" sz="2000" dirty="0" smtClean="0"/>
              <a:t>R3 is about $10-$15.</a:t>
            </a:r>
          </a:p>
          <a:p>
            <a:r>
              <a:rPr lang="en-US" sz="2000" dirty="0" smtClean="0"/>
              <a:t>The Arduino Uno R3 is $22.</a:t>
            </a:r>
            <a:endParaRPr lang="en-US" sz="2000" dirty="0"/>
          </a:p>
        </p:txBody>
      </p:sp>
      <p:sp>
        <p:nvSpPr>
          <p:cNvPr id="5" name="TextBox 4"/>
          <p:cNvSpPr txBox="1"/>
          <p:nvPr/>
        </p:nvSpPr>
        <p:spPr>
          <a:xfrm>
            <a:off x="7768553" y="4360832"/>
            <a:ext cx="5004620" cy="707886"/>
          </a:xfrm>
          <a:prstGeom prst="rect">
            <a:avLst/>
          </a:prstGeom>
          <a:noFill/>
        </p:spPr>
        <p:txBody>
          <a:bodyPr wrap="square" rtlCol="0">
            <a:spAutoFit/>
          </a:bodyPr>
          <a:lstStyle/>
          <a:p>
            <a:pPr marL="290513" indent="-290513"/>
            <a:r>
              <a:rPr lang="en-US" sz="2000" dirty="0" smtClean="0"/>
              <a:t>It’s quite powerful. </a:t>
            </a:r>
          </a:p>
          <a:p>
            <a:pPr marL="290513" indent="-290513"/>
            <a:r>
              <a:rPr lang="en-US" sz="2000" dirty="0" smtClean="0"/>
              <a:t>One limitation: it’s slow (~1kHz)</a:t>
            </a:r>
          </a:p>
        </p:txBody>
      </p:sp>
    </p:spTree>
    <p:extLst>
      <p:ext uri="{BB962C8B-B14F-4D97-AF65-F5344CB8AC3E}">
        <p14:creationId xmlns:p14="http://schemas.microsoft.com/office/powerpoint/2010/main" val="2364249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7566" y="4192556"/>
            <a:ext cx="3556942" cy="2202879"/>
          </a:xfrm>
          <a:prstGeom prst="rect">
            <a:avLst/>
          </a:prstGeom>
        </p:spPr>
      </p:pic>
      <p:sp>
        <p:nvSpPr>
          <p:cNvPr id="14" name="Freeform 13"/>
          <p:cNvSpPr/>
          <p:nvPr/>
        </p:nvSpPr>
        <p:spPr>
          <a:xfrm rot="18539533">
            <a:off x="1111010" y="3203290"/>
            <a:ext cx="449943" cy="783772"/>
          </a:xfrm>
          <a:custGeom>
            <a:avLst/>
            <a:gdLst>
              <a:gd name="connsiteX0" fmla="*/ 0 w 449943"/>
              <a:gd name="connsiteY0" fmla="*/ 783772 h 783772"/>
              <a:gd name="connsiteX1" fmla="*/ 43543 w 449943"/>
              <a:gd name="connsiteY1" fmla="*/ 493486 h 783772"/>
              <a:gd name="connsiteX2" fmla="*/ 246743 w 449943"/>
              <a:gd name="connsiteY2" fmla="*/ 188686 h 783772"/>
              <a:gd name="connsiteX3" fmla="*/ 449943 w 449943"/>
              <a:gd name="connsiteY3" fmla="*/ 0 h 783772"/>
            </a:gdLst>
            <a:ahLst/>
            <a:cxnLst>
              <a:cxn ang="0">
                <a:pos x="connsiteX0" y="connsiteY0"/>
              </a:cxn>
              <a:cxn ang="0">
                <a:pos x="connsiteX1" y="connsiteY1"/>
              </a:cxn>
              <a:cxn ang="0">
                <a:pos x="connsiteX2" y="connsiteY2"/>
              </a:cxn>
              <a:cxn ang="0">
                <a:pos x="connsiteX3" y="connsiteY3"/>
              </a:cxn>
            </a:cxnLst>
            <a:rect l="l" t="t" r="r" b="b"/>
            <a:pathLst>
              <a:path w="449943" h="783772">
                <a:moveTo>
                  <a:pt x="0" y="783772"/>
                </a:moveTo>
                <a:cubicBezTo>
                  <a:pt x="1209" y="688219"/>
                  <a:pt x="2419" y="592667"/>
                  <a:pt x="43543" y="493486"/>
                </a:cubicBezTo>
                <a:cubicBezTo>
                  <a:pt x="84667" y="394305"/>
                  <a:pt x="179010" y="270934"/>
                  <a:pt x="246743" y="188686"/>
                </a:cubicBezTo>
                <a:cubicBezTo>
                  <a:pt x="314476" y="106438"/>
                  <a:pt x="382209" y="53219"/>
                  <a:pt x="449943" y="0"/>
                </a:cubicBezTo>
              </a:path>
            </a:pathLst>
          </a:custGeom>
          <a:noFill/>
          <a:ln w="76200">
            <a:solidFill>
              <a:srgbClr val="FF0000"/>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rot="12618358">
            <a:off x="5338463" y="4141633"/>
            <a:ext cx="449943" cy="783772"/>
          </a:xfrm>
          <a:custGeom>
            <a:avLst/>
            <a:gdLst>
              <a:gd name="connsiteX0" fmla="*/ 0 w 449943"/>
              <a:gd name="connsiteY0" fmla="*/ 783772 h 783772"/>
              <a:gd name="connsiteX1" fmla="*/ 43543 w 449943"/>
              <a:gd name="connsiteY1" fmla="*/ 493486 h 783772"/>
              <a:gd name="connsiteX2" fmla="*/ 246743 w 449943"/>
              <a:gd name="connsiteY2" fmla="*/ 188686 h 783772"/>
              <a:gd name="connsiteX3" fmla="*/ 449943 w 449943"/>
              <a:gd name="connsiteY3" fmla="*/ 0 h 783772"/>
            </a:gdLst>
            <a:ahLst/>
            <a:cxnLst>
              <a:cxn ang="0">
                <a:pos x="connsiteX0" y="connsiteY0"/>
              </a:cxn>
              <a:cxn ang="0">
                <a:pos x="connsiteX1" y="connsiteY1"/>
              </a:cxn>
              <a:cxn ang="0">
                <a:pos x="connsiteX2" y="connsiteY2"/>
              </a:cxn>
              <a:cxn ang="0">
                <a:pos x="connsiteX3" y="connsiteY3"/>
              </a:cxn>
            </a:cxnLst>
            <a:rect l="l" t="t" r="r" b="b"/>
            <a:pathLst>
              <a:path w="449943" h="783772">
                <a:moveTo>
                  <a:pt x="0" y="783772"/>
                </a:moveTo>
                <a:cubicBezTo>
                  <a:pt x="1209" y="688219"/>
                  <a:pt x="2419" y="592667"/>
                  <a:pt x="43543" y="493486"/>
                </a:cubicBezTo>
                <a:cubicBezTo>
                  <a:pt x="84667" y="394305"/>
                  <a:pt x="179010" y="270934"/>
                  <a:pt x="246743" y="188686"/>
                </a:cubicBezTo>
                <a:cubicBezTo>
                  <a:pt x="314476" y="106438"/>
                  <a:pt x="382209" y="53219"/>
                  <a:pt x="449943" y="0"/>
                </a:cubicBezTo>
              </a:path>
            </a:pathLst>
          </a:custGeom>
          <a:noFill/>
          <a:ln w="76200">
            <a:solidFill>
              <a:srgbClr val="FF0000"/>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6280443" y="968891"/>
            <a:ext cx="5395199" cy="4128309"/>
            <a:chOff x="6466294" y="1260670"/>
            <a:chExt cx="5395199" cy="4128309"/>
          </a:xfrm>
        </p:grpSpPr>
        <p:grpSp>
          <p:nvGrpSpPr>
            <p:cNvPr id="8" name="Group 7"/>
            <p:cNvGrpSpPr/>
            <p:nvPr/>
          </p:nvGrpSpPr>
          <p:grpSpPr>
            <a:xfrm>
              <a:off x="6466294" y="1260670"/>
              <a:ext cx="5395199" cy="4128309"/>
              <a:chOff x="36213636" y="10859083"/>
              <a:chExt cx="4447398" cy="3403069"/>
            </a:xfrm>
          </p:grpSpPr>
          <p:graphicFrame>
            <p:nvGraphicFramePr>
              <p:cNvPr id="9" name="Object 8"/>
              <p:cNvGraphicFramePr>
                <a:graphicFrameLocks noChangeAspect="1"/>
              </p:cNvGraphicFramePr>
              <p:nvPr>
                <p:extLst>
                  <p:ext uri="{D42A27DB-BD31-4B8C-83A1-F6EECF244321}">
                    <p14:modId xmlns:p14="http://schemas.microsoft.com/office/powerpoint/2010/main" val="1576728950"/>
                  </p:ext>
                </p:extLst>
              </p:nvPr>
            </p:nvGraphicFramePr>
            <p:xfrm>
              <a:off x="36213636" y="10859083"/>
              <a:ext cx="4447398" cy="3403069"/>
            </p:xfrm>
            <a:graphic>
              <a:graphicData uri="http://schemas.openxmlformats.org/presentationml/2006/ole">
                <mc:AlternateContent xmlns:mc="http://schemas.openxmlformats.org/markup-compatibility/2006">
                  <mc:Choice xmlns:v="urn:schemas-microsoft-com:vml" Requires="v">
                    <p:oleObj spid="_x0000_s1140" name="Graph" r:id="rId4" imgW="3920760" imgH="3000960" progId="Origin50.Graph">
                      <p:embed/>
                    </p:oleObj>
                  </mc:Choice>
                  <mc:Fallback>
                    <p:oleObj name="Graph" r:id="rId4" imgW="3920760" imgH="3000960" progId="Origin50.Graph">
                      <p:embed/>
                      <p:pic>
                        <p:nvPicPr>
                          <p:cNvPr id="16" name="Object 15"/>
                          <p:cNvPicPr/>
                          <p:nvPr/>
                        </p:nvPicPr>
                        <p:blipFill>
                          <a:blip r:embed="rId5"/>
                          <a:stretch>
                            <a:fillRect/>
                          </a:stretch>
                        </p:blipFill>
                        <p:spPr>
                          <a:xfrm>
                            <a:off x="36213636" y="10859083"/>
                            <a:ext cx="4447398" cy="3403069"/>
                          </a:xfrm>
                          <a:prstGeom prst="rect">
                            <a:avLst/>
                          </a:prstGeom>
                        </p:spPr>
                      </p:pic>
                    </p:oleObj>
                  </mc:Fallback>
                </mc:AlternateContent>
              </a:graphicData>
            </a:graphic>
          </p:graphicFrame>
          <p:sp>
            <p:nvSpPr>
              <p:cNvPr id="10" name="Left Brace 9"/>
              <p:cNvSpPr/>
              <p:nvPr/>
            </p:nvSpPr>
            <p:spPr bwMode="auto">
              <a:xfrm rot="5400000">
                <a:off x="39576104" y="12868133"/>
                <a:ext cx="148900" cy="303504"/>
              </a:xfrm>
              <a:prstGeom prst="leftBrace">
                <a:avLst>
                  <a:gd name="adj1" fmla="val 10425"/>
                  <a:gd name="adj2" fmla="val 50000"/>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en-US" sz="2400" b="0" i="0" u="none" strike="noStrike" cap="none" normalizeH="0" baseline="0" smtClean="0">
                  <a:ln>
                    <a:noFill/>
                  </a:ln>
                  <a:solidFill>
                    <a:schemeClr val="tx1"/>
                  </a:solidFill>
                  <a:effectLst/>
                  <a:latin typeface="Times"/>
                </a:endParaRPr>
              </a:p>
            </p:txBody>
          </p:sp>
          <p:sp>
            <p:nvSpPr>
              <p:cNvPr id="11" name="TextBox 10"/>
              <p:cNvSpPr txBox="1"/>
              <p:nvPr/>
            </p:nvSpPr>
            <p:spPr>
              <a:xfrm>
                <a:off x="39141509" y="12453584"/>
                <a:ext cx="1018089" cy="532787"/>
              </a:xfrm>
              <a:prstGeom prst="rect">
                <a:avLst/>
              </a:prstGeom>
              <a:noFill/>
            </p:spPr>
            <p:txBody>
              <a:bodyPr wrap="square" rtlCol="0">
                <a:spAutoFit/>
              </a:bodyPr>
              <a:lstStyle/>
              <a:p>
                <a:r>
                  <a:rPr lang="en-US" dirty="0" smtClean="0"/>
                  <a:t>Lower humidity</a:t>
                </a:r>
                <a:endParaRPr lang="en-US" dirty="0"/>
              </a:p>
            </p:txBody>
          </p:sp>
        </p:grpSp>
        <p:sp>
          <p:nvSpPr>
            <p:cNvPr id="17" name="TextBox 16"/>
            <p:cNvSpPr txBox="1"/>
            <p:nvPr/>
          </p:nvSpPr>
          <p:spPr>
            <a:xfrm>
              <a:off x="7536082" y="1340459"/>
              <a:ext cx="3494226" cy="400110"/>
            </a:xfrm>
            <a:prstGeom prst="rect">
              <a:avLst/>
            </a:prstGeom>
            <a:noFill/>
          </p:spPr>
          <p:txBody>
            <a:bodyPr wrap="none" rtlCol="0">
              <a:spAutoFit/>
            </a:bodyPr>
            <a:lstStyle/>
            <a:p>
              <a:r>
                <a:rPr lang="en-US" sz="2000" dirty="0" smtClean="0"/>
                <a:t>Surface voltage of charged sand</a:t>
              </a:r>
              <a:endParaRPr lang="en-US" sz="2000" dirty="0"/>
            </a:p>
          </p:txBody>
        </p:sp>
      </p:grpSp>
      <p:sp>
        <p:nvSpPr>
          <p:cNvPr id="21" name="TextBox 20"/>
          <p:cNvSpPr txBox="1"/>
          <p:nvPr/>
        </p:nvSpPr>
        <p:spPr>
          <a:xfrm>
            <a:off x="1781595" y="3802674"/>
            <a:ext cx="1482784" cy="369332"/>
          </a:xfrm>
          <a:prstGeom prst="rect">
            <a:avLst/>
          </a:prstGeom>
          <a:solidFill>
            <a:schemeClr val="bg1">
              <a:lumMod val="65000"/>
            </a:schemeClr>
          </a:solidFill>
        </p:spPr>
        <p:txBody>
          <a:bodyPr wrap="square" rtlCol="0">
            <a:spAutoFit/>
          </a:bodyPr>
          <a:lstStyle/>
          <a:p>
            <a:r>
              <a:rPr lang="en-US" b="1" dirty="0" smtClean="0"/>
              <a:t>Acquisition</a:t>
            </a:r>
            <a:endParaRPr lang="en-US" b="1" dirty="0"/>
          </a:p>
        </p:txBody>
      </p:sp>
      <p:sp>
        <p:nvSpPr>
          <p:cNvPr id="2" name="TextBox 1"/>
          <p:cNvSpPr txBox="1"/>
          <p:nvPr/>
        </p:nvSpPr>
        <p:spPr>
          <a:xfrm>
            <a:off x="4413778" y="384206"/>
            <a:ext cx="3733330" cy="523220"/>
          </a:xfrm>
          <a:prstGeom prst="rect">
            <a:avLst/>
          </a:prstGeom>
          <a:noFill/>
        </p:spPr>
        <p:txBody>
          <a:bodyPr wrap="none" rtlCol="0">
            <a:spAutoFit/>
          </a:bodyPr>
          <a:lstStyle/>
          <a:p>
            <a:r>
              <a:rPr lang="en-US" sz="2800" b="1" dirty="0" smtClean="0"/>
              <a:t>The Arduino is a fun toy</a:t>
            </a:r>
            <a:endParaRPr lang="en-US" sz="2800" b="1" dirty="0"/>
          </a:p>
        </p:txBody>
      </p:sp>
      <p:cxnSp>
        <p:nvCxnSpPr>
          <p:cNvPr id="4" name="Straight Connector 3"/>
          <p:cNvCxnSpPr/>
          <p:nvPr/>
        </p:nvCxnSpPr>
        <p:spPr>
          <a:xfrm>
            <a:off x="6945384" y="608255"/>
            <a:ext cx="1201724" cy="13658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091574" y="54816"/>
            <a:ext cx="1662635" cy="707886"/>
          </a:xfrm>
          <a:prstGeom prst="rect">
            <a:avLst/>
          </a:prstGeom>
          <a:noFill/>
        </p:spPr>
        <p:txBody>
          <a:bodyPr wrap="none" rtlCol="0">
            <a:spAutoFit/>
          </a:bodyPr>
          <a:lstStyle/>
          <a:p>
            <a:r>
              <a:rPr lang="en-US" sz="4000" dirty="0" smtClean="0">
                <a:solidFill>
                  <a:srgbClr val="FF0000"/>
                </a:solidFill>
                <a:latin typeface="Freestyle Script" panose="030804020302050B0404" pitchFamily="66" charset="0"/>
              </a:rPr>
              <a:t>serious tool</a:t>
            </a:r>
            <a:endParaRPr lang="en-US" sz="4000" dirty="0">
              <a:solidFill>
                <a:srgbClr val="FF0000"/>
              </a:solidFill>
              <a:latin typeface="Freestyle Script" panose="030804020302050B0404" pitchFamily="66" charset="0"/>
            </a:endParaRPr>
          </a:p>
        </p:txBody>
      </p:sp>
      <p:grpSp>
        <p:nvGrpSpPr>
          <p:cNvPr id="24" name="Group 23"/>
          <p:cNvGrpSpPr/>
          <p:nvPr/>
        </p:nvGrpSpPr>
        <p:grpSpPr>
          <a:xfrm>
            <a:off x="101986" y="788375"/>
            <a:ext cx="4979729" cy="2590768"/>
            <a:chOff x="58443" y="3865404"/>
            <a:chExt cx="4979729" cy="2590768"/>
          </a:xfrm>
        </p:grpSpPr>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90062" y="3865404"/>
              <a:ext cx="3228432" cy="2447602"/>
            </a:xfrm>
            <a:prstGeom prst="rect">
              <a:avLst/>
            </a:prstGeom>
          </p:spPr>
        </p:pic>
        <p:sp>
          <p:nvSpPr>
            <p:cNvPr id="16" name="Right Arrow 15"/>
            <p:cNvSpPr/>
            <p:nvPr/>
          </p:nvSpPr>
          <p:spPr>
            <a:xfrm rot="786168">
              <a:off x="1496304" y="5388993"/>
              <a:ext cx="406400" cy="319315"/>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8443" y="4912640"/>
              <a:ext cx="1465851" cy="646331"/>
            </a:xfrm>
            <a:prstGeom prst="rect">
              <a:avLst/>
            </a:prstGeom>
            <a:solidFill>
              <a:schemeClr val="bg1">
                <a:lumMod val="75000"/>
              </a:schemeClr>
            </a:solidFill>
          </p:spPr>
          <p:txBody>
            <a:bodyPr wrap="none" rtlCol="0">
              <a:spAutoFit/>
            </a:bodyPr>
            <a:lstStyle/>
            <a:p>
              <a:r>
                <a:rPr lang="en-US" b="1" dirty="0" smtClean="0"/>
                <a:t>Humidity</a:t>
              </a:r>
            </a:p>
            <a:p>
              <a:r>
                <a:rPr lang="en-US" b="1" dirty="0" smtClean="0"/>
                <a:t>(</a:t>
              </a:r>
              <a:r>
                <a:rPr lang="en-US" b="1" dirty="0" err="1" smtClean="0"/>
                <a:t>Adafruit</a:t>
              </a:r>
              <a:r>
                <a:rPr lang="en-US" b="1" dirty="0" smtClean="0"/>
                <a:t>, $5)</a:t>
              </a:r>
              <a:endParaRPr lang="en-US" b="1" dirty="0"/>
            </a:p>
          </p:txBody>
        </p:sp>
        <p:sp>
          <p:nvSpPr>
            <p:cNvPr id="19" name="Right Arrow 18"/>
            <p:cNvSpPr/>
            <p:nvPr/>
          </p:nvSpPr>
          <p:spPr>
            <a:xfrm rot="9647588">
              <a:off x="3724265" y="4733699"/>
              <a:ext cx="406400" cy="319315"/>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088272" y="4399330"/>
              <a:ext cx="949900" cy="923330"/>
            </a:xfrm>
            <a:prstGeom prst="rect">
              <a:avLst/>
            </a:prstGeom>
            <a:solidFill>
              <a:schemeClr val="bg1">
                <a:lumMod val="65000"/>
              </a:schemeClr>
            </a:solidFill>
          </p:spPr>
          <p:txBody>
            <a:bodyPr wrap="square" rtlCol="0">
              <a:spAutoFit/>
            </a:bodyPr>
            <a:lstStyle/>
            <a:p>
              <a:r>
                <a:rPr lang="en-US" b="1" dirty="0" smtClean="0"/>
                <a:t>Surface voltage probe</a:t>
              </a:r>
              <a:endParaRPr lang="en-US" b="1" dirty="0"/>
            </a:p>
          </p:txBody>
        </p:sp>
        <p:sp>
          <p:nvSpPr>
            <p:cNvPr id="23" name="TextBox 22"/>
            <p:cNvSpPr txBox="1"/>
            <p:nvPr/>
          </p:nvSpPr>
          <p:spPr>
            <a:xfrm>
              <a:off x="146711" y="5532842"/>
              <a:ext cx="1018380" cy="923330"/>
            </a:xfrm>
            <a:prstGeom prst="rect">
              <a:avLst/>
            </a:prstGeom>
            <a:noFill/>
          </p:spPr>
          <p:txBody>
            <a:bodyPr wrap="square" rtlCol="0">
              <a:spAutoFit/>
            </a:bodyPr>
            <a:lstStyle/>
            <a:p>
              <a:r>
                <a:rPr lang="en-US" dirty="0" smtClean="0"/>
                <a:t>Mark Lewis, BS 2017</a:t>
              </a:r>
              <a:endParaRPr lang="en-US" dirty="0"/>
            </a:p>
          </p:txBody>
        </p:sp>
      </p:grpSp>
      <p:grpSp>
        <p:nvGrpSpPr>
          <p:cNvPr id="6" name="Group 5"/>
          <p:cNvGrpSpPr/>
          <p:nvPr/>
        </p:nvGrpSpPr>
        <p:grpSpPr>
          <a:xfrm>
            <a:off x="5565292" y="5221427"/>
            <a:ext cx="6110350" cy="1754326"/>
            <a:chOff x="5849421" y="5721189"/>
            <a:chExt cx="6110350" cy="1754326"/>
          </a:xfrm>
        </p:grpSpPr>
        <p:sp>
          <p:nvSpPr>
            <p:cNvPr id="5" name="Rounded Rectangle 4"/>
            <p:cNvSpPr/>
            <p:nvPr/>
          </p:nvSpPr>
          <p:spPr>
            <a:xfrm>
              <a:off x="5849421" y="5735567"/>
              <a:ext cx="6110350" cy="1404924"/>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5950113" y="5721189"/>
              <a:ext cx="5678975" cy="1754326"/>
            </a:xfrm>
            <a:prstGeom prst="rect">
              <a:avLst/>
            </a:prstGeom>
            <a:noFill/>
          </p:spPr>
          <p:txBody>
            <a:bodyPr wrap="square" rtlCol="0">
              <a:spAutoFit/>
            </a:bodyPr>
            <a:lstStyle/>
            <a:p>
              <a:pPr marL="231775" indent="-231775"/>
              <a:r>
                <a:rPr lang="en-US" b="1" dirty="0" smtClean="0">
                  <a:solidFill>
                    <a:srgbClr val="660066"/>
                  </a:solidFill>
                </a:rPr>
                <a:t>Almost everyone has a powerful computer laptop.</a:t>
              </a:r>
            </a:p>
            <a:p>
              <a:pPr marL="231775" indent="-231775"/>
              <a:r>
                <a:rPr lang="en-US" b="1" dirty="0" smtClean="0">
                  <a:solidFill>
                    <a:srgbClr val="660066"/>
                  </a:solidFill>
                </a:rPr>
                <a:t>We don’t need LabVIEW or special cards ($1k) for serious data acquisition &amp; control.</a:t>
              </a:r>
            </a:p>
            <a:p>
              <a:pPr marL="231775" indent="-231775"/>
              <a:r>
                <a:rPr lang="en-US" b="1" dirty="0" smtClean="0">
                  <a:solidFill>
                    <a:srgbClr val="660066"/>
                  </a:solidFill>
                </a:rPr>
                <a:t>Courses using Arduinos for measurement </a:t>
              </a:r>
              <a:r>
                <a:rPr lang="en-US" b="1" dirty="0">
                  <a:solidFill>
                    <a:srgbClr val="660066"/>
                  </a:solidFill>
                </a:rPr>
                <a:t>rather than control (</a:t>
              </a:r>
              <a:r>
                <a:rPr lang="en-US" b="1" i="1" dirty="0" smtClean="0">
                  <a:solidFill>
                    <a:srgbClr val="660066"/>
                  </a:solidFill>
                </a:rPr>
                <a:t>e.g</a:t>
              </a:r>
              <a:r>
                <a:rPr lang="en-US" b="1" dirty="0" smtClean="0">
                  <a:solidFill>
                    <a:srgbClr val="660066"/>
                  </a:solidFill>
                </a:rPr>
                <a:t>., </a:t>
              </a:r>
              <a:r>
                <a:rPr lang="en-US" b="1" dirty="0">
                  <a:solidFill>
                    <a:srgbClr val="660066"/>
                  </a:solidFill>
                </a:rPr>
                <a:t>robotics) </a:t>
              </a:r>
              <a:r>
                <a:rPr lang="en-US" b="1" dirty="0" smtClean="0">
                  <a:solidFill>
                    <a:srgbClr val="660066"/>
                  </a:solidFill>
                </a:rPr>
                <a:t>are not common.</a:t>
              </a:r>
              <a:endParaRPr lang="en-US" b="1" dirty="0">
                <a:solidFill>
                  <a:srgbClr val="660066"/>
                </a:solidFill>
              </a:endParaRPr>
            </a:p>
            <a:p>
              <a:pPr marL="231775" indent="-231775"/>
              <a:endParaRPr lang="en-US" b="1" dirty="0">
                <a:solidFill>
                  <a:srgbClr val="660066"/>
                </a:solidFill>
              </a:endParaRPr>
            </a:p>
          </p:txBody>
        </p:sp>
      </p:grpSp>
      <p:sp>
        <p:nvSpPr>
          <p:cNvPr id="26" name="Right Arrow 25"/>
          <p:cNvSpPr/>
          <p:nvPr/>
        </p:nvSpPr>
        <p:spPr>
          <a:xfrm rot="13474388">
            <a:off x="3781752" y="2357068"/>
            <a:ext cx="561748" cy="319315"/>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4135444" y="2371866"/>
            <a:ext cx="947949" cy="923330"/>
          </a:xfrm>
          <a:prstGeom prst="rect">
            <a:avLst/>
          </a:prstGeom>
          <a:solidFill>
            <a:schemeClr val="bg1">
              <a:lumMod val="65000"/>
            </a:schemeClr>
          </a:solidFill>
        </p:spPr>
        <p:txBody>
          <a:bodyPr wrap="square" rtlCol="0">
            <a:spAutoFit/>
          </a:bodyPr>
          <a:lstStyle/>
          <a:p>
            <a:r>
              <a:rPr lang="en-US" b="1" dirty="0" smtClean="0"/>
              <a:t>Dry, charged sand</a:t>
            </a:r>
            <a:endParaRPr lang="en-US" b="1" dirty="0"/>
          </a:p>
        </p:txBody>
      </p:sp>
    </p:spTree>
    <p:extLst>
      <p:ext uri="{BB962C8B-B14F-4D97-AF65-F5344CB8AC3E}">
        <p14:creationId xmlns:p14="http://schemas.microsoft.com/office/powerpoint/2010/main" val="218084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543" y="0"/>
            <a:ext cx="8819535" cy="1325563"/>
          </a:xfrm>
        </p:spPr>
        <p:txBody>
          <a:bodyPr>
            <a:normAutofit/>
          </a:bodyPr>
          <a:lstStyle/>
          <a:p>
            <a:pPr algn="ctr"/>
            <a:r>
              <a:rPr lang="en-US" sz="2800" b="1" dirty="0" smtClean="0">
                <a:latin typeface="+mn-lt"/>
              </a:rPr>
              <a:t>Some inspiring, useful devices</a:t>
            </a:r>
            <a:endParaRPr lang="en-US" sz="2800" b="1" dirty="0">
              <a:latin typeface="+mn-lt"/>
            </a:endParaRPr>
          </a:p>
        </p:txBody>
      </p:sp>
      <p:sp>
        <p:nvSpPr>
          <p:cNvPr id="4" name="Rectangle 3"/>
          <p:cNvSpPr/>
          <p:nvPr/>
        </p:nvSpPr>
        <p:spPr>
          <a:xfrm>
            <a:off x="1545249" y="1058638"/>
            <a:ext cx="5242088" cy="5632311"/>
          </a:xfrm>
          <a:prstGeom prst="rect">
            <a:avLst/>
          </a:prstGeom>
        </p:spPr>
        <p:txBody>
          <a:bodyPr wrap="square">
            <a:spAutoFit/>
          </a:bodyPr>
          <a:lstStyle/>
          <a:p>
            <a:pPr marL="457200" indent="-457200"/>
            <a:r>
              <a:rPr lang="en-US" sz="2000" b="0" i="0" u="none" strike="noStrike" dirty="0" smtClean="0">
                <a:effectLst/>
              </a:rPr>
              <a:t>RGB Color Sensor, $7.95</a:t>
            </a:r>
            <a:endParaRPr lang="en-US" sz="2000" dirty="0"/>
          </a:p>
          <a:p>
            <a:pPr marL="457200" indent="-457200"/>
            <a:r>
              <a:rPr lang="en-US" sz="2000" dirty="0" smtClean="0"/>
              <a:t>Motion sensor, $9.95</a:t>
            </a:r>
            <a:endParaRPr lang="en-US" sz="2000" dirty="0"/>
          </a:p>
          <a:p>
            <a:pPr marL="457200" indent="-457200"/>
            <a:r>
              <a:rPr lang="en-US" sz="2000" dirty="0" smtClean="0"/>
              <a:t>Ultrasonic distance sensor, $3.95, $6.95</a:t>
            </a:r>
            <a:endParaRPr lang="en-US" sz="2000" dirty="0"/>
          </a:p>
          <a:p>
            <a:pPr marL="457200" indent="-457200"/>
            <a:r>
              <a:rPr lang="en-US" sz="2000" dirty="0" smtClean="0"/>
              <a:t>Flex sensor, $7.95</a:t>
            </a:r>
            <a:endParaRPr lang="en-US" sz="2000" dirty="0"/>
          </a:p>
          <a:p>
            <a:pPr marL="457200" indent="-457200"/>
            <a:r>
              <a:rPr lang="en-US" sz="2000" dirty="0" smtClean="0"/>
              <a:t>Vibration sensors, $0.95+</a:t>
            </a:r>
            <a:endParaRPr lang="en-US" sz="2000" dirty="0"/>
          </a:p>
          <a:p>
            <a:pPr marL="457200" indent="-457200"/>
            <a:r>
              <a:rPr lang="en-US" sz="2000" dirty="0" smtClean="0"/>
              <a:t>Hall Effect sensor (magnetic field), $2.00</a:t>
            </a:r>
            <a:endParaRPr lang="en-US" sz="2000" dirty="0"/>
          </a:p>
          <a:p>
            <a:pPr marL="457200" indent="-457200"/>
            <a:r>
              <a:rPr lang="en-US" sz="2000" dirty="0" smtClean="0"/>
              <a:t>Microphone with amplifier, (MAX4466 or MAX9814), $6.95-$7.95</a:t>
            </a:r>
          </a:p>
          <a:p>
            <a:pPr marL="457200" indent="-457200"/>
            <a:r>
              <a:rPr lang="en-US" sz="2000" dirty="0" smtClean="0"/>
              <a:t>Fluid-</a:t>
            </a:r>
            <a:r>
              <a:rPr lang="en-US" sz="2000" dirty="0" err="1" smtClean="0"/>
              <a:t>immersible</a:t>
            </a:r>
            <a:r>
              <a:rPr lang="en-US" sz="2000" dirty="0" smtClean="0"/>
              <a:t> temperature sensor, $9.95</a:t>
            </a:r>
            <a:endParaRPr lang="en-US" sz="2000" dirty="0"/>
          </a:p>
          <a:p>
            <a:pPr marL="457200" indent="-457200"/>
            <a:r>
              <a:rPr lang="en-US" sz="2000" dirty="0" smtClean="0"/>
              <a:t>Soil moisture sensor, $7.95</a:t>
            </a:r>
          </a:p>
          <a:p>
            <a:pPr marL="457200" indent="-457200"/>
            <a:r>
              <a:rPr lang="en-US" sz="2000" dirty="0" smtClean="0"/>
              <a:t>Temperature and humidity,  $3.95, $9.95</a:t>
            </a:r>
            <a:endParaRPr lang="en-US" sz="2000" dirty="0"/>
          </a:p>
          <a:p>
            <a:pPr marL="457200" indent="-457200"/>
            <a:r>
              <a:rPr lang="en-US" sz="2000" dirty="0" smtClean="0"/>
              <a:t>Door closing sensor, $3.95</a:t>
            </a:r>
            <a:endParaRPr lang="en-US" sz="2000" dirty="0"/>
          </a:p>
          <a:p>
            <a:pPr marL="457200" indent="-457200"/>
            <a:r>
              <a:rPr lang="en-US" sz="2000" dirty="0" smtClean="0"/>
              <a:t>Touch sensor, $5.95</a:t>
            </a:r>
            <a:endParaRPr lang="en-US" sz="2000" dirty="0"/>
          </a:p>
          <a:p>
            <a:pPr marL="457200" indent="-457200"/>
            <a:r>
              <a:rPr lang="en-US" sz="2000" dirty="0" smtClean="0"/>
              <a:t>Rubber cord stretch sensor, $9.95</a:t>
            </a:r>
            <a:endParaRPr lang="en-US" sz="2000" dirty="0"/>
          </a:p>
          <a:p>
            <a:pPr marL="457200" indent="-457200"/>
            <a:r>
              <a:rPr lang="en-US" sz="2000" dirty="0" smtClean="0"/>
              <a:t>Pressure sensor, $14.95</a:t>
            </a:r>
            <a:endParaRPr lang="en-US" sz="2000" dirty="0"/>
          </a:p>
          <a:p>
            <a:pPr marL="457200" indent="-457200"/>
            <a:r>
              <a:rPr lang="en-US" sz="2000" dirty="0" smtClean="0"/>
              <a:t>Luminosity sensor, $5.95</a:t>
            </a:r>
            <a:endParaRPr lang="en-US" sz="2000" dirty="0"/>
          </a:p>
          <a:p>
            <a:pPr marL="457200" indent="-457200"/>
            <a:r>
              <a:rPr lang="en-US" sz="2000" dirty="0" smtClean="0"/>
              <a:t>IR thermal camera ($39.95+)</a:t>
            </a:r>
            <a:endParaRPr lang="en-US" sz="2000" dirty="0"/>
          </a:p>
          <a:p>
            <a:pPr marL="457200" indent="-457200"/>
            <a:r>
              <a:rPr lang="en-US" sz="2000" dirty="0" smtClean="0"/>
              <a:t>Remote temperature sensors (IR), various</a:t>
            </a:r>
            <a:endParaRPr lang="en-US" sz="2000" dirty="0"/>
          </a:p>
        </p:txBody>
      </p:sp>
      <p:grpSp>
        <p:nvGrpSpPr>
          <p:cNvPr id="11" name="Group 10"/>
          <p:cNvGrpSpPr/>
          <p:nvPr/>
        </p:nvGrpSpPr>
        <p:grpSpPr>
          <a:xfrm>
            <a:off x="7741178" y="206455"/>
            <a:ext cx="2795479" cy="1083845"/>
            <a:chOff x="7501341" y="591066"/>
            <a:chExt cx="3501939" cy="1357749"/>
          </a:xfrm>
        </p:grpSpPr>
        <p:grpSp>
          <p:nvGrpSpPr>
            <p:cNvPr id="6" name="Group 5"/>
            <p:cNvGrpSpPr/>
            <p:nvPr/>
          </p:nvGrpSpPr>
          <p:grpSpPr>
            <a:xfrm>
              <a:off x="7501341" y="599440"/>
              <a:ext cx="3501939" cy="1349375"/>
              <a:chOff x="7501341" y="599440"/>
              <a:chExt cx="3501939" cy="1349375"/>
            </a:xfrm>
          </p:grpSpPr>
          <p:sp>
            <p:nvSpPr>
              <p:cNvPr id="5" name="Rectangle 4"/>
              <p:cNvSpPr/>
              <p:nvPr/>
            </p:nvSpPr>
            <p:spPr>
              <a:xfrm>
                <a:off x="7501341" y="599440"/>
                <a:ext cx="3501939" cy="13493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Adafruit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5161" y="662537"/>
                <a:ext cx="3276600" cy="1143001"/>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Rectangle 7"/>
            <p:cNvSpPr/>
            <p:nvPr/>
          </p:nvSpPr>
          <p:spPr>
            <a:xfrm>
              <a:off x="8636249" y="591066"/>
              <a:ext cx="2122376" cy="400110"/>
            </a:xfrm>
            <a:prstGeom prst="rect">
              <a:avLst/>
            </a:prstGeom>
          </p:spPr>
          <p:txBody>
            <a:bodyPr wrap="none">
              <a:spAutoFit/>
            </a:bodyPr>
            <a:lstStyle/>
            <a:p>
              <a:r>
                <a:rPr lang="en-US" sz="2000" dirty="0" smtClean="0">
                  <a:solidFill>
                    <a:schemeClr val="bg1"/>
                  </a:solidFill>
                </a:rPr>
                <a:t>www.adafruit.com</a:t>
              </a:r>
              <a:endParaRPr lang="en-US" sz="2000" dirty="0">
                <a:solidFill>
                  <a:schemeClr val="bg1"/>
                </a:solidFill>
              </a:endParaRPr>
            </a:p>
          </p:txBody>
        </p:sp>
      </p:grpSp>
      <p:grpSp>
        <p:nvGrpSpPr>
          <p:cNvPr id="10" name="Group 9"/>
          <p:cNvGrpSpPr/>
          <p:nvPr/>
        </p:nvGrpSpPr>
        <p:grpSpPr>
          <a:xfrm>
            <a:off x="8237607" y="1604823"/>
            <a:ext cx="1960917" cy="1627200"/>
            <a:chOff x="7694342" y="2104708"/>
            <a:chExt cx="2641752" cy="2192167"/>
          </a:xfrm>
        </p:grpSpPr>
        <p:pic>
          <p:nvPicPr>
            <p:cNvPr id="5126" name="Picture 6" descr="Image result for arduino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88941" y="2104708"/>
              <a:ext cx="2447153" cy="166528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7694342" y="3773655"/>
              <a:ext cx="2551276" cy="523220"/>
            </a:xfrm>
            <a:prstGeom prst="rect">
              <a:avLst/>
            </a:prstGeom>
          </p:spPr>
          <p:txBody>
            <a:bodyPr wrap="none">
              <a:spAutoFit/>
            </a:bodyPr>
            <a:lstStyle/>
            <a:p>
              <a:r>
                <a:rPr lang="en-US" sz="2800" dirty="0" smtClean="0">
                  <a:solidFill>
                    <a:srgbClr val="3399FF"/>
                  </a:solidFill>
                </a:rPr>
                <a:t>www.arduino.cc</a:t>
              </a:r>
              <a:endParaRPr lang="en-US" sz="2800" dirty="0">
                <a:solidFill>
                  <a:srgbClr val="3399FF"/>
                </a:solidFill>
              </a:endParaRPr>
            </a:p>
          </p:txBody>
        </p:sp>
      </p:grpSp>
      <p:sp>
        <p:nvSpPr>
          <p:cNvPr id="12" name="Rectangle 11"/>
          <p:cNvSpPr/>
          <p:nvPr/>
        </p:nvSpPr>
        <p:spPr>
          <a:xfrm>
            <a:off x="7293358" y="3518204"/>
            <a:ext cx="6096000" cy="3477875"/>
          </a:xfrm>
          <a:prstGeom prst="rect">
            <a:avLst/>
          </a:prstGeom>
        </p:spPr>
        <p:txBody>
          <a:bodyPr>
            <a:spAutoFit/>
          </a:bodyPr>
          <a:lstStyle/>
          <a:p>
            <a:r>
              <a:rPr lang="en-US" sz="2000" dirty="0" smtClean="0"/>
              <a:t>Smart-phone interface/</a:t>
            </a:r>
            <a:r>
              <a:rPr lang="en-US" sz="2000" dirty="0" err="1" smtClean="0"/>
              <a:t>bluetooth</a:t>
            </a:r>
            <a:endParaRPr lang="en-US" sz="2000" dirty="0" smtClean="0"/>
          </a:p>
          <a:p>
            <a:r>
              <a:rPr lang="en-US" sz="2000" dirty="0" smtClean="0"/>
              <a:t>Relays (Arduino can control a 115V line)</a:t>
            </a:r>
            <a:endParaRPr lang="en-US" sz="2000" dirty="0"/>
          </a:p>
          <a:p>
            <a:r>
              <a:rPr lang="en-US" sz="2000" dirty="0" smtClean="0"/>
              <a:t>Megapixel cameras</a:t>
            </a:r>
          </a:p>
          <a:p>
            <a:r>
              <a:rPr lang="en-US" sz="2000" dirty="0" err="1" smtClean="0"/>
              <a:t>WiFi</a:t>
            </a:r>
            <a:endParaRPr lang="en-US" sz="2000" dirty="0"/>
          </a:p>
          <a:p>
            <a:r>
              <a:rPr lang="en-US" sz="2000" dirty="0"/>
              <a:t>GPS</a:t>
            </a:r>
          </a:p>
          <a:p>
            <a:r>
              <a:rPr lang="en-US" sz="2000" dirty="0"/>
              <a:t>Motor </a:t>
            </a:r>
            <a:r>
              <a:rPr lang="en-US" sz="2000" dirty="0" smtClean="0"/>
              <a:t>controllers (stepper, servo)</a:t>
            </a:r>
            <a:endParaRPr lang="en-US" sz="2000" dirty="0"/>
          </a:p>
          <a:p>
            <a:r>
              <a:rPr lang="en-US" sz="2000" dirty="0"/>
              <a:t>RFIDs</a:t>
            </a:r>
          </a:p>
          <a:p>
            <a:r>
              <a:rPr lang="en-US" sz="2000" dirty="0"/>
              <a:t>Solar panels</a:t>
            </a:r>
          </a:p>
          <a:p>
            <a:r>
              <a:rPr lang="en-US" sz="2000" dirty="0"/>
              <a:t>LED </a:t>
            </a:r>
            <a:r>
              <a:rPr lang="en-US" sz="2000" dirty="0" smtClean="0"/>
              <a:t>displays</a:t>
            </a:r>
          </a:p>
          <a:p>
            <a:r>
              <a:rPr lang="en-US" sz="2000" dirty="0" smtClean="0"/>
              <a:t>Touch </a:t>
            </a:r>
            <a:r>
              <a:rPr lang="en-US" sz="2000" dirty="0"/>
              <a:t>screens</a:t>
            </a:r>
          </a:p>
          <a:p>
            <a:endParaRPr lang="en-US" sz="2000" dirty="0"/>
          </a:p>
        </p:txBody>
      </p:sp>
      <p:sp>
        <p:nvSpPr>
          <p:cNvPr id="3" name="Down Arrow 2"/>
          <p:cNvSpPr/>
          <p:nvPr/>
        </p:nvSpPr>
        <p:spPr>
          <a:xfrm rot="13423246">
            <a:off x="7427080" y="1188532"/>
            <a:ext cx="488731" cy="112727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0229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6738"/>
            <a:ext cx="11353800" cy="1325563"/>
          </a:xfrm>
        </p:spPr>
        <p:txBody>
          <a:bodyPr>
            <a:normAutofit/>
          </a:bodyPr>
          <a:lstStyle/>
          <a:p>
            <a:pPr algn="ctr"/>
            <a:r>
              <a:rPr lang="en-US" sz="2800" b="1" dirty="0" smtClean="0">
                <a:latin typeface="+mn-lt"/>
              </a:rPr>
              <a:t>Proposed schedule for today:</a:t>
            </a:r>
            <a:endParaRPr lang="en-US" sz="2800" b="1" dirty="0">
              <a:latin typeface="+mn-lt"/>
            </a:endParaRPr>
          </a:p>
        </p:txBody>
      </p:sp>
      <p:sp>
        <p:nvSpPr>
          <p:cNvPr id="4" name="TextBox 3"/>
          <p:cNvSpPr txBox="1"/>
          <p:nvPr/>
        </p:nvSpPr>
        <p:spPr>
          <a:xfrm>
            <a:off x="1491342" y="685805"/>
            <a:ext cx="10424887" cy="5509200"/>
          </a:xfrm>
          <a:prstGeom prst="rect">
            <a:avLst/>
          </a:prstGeom>
          <a:noFill/>
        </p:spPr>
        <p:txBody>
          <a:bodyPr wrap="square" rtlCol="0">
            <a:spAutoFit/>
          </a:bodyPr>
          <a:lstStyle/>
          <a:p>
            <a:pPr marL="174625" lvl="1" indent="-174625">
              <a:buFont typeface="Arial" panose="020B0604020202020204" pitchFamily="34" charset="0"/>
              <a:buChar char="•"/>
            </a:pPr>
            <a:r>
              <a:rPr lang="en-US" sz="2200" dirty="0" smtClean="0"/>
              <a:t>Example questions/projects from my class. </a:t>
            </a:r>
          </a:p>
          <a:p>
            <a:pPr marL="174625" lvl="1" indent="-174625">
              <a:buFont typeface="Arial" panose="020B0604020202020204" pitchFamily="34" charset="0"/>
              <a:buChar char="•"/>
            </a:pPr>
            <a:r>
              <a:rPr lang="en-US" sz="2200" b="1" dirty="0" smtClean="0">
                <a:solidFill>
                  <a:schemeClr val="tx1">
                    <a:lumMod val="65000"/>
                    <a:lumOff val="35000"/>
                  </a:schemeClr>
                </a:solidFill>
              </a:rPr>
              <a:t>Divide into groups of ~4 for small-group discussion:</a:t>
            </a:r>
          </a:p>
          <a:p>
            <a:pPr marL="1089025" lvl="6" indent="-174625">
              <a:buFont typeface="Arial" panose="020B0604020202020204" pitchFamily="34" charset="0"/>
              <a:buChar char="•"/>
            </a:pPr>
            <a:r>
              <a:rPr lang="en-US" sz="2200" dirty="0" smtClean="0">
                <a:solidFill>
                  <a:schemeClr val="tx1">
                    <a:lumMod val="65000"/>
                    <a:lumOff val="35000"/>
                  </a:schemeClr>
                </a:solidFill>
              </a:rPr>
              <a:t>“What </a:t>
            </a:r>
            <a:r>
              <a:rPr lang="en-US" sz="2200" dirty="0">
                <a:solidFill>
                  <a:schemeClr val="tx1">
                    <a:lumMod val="65000"/>
                    <a:lumOff val="35000"/>
                  </a:schemeClr>
                </a:solidFill>
              </a:rPr>
              <a:t>makes an “effective science question</a:t>
            </a:r>
            <a:r>
              <a:rPr lang="en-US" sz="2200" dirty="0" smtClean="0">
                <a:solidFill>
                  <a:schemeClr val="tx1">
                    <a:lumMod val="65000"/>
                    <a:lumOff val="35000"/>
                  </a:schemeClr>
                </a:solidFill>
              </a:rPr>
              <a:t>?”	</a:t>
            </a:r>
          </a:p>
          <a:p>
            <a:pPr marL="1089025" lvl="5" indent="-174625">
              <a:buFont typeface="Arial" panose="020B0604020202020204" pitchFamily="34" charset="0"/>
              <a:buChar char="•"/>
            </a:pPr>
            <a:r>
              <a:rPr lang="en-US" sz="2200" dirty="0" smtClean="0">
                <a:solidFill>
                  <a:schemeClr val="tx1">
                    <a:lumMod val="65000"/>
                    <a:lumOff val="35000"/>
                  </a:schemeClr>
                </a:solidFill>
              </a:rPr>
              <a:t>Report back, discuss among the whole group</a:t>
            </a:r>
          </a:p>
          <a:p>
            <a:pPr marL="174625" lvl="1" indent="-174625">
              <a:buFont typeface="Arial" panose="020B0604020202020204" pitchFamily="34" charset="0"/>
              <a:buChar char="•"/>
            </a:pPr>
            <a:r>
              <a:rPr lang="en-US" sz="2200" b="1" dirty="0" smtClean="0">
                <a:solidFill>
                  <a:schemeClr val="accent3">
                    <a:lumMod val="50000"/>
                  </a:schemeClr>
                </a:solidFill>
              </a:rPr>
              <a:t>Get </a:t>
            </a:r>
            <a:r>
              <a:rPr lang="en-US" sz="2200" b="1" dirty="0">
                <a:solidFill>
                  <a:schemeClr val="accent3">
                    <a:lumMod val="50000"/>
                  </a:schemeClr>
                </a:solidFill>
              </a:rPr>
              <a:t>to know the </a:t>
            </a:r>
            <a:r>
              <a:rPr lang="en-US" sz="2200" b="1" dirty="0" smtClean="0">
                <a:solidFill>
                  <a:schemeClr val="accent3">
                    <a:lumMod val="50000"/>
                  </a:schemeClr>
                </a:solidFill>
              </a:rPr>
              <a:t>Arduino</a:t>
            </a:r>
          </a:p>
          <a:p>
            <a:pPr marL="1089025" lvl="5" indent="-174625">
              <a:buFont typeface="Arial" panose="020B0604020202020204" pitchFamily="34" charset="0"/>
              <a:buChar char="•"/>
            </a:pPr>
            <a:r>
              <a:rPr lang="en-US" sz="2200" dirty="0" smtClean="0">
                <a:solidFill>
                  <a:schemeClr val="accent3">
                    <a:lumMod val="50000"/>
                  </a:schemeClr>
                </a:solidFill>
              </a:rPr>
              <a:t>Essential components &amp; steps</a:t>
            </a:r>
          </a:p>
          <a:p>
            <a:pPr marL="1089025" lvl="5" indent="-174625">
              <a:buFont typeface="Arial" panose="020B0604020202020204" pitchFamily="34" charset="0"/>
              <a:buChar char="•"/>
            </a:pPr>
            <a:r>
              <a:rPr lang="en-US" sz="2200" dirty="0" smtClean="0">
                <a:solidFill>
                  <a:schemeClr val="accent3">
                    <a:lumMod val="50000"/>
                  </a:schemeClr>
                </a:solidFill>
              </a:rPr>
              <a:t>Set </a:t>
            </a:r>
            <a:r>
              <a:rPr lang="en-US" sz="2200" dirty="0">
                <a:solidFill>
                  <a:schemeClr val="accent3">
                    <a:lumMod val="50000"/>
                  </a:schemeClr>
                </a:solidFill>
              </a:rPr>
              <a:t>up to measure temperature or light intensity</a:t>
            </a:r>
          </a:p>
          <a:p>
            <a:pPr marL="174625" lvl="2" indent="-174625"/>
            <a:r>
              <a:rPr lang="en-US" sz="2200" b="1" i="1" dirty="0" smtClean="0"/>
              <a:t>	 – 20-minute </a:t>
            </a:r>
            <a:r>
              <a:rPr lang="en-US" sz="2200" b="1" i="1" dirty="0"/>
              <a:t>break </a:t>
            </a:r>
            <a:r>
              <a:rPr lang="en-US" sz="2200" b="1" i="1" dirty="0" smtClean="0"/>
              <a:t>–</a:t>
            </a:r>
          </a:p>
          <a:p>
            <a:pPr marL="1089025" lvl="6" indent="-174625">
              <a:buFont typeface="Arial" panose="020B0604020202020204" pitchFamily="34" charset="0"/>
              <a:buChar char="•"/>
            </a:pPr>
            <a:r>
              <a:rPr lang="en-US" sz="2200" dirty="0" smtClean="0">
                <a:solidFill>
                  <a:schemeClr val="accent3">
                    <a:lumMod val="50000"/>
                  </a:schemeClr>
                </a:solidFill>
              </a:rPr>
              <a:t>Set </a:t>
            </a:r>
            <a:r>
              <a:rPr lang="en-US" sz="2200" dirty="0">
                <a:solidFill>
                  <a:schemeClr val="accent3">
                    <a:lumMod val="50000"/>
                  </a:schemeClr>
                </a:solidFill>
              </a:rPr>
              <a:t>up to </a:t>
            </a:r>
            <a:r>
              <a:rPr lang="en-US" sz="2200" dirty="0" smtClean="0">
                <a:solidFill>
                  <a:schemeClr val="accent3">
                    <a:lumMod val="50000"/>
                  </a:schemeClr>
                </a:solidFill>
              </a:rPr>
              <a:t>measure light intensity or temperature	</a:t>
            </a:r>
            <a:endParaRPr lang="en-US" sz="2200" b="1" i="1" dirty="0" smtClean="0"/>
          </a:p>
          <a:p>
            <a:pPr marL="174625" lvl="2" indent="-174625">
              <a:buFont typeface="Arial" panose="020B0604020202020204" pitchFamily="34" charset="0"/>
              <a:buChar char="•"/>
            </a:pPr>
            <a:r>
              <a:rPr lang="en-US" sz="2200" b="1" dirty="0" smtClean="0">
                <a:solidFill>
                  <a:schemeClr val="accent3">
                    <a:lumMod val="50000"/>
                  </a:schemeClr>
                </a:solidFill>
              </a:rPr>
              <a:t>Divide into groups according to interest or teaching level:</a:t>
            </a:r>
          </a:p>
          <a:p>
            <a:pPr marL="1089025" lvl="6" indent="-174625">
              <a:buFont typeface="Arial" panose="020B0604020202020204" pitchFamily="34" charset="0"/>
              <a:buChar char="•"/>
            </a:pPr>
            <a:r>
              <a:rPr lang="en-US" sz="2200" dirty="0" smtClean="0">
                <a:solidFill>
                  <a:schemeClr val="accent3">
                    <a:lumMod val="50000"/>
                  </a:schemeClr>
                </a:solidFill>
              </a:rPr>
              <a:t>“How can we teach these skills in a classroom?”  </a:t>
            </a:r>
          </a:p>
          <a:p>
            <a:pPr marL="174625" lvl="5" indent="-174625"/>
            <a:r>
              <a:rPr lang="en-US" sz="2200" dirty="0" smtClean="0">
                <a:solidFill>
                  <a:schemeClr val="accent3">
                    <a:lumMod val="50000"/>
                  </a:schemeClr>
                </a:solidFill>
              </a:rPr>
              <a:t>			(Which skills? What projects? What aspects to emphasize?)</a:t>
            </a:r>
          </a:p>
          <a:p>
            <a:pPr marL="1089025" lvl="5" indent="-174625">
              <a:buFont typeface="Arial" panose="020B0604020202020204" pitchFamily="34" charset="0"/>
              <a:buChar char="•"/>
            </a:pPr>
            <a:r>
              <a:rPr lang="en-US" sz="2200" dirty="0" smtClean="0">
                <a:solidFill>
                  <a:schemeClr val="accent3">
                    <a:lumMod val="50000"/>
                  </a:schemeClr>
                </a:solidFill>
              </a:rPr>
              <a:t>Report back,</a:t>
            </a:r>
            <a:r>
              <a:rPr lang="en-US" sz="2200" dirty="0" smtClean="0">
                <a:solidFill>
                  <a:schemeClr val="tx1">
                    <a:lumMod val="65000"/>
                    <a:lumOff val="35000"/>
                  </a:schemeClr>
                </a:solidFill>
              </a:rPr>
              <a:t> </a:t>
            </a:r>
            <a:r>
              <a:rPr lang="en-US" sz="2200" dirty="0">
                <a:solidFill>
                  <a:schemeClr val="tx1">
                    <a:lumMod val="65000"/>
                    <a:lumOff val="35000"/>
                  </a:schemeClr>
                </a:solidFill>
              </a:rPr>
              <a:t>discuss among the whole </a:t>
            </a:r>
            <a:r>
              <a:rPr lang="en-US" sz="2200" dirty="0" smtClean="0">
                <a:solidFill>
                  <a:schemeClr val="tx1">
                    <a:lumMod val="65000"/>
                    <a:lumOff val="35000"/>
                  </a:schemeClr>
                </a:solidFill>
              </a:rPr>
              <a:t>group</a:t>
            </a:r>
            <a:endParaRPr lang="en-US" sz="2200" dirty="0" smtClean="0">
              <a:solidFill>
                <a:schemeClr val="accent3">
                  <a:lumMod val="50000"/>
                </a:schemeClr>
              </a:solidFill>
            </a:endParaRPr>
          </a:p>
          <a:p>
            <a:pPr marL="174625" lvl="1" indent="-174625">
              <a:buFont typeface="Arial" panose="020B0604020202020204" pitchFamily="34" charset="0"/>
              <a:buChar char="•"/>
            </a:pPr>
            <a:r>
              <a:rPr lang="en-US" sz="2200" dirty="0" smtClean="0"/>
              <a:t>Summary of what Tony does in his course.</a:t>
            </a:r>
          </a:p>
          <a:p>
            <a:pPr marL="174625" lvl="1" indent="-174625">
              <a:buFont typeface="Arial" panose="020B0604020202020204" pitchFamily="34" charset="0"/>
              <a:buChar char="•"/>
            </a:pPr>
            <a:r>
              <a:rPr lang="en-US" sz="2200" b="1" dirty="0" smtClean="0">
                <a:solidFill>
                  <a:schemeClr val="accent3">
                    <a:lumMod val="50000"/>
                  </a:schemeClr>
                </a:solidFill>
              </a:rPr>
              <a:t>Converge on some lesson plans?</a:t>
            </a:r>
          </a:p>
          <a:p>
            <a:pPr marL="174625" lvl="1" indent="-174625"/>
            <a:endParaRPr lang="en-US" sz="2200" dirty="0" smtClean="0"/>
          </a:p>
        </p:txBody>
      </p:sp>
      <p:sp>
        <p:nvSpPr>
          <p:cNvPr id="5" name="TextBox 4"/>
          <p:cNvSpPr txBox="1"/>
          <p:nvPr/>
        </p:nvSpPr>
        <p:spPr>
          <a:xfrm>
            <a:off x="776512" y="1465946"/>
            <a:ext cx="830677" cy="369332"/>
          </a:xfrm>
          <a:prstGeom prst="rect">
            <a:avLst/>
          </a:prstGeom>
          <a:noFill/>
        </p:spPr>
        <p:txBody>
          <a:bodyPr wrap="none" rtlCol="0">
            <a:spAutoFit/>
          </a:bodyPr>
          <a:lstStyle/>
          <a:p>
            <a:r>
              <a:rPr lang="en-US" dirty="0" smtClean="0">
                <a:solidFill>
                  <a:schemeClr val="accent3">
                    <a:lumMod val="50000"/>
                  </a:schemeClr>
                </a:solidFill>
              </a:rPr>
              <a:t>30 min</a:t>
            </a:r>
            <a:endParaRPr lang="en-US" dirty="0">
              <a:solidFill>
                <a:schemeClr val="accent3">
                  <a:lumMod val="50000"/>
                </a:schemeClr>
              </a:solidFill>
            </a:endParaRPr>
          </a:p>
        </p:txBody>
      </p:sp>
      <p:sp>
        <p:nvSpPr>
          <p:cNvPr id="6" name="TextBox 5"/>
          <p:cNvSpPr txBox="1"/>
          <p:nvPr/>
        </p:nvSpPr>
        <p:spPr>
          <a:xfrm>
            <a:off x="776512" y="2489202"/>
            <a:ext cx="830677" cy="369332"/>
          </a:xfrm>
          <a:prstGeom prst="rect">
            <a:avLst/>
          </a:prstGeom>
          <a:noFill/>
        </p:spPr>
        <p:txBody>
          <a:bodyPr wrap="none" rtlCol="0">
            <a:spAutoFit/>
          </a:bodyPr>
          <a:lstStyle/>
          <a:p>
            <a:r>
              <a:rPr lang="en-US" dirty="0" smtClean="0">
                <a:solidFill>
                  <a:schemeClr val="accent3">
                    <a:lumMod val="50000"/>
                  </a:schemeClr>
                </a:solidFill>
              </a:rPr>
              <a:t>60 min</a:t>
            </a:r>
            <a:endParaRPr lang="en-US" dirty="0">
              <a:solidFill>
                <a:schemeClr val="accent3">
                  <a:lumMod val="50000"/>
                </a:schemeClr>
              </a:solidFill>
            </a:endParaRPr>
          </a:p>
        </p:txBody>
      </p:sp>
      <p:sp>
        <p:nvSpPr>
          <p:cNvPr id="8" name="TextBox 7"/>
          <p:cNvSpPr txBox="1"/>
          <p:nvPr/>
        </p:nvSpPr>
        <p:spPr>
          <a:xfrm>
            <a:off x="776512" y="3984174"/>
            <a:ext cx="830677" cy="369332"/>
          </a:xfrm>
          <a:prstGeom prst="rect">
            <a:avLst/>
          </a:prstGeom>
          <a:noFill/>
        </p:spPr>
        <p:txBody>
          <a:bodyPr wrap="none" rtlCol="0">
            <a:spAutoFit/>
          </a:bodyPr>
          <a:lstStyle/>
          <a:p>
            <a:r>
              <a:rPr lang="en-US" dirty="0" smtClean="0">
                <a:solidFill>
                  <a:schemeClr val="accent3">
                    <a:lumMod val="50000"/>
                  </a:schemeClr>
                </a:solidFill>
              </a:rPr>
              <a:t>40 min</a:t>
            </a:r>
            <a:endParaRPr lang="en-US" dirty="0">
              <a:solidFill>
                <a:schemeClr val="accent3">
                  <a:lumMod val="50000"/>
                </a:schemeClr>
              </a:solidFill>
            </a:endParaRPr>
          </a:p>
        </p:txBody>
      </p:sp>
      <p:sp>
        <p:nvSpPr>
          <p:cNvPr id="9" name="TextBox 8"/>
          <p:cNvSpPr txBox="1"/>
          <p:nvPr/>
        </p:nvSpPr>
        <p:spPr>
          <a:xfrm>
            <a:off x="776512" y="3381830"/>
            <a:ext cx="830677" cy="369332"/>
          </a:xfrm>
          <a:prstGeom prst="rect">
            <a:avLst/>
          </a:prstGeom>
          <a:noFill/>
        </p:spPr>
        <p:txBody>
          <a:bodyPr wrap="none" rtlCol="0">
            <a:spAutoFit/>
          </a:bodyPr>
          <a:lstStyle/>
          <a:p>
            <a:r>
              <a:rPr lang="en-US" dirty="0" smtClean="0">
                <a:solidFill>
                  <a:schemeClr val="accent3">
                    <a:lumMod val="50000"/>
                  </a:schemeClr>
                </a:solidFill>
              </a:rPr>
              <a:t>40 min</a:t>
            </a:r>
            <a:endParaRPr lang="en-US" dirty="0">
              <a:solidFill>
                <a:schemeClr val="accent3">
                  <a:lumMod val="50000"/>
                </a:schemeClr>
              </a:solidFill>
            </a:endParaRPr>
          </a:p>
        </p:txBody>
      </p:sp>
      <p:sp>
        <p:nvSpPr>
          <p:cNvPr id="10" name="TextBox 9"/>
          <p:cNvSpPr txBox="1"/>
          <p:nvPr/>
        </p:nvSpPr>
        <p:spPr>
          <a:xfrm>
            <a:off x="776512" y="5026705"/>
            <a:ext cx="830677" cy="446892"/>
          </a:xfrm>
          <a:prstGeom prst="rect">
            <a:avLst/>
          </a:prstGeom>
          <a:noFill/>
        </p:spPr>
        <p:txBody>
          <a:bodyPr wrap="none" rtlCol="0">
            <a:spAutoFit/>
          </a:bodyPr>
          <a:lstStyle/>
          <a:p>
            <a:r>
              <a:rPr lang="en-US" dirty="0" smtClean="0">
                <a:solidFill>
                  <a:schemeClr val="accent3">
                    <a:lumMod val="50000"/>
                  </a:schemeClr>
                </a:solidFill>
              </a:rPr>
              <a:t>10 min</a:t>
            </a:r>
            <a:endParaRPr lang="en-US" dirty="0">
              <a:solidFill>
                <a:schemeClr val="accent3">
                  <a:lumMod val="50000"/>
                </a:schemeClr>
              </a:solidFill>
            </a:endParaRPr>
          </a:p>
        </p:txBody>
      </p:sp>
      <p:sp>
        <p:nvSpPr>
          <p:cNvPr id="11" name="TextBox 10"/>
          <p:cNvSpPr txBox="1"/>
          <p:nvPr/>
        </p:nvSpPr>
        <p:spPr>
          <a:xfrm>
            <a:off x="776512" y="5355773"/>
            <a:ext cx="830677" cy="369332"/>
          </a:xfrm>
          <a:prstGeom prst="rect">
            <a:avLst/>
          </a:prstGeom>
          <a:noFill/>
        </p:spPr>
        <p:txBody>
          <a:bodyPr wrap="none" rtlCol="0">
            <a:spAutoFit/>
          </a:bodyPr>
          <a:lstStyle/>
          <a:p>
            <a:r>
              <a:rPr lang="en-US" dirty="0" smtClean="0">
                <a:solidFill>
                  <a:schemeClr val="accent3">
                    <a:lumMod val="50000"/>
                  </a:schemeClr>
                </a:solidFill>
              </a:rPr>
              <a:t>30 min</a:t>
            </a:r>
            <a:endParaRPr lang="en-US" dirty="0">
              <a:solidFill>
                <a:schemeClr val="accent3">
                  <a:lumMod val="50000"/>
                </a:schemeClr>
              </a:solidFill>
            </a:endParaRPr>
          </a:p>
        </p:txBody>
      </p:sp>
      <p:sp>
        <p:nvSpPr>
          <p:cNvPr id="3" name="TextBox 2"/>
          <p:cNvSpPr txBox="1"/>
          <p:nvPr/>
        </p:nvSpPr>
        <p:spPr>
          <a:xfrm>
            <a:off x="1320800" y="6226628"/>
            <a:ext cx="10716523" cy="369332"/>
          </a:xfrm>
          <a:prstGeom prst="rect">
            <a:avLst/>
          </a:prstGeom>
          <a:noFill/>
        </p:spPr>
        <p:txBody>
          <a:bodyPr wrap="none" rtlCol="0">
            <a:spAutoFit/>
          </a:bodyPr>
          <a:lstStyle/>
          <a:p>
            <a:r>
              <a:rPr lang="en-US" dirty="0" smtClean="0"/>
              <a:t>(Several details added near the end – where to get help, saving/exporting data, some details on Tony’s class, </a:t>
            </a:r>
            <a:r>
              <a:rPr lang="en-US" dirty="0" err="1" smtClean="0"/>
              <a:t>etc</a:t>
            </a:r>
            <a:r>
              <a:rPr lang="en-US" dirty="0" smtClean="0"/>
              <a:t>)</a:t>
            </a:r>
            <a:endParaRPr lang="en-US" dirty="0"/>
          </a:p>
        </p:txBody>
      </p:sp>
    </p:spTree>
    <p:extLst>
      <p:ext uri="{BB962C8B-B14F-4D97-AF65-F5344CB8AC3E}">
        <p14:creationId xmlns:p14="http://schemas.microsoft.com/office/powerpoint/2010/main" val="9066919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1223" y="982324"/>
            <a:ext cx="9737990" cy="5109091"/>
          </a:xfrm>
          <a:prstGeom prst="rect">
            <a:avLst/>
          </a:prstGeom>
          <a:noFill/>
        </p:spPr>
        <p:txBody>
          <a:bodyPr wrap="square" rtlCol="0">
            <a:spAutoFit/>
          </a:bodyPr>
          <a:lstStyle/>
          <a:p>
            <a:pPr marL="228600" indent="-228600" fontAlgn="t">
              <a:spcAft>
                <a:spcPts val="200"/>
              </a:spcAft>
              <a:buFont typeface="Arial" panose="020B0604020202020204" pitchFamily="34" charset="0"/>
              <a:buChar char="•"/>
              <a:tabLst>
                <a:tab pos="457200" algn="l"/>
              </a:tabLst>
            </a:pPr>
            <a:r>
              <a:rPr lang="en-US" b="1" dirty="0" smtClean="0"/>
              <a:t>How does GPS location on campus affect the connection strength of the </a:t>
            </a:r>
            <a:r>
              <a:rPr lang="en-US" b="1" i="1" dirty="0" err="1" smtClean="0"/>
              <a:t>eduroam</a:t>
            </a:r>
            <a:r>
              <a:rPr lang="en-US" b="1" dirty="0" smtClean="0"/>
              <a:t> wireless network?</a:t>
            </a:r>
          </a:p>
          <a:p>
            <a:pPr marL="228600" indent="-228600" fontAlgn="t">
              <a:spcAft>
                <a:spcPts val="200"/>
              </a:spcAft>
              <a:buFont typeface="Arial" panose="020B0604020202020204" pitchFamily="34" charset="0"/>
              <a:buChar char="•"/>
              <a:tabLst>
                <a:tab pos="457200" algn="l"/>
              </a:tabLst>
            </a:pPr>
            <a:r>
              <a:rPr lang="en-US" b="1" dirty="0" smtClean="0">
                <a:solidFill>
                  <a:srgbClr val="002060"/>
                </a:solidFill>
              </a:rPr>
              <a:t>How does ambient noise change based on what part of campus you are in?</a:t>
            </a:r>
          </a:p>
          <a:p>
            <a:pPr marL="228600" indent="-228600" fontAlgn="t">
              <a:spcAft>
                <a:spcPts val="200"/>
              </a:spcAft>
              <a:buFont typeface="Arial" panose="020B0604020202020204" pitchFamily="34" charset="0"/>
              <a:buChar char="•"/>
              <a:tabLst>
                <a:tab pos="457200" algn="l"/>
              </a:tabLst>
            </a:pPr>
            <a:r>
              <a:rPr lang="en-US" b="1" dirty="0" smtClean="0">
                <a:solidFill>
                  <a:srgbClr val="002060"/>
                </a:solidFill>
              </a:rPr>
              <a:t>How </a:t>
            </a:r>
            <a:r>
              <a:rPr lang="en-US" b="1" dirty="0">
                <a:solidFill>
                  <a:srgbClr val="002060"/>
                </a:solidFill>
              </a:rPr>
              <a:t>loud does my ukulele have to be in order to hear it my suitemates’ room?</a:t>
            </a:r>
          </a:p>
          <a:p>
            <a:pPr marL="228600" indent="-228600" fontAlgn="t">
              <a:spcAft>
                <a:spcPts val="200"/>
              </a:spcAft>
              <a:buFont typeface="Arial" panose="020B0604020202020204" pitchFamily="34" charset="0"/>
              <a:buChar char="•"/>
              <a:tabLst>
                <a:tab pos="457200" algn="l"/>
              </a:tabLst>
            </a:pPr>
            <a:r>
              <a:rPr lang="en-US" b="1" dirty="0">
                <a:solidFill>
                  <a:srgbClr val="002060"/>
                </a:solidFill>
              </a:rPr>
              <a:t>How does the volume of my room when my neighbors aren't home compare to the volume of my </a:t>
            </a:r>
            <a:r>
              <a:rPr lang="en-US" b="1" dirty="0" smtClean="0">
                <a:solidFill>
                  <a:srgbClr val="002060"/>
                </a:solidFill>
              </a:rPr>
              <a:t>	room </a:t>
            </a:r>
            <a:r>
              <a:rPr lang="en-US" b="1" dirty="0">
                <a:solidFill>
                  <a:srgbClr val="002060"/>
                </a:solidFill>
              </a:rPr>
              <a:t>when my neighbors are making noise?</a:t>
            </a:r>
          </a:p>
          <a:p>
            <a:pPr marL="228600" indent="-228600" fontAlgn="t">
              <a:spcAft>
                <a:spcPts val="200"/>
              </a:spcAft>
              <a:buFont typeface="Arial" panose="020B0604020202020204" pitchFamily="34" charset="0"/>
              <a:buChar char="•"/>
              <a:tabLst>
                <a:tab pos="457200" algn="l"/>
              </a:tabLst>
            </a:pPr>
            <a:r>
              <a:rPr lang="en-US" b="1" dirty="0" smtClean="0">
                <a:solidFill>
                  <a:srgbClr val="003300"/>
                </a:solidFill>
              </a:rPr>
              <a:t>As I take a shower, how do temperature and humidity of the bathroom correlate as function of 	time?</a:t>
            </a:r>
          </a:p>
          <a:p>
            <a:pPr marL="228600" indent="-228600" fontAlgn="t">
              <a:spcAft>
                <a:spcPts val="200"/>
              </a:spcAft>
              <a:buFont typeface="Arial" panose="020B0604020202020204" pitchFamily="34" charset="0"/>
              <a:buChar char="•"/>
              <a:tabLst>
                <a:tab pos="457200" algn="l"/>
              </a:tabLst>
            </a:pPr>
            <a:r>
              <a:rPr lang="en-US" b="1" dirty="0">
                <a:solidFill>
                  <a:srgbClr val="003300"/>
                </a:solidFill>
              </a:rPr>
              <a:t>How does the weather affect the amount of people that are signed into my residential hall?</a:t>
            </a:r>
          </a:p>
          <a:p>
            <a:pPr marL="228600" indent="-228600" fontAlgn="t">
              <a:spcAft>
                <a:spcPts val="200"/>
              </a:spcAft>
              <a:buFont typeface="Arial" panose="020B0604020202020204" pitchFamily="34" charset="0"/>
              <a:buChar char="•"/>
              <a:tabLst>
                <a:tab pos="457200" algn="l"/>
              </a:tabLst>
            </a:pPr>
            <a:r>
              <a:rPr lang="en-US" b="1" dirty="0" smtClean="0">
                <a:solidFill>
                  <a:srgbClr val="003300"/>
                </a:solidFill>
              </a:rPr>
              <a:t>How long does it take for my plants to dry out to the point where they need another watering? [Several plant-related!]</a:t>
            </a:r>
          </a:p>
          <a:p>
            <a:pPr marL="228600" indent="-228600">
              <a:spcAft>
                <a:spcPts val="200"/>
              </a:spcAft>
              <a:buFont typeface="Arial" panose="020B0604020202020204" pitchFamily="34" charset="0"/>
              <a:buChar char="•"/>
              <a:tabLst>
                <a:tab pos="457200" algn="l"/>
              </a:tabLst>
            </a:pPr>
            <a:r>
              <a:rPr lang="en-US" b="1" dirty="0"/>
              <a:t>What is the acceleration rate and top speed of my RC car?</a:t>
            </a:r>
          </a:p>
          <a:p>
            <a:pPr marL="228600" indent="-228600">
              <a:spcAft>
                <a:spcPts val="200"/>
              </a:spcAft>
              <a:buFont typeface="Arial" panose="020B0604020202020204" pitchFamily="34" charset="0"/>
              <a:buChar char="•"/>
              <a:tabLst>
                <a:tab pos="457200" algn="l"/>
              </a:tabLst>
            </a:pPr>
            <a:r>
              <a:rPr lang="en-US" b="1" dirty="0" smtClean="0"/>
              <a:t>How much movement do I make in my sleep compared to when laying perfectly still in bed?</a:t>
            </a:r>
          </a:p>
          <a:p>
            <a:pPr marL="228600" indent="-228600">
              <a:spcAft>
                <a:spcPts val="200"/>
              </a:spcAft>
              <a:buFont typeface="Arial" panose="020B0604020202020204" pitchFamily="34" charset="0"/>
              <a:buChar char="•"/>
              <a:tabLst>
                <a:tab pos="457200" algn="l"/>
              </a:tabLst>
            </a:pPr>
            <a:r>
              <a:rPr lang="en-US" b="1" dirty="0" smtClean="0">
                <a:solidFill>
                  <a:srgbClr val="002060"/>
                </a:solidFill>
              </a:rPr>
              <a:t>What is my average maximum exhalation time for blowing a note into my flute, and does this </a:t>
            </a:r>
          </a:p>
          <a:p>
            <a:pPr>
              <a:spcAft>
                <a:spcPts val="200"/>
              </a:spcAft>
              <a:tabLst>
                <a:tab pos="457200" algn="l"/>
              </a:tabLst>
            </a:pPr>
            <a:r>
              <a:rPr lang="en-US" b="1" dirty="0" smtClean="0">
                <a:solidFill>
                  <a:srgbClr val="002060"/>
                </a:solidFill>
              </a:rPr>
              <a:t>	vary with pitch?</a:t>
            </a:r>
          </a:p>
          <a:p>
            <a:pPr marL="228600" indent="-228600">
              <a:spcAft>
                <a:spcPts val="200"/>
              </a:spcAft>
              <a:buFont typeface="Arial" panose="020B0604020202020204" pitchFamily="34" charset="0"/>
              <a:buChar char="•"/>
              <a:tabLst>
                <a:tab pos="457200" algn="l"/>
              </a:tabLst>
            </a:pPr>
            <a:r>
              <a:rPr lang="en-US" b="1" dirty="0" smtClean="0">
                <a:solidFill>
                  <a:srgbClr val="663300"/>
                </a:solidFill>
              </a:rPr>
              <a:t>How does the air quality of my room [CO</a:t>
            </a:r>
            <a:r>
              <a:rPr lang="en-US" b="1" baseline="-25000" dirty="0" smtClean="0">
                <a:solidFill>
                  <a:srgbClr val="663300"/>
                </a:solidFill>
              </a:rPr>
              <a:t>2</a:t>
            </a:r>
            <a:r>
              <a:rPr lang="en-US" b="1" dirty="0" smtClean="0">
                <a:solidFill>
                  <a:srgbClr val="663300"/>
                </a:solidFill>
              </a:rPr>
              <a:t>, VOCs] change over the course of the day?</a:t>
            </a:r>
          </a:p>
          <a:p>
            <a:pPr marL="228600" indent="-228600">
              <a:spcAft>
                <a:spcPts val="200"/>
              </a:spcAft>
              <a:buFont typeface="Arial" panose="020B0604020202020204" pitchFamily="34" charset="0"/>
              <a:buChar char="•"/>
              <a:tabLst>
                <a:tab pos="457200" algn="l"/>
              </a:tabLst>
            </a:pPr>
            <a:r>
              <a:rPr lang="en-US" b="1" dirty="0" smtClean="0">
                <a:solidFill>
                  <a:srgbClr val="663300"/>
                </a:solidFill>
              </a:rPr>
              <a:t>How long does my dog sleep on my bed while I am away?</a:t>
            </a:r>
            <a:endParaRPr lang="en-US" b="1" dirty="0">
              <a:solidFill>
                <a:srgbClr val="663300"/>
              </a:solidFill>
            </a:endParaRPr>
          </a:p>
        </p:txBody>
      </p:sp>
      <p:sp>
        <p:nvSpPr>
          <p:cNvPr id="5" name="Rectangle 4"/>
          <p:cNvSpPr/>
          <p:nvPr/>
        </p:nvSpPr>
        <p:spPr>
          <a:xfrm>
            <a:off x="0" y="246625"/>
            <a:ext cx="12147756" cy="523220"/>
          </a:xfrm>
          <a:prstGeom prst="rect">
            <a:avLst/>
          </a:prstGeom>
        </p:spPr>
        <p:txBody>
          <a:bodyPr wrap="square">
            <a:spAutoFit/>
          </a:bodyPr>
          <a:lstStyle/>
          <a:p>
            <a:pPr marL="0" lvl="1" algn="ctr"/>
            <a:r>
              <a:rPr lang="en-US" sz="2800" b="1" dirty="0"/>
              <a:t>Example </a:t>
            </a:r>
            <a:r>
              <a:rPr lang="en-US" sz="2800" b="1" dirty="0" smtClean="0"/>
              <a:t>questions from Phys192M</a:t>
            </a:r>
            <a:endParaRPr lang="en-US" sz="2800" b="1" dirty="0"/>
          </a:p>
        </p:txBody>
      </p:sp>
      <p:pic>
        <p:nvPicPr>
          <p:cNvPr id="2050" name="Picture 2" descr="ESP8266 WiFi Modul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075" t="20226" r="16574" b="15157"/>
          <a:stretch/>
        </p:blipFill>
        <p:spPr bwMode="auto">
          <a:xfrm>
            <a:off x="9879523" y="598247"/>
            <a:ext cx="1399784" cy="108872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lectret Microphone Amplifier - MAX4466 with Adjustable Gai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115" t="13633" r="14583" b="16476"/>
          <a:stretch/>
        </p:blipFill>
        <p:spPr bwMode="auto">
          <a:xfrm>
            <a:off x="10189213" y="1837892"/>
            <a:ext cx="1748640" cy="136291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DHT22  temperature-humidity sensor + extra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9006" t="5716" r="31405" b="16478"/>
          <a:stretch/>
        </p:blipFill>
        <p:spPr bwMode="auto">
          <a:xfrm>
            <a:off x="10841890" y="3420425"/>
            <a:ext cx="1305866" cy="192615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Adafruit STEMMA Soil Sensor - I2C Capacitive Moisture Sens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6240" t="3200" r="37360" b="2935"/>
          <a:stretch/>
        </p:blipFill>
        <p:spPr bwMode="auto">
          <a:xfrm>
            <a:off x="9907194" y="4383501"/>
            <a:ext cx="864255" cy="2304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5828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0023"/>
            <a:ext cx="12191999" cy="1325563"/>
          </a:xfrm>
        </p:spPr>
        <p:txBody>
          <a:bodyPr>
            <a:noAutofit/>
          </a:bodyPr>
          <a:lstStyle/>
          <a:p>
            <a:pPr algn="ctr"/>
            <a:r>
              <a:rPr lang="en-US" sz="2800" b="1" dirty="0" smtClean="0">
                <a:latin typeface="+mn-lt"/>
              </a:rPr>
              <a:t>Posing </a:t>
            </a:r>
            <a:r>
              <a:rPr lang="en-US" sz="2800" b="1" dirty="0">
                <a:latin typeface="+mn-lt"/>
              </a:rPr>
              <a:t>an effective science </a:t>
            </a:r>
            <a:r>
              <a:rPr lang="en-US" sz="2800" b="1" dirty="0" smtClean="0">
                <a:latin typeface="+mn-lt"/>
              </a:rPr>
              <a:t>question</a:t>
            </a:r>
            <a:r>
              <a:rPr lang="en-US" sz="2800" b="1" dirty="0">
                <a:latin typeface="+mn-lt"/>
              </a:rPr>
              <a:t/>
            </a:r>
            <a:br>
              <a:rPr lang="en-US" sz="2800" b="1" dirty="0">
                <a:latin typeface="+mn-lt"/>
              </a:rPr>
            </a:br>
            <a:endParaRPr lang="en-US" sz="2800" b="1" dirty="0">
              <a:latin typeface="+mn-lt"/>
            </a:endParaRPr>
          </a:p>
        </p:txBody>
      </p:sp>
      <p:graphicFrame>
        <p:nvGraphicFramePr>
          <p:cNvPr id="4" name="Table 3"/>
          <p:cNvGraphicFramePr>
            <a:graphicFrameLocks noGrp="1"/>
          </p:cNvGraphicFramePr>
          <p:nvPr>
            <p:extLst>
              <p:ext uri="{D42A27DB-BD31-4B8C-83A1-F6EECF244321}">
                <p14:modId xmlns:p14="http://schemas.microsoft.com/office/powerpoint/2010/main" val="957322926"/>
              </p:ext>
            </p:extLst>
          </p:nvPr>
        </p:nvGraphicFramePr>
        <p:xfrm>
          <a:off x="817331" y="865676"/>
          <a:ext cx="11164078" cy="4285463"/>
        </p:xfrm>
        <a:graphic>
          <a:graphicData uri="http://schemas.openxmlformats.org/drawingml/2006/table">
            <a:tbl>
              <a:tblPr firstRow="1" bandRow="1">
                <a:tableStyleId>{5C22544A-7EE6-4342-B048-85BDC9FD1C3A}</a:tableStyleId>
              </a:tblPr>
              <a:tblGrid>
                <a:gridCol w="5582039">
                  <a:extLst>
                    <a:ext uri="{9D8B030D-6E8A-4147-A177-3AD203B41FA5}">
                      <a16:colId xmlns:a16="http://schemas.microsoft.com/office/drawing/2014/main" val="3299578015"/>
                    </a:ext>
                  </a:extLst>
                </a:gridCol>
                <a:gridCol w="5582039">
                  <a:extLst>
                    <a:ext uri="{9D8B030D-6E8A-4147-A177-3AD203B41FA5}">
                      <a16:colId xmlns:a16="http://schemas.microsoft.com/office/drawing/2014/main" val="1844945024"/>
                    </a:ext>
                  </a:extLst>
                </a:gridCol>
              </a:tblGrid>
              <a:tr h="475463">
                <a:tc>
                  <a:txBody>
                    <a:bodyPr/>
                    <a:lstStyle/>
                    <a:p>
                      <a:r>
                        <a:rPr lang="en-US" sz="2400" dirty="0" smtClean="0"/>
                        <a:t>Feb 24</a:t>
                      </a:r>
                      <a:endParaRPr lang="en-US" sz="2400" dirty="0"/>
                    </a:p>
                  </a:txBody>
                  <a:tcPr/>
                </a:tc>
                <a:tc>
                  <a:txBody>
                    <a:bodyPr/>
                    <a:lstStyle/>
                    <a:p>
                      <a:r>
                        <a:rPr lang="en-US" sz="2400" dirty="0" smtClean="0"/>
                        <a:t>April 17</a:t>
                      </a:r>
                      <a:endParaRPr lang="en-US" sz="2400" dirty="0"/>
                    </a:p>
                  </a:txBody>
                  <a:tcPr/>
                </a:tc>
                <a:extLst>
                  <a:ext uri="{0D108BD9-81ED-4DB2-BD59-A6C34878D82A}">
                    <a16:rowId xmlns:a16="http://schemas.microsoft.com/office/drawing/2014/main" val="911784480"/>
                  </a:ext>
                </a:extLst>
              </a:tr>
              <a:tr h="370840">
                <a:tc>
                  <a:txBody>
                    <a:bodyPr/>
                    <a:lstStyle/>
                    <a:p>
                      <a:r>
                        <a:rPr lang="en-US" sz="2000" b="0" i="0" kern="1200" dirty="0" smtClean="0">
                          <a:solidFill>
                            <a:schemeClr val="tx1"/>
                          </a:solidFill>
                          <a:effectLst/>
                          <a:latin typeface="+mn-lt"/>
                          <a:ea typeface="+mn-ea"/>
                          <a:cs typeface="+mn-cs"/>
                        </a:rPr>
                        <a:t>How does temperature affect the amount of people who enter and exit residential buildings?</a:t>
                      </a:r>
                      <a:endParaRPr lang="en-US" sz="2000" dirty="0">
                        <a:solidFill>
                          <a:schemeClr val="tx1"/>
                        </a:solidFill>
                      </a:endParaRPr>
                    </a:p>
                  </a:txBody>
                  <a:tcPr/>
                </a:tc>
                <a:tc>
                  <a:txBody>
                    <a:bodyPr/>
                    <a:lstStyle/>
                    <a:p>
                      <a:r>
                        <a:rPr lang="en-US" sz="2000" b="0" i="0" kern="1200" dirty="0" smtClean="0">
                          <a:solidFill>
                            <a:schemeClr val="tx1"/>
                          </a:solidFill>
                          <a:effectLst/>
                          <a:latin typeface="+mn-lt"/>
                          <a:ea typeface="+mn-ea"/>
                          <a:cs typeface="+mn-cs"/>
                        </a:rPr>
                        <a:t>How does the weather affect the amount of people that are signed into my residential hall?</a:t>
                      </a:r>
                      <a:endParaRPr lang="en-US" sz="2000" dirty="0">
                        <a:solidFill>
                          <a:schemeClr val="tx1"/>
                        </a:solidFill>
                      </a:endParaRPr>
                    </a:p>
                  </a:txBody>
                  <a:tcPr/>
                </a:tc>
                <a:extLst>
                  <a:ext uri="{0D108BD9-81ED-4DB2-BD59-A6C34878D82A}">
                    <a16:rowId xmlns:a16="http://schemas.microsoft.com/office/drawing/2014/main" val="1427139932"/>
                  </a:ext>
                </a:extLst>
              </a:tr>
              <a:tr h="370840">
                <a:tc>
                  <a:txBody>
                    <a:bodyPr/>
                    <a:lstStyle/>
                    <a:p>
                      <a:r>
                        <a:rPr lang="en-US" sz="2000" dirty="0" smtClean="0">
                          <a:solidFill>
                            <a:schemeClr val="tx1"/>
                          </a:solidFill>
                        </a:rPr>
                        <a:t>How loud are my neighbors at night?</a:t>
                      </a:r>
                      <a:endParaRPr lang="en-US" sz="2000" dirty="0">
                        <a:solidFill>
                          <a:schemeClr val="tx1"/>
                        </a:solidFill>
                      </a:endParaRPr>
                    </a:p>
                  </a:txBody>
                  <a:tcPr/>
                </a:tc>
                <a:tc>
                  <a:txBody>
                    <a:bodyPr/>
                    <a:lstStyle/>
                    <a:p>
                      <a:r>
                        <a:rPr lang="en-US" sz="2000" b="0" i="0" kern="1200" dirty="0" smtClean="0">
                          <a:solidFill>
                            <a:schemeClr val="tx1"/>
                          </a:solidFill>
                          <a:effectLst/>
                          <a:latin typeface="+mn-lt"/>
                          <a:ea typeface="+mn-ea"/>
                          <a:cs typeface="+mn-cs"/>
                        </a:rPr>
                        <a:t>How does the volume of my room when my neighbors aren't home compare to the volume of my room when my neighbors are making noise?</a:t>
                      </a:r>
                      <a:endParaRPr lang="en-US" sz="2000" dirty="0">
                        <a:solidFill>
                          <a:schemeClr val="tx1"/>
                        </a:solidFill>
                      </a:endParaRPr>
                    </a:p>
                  </a:txBody>
                  <a:tcPr/>
                </a:tc>
                <a:extLst>
                  <a:ext uri="{0D108BD9-81ED-4DB2-BD59-A6C34878D82A}">
                    <a16:rowId xmlns:a16="http://schemas.microsoft.com/office/drawing/2014/main" val="2726227623"/>
                  </a:ext>
                </a:extLst>
              </a:tr>
              <a:tr h="370840">
                <a:tc>
                  <a:txBody>
                    <a:bodyPr/>
                    <a:lstStyle/>
                    <a:p>
                      <a:r>
                        <a:rPr lang="en-US" sz="2000" b="0" i="0" kern="1200" dirty="0" smtClean="0">
                          <a:solidFill>
                            <a:schemeClr val="tx1"/>
                          </a:solidFill>
                          <a:effectLst/>
                          <a:latin typeface="+mn-lt"/>
                          <a:ea typeface="+mn-ea"/>
                          <a:cs typeface="+mn-cs"/>
                        </a:rPr>
                        <a:t>Is there a point in the day when the room is empty?</a:t>
                      </a:r>
                      <a:endParaRPr lang="en-US" sz="2000" dirty="0">
                        <a:solidFill>
                          <a:schemeClr val="tx1"/>
                        </a:solidFill>
                      </a:endParaRPr>
                    </a:p>
                  </a:txBody>
                  <a:tcPr/>
                </a:tc>
                <a:tc>
                  <a:txBody>
                    <a:bodyPr/>
                    <a:lstStyle/>
                    <a:p>
                      <a:r>
                        <a:rPr lang="en-US" sz="2000" b="0" i="0" kern="1200" dirty="0" smtClean="0">
                          <a:solidFill>
                            <a:schemeClr val="tx1"/>
                          </a:solidFill>
                          <a:effectLst/>
                          <a:latin typeface="+mn-lt"/>
                          <a:ea typeface="+mn-ea"/>
                          <a:cs typeface="+mn-cs"/>
                        </a:rPr>
                        <a:t>For how long is my room empty of people?</a:t>
                      </a:r>
                      <a:endParaRPr lang="en-US" sz="2000" dirty="0">
                        <a:solidFill>
                          <a:schemeClr val="tx1"/>
                        </a:solidFill>
                      </a:endParaRPr>
                    </a:p>
                  </a:txBody>
                  <a:tcPr/>
                </a:tc>
                <a:extLst>
                  <a:ext uri="{0D108BD9-81ED-4DB2-BD59-A6C34878D82A}">
                    <a16:rowId xmlns:a16="http://schemas.microsoft.com/office/drawing/2014/main" val="2083865078"/>
                  </a:ext>
                </a:extLst>
              </a:tr>
              <a:tr h="370840">
                <a:tc>
                  <a:txBody>
                    <a:bodyPr/>
                    <a:lstStyle/>
                    <a:p>
                      <a:r>
                        <a:rPr lang="en-US" sz="2000" b="0" i="0" kern="1200" dirty="0" smtClean="0">
                          <a:solidFill>
                            <a:schemeClr val="tx1"/>
                          </a:solidFill>
                          <a:effectLst/>
                          <a:latin typeface="+mn-lt"/>
                          <a:ea typeface="+mn-ea"/>
                          <a:cs typeface="+mn-cs"/>
                        </a:rPr>
                        <a:t>How does the sound level in my room vary throughout the day?</a:t>
                      </a:r>
                      <a:endParaRPr lang="en-US" sz="2000" b="0" dirty="0">
                        <a:solidFill>
                          <a:schemeClr val="tx1"/>
                        </a:solidFill>
                      </a:endParaRPr>
                    </a:p>
                  </a:txBody>
                  <a:tcPr/>
                </a:tc>
                <a:tc>
                  <a:txBody>
                    <a:bodyPr/>
                    <a:lstStyle/>
                    <a:p>
                      <a:r>
                        <a:rPr lang="en-US" sz="2000" b="0" i="0" kern="1200" dirty="0" smtClean="0">
                          <a:solidFill>
                            <a:schemeClr val="tx1"/>
                          </a:solidFill>
                          <a:effectLst/>
                          <a:latin typeface="+mn-lt"/>
                          <a:ea typeface="+mn-ea"/>
                          <a:cs typeface="+mn-cs"/>
                        </a:rPr>
                        <a:t>When is the best time in my room to study?</a:t>
                      </a:r>
                      <a:endParaRPr lang="en-US" sz="2000" dirty="0">
                        <a:solidFill>
                          <a:schemeClr val="tx1"/>
                        </a:solidFill>
                      </a:endParaRPr>
                    </a:p>
                  </a:txBody>
                  <a:tcPr/>
                </a:tc>
                <a:extLst>
                  <a:ext uri="{0D108BD9-81ED-4DB2-BD59-A6C34878D82A}">
                    <a16:rowId xmlns:a16="http://schemas.microsoft.com/office/drawing/2014/main" val="12182350"/>
                  </a:ext>
                </a:extLst>
              </a:tr>
              <a:tr h="370840">
                <a:tc>
                  <a:txBody>
                    <a:bodyPr/>
                    <a:lstStyle/>
                    <a:p>
                      <a:r>
                        <a:rPr lang="en-US" sz="2000" b="0" i="0" kern="1200" dirty="0" smtClean="0">
                          <a:solidFill>
                            <a:schemeClr val="tx1"/>
                          </a:solidFill>
                          <a:effectLst/>
                          <a:latin typeface="+mn-lt"/>
                          <a:ea typeface="+mn-ea"/>
                          <a:cs typeface="+mn-cs"/>
                        </a:rPr>
                        <a:t>How can I make an RC car move with a battery, electric motor, a remote, and an additional </a:t>
                      </a:r>
                      <a:r>
                        <a:rPr lang="en-US" sz="2000" b="0" i="0" kern="1200" dirty="0" err="1" smtClean="0">
                          <a:solidFill>
                            <a:schemeClr val="tx1"/>
                          </a:solidFill>
                          <a:effectLst/>
                          <a:latin typeface="+mn-lt"/>
                          <a:ea typeface="+mn-ea"/>
                          <a:cs typeface="+mn-cs"/>
                        </a:rPr>
                        <a:t>arduino</a:t>
                      </a:r>
                      <a:r>
                        <a:rPr lang="en-US" sz="2000" b="0" i="0" kern="1200" dirty="0" smtClean="0">
                          <a:solidFill>
                            <a:schemeClr val="tx1"/>
                          </a:solidFill>
                          <a:effectLst/>
                          <a:latin typeface="+mn-lt"/>
                          <a:ea typeface="+mn-ea"/>
                          <a:cs typeface="+mn-cs"/>
                        </a:rPr>
                        <a:t> as the motor controller?</a:t>
                      </a:r>
                      <a:endParaRPr lang="en-US" sz="2000" dirty="0">
                        <a:solidFill>
                          <a:schemeClr val="tx1"/>
                        </a:solidFill>
                      </a:endParaRPr>
                    </a:p>
                  </a:txBody>
                  <a:tcPr/>
                </a:tc>
                <a:tc>
                  <a:txBody>
                    <a:bodyPr/>
                    <a:lstStyle/>
                    <a:p>
                      <a:r>
                        <a:rPr lang="en-US" sz="2000" b="0" i="0" kern="1200" dirty="0" smtClean="0">
                          <a:solidFill>
                            <a:schemeClr val="tx1"/>
                          </a:solidFill>
                          <a:effectLst/>
                          <a:latin typeface="+mn-lt"/>
                          <a:ea typeface="+mn-ea"/>
                          <a:cs typeface="+mn-cs"/>
                        </a:rPr>
                        <a:t>what is the acceleration rate and top speed of my RC car?</a:t>
                      </a:r>
                      <a:endParaRPr lang="en-US" sz="2000" dirty="0">
                        <a:solidFill>
                          <a:schemeClr val="tx1"/>
                        </a:solidFill>
                      </a:endParaRPr>
                    </a:p>
                  </a:txBody>
                  <a:tcPr/>
                </a:tc>
                <a:extLst>
                  <a:ext uri="{0D108BD9-81ED-4DB2-BD59-A6C34878D82A}">
                    <a16:rowId xmlns:a16="http://schemas.microsoft.com/office/drawing/2014/main" val="2862899872"/>
                  </a:ext>
                </a:extLst>
              </a:tr>
            </a:tbl>
          </a:graphicData>
        </a:graphic>
      </p:graphicFrame>
      <p:grpSp>
        <p:nvGrpSpPr>
          <p:cNvPr id="6" name="Group 5"/>
          <p:cNvGrpSpPr/>
          <p:nvPr/>
        </p:nvGrpSpPr>
        <p:grpSpPr>
          <a:xfrm>
            <a:off x="481206" y="4343524"/>
            <a:ext cx="10139763" cy="1579984"/>
            <a:chOff x="481206" y="4343524"/>
            <a:chExt cx="10139763" cy="1579984"/>
          </a:xfrm>
        </p:grpSpPr>
        <p:sp>
          <p:nvSpPr>
            <p:cNvPr id="5" name="&quot;No&quot; Symbol 4"/>
            <p:cNvSpPr/>
            <p:nvPr/>
          </p:nvSpPr>
          <p:spPr>
            <a:xfrm>
              <a:off x="487427" y="4343524"/>
              <a:ext cx="557985" cy="538686"/>
            </a:xfrm>
            <a:prstGeom prst="noSmoking">
              <a:avLst>
                <a:gd name="adj" fmla="val 622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755127" y="5431265"/>
              <a:ext cx="9865842" cy="400110"/>
            </a:xfrm>
            <a:prstGeom prst="rect">
              <a:avLst/>
            </a:prstGeom>
            <a:noFill/>
          </p:spPr>
          <p:txBody>
            <a:bodyPr wrap="none" rtlCol="0">
              <a:spAutoFit/>
            </a:bodyPr>
            <a:lstStyle/>
            <a:p>
              <a:r>
                <a:rPr lang="en-US" sz="2000" dirty="0" smtClean="0"/>
                <a:t>Questions about the habits of individual people other than the experimenter are not allowed.</a:t>
              </a:r>
              <a:endParaRPr lang="en-US" sz="2000" dirty="0"/>
            </a:p>
          </p:txBody>
        </p:sp>
        <p:sp>
          <p:nvSpPr>
            <p:cNvPr id="9" name="&quot;No&quot; Symbol 8"/>
            <p:cNvSpPr/>
            <p:nvPr/>
          </p:nvSpPr>
          <p:spPr>
            <a:xfrm>
              <a:off x="481206" y="5384822"/>
              <a:ext cx="557985" cy="538686"/>
            </a:xfrm>
            <a:prstGeom prst="noSmoking">
              <a:avLst>
                <a:gd name="adj" fmla="val 622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949760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11532</TotalTime>
  <Words>6092</Words>
  <Application>Microsoft Office PowerPoint</Application>
  <PresentationFormat>Widescreen</PresentationFormat>
  <Paragraphs>567</Paragraphs>
  <Slides>37</Slides>
  <Notes>3</Notes>
  <HiddenSlides>4</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8" baseType="lpstr">
      <vt:lpstr>Arial</vt:lpstr>
      <vt:lpstr>Calibri</vt:lpstr>
      <vt:lpstr>Calibri Light</vt:lpstr>
      <vt:lpstr>Cambria Math</vt:lpstr>
      <vt:lpstr>Freestyle Script</vt:lpstr>
      <vt:lpstr>Symbol</vt:lpstr>
      <vt:lpstr>Times</vt:lpstr>
      <vt:lpstr>Times New Roman</vt:lpstr>
      <vt:lpstr>Wingdings</vt:lpstr>
      <vt:lpstr>Office Theme</vt:lpstr>
      <vt:lpstr>Graph</vt:lpstr>
      <vt:lpstr>Arduino microcontrollers in the classroom:  teaching how to phrase effective science questions  and how to answer them with original data</vt:lpstr>
      <vt:lpstr>Why design a new course?</vt:lpstr>
      <vt:lpstr>PowerPoint Presentation</vt:lpstr>
      <vt:lpstr>The pins of an Arduino (or Elegoo) Uno</vt:lpstr>
      <vt:lpstr>PowerPoint Presentation</vt:lpstr>
      <vt:lpstr>Some inspiring, useful devices</vt:lpstr>
      <vt:lpstr>Proposed schedule for today:</vt:lpstr>
      <vt:lpstr>PowerPoint Presentation</vt:lpstr>
      <vt:lpstr>Posing an effective science question </vt:lpstr>
      <vt:lpstr>What makes an “effective science question?”</vt:lpstr>
      <vt:lpstr>What makes an “effective science question?”</vt:lpstr>
      <vt:lpstr>Proposed schedule for today:</vt:lpstr>
      <vt:lpstr>The pins of an Arduino (or Elegoo) Uno</vt:lpstr>
      <vt:lpstr>The pins of an Arduino (or Elegoo) Uno</vt:lpstr>
      <vt:lpstr>Breadboard, wires, etc. can be useful</vt:lpstr>
      <vt:lpstr>First goal: use pin “A0” to measure a voltage, relative to ground.</vt:lpstr>
      <vt:lpstr>PowerPoint Presentation</vt:lpstr>
      <vt:lpstr>     The Arduino IDE</vt:lpstr>
      <vt:lpstr>PowerPoint Presentation</vt:lpstr>
      <vt:lpstr>PowerPoint Presentation</vt:lpstr>
      <vt:lpstr>Measuring temperature</vt:lpstr>
      <vt:lpstr>Exporting data for analysis</vt:lpstr>
      <vt:lpstr>Adding time (not discussed during the workshop but some of you asked about it)</vt:lpstr>
      <vt:lpstr>breaktime</vt:lpstr>
      <vt:lpstr>Proposed schedule for today:</vt:lpstr>
      <vt:lpstr>Measuring light intensity and responding to it:</vt:lpstr>
      <vt:lpstr>Proposed schedule for today:</vt:lpstr>
      <vt:lpstr>How can we teach these skills in a classroom?</vt:lpstr>
      <vt:lpstr> How can we teach these skills in a classroom? Tony’s week-by-week schedule, 2019</vt:lpstr>
      <vt:lpstr>Things done well &amp; not so well in P192M</vt:lpstr>
      <vt:lpstr>PowerPoint Presentation</vt:lpstr>
      <vt:lpstr>Things to be improved</vt:lpstr>
      <vt:lpstr>Where to get help</vt:lpstr>
      <vt:lpstr>Requirements and grading</vt:lpstr>
      <vt:lpstr>Three example devices</vt:lpstr>
      <vt:lpstr>PowerPoint Presentation</vt:lpstr>
      <vt:lpstr>PowerPoint Presentation</vt:lpstr>
    </vt:vector>
  </TitlesOfParts>
  <Company>UMass Amherst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Tony Dinsmore</dc:creator>
  <cp:lastModifiedBy>Tony Dinsmore</cp:lastModifiedBy>
  <cp:revision>207</cp:revision>
  <cp:lastPrinted>2020-01-25T12:46:48Z</cp:lastPrinted>
  <dcterms:created xsi:type="dcterms:W3CDTF">2019-01-16T03:22:13Z</dcterms:created>
  <dcterms:modified xsi:type="dcterms:W3CDTF">2020-01-27T16:23:17Z</dcterms:modified>
</cp:coreProperties>
</file>