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51" r:id="rId2"/>
    <p:sldId id="352" r:id="rId3"/>
    <p:sldId id="313" r:id="rId4"/>
    <p:sldId id="341" r:id="rId5"/>
    <p:sldId id="354" r:id="rId6"/>
    <p:sldId id="314" r:id="rId7"/>
    <p:sldId id="316" r:id="rId8"/>
    <p:sldId id="317" r:id="rId9"/>
    <p:sldId id="318" r:id="rId10"/>
    <p:sldId id="319" r:id="rId11"/>
    <p:sldId id="320" r:id="rId12"/>
    <p:sldId id="331" r:id="rId13"/>
    <p:sldId id="321" r:id="rId14"/>
    <p:sldId id="322" r:id="rId15"/>
    <p:sldId id="323" r:id="rId16"/>
    <p:sldId id="324" r:id="rId17"/>
    <p:sldId id="325" r:id="rId18"/>
    <p:sldId id="347" r:id="rId19"/>
    <p:sldId id="348" r:id="rId20"/>
    <p:sldId id="349" r:id="rId21"/>
    <p:sldId id="338" r:id="rId22"/>
    <p:sldId id="343" r:id="rId23"/>
    <p:sldId id="344" r:id="rId24"/>
    <p:sldId id="345" r:id="rId25"/>
    <p:sldId id="350" r:id="rId26"/>
    <p:sldId id="353" r:id="rId27"/>
    <p:sldId id="346" r:id="rId2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5F0B"/>
    <a:srgbClr val="FF3300"/>
    <a:srgbClr val="FFE699"/>
    <a:srgbClr val="CD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95" autoAdjust="0"/>
    <p:restoredTop sz="91126" autoAdjust="0"/>
  </p:normalViewPr>
  <p:slideViewPr>
    <p:cSldViewPr snapToGrid="0">
      <p:cViewPr varScale="1">
        <p:scale>
          <a:sx n="76" d="100"/>
          <a:sy n="76" d="100"/>
        </p:scale>
        <p:origin x="864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9535FBA-60E4-4C18-BB3C-0D138E5557C5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116A12A-366E-41FA-B469-2827B5ECE3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965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6A12A-366E-41FA-B469-2827B5ECE3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0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33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49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42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33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01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09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23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87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96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64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52AD-3693-47B0-89FD-8AA296F4383F}" type="datetimeFigureOut">
              <a:rPr lang="en-US" smtClean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C2668-28B2-49FD-AE2E-2AD0FE9D885A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2" descr="https://people.cs.umass.edu/~mccallum/umass-logo40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251" y="96730"/>
            <a:ext cx="712102" cy="70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82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DFA52AD-3693-47B0-89FD-8AA296F4383F}" type="datetimeFigureOut">
              <a:rPr lang="en-US" smtClean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C0C2668-28B2-49FD-AE2E-2AD0FE9D8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48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30.pn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8.png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284839"/>
            <a:ext cx="6858000" cy="1331363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Gadugi" panose="020B0502040204020203" pitchFamily="34" charset="0"/>
              </a:rPr>
              <a:t>UMass STEM-Ed Saturday Seminar</a:t>
            </a:r>
            <a:endParaRPr lang="en-US" sz="4400" b="1" dirty="0">
              <a:solidFill>
                <a:schemeClr val="bg1"/>
              </a:solidFill>
              <a:latin typeface="Gadugi" panose="020B05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8058" y="0"/>
            <a:ext cx="562788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err="1" smtClean="0">
                <a:ln w="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SuperHero</a:t>
            </a:r>
            <a:endParaRPr lang="en-US" sz="9600" b="1" dirty="0">
              <a:ln w="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algn="ctr"/>
            <a:r>
              <a:rPr lang="en-US" sz="9600" b="1" cap="none" spc="0" dirty="0" smtClean="0">
                <a:ln w="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Robotics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3296" y="5003790"/>
            <a:ext cx="39499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Prof. Frank Sup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Mechanical &amp; Industrial Engineering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3314" name="Picture 2" descr="https://people.cs.umass.edu/~mccallum/umass-logo4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7" y="3073286"/>
            <a:ext cx="1856066" cy="184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48270" y="5023886"/>
            <a:ext cx="28150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Prof. Brian Umberger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Kinesiology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97714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chemeClr val="bg1"/>
                </a:solidFill>
              </a:rPr>
              <a:t>Students:</a:t>
            </a:r>
            <a:r>
              <a:rPr lang="en-US" sz="2000" dirty="0" smtClean="0">
                <a:solidFill>
                  <a:schemeClr val="bg1"/>
                </a:solidFill>
              </a:rPr>
              <a:t> Nick Sawyer, Shannon Fan, Andrew Sciotti, Youssef Jaber, Mark Price, Vinh Nguyen, Ericber Francisco, Julio Aparicio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235" y="3476231"/>
            <a:ext cx="1216656" cy="122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7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 smtClean="0"/>
              <a:t>Muscular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88994"/>
            <a:ext cx="5561135" cy="4675659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altLang="en-US" b="1" dirty="0"/>
              <a:t>Muscular System</a:t>
            </a:r>
          </a:p>
          <a:p>
            <a:pPr lvl="1">
              <a:spcBef>
                <a:spcPct val="50000"/>
              </a:spcBef>
            </a:pPr>
            <a:r>
              <a:rPr lang="en-US" altLang="en-US" dirty="0"/>
              <a:t>Three types of muscle tissue:</a:t>
            </a:r>
          </a:p>
          <a:p>
            <a:pPr lvl="2">
              <a:spcBef>
                <a:spcPct val="50000"/>
              </a:spcBef>
            </a:pPr>
            <a:r>
              <a:rPr lang="en-US" altLang="en-US" dirty="0" smtClean="0"/>
              <a:t>Cardiac </a:t>
            </a:r>
            <a:r>
              <a:rPr lang="en-US" altLang="en-US" dirty="0"/>
              <a:t>muscle</a:t>
            </a:r>
          </a:p>
          <a:p>
            <a:pPr lvl="2">
              <a:spcBef>
                <a:spcPct val="50000"/>
              </a:spcBef>
            </a:pPr>
            <a:r>
              <a:rPr lang="en-US" altLang="en-US" dirty="0"/>
              <a:t>Smooth </a:t>
            </a:r>
            <a:r>
              <a:rPr lang="en-US" altLang="en-US" dirty="0" smtClean="0"/>
              <a:t>muscle</a:t>
            </a:r>
          </a:p>
          <a:p>
            <a:pPr lvl="2">
              <a:spcBef>
                <a:spcPct val="50000"/>
              </a:spcBef>
            </a:pPr>
            <a:r>
              <a:rPr lang="en-US" altLang="en-US" b="1" u="sng" dirty="0"/>
              <a:t>Skeletal </a:t>
            </a:r>
            <a:r>
              <a:rPr lang="en-US" altLang="en-US" b="1" u="sng" dirty="0" smtClean="0"/>
              <a:t>muscle</a:t>
            </a:r>
            <a:endParaRPr lang="en-US" dirty="0"/>
          </a:p>
          <a:p>
            <a:pPr lvl="1">
              <a:spcBef>
                <a:spcPct val="50000"/>
              </a:spcBef>
            </a:pPr>
            <a:r>
              <a:rPr lang="en-US" altLang="en-US" dirty="0" smtClean="0"/>
              <a:t>Consists </a:t>
            </a:r>
            <a:r>
              <a:rPr lang="en-US" altLang="en-US" dirty="0"/>
              <a:t>of muscles </a:t>
            </a:r>
            <a:r>
              <a:rPr lang="en-US" altLang="en-US" dirty="0" smtClean="0"/>
              <a:t>attached to bones by </a:t>
            </a:r>
            <a:r>
              <a:rPr lang="en-US" altLang="en-US" dirty="0"/>
              <a:t>tendons</a:t>
            </a:r>
          </a:p>
          <a:p>
            <a:pPr lvl="1">
              <a:spcBef>
                <a:spcPct val="50000"/>
              </a:spcBef>
            </a:pPr>
            <a:r>
              <a:rPr lang="en-US" altLang="en-US" dirty="0" smtClean="0"/>
              <a:t>Provides </a:t>
            </a:r>
            <a:r>
              <a:rPr lang="en-US" altLang="en-US" dirty="0"/>
              <a:t>for maintenance of posture</a:t>
            </a:r>
          </a:p>
          <a:p>
            <a:pPr lvl="1">
              <a:spcBef>
                <a:spcPct val="50000"/>
              </a:spcBef>
            </a:pPr>
            <a:r>
              <a:rPr lang="en-US" altLang="en-US" dirty="0"/>
              <a:t>Represent the motors that power movement of the </a:t>
            </a:r>
            <a:r>
              <a:rPr lang="en-US" altLang="en-US" dirty="0" smtClean="0"/>
              <a:t>body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676400"/>
            <a:ext cx="20478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162800" y="5973763"/>
            <a:ext cx="1295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Geneva"/>
              </a:rPr>
              <a:t>© Sparkcharts</a:t>
            </a:r>
          </a:p>
        </p:txBody>
      </p:sp>
    </p:spTree>
    <p:extLst>
      <p:ext uri="{BB962C8B-B14F-4D97-AF65-F5344CB8AC3E}">
        <p14:creationId xmlns:p14="http://schemas.microsoft.com/office/powerpoint/2010/main" val="404721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Muscular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b="1" dirty="0"/>
              <a:t>Muscle Structure</a:t>
            </a:r>
          </a:p>
          <a:p>
            <a:pPr>
              <a:spcBef>
                <a:spcPts val="1200"/>
              </a:spcBef>
              <a:defRPr/>
            </a:pPr>
            <a:r>
              <a:rPr lang="en-US" sz="2400" b="1" dirty="0"/>
              <a:t>Organization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whole muscle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fascicle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fiber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myofibril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myofilament</a:t>
            </a:r>
          </a:p>
          <a:p>
            <a:pPr>
              <a:spcBef>
                <a:spcPts val="1200"/>
              </a:spcBef>
              <a:defRPr/>
            </a:pPr>
            <a:r>
              <a:rPr lang="en-US" sz="2400" b="1" dirty="0"/>
              <a:t>Connective Tissue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epimysium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/>
              <a:t>perimysium</a:t>
            </a:r>
          </a:p>
          <a:p>
            <a:pPr lvl="1">
              <a:spcBef>
                <a:spcPts val="0"/>
              </a:spcBef>
              <a:defRPr/>
            </a:pPr>
            <a:r>
              <a:rPr lang="en-US" dirty="0" smtClean="0"/>
              <a:t>endomysium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55"/>
          <a:stretch>
            <a:fillRect/>
          </a:stretch>
        </p:blipFill>
        <p:spPr bwMode="auto">
          <a:xfrm>
            <a:off x="3466688" y="1930121"/>
            <a:ext cx="54864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66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Muscular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664853"/>
            <a:ext cx="4552950" cy="2081510"/>
          </a:xfrm>
        </p:spPr>
        <p:txBody>
          <a:bodyPr>
            <a:normAutofit/>
          </a:bodyPr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b="1" dirty="0"/>
              <a:t>Sliding Filament Theory</a:t>
            </a:r>
          </a:p>
          <a:p>
            <a:pPr>
              <a:spcBef>
                <a:spcPts val="1200"/>
              </a:spcBef>
              <a:defRPr/>
            </a:pPr>
            <a:r>
              <a:rPr lang="en-US" sz="2400" dirty="0"/>
              <a:t>Muscle length change results from </a:t>
            </a:r>
            <a:r>
              <a:rPr lang="en-US" sz="2400" dirty="0" smtClean="0"/>
              <a:t>the sliding of the </a:t>
            </a:r>
            <a:r>
              <a:rPr lang="en-US" sz="2400" dirty="0"/>
              <a:t>thin (actin) and thick (myosin) myofilaments in the </a:t>
            </a:r>
            <a:r>
              <a:rPr lang="en-US" sz="2400" dirty="0" smtClean="0"/>
              <a:t>sarcomere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349237"/>
            <a:ext cx="3733800" cy="23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27"/>
          <a:stretch>
            <a:fillRect/>
          </a:stretch>
        </p:blipFill>
        <p:spPr bwMode="auto">
          <a:xfrm>
            <a:off x="5657850" y="4016843"/>
            <a:ext cx="3105150" cy="248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33910" y="3950843"/>
            <a:ext cx="4552950" cy="2666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400"/>
              </a:spcBef>
              <a:buFont typeface="Wingdings" pitchFamily="2" charset="2"/>
              <a:buNone/>
              <a:defRPr/>
            </a:pPr>
            <a:r>
              <a:rPr lang="en-US" b="1" dirty="0" smtClean="0"/>
              <a:t>Cross Bridge Theory</a:t>
            </a:r>
          </a:p>
          <a:p>
            <a:pPr>
              <a:spcBef>
                <a:spcPts val="1200"/>
              </a:spcBef>
              <a:defRPr/>
            </a:pPr>
            <a:r>
              <a:rPr lang="en-US" sz="2400" dirty="0" smtClean="0"/>
              <a:t>Muscle force production results from the myosin heads binding to sites on actin and rotating</a:t>
            </a:r>
          </a:p>
          <a:p>
            <a:pPr>
              <a:spcBef>
                <a:spcPts val="1200"/>
              </a:spcBef>
              <a:defRPr/>
            </a:pPr>
            <a:r>
              <a:rPr lang="en-US" sz="2400" dirty="0" smtClean="0"/>
              <a:t>Requires presence of Ca</a:t>
            </a:r>
            <a:r>
              <a:rPr lang="en-US" sz="2400" baseline="30000" dirty="0" smtClean="0"/>
              <a:t>++</a:t>
            </a:r>
            <a:r>
              <a:rPr lang="en-US" sz="2400" dirty="0" smtClean="0"/>
              <a:t>; powered by ATP splitting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72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Muscular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45241"/>
            <a:ext cx="4465864" cy="4906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Muscle is a highly nonlinear actuator</a:t>
            </a:r>
          </a:p>
          <a:p>
            <a:pPr marL="0" indent="0">
              <a:spcBef>
                <a:spcPts val="1800"/>
              </a:spcBef>
              <a:buFont typeface="Wingdings" panose="05000000000000000000" pitchFamily="2" charset="2"/>
              <a:buNone/>
              <a:defRPr/>
            </a:pPr>
            <a:r>
              <a:rPr lang="en-US" b="1" dirty="0"/>
              <a:t>Force-Length Relation</a:t>
            </a:r>
          </a:p>
          <a:p>
            <a:pPr>
              <a:spcBef>
                <a:spcPts val="1200"/>
              </a:spcBef>
              <a:defRPr/>
            </a:pPr>
            <a:r>
              <a:rPr lang="en-US" sz="2000" dirty="0"/>
              <a:t>muscle force depends on length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1800" dirty="0" smtClean="0"/>
              <a:t>active and passive contributions</a:t>
            </a:r>
            <a:endParaRPr lang="en-US" sz="1800" dirty="0"/>
          </a:p>
          <a:p>
            <a:pPr marL="0" indent="0">
              <a:spcBef>
                <a:spcPts val="2400"/>
              </a:spcBef>
              <a:buFont typeface="Wingdings" panose="05000000000000000000" pitchFamily="2" charset="2"/>
              <a:buNone/>
              <a:defRPr/>
            </a:pPr>
            <a:r>
              <a:rPr lang="en-US" b="1" dirty="0"/>
              <a:t>Force-Velocity Relation</a:t>
            </a:r>
          </a:p>
          <a:p>
            <a:pPr>
              <a:spcBef>
                <a:spcPts val="1200"/>
              </a:spcBef>
              <a:defRPr/>
            </a:pPr>
            <a:r>
              <a:rPr lang="en-US" sz="2000" dirty="0"/>
              <a:t>muscle force depends on velocity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1800" dirty="0"/>
              <a:t>force </a:t>
            </a:r>
            <a:r>
              <a:rPr lang="en-US" sz="1800" b="1" dirty="0"/>
              <a:t>drops</a:t>
            </a:r>
            <a:r>
              <a:rPr lang="en-US" sz="1800" dirty="0"/>
              <a:t> with increased </a:t>
            </a:r>
            <a:r>
              <a:rPr lang="en-US" sz="1800" b="1" dirty="0"/>
              <a:t>shortening velocity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1800" dirty="0"/>
              <a:t>force </a:t>
            </a:r>
            <a:r>
              <a:rPr lang="en-US" sz="1800" b="1" dirty="0"/>
              <a:t>rises</a:t>
            </a:r>
            <a:r>
              <a:rPr lang="en-US" sz="1800" dirty="0"/>
              <a:t> with increased </a:t>
            </a:r>
            <a:r>
              <a:rPr lang="en-US" sz="1800" b="1" dirty="0"/>
              <a:t>lengthening </a:t>
            </a:r>
            <a:r>
              <a:rPr lang="en-US" sz="1800" b="1" dirty="0" smtClean="0"/>
              <a:t>velocity</a:t>
            </a:r>
            <a:endParaRPr lang="en-US" sz="18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52"/>
          <a:stretch>
            <a:fillRect/>
          </a:stretch>
        </p:blipFill>
        <p:spPr bwMode="auto">
          <a:xfrm>
            <a:off x="5374280" y="4398657"/>
            <a:ext cx="3430587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10"/>
          <a:stretch>
            <a:fillRect/>
          </a:stretch>
        </p:blipFill>
        <p:spPr bwMode="auto">
          <a:xfrm>
            <a:off x="5178948" y="1853357"/>
            <a:ext cx="376555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67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5179297" cy="4351338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 b="1" dirty="0"/>
              <a:t>Nervous System</a:t>
            </a:r>
          </a:p>
          <a:p>
            <a:pPr lvl="1">
              <a:spcBef>
                <a:spcPct val="50000"/>
              </a:spcBef>
            </a:pPr>
            <a:r>
              <a:rPr lang="en-US" altLang="en-US" b="1" dirty="0"/>
              <a:t>Brain, spinal cord, and nerves</a:t>
            </a:r>
          </a:p>
          <a:p>
            <a:pPr lvl="1">
              <a:spcBef>
                <a:spcPct val="50000"/>
              </a:spcBef>
            </a:pPr>
            <a:r>
              <a:rPr lang="en-US" altLang="en-US" dirty="0"/>
              <a:t>Receives sensory information about the body and environment</a:t>
            </a:r>
          </a:p>
          <a:p>
            <a:pPr lvl="1">
              <a:spcBef>
                <a:spcPct val="50000"/>
              </a:spcBef>
            </a:pPr>
            <a:r>
              <a:rPr lang="en-US" altLang="en-US" dirty="0"/>
              <a:t>Provides motor commands to the muscles</a:t>
            </a:r>
          </a:p>
          <a:p>
            <a:pPr lvl="1">
              <a:spcBef>
                <a:spcPct val="50000"/>
              </a:spcBef>
            </a:pPr>
            <a:r>
              <a:rPr lang="en-US" altLang="en-US" dirty="0"/>
              <a:t>Plays </a:t>
            </a:r>
            <a:r>
              <a:rPr lang="en-US" altLang="en-US" dirty="0" smtClean="0"/>
              <a:t>the primary </a:t>
            </a:r>
            <a:r>
              <a:rPr lang="en-US" altLang="en-US" dirty="0"/>
              <a:t>role in </a:t>
            </a:r>
            <a:r>
              <a:rPr lang="en-US" altLang="en-US" b="1" dirty="0"/>
              <a:t>learning and</a:t>
            </a:r>
            <a:r>
              <a:rPr lang="en-US" altLang="en-US" dirty="0"/>
              <a:t> </a:t>
            </a:r>
            <a:r>
              <a:rPr lang="en-US" altLang="en-US" b="1" dirty="0"/>
              <a:t>controlling movements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676400"/>
            <a:ext cx="1882775" cy="427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012080" y="5973763"/>
            <a:ext cx="1295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  <a:latin typeface="Geneva"/>
              </a:rPr>
              <a:t>© </a:t>
            </a:r>
            <a:r>
              <a:rPr lang="en-US" altLang="en-US" sz="1200" dirty="0" err="1">
                <a:solidFill>
                  <a:schemeClr val="bg1"/>
                </a:solidFill>
                <a:latin typeface="Geneva"/>
              </a:rPr>
              <a:t>Sparkcharts</a:t>
            </a:r>
            <a:endParaRPr lang="en-US" altLang="en-US" sz="1200" dirty="0">
              <a:solidFill>
                <a:schemeClr val="bg1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273971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Neuromuscular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347184" cy="4351338"/>
          </a:xfrm>
        </p:spPr>
        <p:txBody>
          <a:bodyPr/>
          <a:lstStyle/>
          <a:p>
            <a:r>
              <a:rPr lang="en-US" dirty="0" smtClean="0"/>
              <a:t>Reflex control: fast, simple, reactive, but non-adaptive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" t="15375" r="16236" b="7146"/>
          <a:stretch/>
        </p:blipFill>
        <p:spPr>
          <a:xfrm>
            <a:off x="1597687" y="2522136"/>
            <a:ext cx="5586883" cy="402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00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Neuromuscular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5"/>
            <a:ext cx="4405805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Pattern generation:</a:t>
            </a:r>
          </a:p>
          <a:p>
            <a:r>
              <a:rPr lang="en-US" dirty="0" smtClean="0"/>
              <a:t>More sophisticated and robust than reflexes</a:t>
            </a:r>
          </a:p>
          <a:p>
            <a:r>
              <a:rPr lang="en-US" dirty="0" smtClean="0"/>
              <a:t>Requires little cortical input</a:t>
            </a:r>
          </a:p>
          <a:p>
            <a:r>
              <a:rPr lang="en-US" dirty="0" smtClean="0"/>
              <a:t>Still has limited adaptability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8" r="65234"/>
          <a:stretch>
            <a:fillRect/>
          </a:stretch>
        </p:blipFill>
        <p:spPr bwMode="auto">
          <a:xfrm>
            <a:off x="5245240" y="1690689"/>
            <a:ext cx="2749550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245240" y="6415453"/>
            <a:ext cx="2749550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300" dirty="0" smtClean="0">
                <a:solidFill>
                  <a:schemeClr val="bg1"/>
                </a:solidFill>
                <a:latin typeface="Geneva"/>
              </a:rPr>
              <a:t>Pattern generator </a:t>
            </a:r>
            <a:r>
              <a:rPr lang="en-US" altLang="en-US" sz="1300" dirty="0">
                <a:solidFill>
                  <a:schemeClr val="bg1"/>
                </a:solidFill>
                <a:latin typeface="Geneva"/>
              </a:rPr>
              <a:t>for </a:t>
            </a:r>
            <a:r>
              <a:rPr lang="en-US" altLang="en-US" sz="1300" dirty="0" smtClean="0">
                <a:solidFill>
                  <a:schemeClr val="bg1"/>
                </a:solidFill>
                <a:latin typeface="Geneva"/>
              </a:rPr>
              <a:t>locomotion</a:t>
            </a:r>
            <a:endParaRPr lang="en-US" altLang="en-US" sz="1300" dirty="0">
              <a:solidFill>
                <a:schemeClr val="bg1"/>
              </a:solidFill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421141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Neuromuscular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364189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Voluntary control:</a:t>
            </a:r>
          </a:p>
          <a:p>
            <a:r>
              <a:rPr lang="en-US" dirty="0" smtClean="0"/>
              <a:t>Most complex and most flexible</a:t>
            </a:r>
          </a:p>
          <a:p>
            <a:r>
              <a:rPr lang="en-US" dirty="0" smtClean="0"/>
              <a:t>Involves cortical centers</a:t>
            </a:r>
          </a:p>
          <a:p>
            <a:r>
              <a:rPr lang="en-US" dirty="0" smtClean="0"/>
              <a:t>Highly adaptable</a:t>
            </a:r>
          </a:p>
          <a:p>
            <a:r>
              <a:rPr lang="en-US" dirty="0" smtClean="0"/>
              <a:t>Employs feedback and feedforward mechanisms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1712" y="1690689"/>
            <a:ext cx="4309454" cy="471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28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Musculoskeletal </a:t>
            </a:r>
            <a:r>
              <a:rPr lang="en-US" dirty="0" smtClean="0"/>
              <a:t>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8726"/>
            <a:ext cx="4033785" cy="411989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Linear: muscle actuation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Rotational: joint motion 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Linear (</a:t>
            </a:r>
            <a:r>
              <a:rPr lang="en-US" dirty="0" smtClean="0"/>
              <a:t>sometime curvilinear</a:t>
            </a:r>
            <a:r>
              <a:rPr lang="en-US" dirty="0" smtClean="0"/>
              <a:t>): </a:t>
            </a:r>
            <a:r>
              <a:rPr lang="en-US" dirty="0" smtClean="0"/>
              <a:t>motion of segment </a:t>
            </a:r>
            <a:r>
              <a:rPr lang="en-US" dirty="0" smtClean="0"/>
              <a:t>endpoint </a:t>
            </a:r>
            <a:r>
              <a:rPr lang="en-US" dirty="0" smtClean="0"/>
              <a:t>(e.g. hand or foot) or the </a:t>
            </a:r>
            <a:r>
              <a:rPr lang="en-US" dirty="0" smtClean="0"/>
              <a:t>whole body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41"/>
          <a:stretch/>
        </p:blipFill>
        <p:spPr>
          <a:xfrm>
            <a:off x="4739572" y="2348715"/>
            <a:ext cx="4213507" cy="39940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79" y="6393558"/>
            <a:ext cx="394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>
                <a:solidFill>
                  <a:schemeClr val="bg1"/>
                </a:solidFill>
              </a:rPr>
              <a:t>Kistemaker</a:t>
            </a:r>
            <a:r>
              <a:rPr lang="en-US" sz="1400" dirty="0" smtClean="0">
                <a:solidFill>
                  <a:schemeClr val="bg1"/>
                </a:solidFill>
              </a:rPr>
              <a:t> et al. (2010)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0218" y="1676361"/>
            <a:ext cx="7618236" cy="1274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Linear </a:t>
            </a:r>
            <a:r>
              <a:rPr lang="en-US" dirty="0" smtClean="0">
                <a:sym typeface="Symbol" panose="05050102010706020507" pitchFamily="18" charset="2"/>
              </a:rPr>
              <a:t> Rotational  Linear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4739572" y="2348715"/>
            <a:ext cx="264507" cy="2059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9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Muscle-Joint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3647"/>
            <a:ext cx="7732925" cy="4351338"/>
          </a:xfrm>
        </p:spPr>
        <p:txBody>
          <a:bodyPr/>
          <a:lstStyle/>
          <a:p>
            <a:r>
              <a:rPr lang="en-US" dirty="0" smtClean="0"/>
              <a:t>Muscles generate forces that give rise to torques at the joints</a:t>
            </a:r>
          </a:p>
          <a:p>
            <a:r>
              <a:rPr lang="en-US" dirty="0" smtClean="0"/>
              <a:t>These torques cause joint rotation and endpoint translation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973" y="3675669"/>
            <a:ext cx="2838450" cy="273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00"/>
          <a:stretch>
            <a:fillRect/>
          </a:stretch>
        </p:blipFill>
        <p:spPr bwMode="auto">
          <a:xfrm>
            <a:off x="1044023" y="3675669"/>
            <a:ext cx="3276600" cy="262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5844623" y="5961669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Geneva"/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 flipH="1" flipV="1">
            <a:off x="6149423" y="5275869"/>
            <a:ext cx="1524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Geneva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392311" y="5229832"/>
            <a:ext cx="91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400" b="1" smtClean="0">
                <a:solidFill>
                  <a:srgbClr val="000000"/>
                </a:solidFill>
                <a:latin typeface="Geneva"/>
              </a:rPr>
              <a:t>muscle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 flipH="1" flipV="1">
            <a:off x="1882223" y="4742469"/>
            <a:ext cx="762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Geneva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996888" y="4912155"/>
            <a:ext cx="838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rgbClr val="000000"/>
                </a:solidFill>
                <a:latin typeface="Geneva"/>
              </a:rPr>
              <a:t>muscle</a:t>
            </a: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 flipH="1">
            <a:off x="3558623" y="5352069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Geneva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3624612" y="5486399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rgbClr val="000000"/>
                </a:solidFill>
                <a:latin typeface="Geneva"/>
              </a:rPr>
              <a:t>load</a:t>
            </a:r>
          </a:p>
        </p:txBody>
      </p:sp>
    </p:spTree>
    <p:extLst>
      <p:ext uri="{BB962C8B-B14F-4D97-AF65-F5344CB8AC3E}">
        <p14:creationId xmlns:p14="http://schemas.microsoft.com/office/powerpoint/2010/main" val="333536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Today’s Agenda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55F0B"/>
                </a:solidFill>
              </a:rPr>
              <a:t>8:30 – Coffee</a:t>
            </a:r>
          </a:p>
          <a:p>
            <a:r>
              <a:rPr lang="en-US" dirty="0" smtClean="0">
                <a:solidFill>
                  <a:srgbClr val="F55F0B"/>
                </a:solidFill>
              </a:rPr>
              <a:t>9:00</a:t>
            </a:r>
            <a:r>
              <a:rPr lang="en-US" dirty="0">
                <a:solidFill>
                  <a:srgbClr val="F55F0B"/>
                </a:solidFill>
              </a:rPr>
              <a:t> – Exoskeletons </a:t>
            </a:r>
            <a:r>
              <a:rPr lang="en-US" dirty="0" smtClean="0">
                <a:solidFill>
                  <a:srgbClr val="F55F0B"/>
                </a:solidFill>
              </a:rPr>
              <a:t>&amp; Mechatronics</a:t>
            </a:r>
          </a:p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</a:rPr>
              <a:t>10:00 –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Human Anatomy &amp; Biomechanics</a:t>
            </a:r>
          </a:p>
          <a:p>
            <a:r>
              <a:rPr lang="en-US" dirty="0">
                <a:solidFill>
                  <a:schemeClr val="bg1"/>
                </a:solidFill>
              </a:rPr>
              <a:t>10:50 – </a:t>
            </a:r>
            <a:r>
              <a:rPr lang="en-US" dirty="0" smtClean="0">
                <a:solidFill>
                  <a:schemeClr val="bg1"/>
                </a:solidFill>
              </a:rPr>
              <a:t>Break</a:t>
            </a:r>
          </a:p>
          <a:p>
            <a:r>
              <a:rPr lang="en-US" dirty="0">
                <a:solidFill>
                  <a:schemeClr val="bg1"/>
                </a:solidFill>
              </a:rPr>
              <a:t>11:00 – Building </a:t>
            </a: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err="1" smtClean="0">
                <a:solidFill>
                  <a:schemeClr val="bg1"/>
                </a:solidFill>
              </a:rPr>
              <a:t>ExBow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12:00 – Arduino </a:t>
            </a:r>
            <a:r>
              <a:rPr lang="en-US" dirty="0" smtClean="0">
                <a:solidFill>
                  <a:schemeClr val="bg1"/>
                </a:solidFill>
              </a:rPr>
              <a:t>Setup </a:t>
            </a:r>
            <a:r>
              <a:rPr lang="en-US" dirty="0">
                <a:solidFill>
                  <a:schemeClr val="bg1"/>
                </a:solidFill>
              </a:rPr>
              <a:t>and Basic Startup </a:t>
            </a:r>
            <a:r>
              <a:rPr lang="en-US" dirty="0" smtClean="0">
                <a:solidFill>
                  <a:schemeClr val="bg1"/>
                </a:solidFill>
              </a:rPr>
              <a:t>Tutorial</a:t>
            </a:r>
          </a:p>
          <a:p>
            <a:r>
              <a:rPr lang="en-US" dirty="0">
                <a:solidFill>
                  <a:schemeClr val="bg1"/>
                </a:solidFill>
              </a:rPr>
              <a:t>12:30 – Flexing </a:t>
            </a:r>
            <a:r>
              <a:rPr lang="en-US" dirty="0" smtClean="0">
                <a:solidFill>
                  <a:schemeClr val="bg1"/>
                </a:solidFill>
              </a:rPr>
              <a:t>with the </a:t>
            </a:r>
            <a:r>
              <a:rPr lang="en-US" dirty="0" err="1" smtClean="0">
                <a:solidFill>
                  <a:schemeClr val="bg1"/>
                </a:solidFill>
              </a:rPr>
              <a:t>ExBow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62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496476" y="2752619"/>
            <a:ext cx="8229600" cy="34596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Muscle-Joint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751820"/>
          </a:xfrm>
        </p:spPr>
        <p:txBody>
          <a:bodyPr/>
          <a:lstStyle/>
          <a:p>
            <a:r>
              <a:rPr lang="en-US" dirty="0" smtClean="0"/>
              <a:t>Example: static analysis</a:t>
            </a:r>
            <a:endParaRPr lang="en-US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76" y="2890880"/>
            <a:ext cx="2819400" cy="271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Oval 6"/>
          <p:cNvSpPr>
            <a:spLocks noChangeArrowheads="1"/>
          </p:cNvSpPr>
          <p:nvPr/>
        </p:nvSpPr>
        <p:spPr bwMode="auto">
          <a:xfrm>
            <a:off x="1334676" y="5176880"/>
            <a:ext cx="76200" cy="762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neva"/>
            </a:endParaRP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 flipH="1" flipV="1">
            <a:off x="1639476" y="4414880"/>
            <a:ext cx="152400" cy="6858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neva"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4077876" y="2967080"/>
            <a:ext cx="464820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T = 0     </a:t>
            </a:r>
            <a:r>
              <a:rPr lang="en-US" altLang="en-US" sz="24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T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muscle</a:t>
            </a: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 - </a:t>
            </a:r>
            <a:r>
              <a:rPr lang="en-US" altLang="en-US" sz="24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T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load</a:t>
            </a: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 = 0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so, </a:t>
            </a:r>
            <a:r>
              <a:rPr lang="en-US" altLang="en-US" sz="24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T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muscle</a:t>
            </a: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 = </a:t>
            </a:r>
            <a:r>
              <a:rPr lang="en-US" altLang="en-US" sz="24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T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load</a:t>
            </a:r>
            <a:endParaRPr lang="en-US" altLang="en-US" sz="2400" dirty="0" smtClean="0">
              <a:solidFill>
                <a:srgbClr val="000000"/>
              </a:solidFill>
              <a:latin typeface="Geneva"/>
              <a:sym typeface="Symbol" panose="05050102010706020507" pitchFamily="18" charset="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and, (F d)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muscle</a:t>
            </a: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 = (F d)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load</a:t>
            </a:r>
            <a:endParaRPr lang="en-US" altLang="en-US" sz="2400" dirty="0" smtClean="0">
              <a:solidFill>
                <a:srgbClr val="000000"/>
              </a:solidFill>
              <a:latin typeface="Geneva"/>
              <a:sym typeface="Symbol" panose="05050102010706020507" pitchFamily="18" charset="2"/>
            </a:endParaRPr>
          </a:p>
          <a:p>
            <a:pPr eaLnBrk="0" fontAlgn="base" hangingPunct="0">
              <a:spcBef>
                <a:spcPct val="20000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Note that </a:t>
            </a:r>
            <a:r>
              <a:rPr lang="en-US" altLang="en-US" sz="24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d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load</a:t>
            </a: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 is &gt;&gt; than </a:t>
            </a:r>
            <a:r>
              <a:rPr lang="en-US" altLang="en-US" sz="24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d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muscle</a:t>
            </a: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, so </a:t>
            </a:r>
            <a:r>
              <a:rPr lang="en-US" altLang="en-US" sz="24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F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muscle</a:t>
            </a: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 must be &gt;&gt; than </a:t>
            </a:r>
            <a:r>
              <a:rPr lang="en-US" altLang="en-US" sz="24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F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load</a:t>
            </a:r>
            <a:r>
              <a:rPr lang="en-US" altLang="en-US" sz="2400" dirty="0" smtClean="0">
                <a:solidFill>
                  <a:srgbClr val="000000"/>
                </a:solidFill>
                <a:latin typeface="Geneva"/>
                <a:sym typeface="Symbol" panose="05050102010706020507" pitchFamily="18" charset="2"/>
              </a:rPr>
              <a:t>!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791876" y="426248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400" b="1" smtClean="0">
                <a:solidFill>
                  <a:srgbClr val="000000"/>
                </a:solidFill>
                <a:latin typeface="Geneva"/>
              </a:rPr>
              <a:t>F</a:t>
            </a:r>
            <a:r>
              <a:rPr lang="en-US" altLang="en-US" sz="1400" b="1" baseline="-25000" smtClean="0">
                <a:solidFill>
                  <a:srgbClr val="000000"/>
                </a:solidFill>
                <a:latin typeface="Geneva"/>
              </a:rPr>
              <a:t>muscle</a:t>
            </a: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flipH="1">
            <a:off x="1410876" y="5710280"/>
            <a:ext cx="182880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neva"/>
            </a:endParaRPr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 flipH="1">
            <a:off x="1334676" y="4872080"/>
            <a:ext cx="381000" cy="7620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neva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1944276" y="578648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400" b="1" smtClean="0">
                <a:solidFill>
                  <a:srgbClr val="000000"/>
                </a:solidFill>
                <a:latin typeface="Geneva"/>
              </a:rPr>
              <a:t>d</a:t>
            </a:r>
            <a:r>
              <a:rPr lang="en-US" altLang="en-US" sz="1400" b="1" baseline="-25000" smtClean="0">
                <a:solidFill>
                  <a:srgbClr val="000000"/>
                </a:solidFill>
                <a:latin typeface="Geneva"/>
              </a:rPr>
              <a:t>load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496476" y="441488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400" b="1" smtClean="0">
                <a:solidFill>
                  <a:srgbClr val="000000"/>
                </a:solidFill>
                <a:latin typeface="Geneva"/>
              </a:rPr>
              <a:t>d</a:t>
            </a:r>
            <a:r>
              <a:rPr lang="en-US" altLang="en-US" sz="1400" b="1" baseline="-25000" smtClean="0">
                <a:solidFill>
                  <a:srgbClr val="000000"/>
                </a:solidFill>
                <a:latin typeface="Geneva"/>
              </a:rPr>
              <a:t>muscle</a:t>
            </a:r>
          </a:p>
        </p:txBody>
      </p:sp>
      <p:sp>
        <p:nvSpPr>
          <p:cNvPr id="25" name="Freeform 14"/>
          <p:cNvSpPr>
            <a:spLocks/>
          </p:cNvSpPr>
          <p:nvPr/>
        </p:nvSpPr>
        <p:spPr bwMode="auto">
          <a:xfrm>
            <a:off x="844139" y="4676818"/>
            <a:ext cx="679450" cy="282575"/>
          </a:xfrm>
          <a:custGeom>
            <a:avLst/>
            <a:gdLst>
              <a:gd name="T0" fmla="*/ 0 w 428"/>
              <a:gd name="T1" fmla="*/ 52 h 178"/>
              <a:gd name="T2" fmla="*/ 117 w 428"/>
              <a:gd name="T3" fmla="*/ 171 h 178"/>
              <a:gd name="T4" fmla="*/ 288 w 428"/>
              <a:gd name="T5" fmla="*/ 11 h 178"/>
              <a:gd name="T6" fmla="*/ 428 w 428"/>
              <a:gd name="T7" fmla="*/ 105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8" h="178">
                <a:moveTo>
                  <a:pt x="0" y="52"/>
                </a:moveTo>
                <a:cubicBezTo>
                  <a:pt x="19" y="71"/>
                  <a:pt x="69" y="178"/>
                  <a:pt x="117" y="171"/>
                </a:cubicBezTo>
                <a:cubicBezTo>
                  <a:pt x="165" y="164"/>
                  <a:pt x="236" y="22"/>
                  <a:pt x="288" y="11"/>
                </a:cubicBezTo>
                <a:cubicBezTo>
                  <a:pt x="340" y="0"/>
                  <a:pt x="399" y="86"/>
                  <a:pt x="428" y="105"/>
                </a:cubicBezTo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neva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1563276" y="3500480"/>
            <a:ext cx="91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400" b="1" smtClean="0">
                <a:solidFill>
                  <a:srgbClr val="000000"/>
                </a:solidFill>
                <a:latin typeface="Geneva"/>
              </a:rPr>
              <a:t>muscle</a:t>
            </a:r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3239676" y="504988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400" b="1" smtClean="0">
                <a:solidFill>
                  <a:srgbClr val="000000"/>
                </a:solidFill>
                <a:latin typeface="Geneva"/>
              </a:rPr>
              <a:t>F</a:t>
            </a:r>
            <a:r>
              <a:rPr lang="en-US" altLang="en-US" sz="1400" b="1" baseline="-25000" smtClean="0">
                <a:solidFill>
                  <a:srgbClr val="000000"/>
                </a:solidFill>
                <a:latin typeface="Geneva"/>
              </a:rPr>
              <a:t>load</a:t>
            </a:r>
          </a:p>
        </p:txBody>
      </p:sp>
    </p:spTree>
    <p:extLst>
      <p:ext uri="{BB962C8B-B14F-4D97-AF65-F5344CB8AC3E}">
        <p14:creationId xmlns:p14="http://schemas.microsoft.com/office/powerpoint/2010/main" val="161584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Studying Human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9573" y="1745240"/>
            <a:ext cx="7886700" cy="464551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Two main approaches: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Experimental</a:t>
            </a:r>
          </a:p>
          <a:p>
            <a:pPr lvl="1"/>
            <a:r>
              <a:rPr lang="en-US" dirty="0" smtClean="0"/>
              <a:t>Motion capture</a:t>
            </a:r>
          </a:p>
          <a:p>
            <a:pPr lvl="1"/>
            <a:r>
              <a:rPr lang="en-US" dirty="0" smtClean="0"/>
              <a:t>Force/pressure measurement</a:t>
            </a:r>
          </a:p>
          <a:p>
            <a:pPr lvl="1"/>
            <a:r>
              <a:rPr lang="en-US" dirty="0" smtClean="0"/>
              <a:t>Electromyography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Modeling &amp; Simulation</a:t>
            </a:r>
          </a:p>
          <a:p>
            <a:pPr lvl="1"/>
            <a:r>
              <a:rPr lang="en-US" dirty="0" smtClean="0"/>
              <a:t>Musculoskeletal modeling</a:t>
            </a:r>
          </a:p>
          <a:p>
            <a:pPr lvl="1"/>
            <a:r>
              <a:rPr lang="en-US" dirty="0" smtClean="0"/>
              <a:t>Dynamic simulation</a:t>
            </a:r>
          </a:p>
          <a:p>
            <a:pPr lvl="1"/>
            <a:r>
              <a:rPr lang="en-US" dirty="0" smtClean="0"/>
              <a:t>Optimal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Capture</a:t>
            </a:r>
            <a:endParaRPr lang="en-US" dirty="0"/>
          </a:p>
        </p:txBody>
      </p:sp>
      <p:pic>
        <p:nvPicPr>
          <p:cNvPr id="4" name="Picture 4" descr="http://simtk-confluence.stanford.edu:8080/download/attachments/3376172/IK_1.png?version=1&amp;modificationDate=13499829277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42826"/>
            <a:ext cx="3581400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http://www-personal.umich.edu/%7Ehamms/portfolio/motioncapture/images/compo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63463"/>
            <a:ext cx="34290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https://s.yimg.com/cd/resizer/FIT_TO_WIDTH-w500/c6024ef39aeaf4b487df59979040af715f2a33b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20" y="4603717"/>
            <a:ext cx="48164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100_023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66"/>
          <a:stretch/>
        </p:blipFill>
        <p:spPr bwMode="auto">
          <a:xfrm>
            <a:off x="685800" y="4440817"/>
            <a:ext cx="2608868" cy="201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11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Force/Pressure Measurement</a:t>
            </a:r>
            <a:endParaRPr lang="en-US" dirty="0"/>
          </a:p>
        </p:txBody>
      </p:sp>
      <p:pic>
        <p:nvPicPr>
          <p:cNvPr id="4" name="Picture 4" descr="http://upload.wikimedia.org/wikipedia/commons/thumb/f/f2/Kistler_plates.jpg/1280px-Kistler_pl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55" y="2224726"/>
            <a:ext cx="4677946" cy="347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scoliogold.com/images/insole-images/pedoscan-dynam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810" y="2969444"/>
            <a:ext cx="3800869" cy="2126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03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Electromyography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75" y="1905000"/>
            <a:ext cx="2619375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1015615"/>
              </p:ext>
            </p:extLst>
          </p:nvPr>
        </p:nvGraphicFramePr>
        <p:xfrm>
          <a:off x="5616808" y="1371600"/>
          <a:ext cx="3200400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Photo Editor Photo" r:id="rId4" imgW="6792273" imgH="10676190" progId="MSPhotoEd.3">
                  <p:embed/>
                </p:oleObj>
              </mc:Choice>
              <mc:Fallback>
                <p:oleObj name="Photo Editor Photo" r:id="rId4" imgW="6792273" imgH="1067619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6808" y="1371600"/>
                        <a:ext cx="3200400" cy="502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12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083235"/>
              </p:ext>
            </p:extLst>
          </p:nvPr>
        </p:nvGraphicFramePr>
        <p:xfrm>
          <a:off x="756745" y="2395502"/>
          <a:ext cx="1525165" cy="1815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Photo Editor Photo" r:id="rId6" imgW="8009524" imgH="9535856" progId="MSPhotoEd.3">
                  <p:embed/>
                </p:oleObj>
              </mc:Choice>
              <mc:Fallback>
                <p:oleObj name="Photo Editor Photo" r:id="rId6" imgW="8009524" imgH="953585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745" y="2395502"/>
                        <a:ext cx="1525165" cy="18155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3280528" y="2705100"/>
            <a:ext cx="622169" cy="3774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8441" y="1899004"/>
            <a:ext cx="212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EMG electrodes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45" y="4508771"/>
            <a:ext cx="1525165" cy="130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5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Modeling, Simulation &amp; Control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9875" y="1521007"/>
            <a:ext cx="7711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</a:rPr>
              <a:t>Example: </a:t>
            </a:r>
            <a:r>
              <a:rPr lang="en-US" sz="2800" dirty="0" smtClean="0">
                <a:solidFill>
                  <a:prstClr val="white"/>
                </a:solidFill>
              </a:rPr>
              <a:t>aid in the design of assistive devices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37" y="2320136"/>
            <a:ext cx="3719772" cy="4236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3427"/>
          <a:stretch/>
        </p:blipFill>
        <p:spPr>
          <a:xfrm>
            <a:off x="5176887" y="2309567"/>
            <a:ext cx="2817261" cy="424206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5607544" y="5173081"/>
            <a:ext cx="333375" cy="7267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74375" y="5875478"/>
            <a:ext cx="1281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DC motor</a:t>
            </a:r>
            <a:endParaRPr lang="en-GB" sz="2000" dirty="0"/>
          </a:p>
        </p:txBody>
      </p:sp>
      <p:cxnSp>
        <p:nvCxnSpPr>
          <p:cNvPr id="11" name="Straight Arrow Connector 10"/>
          <p:cNvCxnSpPr>
            <a:stCxn id="13" idx="2"/>
          </p:cNvCxnSpPr>
          <p:nvPr/>
        </p:nvCxnSpPr>
        <p:spPr>
          <a:xfrm>
            <a:off x="1273552" y="3187743"/>
            <a:ext cx="839138" cy="5209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582949" y="5173081"/>
            <a:ext cx="717276" cy="1573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0737" y="2787633"/>
            <a:ext cx="1125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Muscles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300225" y="4898625"/>
            <a:ext cx="1187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Body</a:t>
            </a:r>
          </a:p>
          <a:p>
            <a:r>
              <a:rPr lang="en-US" sz="2000" dirty="0" smtClean="0"/>
              <a:t>segments</a:t>
            </a:r>
            <a:endParaRPr lang="en-GB" sz="20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2234943" y="3954549"/>
            <a:ext cx="1065282" cy="12185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2"/>
          </p:cNvCxnSpPr>
          <p:nvPr/>
        </p:nvCxnSpPr>
        <p:spPr>
          <a:xfrm>
            <a:off x="1273552" y="3187743"/>
            <a:ext cx="951964" cy="14708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662570" y="5033301"/>
            <a:ext cx="586643" cy="58957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66006" y="4633191"/>
            <a:ext cx="1582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Exoskeleton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710737" y="6108344"/>
            <a:ext cx="2516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Vinh</a:t>
            </a:r>
            <a:r>
              <a:rPr lang="en-US" dirty="0"/>
              <a:t> Nguyen</a:t>
            </a:r>
          </a:p>
        </p:txBody>
      </p:sp>
    </p:spTree>
    <p:extLst>
      <p:ext uri="{BB962C8B-B14F-4D97-AF65-F5344CB8AC3E}">
        <p14:creationId xmlns:p14="http://schemas.microsoft.com/office/powerpoint/2010/main" val="367271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Modeling, Simulation &amp; Control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404414" y="6242594"/>
            <a:ext cx="2516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Vinh</a:t>
            </a:r>
            <a:r>
              <a:rPr lang="en-US" dirty="0">
                <a:solidFill>
                  <a:schemeClr val="bg1"/>
                </a:solidFill>
              </a:rPr>
              <a:t> Nguyen</a:t>
            </a:r>
          </a:p>
        </p:txBody>
      </p:sp>
      <p:pic>
        <p:nvPicPr>
          <p:cNvPr id="3" name="arm-with-exo-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15430" y="1552676"/>
            <a:ext cx="3513140" cy="498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1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97" y="1694305"/>
            <a:ext cx="7886700" cy="1325563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0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Learning Objectives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Understand what is an exoskeleton and how do they work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Understand how humans move and how we can use robots to assist our movements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How to build and control a basic elbow exoskeleton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5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674" y="883600"/>
            <a:ext cx="8166558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Integrating anatomy &amp; biomechanics to understand human movement</a:t>
            </a:r>
            <a:endParaRPr lang="en-US" dirty="0"/>
          </a:p>
        </p:txBody>
      </p:sp>
      <p:pic>
        <p:nvPicPr>
          <p:cNvPr id="4" name="Running_ACS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41553" y="2382626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FlexPistGait_01-18-201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35159" y="2209163"/>
            <a:ext cx="5686945" cy="426520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6674" y="883600"/>
            <a:ext cx="8166558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Integrating anatomy &amp; biomechanics to understand human movement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10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9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Organ Systems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20364" y="1286757"/>
            <a:ext cx="5482473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en-US" b="1" dirty="0" smtClean="0"/>
          </a:p>
          <a:p>
            <a:pPr marL="0" indent="0">
              <a:buNone/>
            </a:pPr>
            <a:r>
              <a:rPr lang="en-US" altLang="en-US" b="1" dirty="0" smtClean="0"/>
              <a:t>Three organ systems are especially important for movement:</a:t>
            </a:r>
          </a:p>
          <a:p>
            <a:pPr>
              <a:spcBef>
                <a:spcPts val="1800"/>
              </a:spcBef>
            </a:pPr>
            <a:r>
              <a:rPr lang="en-US" altLang="en-US" dirty="0" smtClean="0"/>
              <a:t>Skeletal </a:t>
            </a:r>
          </a:p>
          <a:p>
            <a:r>
              <a:rPr lang="en-US" altLang="en-US" dirty="0" smtClean="0"/>
              <a:t>Muscular</a:t>
            </a:r>
          </a:p>
          <a:p>
            <a:r>
              <a:rPr lang="en-US" altLang="en-US" dirty="0" smtClean="0"/>
              <a:t>Nervous</a:t>
            </a:r>
          </a:p>
          <a:p>
            <a:endParaRPr lang="en-US" altLang="en-US" b="1" dirty="0" smtClean="0"/>
          </a:p>
          <a:p>
            <a:endParaRPr lang="en-US" altLang="en-US" b="1" dirty="0" smtClean="0"/>
          </a:p>
          <a:p>
            <a:endParaRPr lang="en-US" altLang="en-US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1"/>
          <a:stretch/>
        </p:blipFill>
        <p:spPr bwMode="auto">
          <a:xfrm>
            <a:off x="3296606" y="2819714"/>
            <a:ext cx="1359532" cy="3613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341805" y="6437948"/>
            <a:ext cx="1295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  <a:latin typeface="Geneva"/>
              </a:rPr>
              <a:t>© </a:t>
            </a:r>
            <a:r>
              <a:rPr lang="en-US" altLang="en-US" sz="1200" dirty="0" err="1" smtClean="0">
                <a:solidFill>
                  <a:schemeClr val="bg1"/>
                </a:solidFill>
                <a:latin typeface="Geneva"/>
              </a:rPr>
              <a:t>Sparkcharts</a:t>
            </a:r>
            <a:endParaRPr lang="en-US" altLang="en-US" sz="1200" dirty="0">
              <a:solidFill>
                <a:schemeClr val="bg1"/>
              </a:solidFill>
              <a:latin typeface="Geneva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710" y="2807623"/>
            <a:ext cx="1731290" cy="36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41957" y="6437948"/>
            <a:ext cx="1295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  <a:latin typeface="Geneva"/>
              </a:rPr>
              <a:t>© </a:t>
            </a:r>
            <a:r>
              <a:rPr lang="en-US" altLang="en-US" sz="1200" dirty="0" err="1">
                <a:solidFill>
                  <a:schemeClr val="bg1"/>
                </a:solidFill>
                <a:latin typeface="Geneva"/>
              </a:rPr>
              <a:t>Sparkcharts</a:t>
            </a:r>
            <a:endParaRPr lang="en-US" altLang="en-US" sz="1200" dirty="0">
              <a:solidFill>
                <a:schemeClr val="bg1"/>
              </a:solidFill>
              <a:latin typeface="Geneva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687" y="2801487"/>
            <a:ext cx="1591713" cy="361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500036" y="6437948"/>
            <a:ext cx="1295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Geneva"/>
              </a:rPr>
              <a:t>© Sparkcharts</a:t>
            </a:r>
          </a:p>
        </p:txBody>
      </p:sp>
    </p:spTree>
    <p:extLst>
      <p:ext uri="{BB962C8B-B14F-4D97-AF65-F5344CB8AC3E}">
        <p14:creationId xmlns:p14="http://schemas.microsoft.com/office/powerpoint/2010/main" val="277344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Skeletal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Font typeface="Wingdings" panose="05000000000000000000" pitchFamily="2" charset="2"/>
              <a:buNone/>
              <a:defRPr/>
            </a:pPr>
            <a:r>
              <a:rPr lang="en-US" b="1" dirty="0"/>
              <a:t>Skeleton</a:t>
            </a:r>
          </a:p>
          <a:p>
            <a:pPr>
              <a:spcBef>
                <a:spcPts val="1200"/>
              </a:spcBef>
              <a:defRPr/>
            </a:pPr>
            <a:r>
              <a:rPr lang="en-US" dirty="0"/>
              <a:t>consists of 206 bones</a:t>
            </a:r>
          </a:p>
          <a:p>
            <a:pPr>
              <a:spcBef>
                <a:spcPts val="1200"/>
              </a:spcBef>
              <a:defRPr/>
            </a:pPr>
            <a:r>
              <a:rPr lang="en-US" dirty="0"/>
              <a:t>divided into two components</a:t>
            </a:r>
          </a:p>
          <a:p>
            <a:pPr lvl="1">
              <a:spcBef>
                <a:spcPts val="1200"/>
              </a:spcBef>
              <a:defRPr/>
            </a:pPr>
            <a:r>
              <a:rPr lang="en-US" b="1" dirty="0"/>
              <a:t>axial skeleton </a:t>
            </a:r>
            <a:r>
              <a:rPr lang="en-US" dirty="0"/>
              <a:t>(central)</a:t>
            </a:r>
          </a:p>
          <a:p>
            <a:pPr lvl="1">
              <a:spcBef>
                <a:spcPts val="1200"/>
              </a:spcBef>
              <a:defRPr/>
            </a:pPr>
            <a:r>
              <a:rPr lang="en-US" b="1" dirty="0"/>
              <a:t>appendicular skeleton </a:t>
            </a:r>
            <a:r>
              <a:rPr lang="en-US" dirty="0"/>
              <a:t>(peripheral)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524000"/>
            <a:ext cx="1608138" cy="448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086600" y="5973763"/>
            <a:ext cx="1295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  <a:latin typeface="Geneva"/>
              </a:rPr>
              <a:t>© </a:t>
            </a:r>
            <a:r>
              <a:rPr lang="en-US" altLang="en-US" sz="1200" dirty="0" err="1">
                <a:solidFill>
                  <a:schemeClr val="bg1"/>
                </a:solidFill>
                <a:latin typeface="Geneva"/>
              </a:rPr>
              <a:t>Sparkcharts</a:t>
            </a:r>
            <a:endParaRPr lang="en-US" altLang="en-US" sz="1200" dirty="0">
              <a:solidFill>
                <a:schemeClr val="bg1"/>
              </a:solidFill>
              <a:latin typeface="Geneva"/>
            </a:endParaRPr>
          </a:p>
        </p:txBody>
      </p:sp>
      <p:sp>
        <p:nvSpPr>
          <p:cNvPr id="7" name="Snip Same Side Corner Rectangle 6"/>
          <p:cNvSpPr/>
          <p:nvPr/>
        </p:nvSpPr>
        <p:spPr bwMode="auto">
          <a:xfrm rot="10800000">
            <a:off x="7401908" y="1690689"/>
            <a:ext cx="676275" cy="2132441"/>
          </a:xfrm>
          <a:prstGeom prst="snip2SameRect">
            <a:avLst>
              <a:gd name="adj1" fmla="val 50000"/>
              <a:gd name="adj2" fmla="val 0"/>
            </a:avLst>
          </a:prstGeom>
          <a:noFill/>
          <a:ln w="2540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neva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401906" y="3589020"/>
            <a:ext cx="676277" cy="2202180"/>
          </a:xfrm>
          <a:prstGeom prst="rect">
            <a:avLst/>
          </a:prstGeom>
          <a:noFill/>
          <a:ln w="25400" algn="ctr">
            <a:solidFill>
              <a:srgbClr val="33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neva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7109460" y="2286000"/>
            <a:ext cx="292445" cy="1905000"/>
          </a:xfrm>
          <a:prstGeom prst="rect">
            <a:avLst/>
          </a:prstGeom>
          <a:noFill/>
          <a:ln w="25400" algn="ctr">
            <a:solidFill>
              <a:srgbClr val="33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neva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8078182" y="2286000"/>
            <a:ext cx="280957" cy="1905000"/>
          </a:xfrm>
          <a:prstGeom prst="rect">
            <a:avLst/>
          </a:prstGeom>
          <a:noFill/>
          <a:ln w="25400" algn="ctr">
            <a:solidFill>
              <a:srgbClr val="33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840C22"/>
              </a:buClr>
              <a:buSzPct val="10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0C22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358494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715096"/>
            <a:ext cx="4063930" cy="4585685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altLang="en-US" sz="2600" dirty="0" smtClean="0"/>
              <a:t>Joint: the articulation </a:t>
            </a:r>
            <a:r>
              <a:rPr lang="en-US" altLang="en-US" sz="2600" dirty="0"/>
              <a:t>between two </a:t>
            </a:r>
            <a:r>
              <a:rPr lang="en-US" altLang="en-US" sz="2600" dirty="0" smtClean="0"/>
              <a:t>or </a:t>
            </a:r>
            <a:r>
              <a:rPr lang="en-US" altLang="en-US" sz="2600" dirty="0"/>
              <a:t>more </a:t>
            </a:r>
            <a:r>
              <a:rPr lang="en-US" altLang="en-US" sz="2600" dirty="0" smtClean="0"/>
              <a:t>bones</a:t>
            </a:r>
            <a:endParaRPr lang="en-US" altLang="en-US" sz="2600" b="1" dirty="0"/>
          </a:p>
          <a:p>
            <a:pPr>
              <a:spcBef>
                <a:spcPts val="1200"/>
              </a:spcBef>
            </a:pPr>
            <a:r>
              <a:rPr lang="en-US" altLang="en-US" sz="2600" dirty="0" smtClean="0"/>
              <a:t>Typically </a:t>
            </a:r>
            <a:r>
              <a:rPr lang="en-US" altLang="en-US" sz="2600" dirty="0"/>
              <a:t>classified by the </a:t>
            </a:r>
            <a:r>
              <a:rPr lang="en-US" altLang="en-US" sz="2600" b="1" dirty="0"/>
              <a:t>motions</a:t>
            </a:r>
            <a:r>
              <a:rPr lang="en-US" altLang="en-US" sz="2600" dirty="0"/>
              <a:t> they </a:t>
            </a:r>
            <a:r>
              <a:rPr lang="en-US" altLang="en-US" sz="2600" dirty="0" smtClean="0"/>
              <a:t>permit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altLang="en-US" sz="2600" dirty="0" smtClean="0"/>
              <a:t>Most relevant example:</a:t>
            </a:r>
          </a:p>
          <a:p>
            <a:pPr>
              <a:spcBef>
                <a:spcPts val="1200"/>
              </a:spcBef>
            </a:pPr>
            <a:r>
              <a:rPr lang="en-US" altLang="en-US" sz="2600" b="1" dirty="0" err="1" smtClean="0"/>
              <a:t>diarthrodial</a:t>
            </a:r>
            <a:r>
              <a:rPr lang="en-US" altLang="en-US" sz="2600" b="1" dirty="0"/>
              <a:t>:</a:t>
            </a:r>
            <a:r>
              <a:rPr lang="en-US" altLang="en-US" sz="2600" dirty="0"/>
              <a:t> freely moveable joints that permit motion about one, </a:t>
            </a:r>
            <a:r>
              <a:rPr lang="en-US" altLang="en-US" sz="2600" dirty="0" smtClean="0"/>
              <a:t>two </a:t>
            </a:r>
            <a:r>
              <a:rPr lang="en-US" altLang="en-US" sz="2600" dirty="0"/>
              <a:t>or three </a:t>
            </a:r>
            <a:r>
              <a:rPr lang="en-US" altLang="en-US" sz="2600" dirty="0" smtClean="0"/>
              <a:t>axes</a:t>
            </a:r>
            <a:endParaRPr lang="en-US" altLang="en-US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3"/>
          <a:stretch>
            <a:fillRect/>
          </a:stretch>
        </p:blipFill>
        <p:spPr bwMode="auto">
          <a:xfrm>
            <a:off x="4800600" y="1752600"/>
            <a:ext cx="3990975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83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Joints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502814" cy="4351338"/>
          </a:xfrm>
        </p:spPr>
        <p:txBody>
          <a:bodyPr/>
          <a:lstStyle/>
          <a:p>
            <a:pPr marL="0" indent="0">
              <a:spcBef>
                <a:spcPts val="1200"/>
              </a:spcBef>
              <a:buFont typeface="Wingdings" panose="05000000000000000000" pitchFamily="2" charset="2"/>
              <a:buNone/>
              <a:defRPr/>
            </a:pPr>
            <a:r>
              <a:rPr lang="en-US" b="1" dirty="0" smtClean="0"/>
              <a:t>Two examples:</a:t>
            </a:r>
          </a:p>
          <a:p>
            <a:pPr marL="0" indent="0">
              <a:spcBef>
                <a:spcPts val="1800"/>
              </a:spcBef>
              <a:buFont typeface="Wingdings" panose="05000000000000000000" pitchFamily="2" charset="2"/>
              <a:buNone/>
              <a:defRPr/>
            </a:pPr>
            <a:r>
              <a:rPr lang="en-US" b="1" dirty="0" smtClean="0"/>
              <a:t>Hinge </a:t>
            </a:r>
            <a:r>
              <a:rPr lang="en-US" b="1" dirty="0"/>
              <a:t>joint </a:t>
            </a:r>
            <a:r>
              <a:rPr lang="en-US" dirty="0"/>
              <a:t>(</a:t>
            </a:r>
            <a:r>
              <a:rPr lang="en-US" dirty="0" err="1"/>
              <a:t>uni</a:t>
            </a:r>
            <a:r>
              <a:rPr lang="en-US" dirty="0"/>
              <a:t>-axial)</a:t>
            </a:r>
          </a:p>
          <a:p>
            <a:pPr>
              <a:spcBef>
                <a:spcPts val="1200"/>
              </a:spcBef>
              <a:defRPr/>
            </a:pPr>
            <a:r>
              <a:rPr lang="en-US" dirty="0"/>
              <a:t>Reciprocal convex and concave </a:t>
            </a:r>
            <a:r>
              <a:rPr lang="en-US" dirty="0" smtClean="0"/>
              <a:t>cylindrical surfaces</a:t>
            </a:r>
            <a:endParaRPr lang="en-US" dirty="0"/>
          </a:p>
          <a:p>
            <a:pPr marL="0" indent="0">
              <a:spcBef>
                <a:spcPts val="1800"/>
              </a:spcBef>
              <a:buFont typeface="Wingdings" panose="05000000000000000000" pitchFamily="2" charset="2"/>
              <a:buNone/>
              <a:defRPr/>
            </a:pPr>
            <a:r>
              <a:rPr lang="en-US" b="1" dirty="0" smtClean="0"/>
              <a:t>Ball-and-socket</a:t>
            </a:r>
            <a:r>
              <a:rPr lang="en-US" dirty="0" smtClean="0"/>
              <a:t> </a:t>
            </a:r>
            <a:r>
              <a:rPr lang="en-US" dirty="0"/>
              <a:t>(tri-axial)</a:t>
            </a:r>
          </a:p>
          <a:p>
            <a:pPr>
              <a:spcBef>
                <a:spcPts val="1200"/>
              </a:spcBef>
              <a:defRPr/>
            </a:pPr>
            <a:r>
              <a:rPr lang="en-US" dirty="0"/>
              <a:t>Reciprocal concave and convex </a:t>
            </a:r>
            <a:r>
              <a:rPr lang="en-US" dirty="0" smtClean="0"/>
              <a:t>spherical surfaces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464" y="4070097"/>
            <a:ext cx="2884198" cy="237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" r="6020"/>
          <a:stretch>
            <a:fillRect/>
          </a:stretch>
        </p:blipFill>
        <p:spPr bwMode="auto">
          <a:xfrm>
            <a:off x="5165165" y="1312664"/>
            <a:ext cx="2813223" cy="2614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56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3908</TotalTime>
  <Words>658</Words>
  <Application>Microsoft Office PowerPoint</Application>
  <PresentationFormat>On-screen Show (4:3)</PresentationFormat>
  <Paragraphs>158</Paragraphs>
  <Slides>27</Slides>
  <Notes>1</Notes>
  <HiddenSlides>0</HiddenSlides>
  <MMClips>3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Calibri Light</vt:lpstr>
      <vt:lpstr>Gadugi</vt:lpstr>
      <vt:lpstr>Geneva</vt:lpstr>
      <vt:lpstr>Symbol</vt:lpstr>
      <vt:lpstr>Wingdings</vt:lpstr>
      <vt:lpstr>Office Theme</vt:lpstr>
      <vt:lpstr>Photo Editor Photo</vt:lpstr>
      <vt:lpstr>PowerPoint Presentation</vt:lpstr>
      <vt:lpstr>Today’s Agenda</vt:lpstr>
      <vt:lpstr>Learning Objectives</vt:lpstr>
      <vt:lpstr>Integrating anatomy &amp; biomechanics to understand human movement</vt:lpstr>
      <vt:lpstr>Integrating anatomy &amp; biomechanics to understand human movement</vt:lpstr>
      <vt:lpstr>Human Organ Systems</vt:lpstr>
      <vt:lpstr>Skeletal System</vt:lpstr>
      <vt:lpstr>Joints</vt:lpstr>
      <vt:lpstr>Types of Joints</vt:lpstr>
      <vt:lpstr>Muscular System</vt:lpstr>
      <vt:lpstr>Muscular System</vt:lpstr>
      <vt:lpstr>Muscular System</vt:lpstr>
      <vt:lpstr>Muscular System</vt:lpstr>
      <vt:lpstr>Nervous System</vt:lpstr>
      <vt:lpstr>Neuromuscular Control</vt:lpstr>
      <vt:lpstr>Neuromuscular Control</vt:lpstr>
      <vt:lpstr>Neuromuscular Control</vt:lpstr>
      <vt:lpstr>Musculoskeletal Transformations</vt:lpstr>
      <vt:lpstr>Muscle-Joint Function</vt:lpstr>
      <vt:lpstr>Muscle-Joint Function</vt:lpstr>
      <vt:lpstr>Studying Human Movement</vt:lpstr>
      <vt:lpstr>Motion Capture</vt:lpstr>
      <vt:lpstr>Force/Pressure Measurement</vt:lpstr>
      <vt:lpstr>Electromyography</vt:lpstr>
      <vt:lpstr>Modeling, Simulation &amp; Control</vt:lpstr>
      <vt:lpstr>Modeling, Simulation &amp; Control</vt:lpstr>
      <vt:lpstr>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Sup</dc:creator>
  <cp:lastModifiedBy>Brian Umberger</cp:lastModifiedBy>
  <cp:revision>232</cp:revision>
  <cp:lastPrinted>2017-03-22T21:16:19Z</cp:lastPrinted>
  <dcterms:created xsi:type="dcterms:W3CDTF">2016-04-25T14:52:21Z</dcterms:created>
  <dcterms:modified xsi:type="dcterms:W3CDTF">2017-03-25T12:07:03Z</dcterms:modified>
</cp:coreProperties>
</file>