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4"/>
  </p:handoutMasterIdLst>
  <p:sldIdLst>
    <p:sldId id="256" r:id="rId2"/>
    <p:sldId id="257" r:id="rId3"/>
    <p:sldId id="258" r:id="rId4"/>
    <p:sldId id="260" r:id="rId5"/>
    <p:sldId id="262" r:id="rId6"/>
    <p:sldId id="273" r:id="rId7"/>
    <p:sldId id="274" r:id="rId8"/>
    <p:sldId id="275" r:id="rId9"/>
    <p:sldId id="277" r:id="rId10"/>
    <p:sldId id="265" r:id="rId11"/>
    <p:sldId id="276" r:id="rId12"/>
    <p:sldId id="278" r:id="rId13"/>
    <p:sldId id="266" r:id="rId14"/>
    <p:sldId id="268" r:id="rId15"/>
    <p:sldId id="270" r:id="rId16"/>
    <p:sldId id="271" r:id="rId17"/>
    <p:sldId id="269" r:id="rId18"/>
    <p:sldId id="279" r:id="rId19"/>
    <p:sldId id="263" r:id="rId20"/>
    <p:sldId id="259" r:id="rId21"/>
    <p:sldId id="280" r:id="rId22"/>
    <p:sldId id="267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48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2DAF08D-4F7C-4C46-89B3-BAE062C390F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543604E-F1BE-4C0B-9FCE-463B12C68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85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73D7E5-67E8-46E0-BEC3-0BCE9B3F655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A87EDD5-CDE4-4797-A259-E61C84BB3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nsus.gov/acs/www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arku.edu/clark-poll-emerging-adulthoo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Emerging Adulthood in Open Adoption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Deborah H. Siegel, Ph.D., LICSW</a:t>
            </a:r>
          </a:p>
          <a:p>
            <a:r>
              <a:rPr lang="en-US" dirty="0" smtClean="0"/>
              <a:t>Professor, School of Social Work</a:t>
            </a:r>
          </a:p>
          <a:p>
            <a:r>
              <a:rPr lang="en-US" dirty="0" smtClean="0"/>
              <a:t>Rhode Island College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19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/>
              <a:t>Adoption issues intensify, deepen and complicate the normal developmental tasks of emerging adulthood:</a:t>
            </a:r>
          </a:p>
          <a:p>
            <a:r>
              <a:rPr lang="en-US" dirty="0" smtClean="0"/>
              <a:t>Who am I?  Consolidate one’s sense of identity</a:t>
            </a:r>
          </a:p>
          <a:p>
            <a:r>
              <a:rPr lang="en-US" dirty="0" smtClean="0"/>
              <a:t>Where do I belong? Who are my people?  Where do I fit in?</a:t>
            </a:r>
          </a:p>
          <a:p>
            <a:r>
              <a:rPr lang="en-US" dirty="0" smtClean="0"/>
              <a:t>Am I good enough, worthy?</a:t>
            </a:r>
          </a:p>
          <a:p>
            <a:r>
              <a:rPr lang="en-US" dirty="0" smtClean="0"/>
              <a:t>Do I have unknown genetic risks?  </a:t>
            </a:r>
          </a:p>
          <a:p>
            <a:r>
              <a:rPr lang="en-US" dirty="0" smtClean="0"/>
              <a:t>When there are secrets and cut offs in the adoption, do I search?  Will I be glad I did, or regret it?  Will I hurt someone or myself?  How do I do it?  Will I fall in love with a bio relative? Is it safe for me to have kids?</a:t>
            </a:r>
          </a:p>
          <a:p>
            <a:r>
              <a:rPr lang="en-US" dirty="0" smtClean="0"/>
              <a:t>In open adoption, how do I renegotiate relationships with my adoptive family and my birth family members, now that I’m in charge of contact, not my parents?</a:t>
            </a:r>
          </a:p>
          <a:p>
            <a:r>
              <a:rPr lang="en-US" dirty="0" smtClean="0"/>
              <a:t>Other issues….?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adoption issues add to this mix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445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Learning differences (aka “learning disabilities”)</a:t>
            </a:r>
          </a:p>
          <a:p>
            <a:r>
              <a:rPr lang="en-US" dirty="0" smtClean="0"/>
              <a:t>History of traumatic neglect, abuse in the bio family</a:t>
            </a:r>
          </a:p>
          <a:p>
            <a:r>
              <a:rPr lang="en-US" dirty="0" smtClean="0"/>
              <a:t>History of loss and separation through foster care</a:t>
            </a:r>
          </a:p>
          <a:p>
            <a:r>
              <a:rPr lang="en-US" dirty="0" smtClean="0"/>
              <a:t>Mental health/behavioral health challenges</a:t>
            </a:r>
          </a:p>
          <a:p>
            <a:r>
              <a:rPr lang="en-US" dirty="0" smtClean="0"/>
              <a:t>Physical health challenges</a:t>
            </a:r>
          </a:p>
          <a:p>
            <a:r>
              <a:rPr lang="en-US" dirty="0" smtClean="0"/>
              <a:t>Inter-country adoption across national boundaries</a:t>
            </a:r>
          </a:p>
          <a:p>
            <a:r>
              <a:rPr lang="en-US" dirty="0" err="1" smtClean="0"/>
              <a:t>Transracial</a:t>
            </a:r>
            <a:r>
              <a:rPr lang="en-US" dirty="0" smtClean="0"/>
              <a:t>, </a:t>
            </a:r>
            <a:r>
              <a:rPr lang="en-US" dirty="0" err="1" smtClean="0"/>
              <a:t>transcultural</a:t>
            </a:r>
            <a:r>
              <a:rPr lang="en-US" dirty="0" smtClean="0"/>
              <a:t> placement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IT’S COMPLICATED!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other special circumstances add to the mix….</a:t>
            </a:r>
            <a:endParaRPr lang="en-US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they live?  Are they in school? Employed?  How are their family relationships?</a:t>
            </a:r>
          </a:p>
          <a:p>
            <a:r>
              <a:rPr lang="en-US" dirty="0" smtClean="0"/>
              <a:t>How are they feeling about having grown up in open adoption?</a:t>
            </a:r>
          </a:p>
          <a:p>
            <a:r>
              <a:rPr lang="en-US" dirty="0" smtClean="0"/>
              <a:t>What’s been open about their adoptions?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are emerging adults who grew up in open adoption doing?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study’s questions, and initial reasons for the study</a:t>
            </a:r>
          </a:p>
          <a:p>
            <a:r>
              <a:rPr lang="en-US" dirty="0" smtClean="0"/>
              <a:t>The study’s exploratory descriptive design and snowball sampling method</a:t>
            </a:r>
          </a:p>
          <a:p>
            <a:r>
              <a:rPr lang="en-US" dirty="0" smtClean="0"/>
              <a:t>The four phases – infancy, ages 7-9, adolescence, ages 21-23; findings from each phase</a:t>
            </a:r>
          </a:p>
          <a:p>
            <a:r>
              <a:rPr lang="en-US" dirty="0" smtClean="0"/>
              <a:t>Questions asked of the 18 to 23 year old young adults and their parents; rationale for speaking with the emerging adults</a:t>
            </a:r>
          </a:p>
          <a:p>
            <a:r>
              <a:rPr lang="en-US" dirty="0" smtClean="0"/>
              <a:t>Findings from the interviews with the young adults</a:t>
            </a:r>
          </a:p>
          <a:p>
            <a:r>
              <a:rPr lang="en-US" dirty="0" smtClean="0"/>
              <a:t>Implications for practice and </a:t>
            </a:r>
            <a:r>
              <a:rPr lang="en-US" dirty="0" smtClean="0"/>
              <a:t>policy</a:t>
            </a:r>
          </a:p>
          <a:p>
            <a:pPr marL="109728" indent="0">
              <a:buNone/>
            </a:pPr>
            <a:r>
              <a:rPr lang="en-US" sz="1900" dirty="0" smtClean="0"/>
              <a:t>From Siegel (2012)</a:t>
            </a:r>
            <a:endParaRPr lang="en-US" sz="1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 Findings on Young Adults Who Grew Up in Open Adoptions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62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Sample mortality:</a:t>
            </a:r>
          </a:p>
          <a:p>
            <a:r>
              <a:rPr lang="en-US" dirty="0" smtClean="0"/>
              <a:t>1993:   21 adoptees in 21 families</a:t>
            </a:r>
          </a:p>
          <a:p>
            <a:r>
              <a:rPr lang="en-US" dirty="0" smtClean="0"/>
              <a:t>2003:   17 families</a:t>
            </a:r>
          </a:p>
          <a:p>
            <a:r>
              <a:rPr lang="en-US" dirty="0" smtClean="0"/>
              <a:t>2008:   17 families</a:t>
            </a:r>
          </a:p>
          <a:p>
            <a:r>
              <a:rPr lang="en-US" dirty="0" smtClean="0"/>
              <a:t>2012:   11 adoptees in 10 families</a:t>
            </a:r>
          </a:p>
          <a:p>
            <a:pPr>
              <a:buNone/>
            </a:pPr>
            <a:r>
              <a:rPr lang="en-US" dirty="0" smtClean="0"/>
              <a:t>    Given the non-probability sample and the sample mortality, one cannot generalize from the data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study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48% of those reached out to responded “yes” (some never answered; no one declined the interview directly)</a:t>
            </a:r>
          </a:p>
          <a:p>
            <a:r>
              <a:rPr lang="en-US" dirty="0" smtClean="0"/>
              <a:t>1 was age 18</a:t>
            </a:r>
          </a:p>
          <a:p>
            <a:r>
              <a:rPr lang="en-US" dirty="0" smtClean="0"/>
              <a:t>1 was age 19</a:t>
            </a:r>
          </a:p>
          <a:p>
            <a:r>
              <a:rPr lang="en-US" dirty="0" smtClean="0"/>
              <a:t>8 were age 21</a:t>
            </a:r>
          </a:p>
          <a:p>
            <a:r>
              <a:rPr lang="en-US" dirty="0" smtClean="0"/>
              <a:t>1 was age 23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young adults in phase 4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u="sng" dirty="0" smtClean="0"/>
              <a:t>EDUCATION</a:t>
            </a:r>
          </a:p>
          <a:p>
            <a:r>
              <a:rPr lang="en-US" sz="2000" dirty="0" smtClean="0"/>
              <a:t>All 11 had completed high school</a:t>
            </a:r>
          </a:p>
          <a:p>
            <a:r>
              <a:rPr lang="en-US" sz="2000" dirty="0" smtClean="0"/>
              <a:t>6 were in college</a:t>
            </a:r>
          </a:p>
          <a:p>
            <a:r>
              <a:rPr lang="en-US" sz="2000" dirty="0" smtClean="0"/>
              <a:t>3 had graduated from college</a:t>
            </a:r>
          </a:p>
          <a:p>
            <a:r>
              <a:rPr lang="en-US" sz="2000" u="sng" dirty="0" smtClean="0"/>
              <a:t>LIVING ARRANGEMENT</a:t>
            </a:r>
          </a:p>
          <a:p>
            <a:r>
              <a:rPr lang="en-US" sz="2000" dirty="0" smtClean="0"/>
              <a:t>7 lived with their parents</a:t>
            </a:r>
          </a:p>
          <a:p>
            <a:r>
              <a:rPr lang="en-US" sz="2000" dirty="0" smtClean="0"/>
              <a:t>2 lived in an apartment with a significant other</a:t>
            </a:r>
          </a:p>
          <a:p>
            <a:r>
              <a:rPr lang="en-US" sz="2000" dirty="0" smtClean="0"/>
              <a:t>2 lived at college</a:t>
            </a:r>
          </a:p>
          <a:p>
            <a:r>
              <a:rPr lang="en-US" sz="2000" u="sng" dirty="0" smtClean="0"/>
              <a:t>EMPLOYMENT</a:t>
            </a:r>
          </a:p>
          <a:p>
            <a:r>
              <a:rPr lang="en-US" sz="2000" dirty="0" smtClean="0"/>
              <a:t>All were employed either part of full time</a:t>
            </a:r>
          </a:p>
          <a:p>
            <a:r>
              <a:rPr lang="en-US" sz="2000" dirty="0" smtClean="0"/>
              <a:t>Only the 23 year old was financially independent of the adoptive parents</a:t>
            </a:r>
          </a:p>
          <a:p>
            <a:r>
              <a:rPr lang="en-US" sz="2000" u="sng" dirty="0" smtClean="0"/>
              <a:t>THUS, THESE EMERGING ADULTS WERE FAIRLY TYPICAL OF NATIONAL DATA</a:t>
            </a:r>
            <a:endParaRPr lang="en-US" sz="2000" u="sn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phase 4 young adults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been open in your adoption?</a:t>
            </a:r>
          </a:p>
          <a:p>
            <a:r>
              <a:rPr lang="en-US" dirty="0" smtClean="0"/>
              <a:t>How, if at all, has the openness changed over time?</a:t>
            </a:r>
          </a:p>
          <a:p>
            <a:r>
              <a:rPr lang="en-US" dirty="0" smtClean="0"/>
              <a:t>What has open adoption been like for you?</a:t>
            </a:r>
          </a:p>
          <a:p>
            <a:r>
              <a:rPr lang="en-US" dirty="0" smtClean="0"/>
              <a:t>What if any challenges have you encountered living with an open adoption?</a:t>
            </a:r>
          </a:p>
          <a:p>
            <a:r>
              <a:rPr lang="en-US" dirty="0" smtClean="0"/>
              <a:t>To what extent would you have been better off with less contact?</a:t>
            </a:r>
          </a:p>
          <a:p>
            <a:r>
              <a:rPr lang="en-US" dirty="0" smtClean="0"/>
              <a:t>What fears, anxieties, unanswered questions do you have about open adoption?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asked of the young adults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18 to 23 year old respondents:</a:t>
            </a:r>
          </a:p>
          <a:p>
            <a:r>
              <a:rPr lang="en-US" sz="2000" dirty="0" smtClean="0"/>
              <a:t>Recognize that every open adoption is unique in terms of who participates, how, when, where and how often</a:t>
            </a:r>
          </a:p>
          <a:p>
            <a:r>
              <a:rPr lang="en-US" sz="2000" dirty="0" smtClean="0"/>
              <a:t>Hence, the believe that one size does not fit all; there is not one “right” way to have an open adoption</a:t>
            </a:r>
          </a:p>
          <a:p>
            <a:r>
              <a:rPr lang="en-US" sz="2000" dirty="0" smtClean="0"/>
              <a:t>Want self determination, facts, and access to their birth families</a:t>
            </a:r>
          </a:p>
          <a:p>
            <a:r>
              <a:rPr lang="en-US" sz="2000" dirty="0" smtClean="0"/>
              <a:t>See challenges that emerge in their open adoption relationships as opportunities to develop identity, expand family, and process feelings</a:t>
            </a:r>
          </a:p>
          <a:p>
            <a:r>
              <a:rPr lang="en-US" sz="2000" dirty="0" smtClean="0"/>
              <a:t>See the need to recalibrate the open adoption contact and relationships as things change over time, which they inevitably will</a:t>
            </a:r>
          </a:p>
          <a:p>
            <a:r>
              <a:rPr lang="en-US" sz="2000" dirty="0" smtClean="0"/>
              <a:t>Believe that </a:t>
            </a:r>
            <a:r>
              <a:rPr lang="en-US" sz="2000" dirty="0" err="1" smtClean="0"/>
              <a:t>agenciesshould</a:t>
            </a:r>
            <a:r>
              <a:rPr lang="en-US" sz="2000" dirty="0" smtClean="0"/>
              <a:t> offer post-adoption education and supportive services at every phase of the adoption lifelong journey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Findings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Funding vocational training, community college, four year college </a:t>
            </a:r>
            <a:r>
              <a:rPr lang="en-US" dirty="0" smtClean="0"/>
              <a:t>educations</a:t>
            </a:r>
          </a:p>
          <a:p>
            <a:r>
              <a:rPr lang="en-US" dirty="0" smtClean="0"/>
              <a:t>Moving from an industrial to a service, high tech economy</a:t>
            </a:r>
          </a:p>
          <a:p>
            <a:r>
              <a:rPr lang="en-US" dirty="0" smtClean="0"/>
              <a:t>Part time vs full time jobs with benefits</a:t>
            </a:r>
          </a:p>
          <a:p>
            <a:r>
              <a:rPr lang="en-US" dirty="0" smtClean="0"/>
              <a:t>Depressed wages</a:t>
            </a:r>
            <a:endParaRPr lang="en-US" dirty="0" smtClean="0"/>
          </a:p>
          <a:p>
            <a:r>
              <a:rPr lang="en-US" dirty="0" smtClean="0"/>
              <a:t>“Middle class economics” vs “trickle down </a:t>
            </a:r>
            <a:r>
              <a:rPr lang="en-US" dirty="0" smtClean="0"/>
              <a:t>economics;” growing income disparities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role of government vs the private sector in creating a safety net</a:t>
            </a:r>
          </a:p>
          <a:p>
            <a:r>
              <a:rPr lang="en-US" dirty="0" smtClean="0"/>
              <a:t>The “culture of entitlement” vs the “culture of personal responsibility”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 Policy Debates </a:t>
            </a:r>
            <a:br>
              <a:rPr lang="en-US" dirty="0" smtClean="0"/>
            </a:br>
            <a:r>
              <a:rPr lang="en-US" dirty="0" smtClean="0"/>
              <a:t>Affecting Emerging Adults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281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 Jeffrey Jensen Arnett of Clark University coined the term.  His research focuses on: </a:t>
            </a:r>
          </a:p>
          <a:p>
            <a:pPr marL="0" indent="0">
              <a:buNone/>
            </a:pPr>
            <a:r>
              <a:rPr lang="en-US" dirty="0" smtClean="0"/>
              <a:t>	Ages </a:t>
            </a:r>
            <a:r>
              <a:rPr lang="en-US" b="1" dirty="0" smtClean="0"/>
              <a:t>18 to 29</a:t>
            </a:r>
          </a:p>
          <a:p>
            <a:pPr marL="0" indent="0">
              <a:buNone/>
            </a:pPr>
            <a:r>
              <a:rPr lang="en-US" sz="2200" dirty="0" smtClean="0"/>
              <a:t>	</a:t>
            </a:r>
            <a:r>
              <a:rPr lang="en-US" sz="1300" dirty="0" smtClean="0"/>
              <a:t>(Arnett, J. J. (2004).  Emerging adulthood:  The winding road from 	the late teens through the twenties.  New York:  Oxford University Press.)</a:t>
            </a:r>
          </a:p>
          <a:p>
            <a:pPr marL="0" indent="0">
              <a:buNone/>
            </a:pPr>
            <a:r>
              <a:rPr lang="en-US" dirty="0" smtClean="0"/>
              <a:t>2.  The Gates Foundation funded a review of 50 theoretical and empirical explorations of successful young adult development.  That report focuses on: 	Ages </a:t>
            </a:r>
            <a:r>
              <a:rPr lang="en-US" b="1" dirty="0" smtClean="0"/>
              <a:t>18 to </a:t>
            </a:r>
            <a:r>
              <a:rPr lang="en-US" b="1" dirty="0" smtClean="0"/>
              <a:t>25</a:t>
            </a:r>
            <a:endParaRPr lang="en-US" b="1" dirty="0" smtClean="0"/>
          </a:p>
          <a:p>
            <a:pPr marL="0" indent="0">
              <a:buNone/>
            </a:pPr>
            <a:r>
              <a:rPr lang="en-US" sz="2000" dirty="0" smtClean="0"/>
              <a:t>	(</a:t>
            </a:r>
            <a:r>
              <a:rPr lang="en-US" sz="1400" dirty="0" smtClean="0"/>
              <a:t>Benson, P. L., Scales, P. C., Hawkins, J. D., </a:t>
            </a:r>
            <a:r>
              <a:rPr lang="en-US" sz="1400" dirty="0" err="1" smtClean="0"/>
              <a:t>Oesterle</a:t>
            </a:r>
            <a:r>
              <a:rPr lang="en-US" sz="1400" dirty="0" smtClean="0"/>
              <a:t>, S., Hill, K. G. (2004).  Successful young adult development:  Executive summary.  Seattle, WA: The Bill and Melinda Gates Foundation.)</a:t>
            </a:r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Emerging Adulthood?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85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American Community Survey: 2009-2013.  (2014).</a:t>
            </a:r>
          </a:p>
          <a:p>
            <a:pPr marL="0" indent="0">
              <a:buNone/>
            </a:pPr>
            <a:r>
              <a:rPr lang="en-US" sz="2000" dirty="0" smtClean="0"/>
              <a:t>	http://www.census.gov/acs/www/</a:t>
            </a:r>
          </a:p>
          <a:p>
            <a:r>
              <a:rPr lang="en-US" sz="2000" dirty="0" smtClean="0"/>
              <a:t>Arnett, J. J. (2004).  Emerging adulthood:  The winding road from the late teens through the twenties.  New York:  Oxford University Press.</a:t>
            </a:r>
          </a:p>
          <a:p>
            <a:r>
              <a:rPr lang="en-US" sz="2000" dirty="0" smtClean="0"/>
              <a:t>Benson, P. L., Scales, P. C., Hawkins, J. D., </a:t>
            </a:r>
            <a:r>
              <a:rPr lang="en-US" sz="2000" dirty="0" err="1" smtClean="0"/>
              <a:t>Oesterle</a:t>
            </a:r>
            <a:r>
              <a:rPr lang="en-US" sz="2000" dirty="0" smtClean="0"/>
              <a:t>, S., Hill, K. G. (2004).  Successful young adult development:  Executive summary.  Seattle, WA:  The Bill and Melinda Gates Foundation.</a:t>
            </a:r>
          </a:p>
          <a:p>
            <a:r>
              <a:rPr lang="en-US" sz="2000" dirty="0" smtClean="0"/>
              <a:t>Lerner, R. M. (2004).  Liberty:  Thriving civic engagement among America’s youth.  Thousand Oaks, CA:  Sage.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891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Siegel, Deborah H.  (2015 in press).  Adoption competency in social work practice.  In Kevin Corcoran (Ed.).  </a:t>
            </a:r>
            <a:r>
              <a:rPr lang="en-US" sz="2000" i="1" dirty="0" smtClean="0"/>
              <a:t>Social Workers' Desk Reference</a:t>
            </a:r>
            <a:r>
              <a:rPr lang="en-US" sz="2000" dirty="0" smtClean="0"/>
              <a:t>.  NY:  Oxford University Press.</a:t>
            </a:r>
          </a:p>
          <a:p>
            <a:r>
              <a:rPr lang="en-US" sz="2000" dirty="0" smtClean="0"/>
              <a:t>Siegel, Deborah H. (2015 in press).  </a:t>
            </a:r>
            <a:r>
              <a:rPr lang="en-US" sz="2000" i="1" dirty="0" smtClean="0"/>
              <a:t>Making open adoption work for you:  A trainer's guide</a:t>
            </a:r>
            <a:r>
              <a:rPr lang="en-US" sz="2000" dirty="0" smtClean="0"/>
              <a:t> </a:t>
            </a:r>
            <a:r>
              <a:rPr lang="en-US" sz="2000" i="1" dirty="0" smtClean="0"/>
              <a:t>and </a:t>
            </a:r>
            <a:r>
              <a:rPr lang="en-US" sz="2000" i="1" dirty="0" err="1" smtClean="0"/>
              <a:t>powerpoint</a:t>
            </a:r>
            <a:r>
              <a:rPr lang="en-US" sz="2000" i="1" dirty="0" smtClean="0"/>
              <a:t> presentation</a:t>
            </a:r>
            <a:r>
              <a:rPr lang="en-US" sz="2000" dirty="0" smtClean="0"/>
              <a:t>.  NY:  Evan B. Donaldson Adoption Institute.</a:t>
            </a:r>
          </a:p>
          <a:p>
            <a:r>
              <a:rPr lang="en-US" sz="2000" dirty="0" smtClean="0"/>
              <a:t>Siegel, D. H.  (2012). Growing up in open Adoption:  Young adults’ perspectives.  </a:t>
            </a:r>
            <a:r>
              <a:rPr lang="en-US" sz="2000" i="1" dirty="0" smtClean="0"/>
              <a:t>Families in Society</a:t>
            </a:r>
            <a:r>
              <a:rPr lang="en-US" sz="2000" dirty="0" smtClean="0"/>
              <a:t>.  93(2):  133-140.</a:t>
            </a:r>
          </a:p>
          <a:p>
            <a:r>
              <a:rPr lang="en-US" sz="2000" dirty="0" smtClean="0"/>
              <a:t>Siegel, D.H. &amp; Smith, S. (2012). </a:t>
            </a:r>
            <a:r>
              <a:rPr lang="en-US" sz="2000" i="1" dirty="0" smtClean="0"/>
              <a:t>Openness in adoption:  From secrecy and stigma to knowledge and connection. </a:t>
            </a:r>
            <a:r>
              <a:rPr lang="en-US" sz="2000" dirty="0" smtClean="0"/>
              <a:t> Donaldson Adoption </a:t>
            </a:r>
            <a:r>
              <a:rPr lang="en-US" sz="2000" dirty="0" err="1" smtClean="0"/>
              <a:t>Institite</a:t>
            </a:r>
            <a:r>
              <a:rPr lang="en-US" sz="2000" dirty="0" smtClean="0"/>
              <a:t>. http://adoptioninstitute.org/publications/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References, p. 2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www.clarku.edu/clark-poll-emerging-adults/</a:t>
            </a:r>
          </a:p>
          <a:p>
            <a:endParaRPr lang="en-US" sz="2400" dirty="0" smtClean="0"/>
          </a:p>
          <a:p>
            <a:r>
              <a:rPr lang="en-US" sz="2400" dirty="0" smtClean="0"/>
              <a:t>United States Census Bureau. (2014).  New Census Bureau Statistics Show How Young Adults Today Compare with Previous Generations in Neighborhood Nationwide.  Release Number:  CB14-219. http://www.census.gov/acs/www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References, p.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3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800" u="sng" dirty="0" smtClean="0"/>
              <a:t>The Main Task:  </a:t>
            </a:r>
          </a:p>
          <a:p>
            <a:r>
              <a:rPr lang="en-US" sz="2800" dirty="0" smtClean="0"/>
              <a:t>Transition from adolescence into an adult with competencies, skills and behaviors that are beneficial to oneself and society as a whole  </a:t>
            </a:r>
            <a:r>
              <a:rPr lang="en-US" sz="1400" dirty="0" smtClean="0"/>
              <a:t>(Lerner, 2004)</a:t>
            </a:r>
          </a:p>
          <a:p>
            <a:r>
              <a:rPr lang="en-US" sz="2800" dirty="0" smtClean="0"/>
              <a:t>What is a successful young adult?  </a:t>
            </a:r>
          </a:p>
          <a:p>
            <a:pPr lvl="1"/>
            <a:r>
              <a:rPr lang="en-US" sz="2400" dirty="0" smtClean="0"/>
              <a:t>Is “success” defined differently in different cultures?</a:t>
            </a:r>
          </a:p>
          <a:p>
            <a:pPr lvl="1"/>
            <a:r>
              <a:rPr lang="en-US" sz="2400" dirty="0" smtClean="0"/>
              <a:t>Is “success” the same thing for a child whose life began with neglect or abuse?</a:t>
            </a:r>
          </a:p>
          <a:p>
            <a:pPr lvl="1"/>
            <a:r>
              <a:rPr lang="en-US" sz="2400" dirty="0" smtClean="0"/>
              <a:t>Is “success” the same thing for a child who has significant learning, behavioral health or physical challenges?</a:t>
            </a:r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Tasks of Emerging Adulthood?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30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/>
              <a:t>Acquire new roles and statuses:</a:t>
            </a:r>
          </a:p>
          <a:p>
            <a:r>
              <a:rPr lang="en-US" sz="2800" dirty="0" smtClean="0"/>
              <a:t>Establish one’s own residence (leave parents’ home, if one can)</a:t>
            </a:r>
          </a:p>
          <a:p>
            <a:r>
              <a:rPr lang="en-US" sz="2800" dirty="0" smtClean="0"/>
              <a:t>Renegotiate, redefine family relationships</a:t>
            </a:r>
          </a:p>
          <a:p>
            <a:r>
              <a:rPr lang="en-US" sz="2800" dirty="0" smtClean="0"/>
              <a:t>Become financially independent (is this possible?)</a:t>
            </a:r>
          </a:p>
          <a:p>
            <a:r>
              <a:rPr lang="en-US" sz="2800" dirty="0" smtClean="0"/>
              <a:t>Complete schooling (is this available?)</a:t>
            </a:r>
          </a:p>
          <a:p>
            <a:r>
              <a:rPr lang="en-US" sz="2800" dirty="0" smtClean="0"/>
              <a:t>Acquire full time employment (if it’s available)</a:t>
            </a:r>
          </a:p>
          <a:p>
            <a:r>
              <a:rPr lang="en-US" sz="2800" dirty="0" smtClean="0"/>
              <a:t>Choose a life partner (get married if the law allows)</a:t>
            </a:r>
          </a:p>
          <a:p>
            <a:r>
              <a:rPr lang="en-US" sz="2800" dirty="0" smtClean="0"/>
              <a:t>Become a parent (if one so chooses)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12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400" dirty="0" smtClean="0"/>
              <a:t>(From the American Community Survey, which is part of the decennial census  </a:t>
            </a:r>
            <a:r>
              <a:rPr lang="en-US" sz="1400" dirty="0" smtClean="0">
                <a:hlinkClick r:id="rId2"/>
              </a:rPr>
              <a:t>http://www.census.gov/acs/www/</a:t>
            </a:r>
            <a:r>
              <a:rPr lang="en-US" sz="1400" dirty="0" smtClean="0"/>
              <a:t>)</a:t>
            </a:r>
          </a:p>
          <a:p>
            <a:pPr algn="ctr">
              <a:buNone/>
            </a:pPr>
            <a:r>
              <a:rPr lang="en-US" sz="2400" dirty="0" smtClean="0"/>
              <a:t>This generation is often called </a:t>
            </a:r>
            <a:r>
              <a:rPr lang="en-US" sz="2400" b="1" dirty="0" smtClean="0"/>
              <a:t>“the </a:t>
            </a:r>
            <a:r>
              <a:rPr lang="en-US" sz="2400" b="1" dirty="0" err="1" smtClean="0"/>
              <a:t>millenials</a:t>
            </a:r>
            <a:r>
              <a:rPr lang="en-US" sz="2400" b="1" dirty="0" smtClean="0"/>
              <a:t>”</a:t>
            </a:r>
          </a:p>
          <a:p>
            <a:r>
              <a:rPr lang="en-US" sz="2400" b="1" u="sng" dirty="0" smtClean="0"/>
              <a:t>1980</a:t>
            </a:r>
            <a:r>
              <a:rPr lang="en-US" sz="2400" dirty="0" smtClean="0"/>
              <a:t>				</a:t>
            </a:r>
            <a:r>
              <a:rPr lang="en-US" sz="2400" b="1" u="sng" dirty="0" smtClean="0"/>
              <a:t>2000</a:t>
            </a:r>
          </a:p>
          <a:p>
            <a:r>
              <a:rPr lang="en-US" sz="2400" dirty="0" smtClean="0"/>
              <a:t>1 in 7 in poverty			1 in 5 in poverty</a:t>
            </a:r>
          </a:p>
          <a:p>
            <a:r>
              <a:rPr lang="en-US" sz="2400" dirty="0" smtClean="0"/>
              <a:t>69 % employed			 65% employed</a:t>
            </a:r>
          </a:p>
          <a:p>
            <a:r>
              <a:rPr lang="en-US" sz="2400" dirty="0" smtClean="0"/>
              <a:t>9% veterans			 </a:t>
            </a:r>
            <a:r>
              <a:rPr lang="en-US" sz="2400" dirty="0" smtClean="0"/>
              <a:t>  </a:t>
            </a:r>
            <a:r>
              <a:rPr lang="en-US" sz="2400" dirty="0" smtClean="0"/>
              <a:t>2% veterans</a:t>
            </a:r>
          </a:p>
          <a:p>
            <a:r>
              <a:rPr lang="en-US" sz="2400" dirty="0" smtClean="0"/>
              <a:t>22% have college degree	</a:t>
            </a:r>
            <a:r>
              <a:rPr lang="en-US" sz="2400" dirty="0" smtClean="0"/>
              <a:t> 16</a:t>
            </a:r>
            <a:r>
              <a:rPr lang="en-US" sz="2400" dirty="0" smtClean="0"/>
              <a:t>% have </a:t>
            </a:r>
            <a:r>
              <a:rPr lang="en-US" sz="2400" dirty="0" smtClean="0"/>
              <a:t>							    a college </a:t>
            </a:r>
            <a:r>
              <a:rPr lang="en-US" sz="2400" dirty="0" smtClean="0"/>
              <a:t>degree</a:t>
            </a:r>
          </a:p>
          <a:p>
            <a:r>
              <a:rPr lang="en-US" sz="2400" dirty="0" smtClean="0"/>
              <a:t>6 in 10 married			3 in 10 married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Data on Emerging Adults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373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sample of emerging adults (N=1029)</a:t>
            </a:r>
          </a:p>
          <a:p>
            <a:pPr lvl="1"/>
            <a:r>
              <a:rPr lang="en-US" dirty="0" smtClean="0"/>
              <a:t>18-21:  </a:t>
            </a:r>
            <a:r>
              <a:rPr lang="en-US" dirty="0" smtClean="0"/>
              <a:t> 35</a:t>
            </a:r>
            <a:r>
              <a:rPr lang="en-US" dirty="0" smtClean="0"/>
              <a:t>%</a:t>
            </a:r>
          </a:p>
          <a:p>
            <a:pPr lvl="1"/>
            <a:r>
              <a:rPr lang="en-US" dirty="0" smtClean="0"/>
              <a:t>22-25: </a:t>
            </a:r>
            <a:r>
              <a:rPr lang="en-US" dirty="0" smtClean="0"/>
              <a:t>  33</a:t>
            </a:r>
            <a:r>
              <a:rPr lang="en-US" dirty="0" smtClean="0"/>
              <a:t>%</a:t>
            </a:r>
          </a:p>
          <a:p>
            <a:pPr lvl="1"/>
            <a:r>
              <a:rPr lang="en-US" dirty="0" smtClean="0"/>
              <a:t>26-29: </a:t>
            </a:r>
            <a:r>
              <a:rPr lang="en-US" dirty="0" smtClean="0"/>
              <a:t>  </a:t>
            </a:r>
            <a:r>
              <a:rPr lang="en-US" dirty="0" smtClean="0"/>
              <a:t>32%</a:t>
            </a:r>
          </a:p>
          <a:p>
            <a:pPr lvl="1"/>
            <a:r>
              <a:rPr lang="en-US" dirty="0" smtClean="0"/>
              <a:t>51% male</a:t>
            </a:r>
          </a:p>
          <a:p>
            <a:pPr lvl="1"/>
            <a:r>
              <a:rPr lang="en-US" dirty="0" smtClean="0"/>
              <a:t>60% white, 20 % Latino/Latina, 14% African American, 5% Asian, 3% other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Some key findings of Arnett’s Poll of Emerging Adults, 2013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Education</a:t>
            </a:r>
          </a:p>
          <a:p>
            <a:r>
              <a:rPr lang="en-US" dirty="0" smtClean="0"/>
              <a:t>High school or less:  21%</a:t>
            </a:r>
          </a:p>
          <a:p>
            <a:r>
              <a:rPr lang="en-US" dirty="0" smtClean="0"/>
              <a:t>Some college or vocational school:  51%</a:t>
            </a:r>
          </a:p>
          <a:p>
            <a:r>
              <a:rPr lang="en-US" dirty="0" smtClean="0"/>
              <a:t>4 year college degree or more:  28%</a:t>
            </a:r>
          </a:p>
          <a:p>
            <a:r>
              <a:rPr lang="en-US" dirty="0" smtClean="0"/>
              <a:t>Not in school full or part-time:  19%</a:t>
            </a:r>
          </a:p>
          <a:p>
            <a:endParaRPr lang="en-US" dirty="0" smtClean="0"/>
          </a:p>
          <a:p>
            <a:r>
              <a:rPr lang="en-US" dirty="0" smtClean="0"/>
              <a:t>Not married:  74%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findings in Arnett poll, 2013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4"/>
            </a:gs>
            <a:gs pos="40000">
              <a:schemeClr val="bg2">
                <a:tint val="65000"/>
                <a:satMod val="300000"/>
              </a:schemeClr>
            </a:gs>
            <a:gs pos="100000">
              <a:schemeClr val="bg2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/>
              <a:t>Employment</a:t>
            </a:r>
          </a:p>
          <a:p>
            <a:r>
              <a:rPr lang="en-US" sz="2000" dirty="0" smtClean="0"/>
              <a:t>28 % not employed at all</a:t>
            </a:r>
          </a:p>
          <a:p>
            <a:r>
              <a:rPr lang="en-US" sz="2000" dirty="0" smtClean="0"/>
              <a:t>20% employed 21-39 hours per week</a:t>
            </a:r>
          </a:p>
          <a:p>
            <a:r>
              <a:rPr lang="en-US" sz="2000" dirty="0" smtClean="0"/>
              <a:t>25% employed 40 hours per week</a:t>
            </a:r>
          </a:p>
          <a:p>
            <a:pPr>
              <a:buNone/>
            </a:pPr>
            <a:r>
              <a:rPr lang="en-US" sz="2000" u="sng" dirty="0" smtClean="0"/>
              <a:t>Living arrangement</a:t>
            </a:r>
          </a:p>
          <a:p>
            <a:r>
              <a:rPr lang="en-US" sz="2000" dirty="0" smtClean="0"/>
              <a:t>30% live with their parents</a:t>
            </a:r>
          </a:p>
          <a:p>
            <a:r>
              <a:rPr lang="en-US" sz="2000" dirty="0" smtClean="0"/>
              <a:t>16% live with roommates or friends</a:t>
            </a:r>
          </a:p>
          <a:p>
            <a:r>
              <a:rPr lang="en-US" sz="2000" dirty="0" smtClean="0"/>
              <a:t>23 % live with a spouse</a:t>
            </a:r>
          </a:p>
          <a:p>
            <a:r>
              <a:rPr lang="en-US" sz="2000" dirty="0" smtClean="0"/>
              <a:t>13% live with a boyfriend or girlfriend</a:t>
            </a:r>
          </a:p>
          <a:p>
            <a:r>
              <a:rPr lang="en-US" sz="2000" dirty="0" smtClean="0"/>
              <a:t>14% live alone</a:t>
            </a:r>
          </a:p>
          <a:p>
            <a:r>
              <a:rPr lang="en-US" sz="2000" dirty="0" smtClean="0"/>
              <a:t>4%   are listed as “other”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Arnett 2013 data on emerging adults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</a:t>
            </a:r>
            <a:r>
              <a:rPr lang="en-US" sz="2000" dirty="0" smtClean="0"/>
              <a:t>Half of young adults do not feel they’ve reached adulthood”</a:t>
            </a:r>
          </a:p>
          <a:p>
            <a:pPr>
              <a:buNone/>
            </a:pPr>
            <a:r>
              <a:rPr lang="en-US" sz="1800" dirty="0" smtClean="0"/>
              <a:t>(Huffington Post article, reported on </a:t>
            </a:r>
            <a:r>
              <a:rPr lang="en-US" sz="1800" dirty="0" smtClean="0">
                <a:hlinkClick r:id="rId2"/>
              </a:rPr>
              <a:t>www.clarku.edu/clark-poll-emerging-adulthood</a:t>
            </a:r>
            <a:r>
              <a:rPr lang="en-US" sz="1800" dirty="0" smtClean="0"/>
              <a:t>)</a:t>
            </a:r>
          </a:p>
          <a:p>
            <a:pPr>
              <a:buNone/>
            </a:pPr>
            <a:endParaRPr lang="en-US" sz="2000" u="sng" dirty="0" smtClean="0"/>
          </a:p>
          <a:p>
            <a:pPr>
              <a:buNone/>
            </a:pPr>
            <a:r>
              <a:rPr lang="en-US" sz="2000" u="sng" dirty="0" smtClean="0"/>
              <a:t>Arnett’s 2012 Poll of Emerging Adults shows that</a:t>
            </a:r>
            <a:r>
              <a:rPr lang="en-US" sz="2000" dirty="0" smtClean="0"/>
              <a:t>: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Most stay in constant touch with their parents</a:t>
            </a:r>
          </a:p>
          <a:p>
            <a:r>
              <a:rPr lang="en-US" sz="2000" dirty="0" smtClean="0"/>
              <a:t>Most say they’re confident they’ll get what they want out of life</a:t>
            </a:r>
          </a:p>
          <a:p>
            <a:r>
              <a:rPr lang="en-US" sz="2000" dirty="0" smtClean="0"/>
              <a:t>“The freeloader stereotype” is not accurate</a:t>
            </a:r>
          </a:p>
          <a:p>
            <a:r>
              <a:rPr lang="en-US" sz="2000" dirty="0" smtClean="0"/>
              <a:t>They’re </a:t>
            </a:r>
            <a:r>
              <a:rPr lang="en-US" sz="2000" dirty="0" err="1" smtClean="0"/>
              <a:t>tradional</a:t>
            </a:r>
            <a:r>
              <a:rPr lang="en-US" sz="2000" dirty="0" smtClean="0"/>
              <a:t> in their views of marriage, sex, and child rearing; they expect marriage to last a lifetime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 I a Grown Up Yet?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618</TotalTime>
  <Words>1467</Words>
  <Application>Microsoft Office PowerPoint</Application>
  <PresentationFormat>On-screen Show (4:3)</PresentationFormat>
  <Paragraphs>167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Emerging Adulthood in Open Adoption</vt:lpstr>
      <vt:lpstr>What is Emerging Adulthood?</vt:lpstr>
      <vt:lpstr>What are the Tasks of Emerging Adulthood?</vt:lpstr>
      <vt:lpstr>Specific tasks</vt:lpstr>
      <vt:lpstr>National Data on Emerging Adults</vt:lpstr>
      <vt:lpstr>Some key findings of Arnett’s Poll of Emerging Adults, 2013</vt:lpstr>
      <vt:lpstr>More findings in Arnett poll, 2013</vt:lpstr>
      <vt:lpstr>Arnett 2013 data on emerging adults</vt:lpstr>
      <vt:lpstr>Am I a Grown Up Yet?</vt:lpstr>
      <vt:lpstr>What adoption issues add to this mix</vt:lpstr>
      <vt:lpstr>What other special circumstances add to the mix….</vt:lpstr>
      <vt:lpstr>How are emerging adults who grew up in open adoption doing?</vt:lpstr>
      <vt:lpstr>Research Findings on Young Adults Who Grew Up in Open Adoptions</vt:lpstr>
      <vt:lpstr>Description of the study</vt:lpstr>
      <vt:lpstr>The young adults in phase 4</vt:lpstr>
      <vt:lpstr>The phase 4 young adults</vt:lpstr>
      <vt:lpstr>Questions asked of the young adults</vt:lpstr>
      <vt:lpstr>Major Findings</vt:lpstr>
      <vt:lpstr>Public Policy Debates  Affecting Emerging Adults</vt:lpstr>
      <vt:lpstr>References</vt:lpstr>
      <vt:lpstr>References, p. 2</vt:lpstr>
      <vt:lpstr>References, p. 3</vt:lpstr>
    </vt:vector>
  </TitlesOfParts>
  <Company>Rhode Island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Emerging Adulthood in Open Adoption</dc:title>
  <dc:creator>Rhode Island College</dc:creator>
  <cp:lastModifiedBy>Rhode Island College</cp:lastModifiedBy>
  <cp:revision>18</cp:revision>
  <cp:lastPrinted>2015-04-07T20:18:22Z</cp:lastPrinted>
  <dcterms:created xsi:type="dcterms:W3CDTF">2015-02-11T18:21:26Z</dcterms:created>
  <dcterms:modified xsi:type="dcterms:W3CDTF">2015-04-07T20:19:22Z</dcterms:modified>
</cp:coreProperties>
</file>