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5"/>
  </p:notesMasterIdLst>
  <p:sldIdLst>
    <p:sldId id="270" r:id="rId2"/>
    <p:sldId id="279" r:id="rId3"/>
    <p:sldId id="290" r:id="rId4"/>
    <p:sldId id="280" r:id="rId5"/>
    <p:sldId id="274" r:id="rId6"/>
    <p:sldId id="276" r:id="rId7"/>
    <p:sldId id="275" r:id="rId8"/>
    <p:sldId id="281" r:id="rId9"/>
    <p:sldId id="257" r:id="rId10"/>
    <p:sldId id="278" r:id="rId11"/>
    <p:sldId id="256" r:id="rId12"/>
    <p:sldId id="258" r:id="rId13"/>
    <p:sldId id="259" r:id="rId14"/>
    <p:sldId id="282" r:id="rId15"/>
    <p:sldId id="283" r:id="rId16"/>
    <p:sldId id="284" r:id="rId17"/>
    <p:sldId id="285" r:id="rId18"/>
    <p:sldId id="261" r:id="rId19"/>
    <p:sldId id="262" r:id="rId20"/>
    <p:sldId id="260" r:id="rId21"/>
    <p:sldId id="263" r:id="rId22"/>
    <p:sldId id="271" r:id="rId23"/>
    <p:sldId id="286" r:id="rId24"/>
    <p:sldId id="272" r:id="rId25"/>
    <p:sldId id="287" r:id="rId26"/>
    <p:sldId id="288" r:id="rId27"/>
    <p:sldId id="289" r:id="rId28"/>
    <p:sldId id="291" r:id="rId29"/>
    <p:sldId id="292" r:id="rId30"/>
    <p:sldId id="293" r:id="rId31"/>
    <p:sldId id="265" r:id="rId32"/>
    <p:sldId id="267" r:id="rId33"/>
    <p:sldId id="266" r:id="rId34"/>
  </p:sldIdLst>
  <p:sldSz cx="10972800" cy="8229600" type="B4JIS"/>
  <p:notesSz cx="6858000" cy="9144000"/>
  <p:defaultTex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A024"/>
    <a:srgbClr val="57FF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7917" autoAdjust="0"/>
  </p:normalViewPr>
  <p:slideViewPr>
    <p:cSldViewPr snapToGrid="0">
      <p:cViewPr>
        <p:scale>
          <a:sx n="40" d="100"/>
          <a:sy n="40" d="100"/>
        </p:scale>
        <p:origin x="1968" y="19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5BE5C0-8E2C-4BFC-9488-DA694FD2DEDF}" type="datetimeFigureOut">
              <a:rPr lang="en-US" smtClean="0"/>
              <a:t>3/24/2017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9C6753-D776-4E41-873A-8606D9B02FD6}" type="slidenum">
              <a:rPr lang="en-US" smtClean="0"/>
              <a:t>‹#›</a:t>
            </a:fld>
            <a:endParaRPr lang="en-US"/>
          </a:p>
        </p:txBody>
      </p:sp>
    </p:spTree>
    <p:extLst>
      <p:ext uri="{BB962C8B-B14F-4D97-AF65-F5344CB8AC3E}">
        <p14:creationId xmlns:p14="http://schemas.microsoft.com/office/powerpoint/2010/main" val="4009244950"/>
      </p:ext>
    </p:extLst>
  </p:cSld>
  <p:clrMap bg1="lt1" tx1="dk1" bg2="lt2" tx2="dk2" accent1="accent1" accent2="accent2" accent3="accent3" accent4="accent4" accent5="accent5" accent6="accent6" hlink="hlink" folHlink="folHlink"/>
  <p:notesStyle>
    <a:lvl1pPr marL="0" algn="l" defTabSz="1097280" rtl="0" eaLnBrk="1" latinLnBrk="0" hangingPunct="1">
      <a:defRPr sz="1440" kern="1200">
        <a:solidFill>
          <a:schemeClr val="tx1"/>
        </a:solidFill>
        <a:latin typeface="+mn-lt"/>
        <a:ea typeface="+mn-ea"/>
        <a:cs typeface="+mn-cs"/>
      </a:defRPr>
    </a:lvl1pPr>
    <a:lvl2pPr marL="548640" algn="l" defTabSz="1097280" rtl="0" eaLnBrk="1" latinLnBrk="0" hangingPunct="1">
      <a:defRPr sz="1440" kern="1200">
        <a:solidFill>
          <a:schemeClr val="tx1"/>
        </a:solidFill>
        <a:latin typeface="+mn-lt"/>
        <a:ea typeface="+mn-ea"/>
        <a:cs typeface="+mn-cs"/>
      </a:defRPr>
    </a:lvl2pPr>
    <a:lvl3pPr marL="1097280" algn="l" defTabSz="1097280" rtl="0" eaLnBrk="1" latinLnBrk="0" hangingPunct="1">
      <a:defRPr sz="1440" kern="1200">
        <a:solidFill>
          <a:schemeClr val="tx1"/>
        </a:solidFill>
        <a:latin typeface="+mn-lt"/>
        <a:ea typeface="+mn-ea"/>
        <a:cs typeface="+mn-cs"/>
      </a:defRPr>
    </a:lvl3pPr>
    <a:lvl4pPr marL="1645920" algn="l" defTabSz="1097280" rtl="0" eaLnBrk="1" latinLnBrk="0" hangingPunct="1">
      <a:defRPr sz="1440" kern="1200">
        <a:solidFill>
          <a:schemeClr val="tx1"/>
        </a:solidFill>
        <a:latin typeface="+mn-lt"/>
        <a:ea typeface="+mn-ea"/>
        <a:cs typeface="+mn-cs"/>
      </a:defRPr>
    </a:lvl4pPr>
    <a:lvl5pPr marL="2194560" algn="l" defTabSz="1097280" rtl="0" eaLnBrk="1" latinLnBrk="0" hangingPunct="1">
      <a:defRPr sz="1440" kern="1200">
        <a:solidFill>
          <a:schemeClr val="tx1"/>
        </a:solidFill>
        <a:latin typeface="+mn-lt"/>
        <a:ea typeface="+mn-ea"/>
        <a:cs typeface="+mn-cs"/>
      </a:defRPr>
    </a:lvl5pPr>
    <a:lvl6pPr marL="2743200" algn="l" defTabSz="1097280" rtl="0" eaLnBrk="1" latinLnBrk="0" hangingPunct="1">
      <a:defRPr sz="1440" kern="1200">
        <a:solidFill>
          <a:schemeClr val="tx1"/>
        </a:solidFill>
        <a:latin typeface="+mn-lt"/>
        <a:ea typeface="+mn-ea"/>
        <a:cs typeface="+mn-cs"/>
      </a:defRPr>
    </a:lvl6pPr>
    <a:lvl7pPr marL="3291840" algn="l" defTabSz="1097280" rtl="0" eaLnBrk="1" latinLnBrk="0" hangingPunct="1">
      <a:defRPr sz="1440" kern="1200">
        <a:solidFill>
          <a:schemeClr val="tx1"/>
        </a:solidFill>
        <a:latin typeface="+mn-lt"/>
        <a:ea typeface="+mn-ea"/>
        <a:cs typeface="+mn-cs"/>
      </a:defRPr>
    </a:lvl7pPr>
    <a:lvl8pPr marL="3840480" algn="l" defTabSz="1097280" rtl="0" eaLnBrk="1" latinLnBrk="0" hangingPunct="1">
      <a:defRPr sz="1440" kern="1200">
        <a:solidFill>
          <a:schemeClr val="tx1"/>
        </a:solidFill>
        <a:latin typeface="+mn-lt"/>
        <a:ea typeface="+mn-ea"/>
        <a:cs typeface="+mn-cs"/>
      </a:defRPr>
    </a:lvl8pPr>
    <a:lvl9pPr marL="4389120" algn="l" defTabSz="1097280" rtl="0" eaLnBrk="1" latinLnBrk="0" hangingPunct="1">
      <a:defRPr sz="144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Previous College Experience</a:t>
            </a:r>
          </a:p>
          <a:p>
            <a:r>
              <a:rPr lang="en-US" dirty="0" smtClean="0"/>
              <a:t>Major,</a:t>
            </a:r>
            <a:r>
              <a:rPr lang="en-US" baseline="0" dirty="0" smtClean="0"/>
              <a:t> Class</a:t>
            </a:r>
          </a:p>
          <a:p>
            <a:r>
              <a:rPr lang="en-US" baseline="0" dirty="0" smtClean="0"/>
              <a:t>What I would like to do</a:t>
            </a:r>
          </a:p>
          <a:p>
            <a:endParaRPr lang="en-US" baseline="0" dirty="0" smtClean="0"/>
          </a:p>
          <a:p>
            <a:r>
              <a:rPr lang="en-US" baseline="0" dirty="0" smtClean="0"/>
              <a:t>Makerspace</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1</a:t>
            </a:fld>
            <a:endParaRPr lang="en-US"/>
          </a:p>
        </p:txBody>
      </p:sp>
    </p:spTree>
    <p:extLst>
      <p:ext uri="{BB962C8B-B14F-4D97-AF65-F5344CB8AC3E}">
        <p14:creationId xmlns:p14="http://schemas.microsoft.com/office/powerpoint/2010/main" val="2031402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kit should have the following:</a:t>
            </a:r>
          </a:p>
          <a:p>
            <a:endParaRPr lang="en-US" dirty="0" smtClean="0"/>
          </a:p>
          <a:p>
            <a:r>
              <a:rPr lang="en-US" dirty="0" smtClean="0"/>
              <a:t>Wafer-</a:t>
            </a:r>
            <a:r>
              <a:rPr lang="en-US" baseline="0" dirty="0" smtClean="0"/>
              <a:t> Nub on the bottom is a truncated cone with a 10 degree angle. Holes in the back to allow for glue and/or air to escape when putting in the aluminum bar. They are located there to reduce the chances of additional friction</a:t>
            </a:r>
          </a:p>
          <a:p>
            <a:pPr marL="285750" indent="-285750">
              <a:buFont typeface="Arial" panose="020B0604020202020204" pitchFamily="34" charset="0"/>
              <a:buChar char="•"/>
            </a:pPr>
            <a:r>
              <a:rPr lang="en-US" baseline="0" dirty="0" smtClean="0"/>
              <a:t>Print Orientation!!!</a:t>
            </a:r>
          </a:p>
          <a:p>
            <a:endParaRPr lang="en-US" baseline="0" dirty="0" smtClean="0"/>
          </a:p>
          <a:p>
            <a:r>
              <a:rPr lang="en-US" baseline="0" dirty="0" smtClean="0"/>
              <a:t>Wafer pocket- negative of the truncated cone also has 10 degree angle. Holes in bottom allow for gasses to escape.</a:t>
            </a:r>
          </a:p>
          <a:p>
            <a:pPr marL="285750" indent="-285750">
              <a:buFont typeface="Arial" panose="020B0604020202020204" pitchFamily="34" charset="0"/>
              <a:buChar char="•"/>
            </a:pPr>
            <a:r>
              <a:rPr lang="en-US" baseline="0" dirty="0" smtClean="0"/>
              <a:t>Take notice of the nut, hole and the divot in the side.</a:t>
            </a:r>
          </a:p>
          <a:p>
            <a:pPr marL="285750" indent="-285750">
              <a:buFont typeface="Arial" panose="020B0604020202020204" pitchFamily="34" charset="0"/>
              <a:buChar char="•"/>
            </a:pPr>
            <a:r>
              <a:rPr lang="en-US" baseline="0" dirty="0" smtClean="0"/>
              <a:t>Mention Print Orientation!!!!</a:t>
            </a:r>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09C6753-D776-4E41-873A-8606D9B02FD6}" type="slidenum">
              <a:rPr lang="en-US" smtClean="0"/>
              <a:t>14</a:t>
            </a:fld>
            <a:endParaRPr lang="en-US"/>
          </a:p>
        </p:txBody>
      </p:sp>
    </p:spTree>
    <p:extLst>
      <p:ext uri="{BB962C8B-B14F-4D97-AF65-F5344CB8AC3E}">
        <p14:creationId xmlns:p14="http://schemas.microsoft.com/office/powerpoint/2010/main" val="1061705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kit should have the following:</a:t>
            </a:r>
          </a:p>
          <a:p>
            <a:endParaRPr lang="en-US" dirty="0" smtClean="0"/>
          </a:p>
          <a:p>
            <a:r>
              <a:rPr lang="en-US" dirty="0" smtClean="0"/>
              <a:t>Wafer-</a:t>
            </a:r>
            <a:r>
              <a:rPr lang="en-US" baseline="0" dirty="0" smtClean="0"/>
              <a:t> Nub on the bottom is a truncated cone with a 10 degree angle. Holes in the back to allow for glue and/or air to escape when putting in the aluminum bar. They are located there to reduce the chances of additional friction</a:t>
            </a:r>
          </a:p>
          <a:p>
            <a:pPr marL="285750" indent="-285750">
              <a:buFont typeface="Arial" panose="020B0604020202020204" pitchFamily="34" charset="0"/>
              <a:buChar char="•"/>
            </a:pPr>
            <a:r>
              <a:rPr lang="en-US" baseline="0" dirty="0" smtClean="0"/>
              <a:t>Print Orientation!!!</a:t>
            </a:r>
          </a:p>
          <a:p>
            <a:endParaRPr lang="en-US" baseline="0" dirty="0" smtClean="0"/>
          </a:p>
          <a:p>
            <a:r>
              <a:rPr lang="en-US" baseline="0" dirty="0" smtClean="0"/>
              <a:t>Wafer pocket- negative of the truncated cone also has 10 degree angle. Holes in bottom allow for gasses to escape.</a:t>
            </a:r>
          </a:p>
          <a:p>
            <a:pPr marL="285750" indent="-285750">
              <a:buFont typeface="Arial" panose="020B0604020202020204" pitchFamily="34" charset="0"/>
              <a:buChar char="•"/>
            </a:pPr>
            <a:r>
              <a:rPr lang="en-US" baseline="0" dirty="0" smtClean="0"/>
              <a:t>Take notice of the nut, hole and the divot in the side.</a:t>
            </a:r>
          </a:p>
          <a:p>
            <a:pPr marL="285750" indent="-285750">
              <a:buFont typeface="Arial" panose="020B0604020202020204" pitchFamily="34" charset="0"/>
              <a:buChar char="•"/>
            </a:pPr>
            <a:r>
              <a:rPr lang="en-US" baseline="0" dirty="0" smtClean="0"/>
              <a:t>Mention Print Orientation!!!!</a:t>
            </a:r>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09C6753-D776-4E41-873A-8606D9B02FD6}" type="slidenum">
              <a:rPr lang="en-US" smtClean="0"/>
              <a:t>15</a:t>
            </a:fld>
            <a:endParaRPr lang="en-US"/>
          </a:p>
        </p:txBody>
      </p:sp>
    </p:spTree>
    <p:extLst>
      <p:ext uri="{BB962C8B-B14F-4D97-AF65-F5344CB8AC3E}">
        <p14:creationId xmlns:p14="http://schemas.microsoft.com/office/powerpoint/2010/main" val="2836454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kit should have the following:</a:t>
            </a:r>
          </a:p>
          <a:p>
            <a:endParaRPr lang="en-US" dirty="0" smtClean="0"/>
          </a:p>
          <a:p>
            <a:r>
              <a:rPr lang="en-US" dirty="0" smtClean="0"/>
              <a:t>Wafer-</a:t>
            </a:r>
            <a:r>
              <a:rPr lang="en-US" baseline="0" dirty="0" smtClean="0"/>
              <a:t> Nub on the bottom is a truncated cone with a 10 degree angle. Holes in the back to allow for glue and/or air to escape when putting in the aluminum bar. They are located there to reduce the chances of additional friction</a:t>
            </a:r>
          </a:p>
          <a:p>
            <a:pPr marL="285750" indent="-285750">
              <a:buFont typeface="Arial" panose="020B0604020202020204" pitchFamily="34" charset="0"/>
              <a:buChar char="•"/>
            </a:pPr>
            <a:r>
              <a:rPr lang="en-US" baseline="0" dirty="0" smtClean="0"/>
              <a:t>Print Orientation!!!</a:t>
            </a:r>
          </a:p>
          <a:p>
            <a:endParaRPr lang="en-US" baseline="0" dirty="0" smtClean="0"/>
          </a:p>
          <a:p>
            <a:r>
              <a:rPr lang="en-US" baseline="0" dirty="0" smtClean="0"/>
              <a:t>Wafer pocket- negative of the truncated cone also has 10 degree angle. Holes in bottom allow for gasses to escape.</a:t>
            </a:r>
          </a:p>
          <a:p>
            <a:pPr marL="285750" indent="-285750">
              <a:buFont typeface="Arial" panose="020B0604020202020204" pitchFamily="34" charset="0"/>
              <a:buChar char="•"/>
            </a:pPr>
            <a:r>
              <a:rPr lang="en-US" baseline="0" dirty="0" smtClean="0"/>
              <a:t>Take notice of the nut, hole and the divot in the side.</a:t>
            </a:r>
          </a:p>
          <a:p>
            <a:pPr marL="285750" indent="-285750">
              <a:buFont typeface="Arial" panose="020B0604020202020204" pitchFamily="34" charset="0"/>
              <a:buChar char="•"/>
            </a:pPr>
            <a:r>
              <a:rPr lang="en-US" baseline="0" dirty="0" smtClean="0"/>
              <a:t>Mention Print Orientation!!!!</a:t>
            </a:r>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09C6753-D776-4E41-873A-8606D9B02FD6}" type="slidenum">
              <a:rPr lang="en-US" smtClean="0"/>
              <a:t>16</a:t>
            </a:fld>
            <a:endParaRPr lang="en-US"/>
          </a:p>
        </p:txBody>
      </p:sp>
    </p:spTree>
    <p:extLst>
      <p:ext uri="{BB962C8B-B14F-4D97-AF65-F5344CB8AC3E}">
        <p14:creationId xmlns:p14="http://schemas.microsoft.com/office/powerpoint/2010/main" val="3569649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kit should have the following:</a:t>
            </a:r>
          </a:p>
          <a:p>
            <a:endParaRPr lang="en-US" dirty="0" smtClean="0"/>
          </a:p>
          <a:p>
            <a:r>
              <a:rPr lang="en-US" dirty="0" smtClean="0"/>
              <a:t>Wafer-</a:t>
            </a:r>
            <a:r>
              <a:rPr lang="en-US" baseline="0" dirty="0" smtClean="0"/>
              <a:t> Nub on the bottom is a truncated cone with a 10 degree angle. Holes in the back to allow for glue and/or air to escape when putting in the aluminum bar. They are located there to reduce the chances of additional friction</a:t>
            </a:r>
          </a:p>
          <a:p>
            <a:pPr marL="285750" indent="-285750">
              <a:buFont typeface="Arial" panose="020B0604020202020204" pitchFamily="34" charset="0"/>
              <a:buChar char="•"/>
            </a:pPr>
            <a:r>
              <a:rPr lang="en-US" baseline="0" dirty="0" smtClean="0"/>
              <a:t>Print Orientation!!!</a:t>
            </a:r>
          </a:p>
          <a:p>
            <a:endParaRPr lang="en-US" baseline="0" dirty="0" smtClean="0"/>
          </a:p>
          <a:p>
            <a:r>
              <a:rPr lang="en-US" baseline="0" dirty="0" smtClean="0"/>
              <a:t>Wafer pocket- negative of the truncated cone also has 10 degree angle. Holes in bottom allow for gasses to escape.</a:t>
            </a:r>
          </a:p>
          <a:p>
            <a:pPr marL="285750" indent="-285750">
              <a:buFont typeface="Arial" panose="020B0604020202020204" pitchFamily="34" charset="0"/>
              <a:buChar char="•"/>
            </a:pPr>
            <a:r>
              <a:rPr lang="en-US" baseline="0" dirty="0" smtClean="0"/>
              <a:t>Take notice of the nut, hole and the divot in the side.</a:t>
            </a:r>
          </a:p>
          <a:p>
            <a:pPr marL="285750" indent="-285750">
              <a:buFont typeface="Arial" panose="020B0604020202020204" pitchFamily="34" charset="0"/>
              <a:buChar char="•"/>
            </a:pPr>
            <a:r>
              <a:rPr lang="en-US" baseline="0" dirty="0" smtClean="0"/>
              <a:t>Mention Print Orientation!!!!</a:t>
            </a:r>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09C6753-D776-4E41-873A-8606D9B02FD6}" type="slidenum">
              <a:rPr lang="en-US" smtClean="0"/>
              <a:t>17</a:t>
            </a:fld>
            <a:endParaRPr lang="en-US"/>
          </a:p>
        </p:txBody>
      </p:sp>
    </p:spTree>
    <p:extLst>
      <p:ext uri="{BB962C8B-B14F-4D97-AF65-F5344CB8AC3E}">
        <p14:creationId xmlns:p14="http://schemas.microsoft.com/office/powerpoint/2010/main" val="2397687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18</a:t>
            </a:fld>
            <a:endParaRPr lang="en-US"/>
          </a:p>
        </p:txBody>
      </p:sp>
    </p:spTree>
    <p:extLst>
      <p:ext uri="{BB962C8B-B14F-4D97-AF65-F5344CB8AC3E}">
        <p14:creationId xmlns:p14="http://schemas.microsoft.com/office/powerpoint/2010/main" val="2344585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T-Shaped key on part C will push against part B</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19</a:t>
            </a:fld>
            <a:endParaRPr lang="en-US"/>
          </a:p>
        </p:txBody>
      </p:sp>
    </p:spTree>
    <p:extLst>
      <p:ext uri="{BB962C8B-B14F-4D97-AF65-F5344CB8AC3E}">
        <p14:creationId xmlns:p14="http://schemas.microsoft.com/office/powerpoint/2010/main" val="2658346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120 Degrees of rotation</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21</a:t>
            </a:fld>
            <a:endParaRPr lang="en-US"/>
          </a:p>
        </p:txBody>
      </p:sp>
    </p:spTree>
    <p:extLst>
      <p:ext uri="{BB962C8B-B14F-4D97-AF65-F5344CB8AC3E}">
        <p14:creationId xmlns:p14="http://schemas.microsoft.com/office/powerpoint/2010/main" val="2913039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in the wood screws included in the Adafruit bag</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23</a:t>
            </a:fld>
            <a:endParaRPr lang="en-US"/>
          </a:p>
        </p:txBody>
      </p:sp>
    </p:spTree>
    <p:extLst>
      <p:ext uri="{BB962C8B-B14F-4D97-AF65-F5344CB8AC3E}">
        <p14:creationId xmlns:p14="http://schemas.microsoft.com/office/powerpoint/2010/main" val="4224832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to put the belt around the gear</a:t>
            </a:r>
            <a:r>
              <a:rPr lang="en-US" baseline="0" dirty="0" smtClean="0"/>
              <a:t> before sliding the motor into the motor mount.</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26</a:t>
            </a:fld>
            <a:endParaRPr lang="en-US"/>
          </a:p>
        </p:txBody>
      </p:sp>
    </p:spTree>
    <p:extLst>
      <p:ext uri="{BB962C8B-B14F-4D97-AF65-F5344CB8AC3E}">
        <p14:creationId xmlns:p14="http://schemas.microsoft.com/office/powerpoint/2010/main" val="327030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to put the belt around the gear</a:t>
            </a:r>
            <a:r>
              <a:rPr lang="en-US" baseline="0" dirty="0" smtClean="0"/>
              <a:t> before sliding the motor into the motor mount.</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27</a:t>
            </a:fld>
            <a:endParaRPr lang="en-US"/>
          </a:p>
        </p:txBody>
      </p:sp>
    </p:spTree>
    <p:extLst>
      <p:ext uri="{BB962C8B-B14F-4D97-AF65-F5344CB8AC3E}">
        <p14:creationId xmlns:p14="http://schemas.microsoft.com/office/powerpoint/2010/main" val="1305738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a:t>
            </a:r>
            <a:r>
              <a:rPr lang="en-US" baseline="0" dirty="0" smtClean="0"/>
              <a:t> off with a very exciting video of </a:t>
            </a:r>
            <a:endParaRPr lang="en-US" dirty="0" smtClean="0"/>
          </a:p>
          <a:p>
            <a:r>
              <a:rPr lang="en-US" dirty="0" smtClean="0"/>
              <a:t>While she bends her finger,</a:t>
            </a:r>
            <a:r>
              <a:rPr lang="en-US" baseline="0" dirty="0" smtClean="0"/>
              <a:t> the motor will turn her arm</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4</a:t>
            </a:fld>
            <a:endParaRPr lang="en-US"/>
          </a:p>
        </p:txBody>
      </p:sp>
    </p:spTree>
    <p:extLst>
      <p:ext uri="{BB962C8B-B14F-4D97-AF65-F5344CB8AC3E}">
        <p14:creationId xmlns:p14="http://schemas.microsoft.com/office/powerpoint/2010/main" val="2163971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0050" indent="-400050">
              <a:buAutoNum type="romanLcPeriod"/>
            </a:pPr>
            <a:r>
              <a:rPr lang="en-US" dirty="0" smtClean="0"/>
              <a:t>Modified from the original design to have both a tensioning strap in the back and puts</a:t>
            </a:r>
            <a:r>
              <a:rPr lang="en-US" baseline="0" dirty="0" smtClean="0"/>
              <a:t> the motor above the arm instead of next to the arm. The servo is mounted first and the gear is mounted onto the bottom and screwed through the hole in the bottom. A large problem is that the aluminum bar cannot be in the motor mount before the gear is attached.</a:t>
            </a:r>
          </a:p>
          <a:p>
            <a:pPr marL="400050" indent="-400050">
              <a:buAutoNum type="romanLcPeriod"/>
            </a:pPr>
            <a:r>
              <a:rPr lang="en-US" baseline="0" dirty="0" smtClean="0"/>
              <a:t>Centers the motor over the support, and allows for the servo to be mounted from the side and adds a lip so that the </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28</a:t>
            </a:fld>
            <a:endParaRPr lang="en-US"/>
          </a:p>
        </p:txBody>
      </p:sp>
    </p:spTree>
    <p:extLst>
      <p:ext uri="{BB962C8B-B14F-4D97-AF65-F5344CB8AC3E}">
        <p14:creationId xmlns:p14="http://schemas.microsoft.com/office/powerpoint/2010/main" val="433842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120 Degrees of rotation</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31</a:t>
            </a:fld>
            <a:endParaRPr lang="en-US"/>
          </a:p>
        </p:txBody>
      </p:sp>
    </p:spTree>
    <p:extLst>
      <p:ext uri="{BB962C8B-B14F-4D97-AF65-F5344CB8AC3E}">
        <p14:creationId xmlns:p14="http://schemas.microsoft.com/office/powerpoint/2010/main" val="486432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addition of this Velcro strap allows use to adjust the tension of the belt connecting the two gears. The greater the tension, the less likely we are to have any slippage.</a:t>
            </a:r>
          </a:p>
          <a:p>
            <a:endParaRPr lang="en-US" baseline="0" dirty="0" smtClean="0"/>
          </a:p>
          <a:p>
            <a:r>
              <a:rPr lang="en-US" baseline="0" dirty="0" smtClean="0"/>
              <a:t>Use the Velcro with a line down the middle of it to attach the two.</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32</a:t>
            </a:fld>
            <a:endParaRPr lang="en-US"/>
          </a:p>
        </p:txBody>
      </p:sp>
    </p:spTree>
    <p:extLst>
      <p:ext uri="{BB962C8B-B14F-4D97-AF65-F5344CB8AC3E}">
        <p14:creationId xmlns:p14="http://schemas.microsoft.com/office/powerpoint/2010/main" val="149984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33</a:t>
            </a:fld>
            <a:endParaRPr lang="en-US"/>
          </a:p>
        </p:txBody>
      </p:sp>
    </p:spTree>
    <p:extLst>
      <p:ext uri="{BB962C8B-B14F-4D97-AF65-F5344CB8AC3E}">
        <p14:creationId xmlns:p14="http://schemas.microsoft.com/office/powerpoint/2010/main" val="4233270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Printed Parts can be costly, especially if you do it through a</a:t>
            </a:r>
            <a:r>
              <a:rPr lang="en-US" baseline="0" dirty="0" smtClean="0"/>
              <a:t> separate service, rather than on your own printer.</a:t>
            </a:r>
          </a:p>
          <a:p>
            <a:endParaRPr lang="en-US" baseline="0" dirty="0" smtClean="0"/>
          </a:p>
          <a:p>
            <a:r>
              <a:rPr lang="en-US" baseline="0" dirty="0" smtClean="0"/>
              <a:t>The original Velcro on the arm was extremely strong, making it next to impossible to put on alone.</a:t>
            </a:r>
          </a:p>
          <a:p>
            <a:endParaRPr lang="en-US" baseline="0" dirty="0" smtClean="0"/>
          </a:p>
          <a:p>
            <a:r>
              <a:rPr lang="en-US" baseline="0" dirty="0" smtClean="0"/>
              <a:t>The original design had a belt that was glued together and because there was nothing to adjust the tension, the belt was screwed onto </a:t>
            </a:r>
            <a:r>
              <a:rPr lang="en-US" baseline="0" smtClean="0"/>
              <a:t>the gears</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6</a:t>
            </a:fld>
            <a:endParaRPr lang="en-US"/>
          </a:p>
        </p:txBody>
      </p:sp>
    </p:spTree>
    <p:extLst>
      <p:ext uri="{BB962C8B-B14F-4D97-AF65-F5344CB8AC3E}">
        <p14:creationId xmlns:p14="http://schemas.microsoft.com/office/powerpoint/2010/main" val="3477412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Fused</a:t>
            </a:r>
            <a:r>
              <a:rPr lang="en-US" baseline="0" dirty="0" smtClean="0"/>
              <a:t> deposition modeling is the process of melting a strand of plastic and laying it down.</a:t>
            </a:r>
          </a:p>
          <a:p>
            <a:endParaRPr lang="en-US" baseline="0" dirty="0" smtClean="0"/>
          </a:p>
          <a:p>
            <a:r>
              <a:rPr lang="en-US" baseline="0" dirty="0" smtClean="0"/>
              <a:t>Imagine that you are icing a cake with a round pipette. You’d start with the outside wall and then fill the inside and then build up on top of that layer starting with the outer wall again.</a:t>
            </a:r>
            <a:endParaRPr lang="en-US" dirty="0" smtClean="0"/>
          </a:p>
          <a:p>
            <a:endParaRPr lang="en-US" dirty="0" smtClean="0"/>
          </a:p>
          <a:p>
            <a:r>
              <a:rPr lang="en-US" dirty="0" smtClean="0"/>
              <a:t>This image is from an article written</a:t>
            </a:r>
            <a:r>
              <a:rPr lang="en-US" baseline="0" dirty="0" smtClean="0"/>
              <a:t> by Eric Miller.</a:t>
            </a:r>
          </a:p>
          <a:p>
            <a:r>
              <a:rPr lang="en-US" baseline="0" dirty="0" smtClean="0"/>
              <a:t>P-D-A-T, according to http://www.padtinc.com/ is “</a:t>
            </a:r>
            <a:r>
              <a:rPr lang="en-US" dirty="0" smtClean="0"/>
              <a:t>PADT is the Southwest's leading provider of </a:t>
            </a:r>
            <a:br>
              <a:rPr lang="en-US" dirty="0" smtClean="0"/>
            </a:br>
            <a:r>
              <a:rPr lang="en-US" dirty="0" smtClean="0"/>
              <a:t>Numerical Simulation, Product Development, and 3D Printing products and services.</a:t>
            </a:r>
            <a:r>
              <a:rPr lang="en-US" baseline="0" dirty="0" smtClean="0"/>
              <a:t>”</a:t>
            </a:r>
          </a:p>
        </p:txBody>
      </p:sp>
      <p:sp>
        <p:nvSpPr>
          <p:cNvPr id="4" name="Slide Number Placeholder 3"/>
          <p:cNvSpPr>
            <a:spLocks noGrp="1"/>
          </p:cNvSpPr>
          <p:nvPr>
            <p:ph type="sldNum" sz="quarter" idx="10"/>
          </p:nvPr>
        </p:nvSpPr>
        <p:spPr/>
        <p:txBody>
          <a:bodyPr/>
          <a:lstStyle/>
          <a:p>
            <a:fld id="{609C6753-D776-4E41-873A-8606D9B02FD6}" type="slidenum">
              <a:rPr lang="en-US" smtClean="0"/>
              <a:t>7</a:t>
            </a:fld>
            <a:endParaRPr lang="en-US"/>
          </a:p>
        </p:txBody>
      </p:sp>
    </p:spTree>
    <p:extLst>
      <p:ext uri="{BB962C8B-B14F-4D97-AF65-F5344CB8AC3E}">
        <p14:creationId xmlns:p14="http://schemas.microsoft.com/office/powerpoint/2010/main" val="2148499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higher</a:t>
            </a:r>
            <a:r>
              <a:rPr lang="en-US" baseline="0" dirty="0" smtClean="0"/>
              <a:t> the density of your part, the more strength it will have and the higher the cost will be.</a:t>
            </a:r>
          </a:p>
          <a:p>
            <a:r>
              <a:rPr lang="en-US" baseline="0" dirty="0" smtClean="0"/>
              <a:t>You can also adjust the layer height, which will change the print time drastically, while not changing the overall weight of your print.</a:t>
            </a:r>
            <a:endParaRPr lang="en-US" dirty="0" smtClean="0"/>
          </a:p>
          <a:p>
            <a:endParaRPr lang="en-US" dirty="0" smtClean="0"/>
          </a:p>
          <a:p>
            <a:r>
              <a:rPr lang="en-US" dirty="0" smtClean="0"/>
              <a:t>The following pictures used</a:t>
            </a:r>
            <a:r>
              <a:rPr lang="en-US" baseline="0" dirty="0" smtClean="0"/>
              <a:t> Makerbot software to estimate a print time and a weight of the material.</a:t>
            </a:r>
          </a:p>
        </p:txBody>
      </p:sp>
      <p:sp>
        <p:nvSpPr>
          <p:cNvPr id="4" name="Slide Number Placeholder 3"/>
          <p:cNvSpPr>
            <a:spLocks noGrp="1"/>
          </p:cNvSpPr>
          <p:nvPr>
            <p:ph type="sldNum" sz="quarter" idx="10"/>
          </p:nvPr>
        </p:nvSpPr>
        <p:spPr/>
        <p:txBody>
          <a:bodyPr/>
          <a:lstStyle/>
          <a:p>
            <a:fld id="{609C6753-D776-4E41-873A-8606D9B02FD6}" type="slidenum">
              <a:rPr lang="en-US" smtClean="0"/>
              <a:t>8</a:t>
            </a:fld>
            <a:endParaRPr lang="en-US"/>
          </a:p>
        </p:txBody>
      </p:sp>
    </p:spTree>
    <p:extLst>
      <p:ext uri="{BB962C8B-B14F-4D97-AF65-F5344CB8AC3E}">
        <p14:creationId xmlns:p14="http://schemas.microsoft.com/office/powerpoint/2010/main" val="186873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of the original parts is</a:t>
            </a:r>
            <a:r>
              <a:rPr lang="en-US" baseline="0" dirty="0" smtClean="0"/>
              <a:t> relatively large and therefore fairly costly. This is printed without supports.</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9</a:t>
            </a:fld>
            <a:endParaRPr lang="en-US"/>
          </a:p>
        </p:txBody>
      </p:sp>
    </p:spTree>
    <p:extLst>
      <p:ext uri="{BB962C8B-B14F-4D97-AF65-F5344CB8AC3E}">
        <p14:creationId xmlns:p14="http://schemas.microsoft.com/office/powerpoint/2010/main" val="3124747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Including the support material at a higher strength,</a:t>
            </a:r>
            <a:r>
              <a:rPr lang="en-US" baseline="0" dirty="0" smtClean="0"/>
              <a:t> it still requires less printed material.</a:t>
            </a:r>
          </a:p>
          <a:p>
            <a:r>
              <a:rPr lang="en-US" baseline="0" dirty="0" smtClean="0"/>
              <a:t>At 20% infill:</a:t>
            </a:r>
          </a:p>
          <a:p>
            <a:r>
              <a:rPr lang="en-US" baseline="0" dirty="0" smtClean="0"/>
              <a:t>-117.47 grams ABS</a:t>
            </a:r>
          </a:p>
          <a:p>
            <a:r>
              <a:rPr lang="en-US" baseline="0" dirty="0" smtClean="0"/>
              <a:t>-8.83 grams Support</a:t>
            </a:r>
          </a:p>
          <a:p>
            <a:r>
              <a:rPr lang="en-US" baseline="0" dirty="0" smtClean="0"/>
              <a:t>-8hr 59min</a:t>
            </a:r>
          </a:p>
          <a:p>
            <a:endParaRPr lang="en-US" baseline="0" dirty="0" smtClean="0"/>
          </a:p>
          <a:p>
            <a:r>
              <a:rPr lang="en-US" baseline="0" dirty="0" smtClean="0"/>
              <a:t>The time is higher because it has a very low layer height, at .10mm. More ridges, but the ridges will be smaller.</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10</a:t>
            </a:fld>
            <a:endParaRPr lang="en-US"/>
          </a:p>
        </p:txBody>
      </p:sp>
    </p:spTree>
    <p:extLst>
      <p:ext uri="{BB962C8B-B14F-4D97-AF65-F5344CB8AC3E}">
        <p14:creationId xmlns:p14="http://schemas.microsoft.com/office/powerpoint/2010/main" val="2241008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120 Degrees of rotation</a:t>
            </a:r>
          </a:p>
          <a:p>
            <a:endParaRPr lang="en-US" dirty="0" smtClean="0"/>
          </a:p>
          <a:p>
            <a:r>
              <a:rPr lang="en-US" dirty="0" smtClean="0"/>
              <a:t>Only</a:t>
            </a:r>
            <a:r>
              <a:rPr lang="en-US" baseline="0" dirty="0" smtClean="0"/>
              <a:t> 1 screw</a:t>
            </a:r>
            <a:endParaRPr lang="en-US" dirty="0"/>
          </a:p>
        </p:txBody>
      </p:sp>
      <p:sp>
        <p:nvSpPr>
          <p:cNvPr id="4" name="Slide Number Placeholder 3"/>
          <p:cNvSpPr>
            <a:spLocks noGrp="1"/>
          </p:cNvSpPr>
          <p:nvPr>
            <p:ph type="sldNum" sz="quarter" idx="10"/>
          </p:nvPr>
        </p:nvSpPr>
        <p:spPr/>
        <p:txBody>
          <a:bodyPr/>
          <a:lstStyle/>
          <a:p>
            <a:fld id="{609C6753-D776-4E41-873A-8606D9B02FD6}" type="slidenum">
              <a:rPr lang="en-US" smtClean="0"/>
              <a:t>12</a:t>
            </a:fld>
            <a:endParaRPr lang="en-US"/>
          </a:p>
        </p:txBody>
      </p:sp>
    </p:spTree>
    <p:extLst>
      <p:ext uri="{BB962C8B-B14F-4D97-AF65-F5344CB8AC3E}">
        <p14:creationId xmlns:p14="http://schemas.microsoft.com/office/powerpoint/2010/main" val="3778653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kit should have the following:</a:t>
            </a:r>
          </a:p>
          <a:p>
            <a:endParaRPr lang="en-US" dirty="0" smtClean="0"/>
          </a:p>
          <a:p>
            <a:r>
              <a:rPr lang="en-US" dirty="0" smtClean="0"/>
              <a:t>Wafer-</a:t>
            </a:r>
            <a:r>
              <a:rPr lang="en-US" baseline="0" dirty="0" smtClean="0"/>
              <a:t> Nub on the bottom is a truncated cone with a 10 degree angle. Holes in the back to allow for glue and/or air to escape when putting in the aluminum bar. They are located there to reduce the chances of additional friction</a:t>
            </a:r>
          </a:p>
          <a:p>
            <a:pPr marL="285750" indent="-285750">
              <a:buFont typeface="Arial" panose="020B0604020202020204" pitchFamily="34" charset="0"/>
              <a:buChar char="•"/>
            </a:pPr>
            <a:r>
              <a:rPr lang="en-US" baseline="0" dirty="0" smtClean="0"/>
              <a:t>Print Orientation!!!</a:t>
            </a:r>
          </a:p>
          <a:p>
            <a:endParaRPr lang="en-US" baseline="0" dirty="0" smtClean="0"/>
          </a:p>
          <a:p>
            <a:r>
              <a:rPr lang="en-US" baseline="0" dirty="0" smtClean="0"/>
              <a:t>Wafer pocket- negative of the truncated cone also has 10 degree angle. Holes in bottom allow for gasses to escape.</a:t>
            </a:r>
          </a:p>
          <a:p>
            <a:pPr marL="285750" indent="-285750">
              <a:buFont typeface="Arial" panose="020B0604020202020204" pitchFamily="34" charset="0"/>
              <a:buChar char="•"/>
            </a:pPr>
            <a:r>
              <a:rPr lang="en-US" baseline="0" dirty="0" smtClean="0"/>
              <a:t>Take notice of the nut, hole and the divot in the side.</a:t>
            </a:r>
          </a:p>
          <a:p>
            <a:pPr marL="285750" indent="-285750">
              <a:buFont typeface="Arial" panose="020B0604020202020204" pitchFamily="34" charset="0"/>
              <a:buChar char="•"/>
            </a:pPr>
            <a:r>
              <a:rPr lang="en-US" baseline="0" dirty="0" smtClean="0"/>
              <a:t>Mention Print Orientation!!!!</a:t>
            </a:r>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a:p>
            <a:pPr marL="285750" indent="-2857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09C6753-D776-4E41-873A-8606D9B02FD6}" type="slidenum">
              <a:rPr lang="en-US" smtClean="0"/>
              <a:t>13</a:t>
            </a:fld>
            <a:endParaRPr lang="en-US"/>
          </a:p>
        </p:txBody>
      </p:sp>
    </p:spTree>
    <p:extLst>
      <p:ext uri="{BB962C8B-B14F-4D97-AF65-F5344CB8AC3E}">
        <p14:creationId xmlns:p14="http://schemas.microsoft.com/office/powerpoint/2010/main" val="3917011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39730" y="1737362"/>
            <a:ext cx="7945162" cy="3995497"/>
          </a:xfrm>
        </p:spPr>
        <p:txBody>
          <a:bodyPr anchor="b"/>
          <a:lstStyle>
            <a:lvl1pPr>
              <a:defRPr sz="8640"/>
            </a:lvl1pPr>
          </a:lstStyle>
          <a:p>
            <a:r>
              <a:rPr lang="en-US" smtClean="0"/>
              <a:t>Click to edit Master title style</a:t>
            </a:r>
            <a:endParaRPr lang="en-US" dirty="0"/>
          </a:p>
        </p:txBody>
      </p:sp>
      <p:sp>
        <p:nvSpPr>
          <p:cNvPr id="3" name="Subtitle 2"/>
          <p:cNvSpPr>
            <a:spLocks noGrp="1"/>
          </p:cNvSpPr>
          <p:nvPr>
            <p:ph type="subTitle" idx="1"/>
          </p:nvPr>
        </p:nvSpPr>
        <p:spPr>
          <a:xfrm>
            <a:off x="1039730" y="5732856"/>
            <a:ext cx="7945162" cy="1033704"/>
          </a:xfrm>
        </p:spPr>
        <p:txBody>
          <a:bodyPr anchor="t"/>
          <a:lstStyle>
            <a:lvl1pPr marL="0" indent="0" algn="l">
              <a:buNone/>
              <a:defRPr cap="all">
                <a:solidFill>
                  <a:schemeClr val="bg2">
                    <a:lumMod val="40000"/>
                    <a:lumOff val="60000"/>
                  </a:schemeClr>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262079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39732" y="5760704"/>
            <a:ext cx="7945160" cy="680086"/>
          </a:xfrm>
        </p:spPr>
        <p:txBody>
          <a:bodyPr anchor="b">
            <a:normAutofit/>
          </a:bodyPr>
          <a:lstStyle>
            <a:lvl1pPr algn="l">
              <a:defRPr sz="288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39730" y="822960"/>
            <a:ext cx="7945162" cy="436879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smtClean="0"/>
              <a:t>Click icon to add picture</a:t>
            </a:r>
            <a:endParaRPr lang="en-US" dirty="0"/>
          </a:p>
        </p:txBody>
      </p:sp>
      <p:sp>
        <p:nvSpPr>
          <p:cNvPr id="4" name="Text Placeholder 3"/>
          <p:cNvSpPr>
            <a:spLocks noGrp="1"/>
          </p:cNvSpPr>
          <p:nvPr>
            <p:ph type="body" sz="half" idx="2"/>
          </p:nvPr>
        </p:nvSpPr>
        <p:spPr>
          <a:xfrm>
            <a:off x="1039732" y="6440790"/>
            <a:ext cx="7945159" cy="592454"/>
          </a:xfrm>
        </p:spPr>
        <p:txBody>
          <a:bodyPr>
            <a:normAutofit/>
          </a:bodyPr>
          <a:lstStyle>
            <a:lvl1pPr marL="0" indent="0">
              <a:buNone/>
              <a:defRPr sz="144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A8371-D2BD-4FE0-9515-35B9E91010E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626739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039730" y="1737360"/>
            <a:ext cx="7945162" cy="2377440"/>
          </a:xfrm>
        </p:spPr>
        <p:txBody>
          <a:bodyPr/>
          <a:lstStyle>
            <a:lvl1pPr>
              <a:defRPr sz="5760"/>
            </a:lvl1pPr>
          </a:lstStyle>
          <a:p>
            <a:r>
              <a:rPr lang="en-US" smtClean="0"/>
              <a:t>Click to edit Master title style</a:t>
            </a:r>
            <a:endParaRPr lang="en-US" dirty="0"/>
          </a:p>
        </p:txBody>
      </p:sp>
      <p:sp>
        <p:nvSpPr>
          <p:cNvPr id="8" name="Text Placeholder 3"/>
          <p:cNvSpPr>
            <a:spLocks noGrp="1"/>
          </p:cNvSpPr>
          <p:nvPr>
            <p:ph type="body" sz="half" idx="2"/>
          </p:nvPr>
        </p:nvSpPr>
        <p:spPr>
          <a:xfrm>
            <a:off x="1039730" y="4389120"/>
            <a:ext cx="7945162" cy="2834640"/>
          </a:xfrm>
        </p:spPr>
        <p:txBody>
          <a:bodyPr anchor="ctr">
            <a:normAutofit/>
          </a:bodyPr>
          <a:lstStyle>
            <a:lvl1pPr marL="0" indent="0">
              <a:buNone/>
              <a:defRPr sz="216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375190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7691" y="1737360"/>
            <a:ext cx="7201259" cy="2788049"/>
          </a:xfrm>
        </p:spPr>
        <p:txBody>
          <a:bodyPr/>
          <a:lstStyle>
            <a:lvl1pPr>
              <a:defRPr sz="576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737813" y="4525409"/>
            <a:ext cx="6553391" cy="410609"/>
          </a:xfrm>
        </p:spPr>
        <p:txBody>
          <a:bodyPr vert="horz" lIns="91440" tIns="45720" rIns="91440" bIns="45720" rtlCol="0" anchor="t">
            <a:normAutofit/>
          </a:bodyPr>
          <a:lstStyle>
            <a:lvl1pPr marL="0" indent="0">
              <a:buNone/>
              <a:defRPr lang="en-US" sz="1680" b="0" i="0" kern="1200" cap="small" dirty="0">
                <a:solidFill>
                  <a:schemeClr val="bg2">
                    <a:lumMod val="40000"/>
                    <a:lumOff val="60000"/>
                  </a:schemeClr>
                </a:solidFill>
                <a:latin typeface="+mj-lt"/>
                <a:ea typeface="+mj-ea"/>
                <a:cs typeface="+mj-cs"/>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039730" y="5220788"/>
            <a:ext cx="7945162" cy="2011680"/>
          </a:xfrm>
        </p:spPr>
        <p:txBody>
          <a:bodyPr anchor="ctr">
            <a:normAutofit/>
          </a:bodyPr>
          <a:lstStyle>
            <a:lvl1pPr marL="0" indent="0">
              <a:buNone/>
              <a:defRPr sz="216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
        <p:nvSpPr>
          <p:cNvPr id="12" name="TextBox 11"/>
          <p:cNvSpPr txBox="1"/>
          <p:nvPr/>
        </p:nvSpPr>
        <p:spPr>
          <a:xfrm>
            <a:off x="808677" y="1165504"/>
            <a:ext cx="721909" cy="2345257"/>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4640" dirty="0"/>
              <a:t>“</a:t>
            </a:r>
          </a:p>
        </p:txBody>
      </p:sp>
      <p:sp>
        <p:nvSpPr>
          <p:cNvPr id="15" name="TextBox 14"/>
          <p:cNvSpPr txBox="1"/>
          <p:nvPr/>
        </p:nvSpPr>
        <p:spPr>
          <a:xfrm>
            <a:off x="8399629" y="3136545"/>
            <a:ext cx="721909" cy="2345257"/>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4640" dirty="0"/>
              <a:t>”</a:t>
            </a:r>
          </a:p>
        </p:txBody>
      </p:sp>
    </p:spTree>
    <p:extLst>
      <p:ext uri="{BB962C8B-B14F-4D97-AF65-F5344CB8AC3E}">
        <p14:creationId xmlns:p14="http://schemas.microsoft.com/office/powerpoint/2010/main" val="350898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039730" y="3749041"/>
            <a:ext cx="7945163" cy="1983816"/>
          </a:xfrm>
        </p:spPr>
        <p:txBody>
          <a:bodyPr anchor="b"/>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039730" y="5732857"/>
            <a:ext cx="7945162" cy="1032480"/>
          </a:xfrm>
        </p:spPr>
        <p:txBody>
          <a:bodyPr anchor="t"/>
          <a:lstStyle>
            <a:lvl1pPr marL="0" indent="0" algn="l">
              <a:buNone/>
              <a:defRPr sz="2400" cap="none">
                <a:solidFill>
                  <a:schemeClr val="bg2">
                    <a:lumMod val="40000"/>
                    <a:lumOff val="60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60716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5040"/>
            </a:lvl1pPr>
          </a:lstStyle>
          <a:p>
            <a:r>
              <a:rPr lang="en-US" smtClean="0"/>
              <a:t>Click to edit Master title style</a:t>
            </a:r>
            <a:endParaRPr lang="en-US" dirty="0"/>
          </a:p>
        </p:txBody>
      </p:sp>
      <p:sp>
        <p:nvSpPr>
          <p:cNvPr id="3" name="Text Placeholder 2"/>
          <p:cNvSpPr>
            <a:spLocks noGrp="1"/>
          </p:cNvSpPr>
          <p:nvPr>
            <p:ph type="body" idx="1"/>
          </p:nvPr>
        </p:nvSpPr>
        <p:spPr>
          <a:xfrm>
            <a:off x="569801" y="2377440"/>
            <a:ext cx="2652870"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16" name="Text Placeholder 3"/>
          <p:cNvSpPr>
            <a:spLocks noGrp="1"/>
          </p:cNvSpPr>
          <p:nvPr>
            <p:ph type="body" sz="half" idx="15"/>
          </p:nvPr>
        </p:nvSpPr>
        <p:spPr>
          <a:xfrm>
            <a:off x="587370" y="3200400"/>
            <a:ext cx="2635301" cy="4307206"/>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Text Placeholder 4"/>
          <p:cNvSpPr>
            <a:spLocks noGrp="1"/>
          </p:cNvSpPr>
          <p:nvPr>
            <p:ph type="body" sz="quarter" idx="3"/>
          </p:nvPr>
        </p:nvSpPr>
        <p:spPr>
          <a:xfrm>
            <a:off x="3496205" y="2377440"/>
            <a:ext cx="2643305"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19" name="Text Placeholder 3"/>
          <p:cNvSpPr>
            <a:spLocks noGrp="1"/>
          </p:cNvSpPr>
          <p:nvPr>
            <p:ph type="body" sz="half" idx="16"/>
          </p:nvPr>
        </p:nvSpPr>
        <p:spPr>
          <a:xfrm>
            <a:off x="3486704" y="3200400"/>
            <a:ext cx="2652805" cy="4307206"/>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14" name="Text Placeholder 4"/>
          <p:cNvSpPr>
            <a:spLocks noGrp="1"/>
          </p:cNvSpPr>
          <p:nvPr>
            <p:ph type="body" sz="quarter" idx="13"/>
          </p:nvPr>
        </p:nvSpPr>
        <p:spPr>
          <a:xfrm>
            <a:off x="6413900" y="2377440"/>
            <a:ext cx="2639590"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20" name="Text Placeholder 3"/>
          <p:cNvSpPr>
            <a:spLocks noGrp="1"/>
          </p:cNvSpPr>
          <p:nvPr>
            <p:ph type="body" sz="half" idx="17"/>
          </p:nvPr>
        </p:nvSpPr>
        <p:spPr>
          <a:xfrm>
            <a:off x="6413900" y="3200400"/>
            <a:ext cx="2639590" cy="4307206"/>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cxnSp>
        <p:nvCxnSpPr>
          <p:cNvPr id="17" name="Straight Connector 16"/>
          <p:cNvCxnSpPr/>
          <p:nvPr/>
        </p:nvCxnSpPr>
        <p:spPr>
          <a:xfrm>
            <a:off x="3354401" y="2560320"/>
            <a:ext cx="0" cy="475488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267636" y="2560320"/>
            <a:ext cx="0" cy="4760258"/>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945623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5040"/>
            </a:lvl1pPr>
          </a:lstStyle>
          <a:p>
            <a:r>
              <a:rPr lang="en-US" smtClean="0"/>
              <a:t>Click to edit Master title style</a:t>
            </a:r>
            <a:endParaRPr lang="en-US" dirty="0"/>
          </a:p>
        </p:txBody>
      </p:sp>
      <p:sp>
        <p:nvSpPr>
          <p:cNvPr id="3" name="Text Placeholder 2"/>
          <p:cNvSpPr>
            <a:spLocks noGrp="1"/>
          </p:cNvSpPr>
          <p:nvPr>
            <p:ph type="body" idx="1"/>
          </p:nvPr>
        </p:nvSpPr>
        <p:spPr>
          <a:xfrm>
            <a:off x="587370" y="5101139"/>
            <a:ext cx="2646734"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29" name="Picture Placeholder 2"/>
          <p:cNvSpPr>
            <a:spLocks noGrp="1" noChangeAspect="1"/>
          </p:cNvSpPr>
          <p:nvPr>
            <p:ph type="pic" idx="15"/>
          </p:nvPr>
        </p:nvSpPr>
        <p:spPr>
          <a:xfrm>
            <a:off x="587370" y="2651760"/>
            <a:ext cx="2646734" cy="18288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smtClean="0"/>
              <a:t>Click icon to add picture</a:t>
            </a:r>
            <a:endParaRPr lang="en-US" dirty="0"/>
          </a:p>
        </p:txBody>
      </p:sp>
      <p:sp>
        <p:nvSpPr>
          <p:cNvPr id="22" name="Text Placeholder 3"/>
          <p:cNvSpPr>
            <a:spLocks noGrp="1"/>
          </p:cNvSpPr>
          <p:nvPr>
            <p:ph type="body" sz="half" idx="18"/>
          </p:nvPr>
        </p:nvSpPr>
        <p:spPr>
          <a:xfrm>
            <a:off x="587370" y="5792655"/>
            <a:ext cx="2646734" cy="791027"/>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Text Placeholder 4"/>
          <p:cNvSpPr>
            <a:spLocks noGrp="1"/>
          </p:cNvSpPr>
          <p:nvPr>
            <p:ph type="body" sz="quarter" idx="3"/>
          </p:nvPr>
        </p:nvSpPr>
        <p:spPr>
          <a:xfrm>
            <a:off x="3501351" y="5101139"/>
            <a:ext cx="2638159"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30" name="Picture Placeholder 2"/>
          <p:cNvSpPr>
            <a:spLocks noGrp="1" noChangeAspect="1"/>
          </p:cNvSpPr>
          <p:nvPr>
            <p:ph type="pic" idx="21"/>
          </p:nvPr>
        </p:nvSpPr>
        <p:spPr>
          <a:xfrm>
            <a:off x="3501349" y="2651760"/>
            <a:ext cx="2638159" cy="18288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smtClean="0"/>
              <a:t>Click icon to add picture</a:t>
            </a:r>
            <a:endParaRPr lang="en-US" dirty="0"/>
          </a:p>
        </p:txBody>
      </p:sp>
      <p:sp>
        <p:nvSpPr>
          <p:cNvPr id="23" name="Text Placeholder 3"/>
          <p:cNvSpPr>
            <a:spLocks noGrp="1"/>
          </p:cNvSpPr>
          <p:nvPr>
            <p:ph type="body" sz="half" idx="19"/>
          </p:nvPr>
        </p:nvSpPr>
        <p:spPr>
          <a:xfrm>
            <a:off x="3500131" y="5792654"/>
            <a:ext cx="2641654" cy="791027"/>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14" name="Text Placeholder 4"/>
          <p:cNvSpPr>
            <a:spLocks noGrp="1"/>
          </p:cNvSpPr>
          <p:nvPr>
            <p:ph type="body" sz="quarter" idx="13"/>
          </p:nvPr>
        </p:nvSpPr>
        <p:spPr>
          <a:xfrm>
            <a:off x="6413900" y="5101139"/>
            <a:ext cx="2639590"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31" name="Picture Placeholder 2"/>
          <p:cNvSpPr>
            <a:spLocks noGrp="1" noChangeAspect="1"/>
          </p:cNvSpPr>
          <p:nvPr>
            <p:ph type="pic" idx="22"/>
          </p:nvPr>
        </p:nvSpPr>
        <p:spPr>
          <a:xfrm>
            <a:off x="6413899" y="2651760"/>
            <a:ext cx="2639590" cy="18288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smtClean="0"/>
              <a:t>Click icon to add picture</a:t>
            </a:r>
            <a:endParaRPr lang="en-US" dirty="0"/>
          </a:p>
        </p:txBody>
      </p:sp>
      <p:sp>
        <p:nvSpPr>
          <p:cNvPr id="24" name="Text Placeholder 3"/>
          <p:cNvSpPr>
            <a:spLocks noGrp="1"/>
          </p:cNvSpPr>
          <p:nvPr>
            <p:ph type="body" sz="half" idx="20"/>
          </p:nvPr>
        </p:nvSpPr>
        <p:spPr>
          <a:xfrm>
            <a:off x="6413790" y="5792651"/>
            <a:ext cx="2643085" cy="791027"/>
          </a:xfrm>
        </p:spPr>
        <p:txBody>
          <a:bodyPr anchor="t">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cxnSp>
        <p:nvCxnSpPr>
          <p:cNvPr id="19" name="Straight Connector 18"/>
          <p:cNvCxnSpPr/>
          <p:nvPr/>
        </p:nvCxnSpPr>
        <p:spPr>
          <a:xfrm>
            <a:off x="3354401" y="2560320"/>
            <a:ext cx="0" cy="475488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267636" y="2560320"/>
            <a:ext cx="0" cy="4760258"/>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2378548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063314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5739" y="516257"/>
            <a:ext cx="1577752" cy="699135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7370" y="927846"/>
            <a:ext cx="6682574" cy="65797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96967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270034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9732" y="3434082"/>
            <a:ext cx="7945160" cy="2298776"/>
          </a:xfrm>
        </p:spPr>
        <p:txBody>
          <a:bodyPr anchor="b"/>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039730" y="5732857"/>
            <a:ext cx="7945162" cy="1032480"/>
          </a:xfrm>
        </p:spPr>
        <p:txBody>
          <a:bodyPr anchor="t"/>
          <a:lstStyle>
            <a:lvl1pPr marL="0" indent="0" algn="l">
              <a:buNone/>
              <a:defRPr sz="2400" cap="all">
                <a:solidFill>
                  <a:schemeClr val="bg2">
                    <a:lumMod val="40000"/>
                    <a:lumOff val="60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2060595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93240" y="2472692"/>
            <a:ext cx="3957736" cy="5034916"/>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371" y="2467312"/>
            <a:ext cx="3957738" cy="5040294"/>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DA8371-D2BD-4FE0-9515-35B9E91010E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3951402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93240" y="2286000"/>
            <a:ext cx="3957734"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4" name="Content Placeholder 3"/>
          <p:cNvSpPr>
            <a:spLocks noGrp="1"/>
          </p:cNvSpPr>
          <p:nvPr>
            <p:ph sz="half" idx="2"/>
          </p:nvPr>
        </p:nvSpPr>
        <p:spPr>
          <a:xfrm>
            <a:off x="993240" y="3017520"/>
            <a:ext cx="3957736" cy="4490086"/>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0372" y="2286000"/>
            <a:ext cx="3957736" cy="691514"/>
          </a:xfrm>
        </p:spPr>
        <p:txBody>
          <a:bodyPr anchor="b">
            <a:noAutofit/>
          </a:bodyPr>
          <a:lstStyle>
            <a:lvl1pPr marL="0" indent="0">
              <a:buNone/>
              <a:defRPr sz="2880" b="0">
                <a:solidFill>
                  <a:schemeClr val="bg2">
                    <a:lumMod val="40000"/>
                    <a:lumOff val="6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6" name="Content Placeholder 5"/>
          <p:cNvSpPr>
            <a:spLocks noGrp="1"/>
          </p:cNvSpPr>
          <p:nvPr>
            <p:ph sz="quarter" idx="4"/>
          </p:nvPr>
        </p:nvSpPr>
        <p:spPr>
          <a:xfrm>
            <a:off x="5090372" y="3017520"/>
            <a:ext cx="3957736" cy="4490086"/>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DA8371-D2BD-4FE0-9515-35B9E91010E1}" type="datetimeFigureOut">
              <a:rPr lang="en-US" smtClean="0"/>
              <a:t>3/24/2017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3103958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4241855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047713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39729" y="1737360"/>
            <a:ext cx="3061754" cy="1737360"/>
          </a:xfrm>
        </p:spPr>
        <p:txBody>
          <a:bodyPr anchor="b"/>
          <a:lstStyle>
            <a:lvl1pPr algn="l">
              <a:defRPr sz="2880" b="0"/>
            </a:lvl1pPr>
          </a:lstStyle>
          <a:p>
            <a:r>
              <a:rPr lang="en-US" smtClean="0"/>
              <a:t>Click to edit Master title style</a:t>
            </a:r>
            <a:endParaRPr lang="en-US" dirty="0"/>
          </a:p>
        </p:txBody>
      </p:sp>
      <p:sp>
        <p:nvSpPr>
          <p:cNvPr id="3" name="Content Placeholder 2"/>
          <p:cNvSpPr>
            <a:spLocks noGrp="1"/>
          </p:cNvSpPr>
          <p:nvPr>
            <p:ph idx="1"/>
          </p:nvPr>
        </p:nvSpPr>
        <p:spPr>
          <a:xfrm>
            <a:off x="4307277" y="1737360"/>
            <a:ext cx="4677616" cy="5486400"/>
          </a:xfrm>
        </p:spPr>
        <p:txBody>
          <a:bodyPr anchor="ctr">
            <a:normAutofit/>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39729" y="3755138"/>
            <a:ext cx="3061754" cy="3474719"/>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6DA8371-D2BD-4FE0-9515-35B9E91010E1}" type="datetimeFigureOut">
              <a:rPr lang="en-US" smtClean="0"/>
              <a:t>3/24/2017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521828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38787" y="2225030"/>
            <a:ext cx="4584809" cy="1889770"/>
          </a:xfrm>
        </p:spPr>
        <p:txBody>
          <a:bodyPr anchor="b">
            <a:normAutofit/>
          </a:bodyPr>
          <a:lstStyle>
            <a:lvl1pPr algn="l">
              <a:defRPr sz="432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56221" y="1371600"/>
            <a:ext cx="2881110" cy="548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smtClean="0"/>
              <a:t>Click icon to add picture</a:t>
            </a:r>
            <a:endParaRPr lang="en-US" dirty="0"/>
          </a:p>
        </p:txBody>
      </p:sp>
      <p:sp>
        <p:nvSpPr>
          <p:cNvPr id="4" name="Text Placeholder 3"/>
          <p:cNvSpPr>
            <a:spLocks noGrp="1"/>
          </p:cNvSpPr>
          <p:nvPr>
            <p:ph type="body" sz="half" idx="2"/>
          </p:nvPr>
        </p:nvSpPr>
        <p:spPr>
          <a:xfrm>
            <a:off x="1039729" y="4389120"/>
            <a:ext cx="4577674" cy="1645920"/>
          </a:xfrm>
        </p:spPr>
        <p:txBody>
          <a:bodyPr>
            <a:normAutofit/>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A8371-D2BD-4FE0-9515-35B9E91010E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7CB9C7-611D-48AB-B9DC-6C2DC8530618}" type="slidenum">
              <a:rPr lang="en-US" smtClean="0"/>
              <a:t>‹#›</a:t>
            </a:fld>
            <a:endParaRPr lang="en-US"/>
          </a:p>
        </p:txBody>
      </p:sp>
    </p:spTree>
    <p:extLst>
      <p:ext uri="{BB962C8B-B14F-4D97-AF65-F5344CB8AC3E}">
        <p14:creationId xmlns:p14="http://schemas.microsoft.com/office/powerpoint/2010/main" val="1593982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7559318" y="2011680"/>
            <a:ext cx="3383280" cy="338328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6827798" y="-548640"/>
            <a:ext cx="1920240" cy="192024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7559318" y="7315200"/>
            <a:ext cx="1188720" cy="118872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84786" y="3200400"/>
            <a:ext cx="5029200" cy="50292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007746" y="3474720"/>
            <a:ext cx="2834640" cy="283464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9294773" y="0"/>
            <a:ext cx="822960" cy="13193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581652" y="543262"/>
            <a:ext cx="8466456" cy="1680636"/>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93240" y="2463511"/>
            <a:ext cx="8053985" cy="50345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8993987" y="2194526"/>
            <a:ext cx="1188719" cy="274391"/>
          </a:xfrm>
          <a:prstGeom prst="rect">
            <a:avLst/>
          </a:prstGeom>
        </p:spPr>
        <p:txBody>
          <a:bodyPr vert="horz" lIns="91440" tIns="45720" rIns="91440" bIns="45720" rtlCol="0" anchor="t"/>
          <a:lstStyle>
            <a:lvl1pPr algn="l">
              <a:defRPr sz="1320" b="0" i="0">
                <a:solidFill>
                  <a:schemeClr val="tx1">
                    <a:tint val="75000"/>
                    <a:alpha val="60000"/>
                  </a:schemeClr>
                </a:solidFill>
              </a:defRPr>
            </a:lvl1pPr>
          </a:lstStyle>
          <a:p>
            <a:fld id="{26DA8371-D2BD-4FE0-9515-35B9E91010E1}" type="datetimeFigureOut">
              <a:rPr lang="en-US" smtClean="0"/>
              <a:t>3/24/2017</a:t>
            </a:fld>
            <a:endParaRPr lang="en-US"/>
          </a:p>
        </p:txBody>
      </p:sp>
      <p:sp>
        <p:nvSpPr>
          <p:cNvPr id="5" name="Footer Placeholder 4"/>
          <p:cNvSpPr>
            <a:spLocks noGrp="1"/>
          </p:cNvSpPr>
          <p:nvPr>
            <p:ph type="ftr" sz="quarter" idx="3"/>
          </p:nvPr>
        </p:nvSpPr>
        <p:spPr>
          <a:xfrm rot="5400000">
            <a:off x="7480003" y="3916045"/>
            <a:ext cx="4631754" cy="274392"/>
          </a:xfrm>
          <a:prstGeom prst="rect">
            <a:avLst/>
          </a:prstGeom>
        </p:spPr>
        <p:txBody>
          <a:bodyPr vert="horz" lIns="91440" tIns="45720" rIns="91440" bIns="45720" rtlCol="0" anchor="b"/>
          <a:lstStyle>
            <a:lvl1pPr algn="l">
              <a:defRPr sz="132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9319718" y="354884"/>
            <a:ext cx="754576" cy="921224"/>
          </a:xfrm>
          <a:prstGeom prst="rect">
            <a:avLst/>
          </a:prstGeom>
        </p:spPr>
        <p:txBody>
          <a:bodyPr vert="horz" lIns="91440" tIns="45720" rIns="91440" bIns="45720" rtlCol="0" anchor="b"/>
          <a:lstStyle>
            <a:lvl1pPr algn="ctr">
              <a:defRPr sz="3361" b="0" i="0">
                <a:solidFill>
                  <a:schemeClr val="tx1">
                    <a:tint val="75000"/>
                  </a:schemeClr>
                </a:solidFill>
              </a:defRPr>
            </a:lvl1pPr>
          </a:lstStyle>
          <a:p>
            <a:fld id="{C77CB9C7-611D-48AB-B9DC-6C2DC8530618}" type="slidenum">
              <a:rPr lang="en-US" smtClean="0"/>
              <a:t>‹#›</a:t>
            </a:fld>
            <a:endParaRPr lang="en-US"/>
          </a:p>
        </p:txBody>
      </p:sp>
    </p:spTree>
    <p:extLst>
      <p:ext uri="{BB962C8B-B14F-4D97-AF65-F5344CB8AC3E}">
        <p14:creationId xmlns:p14="http://schemas.microsoft.com/office/powerpoint/2010/main" val="1302923750"/>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11487" indent="-411487" algn="l" defTabSz="548648" rtl="0" eaLnBrk="1" latinLnBrk="0" hangingPunct="1">
        <a:spcBef>
          <a:spcPts val="1200"/>
        </a:spcBef>
        <a:spcAft>
          <a:spcPts val="0"/>
        </a:spcAft>
        <a:buClr>
          <a:schemeClr val="bg2">
            <a:lumMod val="40000"/>
            <a:lumOff val="60000"/>
          </a:schemeClr>
        </a:buClr>
        <a:buSzPct val="80000"/>
        <a:buFont typeface="Wingdings 3" charset="2"/>
        <a:buChar char=""/>
        <a:defRPr sz="2400" b="0" i="0" kern="1200">
          <a:solidFill>
            <a:schemeClr val="tx1"/>
          </a:solidFill>
          <a:latin typeface="+mj-lt"/>
          <a:ea typeface="+mj-ea"/>
          <a:cs typeface="+mj-cs"/>
        </a:defRPr>
      </a:lvl1pPr>
      <a:lvl2pPr marL="891554" indent="-342906" algn="l" defTabSz="548648" rtl="0" eaLnBrk="1" latinLnBrk="0" hangingPunct="1">
        <a:spcBef>
          <a:spcPts val="1200"/>
        </a:spcBef>
        <a:spcAft>
          <a:spcPts val="0"/>
        </a:spcAft>
        <a:buClr>
          <a:schemeClr val="bg2">
            <a:lumMod val="40000"/>
            <a:lumOff val="60000"/>
          </a:schemeClr>
        </a:buClr>
        <a:buSzPct val="80000"/>
        <a:buFont typeface="Wingdings 3" charset="2"/>
        <a:buChar char=""/>
        <a:defRPr sz="2160" b="0" i="0" kern="1200">
          <a:solidFill>
            <a:schemeClr val="tx1"/>
          </a:solidFill>
          <a:latin typeface="+mj-lt"/>
          <a:ea typeface="+mj-ea"/>
          <a:cs typeface="+mj-cs"/>
        </a:defRPr>
      </a:lvl2pPr>
      <a:lvl3pPr marL="1371624"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920" b="0" i="0" kern="1200">
          <a:solidFill>
            <a:schemeClr val="tx1"/>
          </a:solidFill>
          <a:latin typeface="+mj-lt"/>
          <a:ea typeface="+mj-ea"/>
          <a:cs typeface="+mj-cs"/>
        </a:defRPr>
      </a:lvl3pPr>
      <a:lvl4pPr marL="1920272"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4pPr>
      <a:lvl5pPr marL="2468921"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5pPr>
      <a:lvl6pPr marL="3017570"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6pPr>
      <a:lvl7pPr marL="3566219"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7pPr>
      <a:lvl8pPr marL="4114868"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8pPr>
      <a:lvl9pPr marL="4663517" indent="-274325" algn="l" defTabSz="548648" rtl="0" eaLnBrk="1" latinLnBrk="0" hangingPunct="1">
        <a:spcBef>
          <a:spcPts val="1200"/>
        </a:spcBef>
        <a:spcAft>
          <a:spcPts val="0"/>
        </a:spcAft>
        <a:buClr>
          <a:schemeClr val="bg2">
            <a:lumMod val="40000"/>
            <a:lumOff val="60000"/>
          </a:schemeClr>
        </a:buClr>
        <a:buSzPct val="80000"/>
        <a:buFont typeface="Wingdings 3" charset="2"/>
        <a:buChar char=""/>
        <a:defRPr sz="1680" b="0" i="0" kern="1200">
          <a:solidFill>
            <a:schemeClr val="tx1"/>
          </a:solidFill>
          <a:latin typeface="+mj-lt"/>
          <a:ea typeface="+mj-ea"/>
          <a:cs typeface="+mj-cs"/>
        </a:defRPr>
      </a:lvl9pPr>
    </p:bodyStyle>
    <p:otherStyle>
      <a:defPPr>
        <a:defRPr lang="en-US"/>
      </a:defPPr>
      <a:lvl1pPr marL="0" algn="l" defTabSz="548648" rtl="0" eaLnBrk="1" latinLnBrk="0" hangingPunct="1">
        <a:defRPr sz="2160" kern="1200">
          <a:solidFill>
            <a:schemeClr val="tx1"/>
          </a:solidFill>
          <a:latin typeface="+mn-lt"/>
          <a:ea typeface="+mn-ea"/>
          <a:cs typeface="+mn-cs"/>
        </a:defRPr>
      </a:lvl1pPr>
      <a:lvl2pPr marL="548648" algn="l" defTabSz="548648" rtl="0" eaLnBrk="1" latinLnBrk="0" hangingPunct="1">
        <a:defRPr sz="2160" kern="1200">
          <a:solidFill>
            <a:schemeClr val="tx1"/>
          </a:solidFill>
          <a:latin typeface="+mn-lt"/>
          <a:ea typeface="+mn-ea"/>
          <a:cs typeface="+mn-cs"/>
        </a:defRPr>
      </a:lvl2pPr>
      <a:lvl3pPr marL="1097298" algn="l" defTabSz="548648" rtl="0" eaLnBrk="1" latinLnBrk="0" hangingPunct="1">
        <a:defRPr sz="2160" kern="1200">
          <a:solidFill>
            <a:schemeClr val="tx1"/>
          </a:solidFill>
          <a:latin typeface="+mn-lt"/>
          <a:ea typeface="+mn-ea"/>
          <a:cs typeface="+mn-cs"/>
        </a:defRPr>
      </a:lvl3pPr>
      <a:lvl4pPr marL="1645946" algn="l" defTabSz="548648" rtl="0" eaLnBrk="1" latinLnBrk="0" hangingPunct="1">
        <a:defRPr sz="2160" kern="1200">
          <a:solidFill>
            <a:schemeClr val="tx1"/>
          </a:solidFill>
          <a:latin typeface="+mn-lt"/>
          <a:ea typeface="+mn-ea"/>
          <a:cs typeface="+mn-cs"/>
        </a:defRPr>
      </a:lvl4pPr>
      <a:lvl5pPr marL="2194597" algn="l" defTabSz="548648" rtl="0" eaLnBrk="1" latinLnBrk="0" hangingPunct="1">
        <a:defRPr sz="2160" kern="1200">
          <a:solidFill>
            <a:schemeClr val="tx1"/>
          </a:solidFill>
          <a:latin typeface="+mn-lt"/>
          <a:ea typeface="+mn-ea"/>
          <a:cs typeface="+mn-cs"/>
        </a:defRPr>
      </a:lvl5pPr>
      <a:lvl6pPr marL="2743246" algn="l" defTabSz="548648" rtl="0" eaLnBrk="1" latinLnBrk="0" hangingPunct="1">
        <a:defRPr sz="2160" kern="1200">
          <a:solidFill>
            <a:schemeClr val="tx1"/>
          </a:solidFill>
          <a:latin typeface="+mn-lt"/>
          <a:ea typeface="+mn-ea"/>
          <a:cs typeface="+mn-cs"/>
        </a:defRPr>
      </a:lvl6pPr>
      <a:lvl7pPr marL="3291895" algn="l" defTabSz="548648" rtl="0" eaLnBrk="1" latinLnBrk="0" hangingPunct="1">
        <a:defRPr sz="2160" kern="1200">
          <a:solidFill>
            <a:schemeClr val="tx1"/>
          </a:solidFill>
          <a:latin typeface="+mn-lt"/>
          <a:ea typeface="+mn-ea"/>
          <a:cs typeface="+mn-cs"/>
        </a:defRPr>
      </a:lvl7pPr>
      <a:lvl8pPr marL="3840544" algn="l" defTabSz="548648" rtl="0" eaLnBrk="1" latinLnBrk="0" hangingPunct="1">
        <a:defRPr sz="2160" kern="1200">
          <a:solidFill>
            <a:schemeClr val="tx1"/>
          </a:solidFill>
          <a:latin typeface="+mn-lt"/>
          <a:ea typeface="+mn-ea"/>
          <a:cs typeface="+mn-cs"/>
        </a:defRPr>
      </a:lvl8pPr>
      <a:lvl9pPr marL="4389193" algn="l" defTabSz="548648"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9.PNG"/><Relationship Id="rId7"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padtinc.com/blog/additive-mfg/rapid-prototyping-technology-animation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186" y="1105787"/>
            <a:ext cx="7945162" cy="5605268"/>
          </a:xfrm>
        </p:spPr>
        <p:txBody>
          <a:bodyPr/>
          <a:lstStyle/>
          <a:p>
            <a:r>
              <a:rPr lang="en-US" dirty="0" smtClean="0">
                <a:effectLst>
                  <a:outerShdw blurRad="38100" dist="38100" dir="2700000" algn="tl">
                    <a:srgbClr val="000000">
                      <a:alpha val="43137"/>
                    </a:srgbClr>
                  </a:outerShdw>
                </a:effectLst>
              </a:rPr>
              <a:t>Design of an Educational Robotic Exoskeleton</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953051" y="7195896"/>
            <a:ext cx="7019749" cy="1033704"/>
          </a:xfrm>
        </p:spPr>
        <p:txBody>
          <a:bodyPr/>
          <a:lstStyle/>
          <a:p>
            <a:r>
              <a:rPr lang="en-US" dirty="0" smtClean="0">
                <a:effectLst>
                  <a:outerShdw blurRad="38100" dist="38100" dir="2700000" algn="tl">
                    <a:srgbClr val="000000">
                      <a:alpha val="43137"/>
                    </a:srgbClr>
                  </a:outerShdw>
                </a:effectLst>
              </a:rPr>
              <a:t>Shanon Fan, Youssef </a:t>
            </a:r>
            <a:r>
              <a:rPr lang="en-US" dirty="0" err="1" smtClean="0">
                <a:effectLst>
                  <a:outerShdw blurRad="38100" dist="38100" dir="2700000" algn="tl">
                    <a:srgbClr val="000000">
                      <a:alpha val="43137"/>
                    </a:srgbClr>
                  </a:outerShdw>
                </a:effectLst>
              </a:rPr>
              <a:t>Jaber</a:t>
            </a:r>
            <a:r>
              <a:rPr lang="en-US" dirty="0" smtClean="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Nick Sawyer, </a:t>
            </a:r>
            <a:r>
              <a:rPr lang="en-US" dirty="0" smtClean="0">
                <a:effectLst>
                  <a:outerShdw blurRad="38100" dist="38100" dir="2700000" algn="tl">
                    <a:srgbClr val="000000">
                      <a:alpha val="43137"/>
                    </a:srgbClr>
                  </a:outerShdw>
                </a:effectLst>
              </a:rPr>
              <a:t>Andrew Sciotti, </a:t>
            </a:r>
            <a:r>
              <a:rPr lang="en-US" dirty="0">
                <a:effectLst>
                  <a:outerShdw blurRad="38100" dist="38100" dir="2700000" algn="tl">
                    <a:srgbClr val="000000">
                      <a:alpha val="43137"/>
                    </a:srgbClr>
                  </a:outerShdw>
                </a:effectLst>
              </a:rPr>
              <a:t>Frank Sup</a:t>
            </a:r>
          </a:p>
        </p:txBody>
      </p:sp>
    </p:spTree>
    <p:extLst>
      <p:ext uri="{BB962C8B-B14F-4D97-AF65-F5344CB8AC3E}">
        <p14:creationId xmlns:p14="http://schemas.microsoft.com/office/powerpoint/2010/main" val="2400228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225" t="23962" r="8534" b="14642"/>
          <a:stretch/>
        </p:blipFill>
        <p:spPr>
          <a:xfrm>
            <a:off x="574159" y="1169580"/>
            <a:ext cx="9782956" cy="6658985"/>
          </a:xfrm>
          <a:prstGeom prst="roundRect">
            <a:avLst>
              <a:gd name="adj" fmla="val 6205"/>
            </a:avLst>
          </a:prstGeom>
        </p:spPr>
      </p:pic>
      <p:sp>
        <p:nvSpPr>
          <p:cNvPr id="6" name="Title 1"/>
          <p:cNvSpPr>
            <a:spLocks noGrp="1"/>
          </p:cNvSpPr>
          <p:nvPr>
            <p:ph type="title"/>
          </p:nvPr>
        </p:nvSpPr>
        <p:spPr>
          <a:xfrm>
            <a:off x="574159" y="263105"/>
            <a:ext cx="9782956" cy="1086368"/>
          </a:xfrm>
        </p:spPr>
        <p:txBody>
          <a:bodyPr/>
          <a:lstStyle/>
          <a:p>
            <a:pPr algn="ctr"/>
            <a:r>
              <a:rPr lang="en-US" b="1" dirty="0" smtClean="0">
                <a:effectLst>
                  <a:outerShdw blurRad="38100" dist="38100" dir="2700000" algn="tl">
                    <a:srgbClr val="000000">
                      <a:alpha val="43137"/>
                    </a:srgbClr>
                  </a:outerShdw>
                </a:effectLst>
              </a:rPr>
              <a:t>New Design 50% Solid</a:t>
            </a:r>
            <a:endParaRPr lang="en-US" b="1" dirty="0">
              <a:effectLst>
                <a:outerShdw blurRad="38100" dist="38100" dir="2700000" algn="tl">
                  <a:srgbClr val="000000">
                    <a:alpha val="43137"/>
                  </a:srgbClr>
                </a:outerShdw>
              </a:effectLst>
            </a:endParaRPr>
          </a:p>
        </p:txBody>
      </p:sp>
      <p:sp>
        <p:nvSpPr>
          <p:cNvPr id="7" name="Title 1"/>
          <p:cNvSpPr txBox="1">
            <a:spLocks/>
          </p:cNvSpPr>
          <p:nvPr/>
        </p:nvSpPr>
        <p:spPr>
          <a:xfrm>
            <a:off x="5169934" y="1349473"/>
            <a:ext cx="4721858" cy="1975142"/>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sz="3600" b="1" dirty="0" smtClean="0">
                <a:solidFill>
                  <a:srgbClr val="FF0000"/>
                </a:solidFill>
                <a:effectLst>
                  <a:outerShdw blurRad="38100" dist="38100" dir="2700000" algn="tl">
                    <a:srgbClr val="000000">
                      <a:alpha val="43137"/>
                    </a:srgbClr>
                  </a:outerShdw>
                </a:effectLst>
              </a:rPr>
              <a:t>153.57 grams ABS</a:t>
            </a:r>
          </a:p>
          <a:p>
            <a:pPr algn="r"/>
            <a:r>
              <a:rPr lang="en-US" sz="3600" b="1" dirty="0" smtClean="0">
                <a:solidFill>
                  <a:srgbClr val="FF0000"/>
                </a:solidFill>
                <a:effectLst>
                  <a:outerShdw blurRad="38100" dist="38100" dir="2700000" algn="tl">
                    <a:srgbClr val="000000">
                      <a:alpha val="43137"/>
                    </a:srgbClr>
                  </a:outerShdw>
                </a:effectLst>
              </a:rPr>
              <a:t>9.08 grams Support</a:t>
            </a:r>
            <a:br>
              <a:rPr lang="en-US" sz="3600" b="1" dirty="0" smtClean="0">
                <a:solidFill>
                  <a:srgbClr val="FF0000"/>
                </a:solidFill>
                <a:effectLst>
                  <a:outerShdw blurRad="38100" dist="38100" dir="2700000" algn="tl">
                    <a:srgbClr val="000000">
                      <a:alpha val="43137"/>
                    </a:srgbClr>
                  </a:outerShdw>
                </a:effectLst>
              </a:rPr>
            </a:br>
            <a:r>
              <a:rPr lang="en-US" sz="3600" b="1" dirty="0" smtClean="0">
                <a:solidFill>
                  <a:srgbClr val="FF0000"/>
                </a:solidFill>
                <a:effectLst>
                  <a:outerShdw blurRad="38100" dist="38100" dir="2700000" algn="tl">
                    <a:srgbClr val="000000">
                      <a:alpha val="43137"/>
                    </a:srgbClr>
                  </a:outerShdw>
                </a:effectLst>
              </a:rPr>
              <a:t>21 hr. 21 min.</a:t>
            </a:r>
            <a:endParaRPr lang="en-US" sz="3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972091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4223" y="286484"/>
            <a:ext cx="4756751" cy="692497"/>
          </a:xfrm>
          <a:prstGeom prst="rect">
            <a:avLst/>
          </a:prstGeom>
          <a:noFill/>
        </p:spPr>
        <p:txBody>
          <a:bodyPr wrap="none" lIns="68580" tIns="34290" rIns="68580" bIns="34290">
            <a:spAutoFit/>
          </a:bodyPr>
          <a:lstStyle/>
          <a:p>
            <a:pPr algn="ctr"/>
            <a:r>
              <a:rPr lang="en-US" sz="4050" b="1" dirty="0" smtClean="0">
                <a:ln w="0"/>
                <a:effectLst>
                  <a:outerShdw blurRad="38100" dist="19050" dir="2700000" algn="tl" rotWithShape="0">
                    <a:schemeClr val="dk1">
                      <a:alpha val="40000"/>
                    </a:schemeClr>
                  </a:outerShdw>
                </a:effectLst>
              </a:rPr>
              <a:t>What’s in each kit:</a:t>
            </a:r>
            <a:endParaRPr lang="en-US" sz="4050" b="1" dirty="0">
              <a:ln w="0"/>
              <a:effectLst>
                <a:outerShdw blurRad="38100" dist="19050" dir="2700000" algn="tl" rotWithShape="0">
                  <a:schemeClr val="dk1">
                    <a:alpha val="40000"/>
                  </a:schemeClr>
                </a:outerShdw>
              </a:effectLst>
            </a:endParaRPr>
          </a:p>
        </p:txBody>
      </p:sp>
      <p:sp>
        <p:nvSpPr>
          <p:cNvPr id="5" name="TextBox 4"/>
          <p:cNvSpPr txBox="1"/>
          <p:nvPr/>
        </p:nvSpPr>
        <p:spPr>
          <a:xfrm>
            <a:off x="267155" y="1457981"/>
            <a:ext cx="5090885" cy="572107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wrap="square" numCol="1" rtlCol="0">
            <a:spAutoFit/>
          </a:bodyPr>
          <a:lstStyle/>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7-3D </a:t>
            </a:r>
            <a:r>
              <a:rPr lang="en-US" sz="3600" b="1" dirty="0">
                <a:effectLst>
                  <a:outerShdw blurRad="38100" dist="38100" dir="2700000" algn="tl">
                    <a:srgbClr val="000000">
                      <a:alpha val="43137"/>
                    </a:srgbClr>
                  </a:outerShdw>
                </a:effectLst>
              </a:rPr>
              <a:t>Printed Parts</a:t>
            </a:r>
          </a:p>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2-Aluminum Bars</a:t>
            </a:r>
          </a:p>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1-Bolt</a:t>
            </a:r>
            <a:endParaRPr lang="en-US" sz="3600" b="1" dirty="0">
              <a:effectLst>
                <a:outerShdw blurRad="38100" dist="38100" dir="2700000" algn="tl">
                  <a:srgbClr val="000000">
                    <a:alpha val="43137"/>
                  </a:srgbClr>
                </a:outerShdw>
              </a:effectLst>
            </a:endParaRPr>
          </a:p>
          <a:p>
            <a:pPr marL="257175" indent="-257175">
              <a:buFont typeface="Arial" panose="020B0604020202020204" pitchFamily="34" charset="0"/>
              <a:buChar char="•"/>
            </a:pPr>
            <a:r>
              <a:rPr lang="en-US" sz="3600" b="1" dirty="0">
                <a:effectLst>
                  <a:outerShdw blurRad="38100" dist="38100" dir="2700000" algn="tl">
                    <a:srgbClr val="000000">
                      <a:alpha val="43137"/>
                    </a:srgbClr>
                  </a:outerShdw>
                </a:effectLst>
              </a:rPr>
              <a:t>Extra Wood Screws**</a:t>
            </a:r>
          </a:p>
          <a:p>
            <a:pPr marL="668655" lvl="1" indent="-257175">
              <a:buFont typeface="Arial" panose="020B0604020202020204" pitchFamily="34" charset="0"/>
              <a:buChar char="•"/>
            </a:pPr>
            <a:r>
              <a:rPr lang="en-US" sz="2400" b="1" dirty="0">
                <a:effectLst>
                  <a:outerShdw blurRad="38100" dist="38100" dir="2700000" algn="tl">
                    <a:srgbClr val="000000">
                      <a:alpha val="43137"/>
                    </a:srgbClr>
                  </a:outerShdw>
                </a:effectLst>
              </a:rPr>
              <a:t>(To be used on gear only)</a:t>
            </a:r>
          </a:p>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1-Timing Belt</a:t>
            </a:r>
          </a:p>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4-Velcro Straps</a:t>
            </a:r>
          </a:p>
          <a:p>
            <a:pPr marL="257175" indent="-257175">
              <a:buFont typeface="Arial" panose="020B0604020202020204" pitchFamily="34" charset="0"/>
              <a:buChar char="•"/>
            </a:pPr>
            <a:r>
              <a:rPr lang="en-US" sz="3600" b="1" dirty="0" smtClean="0">
                <a:effectLst>
                  <a:outerShdw blurRad="38100" dist="38100" dir="2700000" algn="tl">
                    <a:srgbClr val="000000">
                      <a:alpha val="43137"/>
                    </a:srgbClr>
                  </a:outerShdw>
                </a:effectLst>
              </a:rPr>
              <a:t>1-USB Flash Drive</a:t>
            </a:r>
            <a:endParaRPr lang="en-US" sz="4000" b="1" dirty="0">
              <a:effectLst>
                <a:outerShdw blurRad="38100" dist="38100" dir="2700000" algn="tl">
                  <a:srgbClr val="000000">
                    <a:alpha val="43137"/>
                  </a:srgbClr>
                </a:outerShdw>
              </a:effectLst>
            </a:endParaRPr>
          </a:p>
        </p:txBody>
      </p:sp>
      <p:sp>
        <p:nvSpPr>
          <p:cNvPr id="7" name="TextBox 6"/>
          <p:cNvSpPr txBox="1"/>
          <p:nvPr/>
        </p:nvSpPr>
        <p:spPr>
          <a:xfrm>
            <a:off x="5609772" y="1457981"/>
            <a:ext cx="5090885" cy="572107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wrap="square" numCol="1" rtlCol="0">
            <a:spAutoFit/>
          </a:bodyPr>
          <a:lstStyle/>
          <a:p>
            <a:pPr marL="257175" indent="-257175">
              <a:buFont typeface="Arial" panose="020B0604020202020204" pitchFamily="34" charset="0"/>
              <a:buChar char="•"/>
            </a:pPr>
            <a:r>
              <a:rPr lang="en-US" sz="2800" b="1" dirty="0" smtClean="0">
                <a:effectLst>
                  <a:outerShdw blurRad="38100" dist="38100" dir="2700000" algn="tl">
                    <a:srgbClr val="000000">
                      <a:alpha val="43137"/>
                    </a:srgbClr>
                  </a:outerShdw>
                </a:effectLst>
              </a:rPr>
              <a:t>1-Bend </a:t>
            </a:r>
            <a:r>
              <a:rPr lang="en-US" sz="2800" b="1" dirty="0">
                <a:effectLst>
                  <a:outerShdw blurRad="38100" dist="38100" dir="2700000" algn="tl">
                    <a:srgbClr val="000000">
                      <a:alpha val="43137"/>
                    </a:srgbClr>
                  </a:outerShdw>
                </a:effectLst>
              </a:rPr>
              <a:t>Sensor Assembly</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1-Battery Pack</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1-Wire Extension**</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1-Servo Motor Kit</a:t>
            </a:r>
          </a:p>
          <a:p>
            <a:pPr marL="257175" indent="-257175">
              <a:buFont typeface="Arial" panose="020B0604020202020204" pitchFamily="34" charset="0"/>
              <a:buChar char="•"/>
            </a:pPr>
            <a:r>
              <a:rPr lang="en-US" sz="2800" b="1" dirty="0" smtClean="0">
                <a:effectLst>
                  <a:outerShdw blurRad="38100" dist="38100" dir="2700000" algn="tl">
                    <a:srgbClr val="000000">
                      <a:alpha val="43137"/>
                    </a:srgbClr>
                  </a:outerShdw>
                </a:effectLst>
              </a:rPr>
              <a:t>6-AA </a:t>
            </a:r>
            <a:r>
              <a:rPr lang="en-US" sz="2800" b="1" dirty="0">
                <a:effectLst>
                  <a:outerShdw blurRad="38100" dist="38100" dir="2700000" algn="tl">
                    <a:srgbClr val="000000">
                      <a:alpha val="43137"/>
                    </a:srgbClr>
                  </a:outerShdw>
                </a:effectLst>
              </a:rPr>
              <a:t>Batteries</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 Medium Breadboard</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1-Nano-Arduino</a:t>
            </a:r>
          </a:p>
          <a:p>
            <a:pPr marL="257175" indent="-257175">
              <a:buFont typeface="Arial" panose="020B0604020202020204" pitchFamily="34" charset="0"/>
              <a:buChar char="•"/>
            </a:pPr>
            <a:r>
              <a:rPr lang="en-US" sz="2800" b="1" dirty="0" smtClean="0">
                <a:effectLst>
                  <a:outerShdw blurRad="38100" dist="38100" dir="2700000" algn="tl">
                    <a:srgbClr val="000000">
                      <a:alpha val="43137"/>
                    </a:srgbClr>
                  </a:outerShdw>
                </a:effectLst>
              </a:rPr>
              <a:t>Small </a:t>
            </a:r>
            <a:r>
              <a:rPr lang="en-US" sz="2800" b="1" dirty="0">
                <a:effectLst>
                  <a:outerShdw blurRad="38100" dist="38100" dir="2700000" algn="tl">
                    <a:srgbClr val="000000">
                      <a:alpha val="43137"/>
                    </a:srgbClr>
                  </a:outerShdw>
                </a:effectLst>
              </a:rPr>
              <a:t>lengths of wire**</a:t>
            </a:r>
          </a:p>
          <a:p>
            <a:pPr marL="257175" indent="-257175">
              <a:buFont typeface="Arial" panose="020B0604020202020204" pitchFamily="34" charset="0"/>
              <a:buChar char="•"/>
            </a:pPr>
            <a:r>
              <a:rPr lang="en-US" sz="2800" b="1" dirty="0" smtClean="0">
                <a:effectLst>
                  <a:outerShdw blurRad="38100" dist="38100" dir="2700000" algn="tl">
                    <a:srgbClr val="000000">
                      <a:alpha val="43137"/>
                    </a:srgbClr>
                  </a:outerShdw>
                </a:effectLst>
              </a:rPr>
              <a:t>Misc</a:t>
            </a:r>
            <a:r>
              <a:rPr lang="en-US" sz="2800" b="1" dirty="0">
                <a:effectLst>
                  <a:outerShdw blurRad="38100" dist="38100" dir="2700000" algn="tl">
                    <a:srgbClr val="000000">
                      <a:alpha val="43137"/>
                    </a:srgbClr>
                  </a:outerShdw>
                </a:effectLst>
              </a:rPr>
              <a:t>. Electronic Components**</a:t>
            </a:r>
          </a:p>
          <a:p>
            <a:pPr marL="257175" indent="-257175">
              <a:buFont typeface="Arial" panose="020B0604020202020204" pitchFamily="34" charset="0"/>
              <a:buChar char="•"/>
            </a:pPr>
            <a:r>
              <a:rPr lang="en-US" sz="2800" b="1" dirty="0">
                <a:effectLst>
                  <a:outerShdw blurRad="38100" dist="38100" dir="2700000" algn="tl">
                    <a:srgbClr val="000000">
                      <a:alpha val="43137"/>
                    </a:srgbClr>
                  </a:outerShdw>
                </a:effectLst>
              </a:rPr>
              <a:t>1-Mini-B USB </a:t>
            </a:r>
            <a:r>
              <a:rPr lang="en-US" sz="2800" b="1" dirty="0" smtClean="0">
                <a:effectLst>
                  <a:outerShdw blurRad="38100" dist="38100" dir="2700000" algn="tl">
                    <a:srgbClr val="000000">
                      <a:alpha val="43137"/>
                    </a:srgbClr>
                  </a:outerShdw>
                </a:effectLst>
              </a:rPr>
              <a:t>Cable</a:t>
            </a: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3639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323" y="359660"/>
            <a:ext cx="8599941" cy="840317"/>
          </a:xfrm>
        </p:spPr>
        <p:txBody>
          <a:bodyPr/>
          <a:lstStyle/>
          <a:p>
            <a:r>
              <a:rPr lang="en-US" b="1" dirty="0" smtClean="0">
                <a:effectLst>
                  <a:outerShdw blurRad="38100" dist="38100" dir="2700000" algn="tl">
                    <a:srgbClr val="000000">
                      <a:alpha val="43137"/>
                    </a:srgbClr>
                  </a:outerShdw>
                </a:effectLst>
              </a:rPr>
              <a:t>The </a:t>
            </a:r>
            <a:r>
              <a:rPr lang="en-US" b="1" dirty="0" smtClean="0">
                <a:effectLst>
                  <a:outerShdw blurRad="38100" dist="38100" dir="2700000" algn="tl">
                    <a:srgbClr val="000000">
                      <a:alpha val="43137"/>
                    </a:srgbClr>
                  </a:outerShdw>
                </a:effectLst>
              </a:rPr>
              <a:t>Elbow- Sandwich Joint</a:t>
            </a:r>
            <a:endParaRPr lang="en-US" b="1" dirty="0">
              <a:effectLst>
                <a:outerShdw blurRad="38100" dist="38100" dir="2700000" algn="tl">
                  <a:srgbClr val="000000">
                    <a:alpha val="43137"/>
                  </a:srgbClr>
                </a:outerShdw>
              </a:effectLst>
            </a:endParaRPr>
          </a:p>
        </p:txBody>
      </p:sp>
      <p:sp>
        <p:nvSpPr>
          <p:cNvPr id="8" name="Rounded Rectangle 7"/>
          <p:cNvSpPr/>
          <p:nvPr/>
        </p:nvSpPr>
        <p:spPr>
          <a:xfrm>
            <a:off x="1518557" y="1383580"/>
            <a:ext cx="8458200" cy="6307177"/>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47370" y="1856690"/>
            <a:ext cx="7400573" cy="5360956"/>
          </a:xfrm>
          <a:prstGeom prst="roundRect">
            <a:avLst/>
          </a:prstGeom>
        </p:spPr>
      </p:pic>
    </p:spTree>
    <p:extLst>
      <p:ext uri="{BB962C8B-B14F-4D97-AF65-F5344CB8AC3E}">
        <p14:creationId xmlns:p14="http://schemas.microsoft.com/office/powerpoint/2010/main" val="4005996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8516" y="5197156"/>
            <a:ext cx="3403394" cy="2891523"/>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0923" y="2355678"/>
            <a:ext cx="3460987" cy="2732075"/>
          </a:xfrm>
          <a:prstGeom prst="roundRect">
            <a:avLst>
              <a:gd name="adj" fmla="val 2471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23" y="123658"/>
            <a:ext cx="3464870" cy="2144072"/>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1676"/>
          <a:stretch/>
        </p:blipFill>
        <p:spPr>
          <a:xfrm>
            <a:off x="450826" y="497954"/>
            <a:ext cx="2836221" cy="1483428"/>
          </a:xfrm>
          <a:prstGeom prst="round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448" y="2634220"/>
            <a:ext cx="2794934" cy="2179631"/>
          </a:xfrm>
          <a:prstGeom prst="round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235" y="5529428"/>
            <a:ext cx="2716550" cy="2312739"/>
          </a:xfrm>
          <a:prstGeom prst="roundRect">
            <a:avLst/>
          </a:prstGeom>
        </p:spPr>
      </p:pic>
      <p:sp>
        <p:nvSpPr>
          <p:cNvPr id="3" name="Rectangle 2"/>
          <p:cNvSpPr/>
          <p:nvPr/>
        </p:nvSpPr>
        <p:spPr>
          <a:xfrm>
            <a:off x="1458894" y="685670"/>
            <a:ext cx="811441"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 name="Rectangle 13"/>
          <p:cNvSpPr/>
          <p:nvPr/>
        </p:nvSpPr>
        <p:spPr>
          <a:xfrm>
            <a:off x="1510129" y="3167717"/>
            <a:ext cx="67518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5" name="Rectangle 14"/>
          <p:cNvSpPr/>
          <p:nvPr/>
        </p:nvSpPr>
        <p:spPr>
          <a:xfrm>
            <a:off x="1497661" y="6088919"/>
            <a:ext cx="845103"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t="18865" r="17918"/>
          <a:stretch/>
        </p:blipFill>
        <p:spPr>
          <a:xfrm>
            <a:off x="3950435" y="410458"/>
            <a:ext cx="4854826" cy="3359166"/>
          </a:xfrm>
          <a:prstGeom prst="rect">
            <a:avLst/>
          </a:prstGeom>
        </p:spPr>
      </p:pic>
      <p:pic>
        <p:nvPicPr>
          <p:cNvPr id="18" name="Picture 17"/>
          <p:cNvPicPr>
            <a:picLocks noChangeAspect="1"/>
          </p:cNvPicPr>
          <p:nvPr/>
        </p:nvPicPr>
        <p:blipFill rotWithShape="1">
          <a:blip r:embed="rId7">
            <a:extLst>
              <a:ext uri="{28A0092B-C50C-407E-A947-70E740481C1C}">
                <a14:useLocalDpi xmlns:a14="http://schemas.microsoft.com/office/drawing/2010/main" val="0"/>
              </a:ext>
            </a:extLst>
          </a:blip>
          <a:srcRect t="13882" r="15910"/>
          <a:stretch/>
        </p:blipFill>
        <p:spPr>
          <a:xfrm>
            <a:off x="3950435" y="4275713"/>
            <a:ext cx="4854826" cy="3452899"/>
          </a:xfrm>
          <a:prstGeom prst="rect">
            <a:avLst/>
          </a:prstGeom>
        </p:spPr>
      </p:pic>
      <p:sp>
        <p:nvSpPr>
          <p:cNvPr id="19" name="Right Arrow 18"/>
          <p:cNvSpPr/>
          <p:nvPr/>
        </p:nvSpPr>
        <p:spPr>
          <a:xfrm rot="20120131">
            <a:off x="4269448" y="2163758"/>
            <a:ext cx="1351090" cy="8076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19103999">
            <a:off x="5606184" y="1687322"/>
            <a:ext cx="567784"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1</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1" name="Rectangle 2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1</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 name="Rectangle 21"/>
          <p:cNvSpPr/>
          <p:nvPr/>
        </p:nvSpPr>
        <p:spPr>
          <a:xfrm>
            <a:off x="7353844" y="685670"/>
            <a:ext cx="697628"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A</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3" name="Rectangle 22"/>
          <p:cNvSpPr/>
          <p:nvPr/>
        </p:nvSpPr>
        <p:spPr>
          <a:xfrm>
            <a:off x="7209673" y="4606098"/>
            <a:ext cx="697628"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A</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757517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3101" y="4080037"/>
            <a:ext cx="6261002" cy="4149563"/>
          </a:xfrm>
          <a:prstGeom prst="rect">
            <a:avLst/>
          </a:prstGeom>
        </p:spPr>
      </p:pic>
      <p:sp>
        <p:nvSpPr>
          <p:cNvPr id="22" name="Rectangle 21"/>
          <p:cNvSpPr/>
          <p:nvPr/>
        </p:nvSpPr>
        <p:spPr>
          <a:xfrm>
            <a:off x="6018247" y="4823806"/>
            <a:ext cx="764835" cy="923330"/>
          </a:xfrm>
          <a:prstGeom prst="rect">
            <a:avLst/>
          </a:prstGeom>
          <a:noFill/>
        </p:spPr>
        <p:txBody>
          <a:bodyPr wrap="squar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A</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4" name="Rectangle 23"/>
          <p:cNvSpPr/>
          <p:nvPr/>
        </p:nvSpPr>
        <p:spPr>
          <a:xfrm>
            <a:off x="7310035" y="6437538"/>
            <a:ext cx="643572" cy="923330"/>
          </a:xfrm>
          <a:prstGeom prst="rect">
            <a:avLst/>
          </a:prstGeom>
          <a:noFill/>
        </p:spPr>
        <p:txBody>
          <a:bodyPr wrap="squar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B</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4" name="Rounded Rectangle 3"/>
          <p:cNvSpPr/>
          <p:nvPr/>
        </p:nvSpPr>
        <p:spPr>
          <a:xfrm>
            <a:off x="218516" y="5197156"/>
            <a:ext cx="3403394" cy="2891523"/>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0923" y="2355678"/>
            <a:ext cx="3460987" cy="2732075"/>
          </a:xfrm>
          <a:prstGeom prst="roundRect">
            <a:avLst>
              <a:gd name="adj" fmla="val 2471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23" y="123658"/>
            <a:ext cx="3464870" cy="2144072"/>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1676"/>
          <a:stretch/>
        </p:blipFill>
        <p:spPr>
          <a:xfrm>
            <a:off x="450826" y="497954"/>
            <a:ext cx="2836221" cy="1483428"/>
          </a:xfrm>
          <a:prstGeom prst="round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448" y="2634220"/>
            <a:ext cx="2794934" cy="2179631"/>
          </a:xfrm>
          <a:prstGeom prst="round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7235" y="5529428"/>
            <a:ext cx="2716550" cy="2312739"/>
          </a:xfrm>
          <a:prstGeom prst="roundRect">
            <a:avLst/>
          </a:prstGeom>
        </p:spPr>
      </p:pic>
      <p:sp>
        <p:nvSpPr>
          <p:cNvPr id="3" name="Rectangle 2"/>
          <p:cNvSpPr/>
          <p:nvPr/>
        </p:nvSpPr>
        <p:spPr>
          <a:xfrm>
            <a:off x="1458894" y="685670"/>
            <a:ext cx="811441"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 name="Rectangle 13"/>
          <p:cNvSpPr/>
          <p:nvPr/>
        </p:nvSpPr>
        <p:spPr>
          <a:xfrm>
            <a:off x="1510129" y="3167717"/>
            <a:ext cx="67518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2517" y="621"/>
            <a:ext cx="5199895" cy="4079416"/>
          </a:xfrm>
          <a:prstGeom prst="roundRect">
            <a:avLst/>
          </a:prstGeom>
        </p:spPr>
      </p:pic>
      <p:sp>
        <p:nvSpPr>
          <p:cNvPr id="15" name="Rectangle 14"/>
          <p:cNvSpPr/>
          <p:nvPr/>
        </p:nvSpPr>
        <p:spPr>
          <a:xfrm>
            <a:off x="1497661" y="6088919"/>
            <a:ext cx="845103"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 name="Rectangle 2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2</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9" name="Right Arrow 18"/>
          <p:cNvSpPr/>
          <p:nvPr/>
        </p:nvSpPr>
        <p:spPr>
          <a:xfrm rot="4638099">
            <a:off x="8179065" y="1833715"/>
            <a:ext cx="1048584" cy="868030"/>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953607" y="123658"/>
            <a:ext cx="749750" cy="952057"/>
          </a:xfrm>
          <a:prstGeom prst="rect">
            <a:avLst/>
          </a:prstGeom>
          <a:noFill/>
        </p:spPr>
        <p:txBody>
          <a:bodyPr wrap="squar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A</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3" name="Rectangle 22"/>
          <p:cNvSpPr/>
          <p:nvPr/>
        </p:nvSpPr>
        <p:spPr>
          <a:xfrm>
            <a:off x="8703357" y="2842596"/>
            <a:ext cx="630878" cy="952057"/>
          </a:xfrm>
          <a:prstGeom prst="rect">
            <a:avLst/>
          </a:prstGeom>
          <a:noFill/>
        </p:spPr>
        <p:txBody>
          <a:bodyPr wrap="squar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B</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146274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8203" t="2448" b="2486"/>
          <a:stretch/>
        </p:blipFill>
        <p:spPr>
          <a:xfrm>
            <a:off x="7378996" y="0"/>
            <a:ext cx="3593804" cy="4954773"/>
          </a:xfrm>
          <a:prstGeom prst="roundRect">
            <a:avLst/>
          </a:prstGeom>
        </p:spPr>
      </p:pic>
      <p:sp>
        <p:nvSpPr>
          <p:cNvPr id="4" name="Rounded Rectangle 3"/>
          <p:cNvSpPr/>
          <p:nvPr/>
        </p:nvSpPr>
        <p:spPr>
          <a:xfrm>
            <a:off x="218516" y="5197156"/>
            <a:ext cx="3403394" cy="2891523"/>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0923" y="2355678"/>
            <a:ext cx="3460987" cy="2732075"/>
          </a:xfrm>
          <a:prstGeom prst="roundRect">
            <a:avLst>
              <a:gd name="adj" fmla="val 2471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23" y="123658"/>
            <a:ext cx="3464870" cy="2144072"/>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1676"/>
          <a:stretch/>
        </p:blipFill>
        <p:spPr>
          <a:xfrm>
            <a:off x="450826" y="497954"/>
            <a:ext cx="2836221" cy="1483428"/>
          </a:xfrm>
          <a:prstGeom prst="round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448" y="2634220"/>
            <a:ext cx="2794934" cy="2179631"/>
          </a:xfrm>
          <a:prstGeom prst="round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7235" y="5529428"/>
            <a:ext cx="2716550" cy="2312739"/>
          </a:xfrm>
          <a:prstGeom prst="roundRect">
            <a:avLst/>
          </a:prstGeom>
        </p:spPr>
      </p:pic>
      <p:sp>
        <p:nvSpPr>
          <p:cNvPr id="3" name="Rectangle 2"/>
          <p:cNvSpPr/>
          <p:nvPr/>
        </p:nvSpPr>
        <p:spPr>
          <a:xfrm>
            <a:off x="1458894" y="685670"/>
            <a:ext cx="811441"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 name="Rectangle 13"/>
          <p:cNvSpPr/>
          <p:nvPr/>
        </p:nvSpPr>
        <p:spPr>
          <a:xfrm>
            <a:off x="1510129" y="3167717"/>
            <a:ext cx="67518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5" name="Rectangle 14"/>
          <p:cNvSpPr/>
          <p:nvPr/>
        </p:nvSpPr>
        <p:spPr>
          <a:xfrm>
            <a:off x="1497661" y="6088919"/>
            <a:ext cx="845103"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9" name="Right Arrow 18"/>
          <p:cNvSpPr/>
          <p:nvPr/>
        </p:nvSpPr>
        <p:spPr>
          <a:xfrm rot="16416425">
            <a:off x="8836985" y="2249573"/>
            <a:ext cx="801428" cy="8076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954929" y="3691499"/>
            <a:ext cx="724878"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C</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1" name="Rectangle 2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3</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 name="Rectangle 21"/>
          <p:cNvSpPr/>
          <p:nvPr/>
        </p:nvSpPr>
        <p:spPr>
          <a:xfrm>
            <a:off x="7725292" y="-9910"/>
            <a:ext cx="587019"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B</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3" name="Rectangle 22"/>
          <p:cNvSpPr/>
          <p:nvPr/>
        </p:nvSpPr>
        <p:spPr>
          <a:xfrm>
            <a:off x="8898545" y="264039"/>
            <a:ext cx="724878"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A</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1909" y="4547082"/>
            <a:ext cx="4690401" cy="3681572"/>
          </a:xfrm>
          <a:prstGeom prst="roundRect">
            <a:avLst/>
          </a:prstGeom>
        </p:spPr>
      </p:pic>
      <p:sp>
        <p:nvSpPr>
          <p:cNvPr id="24" name="Rectangle 23"/>
          <p:cNvSpPr/>
          <p:nvPr/>
        </p:nvSpPr>
        <p:spPr>
          <a:xfrm>
            <a:off x="5616261" y="4954773"/>
            <a:ext cx="724878"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C</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25" name="Rectangle 24"/>
          <p:cNvSpPr/>
          <p:nvPr/>
        </p:nvSpPr>
        <p:spPr>
          <a:xfrm>
            <a:off x="4329709" y="6918837"/>
            <a:ext cx="587019"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B</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456607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8516" y="5197156"/>
            <a:ext cx="3403394" cy="2891523"/>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0923" y="2355678"/>
            <a:ext cx="3460987" cy="2732075"/>
          </a:xfrm>
          <a:prstGeom prst="roundRect">
            <a:avLst>
              <a:gd name="adj" fmla="val 2471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23" y="123658"/>
            <a:ext cx="3464870" cy="2144072"/>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1676"/>
          <a:stretch/>
        </p:blipFill>
        <p:spPr>
          <a:xfrm>
            <a:off x="450826" y="497954"/>
            <a:ext cx="2836221" cy="1483428"/>
          </a:xfrm>
          <a:prstGeom prst="round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448" y="2634220"/>
            <a:ext cx="2794934" cy="2179631"/>
          </a:xfrm>
          <a:prstGeom prst="round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235" y="5529428"/>
            <a:ext cx="2716550" cy="2312739"/>
          </a:xfrm>
          <a:prstGeom prst="roundRect">
            <a:avLst/>
          </a:prstGeom>
        </p:spPr>
      </p:pic>
      <p:sp>
        <p:nvSpPr>
          <p:cNvPr id="3" name="Rectangle 2"/>
          <p:cNvSpPr/>
          <p:nvPr/>
        </p:nvSpPr>
        <p:spPr>
          <a:xfrm>
            <a:off x="1458894" y="685670"/>
            <a:ext cx="811441"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 name="Rectangle 13"/>
          <p:cNvSpPr/>
          <p:nvPr/>
        </p:nvSpPr>
        <p:spPr>
          <a:xfrm>
            <a:off x="1510129" y="3167717"/>
            <a:ext cx="67518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5" name="Rectangle 14"/>
          <p:cNvSpPr/>
          <p:nvPr/>
        </p:nvSpPr>
        <p:spPr>
          <a:xfrm>
            <a:off x="1497661" y="6088919"/>
            <a:ext cx="845103"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 name="Rectangle 2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4</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11813" y="15370"/>
            <a:ext cx="4944918" cy="4110063"/>
          </a:xfrm>
          <a:prstGeom prst="round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3889" y="4088349"/>
            <a:ext cx="4120766" cy="4077953"/>
          </a:xfrm>
          <a:prstGeom prst="roundRect">
            <a:avLst/>
          </a:prstGeom>
        </p:spPr>
      </p:pic>
      <p:sp>
        <p:nvSpPr>
          <p:cNvPr id="22" name="Right Arrow 21"/>
          <p:cNvSpPr/>
          <p:nvPr/>
        </p:nvSpPr>
        <p:spPr>
          <a:xfrm rot="20306255">
            <a:off x="4318227" y="1346167"/>
            <a:ext cx="470315" cy="224718"/>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20306255" flipH="1" flipV="1">
            <a:off x="5412311" y="964327"/>
            <a:ext cx="470315" cy="224718"/>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7136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8516" y="5197156"/>
            <a:ext cx="3403394" cy="2891523"/>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0923" y="2355678"/>
            <a:ext cx="3460987" cy="2732075"/>
          </a:xfrm>
          <a:prstGeom prst="roundRect">
            <a:avLst>
              <a:gd name="adj" fmla="val 2471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23" y="123658"/>
            <a:ext cx="3464870" cy="2144072"/>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1676"/>
          <a:stretch/>
        </p:blipFill>
        <p:spPr>
          <a:xfrm>
            <a:off x="450826" y="497954"/>
            <a:ext cx="2836221" cy="1483428"/>
          </a:xfrm>
          <a:prstGeom prst="round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448" y="2634220"/>
            <a:ext cx="2794934" cy="2179631"/>
          </a:xfrm>
          <a:prstGeom prst="round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235" y="5529428"/>
            <a:ext cx="2716550" cy="2312739"/>
          </a:xfrm>
          <a:prstGeom prst="roundRect">
            <a:avLst/>
          </a:prstGeom>
        </p:spPr>
      </p:pic>
      <p:sp>
        <p:nvSpPr>
          <p:cNvPr id="3" name="Rectangle 2"/>
          <p:cNvSpPr/>
          <p:nvPr/>
        </p:nvSpPr>
        <p:spPr>
          <a:xfrm>
            <a:off x="1458894" y="685670"/>
            <a:ext cx="811441"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 name="Rectangle 13"/>
          <p:cNvSpPr/>
          <p:nvPr/>
        </p:nvSpPr>
        <p:spPr>
          <a:xfrm>
            <a:off x="1510129" y="3167717"/>
            <a:ext cx="67518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5" name="Rectangle 14"/>
          <p:cNvSpPr/>
          <p:nvPr/>
        </p:nvSpPr>
        <p:spPr>
          <a:xfrm>
            <a:off x="1497661" y="6088919"/>
            <a:ext cx="845103"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C</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 name="Rectangle 2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5</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99485" y="130156"/>
            <a:ext cx="6297957" cy="3919330"/>
          </a:xfrm>
          <a:prstGeom prst="round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40628" y="4201898"/>
            <a:ext cx="5586647" cy="3763499"/>
          </a:xfrm>
          <a:prstGeom prst="roundRect">
            <a:avLst/>
          </a:prstGeom>
        </p:spPr>
      </p:pic>
      <p:sp>
        <p:nvSpPr>
          <p:cNvPr id="18" name="Right Arrow 17"/>
          <p:cNvSpPr/>
          <p:nvPr/>
        </p:nvSpPr>
        <p:spPr>
          <a:xfrm rot="20543817">
            <a:off x="4694425" y="3373113"/>
            <a:ext cx="1086928" cy="5110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17056925">
            <a:off x="5757714" y="2858281"/>
            <a:ext cx="567784" cy="923330"/>
          </a:xfrm>
          <a:prstGeom prst="rect">
            <a:avLst/>
          </a:prstGeom>
          <a:noFill/>
        </p:spPr>
        <p:txBody>
          <a:bodyPr wrap="none" lIns="91440" tIns="45720" rIns="91440" bIns="45720">
            <a:spAutoFit/>
          </a:bodyPr>
          <a:lstStyle/>
          <a:p>
            <a:pPr algn="ctr"/>
            <a:r>
              <a:rPr lang="en-US" sz="5400" b="1" cap="none" spc="0" dirty="0" smtClean="0">
                <a:ln w="0"/>
                <a:solidFill>
                  <a:schemeClr val="accent1"/>
                </a:solidFill>
                <a:effectLst>
                  <a:outerShdw blurRad="38100" dist="25400" dir="5400000" algn="ctr" rotWithShape="0">
                    <a:srgbClr val="6E747A">
                      <a:alpha val="43000"/>
                    </a:srgbClr>
                  </a:outerShdw>
                </a:effectLst>
              </a:rPr>
              <a:t>2</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987125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88876" y="1701208"/>
            <a:ext cx="10450007" cy="6188717"/>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5046" y="2149011"/>
            <a:ext cx="9457665" cy="5293114"/>
          </a:xfrm>
          <a:prstGeom prst="roundRect">
            <a:avLst/>
          </a:prstGeom>
        </p:spPr>
      </p:pic>
      <p:sp>
        <p:nvSpPr>
          <p:cNvPr id="7" name="Down Arrow 6"/>
          <p:cNvSpPr/>
          <p:nvPr/>
        </p:nvSpPr>
        <p:spPr>
          <a:xfrm>
            <a:off x="8973879" y="2700669"/>
            <a:ext cx="531628" cy="1509823"/>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 name="Down Arrow 8"/>
          <p:cNvSpPr/>
          <p:nvPr/>
        </p:nvSpPr>
        <p:spPr>
          <a:xfrm rot="10800000">
            <a:off x="8973879" y="4637646"/>
            <a:ext cx="531628" cy="1509823"/>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Down Arrow 9"/>
          <p:cNvSpPr/>
          <p:nvPr/>
        </p:nvSpPr>
        <p:spPr>
          <a:xfrm>
            <a:off x="1747284" y="2700669"/>
            <a:ext cx="531628" cy="1509823"/>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Down Arrow 10"/>
          <p:cNvSpPr/>
          <p:nvPr/>
        </p:nvSpPr>
        <p:spPr>
          <a:xfrm rot="10800000">
            <a:off x="1747284" y="4637646"/>
            <a:ext cx="531628" cy="1509823"/>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565323" y="359660"/>
            <a:ext cx="8599941" cy="840317"/>
          </a:xfrm>
        </p:spPr>
        <p:txBody>
          <a:bodyPr/>
          <a:lstStyle/>
          <a:p>
            <a:r>
              <a:rPr lang="en-US" b="1" dirty="0" smtClean="0">
                <a:effectLst>
                  <a:outerShdw blurRad="38100" dist="38100" dir="2700000" algn="tl">
                    <a:srgbClr val="000000">
                      <a:alpha val="43137"/>
                    </a:srgbClr>
                  </a:outerShdw>
                </a:effectLst>
              </a:rPr>
              <a:t>Squeezing Force</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444936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637414" y="1537509"/>
            <a:ext cx="6877201" cy="6373114"/>
          </a:xfrm>
          <a:prstGeom prst="roundRect">
            <a:avLst>
              <a:gd name="adj" fmla="val 1680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2320"/>
          <a:stretch/>
        </p:blipFill>
        <p:spPr>
          <a:xfrm>
            <a:off x="2018024" y="1735310"/>
            <a:ext cx="6232747" cy="5889969"/>
          </a:xfrm>
          <a:prstGeom prst="roundRect">
            <a:avLst/>
          </a:prstGeom>
        </p:spPr>
      </p:pic>
      <p:sp>
        <p:nvSpPr>
          <p:cNvPr id="7" name="Circular Arrow 6"/>
          <p:cNvSpPr/>
          <p:nvPr/>
        </p:nvSpPr>
        <p:spPr>
          <a:xfrm rot="10800000">
            <a:off x="2338420" y="4411265"/>
            <a:ext cx="1044183" cy="1044183"/>
          </a:xfrm>
          <a:prstGeom prst="circular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9" name="Circular Arrow 8"/>
          <p:cNvSpPr/>
          <p:nvPr/>
        </p:nvSpPr>
        <p:spPr>
          <a:xfrm flipH="1">
            <a:off x="2301904" y="3730871"/>
            <a:ext cx="1044183" cy="1044183"/>
          </a:xfrm>
          <a:prstGeom prst="circular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0" name="Circular Arrow 9"/>
          <p:cNvSpPr/>
          <p:nvPr/>
        </p:nvSpPr>
        <p:spPr>
          <a:xfrm rot="3600000">
            <a:off x="6302299" y="5904123"/>
            <a:ext cx="1044183" cy="1044183"/>
          </a:xfrm>
          <a:prstGeom prst="circular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1" name="Circular Arrow 10"/>
          <p:cNvSpPr/>
          <p:nvPr/>
        </p:nvSpPr>
        <p:spPr>
          <a:xfrm rot="16200000" flipH="1">
            <a:off x="4682485" y="6224371"/>
            <a:ext cx="1044183" cy="1044183"/>
          </a:xfrm>
          <a:prstGeom prst="circular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2" name="Circular Arrow 11"/>
          <p:cNvSpPr/>
          <p:nvPr/>
        </p:nvSpPr>
        <p:spPr>
          <a:xfrm rot="3041384">
            <a:off x="3987612" y="3086972"/>
            <a:ext cx="3150551" cy="3150551"/>
          </a:xfrm>
          <a:prstGeom prst="circularArrow">
            <a:avLst>
              <a:gd name="adj1" fmla="val 12500"/>
              <a:gd name="adj2" fmla="val 1142319"/>
              <a:gd name="adj3" fmla="val 20457681"/>
              <a:gd name="adj4" fmla="val 9726515"/>
              <a:gd name="adj5" fmla="val 12495"/>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13" name="Circular Arrow 12"/>
          <p:cNvSpPr/>
          <p:nvPr/>
        </p:nvSpPr>
        <p:spPr>
          <a:xfrm rot="12949345" flipV="1">
            <a:off x="2910514" y="2009874"/>
            <a:ext cx="5304746" cy="5304746"/>
          </a:xfrm>
          <a:prstGeom prst="circularArrow">
            <a:avLst>
              <a:gd name="adj1" fmla="val 7562"/>
              <a:gd name="adj2" fmla="val 1215543"/>
              <a:gd name="adj3" fmla="val 20239254"/>
              <a:gd name="adj4" fmla="val 12614731"/>
              <a:gd name="adj5" fmla="val 8154"/>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14" name="Title 1"/>
          <p:cNvSpPr>
            <a:spLocks noGrp="1"/>
          </p:cNvSpPr>
          <p:nvPr>
            <p:ph type="title"/>
          </p:nvPr>
        </p:nvSpPr>
        <p:spPr>
          <a:xfrm>
            <a:off x="2018021" y="-28485"/>
            <a:ext cx="6373112" cy="840317"/>
          </a:xfrm>
        </p:spPr>
        <p:txBody>
          <a:bodyPr/>
          <a:lstStyle/>
          <a:p>
            <a:r>
              <a:rPr lang="en-US" b="1" dirty="0" smtClean="0">
                <a:effectLst>
                  <a:outerShdw blurRad="38100" dist="38100" dir="2700000" algn="tl">
                    <a:srgbClr val="000000">
                      <a:alpha val="43137"/>
                    </a:srgbClr>
                  </a:outerShdw>
                </a:effectLst>
              </a:rPr>
              <a:t>Rotational </a:t>
            </a:r>
            <a:r>
              <a:rPr lang="en-US" b="1" dirty="0" smtClean="0">
                <a:effectLst>
                  <a:outerShdw blurRad="38100" dist="38100" dir="2700000" algn="tl">
                    <a:srgbClr val="000000">
                      <a:alpha val="43137"/>
                    </a:srgbClr>
                  </a:outerShdw>
                </a:effectLst>
              </a:rPr>
              <a:t>Force Balance</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00323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52" y="552892"/>
            <a:ext cx="8466456" cy="999461"/>
          </a:xfrm>
        </p:spPr>
        <p:txBody>
          <a:bodyPr/>
          <a:lstStyle/>
          <a:p>
            <a:r>
              <a:rPr lang="en-US" dirty="0" smtClean="0"/>
              <a:t>Goals for the </a:t>
            </a:r>
            <a:r>
              <a:rPr lang="en-US" dirty="0" err="1" smtClean="0"/>
              <a:t>ExBow</a:t>
            </a:r>
            <a:endParaRPr lang="en-US" dirty="0"/>
          </a:p>
        </p:txBody>
      </p:sp>
      <p:sp>
        <p:nvSpPr>
          <p:cNvPr id="3" name="Content Placeholder 2"/>
          <p:cNvSpPr>
            <a:spLocks noGrp="1"/>
          </p:cNvSpPr>
          <p:nvPr>
            <p:ph idx="1"/>
          </p:nvPr>
        </p:nvSpPr>
        <p:spPr>
          <a:xfrm>
            <a:off x="994123" y="1552353"/>
            <a:ext cx="8553914" cy="6209414"/>
          </a:xfrm>
        </p:spPr>
        <p:txBody>
          <a:bodyPr>
            <a:normAutofit fontScale="92500"/>
          </a:bodyPr>
          <a:lstStyle/>
          <a:p>
            <a:r>
              <a:rPr lang="en-US" sz="3600" dirty="0" smtClean="0"/>
              <a:t>Make a low cost robotic exoskeleton</a:t>
            </a:r>
          </a:p>
          <a:p>
            <a:r>
              <a:rPr lang="en-US" sz="3600" dirty="0"/>
              <a:t>Safe to use</a:t>
            </a:r>
          </a:p>
          <a:p>
            <a:pPr lvl="1"/>
            <a:r>
              <a:rPr lang="en-US" sz="3360" dirty="0" smtClean="0"/>
              <a:t>Low torque</a:t>
            </a:r>
          </a:p>
          <a:p>
            <a:pPr lvl="1"/>
            <a:r>
              <a:rPr lang="en-US" sz="3360" dirty="0" smtClean="0"/>
              <a:t>Avoid pinching points</a:t>
            </a:r>
          </a:p>
          <a:p>
            <a:pPr lvl="1"/>
            <a:r>
              <a:rPr lang="en-US" sz="3360" dirty="0" smtClean="0"/>
              <a:t>Easy to stop</a:t>
            </a:r>
          </a:p>
          <a:p>
            <a:r>
              <a:rPr lang="en-US" sz="3600" dirty="0" smtClean="0"/>
              <a:t>Easy to use and replicate</a:t>
            </a:r>
          </a:p>
          <a:p>
            <a:r>
              <a:rPr lang="en-US" sz="3440" dirty="0" smtClean="0"/>
              <a:t>Uses parts and tools that are relatively easy to acquire</a:t>
            </a:r>
          </a:p>
          <a:p>
            <a:r>
              <a:rPr lang="en-US" sz="3440" dirty="0" smtClean="0"/>
              <a:t>Motion is caused by some sort of sensor</a:t>
            </a:r>
          </a:p>
          <a:p>
            <a:r>
              <a:rPr lang="en-US" sz="3440" dirty="0" smtClean="0"/>
              <a:t>Accessible as an educational tool</a:t>
            </a:r>
          </a:p>
          <a:p>
            <a:endParaRPr lang="en-US" dirty="0" smtClean="0"/>
          </a:p>
          <a:p>
            <a:endParaRPr lang="en-US" dirty="0"/>
          </a:p>
        </p:txBody>
      </p:sp>
    </p:spTree>
    <p:extLst>
      <p:ext uri="{BB962C8B-B14F-4D97-AF65-F5344CB8AC3E}">
        <p14:creationId xmlns:p14="http://schemas.microsoft.com/office/powerpoint/2010/main" val="34444325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886562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324" y="359660"/>
            <a:ext cx="6260778" cy="840317"/>
          </a:xfrm>
        </p:spPr>
        <p:txBody>
          <a:bodyPr/>
          <a:lstStyle/>
          <a:p>
            <a:r>
              <a:rPr lang="en-US" b="1" dirty="0" smtClean="0">
                <a:effectLst>
                  <a:outerShdw blurRad="38100" dist="38100" dir="2700000" algn="tl">
                    <a:srgbClr val="000000">
                      <a:alpha val="43137"/>
                    </a:srgbClr>
                  </a:outerShdw>
                </a:effectLst>
              </a:rPr>
              <a:t>The </a:t>
            </a:r>
            <a:r>
              <a:rPr lang="en-US" b="1" dirty="0" smtClean="0">
                <a:effectLst>
                  <a:outerShdw blurRad="38100" dist="38100" dir="2700000" algn="tl">
                    <a:srgbClr val="000000">
                      <a:alpha val="43137"/>
                    </a:srgbClr>
                  </a:outerShdw>
                </a:effectLst>
              </a:rPr>
              <a:t>Motor Mount</a:t>
            </a:r>
            <a:endParaRPr lang="en-US" b="1" dirty="0">
              <a:effectLst>
                <a:outerShdw blurRad="38100" dist="38100" dir="2700000" algn="tl">
                  <a:srgbClr val="000000">
                    <a:alpha val="43137"/>
                  </a:srgbClr>
                </a:outerShdw>
              </a:effectLst>
            </a:endParaRPr>
          </a:p>
        </p:txBody>
      </p:sp>
      <p:sp>
        <p:nvSpPr>
          <p:cNvPr id="8" name="Rounded Rectangle 7"/>
          <p:cNvSpPr/>
          <p:nvPr/>
        </p:nvSpPr>
        <p:spPr>
          <a:xfrm>
            <a:off x="4811992" y="1395920"/>
            <a:ext cx="5613991" cy="6307177"/>
          </a:xfrm>
          <a:prstGeom prst="roundRect">
            <a:avLst>
              <a:gd name="adj" fmla="val 2132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25868"/>
          <a:stretch/>
        </p:blipFill>
        <p:spPr>
          <a:xfrm>
            <a:off x="5224561" y="1770415"/>
            <a:ext cx="4765870" cy="5558185"/>
          </a:xfrm>
          <a:prstGeom prst="roundRect">
            <a:avLst>
              <a:gd name="adj" fmla="val 14436"/>
            </a:avLst>
          </a:prstGeom>
        </p:spPr>
      </p:pic>
    </p:spTree>
    <p:extLst>
      <p:ext uri="{BB962C8B-B14F-4D97-AF65-F5344CB8AC3E}">
        <p14:creationId xmlns:p14="http://schemas.microsoft.com/office/powerpoint/2010/main" val="610810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T-Bar</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3938" t="20299" r="25383" b="13730"/>
          <a:stretch/>
        </p:blipFill>
        <p:spPr>
          <a:xfrm>
            <a:off x="5229922" y="4616607"/>
            <a:ext cx="3828165" cy="2803137"/>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7246" r="26856"/>
          <a:stretch/>
        </p:blipFill>
        <p:spPr>
          <a:xfrm>
            <a:off x="613317" y="1761894"/>
            <a:ext cx="4616605" cy="5657850"/>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2826" t="29311" r="30389" b="20234"/>
          <a:stretch/>
        </p:blipFill>
        <p:spPr>
          <a:xfrm>
            <a:off x="5229922" y="1761894"/>
            <a:ext cx="4705814" cy="2854713"/>
          </a:xfrm>
          <a:prstGeom prst="rect">
            <a:avLst/>
          </a:prstGeom>
        </p:spPr>
      </p:pic>
    </p:spTree>
    <p:extLst>
      <p:ext uri="{BB962C8B-B14F-4D97-AF65-F5344CB8AC3E}">
        <p14:creationId xmlns:p14="http://schemas.microsoft.com/office/powerpoint/2010/main" val="32218930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4528" y="-10361"/>
            <a:ext cx="3460987" cy="8239961"/>
          </a:xfrm>
          <a:prstGeom prst="roundRect">
            <a:avLst>
              <a:gd name="adj" fmla="val 17168"/>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0785" y="3000233"/>
            <a:ext cx="3085100" cy="2544241"/>
          </a:xfrm>
          <a:prstGeom prst="round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7601"/>
          <a:stretch/>
        </p:blipFill>
        <p:spPr>
          <a:xfrm>
            <a:off x="224160" y="5744368"/>
            <a:ext cx="3081725" cy="2136888"/>
          </a:xfrm>
          <a:prstGeom prst="round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b="10583"/>
          <a:stretch/>
        </p:blipFill>
        <p:spPr>
          <a:xfrm>
            <a:off x="224160" y="196771"/>
            <a:ext cx="3085100" cy="2662579"/>
          </a:xfrm>
          <a:prstGeom prst="roundRect">
            <a:avLst/>
          </a:prstGeom>
        </p:spPr>
      </p:pic>
      <p:sp>
        <p:nvSpPr>
          <p:cNvPr id="8" name="Rectangle 7"/>
          <p:cNvSpPr/>
          <p:nvPr/>
        </p:nvSpPr>
        <p:spPr>
          <a:xfrm>
            <a:off x="1374446" y="974062"/>
            <a:ext cx="777777" cy="1107996"/>
          </a:xfrm>
          <a:prstGeom prst="rect">
            <a:avLst/>
          </a:prstGeom>
          <a:noFill/>
        </p:spPr>
        <p:txBody>
          <a:bodyPr wrap="none" lIns="91440" tIns="45720" rIns="91440" bIns="45720">
            <a:spAutoFit/>
          </a:bodyPr>
          <a:lstStyle/>
          <a:p>
            <a:pPr algn="ctr"/>
            <a:r>
              <a:rPr lang="en-US" sz="6600" b="1"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D</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9" name="Rectangle 8"/>
          <p:cNvSpPr/>
          <p:nvPr/>
        </p:nvSpPr>
        <p:spPr>
          <a:xfrm>
            <a:off x="1429234" y="3555621"/>
            <a:ext cx="625492"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E</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 name="Rectangle 9"/>
          <p:cNvSpPr/>
          <p:nvPr/>
        </p:nvSpPr>
        <p:spPr>
          <a:xfrm>
            <a:off x="633343" y="6050666"/>
            <a:ext cx="221727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T-Bar</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 name="Rectangle 1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6</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13" name="Content Placeholder 3"/>
          <p:cNvPicPr>
            <a:picLocks noChangeAspect="1"/>
          </p:cNvPicPr>
          <p:nvPr/>
        </p:nvPicPr>
        <p:blipFill rotWithShape="1">
          <a:blip r:embed="rId6">
            <a:extLst>
              <a:ext uri="{28A0092B-C50C-407E-A947-70E740481C1C}">
                <a14:useLocalDpi xmlns:a14="http://schemas.microsoft.com/office/drawing/2010/main" val="0"/>
              </a:ext>
            </a:extLst>
          </a:blip>
          <a:srcRect l="35190" r="28899"/>
          <a:stretch/>
        </p:blipFill>
        <p:spPr>
          <a:xfrm>
            <a:off x="3859953" y="907476"/>
            <a:ext cx="3250882" cy="4185514"/>
          </a:xfrm>
          <a:prstGeom prst="roundRect">
            <a:avLst/>
          </a:prstGeom>
        </p:spPr>
      </p:pic>
      <p:pic>
        <p:nvPicPr>
          <p:cNvPr id="14" name="Picture 13"/>
          <p:cNvPicPr>
            <a:picLocks noChangeAspect="1"/>
          </p:cNvPicPr>
          <p:nvPr/>
        </p:nvPicPr>
        <p:blipFill rotWithShape="1">
          <a:blip r:embed="rId7">
            <a:extLst>
              <a:ext uri="{28A0092B-C50C-407E-A947-70E740481C1C}">
                <a14:useLocalDpi xmlns:a14="http://schemas.microsoft.com/office/drawing/2010/main" val="0"/>
              </a:ext>
            </a:extLst>
          </a:blip>
          <a:srcRect l="27881" t="2670" r="28548" b="5057"/>
          <a:stretch/>
        </p:blipFill>
        <p:spPr>
          <a:xfrm>
            <a:off x="7475273" y="1425271"/>
            <a:ext cx="3229466" cy="3149923"/>
          </a:xfrm>
          <a:prstGeom prst="roundRect">
            <a:avLst/>
          </a:prstGeom>
        </p:spPr>
      </p:pic>
      <p:pic>
        <p:nvPicPr>
          <p:cNvPr id="15" name="Picture 14"/>
          <p:cNvPicPr>
            <a:picLocks noChangeAspect="1"/>
          </p:cNvPicPr>
          <p:nvPr/>
        </p:nvPicPr>
        <p:blipFill rotWithShape="1">
          <a:blip r:embed="rId8">
            <a:extLst>
              <a:ext uri="{28A0092B-C50C-407E-A947-70E740481C1C}">
                <a14:useLocalDpi xmlns:a14="http://schemas.microsoft.com/office/drawing/2010/main" val="0"/>
              </a:ext>
            </a:extLst>
          </a:blip>
          <a:srcRect l="8277" t="23467" r="5324" b="13179"/>
          <a:stretch/>
        </p:blipFill>
        <p:spPr>
          <a:xfrm>
            <a:off x="3977035" y="5243696"/>
            <a:ext cx="5465136" cy="2721935"/>
          </a:xfrm>
          <a:prstGeom prst="roundRect">
            <a:avLst/>
          </a:prstGeom>
        </p:spPr>
      </p:pic>
      <p:sp>
        <p:nvSpPr>
          <p:cNvPr id="16" name="Rectangle 15"/>
          <p:cNvSpPr/>
          <p:nvPr/>
        </p:nvSpPr>
        <p:spPr>
          <a:xfrm>
            <a:off x="3977035" y="-119087"/>
            <a:ext cx="6707285" cy="1107996"/>
          </a:xfrm>
          <a:prstGeom prst="rect">
            <a:avLst/>
          </a:prstGeom>
          <a:noFill/>
        </p:spPr>
        <p:txBody>
          <a:bodyPr wrap="none" lIns="91440" tIns="45720" rIns="91440" bIns="45720">
            <a:spAutoFit/>
          </a:bodyPr>
          <a:lstStyle/>
          <a:p>
            <a:pPr algn="ctr"/>
            <a:r>
              <a:rPr lang="en-US" sz="6600" b="1"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Part D and T-Bar</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9576859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9994"/>
          <a:stretch/>
        </p:blipFill>
        <p:spPr>
          <a:xfrm>
            <a:off x="1835746" y="4608966"/>
            <a:ext cx="7151402" cy="3620634"/>
          </a:xfrm>
          <a:prstGeom prst="round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7748" t="9235" r="24747" b="6574"/>
          <a:stretch/>
        </p:blipFill>
        <p:spPr>
          <a:xfrm>
            <a:off x="5209771" y="1498184"/>
            <a:ext cx="3777377" cy="3110782"/>
          </a:xfrm>
          <a:prstGeom prst="round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38244" t="24249" r="38500" b="29897"/>
          <a:stretch/>
        </p:blipFill>
        <p:spPr>
          <a:xfrm>
            <a:off x="1835746" y="1480030"/>
            <a:ext cx="2837541" cy="3147090"/>
          </a:xfrm>
          <a:prstGeom prst="roundRect">
            <a:avLst/>
          </a:prstGeom>
        </p:spPr>
      </p:pic>
      <p:sp>
        <p:nvSpPr>
          <p:cNvPr id="7" name="Title 1"/>
          <p:cNvSpPr>
            <a:spLocks noGrp="1"/>
          </p:cNvSpPr>
          <p:nvPr>
            <p:ph type="title"/>
          </p:nvPr>
        </p:nvSpPr>
        <p:spPr>
          <a:xfrm>
            <a:off x="347609" y="207260"/>
            <a:ext cx="9884961" cy="840317"/>
          </a:xfrm>
        </p:spPr>
        <p:txBody>
          <a:bodyPr/>
          <a:lstStyle/>
          <a:p>
            <a:r>
              <a:rPr lang="en-US" b="1" dirty="0" smtClean="0">
                <a:effectLst>
                  <a:outerShdw blurRad="38100" dist="38100" dir="2700000" algn="tl">
                    <a:srgbClr val="000000">
                      <a:alpha val="43137"/>
                    </a:srgbClr>
                  </a:outerShdw>
                </a:effectLst>
              </a:rPr>
              <a:t>Putting on the shock absorbers</a:t>
            </a:r>
            <a:endParaRPr lang="en-US" b="1" dirty="0">
              <a:effectLst>
                <a:outerShdw blurRad="38100" dist="38100" dir="2700000" algn="tl">
                  <a:srgbClr val="000000">
                    <a:alpha val="43137"/>
                  </a:srgbClr>
                </a:outerShdw>
              </a:effectLst>
            </a:endParaRPr>
          </a:p>
        </p:txBody>
      </p:sp>
      <p:sp>
        <p:nvSpPr>
          <p:cNvPr id="8" name="Title 1"/>
          <p:cNvSpPr txBox="1">
            <a:spLocks/>
          </p:cNvSpPr>
          <p:nvPr/>
        </p:nvSpPr>
        <p:spPr>
          <a:xfrm>
            <a:off x="2002238" y="1588341"/>
            <a:ext cx="1002219" cy="840317"/>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4x</a:t>
            </a:r>
            <a:endPar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2111604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4528" y="-10361"/>
            <a:ext cx="3460987" cy="8239961"/>
          </a:xfrm>
          <a:prstGeom prst="roundRect">
            <a:avLst>
              <a:gd name="adj" fmla="val 17168"/>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785" y="3000233"/>
            <a:ext cx="3085100" cy="2544241"/>
          </a:xfrm>
          <a:prstGeom prst="round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7601"/>
          <a:stretch/>
        </p:blipFill>
        <p:spPr>
          <a:xfrm>
            <a:off x="224160" y="5744368"/>
            <a:ext cx="3081725" cy="2136888"/>
          </a:xfrm>
          <a:prstGeom prst="round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10583"/>
          <a:stretch/>
        </p:blipFill>
        <p:spPr>
          <a:xfrm>
            <a:off x="224160" y="196771"/>
            <a:ext cx="3085100" cy="2662579"/>
          </a:xfrm>
          <a:prstGeom prst="roundRect">
            <a:avLst/>
          </a:prstGeom>
        </p:spPr>
      </p:pic>
      <p:sp>
        <p:nvSpPr>
          <p:cNvPr id="8" name="Rectangle 7"/>
          <p:cNvSpPr/>
          <p:nvPr/>
        </p:nvSpPr>
        <p:spPr>
          <a:xfrm>
            <a:off x="1374446" y="974062"/>
            <a:ext cx="777777" cy="1107996"/>
          </a:xfrm>
          <a:prstGeom prst="rect">
            <a:avLst/>
          </a:prstGeom>
          <a:noFill/>
        </p:spPr>
        <p:txBody>
          <a:bodyPr wrap="none" lIns="91440" tIns="45720" rIns="91440" bIns="45720">
            <a:spAutoFit/>
          </a:bodyPr>
          <a:lstStyle/>
          <a:p>
            <a:pPr algn="ctr"/>
            <a:r>
              <a:rPr lang="en-US" sz="6600" b="1"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D</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9" name="Rectangle 8"/>
          <p:cNvSpPr/>
          <p:nvPr/>
        </p:nvSpPr>
        <p:spPr>
          <a:xfrm>
            <a:off x="1429234" y="3555621"/>
            <a:ext cx="625492"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E</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 name="Rectangle 9"/>
          <p:cNvSpPr/>
          <p:nvPr/>
        </p:nvSpPr>
        <p:spPr>
          <a:xfrm>
            <a:off x="633343" y="6050666"/>
            <a:ext cx="221727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T-Bar</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 name="Rectangle 1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7</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6" name="Rounded Rectangle 15"/>
          <p:cNvSpPr/>
          <p:nvPr/>
        </p:nvSpPr>
        <p:spPr>
          <a:xfrm>
            <a:off x="3904698" y="1875127"/>
            <a:ext cx="5844144" cy="5163118"/>
          </a:xfrm>
          <a:prstGeom prst="roundRect">
            <a:avLst>
              <a:gd name="adj" fmla="val 14990"/>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l="5557" t="11860" r="23383"/>
          <a:stretch/>
        </p:blipFill>
        <p:spPr>
          <a:xfrm>
            <a:off x="4181859" y="2082058"/>
            <a:ext cx="5289822" cy="4749255"/>
          </a:xfrm>
          <a:prstGeom prst="roundRect">
            <a:avLst>
              <a:gd name="adj" fmla="val 12332"/>
            </a:avLst>
          </a:prstGeom>
        </p:spPr>
      </p:pic>
      <p:sp>
        <p:nvSpPr>
          <p:cNvPr id="18" name="Rectangle 17"/>
          <p:cNvSpPr/>
          <p:nvPr/>
        </p:nvSpPr>
        <p:spPr>
          <a:xfrm>
            <a:off x="3835517" y="196771"/>
            <a:ext cx="7077579" cy="1107996"/>
          </a:xfrm>
          <a:prstGeom prst="rect">
            <a:avLst/>
          </a:prstGeom>
          <a:noFill/>
        </p:spPr>
        <p:txBody>
          <a:bodyPr wrap="none" lIns="91440" tIns="45720" rIns="91440" bIns="45720">
            <a:spAutoFit/>
          </a:bodyPr>
          <a:lstStyle/>
          <a:p>
            <a:pPr algn="ctr"/>
            <a:r>
              <a:rPr lang="en-US" sz="6600" b="1"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Part D and motor</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26058825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4528" y="-10361"/>
            <a:ext cx="3460987" cy="8239961"/>
          </a:xfrm>
          <a:prstGeom prst="roundRect">
            <a:avLst>
              <a:gd name="adj" fmla="val 17168"/>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0785" y="3000233"/>
            <a:ext cx="3085100" cy="2544241"/>
          </a:xfrm>
          <a:prstGeom prst="round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7601"/>
          <a:stretch/>
        </p:blipFill>
        <p:spPr>
          <a:xfrm>
            <a:off x="224160" y="5744368"/>
            <a:ext cx="3081725" cy="2136888"/>
          </a:xfrm>
          <a:prstGeom prst="round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b="10583"/>
          <a:stretch/>
        </p:blipFill>
        <p:spPr>
          <a:xfrm>
            <a:off x="224160" y="196771"/>
            <a:ext cx="3085100" cy="2662579"/>
          </a:xfrm>
          <a:prstGeom prst="roundRect">
            <a:avLst/>
          </a:prstGeom>
        </p:spPr>
      </p:pic>
      <p:sp>
        <p:nvSpPr>
          <p:cNvPr id="8" name="Rectangle 7"/>
          <p:cNvSpPr/>
          <p:nvPr/>
        </p:nvSpPr>
        <p:spPr>
          <a:xfrm>
            <a:off x="1374446" y="974062"/>
            <a:ext cx="777777" cy="1107996"/>
          </a:xfrm>
          <a:prstGeom prst="rect">
            <a:avLst/>
          </a:prstGeom>
          <a:noFill/>
        </p:spPr>
        <p:txBody>
          <a:bodyPr wrap="none" lIns="91440" tIns="45720" rIns="91440" bIns="45720">
            <a:spAutoFit/>
          </a:bodyPr>
          <a:lstStyle/>
          <a:p>
            <a:pPr algn="ctr"/>
            <a:r>
              <a:rPr lang="en-US" sz="6600" b="1"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D</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9" name="Rectangle 8"/>
          <p:cNvSpPr/>
          <p:nvPr/>
        </p:nvSpPr>
        <p:spPr>
          <a:xfrm>
            <a:off x="1429234" y="3555621"/>
            <a:ext cx="625492"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E</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 name="Rectangle 9"/>
          <p:cNvSpPr/>
          <p:nvPr/>
        </p:nvSpPr>
        <p:spPr>
          <a:xfrm>
            <a:off x="633343" y="6050666"/>
            <a:ext cx="221727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T-Bar</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 name="Rectangle 1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8</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20508" r="17547" b="23091"/>
          <a:stretch/>
        </p:blipFill>
        <p:spPr>
          <a:xfrm>
            <a:off x="4315228" y="4272353"/>
            <a:ext cx="5504839" cy="3844463"/>
          </a:xfrm>
          <a:prstGeom prst="roundRect">
            <a:avLst/>
          </a:prstGeom>
        </p:spPr>
      </p:pic>
      <p:pic>
        <p:nvPicPr>
          <p:cNvPr id="18" name="Picture 17"/>
          <p:cNvPicPr>
            <a:picLocks noChangeAspect="1"/>
          </p:cNvPicPr>
          <p:nvPr/>
        </p:nvPicPr>
        <p:blipFill rotWithShape="1">
          <a:blip r:embed="rId7">
            <a:extLst>
              <a:ext uri="{28A0092B-C50C-407E-A947-70E740481C1C}">
                <a14:useLocalDpi xmlns:a14="http://schemas.microsoft.com/office/drawing/2010/main" val="0"/>
              </a:ext>
            </a:extLst>
          </a:blip>
          <a:srcRect l="6010" t="14379" r="6010" b="4352"/>
          <a:stretch/>
        </p:blipFill>
        <p:spPr>
          <a:xfrm>
            <a:off x="3498892" y="1155692"/>
            <a:ext cx="4392566" cy="2795269"/>
          </a:xfrm>
          <a:prstGeom prst="roundRect">
            <a:avLst/>
          </a:prstGeom>
        </p:spPr>
      </p:pic>
      <p:pic>
        <p:nvPicPr>
          <p:cNvPr id="19" name="Picture 18"/>
          <p:cNvPicPr>
            <a:picLocks noChangeAspect="1"/>
          </p:cNvPicPr>
          <p:nvPr/>
        </p:nvPicPr>
        <p:blipFill rotWithShape="1">
          <a:blip r:embed="rId8">
            <a:extLst>
              <a:ext uri="{28A0092B-C50C-407E-A947-70E740481C1C}">
                <a14:useLocalDpi xmlns:a14="http://schemas.microsoft.com/office/drawing/2010/main" val="0"/>
              </a:ext>
            </a:extLst>
          </a:blip>
          <a:srcRect l="14634" r="12732"/>
          <a:stretch/>
        </p:blipFill>
        <p:spPr>
          <a:xfrm>
            <a:off x="7886813" y="834302"/>
            <a:ext cx="3085988" cy="3438051"/>
          </a:xfrm>
          <a:prstGeom prst="roundRect">
            <a:avLst/>
          </a:prstGeom>
        </p:spPr>
      </p:pic>
      <p:sp>
        <p:nvSpPr>
          <p:cNvPr id="20" name="Rectangle 19"/>
          <p:cNvSpPr/>
          <p:nvPr/>
        </p:nvSpPr>
        <p:spPr>
          <a:xfrm>
            <a:off x="4015532" y="1536906"/>
            <a:ext cx="450764" cy="707886"/>
          </a:xfrm>
          <a:prstGeom prst="rect">
            <a:avLst/>
          </a:prstGeom>
          <a:noFill/>
        </p:spPr>
        <p:txBody>
          <a:bodyPr wrap="none" lIns="91440" tIns="45720" rIns="91440" bIns="45720">
            <a:spAutoFit/>
          </a:bodyPr>
          <a:lstStyle/>
          <a:p>
            <a:pPr algn="ctr"/>
            <a:r>
              <a:rPr lang="en-US" sz="40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E</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 name="Right Arrow 20"/>
          <p:cNvSpPr/>
          <p:nvPr/>
        </p:nvSpPr>
        <p:spPr>
          <a:xfrm rot="13028897">
            <a:off x="4834932" y="2431092"/>
            <a:ext cx="437140" cy="244467"/>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685147" y="65552"/>
            <a:ext cx="7135253" cy="707886"/>
          </a:xfrm>
          <a:prstGeom prst="rect">
            <a:avLst/>
          </a:prstGeom>
          <a:noFill/>
        </p:spPr>
        <p:txBody>
          <a:bodyPr wrap="square" lIns="91440" tIns="45720" rIns="91440" bIns="45720">
            <a:spAutoFit/>
          </a:bodyPr>
          <a:lstStyle/>
          <a:p>
            <a:r>
              <a:rPr lang="en-US" sz="4000" b="1"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Slide motor into the mount</a:t>
            </a:r>
            <a:endParaRPr lang="en-US" sz="40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3478488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rot="16200000">
            <a:off x="8954299" y="6131798"/>
            <a:ext cx="292900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9</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 name="Rectangle 21"/>
          <p:cNvSpPr/>
          <p:nvPr/>
        </p:nvSpPr>
        <p:spPr>
          <a:xfrm>
            <a:off x="108105" y="0"/>
            <a:ext cx="7135253" cy="1323439"/>
          </a:xfrm>
          <a:prstGeom prst="rect">
            <a:avLst/>
          </a:prstGeom>
          <a:noFill/>
        </p:spPr>
        <p:txBody>
          <a:bodyPr wrap="square" lIns="91440" tIns="45720" rIns="91440" bIns="45720">
            <a:spAutoFit/>
          </a:bodyPr>
          <a:lstStyle/>
          <a:p>
            <a:r>
              <a:rPr lang="en-US" sz="4000" b="1"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Slide mount onto the aluminum bar</a:t>
            </a:r>
            <a:endParaRPr lang="en-US" sz="40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4543" y="661719"/>
            <a:ext cx="7328258" cy="3785081"/>
          </a:xfrm>
          <a:prstGeom prst="roundRect">
            <a:avLst/>
          </a:prstGeom>
        </p:spPr>
      </p:pic>
      <p:pic>
        <p:nvPicPr>
          <p:cNvPr id="13" name="Content Placeholder 12"/>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5107" r="21910" b="41161"/>
          <a:stretch/>
        </p:blipFill>
        <p:spPr>
          <a:xfrm>
            <a:off x="-1" y="4245429"/>
            <a:ext cx="6589155" cy="3984171"/>
          </a:xfrm>
          <a:prstGeom prst="roundRect">
            <a:avLst/>
          </a:prstGeom>
        </p:spPr>
      </p:pic>
      <p:sp>
        <p:nvSpPr>
          <p:cNvPr id="23" name="Right Arrow 22"/>
          <p:cNvSpPr/>
          <p:nvPr/>
        </p:nvSpPr>
        <p:spPr>
          <a:xfrm rot="10800000">
            <a:off x="7916599" y="3460198"/>
            <a:ext cx="1086928" cy="5110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26033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iterations of the Motor Mount</a:t>
            </a:r>
            <a:endParaRPr lang="en-US" dirty="0"/>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6927" t="9858" r="24818" b="28746"/>
          <a:stretch/>
        </p:blipFill>
        <p:spPr>
          <a:xfrm>
            <a:off x="5997938" y="1499409"/>
            <a:ext cx="4491019" cy="3214161"/>
          </a:xfrm>
          <a:prstGeom prst="round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6880" t="17551" r="15886" b="24873"/>
          <a:stretch/>
        </p:blipFill>
        <p:spPr>
          <a:xfrm>
            <a:off x="438150" y="4713570"/>
            <a:ext cx="6762750" cy="3257550"/>
          </a:xfrm>
          <a:prstGeom prst="roundRect">
            <a:avLst/>
          </a:prstGeom>
        </p:spPr>
      </p:pic>
      <p:sp>
        <p:nvSpPr>
          <p:cNvPr id="6" name="Rectangle 5"/>
          <p:cNvSpPr/>
          <p:nvPr/>
        </p:nvSpPr>
        <p:spPr>
          <a:xfrm>
            <a:off x="9922567" y="3873314"/>
            <a:ext cx="321452" cy="646331"/>
          </a:xfrm>
          <a:prstGeom prst="rect">
            <a:avLst/>
          </a:prstGeom>
          <a:noFill/>
        </p:spPr>
        <p:txBody>
          <a:bodyPr wrap="square" lIns="91440" tIns="45720" rIns="91440" bIns="45720">
            <a:spAutoFit/>
          </a:bodyPr>
          <a:lstStyle/>
          <a:p>
            <a:pPr algn="ctr"/>
            <a:r>
              <a:rPr lang="en-US" sz="3600" b="1" cap="none" spc="0" dirty="0" err="1" smtClean="0">
                <a:ln w="0"/>
                <a:solidFill>
                  <a:schemeClr val="accent1"/>
                </a:solidFill>
                <a:effectLst>
                  <a:outerShdw blurRad="38100" dist="25400" dir="5400000" algn="ctr" rotWithShape="0">
                    <a:srgbClr val="6E747A">
                      <a:alpha val="43000"/>
                    </a:srgbClr>
                  </a:outerShdw>
                </a:effectLst>
              </a:rPr>
              <a:t>i</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7" name="Rectangle 6"/>
          <p:cNvSpPr/>
          <p:nvPr/>
        </p:nvSpPr>
        <p:spPr>
          <a:xfrm>
            <a:off x="3193274" y="7229539"/>
            <a:ext cx="626251" cy="646331"/>
          </a:xfrm>
          <a:prstGeom prst="rect">
            <a:avLst/>
          </a:prstGeom>
          <a:noFill/>
        </p:spPr>
        <p:txBody>
          <a:bodyPr wrap="square" lIns="91440" tIns="45720" rIns="91440" bIns="45720">
            <a:spAutoFit/>
          </a:bodyPr>
          <a:lstStyle/>
          <a:p>
            <a:pPr algn="ctr"/>
            <a:r>
              <a:rPr lang="en-US" sz="3600" b="1" cap="none" spc="0" dirty="0" smtClean="0">
                <a:ln w="0"/>
                <a:solidFill>
                  <a:schemeClr val="accent1"/>
                </a:solidFill>
                <a:effectLst>
                  <a:outerShdw blurRad="38100" dist="25400" dir="5400000" algn="ctr" rotWithShape="0">
                    <a:srgbClr val="6E747A">
                      <a:alpha val="43000"/>
                    </a:srgbClr>
                  </a:outerShdw>
                </a:effectLst>
              </a:rPr>
              <a:t>ii</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8" name="Rectangle 7"/>
          <p:cNvSpPr/>
          <p:nvPr/>
        </p:nvSpPr>
        <p:spPr>
          <a:xfrm>
            <a:off x="6150667" y="7229539"/>
            <a:ext cx="626251" cy="646331"/>
          </a:xfrm>
          <a:prstGeom prst="rect">
            <a:avLst/>
          </a:prstGeom>
          <a:noFill/>
        </p:spPr>
        <p:txBody>
          <a:bodyPr wrap="square" lIns="91440" tIns="45720" rIns="91440" bIns="45720">
            <a:spAutoFit/>
          </a:bodyPr>
          <a:lstStyle/>
          <a:p>
            <a:pPr algn="ctr"/>
            <a:r>
              <a:rPr lang="en-US" sz="3600" b="1" cap="none" spc="0" dirty="0" smtClean="0">
                <a:ln w="0"/>
                <a:solidFill>
                  <a:schemeClr val="accent1"/>
                </a:solidFill>
                <a:effectLst>
                  <a:outerShdw blurRad="38100" dist="25400" dir="5400000" algn="ctr" rotWithShape="0">
                    <a:srgbClr val="6E747A">
                      <a:alpha val="43000"/>
                    </a:srgbClr>
                  </a:outerShdw>
                </a:effectLst>
              </a:rPr>
              <a:t>iii</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40494616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66456" cy="1680636"/>
          </a:xfrm>
        </p:spPr>
        <p:txBody>
          <a:bodyPr/>
          <a:lstStyle/>
          <a:p>
            <a:r>
              <a:rPr lang="en-US" dirty="0" smtClean="0"/>
              <a:t>Motor Mount Tension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42930" y="1126068"/>
            <a:ext cx="5529520" cy="5853055"/>
          </a:xfrm>
        </p:spPr>
      </p:pic>
      <p:sp>
        <p:nvSpPr>
          <p:cNvPr id="7" name="Rectangle 6"/>
          <p:cNvSpPr/>
          <p:nvPr/>
        </p:nvSpPr>
        <p:spPr>
          <a:xfrm>
            <a:off x="6534150" y="5011823"/>
            <a:ext cx="3486150" cy="1507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534150" y="5648059"/>
            <a:ext cx="3486150" cy="1507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8142606" y="4521989"/>
            <a:ext cx="1683502" cy="8076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8142606" y="5472816"/>
            <a:ext cx="1683502" cy="8076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041237" y="5030036"/>
            <a:ext cx="3486150" cy="31785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ight Arrow 4"/>
          <p:cNvSpPr/>
          <p:nvPr/>
        </p:nvSpPr>
        <p:spPr>
          <a:xfrm rot="10800000">
            <a:off x="1038830" y="4785119"/>
            <a:ext cx="1683502" cy="807686"/>
          </a:xfrm>
          <a:prstGeom prst="rightArrow">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1386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94" y="369091"/>
            <a:ext cx="8466456" cy="1680636"/>
          </a:xfrm>
        </p:spPr>
        <p:txBody>
          <a:bodyPr/>
          <a:lstStyle/>
          <a:p>
            <a:r>
              <a:rPr lang="en-US" dirty="0" smtClean="0"/>
              <a:t>Educational Values</a:t>
            </a:r>
            <a:endParaRPr lang="en-US" dirty="0"/>
          </a:p>
        </p:txBody>
      </p:sp>
      <p:sp>
        <p:nvSpPr>
          <p:cNvPr id="3" name="Content Placeholder 2"/>
          <p:cNvSpPr>
            <a:spLocks noGrp="1"/>
          </p:cNvSpPr>
          <p:nvPr>
            <p:ph idx="1"/>
          </p:nvPr>
        </p:nvSpPr>
        <p:spPr>
          <a:xfrm>
            <a:off x="732865" y="1418482"/>
            <a:ext cx="8053985" cy="5034577"/>
          </a:xfrm>
        </p:spPr>
        <p:txBody>
          <a:bodyPr>
            <a:noAutofit/>
          </a:bodyPr>
          <a:lstStyle/>
          <a:p>
            <a:r>
              <a:rPr lang="en-US" sz="3200" dirty="0" smtClean="0"/>
              <a:t>Physics</a:t>
            </a:r>
          </a:p>
          <a:p>
            <a:pPr lvl="1"/>
            <a:r>
              <a:rPr lang="en-US" sz="2800" dirty="0" smtClean="0"/>
              <a:t>Torque</a:t>
            </a:r>
          </a:p>
          <a:p>
            <a:pPr lvl="1"/>
            <a:r>
              <a:rPr lang="en-US" sz="2800" dirty="0" smtClean="0"/>
              <a:t>Gear Ratios</a:t>
            </a:r>
          </a:p>
          <a:p>
            <a:r>
              <a:rPr lang="en-US" sz="3200" dirty="0" smtClean="0"/>
              <a:t>Electronics</a:t>
            </a:r>
          </a:p>
          <a:p>
            <a:pPr lvl="1"/>
            <a:r>
              <a:rPr lang="en-US" sz="2800" dirty="0" smtClean="0"/>
              <a:t>Coding with the Arduino</a:t>
            </a:r>
          </a:p>
          <a:p>
            <a:pPr lvl="1"/>
            <a:r>
              <a:rPr lang="en-US" sz="2800" dirty="0" smtClean="0"/>
              <a:t>How circuits work and how to use a breadboard</a:t>
            </a:r>
          </a:p>
          <a:p>
            <a:r>
              <a:rPr lang="en-US" sz="3200" dirty="0" smtClean="0"/>
              <a:t>Engineering Design</a:t>
            </a:r>
          </a:p>
          <a:p>
            <a:pPr lvl="1"/>
            <a:r>
              <a:rPr lang="en-US" sz="2800" dirty="0" smtClean="0"/>
              <a:t>What are different ways that this could have been designed?</a:t>
            </a:r>
            <a:endParaRPr lang="en-US" sz="2800" dirty="0"/>
          </a:p>
        </p:txBody>
      </p:sp>
    </p:spTree>
    <p:extLst>
      <p:ext uri="{BB962C8B-B14F-4D97-AF65-F5344CB8AC3E}">
        <p14:creationId xmlns:p14="http://schemas.microsoft.com/office/powerpoint/2010/main" val="29466085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66456" cy="1106905"/>
          </a:xfrm>
        </p:spPr>
        <p:txBody>
          <a:bodyPr/>
          <a:lstStyle/>
          <a:p>
            <a:r>
              <a:rPr lang="en-US" sz="6000" dirty="0" smtClean="0"/>
              <a:t>Forces on the gear</a:t>
            </a:r>
            <a:endParaRPr lang="en-US" sz="6000"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40654" r="22923" b="12240"/>
          <a:stretch/>
        </p:blipFill>
        <p:spPr>
          <a:xfrm>
            <a:off x="1857214" y="1481344"/>
            <a:ext cx="7848608" cy="5077327"/>
          </a:xfrm>
        </p:spPr>
      </p:pic>
      <p:sp>
        <p:nvSpPr>
          <p:cNvPr id="9" name="Right Arrow 8"/>
          <p:cNvSpPr/>
          <p:nvPr/>
        </p:nvSpPr>
        <p:spPr>
          <a:xfrm>
            <a:off x="2214989" y="2658868"/>
            <a:ext cx="2837093" cy="1361139"/>
          </a:xfrm>
          <a:prstGeom prst="rightArrow">
            <a:avLst/>
          </a:prstGeom>
          <a:solidFill>
            <a:srgbClr val="00B0F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4263659"/>
            <a:ext cx="7267072" cy="6692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Title 1"/>
          <p:cNvSpPr txBox="1">
            <a:spLocks/>
          </p:cNvSpPr>
          <p:nvPr/>
        </p:nvSpPr>
        <p:spPr>
          <a:xfrm>
            <a:off x="2461890" y="2910759"/>
            <a:ext cx="2947967" cy="857355"/>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ln w="0"/>
                <a:solidFill>
                  <a:schemeClr val="bg1"/>
                </a:solidFill>
                <a:effectLst>
                  <a:outerShdw blurRad="38100" dist="25400" dir="5400000" algn="ctr" rotWithShape="0">
                    <a:srgbClr val="6E747A">
                      <a:alpha val="43000"/>
                    </a:srgbClr>
                  </a:outerShdw>
                </a:effectLst>
              </a:rPr>
              <a:t>Motor</a:t>
            </a:r>
            <a:endParaRPr lang="en-US" sz="6000" b="1" dirty="0">
              <a:ln w="0"/>
              <a:solidFill>
                <a:schemeClr val="bg1"/>
              </a:solidFill>
              <a:effectLst>
                <a:outerShdw blurRad="38100" dist="25400" dir="5400000" algn="ctr" rotWithShape="0">
                  <a:srgbClr val="6E747A">
                    <a:alpha val="43000"/>
                  </a:srgbClr>
                </a:outerShdw>
              </a:effectLst>
            </a:endParaRPr>
          </a:p>
        </p:txBody>
      </p:sp>
      <p:sp>
        <p:nvSpPr>
          <p:cNvPr id="12" name="Right Arrow 11"/>
          <p:cNvSpPr/>
          <p:nvPr/>
        </p:nvSpPr>
        <p:spPr>
          <a:xfrm>
            <a:off x="467343" y="5029919"/>
            <a:ext cx="2837093" cy="1361139"/>
          </a:xfrm>
          <a:prstGeom prst="rightArrow">
            <a:avLst/>
          </a:prstGeom>
          <a:solidFill>
            <a:srgbClr val="00B0F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a:off x="714244" y="5281810"/>
            <a:ext cx="2947967" cy="857355"/>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ln w="0"/>
                <a:solidFill>
                  <a:schemeClr val="bg1"/>
                </a:solidFill>
                <a:effectLst>
                  <a:outerShdw blurRad="38100" dist="25400" dir="5400000" algn="ctr" rotWithShape="0">
                    <a:srgbClr val="6E747A">
                      <a:alpha val="43000"/>
                    </a:srgbClr>
                  </a:outerShdw>
                </a:effectLst>
              </a:rPr>
              <a:t>Lip</a:t>
            </a:r>
            <a:endParaRPr lang="en-US" sz="6000" b="1" dirty="0">
              <a:ln w="0"/>
              <a:solidFill>
                <a:schemeClr val="bg1"/>
              </a:solidFill>
              <a:effectLst>
                <a:outerShdw blurRad="38100" dist="25400" dir="5400000" algn="ctr" rotWithShape="0">
                  <a:srgbClr val="6E747A">
                    <a:alpha val="43000"/>
                  </a:srgbClr>
                </a:outerShdw>
              </a:effectLst>
            </a:endParaRPr>
          </a:p>
        </p:txBody>
      </p:sp>
      <p:sp>
        <p:nvSpPr>
          <p:cNvPr id="14" name="Right Arrow 13"/>
          <p:cNvSpPr/>
          <p:nvPr/>
        </p:nvSpPr>
        <p:spPr>
          <a:xfrm rot="10800000">
            <a:off x="3506584" y="3920671"/>
            <a:ext cx="5135258" cy="1361139"/>
          </a:xfrm>
          <a:prstGeom prst="rightArrow">
            <a:avLst/>
          </a:prstGeom>
          <a:solidFill>
            <a:srgbClr val="00B0F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txBox="1">
            <a:spLocks/>
          </p:cNvSpPr>
          <p:nvPr/>
        </p:nvSpPr>
        <p:spPr>
          <a:xfrm>
            <a:off x="5423752" y="4188447"/>
            <a:ext cx="2947967" cy="857355"/>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ln w="0"/>
                <a:solidFill>
                  <a:schemeClr val="bg1"/>
                </a:solidFill>
                <a:effectLst>
                  <a:outerShdw blurRad="38100" dist="25400" dir="5400000" algn="ctr" rotWithShape="0">
                    <a:srgbClr val="6E747A">
                      <a:alpha val="43000"/>
                    </a:srgbClr>
                  </a:outerShdw>
                </a:effectLst>
              </a:rPr>
              <a:t>Belt</a:t>
            </a:r>
            <a:endParaRPr lang="en-US" sz="6000" b="1" dirty="0">
              <a:ln w="0"/>
              <a:solidFill>
                <a:schemeClr val="bg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5938871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8694860" y="2352447"/>
            <a:ext cx="2301414" cy="2300465"/>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65323" y="359660"/>
            <a:ext cx="5856741" cy="840317"/>
          </a:xfrm>
        </p:spPr>
        <p:txBody>
          <a:bodyPr/>
          <a:lstStyle/>
          <a:p>
            <a:r>
              <a:rPr lang="en-US" b="1" dirty="0" smtClean="0">
                <a:effectLst>
                  <a:outerShdw blurRad="38100" dist="38100" dir="2700000" algn="tl">
                    <a:srgbClr val="000000">
                      <a:alpha val="43137"/>
                    </a:srgbClr>
                  </a:outerShdw>
                </a:effectLst>
              </a:rPr>
              <a:t>Adding the Rest…</a:t>
            </a:r>
            <a:endParaRPr lang="en-US" b="1" dirty="0">
              <a:effectLst>
                <a:outerShdw blurRad="38100" dist="38100" dir="2700000" algn="tl">
                  <a:srgbClr val="000000">
                    <a:alpha val="43137"/>
                  </a:srgbClr>
                </a:outerShdw>
              </a:effectLst>
            </a:endParaRPr>
          </a:p>
        </p:txBody>
      </p:sp>
      <p:sp>
        <p:nvSpPr>
          <p:cNvPr id="8" name="Rounded Rectangle 7"/>
          <p:cNvSpPr/>
          <p:nvPr/>
        </p:nvSpPr>
        <p:spPr>
          <a:xfrm>
            <a:off x="0" y="1460147"/>
            <a:ext cx="7378995" cy="6731911"/>
          </a:xfrm>
          <a:prstGeom prst="roundRect">
            <a:avLst>
              <a:gd name="adj" fmla="val 7744"/>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159" y="1804141"/>
            <a:ext cx="6554675" cy="6043921"/>
          </a:xfrm>
          <a:prstGeom prst="roundRect">
            <a:avLst>
              <a:gd name="adj" fmla="val 2945"/>
            </a:avLst>
          </a:prstGeom>
        </p:spPr>
      </p:pic>
      <p:sp>
        <p:nvSpPr>
          <p:cNvPr id="7" name="Down Arrow 6"/>
          <p:cNvSpPr/>
          <p:nvPr/>
        </p:nvSpPr>
        <p:spPr>
          <a:xfrm rot="1518700">
            <a:off x="2967969" y="2375289"/>
            <a:ext cx="531628" cy="808752"/>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9" name="Down Arrow 8"/>
          <p:cNvSpPr/>
          <p:nvPr/>
        </p:nvSpPr>
        <p:spPr>
          <a:xfrm rot="5400000">
            <a:off x="5846819" y="6657283"/>
            <a:ext cx="531628" cy="808752"/>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0" name="Rectangle 9"/>
          <p:cNvSpPr/>
          <p:nvPr/>
        </p:nvSpPr>
        <p:spPr>
          <a:xfrm rot="16200000">
            <a:off x="8740527" y="5973853"/>
            <a:ext cx="340349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10</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 name="Rounded Rectangle 10"/>
          <p:cNvSpPr/>
          <p:nvPr/>
        </p:nvSpPr>
        <p:spPr>
          <a:xfrm>
            <a:off x="8368913" y="-1"/>
            <a:ext cx="2603886" cy="2300465"/>
          </a:xfrm>
          <a:prstGeom prst="roundRect">
            <a:avLst>
              <a:gd name="adj" fmla="val 251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69086" y="101634"/>
            <a:ext cx="2395936" cy="2064980"/>
          </a:xfrm>
          <a:prstGeom prst="roundRect">
            <a:avLst>
              <a:gd name="adj" fmla="val 25070"/>
            </a:avLst>
          </a:prstGeom>
        </p:spPr>
      </p:pic>
      <p:sp>
        <p:nvSpPr>
          <p:cNvPr id="13" name="Rectangle 12"/>
          <p:cNvSpPr/>
          <p:nvPr/>
        </p:nvSpPr>
        <p:spPr>
          <a:xfrm>
            <a:off x="9371941" y="490052"/>
            <a:ext cx="590225"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F</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8304" y="2473654"/>
            <a:ext cx="2054525" cy="2133546"/>
          </a:xfrm>
          <a:prstGeom prst="roundRect">
            <a:avLst/>
          </a:prstGeom>
        </p:spPr>
      </p:pic>
      <p:sp>
        <p:nvSpPr>
          <p:cNvPr id="15" name="Rectangle 14"/>
          <p:cNvSpPr/>
          <p:nvPr/>
        </p:nvSpPr>
        <p:spPr>
          <a:xfrm>
            <a:off x="9398167" y="3031801"/>
            <a:ext cx="89479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G</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6" name="Rectangle 15"/>
          <p:cNvSpPr/>
          <p:nvPr/>
        </p:nvSpPr>
        <p:spPr>
          <a:xfrm>
            <a:off x="3215438" y="2021455"/>
            <a:ext cx="431528" cy="707886"/>
          </a:xfrm>
          <a:prstGeom prst="rect">
            <a:avLst/>
          </a:prstGeom>
          <a:noFill/>
        </p:spPr>
        <p:txBody>
          <a:bodyPr wrap="none" lIns="91440" tIns="45720" rIns="91440" bIns="45720">
            <a:spAutoFit/>
          </a:bodyPr>
          <a:lstStyle/>
          <a:p>
            <a:pPr algn="ctr"/>
            <a:r>
              <a:rPr lang="en-US" sz="40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F</a:t>
            </a:r>
            <a:endParaRPr lang="en-US" sz="40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endParaRPr>
          </a:p>
        </p:txBody>
      </p:sp>
      <p:sp>
        <p:nvSpPr>
          <p:cNvPr id="17" name="Rectangle 16"/>
          <p:cNvSpPr/>
          <p:nvPr/>
        </p:nvSpPr>
        <p:spPr>
          <a:xfrm>
            <a:off x="6267936" y="6707716"/>
            <a:ext cx="615874" cy="707886"/>
          </a:xfrm>
          <a:prstGeom prst="rect">
            <a:avLst/>
          </a:prstGeom>
          <a:noFill/>
        </p:spPr>
        <p:txBody>
          <a:bodyPr wrap="none" lIns="91440" tIns="45720" rIns="91440" bIns="45720">
            <a:spAutoFit/>
          </a:bodyPr>
          <a:lstStyle/>
          <a:p>
            <a:pPr algn="ctr"/>
            <a:r>
              <a:rPr lang="en-US" sz="40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G</a:t>
            </a:r>
            <a:endParaRPr lang="en-US" sz="40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endParaRPr>
          </a:p>
        </p:txBody>
      </p:sp>
      <p:sp>
        <p:nvSpPr>
          <p:cNvPr id="18" name="Rectangle 17"/>
          <p:cNvSpPr/>
          <p:nvPr/>
        </p:nvSpPr>
        <p:spPr>
          <a:xfrm>
            <a:off x="2545574" y="3493466"/>
            <a:ext cx="321452" cy="646331"/>
          </a:xfrm>
          <a:prstGeom prst="rect">
            <a:avLst/>
          </a:prstGeom>
          <a:noFill/>
        </p:spPr>
        <p:txBody>
          <a:bodyPr wrap="square" lIns="91440" tIns="45720" rIns="91440" bIns="45720">
            <a:spAutoFit/>
          </a:bodyPr>
          <a:lstStyle/>
          <a:p>
            <a:pPr algn="ctr"/>
            <a:r>
              <a:rPr lang="en-US" sz="3600" b="1" cap="none" spc="0" dirty="0" smtClean="0">
                <a:ln w="0"/>
                <a:solidFill>
                  <a:schemeClr val="accent1"/>
                </a:solidFill>
                <a:effectLst>
                  <a:outerShdw blurRad="38100" dist="25400" dir="5400000" algn="ctr" rotWithShape="0">
                    <a:srgbClr val="6E747A">
                      <a:alpha val="43000"/>
                    </a:srgbClr>
                  </a:outerShdw>
                </a:effectLst>
              </a:rPr>
              <a:t>2</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
        <p:nvSpPr>
          <p:cNvPr id="19" name="Rectangle 18"/>
          <p:cNvSpPr/>
          <p:nvPr/>
        </p:nvSpPr>
        <p:spPr>
          <a:xfrm>
            <a:off x="5258168" y="6681142"/>
            <a:ext cx="321452" cy="646331"/>
          </a:xfrm>
          <a:prstGeom prst="rect">
            <a:avLst/>
          </a:prstGeom>
          <a:noFill/>
        </p:spPr>
        <p:txBody>
          <a:bodyPr wrap="square" lIns="91440" tIns="45720" rIns="91440" bIns="45720">
            <a:spAutoFit/>
          </a:bodyPr>
          <a:lstStyle/>
          <a:p>
            <a:pPr algn="ctr"/>
            <a:r>
              <a:rPr lang="en-US" sz="3600" b="1" cap="none" spc="0" dirty="0" smtClean="0">
                <a:ln w="0"/>
                <a:solidFill>
                  <a:schemeClr val="accent1"/>
                </a:solidFill>
                <a:effectLst>
                  <a:outerShdw blurRad="38100" dist="25400" dir="5400000" algn="ctr" rotWithShape="0">
                    <a:srgbClr val="6E747A">
                      <a:alpha val="43000"/>
                    </a:srgbClr>
                  </a:outerShdw>
                </a:effectLst>
              </a:rPr>
              <a:t>1</a:t>
            </a:r>
            <a:endParaRPr lang="en-US" sz="5400" b="1"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4608176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4254" t="13554" r="14628" b="25178"/>
          <a:stretch/>
        </p:blipFill>
        <p:spPr>
          <a:xfrm>
            <a:off x="-1" y="1"/>
            <a:ext cx="5458748" cy="2638856"/>
          </a:xfrm>
          <a:prstGeom prst="roundRect">
            <a:avLst/>
          </a:prstGeom>
        </p:spPr>
      </p:pic>
      <p:sp>
        <p:nvSpPr>
          <p:cNvPr id="5" name="Rectangle 4"/>
          <p:cNvSpPr/>
          <p:nvPr/>
        </p:nvSpPr>
        <p:spPr>
          <a:xfrm rot="16200000">
            <a:off x="8740527" y="5973853"/>
            <a:ext cx="3403497"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11</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t="6605" b="10596"/>
          <a:stretch/>
        </p:blipFill>
        <p:spPr>
          <a:xfrm>
            <a:off x="3733252" y="2378476"/>
            <a:ext cx="6155025" cy="3822264"/>
          </a:xfrm>
          <a:prstGeom prst="round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4789" t="11314" r="14093" b="14406"/>
          <a:stretch/>
        </p:blipFill>
        <p:spPr>
          <a:xfrm>
            <a:off x="0" y="5029200"/>
            <a:ext cx="5458747" cy="3199322"/>
          </a:xfrm>
          <a:prstGeom prst="roundRect">
            <a:avLst/>
          </a:prstGeom>
        </p:spPr>
      </p:pic>
    </p:spTree>
    <p:extLst>
      <p:ext uri="{BB962C8B-B14F-4D97-AF65-F5344CB8AC3E}">
        <p14:creationId xmlns:p14="http://schemas.microsoft.com/office/powerpoint/2010/main" val="19378251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rot="5400000">
            <a:off x="3587600" y="1797285"/>
            <a:ext cx="7944293" cy="4572000"/>
          </a:xfrm>
          <a:prstGeom prst="roundRect">
            <a:avLst>
              <a:gd name="adj" fmla="val 1949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0" y="111139"/>
            <a:ext cx="5273748" cy="3229667"/>
          </a:xfrm>
          <a:prstGeom prst="roundRect">
            <a:avLst>
              <a:gd name="adj" fmla="val 20494"/>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2832" y="368074"/>
            <a:ext cx="4828083" cy="2715796"/>
          </a:xfrm>
          <a:prstGeom prst="round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5074" t="11135" r="12897" b="9561"/>
          <a:stretch/>
        </p:blipFill>
        <p:spPr>
          <a:xfrm rot="16200000">
            <a:off x="3835126" y="2057783"/>
            <a:ext cx="7449240" cy="4051004"/>
          </a:xfrm>
          <a:prstGeom prst="roundRect">
            <a:avLst/>
          </a:prstGeom>
        </p:spPr>
      </p:pic>
      <p:sp>
        <p:nvSpPr>
          <p:cNvPr id="10" name="Rounded Rectangle 9"/>
          <p:cNvSpPr/>
          <p:nvPr/>
        </p:nvSpPr>
        <p:spPr>
          <a:xfrm>
            <a:off x="0" y="4622888"/>
            <a:ext cx="5273748" cy="3229667"/>
          </a:xfrm>
          <a:prstGeom prst="roundRect">
            <a:avLst>
              <a:gd name="adj" fmla="val 21811"/>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2832" y="4888263"/>
            <a:ext cx="4798073" cy="2698916"/>
          </a:xfrm>
          <a:prstGeom prst="roundRect">
            <a:avLst/>
          </a:prstGeom>
        </p:spPr>
      </p:pic>
      <p:sp>
        <p:nvSpPr>
          <p:cNvPr id="12" name="Rectangle 11"/>
          <p:cNvSpPr/>
          <p:nvPr/>
        </p:nvSpPr>
        <p:spPr>
          <a:xfrm rot="16200000">
            <a:off x="6253238" y="3529286"/>
            <a:ext cx="8331128" cy="1107996"/>
          </a:xfrm>
          <a:prstGeom prst="rect">
            <a:avLst/>
          </a:prstGeom>
          <a:noFill/>
        </p:spPr>
        <p:txBody>
          <a:bodyPr wrap="none" lIns="91440" tIns="45720" rIns="91440" bIns="45720">
            <a:spAutoFit/>
          </a:bodyPr>
          <a:lstStyle/>
          <a:p>
            <a:pPr algn="ctr"/>
            <a:r>
              <a:rPr lang="en-US" sz="6600" b="1" cap="none" spc="0" dirty="0" smtClean="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Step: 12 - Complete</a:t>
            </a:r>
            <a:endParaRPr lang="en-US" sz="6600" b="1" cap="none" spc="0" dirty="0">
              <a:ln w="38100" cmpd="sng">
                <a:solidFill>
                  <a:srgbClr val="0070C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2409368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924" y="3274483"/>
            <a:ext cx="4773106" cy="1680636"/>
          </a:xfrm>
        </p:spPr>
        <p:txBody>
          <a:bodyPr/>
          <a:lstStyle/>
          <a:p>
            <a:r>
              <a:rPr lang="en-US" dirty="0" smtClean="0"/>
              <a:t>Functioning </a:t>
            </a:r>
            <a:r>
              <a:rPr lang="en-US" dirty="0" err="1" smtClean="0"/>
              <a:t>ExBow</a:t>
            </a:r>
            <a:endParaRPr lang="en-US" dirty="0"/>
          </a:p>
        </p:txBody>
      </p:sp>
      <p:pic>
        <p:nvPicPr>
          <p:cNvPr id="9" name="Content Placeholder 8"/>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16578" b="7584"/>
          <a:stretch/>
        </p:blipFill>
        <p:spPr>
          <a:xfrm rot="5400000">
            <a:off x="4517570" y="1774372"/>
            <a:ext cx="8229601" cy="4680858"/>
          </a:xfrm>
        </p:spPr>
      </p:pic>
    </p:spTree>
    <p:extLst>
      <p:ext uri="{BB962C8B-B14F-4D97-AF65-F5344CB8AC3E}">
        <p14:creationId xmlns:p14="http://schemas.microsoft.com/office/powerpoint/2010/main" val="2908610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07" y="1519417"/>
            <a:ext cx="3139744" cy="1680636"/>
          </a:xfrm>
        </p:spPr>
        <p:txBody>
          <a:bodyPr/>
          <a:lstStyle/>
          <a:p>
            <a:r>
              <a:rPr lang="en-US" dirty="0" smtClean="0">
                <a:effectLst>
                  <a:outerShdw blurRad="38100" dist="38100" dir="2700000" algn="tl">
                    <a:srgbClr val="000000">
                      <a:alpha val="43137"/>
                    </a:srgbClr>
                  </a:outerShdw>
                </a:effectLst>
              </a:rPr>
              <a:t>Original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Design</a:t>
            </a:r>
            <a:endParaRPr lang="en-US" dirty="0">
              <a:effectLst>
                <a:outerShdw blurRad="38100" dist="38100" dir="2700000" algn="tl">
                  <a:srgbClr val="000000">
                    <a:alpha val="43137"/>
                  </a:srgbClr>
                </a:outerShdw>
              </a:effectLst>
            </a:endParaRPr>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5914" t="10796" r="9096" b="16443"/>
          <a:stretch/>
        </p:blipFill>
        <p:spPr>
          <a:xfrm>
            <a:off x="3976580" y="807728"/>
            <a:ext cx="6039293" cy="3296093"/>
          </a:xfrm>
          <a:prstGeom prst="round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5450" r="11428" b="6601"/>
          <a:stretch/>
        </p:blipFill>
        <p:spPr>
          <a:xfrm>
            <a:off x="3976580" y="4103821"/>
            <a:ext cx="6053512" cy="3381155"/>
          </a:xfrm>
          <a:prstGeom prst="roundRect">
            <a:avLst/>
          </a:prstGeom>
        </p:spPr>
      </p:pic>
      <p:sp>
        <p:nvSpPr>
          <p:cNvPr id="9" name="Title 1"/>
          <p:cNvSpPr txBox="1">
            <a:spLocks/>
          </p:cNvSpPr>
          <p:nvPr/>
        </p:nvSpPr>
        <p:spPr>
          <a:xfrm>
            <a:off x="305207" y="4954080"/>
            <a:ext cx="3139744" cy="1680636"/>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effectLst>
                  <a:outerShdw blurRad="38100" dist="38100" dir="2700000" algn="tl">
                    <a:srgbClr val="000000">
                      <a:alpha val="43137"/>
                    </a:srgbClr>
                  </a:outerShdw>
                </a:effectLst>
              </a:rPr>
              <a:t>New</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Design</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97109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52" y="543262"/>
            <a:ext cx="8466456" cy="1115417"/>
          </a:xfrm>
        </p:spPr>
        <p:txBody>
          <a:bodyPr/>
          <a:lstStyle/>
          <a:p>
            <a:r>
              <a:rPr lang="en-US" b="1" dirty="0" smtClean="0">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mprovements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27157" y="1658679"/>
            <a:ext cx="8053985" cy="5034577"/>
          </a:xfrm>
        </p:spPr>
        <p:txBody>
          <a:bodyPr/>
          <a:lstStyle/>
          <a:p>
            <a:r>
              <a:rPr lang="en-US" dirty="0"/>
              <a:t>Reduce cost</a:t>
            </a:r>
          </a:p>
          <a:p>
            <a:r>
              <a:rPr lang="en-US" dirty="0" smtClean="0"/>
              <a:t>Reduce </a:t>
            </a:r>
            <a:r>
              <a:rPr lang="en-US" dirty="0" smtClean="0"/>
              <a:t>the amount of printed plastic</a:t>
            </a:r>
          </a:p>
          <a:p>
            <a:r>
              <a:rPr lang="en-US" dirty="0" smtClean="0"/>
              <a:t>Make </a:t>
            </a:r>
            <a:r>
              <a:rPr lang="en-US" dirty="0" smtClean="0"/>
              <a:t>it easier to put on</a:t>
            </a:r>
          </a:p>
          <a:p>
            <a:r>
              <a:rPr lang="en-US" dirty="0" smtClean="0"/>
              <a:t>Faster </a:t>
            </a:r>
            <a:r>
              <a:rPr lang="en-US" dirty="0" smtClean="0"/>
              <a:t>and easier assembly</a:t>
            </a:r>
          </a:p>
          <a:p>
            <a:r>
              <a:rPr lang="en-US" dirty="0"/>
              <a:t>Be able to change gear ratio quickly and easily</a:t>
            </a:r>
          </a:p>
          <a:p>
            <a:r>
              <a:rPr lang="en-US" dirty="0" smtClean="0"/>
              <a:t>Be able to adjust the belt tension</a:t>
            </a:r>
            <a:endParaRPr lang="en-US" dirty="0" smtClean="0"/>
          </a:p>
          <a:p>
            <a:r>
              <a:rPr lang="en-US" dirty="0" smtClean="0"/>
              <a:t>Continuous loop belt</a:t>
            </a:r>
            <a:endParaRPr lang="en-US" dirty="0" smtClean="0"/>
          </a:p>
          <a:p>
            <a:r>
              <a:rPr lang="en-US" dirty="0" smtClean="0"/>
              <a:t>Make a better joint</a:t>
            </a:r>
            <a:endParaRPr lang="en-US" dirty="0"/>
          </a:p>
        </p:txBody>
      </p:sp>
    </p:spTree>
    <p:extLst>
      <p:ext uri="{BB962C8B-B14F-4D97-AF65-F5344CB8AC3E}">
        <p14:creationId xmlns:p14="http://schemas.microsoft.com/office/powerpoint/2010/main" val="1349875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05" y="309346"/>
            <a:ext cx="8466456" cy="1680636"/>
          </a:xfrm>
        </p:spPr>
        <p:txBody>
          <a:bodyPr/>
          <a:lstStyle/>
          <a:p>
            <a:r>
              <a:rPr lang="en-US" dirty="0" smtClean="0"/>
              <a:t>3D Printing Basics</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3613" y="1319785"/>
            <a:ext cx="7426712" cy="5570034"/>
          </a:xfrm>
        </p:spPr>
      </p:pic>
      <p:sp>
        <p:nvSpPr>
          <p:cNvPr id="6" name="Rectangle 5"/>
          <p:cNvSpPr/>
          <p:nvPr/>
        </p:nvSpPr>
        <p:spPr>
          <a:xfrm>
            <a:off x="1809423" y="6889819"/>
            <a:ext cx="7455092" cy="1089529"/>
          </a:xfrm>
          <a:prstGeom prst="rect">
            <a:avLst/>
          </a:prstGeom>
        </p:spPr>
        <p:txBody>
          <a:bodyPr wrap="square">
            <a:spAutoFit/>
          </a:bodyPr>
          <a:lstStyle/>
          <a:p>
            <a:r>
              <a:rPr lang="en-US" dirty="0">
                <a:hlinkClick r:id="rId4"/>
              </a:rPr>
              <a:t>http://</a:t>
            </a:r>
            <a:r>
              <a:rPr lang="en-US" dirty="0" smtClean="0">
                <a:hlinkClick r:id="rId4"/>
              </a:rPr>
              <a:t>www.padtinc.com/blog/additive-mfg/rapid-prototyping-technology-animations</a:t>
            </a:r>
            <a:endParaRPr lang="en-US" dirty="0" smtClean="0"/>
          </a:p>
          <a:p>
            <a:r>
              <a:rPr lang="en-US" dirty="0" smtClean="0"/>
              <a:t>Found at P-D-A-T</a:t>
            </a:r>
            <a:endParaRPr lang="en-US" dirty="0"/>
          </a:p>
        </p:txBody>
      </p:sp>
    </p:spTree>
    <p:extLst>
      <p:ext uri="{BB962C8B-B14F-4D97-AF65-F5344CB8AC3E}">
        <p14:creationId xmlns:p14="http://schemas.microsoft.com/office/powerpoint/2010/main" val="3743449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52" y="543261"/>
            <a:ext cx="8466456" cy="1920249"/>
          </a:xfrm>
        </p:spPr>
        <p:txBody>
          <a:bodyPr/>
          <a:lstStyle/>
          <a:p>
            <a:r>
              <a:rPr lang="en-US" dirty="0" smtClean="0"/>
              <a:t>Makerbot Replicator 2x (has dual extruders)</a:t>
            </a:r>
            <a:endParaRPr lang="en-US" dirty="0"/>
          </a:p>
        </p:txBody>
      </p:sp>
      <p:sp>
        <p:nvSpPr>
          <p:cNvPr id="3" name="Content Placeholder 2"/>
          <p:cNvSpPr>
            <a:spLocks noGrp="1"/>
          </p:cNvSpPr>
          <p:nvPr>
            <p:ph idx="1"/>
          </p:nvPr>
        </p:nvSpPr>
        <p:spPr>
          <a:xfrm>
            <a:off x="993240" y="2463512"/>
            <a:ext cx="8053985" cy="1832042"/>
          </a:xfrm>
        </p:spPr>
        <p:txBody>
          <a:bodyPr/>
          <a:lstStyle/>
          <a:p>
            <a:r>
              <a:rPr lang="en-US" dirty="0" smtClean="0"/>
              <a:t>Makerbot software allows you to adjust the density, or infill of the parts that you are printing. As such you are able to adjust the strength of your 3D Prints to a certain extent.</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8073" t="24160" r="37990" b="25710"/>
          <a:stretch/>
        </p:blipFill>
        <p:spPr>
          <a:xfrm rot="16200000">
            <a:off x="3809100" y="2516632"/>
            <a:ext cx="3459645" cy="7017488"/>
          </a:xfrm>
          <a:prstGeom prst="roundRect">
            <a:avLst>
              <a:gd name="adj" fmla="val 50000"/>
            </a:avLst>
          </a:prstGeom>
        </p:spPr>
      </p:pic>
      <p:sp>
        <p:nvSpPr>
          <p:cNvPr id="5" name="TextBox 4"/>
          <p:cNvSpPr txBox="1"/>
          <p:nvPr/>
        </p:nvSpPr>
        <p:spPr>
          <a:xfrm>
            <a:off x="2934586" y="4295552"/>
            <a:ext cx="1446028" cy="830997"/>
          </a:xfrm>
          <a:prstGeom prst="rect">
            <a:avLst/>
          </a:prstGeom>
          <a:noFill/>
        </p:spPr>
        <p:txBody>
          <a:bodyPr wrap="square" rtlCol="0">
            <a:spAutoFit/>
          </a:bodyPr>
          <a:lstStyle/>
          <a:p>
            <a:pPr algn="ctr"/>
            <a:r>
              <a:rPr lang="en-US" sz="4800" b="1" dirty="0" smtClean="0">
                <a:ln w="9525">
                  <a:solidFill>
                    <a:schemeClr val="bg1"/>
                  </a:solidFill>
                  <a:prstDash val="solid"/>
                </a:ln>
                <a:effectLst>
                  <a:outerShdw blurRad="12700" dist="38100" dir="2700000" algn="tl" rotWithShape="0">
                    <a:schemeClr val="bg1">
                      <a:lumMod val="50000"/>
                    </a:schemeClr>
                  </a:outerShdw>
                </a:effectLst>
              </a:rPr>
              <a:t>10%</a:t>
            </a:r>
            <a:endParaRPr lang="en-US" sz="4800" b="1" dirty="0">
              <a:ln w="9525">
                <a:solidFill>
                  <a:schemeClr val="bg1"/>
                </a:solidFill>
                <a:prstDash val="solid"/>
              </a:ln>
              <a:effectLst>
                <a:outerShdw blurRad="12700" dist="38100" dir="2700000" algn="tl" rotWithShape="0">
                  <a:schemeClr val="bg1">
                    <a:lumMod val="50000"/>
                  </a:schemeClr>
                </a:outerShdw>
              </a:effectLst>
            </a:endParaRPr>
          </a:p>
        </p:txBody>
      </p:sp>
      <p:sp>
        <p:nvSpPr>
          <p:cNvPr id="6" name="TextBox 5"/>
          <p:cNvSpPr txBox="1"/>
          <p:nvPr/>
        </p:nvSpPr>
        <p:spPr>
          <a:xfrm>
            <a:off x="4875932" y="4216182"/>
            <a:ext cx="1446028" cy="830997"/>
          </a:xfrm>
          <a:prstGeom prst="rect">
            <a:avLst/>
          </a:prstGeom>
          <a:noFill/>
        </p:spPr>
        <p:txBody>
          <a:bodyPr wrap="square" rtlCol="0">
            <a:spAutoFit/>
          </a:bodyPr>
          <a:lstStyle/>
          <a:p>
            <a:pPr algn="ctr"/>
            <a:r>
              <a:rPr lang="en-US" sz="4800" b="1" dirty="0" smtClean="0">
                <a:ln w="9525">
                  <a:solidFill>
                    <a:schemeClr val="bg1"/>
                  </a:solidFill>
                  <a:prstDash val="solid"/>
                </a:ln>
                <a:effectLst>
                  <a:outerShdw blurRad="12700" dist="38100" dir="2700000" algn="tl" rotWithShape="0">
                    <a:schemeClr val="bg1">
                      <a:lumMod val="50000"/>
                    </a:schemeClr>
                  </a:outerShdw>
                </a:effectLst>
              </a:rPr>
              <a:t>25%</a:t>
            </a:r>
            <a:endParaRPr lang="en-US" sz="4800" b="1" dirty="0">
              <a:ln w="9525">
                <a:solidFill>
                  <a:schemeClr val="bg1"/>
                </a:solidFill>
                <a:prstDash val="solid"/>
              </a:ln>
              <a:effectLst>
                <a:outerShdw blurRad="12700" dist="38100" dir="2700000" algn="tl" rotWithShape="0">
                  <a:schemeClr val="bg1">
                    <a:lumMod val="50000"/>
                  </a:schemeClr>
                </a:outerShdw>
              </a:effectLst>
            </a:endParaRPr>
          </a:p>
        </p:txBody>
      </p:sp>
      <p:sp>
        <p:nvSpPr>
          <p:cNvPr id="7" name="TextBox 6"/>
          <p:cNvSpPr txBox="1"/>
          <p:nvPr/>
        </p:nvSpPr>
        <p:spPr>
          <a:xfrm>
            <a:off x="6878404" y="4295551"/>
            <a:ext cx="1446028" cy="830997"/>
          </a:xfrm>
          <a:prstGeom prst="rect">
            <a:avLst/>
          </a:prstGeom>
          <a:noFill/>
        </p:spPr>
        <p:txBody>
          <a:bodyPr wrap="square" rtlCol="0">
            <a:spAutoFit/>
          </a:bodyPr>
          <a:lstStyle/>
          <a:p>
            <a:pPr algn="ctr"/>
            <a:r>
              <a:rPr lang="en-US" sz="4800" b="1" dirty="0" smtClean="0">
                <a:ln w="9525">
                  <a:solidFill>
                    <a:schemeClr val="bg1"/>
                  </a:solidFill>
                  <a:prstDash val="solid"/>
                </a:ln>
                <a:effectLst>
                  <a:outerShdw blurRad="12700" dist="38100" dir="2700000" algn="tl" rotWithShape="0">
                    <a:schemeClr val="bg1">
                      <a:lumMod val="50000"/>
                    </a:schemeClr>
                  </a:outerShdw>
                </a:effectLst>
              </a:rPr>
              <a:t>50%</a:t>
            </a:r>
            <a:endParaRPr lang="en-US" sz="48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30803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9814" t="31977" r="11191" b="27582"/>
          <a:stretch/>
        </p:blipFill>
        <p:spPr>
          <a:xfrm>
            <a:off x="272189" y="2150290"/>
            <a:ext cx="10487959" cy="5826642"/>
          </a:xfrm>
          <a:prstGeom prst="roundRect">
            <a:avLst>
              <a:gd name="adj" fmla="val 11436"/>
            </a:avLst>
          </a:prstGeom>
        </p:spPr>
      </p:pic>
      <p:sp>
        <p:nvSpPr>
          <p:cNvPr id="6" name="Title 1"/>
          <p:cNvSpPr>
            <a:spLocks noGrp="1"/>
          </p:cNvSpPr>
          <p:nvPr>
            <p:ph type="title"/>
          </p:nvPr>
        </p:nvSpPr>
        <p:spPr>
          <a:xfrm>
            <a:off x="272190" y="511029"/>
            <a:ext cx="10487958" cy="1086368"/>
          </a:xfrm>
        </p:spPr>
        <p:txBody>
          <a:bodyPr/>
          <a:lstStyle/>
          <a:p>
            <a:pPr algn="ctr"/>
            <a:r>
              <a:rPr lang="en-US" b="1" dirty="0" smtClean="0">
                <a:effectLst>
                  <a:outerShdw blurRad="38100" dist="38100" dir="2700000" algn="tl">
                    <a:srgbClr val="000000">
                      <a:alpha val="43137"/>
                    </a:srgbClr>
                  </a:outerShdw>
                </a:effectLst>
              </a:rPr>
              <a:t>Original Design 20% Solid</a:t>
            </a:r>
            <a:endParaRPr lang="en-US" b="1" dirty="0">
              <a:effectLst>
                <a:outerShdw blurRad="38100" dist="38100" dir="2700000" algn="tl">
                  <a:srgbClr val="000000">
                    <a:alpha val="43137"/>
                  </a:srgbClr>
                </a:outerShdw>
              </a:effectLst>
            </a:endParaRPr>
          </a:p>
        </p:txBody>
      </p:sp>
      <p:sp>
        <p:nvSpPr>
          <p:cNvPr id="7" name="Title 1"/>
          <p:cNvSpPr txBox="1">
            <a:spLocks/>
          </p:cNvSpPr>
          <p:nvPr/>
        </p:nvSpPr>
        <p:spPr>
          <a:xfrm>
            <a:off x="7137831" y="2150290"/>
            <a:ext cx="3903021" cy="1382899"/>
          </a:xfrm>
          <a:prstGeom prst="rect">
            <a:avLst/>
          </a:prstGeom>
        </p:spPr>
        <p:txBody>
          <a:bodyPr vert="horz" lIns="91440" tIns="45720" rIns="91440" bIns="45720" rtlCol="0" anchor="t">
            <a:noAutofit/>
          </a:bodyPr>
          <a:lstStyle>
            <a:lvl1pPr algn="l" defTabSz="548648" rtl="0" eaLnBrk="1" latinLnBrk="0" hangingPunct="1">
              <a:spcBef>
                <a:spcPct val="0"/>
              </a:spcBef>
              <a:buNone/>
              <a:defRPr sz="504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solidFill>
                  <a:srgbClr val="FF0000"/>
                </a:solidFill>
                <a:effectLst>
                  <a:outerShdw blurRad="38100" dist="38100" dir="2700000" algn="tl">
                    <a:srgbClr val="000000">
                      <a:alpha val="43137"/>
                    </a:srgbClr>
                  </a:outerShdw>
                </a:effectLst>
              </a:rPr>
              <a:t>180.49 grams</a:t>
            </a:r>
            <a:br>
              <a:rPr lang="en-US" sz="4000" b="1" dirty="0" smtClean="0">
                <a:solidFill>
                  <a:srgbClr val="FF0000"/>
                </a:solidFill>
                <a:effectLst>
                  <a:outerShdw blurRad="38100" dist="38100" dir="2700000" algn="tl">
                    <a:srgbClr val="000000">
                      <a:alpha val="43137"/>
                    </a:srgbClr>
                  </a:outerShdw>
                </a:effectLst>
              </a:rPr>
            </a:br>
            <a:r>
              <a:rPr lang="en-US" sz="4000" b="1" dirty="0" smtClean="0">
                <a:solidFill>
                  <a:srgbClr val="FF0000"/>
                </a:solidFill>
                <a:effectLst>
                  <a:outerShdw blurRad="38100" dist="38100" dir="2700000" algn="tl">
                    <a:srgbClr val="000000">
                      <a:alpha val="43137"/>
                    </a:srgbClr>
                  </a:outerShdw>
                </a:effectLst>
              </a:rPr>
              <a:t>16 hr. 17 min.</a:t>
            </a:r>
            <a:endParaRPr lang="en-US" sz="4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333644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6656</TotalTime>
  <Words>1478</Words>
  <Application>Microsoft Office PowerPoint</Application>
  <PresentationFormat>Custom</PresentationFormat>
  <Paragraphs>254</Paragraphs>
  <Slides>33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Century Gothic</vt:lpstr>
      <vt:lpstr>Wingdings 3</vt:lpstr>
      <vt:lpstr>Ion</vt:lpstr>
      <vt:lpstr>Design of an Educational Robotic Exoskeleton</vt:lpstr>
      <vt:lpstr>Goals for the ExBow</vt:lpstr>
      <vt:lpstr>Educational Values</vt:lpstr>
      <vt:lpstr>Functioning ExBow</vt:lpstr>
      <vt:lpstr>Original  Design</vt:lpstr>
      <vt:lpstr>Improvements</vt:lpstr>
      <vt:lpstr>3D Printing Basics</vt:lpstr>
      <vt:lpstr>Makerbot Replicator 2x (has dual extruders)</vt:lpstr>
      <vt:lpstr>Original Design 20% Solid</vt:lpstr>
      <vt:lpstr>New Design 50% Solid</vt:lpstr>
      <vt:lpstr>PowerPoint Presentation</vt:lpstr>
      <vt:lpstr>The Elbow- Sandwich Joint</vt:lpstr>
      <vt:lpstr>PowerPoint Presentation</vt:lpstr>
      <vt:lpstr>PowerPoint Presentation</vt:lpstr>
      <vt:lpstr>PowerPoint Presentation</vt:lpstr>
      <vt:lpstr>PowerPoint Presentation</vt:lpstr>
      <vt:lpstr>PowerPoint Presentation</vt:lpstr>
      <vt:lpstr>Squeezing Force</vt:lpstr>
      <vt:lpstr>Rotational Force Balance</vt:lpstr>
      <vt:lpstr>PowerPoint Presentation</vt:lpstr>
      <vt:lpstr>The Motor Mount</vt:lpstr>
      <vt:lpstr>T-Bar</vt:lpstr>
      <vt:lpstr>PowerPoint Presentation</vt:lpstr>
      <vt:lpstr>Putting on the shock absorbers</vt:lpstr>
      <vt:lpstr>PowerPoint Presentation</vt:lpstr>
      <vt:lpstr>PowerPoint Presentation</vt:lpstr>
      <vt:lpstr>PowerPoint Presentation</vt:lpstr>
      <vt:lpstr>Different iterations of the Motor Mount</vt:lpstr>
      <vt:lpstr>Motor Mount Tension</vt:lpstr>
      <vt:lpstr>Forces on the gear</vt:lpstr>
      <vt:lpstr>Adding the Rest…</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Sawyer</dc:creator>
  <cp:lastModifiedBy>Nick Sawyer</cp:lastModifiedBy>
  <cp:revision>149</cp:revision>
  <dcterms:created xsi:type="dcterms:W3CDTF">2017-03-20T19:03:11Z</dcterms:created>
  <dcterms:modified xsi:type="dcterms:W3CDTF">2017-03-25T14:28:23Z</dcterms:modified>
</cp:coreProperties>
</file>