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0"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5143500" type="screen16x9"/>
  <p:notesSz cx="6858000" cy="9144000"/>
  <p:embeddedFontLst>
    <p:embeddedFont>
      <p:font typeface="Calibri" panose="020F0502020204030204" pitchFamily="34" charset="0"/>
      <p:regular r:id="rId20"/>
      <p:bold r:id="rId21"/>
      <p:italic r:id="rId22"/>
      <p:boldItalic r:id="rId23"/>
    </p:embeddedFont>
    <p:embeddedFont>
      <p:font typeface="Corbel" panose="020B0503020204020204" pitchFamily="34" charset="0"/>
      <p:regular r:id="rId24"/>
      <p:bold r:id="rId25"/>
      <p:italic r:id="rId26"/>
      <p:boldItalic r:id="rId27"/>
    </p:embeddedFont>
    <p:embeddedFont>
      <p:font typeface="Oswald" pitchFamily="2" charset="77"/>
      <p:regular r:id="rId28"/>
      <p:bold r:id="rId29"/>
    </p:embeddedFont>
    <p:embeddedFont>
      <p:font typeface="Roboto" panose="02000000000000000000" pitchFamily="2"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6"/>
    <p:restoredTop sz="67361" autoAdjust="0"/>
  </p:normalViewPr>
  <p:slideViewPr>
    <p:cSldViewPr snapToGrid="0">
      <p:cViewPr varScale="1">
        <p:scale>
          <a:sx n="145" d="100"/>
          <a:sy n="145" d="100"/>
        </p:scale>
        <p:origin x="344" y="1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21" Type="http://schemas.openxmlformats.org/officeDocument/2006/relationships/font" Target="fonts/font2.fntdata"/><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font" Target="fonts/font13.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docs.google.com/spreadsheets/d/17X3X6mlJa-Jqyey1R2y7TWO9mRQtOf5l6Go_WE7XfNc/edit#gid=441094346"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udloncampus.cast.org/page/udl_about"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57aeb8a507_0_3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57aeb8a507_0_3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57aeb8a507_0_3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57aeb8a507_0_3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SMEs are our frontline academics. We also lunch and learn with program directors and lead faculty.</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Provide general guidelines in onboarding training</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Quiz asks SMEs to identify and react to different accessibility concerns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Must complete a work sample - one of our templates - and receive feedback from facilitator on accessibility, copyright, format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Introductory text on TAWC’s accessibility philosophy captured on the slide as an image:</a:t>
            </a:r>
            <a:endParaRPr dirty="0"/>
          </a:p>
          <a:p>
            <a:pPr marL="0" lvl="0" indent="0" algn="l" rtl="0">
              <a:spcBef>
                <a:spcPts val="0"/>
              </a:spcBef>
              <a:spcAft>
                <a:spcPts val="0"/>
              </a:spcAft>
              <a:buNone/>
            </a:pPr>
            <a:endParaRPr dirty="0"/>
          </a:p>
          <a:p>
            <a:pPr marL="0" lvl="0" indent="0" algn="l" rtl="0">
              <a:lnSpc>
                <a:spcPct val="115000"/>
              </a:lnSpc>
              <a:spcBef>
                <a:spcPts val="900"/>
              </a:spcBef>
              <a:spcAft>
                <a:spcPts val="0"/>
              </a:spcAft>
              <a:buNone/>
            </a:pPr>
            <a:r>
              <a:rPr lang="en" sz="1050" dirty="0">
                <a:solidFill>
                  <a:srgbClr val="2D3B45"/>
                </a:solidFill>
              </a:rPr>
              <a:t>Acceessibility</a:t>
            </a:r>
            <a:endParaRPr sz="1050" dirty="0">
              <a:solidFill>
                <a:srgbClr val="2D3B45"/>
              </a:solidFill>
            </a:endParaRPr>
          </a:p>
          <a:p>
            <a:pPr marL="0" lvl="0" indent="0" algn="l" rtl="0">
              <a:lnSpc>
                <a:spcPct val="115000"/>
              </a:lnSpc>
              <a:spcBef>
                <a:spcPts val="900"/>
              </a:spcBef>
              <a:spcAft>
                <a:spcPts val="0"/>
              </a:spcAft>
              <a:buNone/>
            </a:pPr>
            <a:r>
              <a:rPr lang="en" sz="1050" dirty="0">
                <a:solidFill>
                  <a:srgbClr val="2D3B45"/>
                </a:solidFill>
              </a:rPr>
              <a:t>The American Women’s College takes very seriously the matter of online course accessibility. “Accessible” means that a person with a disability can interact with and complete coursework you design equally well as a person without a disability. We expect all students to have the proper tools to succeed in every course. By being deliberate in our course design and intentional in applying universal design principles, we can ensure we are setting students up for success and maintaining compliance with accessibility laws. Designing content for adaptive courses is especially important since concepts should be shown in a variety of delivery models - text, audio, video, activities, etc. Each of these forms of content should be equally accessible.    </a:t>
            </a:r>
            <a:endParaRPr sz="1050" dirty="0">
              <a:solidFill>
                <a:srgbClr val="2D3B45"/>
              </a:solidFill>
            </a:endParaRPr>
          </a:p>
          <a:p>
            <a:pPr marL="0" lvl="0" indent="0" algn="l" rtl="0">
              <a:lnSpc>
                <a:spcPct val="115000"/>
              </a:lnSpc>
              <a:spcBef>
                <a:spcPts val="900"/>
              </a:spcBef>
              <a:spcAft>
                <a:spcPts val="0"/>
              </a:spcAft>
              <a:buNone/>
            </a:pPr>
            <a:r>
              <a:rPr lang="en" sz="1050" dirty="0">
                <a:solidFill>
                  <a:srgbClr val="2D3B45"/>
                </a:solidFill>
              </a:rPr>
              <a:t> Common Forms of Disability</a:t>
            </a:r>
            <a:endParaRPr sz="3050" dirty="0">
              <a:solidFill>
                <a:srgbClr val="2D3B45"/>
              </a:solidFill>
            </a:endParaRPr>
          </a:p>
          <a:p>
            <a:pPr marL="0" lvl="0" indent="0" algn="l" rtl="0">
              <a:lnSpc>
                <a:spcPct val="115000"/>
              </a:lnSpc>
              <a:spcBef>
                <a:spcPts val="900"/>
              </a:spcBef>
              <a:spcAft>
                <a:spcPts val="0"/>
              </a:spcAft>
              <a:buNone/>
            </a:pPr>
            <a:r>
              <a:rPr lang="en" sz="1050" dirty="0">
                <a:solidFill>
                  <a:srgbClr val="2D3B45"/>
                </a:solidFill>
              </a:rPr>
              <a:t>When curating and creating content, it is important to consider some broad categories of disabilities. Each learner has different abilities when it comes to:</a:t>
            </a:r>
            <a:endParaRPr sz="1050" dirty="0">
              <a:solidFill>
                <a:srgbClr val="2D3B45"/>
              </a:solidFill>
            </a:endParaRPr>
          </a:p>
          <a:p>
            <a:pPr marL="698500" lvl="0" indent="-295275" algn="l" rtl="0">
              <a:lnSpc>
                <a:spcPct val="115000"/>
              </a:lnSpc>
              <a:spcBef>
                <a:spcPts val="900"/>
              </a:spcBef>
              <a:spcAft>
                <a:spcPts val="0"/>
              </a:spcAft>
              <a:buClr>
                <a:srgbClr val="2D3B45"/>
              </a:buClr>
              <a:buSzPts val="1050"/>
              <a:buChar char="●"/>
            </a:pPr>
            <a:r>
              <a:rPr lang="en" sz="1050" dirty="0">
                <a:solidFill>
                  <a:srgbClr val="2D3B45"/>
                </a:solidFill>
              </a:rPr>
              <a:t>Sight</a:t>
            </a:r>
            <a:endParaRPr sz="1050" dirty="0">
              <a:solidFill>
                <a:srgbClr val="2D3B45"/>
              </a:solidFill>
            </a:endParaRPr>
          </a:p>
          <a:p>
            <a:pPr marL="698500" lvl="0" indent="-295275" algn="l" rtl="0">
              <a:lnSpc>
                <a:spcPct val="115000"/>
              </a:lnSpc>
              <a:spcBef>
                <a:spcPts val="0"/>
              </a:spcBef>
              <a:spcAft>
                <a:spcPts val="0"/>
              </a:spcAft>
              <a:buClr>
                <a:srgbClr val="2D3B45"/>
              </a:buClr>
              <a:buSzPts val="1050"/>
              <a:buChar char="●"/>
            </a:pPr>
            <a:r>
              <a:rPr lang="en" sz="1050" dirty="0">
                <a:solidFill>
                  <a:srgbClr val="2D3B45"/>
                </a:solidFill>
              </a:rPr>
              <a:t>Hearing</a:t>
            </a:r>
            <a:endParaRPr sz="1050" dirty="0">
              <a:solidFill>
                <a:srgbClr val="2D3B45"/>
              </a:solidFill>
            </a:endParaRPr>
          </a:p>
          <a:p>
            <a:pPr marL="698500" lvl="0" indent="-295275" algn="l" rtl="0">
              <a:lnSpc>
                <a:spcPct val="115000"/>
              </a:lnSpc>
              <a:spcBef>
                <a:spcPts val="0"/>
              </a:spcBef>
              <a:spcAft>
                <a:spcPts val="0"/>
              </a:spcAft>
              <a:buClr>
                <a:srgbClr val="2D3B45"/>
              </a:buClr>
              <a:buSzPts val="1050"/>
              <a:buChar char="●"/>
            </a:pPr>
            <a:r>
              <a:rPr lang="en" sz="1050" dirty="0">
                <a:solidFill>
                  <a:srgbClr val="2D3B45"/>
                </a:solidFill>
              </a:rPr>
              <a:t>Touch and motion</a:t>
            </a:r>
            <a:endParaRPr sz="1050" dirty="0">
              <a:solidFill>
                <a:srgbClr val="2D3B45"/>
              </a:solidFill>
            </a:endParaRPr>
          </a:p>
          <a:p>
            <a:pPr marL="698500" lvl="0" indent="-295275" algn="l" rtl="0">
              <a:lnSpc>
                <a:spcPct val="115000"/>
              </a:lnSpc>
              <a:spcBef>
                <a:spcPts val="0"/>
              </a:spcBef>
              <a:spcAft>
                <a:spcPts val="0"/>
              </a:spcAft>
              <a:buClr>
                <a:srgbClr val="2D3B45"/>
              </a:buClr>
              <a:buSzPts val="1050"/>
              <a:buChar char="●"/>
            </a:pPr>
            <a:r>
              <a:rPr lang="en" sz="1050" dirty="0">
                <a:solidFill>
                  <a:srgbClr val="2D3B45"/>
                </a:solidFill>
              </a:rPr>
              <a:t>Symbolic processing (reading)</a:t>
            </a:r>
            <a:endParaRPr sz="1050" dirty="0">
              <a:solidFill>
                <a:srgbClr val="2D3B45"/>
              </a:solidFill>
            </a:endParaRPr>
          </a:p>
          <a:p>
            <a:pPr marL="698500" lvl="0" indent="-295275" algn="l" rtl="0">
              <a:lnSpc>
                <a:spcPct val="115000"/>
              </a:lnSpc>
              <a:spcBef>
                <a:spcPts val="0"/>
              </a:spcBef>
              <a:spcAft>
                <a:spcPts val="0"/>
              </a:spcAft>
              <a:buClr>
                <a:srgbClr val="2D3B45"/>
              </a:buClr>
              <a:buSzPts val="1050"/>
              <a:buChar char="●"/>
            </a:pPr>
            <a:r>
              <a:rPr lang="en" sz="1050" dirty="0">
                <a:solidFill>
                  <a:srgbClr val="2D3B45"/>
                </a:solidFill>
              </a:rPr>
              <a:t>Cognitive/Neurological (i.e. Dyslexia, ADHD, etc)</a:t>
            </a:r>
            <a:endParaRPr sz="1050" dirty="0">
              <a:solidFill>
                <a:srgbClr val="2D3B45"/>
              </a:solidFill>
            </a:endParaRPr>
          </a:p>
          <a:p>
            <a:pPr marL="0" lvl="0" indent="0" algn="l" rtl="0">
              <a:lnSpc>
                <a:spcPct val="115000"/>
              </a:lnSpc>
              <a:spcBef>
                <a:spcPts val="1000"/>
              </a:spcBef>
              <a:spcAft>
                <a:spcPts val="0"/>
              </a:spcAft>
              <a:buNone/>
            </a:pPr>
            <a:r>
              <a:rPr lang="en" sz="1050" dirty="0">
                <a:solidFill>
                  <a:srgbClr val="2D3B45"/>
                </a:solidFill>
              </a:rPr>
              <a:t>As such, all content should be accessible to learners who use technologies such as screen readers (text-to-audio, i.e.), captions (audio-to-text, i.e.), and keyboards for navigation.   </a:t>
            </a:r>
            <a:endParaRPr sz="1050" dirty="0">
              <a:solidFill>
                <a:srgbClr val="2D3B45"/>
              </a:solidFill>
            </a:endParaRPr>
          </a:p>
          <a:p>
            <a:pPr marL="0" lvl="0" indent="0" algn="l" rtl="0">
              <a:spcBef>
                <a:spcPts val="90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57b0f66957_0_36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57b0f66957_0_3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This is one piece of a module in our TAWC micro mastery series, a training aimed at existing faculty members</a:t>
            </a:r>
            <a:endParaRPr dirty="0"/>
          </a:p>
          <a:p>
            <a:pPr marL="0" lvl="0" indent="0" algn="l" rtl="0">
              <a:spcBef>
                <a:spcPts val="0"/>
              </a:spcBef>
              <a:spcAft>
                <a:spcPts val="0"/>
              </a:spcAft>
              <a:buNone/>
            </a:pPr>
            <a:r>
              <a:rPr lang="en" dirty="0"/>
              <a:t>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 course covers many skills that we ask our instructors to engage, in a much more in-depth than our onboarding. </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Discussion board prompt captured on the slide as an image: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sz="1200" dirty="0">
                <a:solidFill>
                  <a:srgbClr val="2D3B45"/>
                </a:solidFill>
                <a:highlight>
                  <a:srgbClr val="FFFFFF"/>
                </a:highlight>
              </a:rPr>
              <a:t>We know that you are teaching from Master course shells and may only add content to the announcement area but we still want you to know that our goal is to make learning as accessible as possible.  After reviewing the material on Accessibility, were you surprised by anything?  Will you be adjusting your video announcements to include captions or be more cautious with using color to convey meaning?  If you have any other ideas to share with your peers around Universal Design or Accessibility, we welcome the dialog.</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57aeb8a507_0_3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57aeb8a507_0_3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solidFill>
                  <a:schemeClr val="dk1"/>
                </a:solidFill>
              </a:rPr>
              <a:t>Image on slide is of a sample job aid. Important features include: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Document structure</a:t>
            </a:r>
            <a:endParaRPr dirty="0"/>
          </a:p>
          <a:p>
            <a:pPr marL="457200" lvl="0" indent="-298450" algn="l" rtl="0">
              <a:spcBef>
                <a:spcPts val="0"/>
              </a:spcBef>
              <a:spcAft>
                <a:spcPts val="0"/>
              </a:spcAft>
              <a:buSzPts val="1100"/>
              <a:buChar char="●"/>
            </a:pPr>
            <a:r>
              <a:rPr lang="en" dirty="0"/>
              <a:t>Header levels already applied</a:t>
            </a:r>
            <a:endParaRPr dirty="0"/>
          </a:p>
          <a:p>
            <a:pPr marL="457200" lvl="0" indent="-298450" algn="l" rtl="0">
              <a:spcBef>
                <a:spcPts val="0"/>
              </a:spcBef>
              <a:spcAft>
                <a:spcPts val="0"/>
              </a:spcAft>
              <a:buSzPts val="1100"/>
              <a:buChar char="●"/>
            </a:pPr>
            <a:r>
              <a:rPr lang="en" dirty="0"/>
              <a:t>Ordered and unordered lists already applied</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Alternative representations</a:t>
            </a:r>
            <a:endParaRPr dirty="0"/>
          </a:p>
          <a:p>
            <a:pPr marL="457200" lvl="0" indent="-298450" algn="l" rtl="0">
              <a:spcBef>
                <a:spcPts val="0"/>
              </a:spcBef>
              <a:spcAft>
                <a:spcPts val="0"/>
              </a:spcAft>
              <a:buSzPts val="1100"/>
              <a:buChar char="●"/>
            </a:pPr>
            <a:r>
              <a:rPr lang="en" dirty="0"/>
              <a:t>Require image alt text</a:t>
            </a:r>
            <a:endParaRPr dirty="0"/>
          </a:p>
          <a:p>
            <a:pPr marL="457200" lvl="0" indent="-298450" algn="l" rtl="0">
              <a:spcBef>
                <a:spcPts val="0"/>
              </a:spcBef>
              <a:spcAft>
                <a:spcPts val="0"/>
              </a:spcAft>
              <a:buSzPts val="1100"/>
              <a:buChar char="●"/>
            </a:pPr>
            <a:r>
              <a:rPr lang="en" dirty="0"/>
              <a:t>Caption request form available (though ID team tends to audit on own)</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Navigation</a:t>
            </a:r>
            <a:endParaRPr dirty="0"/>
          </a:p>
          <a:p>
            <a:pPr marL="457200" lvl="0" indent="-298450" algn="l" rtl="0">
              <a:spcBef>
                <a:spcPts val="0"/>
              </a:spcBef>
              <a:spcAft>
                <a:spcPts val="0"/>
              </a:spcAft>
              <a:buSzPts val="1100"/>
              <a:buChar char="●"/>
            </a:pPr>
            <a:r>
              <a:rPr lang="en" dirty="0"/>
              <a:t>Consistent design across modules</a:t>
            </a:r>
            <a:endParaRPr dirty="0"/>
          </a:p>
          <a:p>
            <a:pPr marL="457200" lvl="0" indent="-298450" algn="l" rtl="0">
              <a:spcBef>
                <a:spcPts val="0"/>
              </a:spcBef>
              <a:spcAft>
                <a:spcPts val="0"/>
              </a:spcAft>
              <a:buSzPts val="1100"/>
              <a:buChar char="●"/>
            </a:pPr>
            <a:r>
              <a:rPr lang="en" dirty="0"/>
              <a:t>Headers have descriptive language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Comment feature in GDocs to provide additional guidance to SMEs</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57aeb8a507_0_37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57aeb8a507_0_3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Adapted CAST rubric for </a:t>
            </a:r>
            <a:r>
              <a:rPr lang="en" u="sng" dirty="0">
                <a:solidFill>
                  <a:schemeClr val="hlink"/>
                </a:solidFill>
                <a:hlinkClick r:id="rId3"/>
              </a:rPr>
              <a:t>pre- and post-assessments</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57aeb8a507_0_3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57aeb8a507_0_3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57aeb8a507_0_3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57aeb8a507_0_3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57b0f66957_0_3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57b0f66957_0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57aeb8a507_0_2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57aeb8a507_0_2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Tell the three year story</a:t>
            </a:r>
            <a:endParaRPr dirty="0"/>
          </a:p>
          <a:p>
            <a:pPr marL="0" lvl="0" indent="0" algn="l" rtl="0">
              <a:spcBef>
                <a:spcPts val="0"/>
              </a:spcBef>
              <a:spcAft>
                <a:spcPts val="0"/>
              </a:spcAft>
              <a:buNone/>
            </a:pPr>
            <a:endParaRPr dirty="0"/>
          </a:p>
          <a:p>
            <a:pPr marL="457200" lvl="0" indent="-298450" algn="l" rtl="0">
              <a:spcBef>
                <a:spcPts val="0"/>
              </a:spcBef>
              <a:spcAft>
                <a:spcPts val="0"/>
              </a:spcAft>
              <a:buSzPts val="1100"/>
              <a:buAutoNum type="arabicPeriod"/>
            </a:pPr>
            <a:r>
              <a:rPr lang="en" dirty="0"/>
              <a:t>Year 1: We started building adaptive OER courses - started with 6 or 7</a:t>
            </a:r>
            <a:endParaRPr dirty="0"/>
          </a:p>
          <a:p>
            <a:pPr marL="457200" lvl="0" indent="-298450" algn="l" rtl="0">
              <a:spcBef>
                <a:spcPts val="0"/>
              </a:spcBef>
              <a:spcAft>
                <a:spcPts val="0"/>
              </a:spcAft>
              <a:buSzPts val="1100"/>
              <a:buAutoNum type="arabicPeriod"/>
            </a:pPr>
            <a:r>
              <a:rPr lang="en" dirty="0"/>
              <a:t>Year 2: How we ramped up - 55 adaptive OER courses, another 35 or so traditional OER courses</a:t>
            </a:r>
            <a:endParaRPr dirty="0"/>
          </a:p>
          <a:p>
            <a:pPr marL="457200" lvl="0" indent="-298450" algn="l" rtl="0">
              <a:spcBef>
                <a:spcPts val="0"/>
              </a:spcBef>
              <a:spcAft>
                <a:spcPts val="0"/>
              </a:spcAft>
              <a:buSzPts val="1100"/>
              <a:buAutoNum type="arabicPeriod"/>
            </a:pPr>
            <a:r>
              <a:rPr lang="en" dirty="0"/>
              <a:t>Year 3: How we’re doing sustainable things - printing, content management, and for today: accessibility</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 nice thing, though, is what the findings are widely applicable</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57aeb8a507_0_30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57aeb8a507_0_3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When I talk about scale, I want to give you a sense</a:t>
            </a:r>
            <a:endParaRPr/>
          </a:p>
          <a:p>
            <a:pPr marL="0" lvl="0" indent="0" algn="l" rtl="0">
              <a:spcBef>
                <a:spcPts val="0"/>
              </a:spcBef>
              <a:spcAft>
                <a:spcPts val="0"/>
              </a:spcAft>
              <a:buNone/>
            </a:pPr>
            <a:endParaRPr/>
          </a:p>
          <a:p>
            <a:pPr marL="0" lvl="0" indent="0" algn="l" rtl="0">
              <a:spcBef>
                <a:spcPts val="0"/>
              </a:spcBef>
              <a:spcAft>
                <a:spcPts val="0"/>
              </a:spcAft>
              <a:buNone/>
            </a:pPr>
            <a:r>
              <a:rPr lang="en"/>
              <a:t>Of 290 courses, a shade over 90 are OER or no-cost</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57aeb8a507_0_28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57aeb8a507_0_2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57aeb8a507_0_3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57aeb8a507_0_3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Best practices</a:t>
            </a:r>
            <a:endParaRPr/>
          </a:p>
          <a:p>
            <a:pPr marL="0" lvl="0" indent="0" algn="l" rtl="0">
              <a:spcBef>
                <a:spcPts val="0"/>
              </a:spcBef>
              <a:spcAft>
                <a:spcPts val="0"/>
              </a:spcAft>
              <a:buNone/>
            </a:pPr>
            <a:endParaRPr/>
          </a:p>
          <a:p>
            <a:pPr marL="457200" lvl="0" indent="-298450" algn="l" rtl="0">
              <a:spcBef>
                <a:spcPts val="0"/>
              </a:spcBef>
              <a:spcAft>
                <a:spcPts val="0"/>
              </a:spcAft>
              <a:buSzPts val="1100"/>
              <a:buAutoNum type="arabicPeriod"/>
            </a:pPr>
            <a:r>
              <a:rPr lang="en"/>
              <a:t>Externally validated frameworks</a:t>
            </a:r>
            <a:endParaRPr/>
          </a:p>
          <a:p>
            <a:pPr marL="457200" lvl="0" indent="-298450" algn="l" rtl="0">
              <a:spcBef>
                <a:spcPts val="0"/>
              </a:spcBef>
              <a:spcAft>
                <a:spcPts val="0"/>
              </a:spcAft>
              <a:buSzPts val="1100"/>
              <a:buAutoNum type="arabicPeriod"/>
            </a:pPr>
            <a:r>
              <a:rPr lang="en"/>
              <a:t>Vendor partnership</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57aeb8a507_0_3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57aeb8a507_0_3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Universal Design for Learning provides us with general principles that we apply during course and content design</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r>
              <a:rPr lang="en"/>
              <a:t>Web Content Accessibility Guidelines provide specific steps for fulfilling UDL principles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57b0f66957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57b0f6695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50" dirty="0">
                <a:solidFill>
                  <a:srgbClr val="5B5B5B"/>
                </a:solidFill>
              </a:rPr>
              <a:t>UDL Guidelines graphic organizer</a:t>
            </a:r>
            <a:endParaRPr sz="1050" dirty="0">
              <a:solidFill>
                <a:srgbClr val="5B5B5B"/>
              </a:solidFill>
            </a:endParaRPr>
          </a:p>
          <a:p>
            <a:pPr marL="0" lvl="0" indent="0" algn="l" rtl="0">
              <a:lnSpc>
                <a:spcPct val="115000"/>
              </a:lnSpc>
              <a:spcBef>
                <a:spcPts val="400"/>
              </a:spcBef>
              <a:spcAft>
                <a:spcPts val="400"/>
              </a:spcAft>
              <a:buNone/>
            </a:pPr>
            <a:r>
              <a:rPr lang="en" sz="1050" dirty="0">
                <a:solidFill>
                  <a:srgbClr val="5B5B5B"/>
                </a:solidFill>
              </a:rPr>
              <a:t>The UDL Guidelines are set up in columns (principles, left to right: engagement, representation, action &amp; expression) and rows (top to bottom: access, build, internalize) with the goal of UDL (expert learners). Principle: Provide </a:t>
            </a:r>
            <a:r>
              <a:rPr lang="en" sz="1050" u="sng" dirty="0">
                <a:solidFill>
                  <a:srgbClr val="1D7869"/>
                </a:solidFill>
                <a:hlinkClick r:id="rId3"/>
              </a:rPr>
              <a:t>multiple means of engagement</a:t>
            </a:r>
            <a:r>
              <a:rPr lang="en" sz="1050" dirty="0">
                <a:solidFill>
                  <a:srgbClr val="5B5B5B"/>
                </a:solidFill>
              </a:rPr>
              <a:t>. Illustration of a brain with the center of the brain highlighted to show the affective networks: the “WHY” of learning. Guideline: Provide options for recruiting interest. Checkpoints: Optimize individual choice and autonomy, Optimize relevance, value, and authenticity, Minimize threats and distractions. Guideline: Provide options for sustaining effort and persistence. Checkpoints: Heighten salience of goals and objectives, Vary demands and resources to optimize challenge, Foster collaboration and community, Increase mastery-oriented feedback. Guideline: Provide options for </a:t>
            </a:r>
            <a:r>
              <a:rPr lang="en" sz="1050" u="sng" dirty="0">
                <a:solidFill>
                  <a:srgbClr val="1D7869"/>
                </a:solidFill>
                <a:hlinkClick r:id="rId3"/>
              </a:rPr>
              <a:t>self regulation</a:t>
            </a:r>
            <a:r>
              <a:rPr lang="en" sz="1050" dirty="0">
                <a:solidFill>
                  <a:srgbClr val="5B5B5B"/>
                </a:solidFill>
              </a:rPr>
              <a:t>. Checkpoints: Promote expectations and beliefs that optimize motivation, Facilitate personal coping skills and strategies, Develop self-assessment and reflection. Principle: Provide </a:t>
            </a:r>
            <a:r>
              <a:rPr lang="en" sz="1050" u="sng" dirty="0">
                <a:solidFill>
                  <a:srgbClr val="1D7869"/>
                </a:solidFill>
                <a:hlinkClick r:id="rId3"/>
              </a:rPr>
              <a:t>multiple means of representation</a:t>
            </a:r>
            <a:r>
              <a:rPr lang="en" sz="1050" dirty="0">
                <a:solidFill>
                  <a:srgbClr val="5B5B5B"/>
                </a:solidFill>
              </a:rPr>
              <a:t>. Illustration of a brain with the back of the brain highlighted to show the recognition networks: the “WHAT” of learning. Guideline: Provide options for perception. Checkpoints: Offer ways of customizing the display of information, Offer alternatives for auditory information, Offer alternatives for visual information. Guideline: Provide options for language and symbols. Checkpoints: Clarify vocabulary and symbols, Clarify syntax and structure, Support decoding of text, mathematical notation, and symbols, Promote understanding across languages, Illustrate through multiple media. Guideline: Provide options for comprehension. Checkpoints: Activate or supply background knowledge, Highlight patterns, critical features, big ideas, and relationships, Guide information processing and visualization, Maximize transfer and generalization. Principle: Provide multiple means of action &amp; expression. Illustration of a brain with the front of the brain highlighted to show the strategic networks: the "HOW" of learning. Guideline: Provide options for physical action. Checkpoints: Vary the methods for response and navigation, Optimize access to tools and assistive technologies. Guideline: Provide options for expression and communication. Checkpoints: Use multiple media for communication, Use multiple tools for construction and composition, Build fluencies with graduated levels of support for practice and performance. Guideline: Provide options for executive functions. Checkpoints: Guide appropriate goal-setting, Support planning and strategy development, Facilitate managing information and resources, Enhance capacity for monitoring progress. The "access" row of the UDL Guidelines includes: Provide options for recruiting interest (engagement), Provide options for perception (representation), and Provide options for physical action (action &amp; expression). The “build” row of the UDL Guidelines includes: Provide options for sustaining effort and persistence (engagement), Provide options for language and symbols (representation), and Provide options for expression and communication (action &amp; expression). The “internalize” row of the UDL Guidelines includes: Provide options for </a:t>
            </a:r>
            <a:r>
              <a:rPr lang="en" sz="1050" u="sng" dirty="0">
                <a:solidFill>
                  <a:srgbClr val="1D7869"/>
                </a:solidFill>
                <a:hlinkClick r:id="rId3"/>
              </a:rPr>
              <a:t>self regulation</a:t>
            </a:r>
            <a:r>
              <a:rPr lang="en" sz="1050" dirty="0">
                <a:solidFill>
                  <a:srgbClr val="5B5B5B"/>
                </a:solidFill>
              </a:rPr>
              <a:t> (engagement), Provide options for comprehension (representation), and Provide options for executive functions (action &amp; expression). The goal of UDL is expert learners who are: purposeful and motivated, resourceful and knowledgeable, and strategic and goal-directed.</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57b0f66957_0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57b0f66957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sz="1050" dirty="0">
                <a:solidFill>
                  <a:srgbClr val="5B5B5B"/>
                </a:solidFill>
              </a:rPr>
              <a:t>Example of alignment of framework and guidelines</a:t>
            </a:r>
            <a:endParaRPr sz="1050" dirty="0">
              <a:solidFill>
                <a:srgbClr val="5B5B5B"/>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57aeb8a507_0_3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57aeb8a507_0_3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Describe Pressbooks as solutions</a:t>
            </a:r>
            <a:endParaRPr/>
          </a:p>
          <a:p>
            <a:pPr marL="0" lvl="0" indent="0" algn="l" rtl="0">
              <a:spcBef>
                <a:spcPts val="0"/>
              </a:spcBef>
              <a:spcAft>
                <a:spcPts val="0"/>
              </a:spcAft>
              <a:buNone/>
            </a:pPr>
            <a:endParaRPr/>
          </a:p>
          <a:p>
            <a:pPr marL="0" lvl="0" indent="0" algn="l" rtl="0">
              <a:spcBef>
                <a:spcPts val="0"/>
              </a:spcBef>
              <a:spcAft>
                <a:spcPts val="0"/>
              </a:spcAft>
              <a:buNone/>
            </a:pPr>
            <a:r>
              <a:rPr lang="en"/>
              <a:t>Linked out to PB’s accessibility measures</a:t>
            </a:r>
            <a:endParaRPr/>
          </a:p>
          <a:p>
            <a:pPr marL="0" lvl="0" indent="0" algn="l" rtl="0">
              <a:spcBef>
                <a:spcPts val="0"/>
              </a:spcBef>
              <a:spcAft>
                <a:spcPts val="0"/>
              </a:spcAft>
              <a:buNone/>
            </a:pPr>
            <a:r>
              <a:rPr lang="en"/>
              <a:t>	Branching more into authoring side, too</a:t>
            </a:r>
            <a:endParaRPr/>
          </a:p>
          <a:p>
            <a:pPr marL="0" lvl="0" indent="0" algn="l" rtl="0">
              <a:spcBef>
                <a:spcPts val="0"/>
              </a:spcBef>
              <a:spcAft>
                <a:spcPts val="0"/>
              </a:spcAft>
              <a:buNone/>
            </a:pPr>
            <a:endParaRPr/>
          </a:p>
          <a:p>
            <a:pPr marL="0" lvl="0" indent="0" algn="l" rtl="0">
              <a:spcBef>
                <a:spcPts val="0"/>
              </a:spcBef>
              <a:spcAft>
                <a:spcPts val="0"/>
              </a:spcAft>
              <a:buNone/>
            </a:pPr>
            <a:r>
              <a:rPr lang="en"/>
              <a:t>Steel Wagstaff - steel@pressbooks.com</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0"/>
        <p:cNvGrpSpPr/>
        <p:nvPr/>
      </p:nvGrpSpPr>
      <p:grpSpPr>
        <a:xfrm>
          <a:off x="0" y="0"/>
          <a:ext cx="0" cy="0"/>
          <a:chOff x="0" y="0"/>
          <a:chExt cx="0" cy="0"/>
        </a:xfrm>
      </p:grpSpPr>
      <p:sp>
        <p:nvSpPr>
          <p:cNvPr id="51" name="Google Shape;51;p13"/>
          <p:cNvSpPr/>
          <p:nvPr/>
        </p:nvSpPr>
        <p:spPr>
          <a:xfrm>
            <a:off x="323850" y="4147719"/>
            <a:ext cx="827904" cy="726528"/>
          </a:xfrm>
          <a:custGeom>
            <a:avLst/>
            <a:gdLst/>
            <a:ahLst/>
            <a:cxnLst/>
            <a:rect l="l" t="t" r="r" b="b"/>
            <a:pathLst>
              <a:path w="1099" h="968" extrusionOk="0">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52" name="Google Shape;52;p13"/>
          <p:cNvSpPr/>
          <p:nvPr/>
        </p:nvSpPr>
        <p:spPr>
          <a:xfrm>
            <a:off x="7152851" y="984746"/>
            <a:ext cx="827904" cy="726528"/>
          </a:xfrm>
          <a:custGeom>
            <a:avLst/>
            <a:gdLst/>
            <a:ahLst/>
            <a:cxnLst/>
            <a:rect l="l" t="t" r="r" b="b"/>
            <a:pathLst>
              <a:path w="1099" h="968" extrusionOk="0">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53" name="Google Shape;53;p13"/>
          <p:cNvSpPr/>
          <p:nvPr/>
        </p:nvSpPr>
        <p:spPr>
          <a:xfrm>
            <a:off x="7262903" y="225291"/>
            <a:ext cx="1378989" cy="1210131"/>
          </a:xfrm>
          <a:custGeom>
            <a:avLst/>
            <a:gdLst/>
            <a:ahLst/>
            <a:cxnLst/>
            <a:rect l="l" t="t" r="r" b="b"/>
            <a:pathLst>
              <a:path w="1099" h="968" extrusionOk="0">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noFill/>
          <a:ln w="63500" cap="flat" cmpd="sng">
            <a:solidFill>
              <a:schemeClr val="lt1"/>
            </a:solidFill>
            <a:prstDash val="solid"/>
            <a:miter lim="800000"/>
            <a:headEnd type="none" w="sm" len="sm"/>
            <a:tailEnd type="none" w="sm" len="sm"/>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54" name="Google Shape;54;p13"/>
          <p:cNvSpPr/>
          <p:nvPr/>
        </p:nvSpPr>
        <p:spPr>
          <a:xfrm>
            <a:off x="1087309" y="3978254"/>
            <a:ext cx="386224" cy="338928"/>
          </a:xfrm>
          <a:custGeom>
            <a:avLst/>
            <a:gdLst/>
            <a:ahLst/>
            <a:cxnLst/>
            <a:rect l="l" t="t" r="r" b="b"/>
            <a:pathLst>
              <a:path w="1099" h="968" extrusionOk="0">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55" name="Google Shape;55;p13"/>
          <p:cNvSpPr/>
          <p:nvPr/>
        </p:nvSpPr>
        <p:spPr>
          <a:xfrm>
            <a:off x="8255668" y="265963"/>
            <a:ext cx="386224" cy="338928"/>
          </a:xfrm>
          <a:custGeom>
            <a:avLst/>
            <a:gdLst/>
            <a:ahLst/>
            <a:cxnLst/>
            <a:rect l="l" t="t" r="r" b="b"/>
            <a:pathLst>
              <a:path w="1099" h="968" extrusionOk="0">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56" name="Google Shape;56;p13"/>
          <p:cNvSpPr txBox="1">
            <a:spLocks noGrp="1"/>
          </p:cNvSpPr>
          <p:nvPr>
            <p:ph type="title"/>
          </p:nvPr>
        </p:nvSpPr>
        <p:spPr>
          <a:xfrm>
            <a:off x="324000" y="323999"/>
            <a:ext cx="2949300" cy="1200000"/>
          </a:xfrm>
          <a:prstGeom prst="rect">
            <a:avLst/>
          </a:prstGeom>
          <a:noFill/>
          <a:ln>
            <a:noFill/>
          </a:ln>
        </p:spPr>
        <p:txBody>
          <a:bodyPr spcFirstLastPara="1" wrap="square" lIns="0" tIns="0" rIns="0" bIns="0" anchor="b" anchorCtr="0"/>
          <a:lstStyle>
            <a:lvl1pPr lvl="0" algn="l" rtl="0">
              <a:lnSpc>
                <a:spcPct val="90000"/>
              </a:lnSpc>
              <a:spcBef>
                <a:spcPts val="0"/>
              </a:spcBef>
              <a:spcAft>
                <a:spcPts val="0"/>
              </a:spcAft>
              <a:buClr>
                <a:srgbClr val="3F3F3F"/>
              </a:buClr>
              <a:buSzPts val="2400"/>
              <a:buFont typeface="Corbe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7" name="Google Shape;57;p13"/>
          <p:cNvSpPr txBox="1">
            <a:spLocks noGrp="1"/>
          </p:cNvSpPr>
          <p:nvPr>
            <p:ph type="ftr" idx="11"/>
          </p:nvPr>
        </p:nvSpPr>
        <p:spPr>
          <a:xfrm>
            <a:off x="324000" y="4771112"/>
            <a:ext cx="4113600" cy="151200"/>
          </a:xfrm>
          <a:prstGeom prst="rect">
            <a:avLst/>
          </a:prstGeom>
          <a:noFill/>
          <a:ln>
            <a:noFill/>
          </a:ln>
        </p:spPr>
        <p:txBody>
          <a:bodyPr spcFirstLastPara="1" wrap="square" lIns="0" tIns="0" rIns="0" bIns="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8" name="Google Shape;58;p13"/>
          <p:cNvSpPr>
            <a:spLocks noGrp="1"/>
          </p:cNvSpPr>
          <p:nvPr>
            <p:ph type="sldNum" idx="12"/>
          </p:nvPr>
        </p:nvSpPr>
        <p:spPr>
          <a:xfrm>
            <a:off x="8795742" y="4707932"/>
            <a:ext cx="348300" cy="300000"/>
          </a:xfrm>
          <a:prstGeom prst="roundRect">
            <a:avLst>
              <a:gd name="adj" fmla="val 9526"/>
            </a:avLst>
          </a:prstGeom>
          <a:gradFill>
            <a:gsLst>
              <a:gs pos="0">
                <a:srgbClr val="3F3F3F"/>
              </a:gs>
              <a:gs pos="20000">
                <a:srgbClr val="3F3F3F"/>
              </a:gs>
              <a:gs pos="82000">
                <a:schemeClr val="dk1"/>
              </a:gs>
              <a:gs pos="100000">
                <a:schemeClr val="dk1"/>
              </a:gs>
            </a:gsLst>
            <a:lin ang="3000122" scaled="0"/>
          </a:gradFill>
          <a:ln w="9525" cap="flat" cmpd="sng">
            <a:solidFill>
              <a:schemeClr val="accent1"/>
            </a:solidFill>
            <a:prstDash val="solid"/>
            <a:round/>
            <a:headEnd type="none" w="sm" len="sm"/>
            <a:tailEnd type="none" w="sm" len="sm"/>
          </a:ln>
        </p:spPr>
        <p:txBody>
          <a:bodyPr spcFirstLastPara="1" wrap="square" lIns="0" tIns="0" rIns="0" bIns="0" anchor="ctr" anchorCtr="0">
            <a:noAutofit/>
          </a:bodyPr>
          <a:lstStyle>
            <a:lvl1pPr marL="0" lvl="0" indent="0" algn="ctr" rtl="0">
              <a:spcBef>
                <a:spcPts val="0"/>
              </a:spcBef>
              <a:buNone/>
              <a:defRPr/>
            </a:lvl1pPr>
            <a:lvl2pPr marL="0" lvl="1" indent="0" algn="ctr" rtl="0">
              <a:spcBef>
                <a:spcPts val="0"/>
              </a:spcBef>
              <a:buNone/>
              <a:defRPr/>
            </a:lvl2pPr>
            <a:lvl3pPr marL="0" lvl="2" indent="0" algn="ctr" rtl="0">
              <a:spcBef>
                <a:spcPts val="0"/>
              </a:spcBef>
              <a:buNone/>
              <a:defRPr/>
            </a:lvl3pPr>
            <a:lvl4pPr marL="0" lvl="3" indent="0" algn="ctr" rtl="0">
              <a:spcBef>
                <a:spcPts val="0"/>
              </a:spcBef>
              <a:buNone/>
              <a:defRPr/>
            </a:lvl4pPr>
            <a:lvl5pPr marL="0" lvl="4" indent="0" algn="ctr" rtl="0">
              <a:spcBef>
                <a:spcPts val="0"/>
              </a:spcBef>
              <a:buNone/>
              <a:defRPr/>
            </a:lvl5pPr>
            <a:lvl6pPr marL="0" lvl="5" indent="0" algn="ctr" rtl="0">
              <a:spcBef>
                <a:spcPts val="0"/>
              </a:spcBef>
              <a:buNone/>
              <a:defRPr/>
            </a:lvl6pPr>
            <a:lvl7pPr marL="0" lvl="6" indent="0" algn="ctr" rtl="0">
              <a:spcBef>
                <a:spcPts val="0"/>
              </a:spcBef>
              <a:buNone/>
              <a:defRPr/>
            </a:lvl7pPr>
            <a:lvl8pPr marL="0" lvl="7" indent="0" algn="ctr" rtl="0">
              <a:spcBef>
                <a:spcPts val="0"/>
              </a:spcBef>
              <a:buNone/>
              <a:defRPr/>
            </a:lvl8pPr>
            <a:lvl9pPr marL="0" lvl="8" indent="0" algn="ctr" rtl="0">
              <a:spcBef>
                <a:spcPts val="0"/>
              </a:spcBef>
              <a:buNone/>
              <a:defRPr/>
            </a:lvl9pPr>
          </a:lstStyle>
          <a:p>
            <a:pPr marL="0" lvl="0" indent="0" algn="ctr" rtl="0">
              <a:spcBef>
                <a:spcPts val="0"/>
              </a:spcBef>
              <a:spcAft>
                <a:spcPts val="0"/>
              </a:spcAft>
              <a:buNone/>
            </a:pPr>
            <a:fld id="{00000000-1234-1234-1234-123412341234}" type="slidenum">
              <a:rPr lang="en"/>
              <a:t>‹#›</a:t>
            </a:fld>
            <a:endParaRPr/>
          </a:p>
        </p:txBody>
      </p:sp>
      <p:sp>
        <p:nvSpPr>
          <p:cNvPr id="59" name="Google Shape;59;p13"/>
          <p:cNvSpPr txBox="1">
            <a:spLocks noGrp="1"/>
          </p:cNvSpPr>
          <p:nvPr>
            <p:ph type="body" idx="1"/>
          </p:nvPr>
        </p:nvSpPr>
        <p:spPr>
          <a:xfrm>
            <a:off x="325547" y="1600725"/>
            <a:ext cx="2949300" cy="2858700"/>
          </a:xfrm>
          <a:prstGeom prst="rect">
            <a:avLst/>
          </a:prstGeom>
          <a:noFill/>
          <a:ln>
            <a:noFill/>
          </a:ln>
        </p:spPr>
        <p:txBody>
          <a:bodyPr spcFirstLastPara="1" wrap="square" lIns="0" tIns="0" rIns="0" bIns="0" anchor="t" anchorCtr="0"/>
          <a:lstStyle>
            <a:lvl1pPr marL="457200" lvl="0" indent="-228600" algn="l" rtl="0">
              <a:lnSpc>
                <a:spcPct val="90000"/>
              </a:lnSpc>
              <a:spcBef>
                <a:spcPts val="800"/>
              </a:spcBef>
              <a:spcAft>
                <a:spcPts val="0"/>
              </a:spcAft>
              <a:buClr>
                <a:srgbClr val="3F3F3F"/>
              </a:buClr>
              <a:buSzPts val="1200"/>
              <a:buNone/>
              <a:defRPr sz="1200"/>
            </a:lvl1pPr>
            <a:lvl2pPr marL="914400" lvl="1" indent="-228600" algn="l" rtl="0">
              <a:lnSpc>
                <a:spcPct val="90000"/>
              </a:lnSpc>
              <a:spcBef>
                <a:spcPts val="1600"/>
              </a:spcBef>
              <a:spcAft>
                <a:spcPts val="0"/>
              </a:spcAft>
              <a:buClr>
                <a:srgbClr val="3F3F3F"/>
              </a:buClr>
              <a:buSzPts val="1100"/>
              <a:buNone/>
              <a:defRPr sz="1100"/>
            </a:lvl2pPr>
            <a:lvl3pPr marL="1371600" lvl="2" indent="-228600" algn="l" rtl="0">
              <a:lnSpc>
                <a:spcPct val="90000"/>
              </a:lnSpc>
              <a:spcBef>
                <a:spcPts val="1600"/>
              </a:spcBef>
              <a:spcAft>
                <a:spcPts val="0"/>
              </a:spcAft>
              <a:buClr>
                <a:srgbClr val="3F3F3F"/>
              </a:buClr>
              <a:buSzPts val="900"/>
              <a:buNone/>
              <a:defRPr sz="900"/>
            </a:lvl3pPr>
            <a:lvl4pPr marL="1828800" lvl="3" indent="-228600" algn="l" rtl="0">
              <a:lnSpc>
                <a:spcPct val="90000"/>
              </a:lnSpc>
              <a:spcBef>
                <a:spcPts val="1600"/>
              </a:spcBef>
              <a:spcAft>
                <a:spcPts val="0"/>
              </a:spcAft>
              <a:buClr>
                <a:srgbClr val="3F3F3F"/>
              </a:buClr>
              <a:buSzPts val="800"/>
              <a:buNone/>
              <a:defRPr sz="800"/>
            </a:lvl4pPr>
            <a:lvl5pPr marL="2286000" lvl="4" indent="-228600" algn="l" rtl="0">
              <a:lnSpc>
                <a:spcPct val="90000"/>
              </a:lnSpc>
              <a:spcBef>
                <a:spcPts val="1600"/>
              </a:spcBef>
              <a:spcAft>
                <a:spcPts val="0"/>
              </a:spcAft>
              <a:buClr>
                <a:srgbClr val="3F3F3F"/>
              </a:buClr>
              <a:buSzPts val="800"/>
              <a:buNone/>
              <a:defRPr sz="800"/>
            </a:lvl5pPr>
            <a:lvl6pPr marL="2743200" lvl="5" indent="-228600" algn="l" rtl="0">
              <a:lnSpc>
                <a:spcPct val="90000"/>
              </a:lnSpc>
              <a:spcBef>
                <a:spcPts val="1600"/>
              </a:spcBef>
              <a:spcAft>
                <a:spcPts val="0"/>
              </a:spcAft>
              <a:buClr>
                <a:schemeClr val="dk1"/>
              </a:buClr>
              <a:buSzPts val="800"/>
              <a:buNone/>
              <a:defRPr sz="800"/>
            </a:lvl6pPr>
            <a:lvl7pPr marL="3200400" lvl="6" indent="-228600" algn="l" rtl="0">
              <a:lnSpc>
                <a:spcPct val="90000"/>
              </a:lnSpc>
              <a:spcBef>
                <a:spcPts val="1600"/>
              </a:spcBef>
              <a:spcAft>
                <a:spcPts val="0"/>
              </a:spcAft>
              <a:buClr>
                <a:schemeClr val="dk1"/>
              </a:buClr>
              <a:buSzPts val="800"/>
              <a:buNone/>
              <a:defRPr sz="800"/>
            </a:lvl7pPr>
            <a:lvl8pPr marL="3657600" lvl="7" indent="-228600" algn="l" rtl="0">
              <a:lnSpc>
                <a:spcPct val="90000"/>
              </a:lnSpc>
              <a:spcBef>
                <a:spcPts val="1600"/>
              </a:spcBef>
              <a:spcAft>
                <a:spcPts val="0"/>
              </a:spcAft>
              <a:buClr>
                <a:schemeClr val="dk1"/>
              </a:buClr>
              <a:buSzPts val="800"/>
              <a:buNone/>
              <a:defRPr sz="800"/>
            </a:lvl8pPr>
            <a:lvl9pPr marL="4114800" lvl="8" indent="-228600" algn="l" rtl="0">
              <a:lnSpc>
                <a:spcPct val="90000"/>
              </a:lnSpc>
              <a:spcBef>
                <a:spcPts val="1600"/>
              </a:spcBef>
              <a:spcAft>
                <a:spcPts val="1600"/>
              </a:spcAft>
              <a:buClr>
                <a:schemeClr val="dk1"/>
              </a:buClr>
              <a:buSzPts val="800"/>
              <a:buNone/>
              <a:defRPr sz="800"/>
            </a:lvl9pPr>
          </a:lstStyle>
          <a:p>
            <a:endParaRPr/>
          </a:p>
        </p:txBody>
      </p:sp>
      <p:sp>
        <p:nvSpPr>
          <p:cNvPr id="60" name="Google Shape;60;p13"/>
          <p:cNvSpPr txBox="1">
            <a:spLocks noGrp="1"/>
          </p:cNvSpPr>
          <p:nvPr>
            <p:ph type="body" idx="2"/>
          </p:nvPr>
        </p:nvSpPr>
        <p:spPr>
          <a:xfrm>
            <a:off x="3887391" y="323999"/>
            <a:ext cx="4908300" cy="4135500"/>
          </a:xfrm>
          <a:prstGeom prst="rect">
            <a:avLst/>
          </a:prstGeom>
          <a:noFill/>
          <a:ln>
            <a:noFill/>
          </a:ln>
        </p:spPr>
        <p:txBody>
          <a:bodyPr spcFirstLastPara="1" wrap="square" lIns="0" tIns="0" rIns="0" bIns="0" anchor="t" anchorCtr="0"/>
          <a:lstStyle>
            <a:lvl1pPr marL="457200" lvl="0" indent="-342900" algn="l" rtl="0">
              <a:lnSpc>
                <a:spcPct val="90000"/>
              </a:lnSpc>
              <a:spcBef>
                <a:spcPts val="800"/>
              </a:spcBef>
              <a:spcAft>
                <a:spcPts val="0"/>
              </a:spcAft>
              <a:buClr>
                <a:srgbClr val="3F3F3F"/>
              </a:buClr>
              <a:buSzPts val="1800"/>
              <a:buChar char="●"/>
              <a:defRPr sz="1800"/>
            </a:lvl1pPr>
            <a:lvl2pPr marL="914400" lvl="1" indent="-323850" algn="l" rtl="0">
              <a:lnSpc>
                <a:spcPct val="90000"/>
              </a:lnSpc>
              <a:spcBef>
                <a:spcPts val="1600"/>
              </a:spcBef>
              <a:spcAft>
                <a:spcPts val="0"/>
              </a:spcAft>
              <a:buClr>
                <a:srgbClr val="3F3F3F"/>
              </a:buClr>
              <a:buSzPts val="1500"/>
              <a:buChar char="○"/>
              <a:defRPr sz="1500"/>
            </a:lvl2pPr>
            <a:lvl3pPr marL="1371600" lvl="2" indent="-317500" algn="l" rtl="0">
              <a:lnSpc>
                <a:spcPct val="90000"/>
              </a:lnSpc>
              <a:spcBef>
                <a:spcPts val="1600"/>
              </a:spcBef>
              <a:spcAft>
                <a:spcPts val="0"/>
              </a:spcAft>
              <a:buClr>
                <a:srgbClr val="3F3F3F"/>
              </a:buClr>
              <a:buSzPts val="1400"/>
              <a:buChar char="■"/>
              <a:defRPr sz="1400"/>
            </a:lvl3pPr>
            <a:lvl4pPr marL="1828800" lvl="3" indent="-304800" algn="l" rtl="0">
              <a:lnSpc>
                <a:spcPct val="90000"/>
              </a:lnSpc>
              <a:spcBef>
                <a:spcPts val="1600"/>
              </a:spcBef>
              <a:spcAft>
                <a:spcPts val="0"/>
              </a:spcAft>
              <a:buClr>
                <a:srgbClr val="3F3F3F"/>
              </a:buClr>
              <a:buSzPts val="1200"/>
              <a:buChar char="●"/>
              <a:defRPr sz="1200"/>
            </a:lvl4pPr>
            <a:lvl5pPr marL="2286000" lvl="4" indent="-304800" algn="l" rtl="0">
              <a:lnSpc>
                <a:spcPct val="90000"/>
              </a:lnSpc>
              <a:spcBef>
                <a:spcPts val="1600"/>
              </a:spcBef>
              <a:spcAft>
                <a:spcPts val="0"/>
              </a:spcAft>
              <a:buClr>
                <a:srgbClr val="3F3F3F"/>
              </a:buClr>
              <a:buSzPts val="1200"/>
              <a:buChar char="○"/>
              <a:defRPr sz="1200"/>
            </a:lvl5pPr>
            <a:lvl6pPr marL="2743200" lvl="5" indent="-323850" algn="l" rtl="0">
              <a:lnSpc>
                <a:spcPct val="90000"/>
              </a:lnSpc>
              <a:spcBef>
                <a:spcPts val="1600"/>
              </a:spcBef>
              <a:spcAft>
                <a:spcPts val="0"/>
              </a:spcAft>
              <a:buClr>
                <a:schemeClr val="dk1"/>
              </a:buClr>
              <a:buSzPts val="1500"/>
              <a:buChar char="■"/>
              <a:defRPr sz="1500"/>
            </a:lvl6pPr>
            <a:lvl7pPr marL="3200400" lvl="6" indent="-323850" algn="l" rtl="0">
              <a:lnSpc>
                <a:spcPct val="90000"/>
              </a:lnSpc>
              <a:spcBef>
                <a:spcPts val="1600"/>
              </a:spcBef>
              <a:spcAft>
                <a:spcPts val="0"/>
              </a:spcAft>
              <a:buClr>
                <a:schemeClr val="dk1"/>
              </a:buClr>
              <a:buSzPts val="1500"/>
              <a:buChar char="●"/>
              <a:defRPr sz="1500"/>
            </a:lvl7pPr>
            <a:lvl8pPr marL="3657600" lvl="7" indent="-323850" algn="l" rtl="0">
              <a:lnSpc>
                <a:spcPct val="90000"/>
              </a:lnSpc>
              <a:spcBef>
                <a:spcPts val="1600"/>
              </a:spcBef>
              <a:spcAft>
                <a:spcPts val="0"/>
              </a:spcAft>
              <a:buClr>
                <a:schemeClr val="dk1"/>
              </a:buClr>
              <a:buSzPts val="1500"/>
              <a:buChar char="○"/>
              <a:defRPr sz="1500"/>
            </a:lvl8pPr>
            <a:lvl9pPr marL="4114800" lvl="8" indent="-323850" algn="l" rtl="0">
              <a:lnSpc>
                <a:spcPct val="90000"/>
              </a:lnSpc>
              <a:spcBef>
                <a:spcPts val="1600"/>
              </a:spcBef>
              <a:spcAft>
                <a:spcPts val="1600"/>
              </a:spcAft>
              <a:buClr>
                <a:schemeClr val="dk1"/>
              </a:buClr>
              <a:buSzPts val="1500"/>
              <a:buChar char="■"/>
              <a:defRPr sz="15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32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32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32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3200"/>
              <a:buFont typeface="Oswald"/>
              <a:buNone/>
              <a:defRPr sz="3200">
                <a:solidFill>
                  <a:schemeClr val="dk1"/>
                </a:solidFill>
                <a:latin typeface="Oswald"/>
                <a:ea typeface="Oswald"/>
                <a:cs typeface="Oswald"/>
                <a:sym typeface="Oswald"/>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http://creativecommons.org/licenses/by/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udlguidelines.cast.org/"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hyperlink" Target="https://docs.google.com/document/d/10Zd6YAg-dFSawdkIu25qGzIInnqEDBhh-MGOisRUP1Y/edit" TargetMode="External"/><Relationship Id="rId5" Type="http://schemas.openxmlformats.org/officeDocument/2006/relationships/hyperlink" Target="https://docs.google.com/spreadsheets/d/17X3X6mlJa-Jqyey1R2y7TWO9mRQtOf5l6Go_WE7XfNc/edit#gid=441094346" TargetMode="External"/><Relationship Id="rId4" Type="http://schemas.openxmlformats.org/officeDocument/2006/relationships/hyperlink" Target="https://www.w3.org/TR/WCAG21/"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pressbooks.org/accessibility/"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hyperlink" Target="https://pressbooks.com/wp-content/uploads/2019/05/VPAT2.3WCAG-Pressbooks-May-2019.pdf" TargetMode="External"/><Relationship Id="rId4" Type="http://schemas.openxmlformats.org/officeDocument/2006/relationships/hyperlink" Target="https://pressbooks.org/roadma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65" name="Google Shape;65;p14"/>
          <p:cNvPicPr preferRelativeResize="0"/>
          <p:nvPr/>
        </p:nvPicPr>
        <p:blipFill rotWithShape="1">
          <a:blip r:embed="rId3">
            <a:alphaModFix/>
          </a:blip>
          <a:srcRect l="10666" t="14362" b="47949"/>
          <a:stretch/>
        </p:blipFill>
        <p:spPr>
          <a:xfrm>
            <a:off x="0" y="0"/>
            <a:ext cx="9144001" cy="5143501"/>
          </a:xfrm>
          <a:prstGeom prst="rect">
            <a:avLst/>
          </a:prstGeom>
          <a:noFill/>
          <a:ln>
            <a:noFill/>
          </a:ln>
        </p:spPr>
      </p:pic>
      <p:sp>
        <p:nvSpPr>
          <p:cNvPr id="66" name="Google Shape;66;p14"/>
          <p:cNvSpPr/>
          <p:nvPr/>
        </p:nvSpPr>
        <p:spPr>
          <a:xfrm rot="-227862">
            <a:off x="3127463" y="2784330"/>
            <a:ext cx="4746823" cy="1587476"/>
          </a:xfrm>
          <a:prstGeom prst="roundRect">
            <a:avLst>
              <a:gd name="adj" fmla="val 5031"/>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800" b="1">
                <a:solidFill>
                  <a:schemeClr val="lt2"/>
                </a:solidFill>
                <a:latin typeface="Oswald"/>
                <a:ea typeface="Oswald"/>
                <a:cs typeface="Oswald"/>
                <a:sym typeface="Oswald"/>
              </a:rPr>
              <a:t>Sustaining Accessible OER at Scale</a:t>
            </a:r>
            <a:endParaRPr sz="3800" b="1">
              <a:solidFill>
                <a:schemeClr val="lt2"/>
              </a:solidFill>
              <a:latin typeface="Oswald"/>
              <a:ea typeface="Oswald"/>
              <a:cs typeface="Oswald"/>
              <a:sym typeface="Oswald"/>
            </a:endParaRPr>
          </a:p>
        </p:txBody>
      </p:sp>
      <p:sp>
        <p:nvSpPr>
          <p:cNvPr id="4" name="Rectangle 3">
            <a:extLst>
              <a:ext uri="{FF2B5EF4-FFF2-40B4-BE49-F238E27FC236}">
                <a16:creationId xmlns:a16="http://schemas.microsoft.com/office/drawing/2014/main" id="{E9A23F8E-59DA-E54C-BFBD-1E5318E6F460}"/>
              </a:ext>
            </a:extLst>
          </p:cNvPr>
          <p:cNvSpPr>
            <a:spLocks noChangeArrowheads="1"/>
          </p:cNvSpPr>
          <p:nvPr/>
        </p:nvSpPr>
        <p:spPr bwMode="auto">
          <a:xfrm>
            <a:off x="3341076" y="260453"/>
            <a:ext cx="5723793" cy="738664"/>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bg1"/>
                </a:solidFill>
                <a:effectLst/>
                <a:latin typeface="Source Sans Pro" panose="020B0503030403020204" pitchFamily="34" charset="77"/>
                <a:hlinkClick r:id="rId4">
                  <a:extLst>
                    <a:ext uri="{A12FA001-AC4F-418D-AE19-62706E023703}">
                      <ahyp:hlinkClr xmlns:ahyp="http://schemas.microsoft.com/office/drawing/2018/hyperlinkcolor" val="tx"/>
                    </a:ext>
                  </a:extLst>
                </a:hlinkClick>
              </a:rPr>
              <a:t>  </a:t>
            </a:r>
            <a:br>
              <a:rPr kumimoji="0" lang="en-US" altLang="en-US" sz="2400" b="0" i="0" u="none" strike="noStrike" cap="none" normalizeH="0" baseline="0" dirty="0">
                <a:ln>
                  <a:noFill/>
                </a:ln>
                <a:solidFill>
                  <a:schemeClr val="bg1"/>
                </a:solidFill>
                <a:effectLst/>
              </a:rPr>
            </a:br>
            <a:r>
              <a:rPr kumimoji="0" lang="en-US" altLang="en-US" sz="1400" b="0" i="0" u="none" strike="noStrike" cap="none" normalizeH="0" baseline="0" dirty="0">
                <a:ln>
                  <a:noFill/>
                </a:ln>
                <a:solidFill>
                  <a:schemeClr val="bg1"/>
                </a:solidFill>
                <a:effectLst/>
                <a:latin typeface="Source Sans Pro" panose="020B0503030403020204" pitchFamily="34" charset="77"/>
              </a:rPr>
              <a:t>This work is licensed under a </a:t>
            </a:r>
            <a:r>
              <a:rPr kumimoji="0" lang="en-US" altLang="en-US" sz="1400" b="0" i="0" u="none" strike="noStrike" cap="none" normalizeH="0" baseline="0" dirty="0">
                <a:ln>
                  <a:noFill/>
                </a:ln>
                <a:solidFill>
                  <a:schemeClr val="bg1"/>
                </a:solidFill>
                <a:effectLst/>
                <a:latin typeface="Source Sans Pro" panose="020B0503030403020204" pitchFamily="34" charset="77"/>
                <a:hlinkClick r:id="rId4">
                  <a:extLst>
                    <a:ext uri="{A12FA001-AC4F-418D-AE19-62706E023703}">
                      <ahyp:hlinkClr xmlns:ahyp="http://schemas.microsoft.com/office/drawing/2018/hyperlinkcolor" val="tx"/>
                    </a:ext>
                  </a:extLst>
                </a:hlinkClick>
              </a:rPr>
              <a:t>Creative Commons Attribution 4.0 International License</a:t>
            </a:r>
            <a:r>
              <a:rPr kumimoji="0" lang="en-US" altLang="en-US" sz="1400" b="0" i="0" u="none" strike="noStrike" cap="none" normalizeH="0" baseline="0" dirty="0">
                <a:ln>
                  <a:noFill/>
                </a:ln>
                <a:solidFill>
                  <a:schemeClr val="bg1"/>
                </a:solidFill>
                <a:effectLst/>
                <a:latin typeface="Source Sans Pro" panose="020B0503030403020204" pitchFamily="34" charset="77"/>
              </a:rPr>
              <a:t>.</a:t>
            </a:r>
          </a:p>
        </p:txBody>
      </p:sp>
      <p:pic>
        <p:nvPicPr>
          <p:cNvPr id="1028" name="Picture 4" descr="Creative Commons License">
            <a:hlinkClick r:id="rId4"/>
            <a:extLst>
              <a:ext uri="{FF2B5EF4-FFF2-40B4-BE49-F238E27FC236}">
                <a16:creationId xmlns:a16="http://schemas.microsoft.com/office/drawing/2014/main" id="{BB82E42B-111C-684C-BFFC-32441D3051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16362" y="63603"/>
            <a:ext cx="1117600" cy="393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3"/>
          <p:cNvSpPr txBox="1">
            <a:spLocks noGrp="1"/>
          </p:cNvSpPr>
          <p:nvPr>
            <p:ph type="title"/>
          </p:nvPr>
        </p:nvSpPr>
        <p:spPr>
          <a:xfrm>
            <a:off x="311700" y="16279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5000"/>
              <a:t>Practices to sustain</a:t>
            </a:r>
            <a:endParaRPr sz="50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4"/>
          <p:cNvSpPr txBox="1">
            <a:spLocks noGrp="1"/>
          </p:cNvSpPr>
          <p:nvPr>
            <p:ph type="title"/>
          </p:nvPr>
        </p:nvSpPr>
        <p:spPr>
          <a:xfrm>
            <a:off x="311700" y="228175"/>
            <a:ext cx="8520600" cy="78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a:t>Training - subject matter experts</a:t>
            </a:r>
            <a:endParaRPr sz="4000"/>
          </a:p>
        </p:txBody>
      </p:sp>
      <p:sp>
        <p:nvSpPr>
          <p:cNvPr id="137" name="Google Shape;137;p24"/>
          <p:cNvSpPr txBox="1">
            <a:spLocks noGrp="1"/>
          </p:cNvSpPr>
          <p:nvPr>
            <p:ph type="body" idx="1"/>
          </p:nvPr>
        </p:nvSpPr>
        <p:spPr>
          <a:xfrm>
            <a:off x="311700" y="1378575"/>
            <a:ext cx="8520600" cy="319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Read / watch content</a:t>
            </a:r>
            <a:endParaRPr/>
          </a:p>
          <a:p>
            <a:pPr marL="0" lvl="0" indent="0" algn="l" rtl="0">
              <a:spcBef>
                <a:spcPts val="1600"/>
              </a:spcBef>
              <a:spcAft>
                <a:spcPts val="0"/>
              </a:spcAft>
              <a:buNone/>
            </a:pPr>
            <a:r>
              <a:rPr lang="en"/>
              <a:t>Knowledge check</a:t>
            </a:r>
            <a:endParaRPr/>
          </a:p>
          <a:p>
            <a:pPr marL="0" lvl="0" indent="0" algn="l" rtl="0">
              <a:spcBef>
                <a:spcPts val="1600"/>
              </a:spcBef>
              <a:spcAft>
                <a:spcPts val="0"/>
              </a:spcAft>
              <a:buNone/>
            </a:pPr>
            <a:r>
              <a:rPr lang="en"/>
              <a:t>Apply to work sample</a:t>
            </a:r>
            <a:endParaRPr/>
          </a:p>
          <a:p>
            <a:pPr marL="0" lvl="0" indent="0" algn="l" rtl="0">
              <a:spcBef>
                <a:spcPts val="1600"/>
              </a:spcBef>
              <a:spcAft>
                <a:spcPts val="1600"/>
              </a:spcAft>
              <a:buNone/>
            </a:pPr>
            <a:endParaRPr/>
          </a:p>
        </p:txBody>
      </p:sp>
      <p:cxnSp>
        <p:nvCxnSpPr>
          <p:cNvPr id="138" name="Google Shape;138;p24"/>
          <p:cNvCxnSpPr/>
          <p:nvPr/>
        </p:nvCxnSpPr>
        <p:spPr>
          <a:xfrm flipH="1">
            <a:off x="323450" y="988775"/>
            <a:ext cx="9003300" cy="9300"/>
          </a:xfrm>
          <a:prstGeom prst="straightConnector1">
            <a:avLst/>
          </a:prstGeom>
          <a:noFill/>
          <a:ln w="38100" cap="flat" cmpd="sng">
            <a:solidFill>
              <a:srgbClr val="3D85C6"/>
            </a:solidFill>
            <a:prstDash val="solid"/>
            <a:round/>
            <a:headEnd type="none" w="med" len="med"/>
            <a:tailEnd type="none" w="med" len="med"/>
          </a:ln>
        </p:spPr>
      </p:cxnSp>
      <p:pic>
        <p:nvPicPr>
          <p:cNvPr id="139" name="Google Shape;139;p24"/>
          <p:cNvPicPr preferRelativeResize="0"/>
          <p:nvPr/>
        </p:nvPicPr>
        <p:blipFill>
          <a:blip r:embed="rId3">
            <a:alphaModFix/>
          </a:blip>
          <a:stretch>
            <a:fillRect/>
          </a:stretch>
        </p:blipFill>
        <p:spPr>
          <a:xfrm>
            <a:off x="3987108" y="1378575"/>
            <a:ext cx="4845193" cy="34874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5"/>
          <p:cNvSpPr txBox="1">
            <a:spLocks noGrp="1"/>
          </p:cNvSpPr>
          <p:nvPr>
            <p:ph type="title"/>
          </p:nvPr>
        </p:nvSpPr>
        <p:spPr>
          <a:xfrm>
            <a:off x="311700" y="228175"/>
            <a:ext cx="8520600" cy="78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a:t>Training - instructors</a:t>
            </a:r>
            <a:endParaRPr sz="4000"/>
          </a:p>
        </p:txBody>
      </p:sp>
      <p:sp>
        <p:nvSpPr>
          <p:cNvPr id="145" name="Google Shape;145;p25"/>
          <p:cNvSpPr txBox="1">
            <a:spLocks noGrp="1"/>
          </p:cNvSpPr>
          <p:nvPr>
            <p:ph type="body" idx="1"/>
          </p:nvPr>
        </p:nvSpPr>
        <p:spPr>
          <a:xfrm>
            <a:off x="311700" y="1378575"/>
            <a:ext cx="8520600" cy="319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Read / watch content, then discuss &amp; share ideas</a:t>
            </a:r>
            <a:endParaRPr/>
          </a:p>
          <a:p>
            <a:pPr marL="0" lvl="0" indent="0" algn="l" rtl="0">
              <a:spcBef>
                <a:spcPts val="1600"/>
              </a:spcBef>
              <a:spcAft>
                <a:spcPts val="1600"/>
              </a:spcAft>
              <a:buNone/>
            </a:pPr>
            <a:endParaRPr/>
          </a:p>
        </p:txBody>
      </p:sp>
      <p:cxnSp>
        <p:nvCxnSpPr>
          <p:cNvPr id="146" name="Google Shape;146;p25"/>
          <p:cNvCxnSpPr/>
          <p:nvPr/>
        </p:nvCxnSpPr>
        <p:spPr>
          <a:xfrm flipH="1">
            <a:off x="323450" y="988775"/>
            <a:ext cx="9003300" cy="9300"/>
          </a:xfrm>
          <a:prstGeom prst="straightConnector1">
            <a:avLst/>
          </a:prstGeom>
          <a:noFill/>
          <a:ln w="38100" cap="flat" cmpd="sng">
            <a:solidFill>
              <a:srgbClr val="3D85C6"/>
            </a:solidFill>
            <a:prstDash val="solid"/>
            <a:round/>
            <a:headEnd type="none" w="med" len="med"/>
            <a:tailEnd type="none" w="med" len="med"/>
          </a:ln>
        </p:spPr>
      </p:cxnSp>
      <p:pic>
        <p:nvPicPr>
          <p:cNvPr id="147" name="Google Shape;147;p25"/>
          <p:cNvPicPr preferRelativeResize="0"/>
          <p:nvPr/>
        </p:nvPicPr>
        <p:blipFill>
          <a:blip r:embed="rId3">
            <a:alphaModFix/>
          </a:blip>
          <a:stretch>
            <a:fillRect/>
          </a:stretch>
        </p:blipFill>
        <p:spPr>
          <a:xfrm>
            <a:off x="633400" y="2315038"/>
            <a:ext cx="7877175" cy="26574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26"/>
          <p:cNvSpPr txBox="1">
            <a:spLocks noGrp="1"/>
          </p:cNvSpPr>
          <p:nvPr>
            <p:ph type="title"/>
          </p:nvPr>
        </p:nvSpPr>
        <p:spPr>
          <a:xfrm>
            <a:off x="311700" y="228175"/>
            <a:ext cx="8520600" cy="78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a:t>Job aid</a:t>
            </a:r>
            <a:endParaRPr sz="4000"/>
          </a:p>
        </p:txBody>
      </p:sp>
      <p:cxnSp>
        <p:nvCxnSpPr>
          <p:cNvPr id="153" name="Google Shape;153;p26"/>
          <p:cNvCxnSpPr/>
          <p:nvPr/>
        </p:nvCxnSpPr>
        <p:spPr>
          <a:xfrm flipH="1">
            <a:off x="323450" y="988775"/>
            <a:ext cx="9003300" cy="9300"/>
          </a:xfrm>
          <a:prstGeom prst="straightConnector1">
            <a:avLst/>
          </a:prstGeom>
          <a:noFill/>
          <a:ln w="38100" cap="flat" cmpd="sng">
            <a:solidFill>
              <a:srgbClr val="3D85C6"/>
            </a:solidFill>
            <a:prstDash val="solid"/>
            <a:round/>
            <a:headEnd type="none" w="med" len="med"/>
            <a:tailEnd type="none" w="med" len="med"/>
          </a:ln>
        </p:spPr>
      </p:cxnSp>
      <p:pic>
        <p:nvPicPr>
          <p:cNvPr id="154" name="Google Shape;154;p26"/>
          <p:cNvPicPr preferRelativeResize="0"/>
          <p:nvPr/>
        </p:nvPicPr>
        <p:blipFill>
          <a:blip r:embed="rId3">
            <a:alphaModFix/>
          </a:blip>
          <a:stretch>
            <a:fillRect/>
          </a:stretch>
        </p:blipFill>
        <p:spPr>
          <a:xfrm>
            <a:off x="965813" y="1322575"/>
            <a:ext cx="7212365" cy="38209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7"/>
          <p:cNvSpPr txBox="1">
            <a:spLocks noGrp="1"/>
          </p:cNvSpPr>
          <p:nvPr>
            <p:ph type="title"/>
          </p:nvPr>
        </p:nvSpPr>
        <p:spPr>
          <a:xfrm>
            <a:off x="311700" y="228175"/>
            <a:ext cx="8520600" cy="78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a:t>Quality assurance</a:t>
            </a:r>
            <a:endParaRPr sz="4000"/>
          </a:p>
        </p:txBody>
      </p:sp>
      <p:cxnSp>
        <p:nvCxnSpPr>
          <p:cNvPr id="160" name="Google Shape;160;p27"/>
          <p:cNvCxnSpPr/>
          <p:nvPr/>
        </p:nvCxnSpPr>
        <p:spPr>
          <a:xfrm flipH="1">
            <a:off x="323450" y="988775"/>
            <a:ext cx="9003300" cy="9300"/>
          </a:xfrm>
          <a:prstGeom prst="straightConnector1">
            <a:avLst/>
          </a:prstGeom>
          <a:noFill/>
          <a:ln w="38100" cap="flat" cmpd="sng">
            <a:solidFill>
              <a:srgbClr val="3D85C6"/>
            </a:solidFill>
            <a:prstDash val="solid"/>
            <a:round/>
            <a:headEnd type="none" w="med" len="med"/>
            <a:tailEnd type="none" w="med" len="med"/>
          </a:ln>
        </p:spPr>
      </p:cxnSp>
      <p:grpSp>
        <p:nvGrpSpPr>
          <p:cNvPr id="161" name="Google Shape;161;p27"/>
          <p:cNvGrpSpPr/>
          <p:nvPr/>
        </p:nvGrpSpPr>
        <p:grpSpPr>
          <a:xfrm>
            <a:off x="311563" y="1875753"/>
            <a:ext cx="8520880" cy="2357004"/>
            <a:chOff x="427875" y="1644778"/>
            <a:chExt cx="8520880" cy="2357004"/>
          </a:xfrm>
        </p:grpSpPr>
        <p:grpSp>
          <p:nvGrpSpPr>
            <p:cNvPr id="162" name="Google Shape;162;p27"/>
            <p:cNvGrpSpPr/>
            <p:nvPr/>
          </p:nvGrpSpPr>
          <p:grpSpPr>
            <a:xfrm>
              <a:off x="6597698" y="1644778"/>
              <a:ext cx="2351057" cy="2356990"/>
              <a:chOff x="6077707" y="1644751"/>
              <a:chExt cx="1854000" cy="1854000"/>
            </a:xfrm>
          </p:grpSpPr>
          <p:sp>
            <p:nvSpPr>
              <p:cNvPr id="163" name="Google Shape;163;p27"/>
              <p:cNvSpPr/>
              <p:nvPr/>
            </p:nvSpPr>
            <p:spPr>
              <a:xfrm>
                <a:off x="6077707" y="1644751"/>
                <a:ext cx="1854000" cy="1854000"/>
              </a:xfrm>
              <a:prstGeom prst="ellipse">
                <a:avLst/>
              </a:prstGeom>
              <a:solidFill>
                <a:srgbClr val="1C4587"/>
              </a:solidFill>
              <a:ln w="28575" cap="flat" cmpd="sng">
                <a:solidFill>
                  <a:srgbClr val="65F0A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7"/>
              <p:cNvSpPr txBox="1"/>
              <p:nvPr/>
            </p:nvSpPr>
            <p:spPr>
              <a:xfrm>
                <a:off x="6386103" y="2311035"/>
                <a:ext cx="1453800" cy="521400"/>
              </a:xfrm>
              <a:prstGeom prst="rect">
                <a:avLst/>
              </a:prstGeom>
              <a:solidFill>
                <a:srgbClr val="1C4587"/>
              </a:solid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sz="2400">
                    <a:solidFill>
                      <a:srgbClr val="FFFFFF"/>
                    </a:solidFill>
                    <a:latin typeface="Roboto"/>
                    <a:ea typeface="Roboto"/>
                    <a:cs typeface="Roboto"/>
                    <a:sym typeface="Roboto"/>
                  </a:rPr>
                  <a:t>UDL &amp; QM post-review</a:t>
                </a:r>
                <a:endParaRPr sz="2400">
                  <a:solidFill>
                    <a:srgbClr val="FFFFFF"/>
                  </a:solidFill>
                  <a:latin typeface="Roboto"/>
                  <a:ea typeface="Roboto"/>
                  <a:cs typeface="Roboto"/>
                  <a:sym typeface="Roboto"/>
                </a:endParaRPr>
              </a:p>
            </p:txBody>
          </p:sp>
        </p:grpSp>
        <p:grpSp>
          <p:nvGrpSpPr>
            <p:cNvPr id="165" name="Google Shape;165;p27"/>
            <p:cNvGrpSpPr/>
            <p:nvPr/>
          </p:nvGrpSpPr>
          <p:grpSpPr>
            <a:xfrm>
              <a:off x="4541090" y="1644778"/>
              <a:ext cx="2351057" cy="2356990"/>
              <a:chOff x="4455905" y="1644751"/>
              <a:chExt cx="1854000" cy="1854000"/>
            </a:xfrm>
          </p:grpSpPr>
          <p:sp>
            <p:nvSpPr>
              <p:cNvPr id="166" name="Google Shape;166;p27"/>
              <p:cNvSpPr/>
              <p:nvPr/>
            </p:nvSpPr>
            <p:spPr>
              <a:xfrm>
                <a:off x="4455905" y="1644751"/>
                <a:ext cx="1854000" cy="1854000"/>
              </a:xfrm>
              <a:prstGeom prst="ellipse">
                <a:avLst/>
              </a:prstGeom>
              <a:solidFill>
                <a:srgbClr val="1155CC"/>
              </a:solidFill>
              <a:ln w="28575" cap="flat" cmpd="sng">
                <a:solidFill>
                  <a:srgbClr val="65F0A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7"/>
              <p:cNvSpPr txBox="1"/>
              <p:nvPr/>
            </p:nvSpPr>
            <p:spPr>
              <a:xfrm>
                <a:off x="4764300" y="2311040"/>
                <a:ext cx="1290600" cy="521400"/>
              </a:xfrm>
              <a:prstGeom prst="rect">
                <a:avLst/>
              </a:prstGeom>
              <a:solidFill>
                <a:srgbClr val="1155CC"/>
              </a:solid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sz="2400">
                    <a:solidFill>
                      <a:srgbClr val="FFFFFF"/>
                    </a:solidFill>
                    <a:latin typeface="Roboto"/>
                    <a:ea typeface="Roboto"/>
                    <a:cs typeface="Roboto"/>
                    <a:sym typeface="Roboto"/>
                  </a:rPr>
                  <a:t>Product review</a:t>
                </a:r>
                <a:endParaRPr sz="2400">
                  <a:solidFill>
                    <a:srgbClr val="FFFFFF"/>
                  </a:solidFill>
                  <a:latin typeface="Roboto"/>
                  <a:ea typeface="Roboto"/>
                  <a:cs typeface="Roboto"/>
                  <a:sym typeface="Roboto"/>
                </a:endParaRPr>
              </a:p>
            </p:txBody>
          </p:sp>
        </p:grpSp>
        <p:grpSp>
          <p:nvGrpSpPr>
            <p:cNvPr id="168" name="Google Shape;168;p27"/>
            <p:cNvGrpSpPr/>
            <p:nvPr/>
          </p:nvGrpSpPr>
          <p:grpSpPr>
            <a:xfrm>
              <a:off x="2484483" y="1644791"/>
              <a:ext cx="2351057" cy="2356990"/>
              <a:chOff x="2834102" y="1644762"/>
              <a:chExt cx="1854000" cy="1854000"/>
            </a:xfrm>
          </p:grpSpPr>
          <p:sp>
            <p:nvSpPr>
              <p:cNvPr id="169" name="Google Shape;169;p27"/>
              <p:cNvSpPr/>
              <p:nvPr/>
            </p:nvSpPr>
            <p:spPr>
              <a:xfrm>
                <a:off x="2834102" y="1644762"/>
                <a:ext cx="1854000" cy="1854000"/>
              </a:xfrm>
              <a:prstGeom prst="ellipse">
                <a:avLst/>
              </a:prstGeom>
              <a:solidFill>
                <a:srgbClr val="3C78D8"/>
              </a:solidFill>
              <a:ln w="28575" cap="flat" cmpd="sng">
                <a:solidFill>
                  <a:srgbClr val="65F0A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7"/>
              <p:cNvSpPr txBox="1"/>
              <p:nvPr/>
            </p:nvSpPr>
            <p:spPr>
              <a:xfrm>
                <a:off x="3142502" y="2311050"/>
                <a:ext cx="1290600" cy="521400"/>
              </a:xfrm>
              <a:prstGeom prst="rect">
                <a:avLst/>
              </a:prstGeom>
              <a:solidFill>
                <a:srgbClr val="3C78D8"/>
              </a:solid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sz="2400">
                    <a:solidFill>
                      <a:srgbClr val="FFFFFF"/>
                    </a:solidFill>
                    <a:latin typeface="Roboto"/>
                    <a:ea typeface="Roboto"/>
                    <a:cs typeface="Roboto"/>
                    <a:sym typeface="Roboto"/>
                  </a:rPr>
                  <a:t>Job aid review</a:t>
                </a:r>
                <a:r>
                  <a:rPr lang="en" sz="1000">
                    <a:solidFill>
                      <a:srgbClr val="FFFFFF"/>
                    </a:solidFill>
                    <a:latin typeface="Roboto"/>
                    <a:ea typeface="Roboto"/>
                    <a:cs typeface="Roboto"/>
                    <a:sym typeface="Roboto"/>
                  </a:rPr>
                  <a:t> </a:t>
                </a:r>
                <a:endParaRPr sz="1000">
                  <a:solidFill>
                    <a:srgbClr val="FFFFFF"/>
                  </a:solidFill>
                  <a:latin typeface="Roboto"/>
                  <a:ea typeface="Roboto"/>
                  <a:cs typeface="Roboto"/>
                  <a:sym typeface="Roboto"/>
                </a:endParaRPr>
              </a:p>
            </p:txBody>
          </p:sp>
        </p:grpSp>
        <p:grpSp>
          <p:nvGrpSpPr>
            <p:cNvPr id="171" name="Google Shape;171;p27"/>
            <p:cNvGrpSpPr/>
            <p:nvPr/>
          </p:nvGrpSpPr>
          <p:grpSpPr>
            <a:xfrm>
              <a:off x="427875" y="1644791"/>
              <a:ext cx="2351057" cy="2356990"/>
              <a:chOff x="1212300" y="1644762"/>
              <a:chExt cx="1854000" cy="1854000"/>
            </a:xfrm>
          </p:grpSpPr>
          <p:sp>
            <p:nvSpPr>
              <p:cNvPr id="172" name="Google Shape;172;p27"/>
              <p:cNvSpPr/>
              <p:nvPr/>
            </p:nvSpPr>
            <p:spPr>
              <a:xfrm>
                <a:off x="1212300" y="1644762"/>
                <a:ext cx="1854000" cy="1854000"/>
              </a:xfrm>
              <a:prstGeom prst="ellipse">
                <a:avLst/>
              </a:prstGeom>
              <a:solidFill>
                <a:srgbClr val="6D9EEB"/>
              </a:solidFill>
              <a:ln w="28575" cap="flat" cmpd="sng">
                <a:solidFill>
                  <a:srgbClr val="65F0A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7"/>
              <p:cNvSpPr txBox="1"/>
              <p:nvPr/>
            </p:nvSpPr>
            <p:spPr>
              <a:xfrm>
                <a:off x="1275346" y="2311055"/>
                <a:ext cx="1588200" cy="521400"/>
              </a:xfrm>
              <a:prstGeom prst="rect">
                <a:avLst/>
              </a:prstGeom>
              <a:solidFill>
                <a:srgbClr val="6D9EEB"/>
              </a:solid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sz="2400">
                    <a:solidFill>
                      <a:srgbClr val="FFFFFF"/>
                    </a:solidFill>
                    <a:latin typeface="Roboto"/>
                    <a:ea typeface="Roboto"/>
                    <a:cs typeface="Roboto"/>
                    <a:sym typeface="Roboto"/>
                  </a:rPr>
                  <a:t>UDL &amp; QM pre-review</a:t>
                </a:r>
                <a:endParaRPr sz="2400">
                  <a:solidFill>
                    <a:srgbClr val="FFFFFF"/>
                  </a:solidFill>
                  <a:latin typeface="Roboto"/>
                  <a:ea typeface="Roboto"/>
                  <a:cs typeface="Roboto"/>
                  <a:sym typeface="Roboto"/>
                </a:endParaRPr>
              </a:p>
            </p:txBody>
          </p:sp>
        </p:grpSp>
      </p:grpSp>
      <p:sp>
        <p:nvSpPr>
          <p:cNvPr id="174" name="Google Shape;174;p27"/>
          <p:cNvSpPr txBox="1"/>
          <p:nvPr/>
        </p:nvSpPr>
        <p:spPr>
          <a:xfrm>
            <a:off x="1156150" y="4469850"/>
            <a:ext cx="519000" cy="391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999999"/>
                </a:solidFill>
              </a:rPr>
              <a:t>ID</a:t>
            </a:r>
            <a:endParaRPr>
              <a:solidFill>
                <a:srgbClr val="999999"/>
              </a:solidFill>
            </a:endParaRPr>
          </a:p>
        </p:txBody>
      </p:sp>
      <p:sp>
        <p:nvSpPr>
          <p:cNvPr id="175" name="Google Shape;175;p27"/>
          <p:cNvSpPr txBox="1"/>
          <p:nvPr/>
        </p:nvSpPr>
        <p:spPr>
          <a:xfrm>
            <a:off x="3284025" y="4469850"/>
            <a:ext cx="519000" cy="391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999999"/>
                </a:solidFill>
              </a:rPr>
              <a:t>ID</a:t>
            </a:r>
            <a:endParaRPr>
              <a:solidFill>
                <a:srgbClr val="999999"/>
              </a:solidFill>
            </a:endParaRPr>
          </a:p>
        </p:txBody>
      </p:sp>
      <p:sp>
        <p:nvSpPr>
          <p:cNvPr id="176" name="Google Shape;176;p27"/>
          <p:cNvSpPr txBox="1"/>
          <p:nvPr/>
        </p:nvSpPr>
        <p:spPr>
          <a:xfrm>
            <a:off x="5332275" y="4469850"/>
            <a:ext cx="578100" cy="391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999999"/>
                </a:solidFill>
              </a:rPr>
              <a:t>SME</a:t>
            </a:r>
            <a:endParaRPr>
              <a:solidFill>
                <a:srgbClr val="999999"/>
              </a:solidFill>
            </a:endParaRPr>
          </a:p>
        </p:txBody>
      </p:sp>
      <p:sp>
        <p:nvSpPr>
          <p:cNvPr id="177" name="Google Shape;177;p27"/>
          <p:cNvSpPr txBox="1"/>
          <p:nvPr/>
        </p:nvSpPr>
        <p:spPr>
          <a:xfrm>
            <a:off x="7439625" y="4469850"/>
            <a:ext cx="519000" cy="391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999999"/>
                </a:solidFill>
              </a:rPr>
              <a:t>ID</a:t>
            </a:r>
            <a:endParaRPr>
              <a:solidFill>
                <a:srgbClr val="999999"/>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pic>
        <p:nvPicPr>
          <p:cNvPr id="182" name="Google Shape;182;p28"/>
          <p:cNvPicPr preferRelativeResize="0"/>
          <p:nvPr/>
        </p:nvPicPr>
        <p:blipFill rotWithShape="1">
          <a:blip r:embed="rId3">
            <a:alphaModFix/>
          </a:blip>
          <a:srcRect l="10666" t="14362" b="47949"/>
          <a:stretch/>
        </p:blipFill>
        <p:spPr>
          <a:xfrm>
            <a:off x="0" y="0"/>
            <a:ext cx="9144001" cy="5143501"/>
          </a:xfrm>
          <a:prstGeom prst="rect">
            <a:avLst/>
          </a:prstGeom>
          <a:noFill/>
          <a:ln>
            <a:noFill/>
          </a:ln>
        </p:spPr>
      </p:pic>
      <p:sp>
        <p:nvSpPr>
          <p:cNvPr id="183" name="Google Shape;183;p28"/>
          <p:cNvSpPr/>
          <p:nvPr/>
        </p:nvSpPr>
        <p:spPr>
          <a:xfrm rot="-227862">
            <a:off x="3127463" y="2784330"/>
            <a:ext cx="4746823" cy="1587476"/>
          </a:xfrm>
          <a:prstGeom prst="roundRect">
            <a:avLst>
              <a:gd name="adj" fmla="val 5031"/>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7000" b="1">
                <a:solidFill>
                  <a:schemeClr val="lt2"/>
                </a:solidFill>
                <a:latin typeface="Oswald"/>
                <a:ea typeface="Oswald"/>
                <a:cs typeface="Oswald"/>
                <a:sym typeface="Oswald"/>
              </a:rPr>
              <a:t>Thank you!</a:t>
            </a:r>
            <a:endParaRPr sz="7000" b="1">
              <a:solidFill>
                <a:schemeClr val="lt2"/>
              </a:solidFill>
              <a:latin typeface="Oswald"/>
              <a:ea typeface="Oswald"/>
              <a:cs typeface="Oswald"/>
              <a:sym typeface="Oswa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9"/>
          <p:cNvSpPr txBox="1">
            <a:spLocks noGrp="1"/>
          </p:cNvSpPr>
          <p:nvPr>
            <p:ph type="title"/>
          </p:nvPr>
        </p:nvSpPr>
        <p:spPr>
          <a:xfrm>
            <a:off x="311700" y="16279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5000"/>
              <a:t>Contact us</a:t>
            </a:r>
            <a:endParaRPr sz="5000"/>
          </a:p>
        </p:txBody>
      </p:sp>
      <p:sp>
        <p:nvSpPr>
          <p:cNvPr id="189" name="Google Shape;189;p29"/>
          <p:cNvSpPr txBox="1">
            <a:spLocks noGrp="1"/>
          </p:cNvSpPr>
          <p:nvPr>
            <p:ph type="title"/>
          </p:nvPr>
        </p:nvSpPr>
        <p:spPr>
          <a:xfrm>
            <a:off x="311700" y="29926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accent5"/>
                </a:solidFill>
              </a:rPr>
              <a:t>elpelletier@baypath.edu</a:t>
            </a:r>
            <a:endParaRPr>
              <a:solidFill>
                <a:schemeClr val="accent5"/>
              </a:solidFill>
            </a:endParaRPr>
          </a:p>
          <a:p>
            <a:pPr marL="0" lvl="0" indent="0" algn="ctr" rtl="0">
              <a:spcBef>
                <a:spcPts val="0"/>
              </a:spcBef>
              <a:spcAft>
                <a:spcPts val="0"/>
              </a:spcAft>
              <a:buNone/>
            </a:pPr>
            <a:r>
              <a:rPr lang="en">
                <a:solidFill>
                  <a:schemeClr val="accent5"/>
                </a:solidFill>
              </a:rPr>
              <a:t>jeanderson@baypath.edu </a:t>
            </a:r>
            <a:endParaRPr>
              <a:solidFill>
                <a:schemeClr val="accent5"/>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0"/>
          <p:cNvSpPr txBox="1">
            <a:spLocks noGrp="1"/>
          </p:cNvSpPr>
          <p:nvPr>
            <p:ph type="title"/>
          </p:nvPr>
        </p:nvSpPr>
        <p:spPr>
          <a:xfrm>
            <a:off x="311700" y="228175"/>
            <a:ext cx="8520600" cy="78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a:t>Materials</a:t>
            </a:r>
            <a:endParaRPr sz="4000"/>
          </a:p>
        </p:txBody>
      </p:sp>
      <p:sp>
        <p:nvSpPr>
          <p:cNvPr id="195" name="Google Shape;195;p30"/>
          <p:cNvSpPr txBox="1">
            <a:spLocks noGrp="1"/>
          </p:cNvSpPr>
          <p:nvPr>
            <p:ph type="body" idx="1"/>
          </p:nvPr>
        </p:nvSpPr>
        <p:spPr>
          <a:xfrm>
            <a:off x="311700" y="1378575"/>
            <a:ext cx="8520600" cy="319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hlink"/>
                </a:solidFill>
                <a:hlinkClick r:id="rId3"/>
              </a:rPr>
              <a:t>UDL guidelines</a:t>
            </a:r>
            <a:r>
              <a:rPr lang="en"/>
              <a:t> from CAST</a:t>
            </a:r>
            <a:endParaRPr/>
          </a:p>
          <a:p>
            <a:pPr marL="0" lvl="0" indent="0" algn="l" rtl="0">
              <a:spcBef>
                <a:spcPts val="1600"/>
              </a:spcBef>
              <a:spcAft>
                <a:spcPts val="0"/>
              </a:spcAft>
              <a:buNone/>
            </a:pPr>
            <a:r>
              <a:rPr lang="en" u="sng">
                <a:solidFill>
                  <a:schemeClr val="hlink"/>
                </a:solidFill>
                <a:hlinkClick r:id="rId4"/>
              </a:rPr>
              <a:t>Web Content Accessibility Guidelines</a:t>
            </a:r>
            <a:r>
              <a:rPr lang="en"/>
              <a:t> (WCAG) 2.1</a:t>
            </a:r>
            <a:endParaRPr/>
          </a:p>
          <a:p>
            <a:pPr marL="0" lvl="0" indent="0" algn="l" rtl="0">
              <a:spcBef>
                <a:spcPts val="1600"/>
              </a:spcBef>
              <a:spcAft>
                <a:spcPts val="0"/>
              </a:spcAft>
              <a:buClr>
                <a:schemeClr val="dk1"/>
              </a:buClr>
              <a:buSzPts val="1100"/>
              <a:buFont typeface="Arial"/>
              <a:buNone/>
            </a:pPr>
            <a:r>
              <a:rPr lang="en" u="sng">
                <a:solidFill>
                  <a:schemeClr val="accent5"/>
                </a:solidFill>
                <a:hlinkClick r:id="rId5"/>
              </a:rPr>
              <a:t>Adapted CAST rubric</a:t>
            </a:r>
            <a:r>
              <a:rPr lang="en"/>
              <a:t> for pre- and post-assessments</a:t>
            </a:r>
            <a:endParaRPr/>
          </a:p>
          <a:p>
            <a:pPr marL="0" lvl="0" indent="0" algn="l" rtl="0">
              <a:spcBef>
                <a:spcPts val="1600"/>
              </a:spcBef>
              <a:spcAft>
                <a:spcPts val="0"/>
              </a:spcAft>
              <a:buClr>
                <a:schemeClr val="dk1"/>
              </a:buClr>
              <a:buSzPts val="1100"/>
              <a:buFont typeface="Arial"/>
              <a:buNone/>
            </a:pPr>
            <a:r>
              <a:rPr lang="en" u="sng">
                <a:solidFill>
                  <a:schemeClr val="hlink"/>
                </a:solidFill>
                <a:hlinkClick r:id="rId6"/>
              </a:rPr>
              <a:t>Job aid for module design</a:t>
            </a:r>
            <a:r>
              <a:rPr lang="en"/>
              <a:t> with guiding comments</a:t>
            </a:r>
            <a:endParaRPr/>
          </a:p>
          <a:p>
            <a:pPr marL="0" lvl="0" indent="0" algn="l" rtl="0">
              <a:spcBef>
                <a:spcPts val="1600"/>
              </a:spcBef>
              <a:spcAft>
                <a:spcPts val="1600"/>
              </a:spcAft>
              <a:buNone/>
            </a:pPr>
            <a:endParaRPr/>
          </a:p>
        </p:txBody>
      </p:sp>
      <p:cxnSp>
        <p:nvCxnSpPr>
          <p:cNvPr id="196" name="Google Shape;196;p30"/>
          <p:cNvCxnSpPr/>
          <p:nvPr/>
        </p:nvCxnSpPr>
        <p:spPr>
          <a:xfrm flipH="1">
            <a:off x="323450" y="988775"/>
            <a:ext cx="9003300" cy="9300"/>
          </a:xfrm>
          <a:prstGeom prst="straightConnector1">
            <a:avLst/>
          </a:prstGeom>
          <a:noFill/>
          <a:ln w="38100" cap="flat" cmpd="sng">
            <a:solidFill>
              <a:srgbClr val="3D85C6"/>
            </a:solidFill>
            <a:prstDash val="solid"/>
            <a:round/>
            <a:headEnd type="none" w="med" len="med"/>
            <a:tailEnd type="none" w="med" len="med"/>
          </a:ln>
        </p:spPr>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5"/>
          <p:cNvSpPr txBox="1">
            <a:spLocks noGrp="1"/>
          </p:cNvSpPr>
          <p:nvPr>
            <p:ph type="title"/>
          </p:nvPr>
        </p:nvSpPr>
        <p:spPr>
          <a:xfrm>
            <a:off x="311700" y="228175"/>
            <a:ext cx="8520600" cy="78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a:t>Who we are</a:t>
            </a:r>
            <a:endParaRPr sz="4000"/>
          </a:p>
        </p:txBody>
      </p:sp>
      <p:sp>
        <p:nvSpPr>
          <p:cNvPr id="72" name="Google Shape;72;p15"/>
          <p:cNvSpPr txBox="1">
            <a:spLocks noGrp="1"/>
          </p:cNvSpPr>
          <p:nvPr>
            <p:ph type="body" idx="1"/>
          </p:nvPr>
        </p:nvSpPr>
        <p:spPr>
          <a:xfrm>
            <a:off x="311700" y="1380744"/>
            <a:ext cx="3767100" cy="307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solidFill>
                  <a:schemeClr val="accent4"/>
                </a:solidFill>
              </a:rPr>
              <a:t>Jeremy Anderson</a:t>
            </a:r>
            <a:endParaRPr sz="2400">
              <a:solidFill>
                <a:schemeClr val="accent4"/>
              </a:solidFill>
            </a:endParaRPr>
          </a:p>
          <a:p>
            <a:pPr marL="0" lvl="0" indent="0" algn="l" rtl="0">
              <a:spcBef>
                <a:spcPts val="1600"/>
              </a:spcBef>
              <a:spcAft>
                <a:spcPts val="0"/>
              </a:spcAft>
              <a:buNone/>
            </a:pPr>
            <a:r>
              <a:rPr lang="en"/>
              <a:t>Deputy Chief of Academic &amp; Administrative Technology</a:t>
            </a:r>
            <a:endParaRPr/>
          </a:p>
          <a:p>
            <a:pPr marL="0" lvl="0" indent="0" algn="l" rtl="0">
              <a:spcBef>
                <a:spcPts val="1600"/>
              </a:spcBef>
              <a:spcAft>
                <a:spcPts val="1600"/>
              </a:spcAft>
              <a:buNone/>
            </a:pPr>
            <a:r>
              <a:rPr lang="en" sz="1400"/>
              <a:t>jeanderson@baypath.edu</a:t>
            </a:r>
            <a:endParaRPr sz="1400"/>
          </a:p>
        </p:txBody>
      </p:sp>
      <p:sp>
        <p:nvSpPr>
          <p:cNvPr id="73" name="Google Shape;73;p15"/>
          <p:cNvSpPr txBox="1">
            <a:spLocks noGrp="1"/>
          </p:cNvSpPr>
          <p:nvPr>
            <p:ph type="body" idx="1"/>
          </p:nvPr>
        </p:nvSpPr>
        <p:spPr>
          <a:xfrm>
            <a:off x="5065200" y="1380744"/>
            <a:ext cx="3767100" cy="307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solidFill>
                  <a:schemeClr val="accent4"/>
                </a:solidFill>
              </a:rPr>
              <a:t>Erica Pelletier</a:t>
            </a:r>
            <a:endParaRPr sz="2400">
              <a:solidFill>
                <a:schemeClr val="accent4"/>
              </a:solidFill>
            </a:endParaRPr>
          </a:p>
          <a:p>
            <a:pPr marL="0" lvl="0" indent="0" algn="l" rtl="0">
              <a:spcBef>
                <a:spcPts val="1600"/>
              </a:spcBef>
              <a:spcAft>
                <a:spcPts val="0"/>
              </a:spcAft>
              <a:buNone/>
            </a:pPr>
            <a:r>
              <a:rPr lang="en"/>
              <a:t>Junior Course Builder</a:t>
            </a:r>
            <a:endParaRPr/>
          </a:p>
          <a:p>
            <a:pPr marL="0" lvl="0" indent="0" algn="l" rtl="0">
              <a:spcBef>
                <a:spcPts val="1600"/>
              </a:spcBef>
              <a:spcAft>
                <a:spcPts val="1600"/>
              </a:spcAft>
              <a:buNone/>
            </a:pPr>
            <a:r>
              <a:rPr lang="en" sz="1400"/>
              <a:t>elpelletier@baypath.edu</a:t>
            </a:r>
            <a:endParaRPr sz="1400"/>
          </a:p>
        </p:txBody>
      </p:sp>
      <p:cxnSp>
        <p:nvCxnSpPr>
          <p:cNvPr id="74" name="Google Shape;74;p15"/>
          <p:cNvCxnSpPr/>
          <p:nvPr/>
        </p:nvCxnSpPr>
        <p:spPr>
          <a:xfrm flipH="1">
            <a:off x="323450" y="988775"/>
            <a:ext cx="9003300" cy="9300"/>
          </a:xfrm>
          <a:prstGeom prst="straightConnector1">
            <a:avLst/>
          </a:prstGeom>
          <a:noFill/>
          <a:ln w="38100" cap="flat" cmpd="sng">
            <a:solidFill>
              <a:srgbClr val="3D85C6"/>
            </a:solidFill>
            <a:prstDash val="solid"/>
            <a:round/>
            <a:headEnd type="none" w="med" len="med"/>
            <a:tailEnd type="none" w="med" len="med"/>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txBox="1">
            <a:spLocks noGrp="1"/>
          </p:cNvSpPr>
          <p:nvPr>
            <p:ph type="title"/>
          </p:nvPr>
        </p:nvSpPr>
        <p:spPr>
          <a:xfrm>
            <a:off x="311700" y="4353900"/>
            <a:ext cx="8520600" cy="789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sz="4000">
                <a:solidFill>
                  <a:srgbClr val="999999"/>
                </a:solidFill>
              </a:rPr>
              <a:t>Our scale</a:t>
            </a:r>
            <a:endParaRPr sz="4000">
              <a:solidFill>
                <a:srgbClr val="999999"/>
              </a:solidFill>
            </a:endParaRPr>
          </a:p>
        </p:txBody>
      </p:sp>
      <p:sp>
        <p:nvSpPr>
          <p:cNvPr id="80" name="Google Shape;80;p16"/>
          <p:cNvSpPr txBox="1">
            <a:spLocks noGrp="1"/>
          </p:cNvSpPr>
          <p:nvPr>
            <p:ph type="body" idx="1"/>
          </p:nvPr>
        </p:nvSpPr>
        <p:spPr>
          <a:xfrm>
            <a:off x="311700" y="1378575"/>
            <a:ext cx="8520600" cy="3190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0000">
                <a:solidFill>
                  <a:schemeClr val="accent5"/>
                </a:solidFill>
              </a:rPr>
              <a:t>31</a:t>
            </a:r>
            <a:r>
              <a:rPr lang="en" sz="7000">
                <a:solidFill>
                  <a:schemeClr val="accent5"/>
                </a:solidFill>
              </a:rPr>
              <a:t>%</a:t>
            </a:r>
            <a:r>
              <a:rPr lang="en" sz="6000"/>
              <a:t>              </a:t>
            </a:r>
            <a:r>
              <a:rPr lang="en" sz="10000">
                <a:solidFill>
                  <a:schemeClr val="accent4"/>
                </a:solidFill>
              </a:rPr>
              <a:t>484</a:t>
            </a:r>
            <a:r>
              <a:rPr lang="en" sz="7000">
                <a:solidFill>
                  <a:schemeClr val="accent4"/>
                </a:solidFill>
              </a:rPr>
              <a:t>k</a:t>
            </a:r>
            <a:endParaRPr sz="7000">
              <a:solidFill>
                <a:schemeClr val="accent4"/>
              </a:solidFill>
            </a:endParaRPr>
          </a:p>
        </p:txBody>
      </p:sp>
      <p:sp>
        <p:nvSpPr>
          <p:cNvPr id="81" name="Google Shape;81;p16"/>
          <p:cNvSpPr txBox="1"/>
          <p:nvPr/>
        </p:nvSpPr>
        <p:spPr>
          <a:xfrm>
            <a:off x="4981875" y="1502175"/>
            <a:ext cx="827100" cy="1283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Clr>
                <a:schemeClr val="dk1"/>
              </a:buClr>
              <a:buSzPts val="1100"/>
              <a:buFont typeface="Arial"/>
              <a:buNone/>
            </a:pPr>
            <a:r>
              <a:rPr lang="en" sz="7000">
                <a:solidFill>
                  <a:schemeClr val="accent4"/>
                </a:solidFill>
              </a:rPr>
              <a:t>$</a:t>
            </a:r>
            <a:endParaRPr sz="7000">
              <a:solidFill>
                <a:schemeClr val="accent4"/>
              </a:solidFill>
            </a:endParaRPr>
          </a:p>
        </p:txBody>
      </p:sp>
      <p:sp>
        <p:nvSpPr>
          <p:cNvPr id="82" name="Google Shape;82;p16"/>
          <p:cNvSpPr txBox="1"/>
          <p:nvPr/>
        </p:nvSpPr>
        <p:spPr>
          <a:xfrm>
            <a:off x="323450" y="2785575"/>
            <a:ext cx="3070800" cy="694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a:t>Course catalog OER/ no-cost</a:t>
            </a:r>
            <a:endParaRPr sz="2400"/>
          </a:p>
        </p:txBody>
      </p:sp>
      <p:sp>
        <p:nvSpPr>
          <p:cNvPr id="83" name="Google Shape;83;p16"/>
          <p:cNvSpPr txBox="1"/>
          <p:nvPr/>
        </p:nvSpPr>
        <p:spPr>
          <a:xfrm>
            <a:off x="4981875" y="2785575"/>
            <a:ext cx="3327600" cy="694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a:t>Student savings AY19</a:t>
            </a:r>
            <a:endParaRPr sz="2400"/>
          </a:p>
        </p:txBody>
      </p:sp>
      <p:cxnSp>
        <p:nvCxnSpPr>
          <p:cNvPr id="84" name="Google Shape;84;p16"/>
          <p:cNvCxnSpPr/>
          <p:nvPr/>
        </p:nvCxnSpPr>
        <p:spPr>
          <a:xfrm>
            <a:off x="389800" y="0"/>
            <a:ext cx="855600" cy="1350000"/>
          </a:xfrm>
          <a:prstGeom prst="straightConnector1">
            <a:avLst/>
          </a:prstGeom>
          <a:noFill/>
          <a:ln w="9525" cap="flat" cmpd="sng">
            <a:solidFill>
              <a:srgbClr val="D9D9D9"/>
            </a:solidFill>
            <a:prstDash val="solid"/>
            <a:round/>
            <a:headEnd type="none" w="med" len="med"/>
            <a:tailEnd type="none" w="med" len="med"/>
          </a:ln>
        </p:spPr>
      </p:cxnSp>
      <p:cxnSp>
        <p:nvCxnSpPr>
          <p:cNvPr id="85" name="Google Shape;85;p16"/>
          <p:cNvCxnSpPr/>
          <p:nvPr/>
        </p:nvCxnSpPr>
        <p:spPr>
          <a:xfrm>
            <a:off x="275725" y="-85575"/>
            <a:ext cx="6066000" cy="1464300"/>
          </a:xfrm>
          <a:prstGeom prst="straightConnector1">
            <a:avLst/>
          </a:prstGeom>
          <a:noFill/>
          <a:ln w="9525" cap="flat" cmpd="sng">
            <a:solidFill>
              <a:srgbClr val="D9D9D9"/>
            </a:solidFill>
            <a:prstDash val="solid"/>
            <a:round/>
            <a:headEnd type="none" w="med" len="med"/>
            <a:tailEnd type="none" w="med" len="med"/>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7"/>
          <p:cNvSpPr txBox="1">
            <a:spLocks noGrp="1"/>
          </p:cNvSpPr>
          <p:nvPr>
            <p:ph type="title"/>
          </p:nvPr>
        </p:nvSpPr>
        <p:spPr>
          <a:xfrm>
            <a:off x="311700" y="228175"/>
            <a:ext cx="8520600" cy="78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a:t>What we’re going to do</a:t>
            </a:r>
            <a:endParaRPr sz="4000"/>
          </a:p>
        </p:txBody>
      </p:sp>
      <p:sp>
        <p:nvSpPr>
          <p:cNvPr id="91" name="Google Shape;91;p17"/>
          <p:cNvSpPr txBox="1">
            <a:spLocks noGrp="1"/>
          </p:cNvSpPr>
          <p:nvPr>
            <p:ph type="body" idx="1"/>
          </p:nvPr>
        </p:nvSpPr>
        <p:spPr>
          <a:xfrm>
            <a:off x="311700" y="1378575"/>
            <a:ext cx="8520600" cy="319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Best practices in digital accessibility for OER</a:t>
            </a:r>
            <a:endParaRPr/>
          </a:p>
          <a:p>
            <a:pPr marL="0" lvl="0" indent="0" algn="l" rtl="0">
              <a:spcBef>
                <a:spcPts val="1600"/>
              </a:spcBef>
              <a:spcAft>
                <a:spcPts val="1600"/>
              </a:spcAft>
              <a:buClr>
                <a:schemeClr val="dk1"/>
              </a:buClr>
              <a:buSzPts val="1100"/>
              <a:buFont typeface="Arial"/>
              <a:buNone/>
            </a:pPr>
            <a:r>
              <a:rPr lang="en"/>
              <a:t>Methods to sustain digital accessibility of OER at scale</a:t>
            </a:r>
            <a:endParaRPr/>
          </a:p>
        </p:txBody>
      </p:sp>
      <p:cxnSp>
        <p:nvCxnSpPr>
          <p:cNvPr id="92" name="Google Shape;92;p17"/>
          <p:cNvCxnSpPr/>
          <p:nvPr/>
        </p:nvCxnSpPr>
        <p:spPr>
          <a:xfrm flipH="1">
            <a:off x="323450" y="988775"/>
            <a:ext cx="9003300" cy="9300"/>
          </a:xfrm>
          <a:prstGeom prst="straightConnector1">
            <a:avLst/>
          </a:prstGeom>
          <a:noFill/>
          <a:ln w="38100" cap="flat" cmpd="sng">
            <a:solidFill>
              <a:srgbClr val="3D85C6"/>
            </a:solidFill>
            <a:prstDash val="solid"/>
            <a:round/>
            <a:headEnd type="none" w="med" len="med"/>
            <a:tailEnd type="none" w="med" len="med"/>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8"/>
          <p:cNvSpPr txBox="1">
            <a:spLocks noGrp="1"/>
          </p:cNvSpPr>
          <p:nvPr>
            <p:ph type="title"/>
          </p:nvPr>
        </p:nvSpPr>
        <p:spPr>
          <a:xfrm>
            <a:off x="311700" y="16279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5000"/>
              <a:t>Best practices</a:t>
            </a:r>
            <a:endParaRPr sz="50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9"/>
          <p:cNvSpPr txBox="1">
            <a:spLocks noGrp="1"/>
          </p:cNvSpPr>
          <p:nvPr>
            <p:ph type="title"/>
          </p:nvPr>
        </p:nvSpPr>
        <p:spPr>
          <a:xfrm>
            <a:off x="311700" y="228175"/>
            <a:ext cx="8520600" cy="78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a:t>Frameworks</a:t>
            </a:r>
            <a:endParaRPr sz="4000"/>
          </a:p>
        </p:txBody>
      </p:sp>
      <p:sp>
        <p:nvSpPr>
          <p:cNvPr id="103" name="Google Shape;103;p19"/>
          <p:cNvSpPr txBox="1">
            <a:spLocks noGrp="1"/>
          </p:cNvSpPr>
          <p:nvPr>
            <p:ph type="body" idx="1"/>
          </p:nvPr>
        </p:nvSpPr>
        <p:spPr>
          <a:xfrm>
            <a:off x="311700" y="1378575"/>
            <a:ext cx="8520600" cy="319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Universal Design for Learning (UDL)</a:t>
            </a:r>
            <a:endParaRPr/>
          </a:p>
          <a:p>
            <a:pPr marL="0" lvl="0" indent="0" algn="l" rtl="0">
              <a:spcBef>
                <a:spcPts val="1600"/>
              </a:spcBef>
              <a:spcAft>
                <a:spcPts val="0"/>
              </a:spcAft>
              <a:buNone/>
            </a:pPr>
            <a:r>
              <a:rPr lang="en"/>
              <a:t>Web Content Accessibility Guidelines (WCAG) 2.x</a:t>
            </a:r>
            <a:endParaRPr/>
          </a:p>
          <a:p>
            <a:pPr marL="0" lvl="0" indent="0" algn="l" rtl="0">
              <a:spcBef>
                <a:spcPts val="1600"/>
              </a:spcBef>
              <a:spcAft>
                <a:spcPts val="1600"/>
              </a:spcAft>
              <a:buNone/>
            </a:pPr>
            <a:r>
              <a:rPr lang="en"/>
              <a:t>(also Quality Matters)</a:t>
            </a:r>
            <a:endParaRPr/>
          </a:p>
        </p:txBody>
      </p:sp>
      <p:cxnSp>
        <p:nvCxnSpPr>
          <p:cNvPr id="104" name="Google Shape;104;p19"/>
          <p:cNvCxnSpPr/>
          <p:nvPr/>
        </p:nvCxnSpPr>
        <p:spPr>
          <a:xfrm flipH="1">
            <a:off x="323450" y="988775"/>
            <a:ext cx="9003300" cy="9300"/>
          </a:xfrm>
          <a:prstGeom prst="straightConnector1">
            <a:avLst/>
          </a:prstGeom>
          <a:noFill/>
          <a:ln w="38100" cap="flat" cmpd="sng">
            <a:solidFill>
              <a:srgbClr val="3D85C6"/>
            </a:solidFill>
            <a:prstDash val="solid"/>
            <a:round/>
            <a:headEnd type="none" w="med" len="med"/>
            <a:tailEnd type="none" w="med" len="med"/>
          </a:ln>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pic>
        <p:nvPicPr>
          <p:cNvPr id="109" name="Google Shape;109;p20"/>
          <p:cNvPicPr preferRelativeResize="0"/>
          <p:nvPr/>
        </p:nvPicPr>
        <p:blipFill>
          <a:blip r:embed="rId3">
            <a:alphaModFix/>
          </a:blip>
          <a:stretch>
            <a:fillRect/>
          </a:stretch>
        </p:blipFill>
        <p:spPr>
          <a:xfrm>
            <a:off x="1402875" y="0"/>
            <a:ext cx="6338250" cy="5143500"/>
          </a:xfrm>
          <a:prstGeom prst="rect">
            <a:avLst/>
          </a:prstGeom>
          <a:noFill/>
          <a:ln>
            <a:noFill/>
          </a:ln>
        </p:spPr>
      </p:pic>
      <p:sp>
        <p:nvSpPr>
          <p:cNvPr id="110" name="Google Shape;110;p20"/>
          <p:cNvSpPr/>
          <p:nvPr/>
        </p:nvSpPr>
        <p:spPr>
          <a:xfrm>
            <a:off x="1247175" y="100150"/>
            <a:ext cx="2421600" cy="49704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0"/>
          <p:cNvSpPr/>
          <p:nvPr/>
        </p:nvSpPr>
        <p:spPr>
          <a:xfrm>
            <a:off x="2976850" y="3255225"/>
            <a:ext cx="6167100" cy="18882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0"/>
          <p:cNvSpPr txBox="1"/>
          <p:nvPr/>
        </p:nvSpPr>
        <p:spPr>
          <a:xfrm>
            <a:off x="209375" y="564425"/>
            <a:ext cx="3067800" cy="42150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en" sz="3000">
                <a:solidFill>
                  <a:srgbClr val="434343"/>
                </a:solidFill>
                <a:latin typeface="Oswald"/>
                <a:ea typeface="Oswald"/>
                <a:cs typeface="Oswald"/>
                <a:sym typeface="Oswald"/>
              </a:rPr>
              <a:t>UDL</a:t>
            </a:r>
            <a:endParaRPr sz="3000">
              <a:solidFill>
                <a:srgbClr val="434343"/>
              </a:solidFill>
              <a:latin typeface="Oswald"/>
              <a:ea typeface="Oswald"/>
              <a:cs typeface="Oswald"/>
              <a:sym typeface="Oswald"/>
            </a:endParaRPr>
          </a:p>
          <a:p>
            <a:pPr marL="0" lvl="0" indent="0" algn="l" rtl="0">
              <a:lnSpc>
                <a:spcPct val="150000"/>
              </a:lnSpc>
              <a:spcBef>
                <a:spcPts val="0"/>
              </a:spcBef>
              <a:spcAft>
                <a:spcPts val="0"/>
              </a:spcAft>
              <a:buNone/>
            </a:pPr>
            <a:r>
              <a:rPr lang="en" sz="1800">
                <a:solidFill>
                  <a:srgbClr val="434343"/>
                </a:solidFill>
              </a:rPr>
              <a:t>Alternative representations</a:t>
            </a:r>
            <a:endParaRPr sz="1800">
              <a:solidFill>
                <a:srgbClr val="434343"/>
              </a:solidFill>
            </a:endParaRPr>
          </a:p>
          <a:p>
            <a:pPr marL="0" lvl="0" indent="0" algn="l" rtl="0">
              <a:lnSpc>
                <a:spcPct val="150000"/>
              </a:lnSpc>
              <a:spcBef>
                <a:spcPts val="0"/>
              </a:spcBef>
              <a:spcAft>
                <a:spcPts val="0"/>
              </a:spcAft>
              <a:buNone/>
            </a:pPr>
            <a:r>
              <a:rPr lang="en" sz="1800">
                <a:solidFill>
                  <a:srgbClr val="434343"/>
                </a:solidFill>
              </a:rPr>
              <a:t>Customizable display</a:t>
            </a:r>
            <a:endParaRPr sz="1800">
              <a:solidFill>
                <a:srgbClr val="434343"/>
              </a:solidFill>
            </a:endParaRPr>
          </a:p>
          <a:p>
            <a:pPr marL="0" lvl="0" indent="0" algn="l" rtl="0">
              <a:lnSpc>
                <a:spcPct val="150000"/>
              </a:lnSpc>
              <a:spcBef>
                <a:spcPts val="0"/>
              </a:spcBef>
              <a:spcAft>
                <a:spcPts val="0"/>
              </a:spcAft>
              <a:buNone/>
            </a:pPr>
            <a:r>
              <a:rPr lang="en" sz="1800">
                <a:solidFill>
                  <a:srgbClr val="434343"/>
                </a:solidFill>
              </a:rPr>
              <a:t>Variable navigation</a:t>
            </a:r>
            <a:endParaRPr sz="1800">
              <a:solidFill>
                <a:srgbClr val="434343"/>
              </a:solidFill>
            </a:endParaRPr>
          </a:p>
          <a:p>
            <a:pPr marL="0" lvl="0" indent="0" algn="l" rtl="0">
              <a:lnSpc>
                <a:spcPct val="150000"/>
              </a:lnSpc>
              <a:spcBef>
                <a:spcPts val="0"/>
              </a:spcBef>
              <a:spcAft>
                <a:spcPts val="0"/>
              </a:spcAft>
              <a:buNone/>
            </a:pPr>
            <a:r>
              <a:rPr lang="en" sz="1800">
                <a:solidFill>
                  <a:srgbClr val="434343"/>
                </a:solidFill>
              </a:rPr>
              <a:t>Clear language</a:t>
            </a:r>
            <a:endParaRPr sz="1800">
              <a:solidFill>
                <a:srgbClr val="43434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1"/>
                                        </p:tgtEl>
                                        <p:attrNameLst>
                                          <p:attrName>style.visibility</p:attrName>
                                        </p:attrNameLst>
                                      </p:cBhvr>
                                      <p:to>
                                        <p:strVal val="visible"/>
                                      </p:to>
                                    </p:set>
                                  </p:childTnLst>
                                </p:cTn>
                              </p:par>
                            </p:childTnLst>
                          </p:cTn>
                        </p:par>
                        <p:par>
                          <p:cTn id="9" fill="hold">
                            <p:stCondLst>
                              <p:cond delay="0"/>
                            </p:stCondLst>
                            <p:childTnLst>
                              <p:par>
                                <p:cTn id="10" presetID="10" presetClass="entr" presetSubtype="0" fill="hold" nodeType="afterEffect">
                                  <p:stCondLst>
                                    <p:cond delay="0"/>
                                  </p:stCondLst>
                                  <p:childTnLst>
                                    <p:set>
                                      <p:cBhvr>
                                        <p:cTn id="11" dur="1" fill="hold">
                                          <p:stCondLst>
                                            <p:cond delay="0"/>
                                          </p:stCondLst>
                                        </p:cTn>
                                        <p:tgtEl>
                                          <p:spTgt spid="112"/>
                                        </p:tgtEl>
                                        <p:attrNameLst>
                                          <p:attrName>style.visibility</p:attrName>
                                        </p:attrNameLst>
                                      </p:cBhvr>
                                      <p:to>
                                        <p:strVal val="visible"/>
                                      </p:to>
                                    </p:set>
                                    <p:animEffect transition="in" filter="fade">
                                      <p:cBhvr>
                                        <p:cTn id="12" dur="1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1"/>
          <p:cNvSpPr txBox="1"/>
          <p:nvPr/>
        </p:nvSpPr>
        <p:spPr>
          <a:xfrm>
            <a:off x="209375" y="564425"/>
            <a:ext cx="3067800" cy="42150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en" sz="3000">
                <a:solidFill>
                  <a:srgbClr val="434343"/>
                </a:solidFill>
                <a:latin typeface="Oswald"/>
                <a:ea typeface="Oswald"/>
                <a:cs typeface="Oswald"/>
                <a:sym typeface="Oswald"/>
              </a:rPr>
              <a:t>UDL - What</a:t>
            </a:r>
            <a:endParaRPr sz="3000">
              <a:solidFill>
                <a:srgbClr val="434343"/>
              </a:solidFill>
              <a:latin typeface="Oswald"/>
              <a:ea typeface="Oswald"/>
              <a:cs typeface="Oswald"/>
              <a:sym typeface="Oswald"/>
            </a:endParaRPr>
          </a:p>
          <a:p>
            <a:pPr marL="0" lvl="0" indent="0" algn="l" rtl="0">
              <a:lnSpc>
                <a:spcPct val="150000"/>
              </a:lnSpc>
              <a:spcBef>
                <a:spcPts val="0"/>
              </a:spcBef>
              <a:spcAft>
                <a:spcPts val="0"/>
              </a:spcAft>
              <a:buNone/>
            </a:pPr>
            <a:r>
              <a:rPr lang="en" sz="1800">
                <a:solidFill>
                  <a:srgbClr val="434343"/>
                </a:solidFill>
              </a:rPr>
              <a:t>Alternative representations</a:t>
            </a:r>
            <a:endParaRPr sz="1800">
              <a:solidFill>
                <a:srgbClr val="434343"/>
              </a:solidFill>
            </a:endParaRPr>
          </a:p>
          <a:p>
            <a:pPr marL="0" lvl="0" indent="0" algn="l" rtl="0">
              <a:lnSpc>
                <a:spcPct val="150000"/>
              </a:lnSpc>
              <a:spcBef>
                <a:spcPts val="0"/>
              </a:spcBef>
              <a:spcAft>
                <a:spcPts val="0"/>
              </a:spcAft>
              <a:buNone/>
            </a:pPr>
            <a:r>
              <a:rPr lang="en" sz="1800">
                <a:solidFill>
                  <a:srgbClr val="434343"/>
                </a:solidFill>
              </a:rPr>
              <a:t>...</a:t>
            </a:r>
            <a:endParaRPr sz="1800">
              <a:solidFill>
                <a:srgbClr val="434343"/>
              </a:solidFill>
            </a:endParaRPr>
          </a:p>
        </p:txBody>
      </p:sp>
      <p:sp>
        <p:nvSpPr>
          <p:cNvPr id="118" name="Google Shape;118;p21"/>
          <p:cNvSpPr txBox="1"/>
          <p:nvPr/>
        </p:nvSpPr>
        <p:spPr>
          <a:xfrm>
            <a:off x="4949950" y="564425"/>
            <a:ext cx="3067800" cy="42150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en" sz="3000">
                <a:solidFill>
                  <a:srgbClr val="434343"/>
                </a:solidFill>
                <a:latin typeface="Oswald"/>
                <a:ea typeface="Oswald"/>
                <a:cs typeface="Oswald"/>
                <a:sym typeface="Oswald"/>
              </a:rPr>
              <a:t>WCAG - How</a:t>
            </a:r>
            <a:endParaRPr sz="3000">
              <a:solidFill>
                <a:srgbClr val="434343"/>
              </a:solidFill>
              <a:latin typeface="Oswald"/>
              <a:ea typeface="Oswald"/>
              <a:cs typeface="Oswald"/>
              <a:sym typeface="Oswald"/>
            </a:endParaRPr>
          </a:p>
          <a:p>
            <a:pPr marL="0" lvl="0" indent="0" algn="l" rtl="0">
              <a:lnSpc>
                <a:spcPct val="150000"/>
              </a:lnSpc>
              <a:spcBef>
                <a:spcPts val="0"/>
              </a:spcBef>
              <a:spcAft>
                <a:spcPts val="0"/>
              </a:spcAft>
              <a:buNone/>
            </a:pPr>
            <a:r>
              <a:rPr lang="en" sz="1800">
                <a:solidFill>
                  <a:srgbClr val="434343"/>
                </a:solidFill>
              </a:rPr>
              <a:t>1.1.1   Image descriptions</a:t>
            </a:r>
            <a:endParaRPr sz="1800">
              <a:solidFill>
                <a:srgbClr val="434343"/>
              </a:solidFill>
            </a:endParaRPr>
          </a:p>
          <a:p>
            <a:pPr marL="0" lvl="0" indent="0" algn="l" rtl="0">
              <a:lnSpc>
                <a:spcPct val="150000"/>
              </a:lnSpc>
              <a:spcBef>
                <a:spcPts val="0"/>
              </a:spcBef>
              <a:spcAft>
                <a:spcPts val="0"/>
              </a:spcAft>
              <a:buNone/>
            </a:pPr>
            <a:r>
              <a:rPr lang="en" sz="1800">
                <a:solidFill>
                  <a:srgbClr val="434343"/>
                </a:solidFill>
              </a:rPr>
              <a:t>1.2.2   Video captions</a:t>
            </a:r>
            <a:endParaRPr sz="1800">
              <a:solidFill>
                <a:srgbClr val="434343"/>
              </a:solidFill>
            </a:endParaRPr>
          </a:p>
          <a:p>
            <a:pPr marL="0" lvl="0" indent="0" algn="l" rtl="0">
              <a:lnSpc>
                <a:spcPct val="150000"/>
              </a:lnSpc>
              <a:spcBef>
                <a:spcPts val="0"/>
              </a:spcBef>
              <a:spcAft>
                <a:spcPts val="0"/>
              </a:spcAft>
              <a:buNone/>
            </a:pPr>
            <a:r>
              <a:rPr lang="en" sz="1800">
                <a:solidFill>
                  <a:srgbClr val="434343"/>
                </a:solidFill>
              </a:rPr>
              <a:t>1.2.3   Audio description</a:t>
            </a:r>
            <a:endParaRPr sz="1800">
              <a:solidFill>
                <a:srgbClr val="434343"/>
              </a:solidFill>
            </a:endParaRPr>
          </a:p>
          <a:p>
            <a:pPr marL="0" lvl="0" indent="0" algn="l" rtl="0">
              <a:lnSpc>
                <a:spcPct val="150000"/>
              </a:lnSpc>
              <a:spcBef>
                <a:spcPts val="0"/>
              </a:spcBef>
              <a:spcAft>
                <a:spcPts val="0"/>
              </a:spcAft>
              <a:buNone/>
            </a:pPr>
            <a:r>
              <a:rPr lang="en" sz="1800">
                <a:solidFill>
                  <a:srgbClr val="434343"/>
                </a:solidFill>
              </a:rPr>
              <a:t>1.4.4   Resize text</a:t>
            </a:r>
            <a:endParaRPr sz="1800">
              <a:solidFill>
                <a:srgbClr val="434343"/>
              </a:solidFill>
            </a:endParaRPr>
          </a:p>
          <a:p>
            <a:pPr marL="0" lvl="0" indent="0" algn="l" rtl="0">
              <a:lnSpc>
                <a:spcPct val="150000"/>
              </a:lnSpc>
              <a:spcBef>
                <a:spcPts val="0"/>
              </a:spcBef>
              <a:spcAft>
                <a:spcPts val="0"/>
              </a:spcAft>
              <a:buNone/>
            </a:pPr>
            <a:r>
              <a:rPr lang="en" sz="1800">
                <a:solidFill>
                  <a:srgbClr val="434343"/>
                </a:solidFill>
              </a:rPr>
              <a:t>...</a:t>
            </a:r>
            <a:endParaRPr sz="1800">
              <a:solidFill>
                <a:srgbClr val="434343"/>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2"/>
          <p:cNvSpPr txBox="1">
            <a:spLocks noGrp="1"/>
          </p:cNvSpPr>
          <p:nvPr>
            <p:ph type="title"/>
          </p:nvPr>
        </p:nvSpPr>
        <p:spPr>
          <a:xfrm>
            <a:off x="311700" y="228175"/>
            <a:ext cx="8520600" cy="78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a:t>Partners committed to accessibility</a:t>
            </a:r>
            <a:endParaRPr sz="4000"/>
          </a:p>
        </p:txBody>
      </p:sp>
      <p:sp>
        <p:nvSpPr>
          <p:cNvPr id="124" name="Google Shape;124;p22"/>
          <p:cNvSpPr txBox="1">
            <a:spLocks noGrp="1"/>
          </p:cNvSpPr>
          <p:nvPr>
            <p:ph type="body" idx="1"/>
          </p:nvPr>
        </p:nvSpPr>
        <p:spPr>
          <a:xfrm>
            <a:off x="323450" y="2224300"/>
            <a:ext cx="8520600" cy="148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hlink"/>
                </a:solidFill>
                <a:uFill>
                  <a:noFill/>
                </a:uFill>
                <a:hlinkClick r:id="rId3"/>
              </a:rPr>
              <a:t>Accessibility statement</a:t>
            </a:r>
            <a:endParaRPr/>
          </a:p>
          <a:p>
            <a:pPr marL="0" lvl="0" indent="0" algn="l" rtl="0">
              <a:spcBef>
                <a:spcPts val="1600"/>
              </a:spcBef>
              <a:spcAft>
                <a:spcPts val="0"/>
              </a:spcAft>
              <a:buNone/>
            </a:pPr>
            <a:r>
              <a:rPr lang="en">
                <a:solidFill>
                  <a:schemeClr val="hlink"/>
                </a:solidFill>
                <a:uFill>
                  <a:noFill/>
                </a:uFill>
                <a:hlinkClick r:id="rId4"/>
              </a:rPr>
              <a:t>Accessibility roadmap</a:t>
            </a:r>
            <a:endParaRPr/>
          </a:p>
          <a:p>
            <a:pPr marL="0" lvl="0" indent="0" algn="l" rtl="0">
              <a:spcBef>
                <a:spcPts val="1600"/>
              </a:spcBef>
              <a:spcAft>
                <a:spcPts val="1600"/>
              </a:spcAft>
              <a:buNone/>
            </a:pPr>
            <a:r>
              <a:rPr lang="en">
                <a:solidFill>
                  <a:schemeClr val="hlink"/>
                </a:solidFill>
                <a:uFill>
                  <a:noFill/>
                </a:uFill>
                <a:hlinkClick r:id="rId5"/>
              </a:rPr>
              <a:t>VPAT</a:t>
            </a:r>
            <a:endParaRPr/>
          </a:p>
        </p:txBody>
      </p:sp>
      <p:cxnSp>
        <p:nvCxnSpPr>
          <p:cNvPr id="125" name="Google Shape;125;p22"/>
          <p:cNvCxnSpPr/>
          <p:nvPr/>
        </p:nvCxnSpPr>
        <p:spPr>
          <a:xfrm flipH="1">
            <a:off x="323450" y="988775"/>
            <a:ext cx="9003300" cy="9300"/>
          </a:xfrm>
          <a:prstGeom prst="straightConnector1">
            <a:avLst/>
          </a:prstGeom>
          <a:noFill/>
          <a:ln w="38100" cap="flat" cmpd="sng">
            <a:solidFill>
              <a:srgbClr val="3D85C6"/>
            </a:solidFill>
            <a:prstDash val="solid"/>
            <a:round/>
            <a:headEnd type="none" w="med" len="med"/>
            <a:tailEnd type="none" w="med" len="med"/>
          </a:ln>
        </p:spPr>
      </p:cxnSp>
      <p:pic>
        <p:nvPicPr>
          <p:cNvPr id="126" name="Google Shape;126;p22"/>
          <p:cNvPicPr preferRelativeResize="0"/>
          <p:nvPr/>
        </p:nvPicPr>
        <p:blipFill>
          <a:blip r:embed="rId6">
            <a:alphaModFix/>
          </a:blip>
          <a:stretch>
            <a:fillRect/>
          </a:stretch>
        </p:blipFill>
        <p:spPr>
          <a:xfrm>
            <a:off x="4294700" y="2567177"/>
            <a:ext cx="4537599" cy="796875"/>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1478</Words>
  <Application>Microsoft Macintosh PowerPoint</Application>
  <PresentationFormat>On-screen Show (16:9)</PresentationFormat>
  <Paragraphs>142</Paragraphs>
  <Slides>17</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Oswald</vt:lpstr>
      <vt:lpstr>Source Sans Pro</vt:lpstr>
      <vt:lpstr>Roboto</vt:lpstr>
      <vt:lpstr>Corbel</vt:lpstr>
      <vt:lpstr>Calibri</vt:lpstr>
      <vt:lpstr>Arial</vt:lpstr>
      <vt:lpstr>Simple Light</vt:lpstr>
      <vt:lpstr>PowerPoint Presentation</vt:lpstr>
      <vt:lpstr>Who we are</vt:lpstr>
      <vt:lpstr>Our scale</vt:lpstr>
      <vt:lpstr>What we’re going to do</vt:lpstr>
      <vt:lpstr>Best practices</vt:lpstr>
      <vt:lpstr>Frameworks</vt:lpstr>
      <vt:lpstr>PowerPoint Presentation</vt:lpstr>
      <vt:lpstr>PowerPoint Presentation</vt:lpstr>
      <vt:lpstr>Partners committed to accessibility</vt:lpstr>
      <vt:lpstr>Practices to sustain</vt:lpstr>
      <vt:lpstr>Training - subject matter experts</vt:lpstr>
      <vt:lpstr>Training - instructors</vt:lpstr>
      <vt:lpstr>Job aid</vt:lpstr>
      <vt:lpstr>Quality assurance</vt:lpstr>
      <vt:lpstr>PowerPoint Presentation</vt:lpstr>
      <vt:lpstr>Contact us</vt:lpstr>
      <vt:lpstr>Materials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j smith</cp:lastModifiedBy>
  <cp:revision>2</cp:revision>
  <dcterms:modified xsi:type="dcterms:W3CDTF">2019-06-12T17:16:44Z</dcterms:modified>
</cp:coreProperties>
</file>