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256" r:id="rId2"/>
    <p:sldId id="288" r:id="rId3"/>
    <p:sldId id="289" r:id="rId4"/>
    <p:sldId id="276" r:id="rId5"/>
    <p:sldId id="275" r:id="rId6"/>
    <p:sldId id="286" r:id="rId7"/>
    <p:sldId id="277" r:id="rId8"/>
    <p:sldId id="280" r:id="rId9"/>
    <p:sldId id="258" r:id="rId10"/>
    <p:sldId id="278" r:id="rId11"/>
    <p:sldId id="279" r:id="rId12"/>
    <p:sldId id="285" r:id="rId13"/>
    <p:sldId id="263" r:id="rId14"/>
    <p:sldId id="260" r:id="rId15"/>
    <p:sldId id="261" r:id="rId16"/>
    <p:sldId id="262" r:id="rId17"/>
    <p:sldId id="264" r:id="rId18"/>
    <p:sldId id="290" r:id="rId19"/>
    <p:sldId id="291" r:id="rId20"/>
    <p:sldId id="287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10"/>
    <p:restoredTop sz="89555"/>
  </p:normalViewPr>
  <p:slideViewPr>
    <p:cSldViewPr snapToGrid="0" snapToObjects="1">
      <p:cViewPr varScale="1">
        <p:scale>
          <a:sx n="88" d="100"/>
          <a:sy n="88" d="100"/>
        </p:scale>
        <p:origin x="192" y="4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203C61-3065-CD4F-B679-48F40BD9A695}" type="datetimeFigureOut">
              <a:rPr lang="en-US" smtClean="0"/>
              <a:t>5/28/19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D46F12-CC36-5F47-BD0A-6C7687A77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7581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D46F12-CC36-5F47-BD0A-6C7687A7788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4738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D46F12-CC36-5F47-BD0A-6C7687A7788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4093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D46F12-CC36-5F47-BD0A-6C7687A7788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651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D46F12-CC36-5F47-BD0A-6C7687A7788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7846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D46F12-CC36-5F47-BD0A-6C7687A7788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145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D46F12-CC36-5F47-BD0A-6C7687A7788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3400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D46F12-CC36-5F47-BD0A-6C7687A7788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0429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D46F12-CC36-5F47-BD0A-6C7687A7788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5947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D46F12-CC36-5F47-BD0A-6C7687A7788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2571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D46F12-CC36-5F47-BD0A-6C7687A7788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8526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D46F12-CC36-5F47-BD0A-6C7687A77887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9088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D46F12-CC36-5F47-BD0A-6C7687A7788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62129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D46F12-CC36-5F47-BD0A-6C7687A7788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7335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D46F12-CC36-5F47-BD0A-6C7687A7788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7452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D46F12-CC36-5F47-BD0A-6C7687A7788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9966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D46F12-CC36-5F47-BD0A-6C7687A7788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7705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D46F12-CC36-5F47-BD0A-6C7687A7788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3454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D46F12-CC36-5F47-BD0A-6C7687A7788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0727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D46F12-CC36-5F47-BD0A-6C7687A7788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8341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D46F12-CC36-5F47-BD0A-6C7687A7788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092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22F21F-83F8-A14E-84BB-D5704FC42E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947B6B-C26F-8641-B131-8C4F63846A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15E838-CB7F-604F-B0E5-5FCCA081DE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6E462-CBFE-8F4A-9FEB-B9F2FAA489B2}" type="datetimeFigureOut">
              <a:rPr lang="en-US" smtClean="0"/>
              <a:t>5/28/19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C214B5-6BA4-A646-8DC7-A9C65D982D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CA2785-2A99-7549-8E34-0848D6D191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F62AD-FC3B-634C-BC7B-17ECE12F56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34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877FD1-AA82-564A-A30C-BB4CFD5D17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3F18CC3-D871-A343-A4D0-91C4EE76E2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6031FC-3B50-4B43-A2C1-42DE64AEBD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6E462-CBFE-8F4A-9FEB-B9F2FAA489B2}" type="datetimeFigureOut">
              <a:rPr lang="en-US" smtClean="0"/>
              <a:t>5/28/19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146D86-5401-434F-A3D2-34340A5DCF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48E937-14CD-CA4E-BBC9-49DE3102C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F62AD-FC3B-634C-BC7B-17ECE12F56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616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59BBDFF-1941-E042-9239-DBF6877E2C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C6DF2B-A120-E94D-98A1-71E7CCDEC1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4E0E63-A89E-4343-8A29-75B8B5BB2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6E462-CBFE-8F4A-9FEB-B9F2FAA489B2}" type="datetimeFigureOut">
              <a:rPr lang="en-US" smtClean="0"/>
              <a:t>5/28/19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0F36C2-1B8E-074B-95EC-690638048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9871B1-3B32-294F-99A7-EF34F7DF8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F62AD-FC3B-634C-BC7B-17ECE12F56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24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1D3C8-6F08-2346-BA70-F1D00BAA43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376CA9-CE5A-4148-ABF8-B555BD2F45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288319-7A64-CE4E-BCBD-145D17C75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6E462-CBFE-8F4A-9FEB-B9F2FAA489B2}" type="datetimeFigureOut">
              <a:rPr lang="en-US" smtClean="0"/>
              <a:t>5/28/19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D93A1D-A902-034B-AC58-2B05279DE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C625B0-947B-8847-91D4-9CDF2B6728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F62AD-FC3B-634C-BC7B-17ECE12F56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050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45B6BE-3162-F449-A320-FB45FAE983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1B8F15-BF1B-2644-89D8-63ACEDEFD6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067ABD-3CD2-8146-8DD0-6AC5C28D30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6E462-CBFE-8F4A-9FEB-B9F2FAA489B2}" type="datetimeFigureOut">
              <a:rPr lang="en-US" smtClean="0"/>
              <a:t>5/28/19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93DB51-6D73-364F-AC03-3587223725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4BD0AE-0C75-FA48-89A4-F1FDF2C517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F62AD-FC3B-634C-BC7B-17ECE12F56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383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9A6479-0972-E64E-B37E-4C36E2E416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82BB44-17F1-AD4E-9E5F-D0C97F10C2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04A280-A418-7848-A8DF-3AAFF9823B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6EA018-A9F8-4F40-A279-0E9B3456E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6E462-CBFE-8F4A-9FEB-B9F2FAA489B2}" type="datetimeFigureOut">
              <a:rPr lang="en-US" smtClean="0"/>
              <a:t>5/28/19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D2E63C-C452-784E-BE52-67BBE2256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4EF0DE-2A1A-1742-BBB7-6D570D3C71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F62AD-FC3B-634C-BC7B-17ECE12F56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555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8BE02E-5645-1E43-9616-25E0BAFF6E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BCD94B-0DD5-DB4D-9609-CA52BC52E1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41F0BE-9C7C-CB49-A160-1AE41A9BB7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F2A7EC-0E72-C44A-A5C9-1425F59430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3C9ECC5-099E-3049-B335-8115AA398F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9802391-1467-C144-A8DB-C00C12914C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6E462-CBFE-8F4A-9FEB-B9F2FAA489B2}" type="datetimeFigureOut">
              <a:rPr lang="en-US" smtClean="0"/>
              <a:t>5/28/19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210C14A-61E3-1E45-A615-4ADBB3EBE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6C0C0D9-FA5F-E64F-B7F2-93CBEB9221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F62AD-FC3B-634C-BC7B-17ECE12F56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342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CB1D4B-D36B-804F-9227-5F0D201131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618C7A-9477-2542-A037-F3F15E2806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6E462-CBFE-8F4A-9FEB-B9F2FAA489B2}" type="datetimeFigureOut">
              <a:rPr lang="en-US" smtClean="0"/>
              <a:t>5/28/19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C73C94-A082-FA4D-BA7C-346D5D3DED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B846D9-B4A0-1543-92B9-543108DA3D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F62AD-FC3B-634C-BC7B-17ECE12F56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785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F1CA11-8977-EF4C-80D1-15ABC0839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6E462-CBFE-8F4A-9FEB-B9F2FAA489B2}" type="datetimeFigureOut">
              <a:rPr lang="en-US" smtClean="0"/>
              <a:t>5/28/19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B93EE6D-663E-8B42-99A1-9F5A7CDFD8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53860C-2CB9-7149-8F7D-E52E02D99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F62AD-FC3B-634C-BC7B-17ECE12F56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988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37ECBB-1E98-8D47-A8DC-F43AA84EF3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1E42A6-A7B9-7049-8C02-8BC40469BA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7A24C8-6745-B340-9C93-C58A06CC95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B471E8-8A39-7344-9F36-E8B181A2AB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6E462-CBFE-8F4A-9FEB-B9F2FAA489B2}" type="datetimeFigureOut">
              <a:rPr lang="en-US" smtClean="0"/>
              <a:t>5/28/19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1899E3-6059-D944-885D-5949BC7B1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A12F9A-81C0-FD4C-AFAC-8B29706922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F62AD-FC3B-634C-BC7B-17ECE12F56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736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4608D6-9813-D74E-932B-2CB424749E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CE3E6AC-7662-6F4B-99F5-A54A2648BA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1C29D13-FFE1-6840-80AA-2EDDC3A04C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C3ED41-1399-864F-9FD7-43F1D17939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6E462-CBFE-8F4A-9FEB-B9F2FAA489B2}" type="datetimeFigureOut">
              <a:rPr lang="en-US" smtClean="0"/>
              <a:t>5/28/19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271711-0A42-C340-BCA2-A634314A62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F3031-9707-B74C-8FB4-1478FDC76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F62AD-FC3B-634C-BC7B-17ECE12F56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701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FFB64C-C2D6-1944-9AFB-8EFD708657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A926E2-A570-D14A-95FC-51B55C3803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63E5D5-89F6-0543-9BEA-41F3798A2C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26E462-CBFE-8F4A-9FEB-B9F2FAA489B2}" type="datetimeFigureOut">
              <a:rPr lang="en-US" smtClean="0"/>
              <a:t>5/28/19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315529-E2AE-EB43-9511-A789241DF0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D2C473-0742-0345-B758-359A4D84B1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4F62AD-FC3B-634C-BC7B-17ECE12F56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698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libguides.salemstate.edu/oer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9FFCABE-30FF-0943-A408-69DD0E776C1E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12192000" cy="43410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A95F766-A6E0-2646-BAE8-2533D5934A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4567" y="210063"/>
            <a:ext cx="11182865" cy="1486601"/>
          </a:xfrm>
        </p:spPr>
        <p:txBody>
          <a:bodyPr>
            <a:normAutofit/>
          </a:bodyPr>
          <a:lstStyle/>
          <a:p>
            <a:r>
              <a:rPr lang="en-US" sz="4400" b="1" cap="small" dirty="0">
                <a:cs typeface="Arial" panose="020B0604020202020204" pitchFamily="34" charset="0"/>
              </a:rPr>
              <a:t>OER FROM THE GROUND UP: </a:t>
            </a:r>
            <a:br>
              <a:rPr lang="en-US" sz="4400" b="1" cap="small" dirty="0">
                <a:cs typeface="Arial" panose="020B0604020202020204" pitchFamily="34" charset="0"/>
              </a:rPr>
            </a:br>
            <a:r>
              <a:rPr lang="en-US" sz="4000" b="1" cap="small" dirty="0">
                <a:cs typeface="Arial" panose="020B0604020202020204" pitchFamily="34" charset="0"/>
              </a:rPr>
              <a:t>Building a Faculty Development-based OER Initiative</a:t>
            </a:r>
            <a:endParaRPr lang="en-US" sz="4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09862B0-3095-824F-B030-1748FCAB34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357425"/>
            <a:ext cx="12192000" cy="1322173"/>
          </a:xfrm>
          <a:noFill/>
        </p:spPr>
        <p:txBody>
          <a:bodyPr>
            <a:normAutofit fontScale="92500" lnSpcReduction="10000"/>
          </a:bodyPr>
          <a:lstStyle/>
          <a:p>
            <a:r>
              <a:rPr lang="en-US" sz="2800" b="1" dirty="0">
                <a:latin typeface="+mj-lt"/>
              </a:rPr>
              <a:t>Northeast Regional OER Summit</a:t>
            </a:r>
          </a:p>
          <a:p>
            <a:r>
              <a:rPr lang="en-US" sz="2800" dirty="0">
                <a:latin typeface="+mj-lt"/>
              </a:rPr>
              <a:t>UMass Amherst</a:t>
            </a:r>
          </a:p>
          <a:p>
            <a:r>
              <a:rPr lang="en-US" sz="2800" dirty="0">
                <a:latin typeface="+mj-lt"/>
              </a:rPr>
              <a:t>May 22, 2019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AD8074CB-C884-B442-8909-4BD6AA15C959}"/>
              </a:ext>
            </a:extLst>
          </p:cNvPr>
          <p:cNvSpPr txBox="1">
            <a:spLocks/>
          </p:cNvSpPr>
          <p:nvPr/>
        </p:nvSpPr>
        <p:spPr>
          <a:xfrm>
            <a:off x="354226" y="4442235"/>
            <a:ext cx="11483544" cy="8140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i="1" dirty="0">
                <a:latin typeface="+mj-lt"/>
              </a:rPr>
              <a:t>Elizabeth McKeigue, Gail Rankin, and </a:t>
            </a:r>
            <a:r>
              <a:rPr lang="en-US" sz="2000" i="1" dirty="0" err="1">
                <a:latin typeface="+mj-lt"/>
              </a:rPr>
              <a:t>Roopika</a:t>
            </a:r>
            <a:r>
              <a:rPr lang="en-US" sz="2000" i="1" dirty="0">
                <a:latin typeface="+mj-lt"/>
              </a:rPr>
              <a:t> </a:t>
            </a:r>
            <a:r>
              <a:rPr lang="en-US" sz="2000" i="1" dirty="0" err="1">
                <a:latin typeface="+mj-lt"/>
              </a:rPr>
              <a:t>Risam</a:t>
            </a:r>
            <a:endParaRPr lang="en-US" sz="2000" i="1" dirty="0">
              <a:latin typeface="+mj-lt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i="1" dirty="0">
                <a:latin typeface="+mj-lt"/>
              </a:rPr>
              <a:t>Salem State University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14BB707-CF7B-BB48-BF6B-4A88AA11E5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42285" y="5714677"/>
            <a:ext cx="1117600" cy="3937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51164A7-5D81-294E-AB93-05AC1FCC7231}"/>
              </a:ext>
            </a:extLst>
          </p:cNvPr>
          <p:cNvSpPr txBox="1"/>
          <p:nvPr/>
        </p:nvSpPr>
        <p:spPr>
          <a:xfrm>
            <a:off x="8911771" y="6158949"/>
            <a:ext cx="31786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Attribution-Non-Commercial-</a:t>
            </a:r>
            <a:r>
              <a:rPr lang="en-US" sz="1400" b="1" dirty="0" err="1"/>
              <a:t>ShareAlike</a:t>
            </a:r>
            <a:r>
              <a:rPr lang="en-US" sz="1400" b="1" dirty="0"/>
              <a:t> 4.0 International (CC BY-NC-SA 4.0)</a:t>
            </a:r>
          </a:p>
        </p:txBody>
      </p:sp>
    </p:spTree>
    <p:extLst>
      <p:ext uri="{BB962C8B-B14F-4D97-AF65-F5344CB8AC3E}">
        <p14:creationId xmlns:p14="http://schemas.microsoft.com/office/powerpoint/2010/main" val="27356187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4A9B4-15B2-2947-994F-D60934FBE4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b="1" cap="small" dirty="0"/>
              <a:t>Brand it and Sell it a.k.a. “Make it a Thing”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91B926-1F18-8B4B-9C36-B24800C5DA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3040"/>
            <a:ext cx="10861431" cy="498570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3000" dirty="0">
                <a:latin typeface="+mj-lt"/>
                <a:cs typeface="Arial" panose="020B0604020202020204" pitchFamily="34" charset="0"/>
              </a:rPr>
              <a:t>Names matter: </a:t>
            </a:r>
            <a:r>
              <a:rPr lang="en-US" sz="3000" b="1" dirty="0">
                <a:solidFill>
                  <a:schemeClr val="accent2"/>
                </a:solidFill>
                <a:latin typeface="+mj-lt"/>
                <a:cs typeface="Arial" panose="020B0604020202020204" pitchFamily="34" charset="0"/>
              </a:rPr>
              <a:t>Viking</a:t>
            </a:r>
            <a:r>
              <a:rPr lang="en-US" sz="3000" dirty="0">
                <a:latin typeface="+mj-lt"/>
                <a:cs typeface="Arial" panose="020B0604020202020204" pitchFamily="34" charset="0"/>
              </a:rPr>
              <a:t> OER &amp; Textbook </a:t>
            </a:r>
            <a:r>
              <a:rPr lang="en-US" sz="3000" b="1" dirty="0">
                <a:solidFill>
                  <a:schemeClr val="accent2"/>
                </a:solidFill>
                <a:latin typeface="+mj-lt"/>
                <a:cs typeface="Arial" panose="020B0604020202020204" pitchFamily="34" charset="0"/>
              </a:rPr>
              <a:t>Affordability</a:t>
            </a:r>
            <a:r>
              <a:rPr lang="en-US" sz="3000" dirty="0">
                <a:latin typeface="+mj-lt"/>
                <a:cs typeface="Arial" panose="020B0604020202020204" pitchFamily="34" charset="0"/>
              </a:rPr>
              <a:t> Initiative</a:t>
            </a:r>
          </a:p>
          <a:p>
            <a:pPr>
              <a:lnSpc>
                <a:spcPct val="100000"/>
              </a:lnSpc>
            </a:pPr>
            <a:r>
              <a:rPr lang="en-US" sz="3000" dirty="0">
                <a:latin typeface="+mj-lt"/>
                <a:cs typeface="Arial" panose="020B0604020202020204" pitchFamily="34" charset="0"/>
              </a:rPr>
              <a:t>Present at major campus meetings and ask to get on agendas</a:t>
            </a:r>
          </a:p>
          <a:p>
            <a:pPr marL="0" indent="0">
              <a:lnSpc>
                <a:spcPct val="100000"/>
              </a:lnSpc>
              <a:buNone/>
            </a:pPr>
            <a:endParaRPr lang="en-US" sz="3000" dirty="0">
              <a:latin typeface="+mj-lt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lang="en-US" sz="3000" dirty="0">
              <a:latin typeface="+mj-lt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endParaRPr lang="en-US" sz="3000" dirty="0">
              <a:latin typeface="+mj-lt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3000" b="1" dirty="0">
              <a:latin typeface="+mj-lt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3000" dirty="0">
              <a:latin typeface="+mj-lt"/>
              <a:cs typeface="Arial" panose="020B0604020202020204" pitchFamily="34" charset="0"/>
            </a:endParaRPr>
          </a:p>
          <a:p>
            <a:pPr marL="457200" lvl="1" indent="0">
              <a:spcBef>
                <a:spcPts val="1100"/>
              </a:spcBef>
              <a:buNone/>
            </a:pPr>
            <a:endParaRPr lang="en-US" sz="2800" dirty="0"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FABFFCD-72FD-4340-B2FB-59C5E045A8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151297" y="3274295"/>
            <a:ext cx="3885525" cy="291414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58B6413-4BFE-664D-8D15-659A1FC038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4065442" y="3274294"/>
            <a:ext cx="3885525" cy="291414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07C2F4B-EA16-B747-AE8B-1AA13F17C5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6979586" y="3274296"/>
            <a:ext cx="3885524" cy="291414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7A314CA-93D9-844C-9C2A-04D2D16E4C66}"/>
              </a:ext>
            </a:extLst>
          </p:cNvPr>
          <p:cNvSpPr txBox="1"/>
          <p:nvPr/>
        </p:nvSpPr>
        <p:spPr>
          <a:xfrm>
            <a:off x="498342" y="5843132"/>
            <a:ext cx="11386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Photo Credit: </a:t>
            </a:r>
            <a:r>
              <a:rPr lang="en-US" sz="1200" dirty="0"/>
              <a:t>Samantha </a:t>
            </a:r>
            <a:r>
              <a:rPr lang="en-US" sz="1200" dirty="0" err="1"/>
              <a:t>Giffen</a:t>
            </a:r>
            <a:r>
              <a:rPr lang="en-US" sz="1200" dirty="0"/>
              <a:t> from MASSPIRG</a:t>
            </a:r>
          </a:p>
        </p:txBody>
      </p:sp>
    </p:spTree>
    <p:extLst>
      <p:ext uri="{BB962C8B-B14F-4D97-AF65-F5344CB8AC3E}">
        <p14:creationId xmlns:p14="http://schemas.microsoft.com/office/powerpoint/2010/main" val="15437844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4A9B4-15B2-2947-994F-D60934FBE4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b="1" cap="small" dirty="0"/>
              <a:t>Seek Funding 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91B926-1F18-8B4B-9C36-B24800C5DA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3544"/>
            <a:ext cx="5487649" cy="4758056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3000" dirty="0">
                <a:latin typeface="+mj-lt"/>
                <a:cs typeface="Arial" panose="020B0604020202020204" pitchFamily="34" charset="0"/>
              </a:rPr>
              <a:t>Big money = Grants! </a:t>
            </a:r>
          </a:p>
          <a:p>
            <a:pPr>
              <a:lnSpc>
                <a:spcPct val="100000"/>
              </a:lnSpc>
            </a:pPr>
            <a:r>
              <a:rPr lang="en-US" sz="3000" dirty="0">
                <a:latin typeface="+mj-lt"/>
                <a:cs typeface="Arial" panose="020B0604020202020204" pitchFamily="34" charset="0"/>
              </a:rPr>
              <a:t>Reallocate existing internal funding</a:t>
            </a:r>
          </a:p>
          <a:p>
            <a:pPr>
              <a:lnSpc>
                <a:spcPct val="100000"/>
              </a:lnSpc>
            </a:pPr>
            <a:r>
              <a:rPr lang="en-US" sz="3000" dirty="0">
                <a:latin typeface="+mj-lt"/>
                <a:cs typeface="Arial" panose="020B0604020202020204" pitchFamily="34" charset="0"/>
              </a:rPr>
              <a:t>Create the *ideal* project budget, then cut from there</a:t>
            </a:r>
          </a:p>
          <a:p>
            <a:pPr>
              <a:lnSpc>
                <a:spcPct val="100000"/>
              </a:lnSpc>
            </a:pPr>
            <a:r>
              <a:rPr lang="en-US" sz="3000" dirty="0">
                <a:latin typeface="+mj-lt"/>
                <a:cs typeface="Arial" panose="020B0604020202020204" pitchFamily="34" charset="0"/>
              </a:rPr>
              <a:t>MA DHE Performance Incentive Fund (PIF) Grant made this work possible in such a short timeframe</a:t>
            </a:r>
          </a:p>
          <a:p>
            <a:pPr marL="0" indent="0">
              <a:lnSpc>
                <a:spcPct val="100000"/>
              </a:lnSpc>
              <a:buNone/>
            </a:pPr>
            <a:endParaRPr lang="en-US" sz="3000" b="1" dirty="0">
              <a:latin typeface="+mj-lt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3000" dirty="0">
              <a:latin typeface="+mj-lt"/>
              <a:cs typeface="Arial" panose="020B0604020202020204" pitchFamily="34" charset="0"/>
            </a:endParaRPr>
          </a:p>
          <a:p>
            <a:pPr marL="457200" lvl="1" indent="0">
              <a:spcBef>
                <a:spcPts val="1100"/>
              </a:spcBef>
              <a:buNone/>
            </a:pPr>
            <a:endParaRPr lang="en-US" sz="2800" dirty="0"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C445D24-D5C5-FC47-9F50-BB4A2EDC2F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5849" y="1930530"/>
            <a:ext cx="5373246" cy="332820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3518417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25A14F-85B9-834D-AE4F-21059EC16F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1039" y="2377441"/>
            <a:ext cx="10324012" cy="1276214"/>
          </a:xfrm>
        </p:spPr>
        <p:txBody>
          <a:bodyPr>
            <a:normAutofit/>
          </a:bodyPr>
          <a:lstStyle/>
          <a:p>
            <a:pPr algn="l"/>
            <a:r>
              <a:rPr lang="en-US" sz="4400" b="1" cap="small" dirty="0"/>
              <a:t>Some Best Practices for Faculty Engagement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6896718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C995F6-8F71-0C45-B678-D0CDCA2F4E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cap="small" dirty="0"/>
              <a:t>Viking OER &amp; Textbook Affordability Initiative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A6DC6A-73A0-B048-B73E-C0186D1E9F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589243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4100" dirty="0">
                <a:latin typeface="+mj-lt"/>
                <a:cs typeface="Arial" panose="020B0604020202020204" pitchFamily="34" charset="0"/>
              </a:rPr>
              <a:t>1. </a:t>
            </a:r>
            <a:r>
              <a:rPr lang="en-US" sz="4100" b="1" dirty="0">
                <a:latin typeface="+mj-lt"/>
                <a:cs typeface="Arial" panose="020B0604020202020204" pitchFamily="34" charset="0"/>
              </a:rPr>
              <a:t>Raising Awareness</a:t>
            </a:r>
          </a:p>
          <a:p>
            <a:pPr marL="457200" lvl="1" indent="0">
              <a:lnSpc>
                <a:spcPct val="100000"/>
              </a:lnSpc>
              <a:buNone/>
            </a:pPr>
            <a:r>
              <a:rPr lang="en-US" sz="3000" dirty="0">
                <a:latin typeface="+mj-lt"/>
                <a:cs typeface="Arial" panose="020B0604020202020204" pitchFamily="34" charset="0"/>
              </a:rPr>
              <a:t>Events, workshops, campus task force, &amp; surveys</a:t>
            </a:r>
          </a:p>
          <a:p>
            <a:pPr marL="457200" lvl="1" indent="0">
              <a:lnSpc>
                <a:spcPct val="100000"/>
              </a:lnSpc>
              <a:buNone/>
            </a:pPr>
            <a:endParaRPr lang="en-US" sz="1200" dirty="0">
              <a:latin typeface="+mj-lt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4100" dirty="0">
                <a:latin typeface="+mj-lt"/>
                <a:cs typeface="Arial" panose="020B0604020202020204" pitchFamily="34" charset="0"/>
              </a:rPr>
              <a:t>2. </a:t>
            </a:r>
            <a:r>
              <a:rPr lang="en-US" sz="4100" b="1" dirty="0">
                <a:latin typeface="+mj-lt"/>
                <a:cs typeface="Arial" panose="020B0604020202020204" pitchFamily="34" charset="0"/>
              </a:rPr>
              <a:t>Faculty Learning Communities</a:t>
            </a:r>
          </a:p>
          <a:p>
            <a:pPr marL="457200" lvl="1" indent="0">
              <a:lnSpc>
                <a:spcPct val="100000"/>
              </a:lnSpc>
              <a:buNone/>
            </a:pPr>
            <a:r>
              <a:rPr lang="en-US" sz="3100" dirty="0">
                <a:latin typeface="+mj-lt"/>
                <a:cs typeface="Arial" panose="020B0604020202020204" pitchFamily="34" charset="0"/>
              </a:rPr>
              <a:t>Faculty-led working groups meeting regularly over course of a semester</a:t>
            </a:r>
          </a:p>
          <a:p>
            <a:pPr marL="457200" lvl="1" indent="0">
              <a:lnSpc>
                <a:spcPct val="100000"/>
              </a:lnSpc>
              <a:buNone/>
            </a:pPr>
            <a:endParaRPr lang="en-US" sz="1300" dirty="0">
              <a:latin typeface="+mj-lt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4100" dirty="0">
                <a:latin typeface="+mj-lt"/>
                <a:cs typeface="Arial" panose="020B0604020202020204" pitchFamily="34" charset="0"/>
              </a:rPr>
              <a:t>3. </a:t>
            </a:r>
            <a:r>
              <a:rPr lang="en-US" sz="4100" b="1" dirty="0">
                <a:latin typeface="+mj-lt"/>
                <a:cs typeface="Arial" panose="020B0604020202020204" pitchFamily="34" charset="0"/>
              </a:rPr>
              <a:t>Innovation Mini-Grants</a:t>
            </a:r>
          </a:p>
          <a:p>
            <a:pPr marL="457200" lvl="1" indent="0">
              <a:lnSpc>
                <a:spcPct val="100000"/>
              </a:lnSpc>
              <a:buNone/>
            </a:pPr>
            <a:r>
              <a:rPr lang="en-US" sz="3100" dirty="0">
                <a:latin typeface="+mj-lt"/>
                <a:cs typeface="Arial" panose="020B0604020202020204" pitchFamily="34" charset="0"/>
              </a:rPr>
              <a:t>Independent work </a:t>
            </a:r>
          </a:p>
          <a:p>
            <a:pPr marL="457200" lvl="1" indent="0">
              <a:lnSpc>
                <a:spcPct val="100000"/>
              </a:lnSpc>
              <a:buNone/>
            </a:pPr>
            <a:endParaRPr lang="en-US" sz="1300" dirty="0">
              <a:latin typeface="+mj-lt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4100" dirty="0">
                <a:latin typeface="+mj-lt"/>
                <a:cs typeface="Arial" panose="020B0604020202020204" pitchFamily="34" charset="0"/>
              </a:rPr>
              <a:t>4. </a:t>
            </a:r>
            <a:r>
              <a:rPr lang="en-US" sz="4100" b="1" dirty="0">
                <a:latin typeface="+mj-lt"/>
                <a:cs typeface="Arial" panose="020B0604020202020204" pitchFamily="34" charset="0"/>
              </a:rPr>
              <a:t>Summer Institute</a:t>
            </a:r>
          </a:p>
          <a:p>
            <a:pPr marL="457200" lvl="1" indent="0">
              <a:lnSpc>
                <a:spcPct val="100000"/>
              </a:lnSpc>
              <a:buNone/>
            </a:pPr>
            <a:r>
              <a:rPr lang="en-US" sz="3100" dirty="0">
                <a:latin typeface="+mj-lt"/>
                <a:cs typeface="Arial" panose="020B0604020202020204" pitchFamily="34" charset="0"/>
              </a:rPr>
              <a:t>Intensive 3-day immersive group learning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3A9DA84-0A4C-E244-B322-A15CA71EEC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5255" y="5683285"/>
            <a:ext cx="2157549" cy="731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1370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0B020-5645-2B44-BD87-F2CBC37BB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/>
              <a:t>Raising Awareness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3F655D-07B8-DD46-81CA-9A5171BAB5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892246" cy="435133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00000"/>
              </a:lnSpc>
              <a:spcBef>
                <a:spcPts val="1600"/>
              </a:spcBef>
            </a:pPr>
            <a:r>
              <a:rPr lang="en-US" dirty="0">
                <a:latin typeface="+mj-lt"/>
                <a:cs typeface="Arial" panose="020B0604020202020204" pitchFamily="34" charset="0"/>
              </a:rPr>
              <a:t>Partnered with students &amp; MASSPIRG to create and administer student survey (n = 595) </a:t>
            </a:r>
            <a:r>
              <a:rPr lang="en-US" b="1" dirty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$</a:t>
            </a:r>
          </a:p>
          <a:p>
            <a:pPr>
              <a:lnSpc>
                <a:spcPct val="100000"/>
              </a:lnSpc>
              <a:spcBef>
                <a:spcPts val="1600"/>
              </a:spcBef>
            </a:pPr>
            <a:r>
              <a:rPr lang="en-US" dirty="0">
                <a:latin typeface="+mj-lt"/>
                <a:cs typeface="Arial" panose="020B0604020202020204" pitchFamily="34" charset="0"/>
              </a:rPr>
              <a:t>Working with the bookstore </a:t>
            </a:r>
            <a:r>
              <a:rPr lang="en-US" b="1" dirty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$</a:t>
            </a:r>
          </a:p>
          <a:p>
            <a:pPr>
              <a:lnSpc>
                <a:spcPct val="100000"/>
              </a:lnSpc>
              <a:spcBef>
                <a:spcPts val="1600"/>
              </a:spcBef>
            </a:pPr>
            <a:r>
              <a:rPr lang="en-US" dirty="0">
                <a:latin typeface="+mj-lt"/>
                <a:cs typeface="Arial" panose="020B0604020202020204" pitchFamily="34" charset="0"/>
              </a:rPr>
              <a:t>Administered a faculty survey </a:t>
            </a:r>
            <a:r>
              <a:rPr lang="en-US" b="1" dirty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$</a:t>
            </a:r>
          </a:p>
          <a:p>
            <a:pPr>
              <a:lnSpc>
                <a:spcPct val="100000"/>
              </a:lnSpc>
              <a:spcBef>
                <a:spcPts val="1600"/>
              </a:spcBef>
            </a:pPr>
            <a:r>
              <a:rPr lang="en-US" dirty="0">
                <a:latin typeface="+mj-lt"/>
                <a:cs typeface="Arial" panose="020B0604020202020204" pitchFamily="34" charset="0"/>
              </a:rPr>
              <a:t>Open Education Week Events </a:t>
            </a:r>
            <a:r>
              <a:rPr lang="en-US" b="1" dirty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$</a:t>
            </a:r>
          </a:p>
          <a:p>
            <a:pPr>
              <a:lnSpc>
                <a:spcPct val="100000"/>
              </a:lnSpc>
              <a:spcBef>
                <a:spcPts val="1600"/>
              </a:spcBef>
            </a:pPr>
            <a:r>
              <a:rPr lang="en-US" dirty="0">
                <a:latin typeface="+mj-lt"/>
                <a:cs typeface="Arial" panose="020B0604020202020204" pitchFamily="34" charset="0"/>
              </a:rPr>
              <a:t>Formed the OER &amp; Textbook Affordability Task Force </a:t>
            </a:r>
            <a:r>
              <a:rPr lang="en-US" b="1" dirty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$$</a:t>
            </a:r>
          </a:p>
          <a:p>
            <a:pPr>
              <a:lnSpc>
                <a:spcPct val="100000"/>
              </a:lnSpc>
              <a:spcBef>
                <a:spcPts val="1600"/>
              </a:spcBef>
            </a:pPr>
            <a:r>
              <a:rPr lang="en-US" dirty="0">
                <a:latin typeface="+mj-lt"/>
              </a:rPr>
              <a:t>Reimbursing travel for faculty to attend Mass Open Ed workshops 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$$</a:t>
            </a:r>
            <a:endParaRPr lang="en-US" b="1" dirty="0">
              <a:latin typeface="+mj-lt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1600"/>
              </a:spcBef>
            </a:pPr>
            <a:r>
              <a:rPr lang="en-US" dirty="0">
                <a:latin typeface="+mj-lt"/>
                <a:cs typeface="Arial" panose="020B0604020202020204" pitchFamily="34" charset="0"/>
              </a:rPr>
              <a:t>Hired a 25 </a:t>
            </a:r>
            <a:r>
              <a:rPr lang="en-US" dirty="0" err="1">
                <a:latin typeface="+mj-lt"/>
                <a:cs typeface="Arial" panose="020B0604020202020204" pitchFamily="34" charset="0"/>
              </a:rPr>
              <a:t>hr</a:t>
            </a:r>
            <a:r>
              <a:rPr lang="en-US" dirty="0">
                <a:latin typeface="+mj-lt"/>
                <a:cs typeface="Arial" panose="020B0604020202020204" pitchFamily="34" charset="0"/>
              </a:rPr>
              <a:t>/</a:t>
            </a:r>
            <a:r>
              <a:rPr lang="en-US" dirty="0" err="1">
                <a:latin typeface="+mj-lt"/>
                <a:cs typeface="Arial" panose="020B0604020202020204" pitchFamily="34" charset="0"/>
              </a:rPr>
              <a:t>wk</a:t>
            </a:r>
            <a:r>
              <a:rPr lang="en-US" dirty="0">
                <a:latin typeface="+mj-lt"/>
                <a:cs typeface="Arial" panose="020B0604020202020204" pitchFamily="34" charset="0"/>
              </a:rPr>
              <a:t>, benefitted OER coordinator </a:t>
            </a:r>
            <a:r>
              <a:rPr lang="en-US" b="1" dirty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$$$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60979D4-D037-E64C-8C75-50187937F1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5255" y="5683285"/>
            <a:ext cx="2157549" cy="73158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1B55FC0-2EA1-1444-8248-344D3E04BA62}"/>
              </a:ext>
            </a:extLst>
          </p:cNvPr>
          <p:cNvSpPr txBox="1"/>
          <p:nvPr/>
        </p:nvSpPr>
        <p:spPr>
          <a:xfrm>
            <a:off x="7906804" y="520074"/>
            <a:ext cx="3656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$</a:t>
            </a:r>
            <a:r>
              <a:rPr lang="en-US" sz="2000" dirty="0"/>
              <a:t> = low cost/labor only</a:t>
            </a:r>
          </a:p>
          <a:p>
            <a:r>
              <a:rPr lang="en-US" sz="2000" dirty="0">
                <a:solidFill>
                  <a:srgbClr val="FF0000"/>
                </a:solidFill>
              </a:rPr>
              <a:t>$$</a:t>
            </a:r>
            <a:r>
              <a:rPr lang="en-US" sz="2000" dirty="0"/>
              <a:t> = funding needed</a:t>
            </a:r>
          </a:p>
          <a:p>
            <a:r>
              <a:rPr lang="en-US" sz="2000" dirty="0">
                <a:solidFill>
                  <a:srgbClr val="FF0000"/>
                </a:solidFill>
              </a:rPr>
              <a:t>$$$</a:t>
            </a:r>
            <a:r>
              <a:rPr lang="en-US" sz="2000" dirty="0"/>
              <a:t> = lots of funding needed</a:t>
            </a:r>
          </a:p>
        </p:txBody>
      </p:sp>
    </p:spTree>
    <p:extLst>
      <p:ext uri="{BB962C8B-B14F-4D97-AF65-F5344CB8AC3E}">
        <p14:creationId xmlns:p14="http://schemas.microsoft.com/office/powerpoint/2010/main" val="29108860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BBBCD-75F5-6E4A-A873-510CB72302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/>
              <a:t>Faculty Learning Communities </a:t>
            </a:r>
            <a:r>
              <a:rPr lang="en-US" b="1" cap="small" dirty="0">
                <a:solidFill>
                  <a:srgbClr val="FF0000"/>
                </a:solidFill>
              </a:rPr>
              <a:t>$$$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5D2884-C919-0541-A8CC-A11CCB1571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00000"/>
              </a:lnSpc>
              <a:spcBef>
                <a:spcPts val="1600"/>
              </a:spcBef>
            </a:pPr>
            <a:r>
              <a:rPr lang="en-US" dirty="0">
                <a:latin typeface="+mj-lt"/>
                <a:cs typeface="Arial" panose="020B0604020202020204" pitchFamily="34" charset="0"/>
              </a:rPr>
              <a:t>FLC for OER in </a:t>
            </a:r>
            <a:r>
              <a:rPr lang="en-US" b="1" dirty="0">
                <a:latin typeface="+mj-lt"/>
                <a:cs typeface="Arial" panose="020B0604020202020204" pitchFamily="34" charset="0"/>
              </a:rPr>
              <a:t>Counseling Professions </a:t>
            </a:r>
          </a:p>
          <a:p>
            <a:pPr lvl="1">
              <a:lnSpc>
                <a:spcPct val="100000"/>
              </a:lnSpc>
              <a:spcBef>
                <a:spcPts val="1600"/>
              </a:spcBef>
            </a:pPr>
            <a:r>
              <a:rPr lang="en-US" dirty="0">
                <a:latin typeface="+mj-lt"/>
                <a:cs typeface="Arial" panose="020B0604020202020204" pitchFamily="34" charset="0"/>
              </a:rPr>
              <a:t>1 coordinator (Education) and 6 members = 7</a:t>
            </a:r>
          </a:p>
          <a:p>
            <a:pPr lvl="1">
              <a:lnSpc>
                <a:spcPct val="100000"/>
              </a:lnSpc>
              <a:spcBef>
                <a:spcPts val="1600"/>
              </a:spcBef>
            </a:pPr>
            <a:r>
              <a:rPr lang="en-US" dirty="0">
                <a:latin typeface="+mj-lt"/>
                <a:cs typeface="Arial" panose="020B0604020202020204" pitchFamily="34" charset="0"/>
              </a:rPr>
              <a:t>Courses impacted: Grad level Psychology, Education, Social Work</a:t>
            </a:r>
          </a:p>
          <a:p>
            <a:pPr>
              <a:lnSpc>
                <a:spcPct val="100000"/>
              </a:lnSpc>
              <a:spcBef>
                <a:spcPts val="1600"/>
              </a:spcBef>
            </a:pPr>
            <a:r>
              <a:rPr lang="en-US" dirty="0">
                <a:latin typeface="+mj-lt"/>
                <a:cs typeface="Arial" panose="020B0604020202020204" pitchFamily="34" charset="0"/>
              </a:rPr>
              <a:t>FLC for OER in </a:t>
            </a:r>
            <a:r>
              <a:rPr lang="en-US" b="1" dirty="0">
                <a:latin typeface="+mj-lt"/>
                <a:cs typeface="Arial" panose="020B0604020202020204" pitchFamily="34" charset="0"/>
              </a:rPr>
              <a:t>Theatre &amp; Speech Communication </a:t>
            </a:r>
          </a:p>
          <a:p>
            <a:pPr lvl="1">
              <a:lnSpc>
                <a:spcPct val="100000"/>
              </a:lnSpc>
              <a:spcBef>
                <a:spcPts val="1600"/>
              </a:spcBef>
            </a:pPr>
            <a:r>
              <a:rPr lang="en-US" dirty="0">
                <a:latin typeface="+mj-lt"/>
                <a:cs typeface="Arial" panose="020B0604020202020204" pitchFamily="34" charset="0"/>
              </a:rPr>
              <a:t>1 coordinator (Theatre) and 6 members = 7</a:t>
            </a:r>
          </a:p>
          <a:p>
            <a:pPr lvl="1">
              <a:lnSpc>
                <a:spcPct val="100000"/>
              </a:lnSpc>
              <a:spcBef>
                <a:spcPts val="1600"/>
              </a:spcBef>
            </a:pPr>
            <a:r>
              <a:rPr lang="en-US" dirty="0">
                <a:latin typeface="+mj-lt"/>
                <a:cs typeface="Arial" panose="020B0604020202020204" pitchFamily="34" charset="0"/>
              </a:rPr>
              <a:t>Courses impacted: All courses that fulfill Oral Communication Gen Ed</a:t>
            </a:r>
          </a:p>
          <a:p>
            <a:pPr>
              <a:lnSpc>
                <a:spcPct val="100000"/>
              </a:lnSpc>
              <a:spcBef>
                <a:spcPts val="1600"/>
              </a:spcBef>
            </a:pPr>
            <a:r>
              <a:rPr lang="en-US" dirty="0">
                <a:latin typeface="+mj-lt"/>
                <a:cs typeface="Arial" panose="020B0604020202020204" pitchFamily="34" charset="0"/>
              </a:rPr>
              <a:t>FLC for OER in </a:t>
            </a:r>
            <a:r>
              <a:rPr lang="en-US" b="1" dirty="0">
                <a:latin typeface="+mj-lt"/>
                <a:cs typeface="Arial" panose="020B0604020202020204" pitchFamily="34" charset="0"/>
              </a:rPr>
              <a:t>World History </a:t>
            </a:r>
          </a:p>
          <a:p>
            <a:pPr lvl="1">
              <a:lnSpc>
                <a:spcPct val="100000"/>
              </a:lnSpc>
              <a:spcBef>
                <a:spcPts val="1600"/>
              </a:spcBef>
            </a:pPr>
            <a:r>
              <a:rPr lang="en-US" dirty="0">
                <a:latin typeface="+mj-lt"/>
                <a:cs typeface="Arial" panose="020B0604020202020204" pitchFamily="34" charset="0"/>
              </a:rPr>
              <a:t>1 coordinator (History) and 3 members = 4</a:t>
            </a:r>
          </a:p>
          <a:p>
            <a:pPr lvl="1">
              <a:lnSpc>
                <a:spcPct val="100000"/>
              </a:lnSpc>
              <a:spcBef>
                <a:spcPts val="1600"/>
              </a:spcBef>
            </a:pPr>
            <a:r>
              <a:rPr lang="en-US" dirty="0">
                <a:latin typeface="+mj-lt"/>
                <a:cs typeface="Arial" panose="020B0604020202020204" pitchFamily="34" charset="0"/>
              </a:rPr>
              <a:t>Courses impacted: All courses that fulfill World History Gen Ed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47956C1-9CDB-C347-8842-460BCB520B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5255" y="5683285"/>
            <a:ext cx="2157549" cy="731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6288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7FC485-C86C-1743-8C3B-05D6CA008C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/>
              <a:t>Innovation Mini-Grants </a:t>
            </a:r>
            <a:r>
              <a:rPr lang="en-US" b="1" cap="small" dirty="0">
                <a:solidFill>
                  <a:srgbClr val="FF0000"/>
                </a:solidFill>
              </a:rPr>
              <a:t>$$$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1F880F-29FC-D24B-BCCE-FA4CE57430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1600"/>
              </a:spcBef>
            </a:pPr>
            <a:r>
              <a:rPr lang="en-US" dirty="0">
                <a:latin typeface="+mj-lt"/>
                <a:cs typeface="Arial" panose="020B0604020202020204" pitchFamily="34" charset="0"/>
              </a:rPr>
              <a:t>15 adoption grants ($1,000 each) and 5 creation grants ($3,000 each)</a:t>
            </a:r>
          </a:p>
          <a:p>
            <a:pPr>
              <a:lnSpc>
                <a:spcPct val="100000"/>
              </a:lnSpc>
              <a:spcBef>
                <a:spcPts val="1600"/>
              </a:spcBef>
            </a:pPr>
            <a:r>
              <a:rPr lang="en-US" dirty="0">
                <a:latin typeface="+mj-lt"/>
                <a:cs typeface="Arial" panose="020B0604020202020204" pitchFamily="34" charset="0"/>
              </a:rPr>
              <a:t>Call for applicants: via deans, dept chairs, academic affairs newsletter </a:t>
            </a:r>
          </a:p>
          <a:p>
            <a:pPr>
              <a:lnSpc>
                <a:spcPct val="100000"/>
              </a:lnSpc>
              <a:spcBef>
                <a:spcPts val="1600"/>
              </a:spcBef>
            </a:pPr>
            <a:r>
              <a:rPr lang="en-US" dirty="0">
                <a:latin typeface="+mj-lt"/>
                <a:cs typeface="Arial" panose="020B0604020202020204" pitchFamily="34" charset="0"/>
              </a:rPr>
              <a:t>22 applicants total </a:t>
            </a:r>
          </a:p>
          <a:p>
            <a:pPr>
              <a:lnSpc>
                <a:spcPct val="100000"/>
              </a:lnSpc>
              <a:spcBef>
                <a:spcPts val="1600"/>
              </a:spcBef>
            </a:pPr>
            <a:r>
              <a:rPr lang="en-US" dirty="0">
                <a:latin typeface="+mj-lt"/>
                <a:cs typeface="Arial" panose="020B0604020202020204" pitchFamily="34" charset="0"/>
              </a:rPr>
              <a:t>Some applicants for creation became adoption: 2 creation grants ($3,000 each) and 18 adoption ($1,000 each)</a:t>
            </a:r>
          </a:p>
          <a:p>
            <a:pPr>
              <a:lnSpc>
                <a:spcPct val="100000"/>
              </a:lnSpc>
              <a:spcBef>
                <a:spcPts val="1600"/>
              </a:spcBef>
            </a:pPr>
            <a:r>
              <a:rPr lang="en-US" dirty="0">
                <a:latin typeface="+mj-lt"/>
                <a:cs typeface="Arial" panose="020B0604020202020204" pitchFamily="34" charset="0"/>
              </a:rPr>
              <a:t>Faculty receive one-on-one consults and support from librarians and instructional technologists 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CC9CC65-5165-2947-A6A1-F3D332FC99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5255" y="5683285"/>
            <a:ext cx="2157549" cy="731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1703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7FC485-C86C-1743-8C3B-05D6CA008C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small" dirty="0"/>
              <a:t>Summer Institute </a:t>
            </a:r>
            <a:r>
              <a:rPr lang="en-US" b="1" cap="small" dirty="0">
                <a:solidFill>
                  <a:srgbClr val="FF0000"/>
                </a:solidFill>
              </a:rPr>
              <a:t>$$$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1F880F-29FC-D24B-BCCE-FA4CE57430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748554" cy="4351338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1600"/>
              </a:spcBef>
            </a:pPr>
            <a:r>
              <a:rPr lang="en-US" dirty="0">
                <a:latin typeface="+mj-lt"/>
                <a:cs typeface="Arial" panose="020B0604020202020204" pitchFamily="34" charset="0"/>
              </a:rPr>
              <a:t>3-day intensive workshop for OER adoption </a:t>
            </a:r>
          </a:p>
          <a:p>
            <a:pPr>
              <a:lnSpc>
                <a:spcPct val="100000"/>
              </a:lnSpc>
              <a:spcBef>
                <a:spcPts val="1600"/>
              </a:spcBef>
            </a:pPr>
            <a:r>
              <a:rPr lang="en-US" dirty="0">
                <a:latin typeface="+mj-lt"/>
                <a:cs typeface="Arial" panose="020B0604020202020204" pitchFamily="34" charset="0"/>
              </a:rPr>
              <a:t>10 faculty participants = $1,000 each </a:t>
            </a:r>
          </a:p>
          <a:p>
            <a:pPr>
              <a:lnSpc>
                <a:spcPct val="100000"/>
              </a:lnSpc>
              <a:spcBef>
                <a:spcPts val="1600"/>
              </a:spcBef>
            </a:pPr>
            <a:r>
              <a:rPr lang="en-US" dirty="0">
                <a:latin typeface="+mj-lt"/>
                <a:cs typeface="Arial" panose="020B0604020202020204" pitchFamily="34" charset="0"/>
              </a:rPr>
              <a:t>Facilitators include librarians, teaching &amp; learning staff, academic technology staff, as well as invited outside speakers</a:t>
            </a:r>
          </a:p>
          <a:p>
            <a:pPr>
              <a:lnSpc>
                <a:spcPct val="100000"/>
              </a:lnSpc>
              <a:spcBef>
                <a:spcPts val="1600"/>
              </a:spcBef>
            </a:pPr>
            <a:r>
              <a:rPr lang="en-US" dirty="0">
                <a:latin typeface="+mj-lt"/>
                <a:cs typeface="Arial" panose="020B0604020202020204" pitchFamily="34" charset="0"/>
              </a:rPr>
              <a:t>Includes time for faculty to work on their own course in a supported environment with experts in the room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3713D41-29E6-FB43-9C82-50BC7A7434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5255" y="5683285"/>
            <a:ext cx="2157549" cy="731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6291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8FB1B2F-1AA9-8F45-8903-7EDF0CDFCA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760" y="98437"/>
            <a:ext cx="11397860" cy="6759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4746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29B0ED4-465C-DB4E-9F1D-716FCBA747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284" y="140234"/>
            <a:ext cx="11502476" cy="6717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96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ED71C6C-A1BF-4548-A052-9923A41EFA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714" y="129551"/>
            <a:ext cx="11691393" cy="6728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4885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25A14F-85B9-834D-AE4F-21059EC16F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7976" y="5381897"/>
            <a:ext cx="10324012" cy="871266"/>
          </a:xfrm>
        </p:spPr>
        <p:txBody>
          <a:bodyPr>
            <a:normAutofit/>
          </a:bodyPr>
          <a:lstStyle/>
          <a:p>
            <a:r>
              <a:rPr lang="en-US" sz="4400" b="1" cap="small" dirty="0"/>
              <a:t>Thank you!</a:t>
            </a:r>
            <a:endParaRPr lang="en-US" sz="4400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A1178E5C-B7B4-2442-8E97-B84387134B4A}"/>
              </a:ext>
            </a:extLst>
          </p:cNvPr>
          <p:cNvSpPr txBox="1">
            <a:spLocks/>
          </p:cNvSpPr>
          <p:nvPr/>
        </p:nvSpPr>
        <p:spPr>
          <a:xfrm>
            <a:off x="687976" y="518159"/>
            <a:ext cx="10324012" cy="453716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b="1" cap="small" dirty="0"/>
              <a:t>Questions?</a:t>
            </a:r>
          </a:p>
          <a:p>
            <a:endParaRPr lang="en-US" sz="4400" b="1" cap="small" dirty="0"/>
          </a:p>
          <a:p>
            <a:r>
              <a:rPr lang="en-US" sz="4400" b="1" cap="small" dirty="0"/>
              <a:t>Please see our website at</a:t>
            </a:r>
          </a:p>
          <a:p>
            <a:r>
              <a:rPr lang="en-US" sz="4400" b="1" cap="small" dirty="0" err="1">
                <a:solidFill>
                  <a:schemeClr val="accent1">
                    <a:lumMod val="75000"/>
                  </a:schemeClr>
                </a:solidFill>
                <a:hlinkClick r:id="rId3"/>
              </a:rPr>
              <a:t>libguides.salemstate.edu</a:t>
            </a:r>
            <a:r>
              <a:rPr lang="en-US" sz="4400" b="1" cap="small" dirty="0">
                <a:solidFill>
                  <a:schemeClr val="accent1">
                    <a:lumMod val="75000"/>
                  </a:schemeClr>
                </a:solidFill>
                <a:hlinkClick r:id="rId3"/>
              </a:rPr>
              <a:t>/</a:t>
            </a:r>
            <a:r>
              <a:rPr lang="en-US" sz="4400" b="1" cap="small" dirty="0" err="1">
                <a:solidFill>
                  <a:schemeClr val="accent1">
                    <a:lumMod val="75000"/>
                  </a:schemeClr>
                </a:solidFill>
                <a:hlinkClick r:id="rId3"/>
              </a:rPr>
              <a:t>oer</a:t>
            </a:r>
            <a:endParaRPr lang="en-US" sz="4400" b="1" cap="small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4400" b="1" cap="small" dirty="0"/>
          </a:p>
          <a:p>
            <a:r>
              <a:rPr lang="en-US" sz="4400" b="1" cap="small" dirty="0"/>
              <a:t>and feel free to contact any of us! 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1285868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BE4BA77-C0C3-C941-A02B-EE8A72AA2D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799" y="93678"/>
            <a:ext cx="11568437" cy="6764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3894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91B926-1F18-8B4B-9C36-B24800C5DA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644" y="821258"/>
            <a:ext cx="5142875" cy="4758056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4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Arial" panose="020B0604020202020204" pitchFamily="34" charset="0"/>
              </a:rPr>
              <a:t>ONE YEAR AGO…</a:t>
            </a:r>
            <a:r>
              <a:rPr lang="en-US" sz="3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Arial" panose="020B0604020202020204" pitchFamily="34" charset="0"/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200" b="1" i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cs typeface="Arial" panose="020B0604020202020204" pitchFamily="34" charset="0"/>
              </a:rPr>
              <a:t>May 31, 2018</a:t>
            </a:r>
          </a:p>
          <a:p>
            <a:pPr lvl="1">
              <a:lnSpc>
                <a:spcPct val="100000"/>
              </a:lnSpc>
            </a:pPr>
            <a:r>
              <a:rPr lang="en-US" sz="3200" dirty="0">
                <a:latin typeface="+mj-lt"/>
                <a:cs typeface="Arial" panose="020B0604020202020204" pitchFamily="34" charset="0"/>
              </a:rPr>
              <a:t>No programmatic OER initiative</a:t>
            </a:r>
          </a:p>
          <a:p>
            <a:pPr lvl="1">
              <a:lnSpc>
                <a:spcPct val="100000"/>
              </a:lnSpc>
            </a:pPr>
            <a:r>
              <a:rPr lang="en-US" sz="3200" dirty="0">
                <a:latin typeface="+mj-lt"/>
                <a:cs typeface="Arial" panose="020B0604020202020204" pitchFamily="34" charset="0"/>
              </a:rPr>
              <a:t>Some OER support, but ad-hoc and decentralized</a:t>
            </a:r>
          </a:p>
          <a:p>
            <a:pPr lvl="1">
              <a:lnSpc>
                <a:spcPct val="100000"/>
              </a:lnSpc>
            </a:pPr>
            <a:r>
              <a:rPr lang="en-US" sz="3200" dirty="0">
                <a:latin typeface="+mj-lt"/>
                <a:cs typeface="Arial" panose="020B0604020202020204" pitchFamily="34" charset="0"/>
              </a:rPr>
              <a:t>No dedicated funding</a:t>
            </a:r>
          </a:p>
          <a:p>
            <a:pPr marL="0" indent="0">
              <a:buNone/>
            </a:pPr>
            <a:endParaRPr lang="en-US" sz="3200" b="1" dirty="0">
              <a:latin typeface="+mj-lt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1D7B2A8-D303-A042-A6D6-C141CA1DA5EC}"/>
              </a:ext>
            </a:extLst>
          </p:cNvPr>
          <p:cNvSpPr txBox="1">
            <a:spLocks/>
          </p:cNvSpPr>
          <p:nvPr/>
        </p:nvSpPr>
        <p:spPr>
          <a:xfrm>
            <a:off x="6412042" y="821258"/>
            <a:ext cx="5181600" cy="4758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4000" b="1" dirty="0">
                <a:solidFill>
                  <a:srgbClr val="00B050"/>
                </a:solidFill>
                <a:latin typeface="+mj-lt"/>
              </a:rPr>
              <a:t>NOW</a:t>
            </a:r>
            <a:r>
              <a:rPr lang="en-US" sz="3200" b="1" dirty="0">
                <a:solidFill>
                  <a:srgbClr val="00B050"/>
                </a:solidFill>
                <a:latin typeface="+mj-lt"/>
              </a:rPr>
              <a:t>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3200" b="1" i="1" dirty="0">
                <a:solidFill>
                  <a:srgbClr val="00B050"/>
                </a:solidFill>
                <a:latin typeface="+mj-lt"/>
              </a:rPr>
              <a:t>May 22, 2019</a:t>
            </a:r>
            <a:endParaRPr lang="en-US" sz="3200" i="1" dirty="0">
              <a:solidFill>
                <a:srgbClr val="00B050"/>
              </a:solidFill>
              <a:latin typeface="+mj-lt"/>
              <a:cs typeface="Arial" panose="020B0604020202020204" pitchFamily="34" charset="0"/>
            </a:endParaRPr>
          </a:p>
          <a:p>
            <a:pPr lvl="1"/>
            <a:r>
              <a:rPr lang="en-US" sz="3200" dirty="0">
                <a:latin typeface="+mj-lt"/>
                <a:cs typeface="Arial" panose="020B0604020202020204" pitchFamily="34" charset="0"/>
              </a:rPr>
              <a:t>$100K grant</a:t>
            </a:r>
          </a:p>
          <a:p>
            <a:pPr lvl="1"/>
            <a:r>
              <a:rPr lang="en-US" sz="3200" dirty="0">
                <a:latin typeface="+mj-lt"/>
                <a:cs typeface="Arial" panose="020B0604020202020204" pitchFamily="34" charset="0"/>
              </a:rPr>
              <a:t>50+ faculty engaged in OER work</a:t>
            </a:r>
          </a:p>
          <a:p>
            <a:pPr lvl="1"/>
            <a:r>
              <a:rPr lang="en-US" sz="3200" dirty="0">
                <a:latin typeface="+mj-lt"/>
                <a:cs typeface="Arial" panose="020B0604020202020204" pitchFamily="34" charset="0"/>
              </a:rPr>
              <a:t>On track for $500,000 in savings for students by AY 2020</a:t>
            </a:r>
            <a:endParaRPr lang="en-US" sz="3200" dirty="0">
              <a:latin typeface="+mj-lt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A8D9FBC-B8A8-624E-87BF-B5A1762EC0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9620" y="4787213"/>
            <a:ext cx="1633796" cy="148316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D49C62F-A219-4045-86BD-CC2AAFFA23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8662" y="4811843"/>
            <a:ext cx="1489564" cy="1458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2041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4A9B4-15B2-2947-994F-D60934FBE4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cap="small" dirty="0"/>
              <a:t>Objectives for this Session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91B926-1F18-8B4B-9C36-B24800C5DA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5757"/>
            <a:ext cx="10828867" cy="4758056"/>
          </a:xfrm>
        </p:spPr>
        <p:txBody>
          <a:bodyPr>
            <a:normAutofit/>
          </a:bodyPr>
          <a:lstStyle/>
          <a:p>
            <a:pPr>
              <a:spcBef>
                <a:spcPts val="1100"/>
              </a:spcBef>
            </a:pPr>
            <a:r>
              <a:rPr lang="en-US" sz="3200" dirty="0">
                <a:latin typeface="+mj-lt"/>
                <a:cs typeface="Arial" panose="020B0604020202020204" pitchFamily="34" charset="0"/>
              </a:rPr>
              <a:t>Discover strategies for starting an OER initiative</a:t>
            </a:r>
          </a:p>
          <a:p>
            <a:pPr>
              <a:spcBef>
                <a:spcPts val="1100"/>
              </a:spcBef>
            </a:pPr>
            <a:r>
              <a:rPr lang="en-US" sz="3200" dirty="0">
                <a:latin typeface="+mj-lt"/>
                <a:cs typeface="Arial" panose="020B0604020202020204" pitchFamily="34" charset="0"/>
              </a:rPr>
              <a:t>Identify best practices for engaging faculty with OER adoption</a:t>
            </a:r>
          </a:p>
          <a:p>
            <a:pPr>
              <a:spcBef>
                <a:spcPts val="1100"/>
              </a:spcBef>
            </a:pPr>
            <a:r>
              <a:rPr lang="en-US" sz="3200" dirty="0">
                <a:latin typeface="+mj-lt"/>
                <a:cs typeface="Arial" panose="020B0604020202020204" pitchFamily="34" charset="0"/>
              </a:rPr>
              <a:t>Develop methods for demonstrating &amp; communicating value</a:t>
            </a:r>
          </a:p>
          <a:p>
            <a:pPr marL="457200" lvl="1" indent="0">
              <a:spcBef>
                <a:spcPts val="1100"/>
              </a:spcBef>
              <a:buNone/>
            </a:pPr>
            <a:endParaRPr lang="en-US" sz="2800" dirty="0"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8241400-473D-4C41-8BA2-7DCB3F1DAE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6757" y="3567419"/>
            <a:ext cx="6514403" cy="2776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273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25A14F-85B9-834D-AE4F-21059EC16F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1039" y="2377441"/>
            <a:ext cx="10324012" cy="1276214"/>
          </a:xfrm>
        </p:spPr>
        <p:txBody>
          <a:bodyPr>
            <a:normAutofit/>
          </a:bodyPr>
          <a:lstStyle/>
          <a:p>
            <a:pPr algn="l"/>
            <a:r>
              <a:rPr lang="en-US" sz="4400" b="1" cap="small" dirty="0"/>
              <a:t>Strategies for getting started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6280681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4A9B4-15B2-2947-994F-D60934FBE4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b="1" cap="small" dirty="0"/>
              <a:t>Build A Team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91B926-1F18-8B4B-9C36-B24800C5DA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8996"/>
            <a:ext cx="8552909" cy="5201588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dirty="0">
                <a:latin typeface="+mj-lt"/>
                <a:cs typeface="Arial" panose="020B0604020202020204" pitchFamily="34" charset="0"/>
              </a:rPr>
              <a:t>Required: </a:t>
            </a:r>
          </a:p>
          <a:p>
            <a:pPr>
              <a:lnSpc>
                <a:spcPct val="100000"/>
              </a:lnSpc>
            </a:pPr>
            <a:r>
              <a:rPr lang="en-US" dirty="0">
                <a:latin typeface="+mj-lt"/>
                <a:cs typeface="Arial" panose="020B0604020202020204" pitchFamily="34" charset="0"/>
              </a:rPr>
              <a:t>Passionate about the topic</a:t>
            </a:r>
          </a:p>
          <a:p>
            <a:pPr>
              <a:lnSpc>
                <a:spcPct val="100000"/>
              </a:lnSpc>
            </a:pPr>
            <a:r>
              <a:rPr lang="en-US" dirty="0">
                <a:latin typeface="+mj-lt"/>
                <a:cs typeface="Arial" panose="020B0604020202020204" pitchFamily="34" charset="0"/>
              </a:rPr>
              <a:t>Good communicator</a:t>
            </a:r>
          </a:p>
          <a:p>
            <a:pPr>
              <a:lnSpc>
                <a:spcPct val="100000"/>
              </a:lnSpc>
            </a:pPr>
            <a:r>
              <a:rPr lang="en-US" dirty="0">
                <a:latin typeface="+mj-lt"/>
                <a:cs typeface="Arial" panose="020B0604020202020204" pitchFamily="34" charset="0"/>
              </a:rPr>
              <a:t>No fear of time commitment</a:t>
            </a:r>
          </a:p>
          <a:p>
            <a:pPr marL="0" indent="0">
              <a:lnSpc>
                <a:spcPct val="100000"/>
              </a:lnSpc>
              <a:buNone/>
            </a:pPr>
            <a:endParaRPr lang="en-US" dirty="0">
              <a:latin typeface="+mj-lt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dirty="0">
                <a:latin typeface="+mj-lt"/>
                <a:cs typeface="Arial" panose="020B0604020202020204" pitchFamily="34" charset="0"/>
              </a:rPr>
              <a:t>Preferred:</a:t>
            </a:r>
          </a:p>
          <a:p>
            <a:pPr>
              <a:lnSpc>
                <a:spcPct val="100000"/>
              </a:lnSpc>
            </a:pPr>
            <a:r>
              <a:rPr lang="en-US" dirty="0">
                <a:latin typeface="+mj-lt"/>
                <a:cs typeface="Arial" panose="020B0604020202020204" pitchFamily="34" charset="0"/>
              </a:rPr>
              <a:t>Cross-unit representation</a:t>
            </a:r>
          </a:p>
          <a:p>
            <a:pPr>
              <a:lnSpc>
                <a:spcPct val="100000"/>
              </a:lnSpc>
            </a:pPr>
            <a:r>
              <a:rPr lang="en-US" dirty="0">
                <a:latin typeface="+mj-lt"/>
                <a:cs typeface="Arial" panose="020B0604020202020204" pitchFamily="34" charset="0"/>
              </a:rPr>
              <a:t>Faculty status </a:t>
            </a:r>
          </a:p>
          <a:p>
            <a:pPr>
              <a:lnSpc>
                <a:spcPct val="100000"/>
              </a:lnSpc>
            </a:pPr>
            <a:r>
              <a:rPr lang="en-US" dirty="0">
                <a:latin typeface="+mj-lt"/>
                <a:cs typeface="Arial" panose="020B0604020202020204" pitchFamily="34" charset="0"/>
              </a:rPr>
              <a:t>Access to money</a:t>
            </a:r>
          </a:p>
          <a:p>
            <a:pPr>
              <a:lnSpc>
                <a:spcPct val="100000"/>
              </a:lnSpc>
            </a:pPr>
            <a:r>
              <a:rPr lang="en-US" dirty="0">
                <a:latin typeface="+mj-lt"/>
                <a:cs typeface="Arial" panose="020B0604020202020204" pitchFamily="34" charset="0"/>
              </a:rPr>
              <a:t>Access to &amp; influence with senior leadership</a:t>
            </a:r>
          </a:p>
          <a:p>
            <a:pPr marL="0" indent="0">
              <a:lnSpc>
                <a:spcPct val="100000"/>
              </a:lnSpc>
              <a:buNone/>
            </a:pPr>
            <a:endParaRPr lang="en-US" dirty="0">
              <a:latin typeface="+mj-lt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dirty="0">
              <a:latin typeface="+mj-lt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endParaRPr lang="en-US" sz="1100" dirty="0">
              <a:latin typeface="+mj-lt"/>
              <a:cs typeface="Arial" panose="020B0604020202020204" pitchFamily="34" charset="0"/>
            </a:endParaRPr>
          </a:p>
          <a:p>
            <a:pPr marL="457200" lvl="1" indent="0">
              <a:spcBef>
                <a:spcPts val="1100"/>
              </a:spcBef>
              <a:buNone/>
            </a:pPr>
            <a:endParaRPr lang="en-US" sz="2800" dirty="0"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52242AA-0ECE-1E4B-911D-030B4042963F}"/>
              </a:ext>
            </a:extLst>
          </p:cNvPr>
          <p:cNvSpPr/>
          <p:nvPr/>
        </p:nvSpPr>
        <p:spPr>
          <a:xfrm>
            <a:off x="6899932" y="2785839"/>
            <a:ext cx="2690248" cy="2478111"/>
          </a:xfrm>
          <a:prstGeom prst="ellipse">
            <a:avLst/>
          </a:prstGeom>
          <a:noFill/>
          <a:ln w="1016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C00B898-DA09-854B-A691-4D0D489DD394}"/>
              </a:ext>
            </a:extLst>
          </p:cNvPr>
          <p:cNvSpPr/>
          <p:nvPr/>
        </p:nvSpPr>
        <p:spPr>
          <a:xfrm>
            <a:off x="8264692" y="2773917"/>
            <a:ext cx="2617918" cy="2478111"/>
          </a:xfrm>
          <a:prstGeom prst="ellipse">
            <a:avLst/>
          </a:prstGeom>
          <a:noFill/>
          <a:ln w="1016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B9BEC96-2ED1-2C44-A891-1EA382960AD7}"/>
              </a:ext>
            </a:extLst>
          </p:cNvPr>
          <p:cNvSpPr/>
          <p:nvPr/>
        </p:nvSpPr>
        <p:spPr>
          <a:xfrm>
            <a:off x="7726676" y="3826748"/>
            <a:ext cx="2597581" cy="2525804"/>
          </a:xfrm>
          <a:prstGeom prst="ellipse">
            <a:avLst/>
          </a:prstGeom>
          <a:noFill/>
          <a:ln w="1016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D72F84B-FDF3-9647-8918-01EC80D809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9859" y="609893"/>
            <a:ext cx="1532336" cy="154584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F08EA14-44F4-5A4C-BC44-3DC40B10FA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92080" y="609893"/>
            <a:ext cx="1404643" cy="15458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A3286F0-91BA-A547-92B0-4E13F0D282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49171" y="609893"/>
            <a:ext cx="1411907" cy="154584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37207F2-FF10-894B-9C8F-6795FC3D00E0}"/>
              </a:ext>
            </a:extLst>
          </p:cNvPr>
          <p:cNvSpPr txBox="1"/>
          <p:nvPr/>
        </p:nvSpPr>
        <p:spPr>
          <a:xfrm>
            <a:off x="7049052" y="3518668"/>
            <a:ext cx="12942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Faculty</a:t>
            </a:r>
            <a:r>
              <a:rPr lang="en-US" dirty="0"/>
              <a:t>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DBE7532-436A-564D-A54B-9B55B16E4AE2}"/>
              </a:ext>
            </a:extLst>
          </p:cNvPr>
          <p:cNvSpPr txBox="1"/>
          <p:nvPr/>
        </p:nvSpPr>
        <p:spPr>
          <a:xfrm>
            <a:off x="8321648" y="5253572"/>
            <a:ext cx="178571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Academic Tech &amp; IT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832F8A3-6234-0745-86D9-32CA3C448000}"/>
              </a:ext>
            </a:extLst>
          </p:cNvPr>
          <p:cNvSpPr txBox="1"/>
          <p:nvPr/>
        </p:nvSpPr>
        <p:spPr>
          <a:xfrm>
            <a:off x="9608001" y="3450196"/>
            <a:ext cx="12942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Library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4067DC7-796C-574D-A57E-E22E151A7B6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89921" y="4012972"/>
            <a:ext cx="719527" cy="699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5044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4A9B4-15B2-2947-994F-D60934FBE4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b="1" cap="small" dirty="0"/>
              <a:t>Do Your Research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D094FBE-61F8-994C-8337-D3DE442C40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5821" y="1690688"/>
            <a:ext cx="7080357" cy="457713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9550735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F4A9B4-15B2-2947-994F-D60934FBE4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b="1" cap="small" dirty="0"/>
              <a:t>Envision Scalable Goals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91B926-1F18-8B4B-9C36-B24800C5DA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08847"/>
            <a:ext cx="10515600" cy="4758056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b="1" dirty="0">
                <a:latin typeface="+mj-lt"/>
                <a:cs typeface="Arial" panose="020B0604020202020204" pitchFamily="34" charset="0"/>
              </a:rPr>
              <a:t>Mission: </a:t>
            </a:r>
            <a:r>
              <a:rPr lang="en-US" dirty="0">
                <a:latin typeface="+mj-lt"/>
                <a:cs typeface="Arial" panose="020B0604020202020204" pitchFamily="34" charset="0"/>
              </a:rPr>
              <a:t>Implement a campus-wide, programmatic, and varied approach to faculty professional development.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800" b="1" dirty="0">
                <a:latin typeface="+mj-lt"/>
                <a:cs typeface="Arial" panose="020B0604020202020204" pitchFamily="34" charset="0"/>
              </a:rPr>
              <a:t>Goals:</a:t>
            </a:r>
          </a:p>
          <a:p>
            <a:pPr marL="971550" lvl="1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2800" dirty="0">
                <a:latin typeface="+mj-lt"/>
                <a:cs typeface="Arial" panose="020B0604020202020204" pitchFamily="34" charset="0"/>
              </a:rPr>
              <a:t>Raise awareness of how to discover quality open educational resources and lower-cost materials.</a:t>
            </a:r>
          </a:p>
          <a:p>
            <a:pPr marL="971550" lvl="1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2800" dirty="0">
                <a:latin typeface="+mj-lt"/>
                <a:cs typeface="Arial" panose="020B0604020202020204" pitchFamily="34" charset="0"/>
              </a:rPr>
              <a:t>Facilitate expansion of adoption of OER and affordable texts by faculty, where appropriate for discipline.</a:t>
            </a:r>
          </a:p>
          <a:p>
            <a:pPr marL="971550" lvl="1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2800" dirty="0">
                <a:latin typeface="+mj-lt"/>
                <a:cs typeface="Arial" panose="020B0604020202020204" pitchFamily="34" charset="0"/>
              </a:rPr>
              <a:t>Incentivize innovative creation and publication by our faculty of open educational resources.</a:t>
            </a:r>
          </a:p>
          <a:p>
            <a:pPr marL="971550" lvl="1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2800" dirty="0">
                <a:latin typeface="+mj-lt"/>
                <a:cs typeface="Arial" panose="020B0604020202020204" pitchFamily="34" charset="0"/>
              </a:rPr>
              <a:t>Appeal to a variety of learning styles.</a:t>
            </a:r>
          </a:p>
          <a:p>
            <a:pPr marL="457200" lvl="1" indent="0">
              <a:spcBef>
                <a:spcPts val="1100"/>
              </a:spcBef>
              <a:buNone/>
            </a:pPr>
            <a:endParaRPr lang="en-US" sz="2800" dirty="0"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11317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3152</TotalTime>
  <Words>703</Words>
  <Application>Microsoft Macintosh PowerPoint</Application>
  <PresentationFormat>Widescreen</PresentationFormat>
  <Paragraphs>135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Office Theme</vt:lpstr>
      <vt:lpstr>OER FROM THE GROUND UP:  Building a Faculty Development-based OER Initiative</vt:lpstr>
      <vt:lpstr>PowerPoint Presentation</vt:lpstr>
      <vt:lpstr>PowerPoint Presentation</vt:lpstr>
      <vt:lpstr>PowerPoint Presentation</vt:lpstr>
      <vt:lpstr>Objectives for this Session</vt:lpstr>
      <vt:lpstr>Strategies for getting started</vt:lpstr>
      <vt:lpstr>Build A Team</vt:lpstr>
      <vt:lpstr>Do Your Research</vt:lpstr>
      <vt:lpstr>Envision Scalable Goals</vt:lpstr>
      <vt:lpstr>Brand it and Sell it a.k.a. “Make it a Thing”</vt:lpstr>
      <vt:lpstr>Seek Funding Sources</vt:lpstr>
      <vt:lpstr>Some Best Practices for Faculty Engagement</vt:lpstr>
      <vt:lpstr>Viking OER &amp; Textbook Affordability Initiative</vt:lpstr>
      <vt:lpstr>Raising Awareness</vt:lpstr>
      <vt:lpstr>Faculty Learning Communities $$$</vt:lpstr>
      <vt:lpstr>Innovation Mini-Grants $$$</vt:lpstr>
      <vt:lpstr>Summer Institute $$$</vt:lpstr>
      <vt:lpstr>PowerPoint Presentation</vt:lpstr>
      <vt:lpstr>PowerPoint Presentation</vt:lpstr>
      <vt:lpstr>Thank you!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Viking OER &amp; Textbook Affordability Initiative at Salem State University</dc:title>
  <dc:creator>Elizabeth McKeigue</dc:creator>
  <cp:lastModifiedBy>Elizabeth McKeigue</cp:lastModifiedBy>
  <cp:revision>145</cp:revision>
  <dcterms:created xsi:type="dcterms:W3CDTF">2018-11-21T15:25:18Z</dcterms:created>
  <dcterms:modified xsi:type="dcterms:W3CDTF">2019-05-28T17:58:39Z</dcterms:modified>
</cp:coreProperties>
</file>