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sldIdLst>
    <p:sldId id="260" r:id="rId2"/>
    <p:sldId id="256" r:id="rId3"/>
    <p:sldId id="257" r:id="rId4"/>
    <p:sldId id="283" r:id="rId5"/>
    <p:sldId id="259" r:id="rId6"/>
    <p:sldId id="266" r:id="rId7"/>
    <p:sldId id="269" r:id="rId8"/>
    <p:sldId id="280" r:id="rId9"/>
    <p:sldId id="281" r:id="rId10"/>
    <p:sldId id="282" r:id="rId11"/>
    <p:sldId id="270" r:id="rId12"/>
    <p:sldId id="279" r:id="rId13"/>
    <p:sldId id="261" r:id="rId14"/>
    <p:sldId id="275" r:id="rId15"/>
    <p:sldId id="289" r:id="rId16"/>
    <p:sldId id="271" r:id="rId17"/>
    <p:sldId id="272" r:id="rId18"/>
    <p:sldId id="273" r:id="rId19"/>
    <p:sldId id="274" r:id="rId20"/>
    <p:sldId id="265" r:id="rId21"/>
    <p:sldId id="276" r:id="rId22"/>
    <p:sldId id="284" r:id="rId23"/>
    <p:sldId id="290" r:id="rId24"/>
    <p:sldId id="268" r:id="rId25"/>
    <p:sldId id="285" r:id="rId26"/>
    <p:sldId id="286" r:id="rId27"/>
    <p:sldId id="287" r:id="rId28"/>
    <p:sldId id="288" r:id="rId29"/>
    <p:sldId id="264" r:id="rId30"/>
    <p:sldId id="267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965" autoAdjust="0"/>
  </p:normalViewPr>
  <p:slideViewPr>
    <p:cSldViewPr snapToGrid="0">
      <p:cViewPr varScale="1">
        <p:scale>
          <a:sx n="71" d="100"/>
          <a:sy n="71" d="100"/>
        </p:scale>
        <p:origin x="8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05C931-1877-4D01-A34A-BE21DE757564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728403-BEF3-41B7-8168-2BE8F68552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710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1107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5195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8442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2046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1072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9865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568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4390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907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 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2139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228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7782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 </a:t>
            </a:r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0073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7210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8275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2244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8459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2556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6083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953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28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46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27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937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992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1085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28403-BEF3-41B7-8168-2BE8F685526F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254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2DBE0-BE4D-4828-9F5C-57237303D4DA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64F42-322E-4F85-85BB-76FABFFEC5F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165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2DBE0-BE4D-4828-9F5C-57237303D4DA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64F42-322E-4F85-85BB-76FABFFEC5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762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2DBE0-BE4D-4828-9F5C-57237303D4DA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64F42-322E-4F85-85BB-76FABFFEC5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046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2DBE0-BE4D-4828-9F5C-57237303D4DA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64F42-322E-4F85-85BB-76FABFFEC5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852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2DBE0-BE4D-4828-9F5C-57237303D4DA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64F42-322E-4F85-85BB-76FABFFEC5F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053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2DBE0-BE4D-4828-9F5C-57237303D4DA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64F42-322E-4F85-85BB-76FABFFEC5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058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2DBE0-BE4D-4828-9F5C-57237303D4DA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64F42-322E-4F85-85BB-76FABFFEC5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428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2DBE0-BE4D-4828-9F5C-57237303D4DA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64F42-322E-4F85-85BB-76FABFFEC5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740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2DBE0-BE4D-4828-9F5C-57237303D4DA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64F42-322E-4F85-85BB-76FABFFEC5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213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922DBE0-BE4D-4828-9F5C-57237303D4DA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5164F42-322E-4F85-85BB-76FABFFEC5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334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2DBE0-BE4D-4828-9F5C-57237303D4DA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64F42-322E-4F85-85BB-76FABFFEC5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75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922DBE0-BE4D-4828-9F5C-57237303D4DA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5164F42-322E-4F85-85BB-76FABFFEC5F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0750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tiff"/><Relationship Id="rId7" Type="http://schemas.openxmlformats.org/officeDocument/2006/relationships/image" Target="../media/image3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g"/><Relationship Id="rId5" Type="http://schemas.openxmlformats.org/officeDocument/2006/relationships/image" Target="../media/image37.jpeg"/><Relationship Id="rId4" Type="http://schemas.openxmlformats.org/officeDocument/2006/relationships/image" Target="../media/image36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tif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tif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.tiff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2068" y="613954"/>
            <a:ext cx="11639006" cy="364059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500" b="1" dirty="0">
                <a:latin typeface="Bookman Old Style" panose="02050604050505020204" pitchFamily="18" charset="0"/>
              </a:rPr>
              <a:t>Encouraging Experimentation                      and Creativity through                        Professional Development: </a:t>
            </a:r>
            <a:br>
              <a:rPr lang="en-US" sz="5500" b="1" dirty="0">
                <a:latin typeface="Bookman Old Style" panose="02050604050505020204" pitchFamily="18" charset="0"/>
              </a:rPr>
            </a:br>
            <a:r>
              <a:rPr lang="en-US" sz="5500" b="1" dirty="0">
                <a:latin typeface="Bookman Old Style" panose="02050604050505020204" pitchFamily="18" charset="0"/>
              </a:rPr>
              <a:t>Turning our Failures into Best Practices</a:t>
            </a:r>
            <a:endParaRPr lang="en-US" sz="5500" dirty="0">
              <a:latin typeface="Bookman Old Style" panose="02050604050505020204" pitchFamily="18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726373" y="4716878"/>
            <a:ext cx="11134701" cy="1143000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Bookman Old Style" panose="02050604050505020204" pitchFamily="18" charset="0"/>
              </a:rPr>
              <a:t>Amanda Piekart, Bonnie Lafazan and Jessica Kiebler</a:t>
            </a:r>
          </a:p>
          <a:p>
            <a:pPr algn="ctr"/>
            <a:r>
              <a:rPr lang="en-US" dirty="0">
                <a:latin typeface="Bookman Old Style" panose="02050604050505020204" pitchFamily="18" charset="0"/>
              </a:rPr>
              <a:t>Berkeley college</a:t>
            </a:r>
          </a:p>
        </p:txBody>
      </p:sp>
    </p:spTree>
    <p:extLst>
      <p:ext uri="{BB962C8B-B14F-4D97-AF65-F5344CB8AC3E}">
        <p14:creationId xmlns:p14="http://schemas.microsoft.com/office/powerpoint/2010/main" val="201486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41B52F5-6AEC-41B0-A9EA-80EB09716EF8}"/>
              </a:ext>
            </a:extLst>
          </p:cNvPr>
          <p:cNvSpPr txBox="1">
            <a:spLocks/>
          </p:cNvSpPr>
          <p:nvPr/>
        </p:nvSpPr>
        <p:spPr>
          <a:xfrm>
            <a:off x="712448" y="3918245"/>
            <a:ext cx="3716474" cy="1754391"/>
          </a:xfrm>
          <a:prstGeom prst="rect">
            <a:avLst/>
          </a:prstGeom>
        </p:spPr>
        <p:txBody>
          <a:bodyPr anchor="t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/>
              <a:t>Variety of Opportunities &amp; Options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88" t="22393" b="38462"/>
          <a:stretch/>
        </p:blipFill>
        <p:spPr>
          <a:xfrm>
            <a:off x="290173" y="87923"/>
            <a:ext cx="8867451" cy="35638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898" y="2814944"/>
            <a:ext cx="7386039" cy="39609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73" y="580967"/>
            <a:ext cx="6796088" cy="57977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68" y="169229"/>
            <a:ext cx="10778916" cy="6500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374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3CA45F66-B01B-405A-906A-E0AEF68928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8274" y="1073362"/>
            <a:ext cx="5663933" cy="4917134"/>
          </a:xfrm>
          <a:prstGeom prst="rect">
            <a:avLst/>
          </a:prstGeom>
        </p:spPr>
      </p:pic>
      <p:pic>
        <p:nvPicPr>
          <p:cNvPr id="7" name="Picture 7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80A96D1F-CCB1-4693-9062-4C90368DC6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917" y="488845"/>
            <a:ext cx="4326356" cy="566257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1B52F5-6AEC-41B0-A9EA-80EB09716EF8}"/>
              </a:ext>
            </a:extLst>
          </p:cNvPr>
          <p:cNvSpPr txBox="1">
            <a:spLocks/>
          </p:cNvSpPr>
          <p:nvPr/>
        </p:nvSpPr>
        <p:spPr>
          <a:xfrm>
            <a:off x="4862946" y="356230"/>
            <a:ext cx="7176655" cy="75410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000" b="1" dirty="0"/>
              <a:t>Make Participation Intuitive</a:t>
            </a:r>
            <a:endParaRPr lang="en-US" sz="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15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96983" y="1662544"/>
            <a:ext cx="3214967" cy="2928711"/>
          </a:xfrm>
        </p:spPr>
        <p:txBody>
          <a:bodyPr>
            <a:noAutofit/>
          </a:bodyPr>
          <a:lstStyle/>
          <a:p>
            <a:pPr algn="ctr"/>
            <a:r>
              <a:rPr lang="en-US" sz="5000" b="1" dirty="0"/>
              <a:t>Share best practices to increase confidence</a:t>
            </a:r>
            <a:endParaRPr lang="en-US" sz="5000" b="1" dirty="0">
              <a:cs typeface="Calibri Light"/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8FA5E657-D22F-4E81-8CD5-5F3ED2B284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1950" y="651485"/>
            <a:ext cx="8767480" cy="4950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95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Confusion from complex processes</a:t>
            </a:r>
          </a:p>
        </p:txBody>
      </p:sp>
    </p:spTree>
    <p:extLst>
      <p:ext uri="{BB962C8B-B14F-4D97-AF65-F5344CB8AC3E}">
        <p14:creationId xmlns:p14="http://schemas.microsoft.com/office/powerpoint/2010/main" val="312683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34281-2D52-4352-A413-51661A4DC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10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BF2F7751-7344-490D-AA64-C6692C2021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8464" y="85508"/>
            <a:ext cx="11971096" cy="6252280"/>
          </a:xfrm>
          <a:prstGeom prst="rect">
            <a:avLst/>
          </a:prstGeom>
        </p:spPr>
      </p:pic>
      <p:pic>
        <p:nvPicPr>
          <p:cNvPr id="12" name="Picture 1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8422C882-510D-4B09-A93A-736272C3D1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0585" y="0"/>
            <a:ext cx="12205559" cy="6713297"/>
          </a:xfrm>
          <a:prstGeom prst="rect">
            <a:avLst/>
          </a:prstGeom>
        </p:spPr>
      </p:pic>
      <p:pic>
        <p:nvPicPr>
          <p:cNvPr id="14" name="Picture 14" descr="A screenshot of text&#10;&#10;Description generated with very high confidence">
            <a:extLst>
              <a:ext uri="{FF2B5EF4-FFF2-40B4-BE49-F238E27FC236}">
                <a16:creationId xmlns:a16="http://schemas.microsoft.com/office/drawing/2014/main" id="{5D224938-BFEC-477C-A610-402C54493F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220" y="34398"/>
            <a:ext cx="5932311" cy="6357798"/>
          </a:xfrm>
          <a:prstGeom prst="rect">
            <a:avLst/>
          </a:prstGeom>
        </p:spPr>
      </p:pic>
      <p:pic>
        <p:nvPicPr>
          <p:cNvPr id="16" name="Picture 16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A93946DA-B8AF-4309-91D4-26B4F2234E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100" y="-317050"/>
            <a:ext cx="12188695" cy="69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66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C9E04-82BA-437E-AD41-F0D39A520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-524096"/>
            <a:ext cx="10058400" cy="1263851"/>
          </a:xfrm>
        </p:spPr>
        <p:txBody>
          <a:bodyPr/>
          <a:lstStyle/>
          <a:p>
            <a:r>
              <a:rPr lang="en-US" dirty="0">
                <a:cs typeface="Calibri Light"/>
              </a:rPr>
              <a:t>Feedback 360 Reboot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06952" y="725378"/>
            <a:ext cx="8056446" cy="54301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2672" y="659688"/>
            <a:ext cx="7908967" cy="5678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7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7716" y="793816"/>
            <a:ext cx="9853750" cy="871266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Overlooked event logistics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679" y="1983459"/>
            <a:ext cx="2449286" cy="24492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98371" y="2375653"/>
            <a:ext cx="70539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Week-long in Service Event</a:t>
            </a:r>
          </a:p>
        </p:txBody>
      </p:sp>
    </p:spTree>
    <p:extLst>
      <p:ext uri="{BB962C8B-B14F-4D97-AF65-F5344CB8AC3E}">
        <p14:creationId xmlns:p14="http://schemas.microsoft.com/office/powerpoint/2010/main" val="93782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2695" y="138705"/>
            <a:ext cx="4876800" cy="34556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379" y="0"/>
            <a:ext cx="6761747" cy="373389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9011" y="3729786"/>
            <a:ext cx="2265613" cy="30208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153" y="3834732"/>
            <a:ext cx="2177215" cy="29029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281" y="3708783"/>
            <a:ext cx="2283714" cy="30449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63" y="3813048"/>
            <a:ext cx="3599355" cy="304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999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3679" y="169237"/>
            <a:ext cx="5759893" cy="33568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80744" y="1148317"/>
            <a:ext cx="28282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Not enough breaks 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6035" y="3601611"/>
            <a:ext cx="5568803" cy="30186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105553" y="3767469"/>
            <a:ext cx="36186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Not enough balance of breaks and social time!</a:t>
            </a:r>
          </a:p>
        </p:txBody>
      </p:sp>
    </p:spTree>
    <p:extLst>
      <p:ext uri="{BB962C8B-B14F-4D97-AF65-F5344CB8AC3E}">
        <p14:creationId xmlns:p14="http://schemas.microsoft.com/office/powerpoint/2010/main" val="1537202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9942" y="567462"/>
            <a:ext cx="8718699" cy="581775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1850065" y="637953"/>
            <a:ext cx="8378456" cy="559272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1850065" y="680484"/>
            <a:ext cx="8335926" cy="552893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817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329" y="4742517"/>
            <a:ext cx="1683339" cy="2023627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282234" y="5415290"/>
            <a:ext cx="3231674" cy="67808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Jessica Kiebler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82233" y="3007073"/>
            <a:ext cx="3231674" cy="67808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Bonnie Lafazan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282233" y="598857"/>
            <a:ext cx="3414555" cy="67808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Amanda Piekart</a:t>
            </a: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6295504" y="4971152"/>
            <a:ext cx="5700553" cy="1794992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latin typeface="Bookman Old Style" panose="02050604050505020204" pitchFamily="18" charset="0"/>
              </a:rPr>
              <a:t>Jessica is the Library Director at the Berkeley College White Plains Campus in Westchester County New York. </a:t>
            </a: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6291241" y="2586215"/>
            <a:ext cx="5700553" cy="1718438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latin typeface="Bookman Old Style" panose="02050604050505020204" pitchFamily="18" charset="0"/>
              </a:rPr>
              <a:t>Bonnie is the Library Director at the Berkeley College Woodbridge, New Jersey Campus.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6295504" y="394898"/>
            <a:ext cx="5700553" cy="1433902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latin typeface="Bookman Old Style" panose="02050604050505020204" pitchFamily="18" charset="0"/>
              </a:rPr>
              <a:t>Amanda is the Director of Research &amp; Instructional Services for all Berkeley College Libraries.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4028" y="2289779"/>
            <a:ext cx="1721756" cy="2193320"/>
          </a:xfrm>
          <a:prstGeom prst="rect">
            <a:avLst/>
          </a:prstGeom>
        </p:spPr>
      </p:pic>
      <p:pic>
        <p:nvPicPr>
          <p:cNvPr id="3" name="Picture 3" descr="A person wearing glasses and smiling at the camera&#10;&#10;Description generated with very high confidence">
            <a:extLst>
              <a:ext uri="{FF2B5EF4-FFF2-40B4-BE49-F238E27FC236}">
                <a16:creationId xmlns:a16="http://schemas.microsoft.com/office/drawing/2014/main" id="{62D67661-1871-43DB-B586-B78A67BFB7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4028" y="30816"/>
            <a:ext cx="1676400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03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Buy in </a:t>
            </a:r>
          </a:p>
        </p:txBody>
      </p:sp>
    </p:spTree>
    <p:extLst>
      <p:ext uri="{BB962C8B-B14F-4D97-AF65-F5344CB8AC3E}">
        <p14:creationId xmlns:p14="http://schemas.microsoft.com/office/powerpoint/2010/main" val="149900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screenshot of a cell phone screen with text&#10;&#10;Description generated with high confidence">
            <a:extLst>
              <a:ext uri="{FF2B5EF4-FFF2-40B4-BE49-F238E27FC236}">
                <a16:creationId xmlns:a16="http://schemas.microsoft.com/office/drawing/2014/main" id="{74E35D70-6841-417F-AA9B-E773A240BF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07433" y="1803131"/>
            <a:ext cx="4984469" cy="377831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AFCB0A5-9A96-46C5-9FE5-0A763A548F47}"/>
              </a:ext>
            </a:extLst>
          </p:cNvPr>
          <p:cNvSpPr txBox="1"/>
          <p:nvPr/>
        </p:nvSpPr>
        <p:spPr>
          <a:xfrm>
            <a:off x="349030" y="625161"/>
            <a:ext cx="4401670" cy="707886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/>
              <a:t>Peer Observation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D8E09D-F619-4254-B6D2-306737D22FB9}"/>
              </a:ext>
            </a:extLst>
          </p:cNvPr>
          <p:cNvSpPr txBox="1"/>
          <p:nvPr/>
        </p:nvSpPr>
        <p:spPr>
          <a:xfrm>
            <a:off x="6839392" y="669984"/>
            <a:ext cx="4401670" cy="707886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>
                <a:cs typeface="Calibri"/>
              </a:rPr>
              <a:t>Feedback 360</a:t>
            </a:r>
            <a:endParaRPr lang="en-US" sz="4000" dirty="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40BAF38B-0BDD-470C-8E60-7DEF7409A4A8}"/>
              </a:ext>
            </a:extLst>
          </p:cNvPr>
          <p:cNvSpPr/>
          <p:nvPr/>
        </p:nvSpPr>
        <p:spPr>
          <a:xfrm>
            <a:off x="4748502" y="317739"/>
            <a:ext cx="2166231" cy="14035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9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5E69E-7EFE-491E-88F7-66F4329B5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286603"/>
            <a:ext cx="9098280" cy="1450757"/>
          </a:xfrm>
        </p:spPr>
        <p:txBody>
          <a:bodyPr/>
          <a:lstStyle/>
          <a:p>
            <a:r>
              <a:rPr lang="en-US" b="1" dirty="0">
                <a:cs typeface="Calibri Light"/>
              </a:rPr>
              <a:t>In-service Library Conference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67731" y="2073609"/>
            <a:ext cx="6820869" cy="40243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99115"/>
            <a:ext cx="1728306" cy="17283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44980" y="2707105"/>
            <a:ext cx="1419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MORE FEEDBACK !</a:t>
            </a:r>
          </a:p>
        </p:txBody>
      </p:sp>
    </p:spTree>
    <p:extLst>
      <p:ext uri="{BB962C8B-B14F-4D97-AF65-F5344CB8AC3E}">
        <p14:creationId xmlns:p14="http://schemas.microsoft.com/office/powerpoint/2010/main" val="374904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533C3-8F8C-4552-BBF3-1B97F38C5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cs typeface="Calibri Light"/>
              </a:rPr>
              <a:t>Wrap up of Missteps 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32"/>
          <a:stretch/>
        </p:blipFill>
        <p:spPr>
          <a:xfrm>
            <a:off x="307975" y="2257837"/>
            <a:ext cx="2766583" cy="1410369"/>
          </a:xfrm>
          <a:prstGeom prst="rect">
            <a:avLst/>
          </a:prstGeom>
        </p:spPr>
      </p:pic>
      <p:sp>
        <p:nvSpPr>
          <p:cNvPr id="6" name="AutoShape 2" descr="Portrait of a confused business ma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0427" y="2014462"/>
            <a:ext cx="1689492" cy="25310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2101" y="2172010"/>
            <a:ext cx="2619632" cy="26196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1134" y="2014462"/>
            <a:ext cx="2399752" cy="29347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9853" y="3783518"/>
            <a:ext cx="2282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Overcoming Lack of Participation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343760" y="4591771"/>
            <a:ext cx="2282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Confusion over complex processes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69597" y="4626815"/>
            <a:ext cx="2282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Overlooking Logistics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467586" y="4949190"/>
            <a:ext cx="2282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Buy-in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97935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8369" y="276588"/>
            <a:ext cx="10057311" cy="1325563"/>
          </a:xfrm>
        </p:spPr>
        <p:txBody>
          <a:bodyPr/>
          <a:lstStyle/>
          <a:p>
            <a:r>
              <a:rPr lang="en-US" b="1" dirty="0"/>
              <a:t>Best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005391"/>
            <a:ext cx="10058400" cy="4023360"/>
          </a:xfrm>
        </p:spPr>
        <p:txBody>
          <a:bodyPr vert="horz" lIns="0" tIns="45720" rIns="0" bIns="45720" rtlCol="0" anchor="t"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  </a:t>
            </a:r>
            <a:r>
              <a:rPr lang="en-US" sz="4400" dirty="0"/>
              <a:t>Provide opportunities for participation that are voluntary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>
              <a:cs typeface="Calibri"/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dirty="0">
              <a:cs typeface="Calibri"/>
            </a:endParaRP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4" name="AutoShape 2" descr="Adults raising their hands in classro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4397" y="3718418"/>
            <a:ext cx="3045339" cy="2141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79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247" y="0"/>
            <a:ext cx="10057311" cy="1325563"/>
          </a:xfrm>
        </p:spPr>
        <p:txBody>
          <a:bodyPr/>
          <a:lstStyle/>
          <a:p>
            <a:r>
              <a:rPr lang="en-US" b="1" dirty="0"/>
              <a:t>Best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06608"/>
            <a:ext cx="10058400" cy="40233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Include a wide range of opportunities – a range from smaller stakes to higher stakes that   encourage people to use the best of their creativity and skillsets</a:t>
            </a:r>
          </a:p>
        </p:txBody>
      </p:sp>
      <p:pic>
        <p:nvPicPr>
          <p:cNvPr id="4" name="Picture 3" descr="A group of people sitting at a table&#10;&#10;Description generated with very high confidence">
            <a:extLst>
              <a:ext uri="{FF2B5EF4-FFF2-40B4-BE49-F238E27FC236}">
                <a16:creationId xmlns:a16="http://schemas.microsoft.com/office/drawing/2014/main" id="{954AEF33-F894-4101-AD1F-D3555BB0528B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692" y="3602079"/>
            <a:ext cx="2156562" cy="21640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898760-0D23-40E5-8F4C-E23221EF18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7422" y="3465095"/>
            <a:ext cx="3969889" cy="2665865"/>
          </a:xfrm>
          <a:prstGeom prst="rect">
            <a:avLst/>
          </a:prstGeom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00A367C1-2E57-47D3-9ACB-2DD2CCE958FF}"/>
              </a:ext>
            </a:extLst>
          </p:cNvPr>
          <p:cNvSpPr txBox="1"/>
          <p:nvPr/>
        </p:nvSpPr>
        <p:spPr>
          <a:xfrm>
            <a:off x="1923852" y="5843728"/>
            <a:ext cx="2743200" cy="369332"/>
          </a:xfrm>
          <a:prstGeom prst="rect">
            <a:avLst/>
          </a:prstGeom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>
                <a:cs typeface="Calibri"/>
              </a:rPr>
              <a:t>Teaching Circle</a:t>
            </a:r>
          </a:p>
        </p:txBody>
      </p:sp>
    </p:spTree>
    <p:extLst>
      <p:ext uri="{BB962C8B-B14F-4D97-AF65-F5344CB8AC3E}">
        <p14:creationId xmlns:p14="http://schemas.microsoft.com/office/powerpoint/2010/main" val="173550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5B9B3DB-FE7E-4AED-B5C2-D773F8432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574150"/>
            <a:ext cx="10058400" cy="846908"/>
          </a:xfrm>
        </p:spPr>
        <p:txBody>
          <a:bodyPr/>
          <a:lstStyle/>
          <a:p>
            <a:r>
              <a:rPr lang="en-US" b="1" dirty="0">
                <a:cs typeface="Calibri Light"/>
              </a:rPr>
              <a:t>Best Practices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489720" cy="4195888"/>
          </a:xfrm>
        </p:spPr>
        <p:txBody>
          <a:bodyPr vert="horz" lIns="0" tIns="45720" rIns="0" bIns="45720" rtlCol="0" anchor="t"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Design methods of feedback that encourage participation such as e-forms</a:t>
            </a:r>
          </a:p>
          <a:p>
            <a:pPr algn="ctr">
              <a:buFont typeface="Wingdings" panose="05000000000000000000" pitchFamily="2" charset="2"/>
              <a:buChar char="v"/>
            </a:pPr>
            <a:endParaRPr lang="en-US" sz="5400" dirty="0">
              <a:cs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" r="12889" b="191"/>
          <a:stretch/>
        </p:blipFill>
        <p:spPr>
          <a:xfrm>
            <a:off x="3750381" y="3295176"/>
            <a:ext cx="3833654" cy="287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17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42A3004-2B8F-4A0F-AE68-F897170EE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387244"/>
            <a:ext cx="10058400" cy="1120078"/>
          </a:xfrm>
        </p:spPr>
        <p:txBody>
          <a:bodyPr/>
          <a:lstStyle/>
          <a:p>
            <a:r>
              <a:rPr lang="en-US" b="1" dirty="0">
                <a:cs typeface="Calibri Light"/>
              </a:rPr>
              <a:t>Best Practices</a:t>
            </a:r>
            <a:endParaRPr lang="en-US" dirty="0">
              <a:cs typeface="Calibri L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600" dirty="0"/>
              <a:t>Don’t just ask for feedback – Put it into practice and follow up!</a:t>
            </a:r>
            <a:endParaRPr lang="en-US" sz="3600" dirty="0">
              <a:cs typeface="Calibri"/>
            </a:endParaRPr>
          </a:p>
        </p:txBody>
      </p:sp>
      <p:pic>
        <p:nvPicPr>
          <p:cNvPr id="4" name="Picture 4" descr="A screenshot of a cell phone screen with text&#10;&#10;Description generated with high confidence">
            <a:extLst>
              <a:ext uri="{FF2B5EF4-FFF2-40B4-BE49-F238E27FC236}">
                <a16:creationId xmlns:a16="http://schemas.microsoft.com/office/drawing/2014/main" id="{74E35D70-6841-417F-AA9B-E773A240BF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7431" y="3028985"/>
            <a:ext cx="4257123" cy="323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78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8369" y="276588"/>
            <a:ext cx="10057311" cy="1325563"/>
          </a:xfrm>
        </p:spPr>
        <p:txBody>
          <a:bodyPr/>
          <a:lstStyle/>
          <a:p>
            <a:r>
              <a:rPr lang="en-US" b="1" dirty="0"/>
              <a:t>Best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786730"/>
            <a:ext cx="10058400" cy="40233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Offer a wide range of opportunities and formats that allow people to contribute in their own ways.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64B286-AFEE-4F45-9995-9C7E040718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1332" y="3538330"/>
            <a:ext cx="4640671" cy="21269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893BFF-2387-F242-842F-30520DD41B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4176" y="3876260"/>
            <a:ext cx="1798705" cy="179870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8A53BFA-43BD-194F-8D36-375E12795783}"/>
              </a:ext>
            </a:extLst>
          </p:cNvPr>
          <p:cNvSpPr txBox="1"/>
          <p:nvPr/>
        </p:nvSpPr>
        <p:spPr>
          <a:xfrm>
            <a:off x="2445026" y="5804452"/>
            <a:ext cx="2126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In-person workshop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3FDBDF-318D-0F4B-828D-FD51CBE0583A}"/>
              </a:ext>
            </a:extLst>
          </p:cNvPr>
          <p:cNvSpPr txBox="1"/>
          <p:nvPr/>
        </p:nvSpPr>
        <p:spPr>
          <a:xfrm>
            <a:off x="6480313" y="5764696"/>
            <a:ext cx="3319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Online, one-shot or longer term</a:t>
            </a:r>
          </a:p>
        </p:txBody>
      </p:sp>
    </p:spTree>
    <p:extLst>
      <p:ext uri="{BB962C8B-B14F-4D97-AF65-F5344CB8AC3E}">
        <p14:creationId xmlns:p14="http://schemas.microsoft.com/office/powerpoint/2010/main" val="143199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0"/>
            <a:ext cx="10058400" cy="1450757"/>
          </a:xfrm>
        </p:spPr>
        <p:txBody>
          <a:bodyPr>
            <a:normAutofit/>
          </a:bodyPr>
          <a:lstStyle/>
          <a:p>
            <a:r>
              <a:rPr lang="en-US" sz="5400" b="1" dirty="0"/>
              <a:t>Best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3182" y="1470991"/>
            <a:ext cx="10042497" cy="4398103"/>
          </a:xfrm>
        </p:spPr>
        <p:txBody>
          <a:bodyPr/>
          <a:lstStyle/>
          <a:p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sz="3200" b="1" dirty="0"/>
              <a:t> Creating an culture of robust professional growth.  </a:t>
            </a:r>
            <a:endParaRPr lang="en-US" sz="2800" b="1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36C0CC-E745-C74E-B81E-DC7A5605C9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3129" y="3237120"/>
            <a:ext cx="2451100" cy="2451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D050A5-AC6B-2941-96DF-F0CEB543A9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4269" y="2407997"/>
            <a:ext cx="5853490" cy="390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448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2377" y="356479"/>
            <a:ext cx="11107947" cy="608135"/>
          </a:xfrm>
        </p:spPr>
        <p:txBody>
          <a:bodyPr>
            <a:normAutofit fontScale="90000"/>
          </a:bodyPr>
          <a:lstStyle/>
          <a:p>
            <a:r>
              <a:rPr lang="en-US" sz="6600" b="1" dirty="0"/>
              <a:t>Freedom and empowerment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8485" y="1037968"/>
            <a:ext cx="7744353" cy="5145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70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81451" y="841592"/>
            <a:ext cx="8544393" cy="4485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b="1" dirty="0">
                <a:solidFill>
                  <a:schemeClr val="bg1"/>
                </a:solidFill>
              </a:rPr>
              <a:t>Reflection + Refining</a:t>
            </a:r>
          </a:p>
          <a:p>
            <a:pPr marL="0" indent="0" algn="ctr">
              <a:buNone/>
            </a:pPr>
            <a:r>
              <a:rPr lang="en-US" sz="7200" b="1" dirty="0">
                <a:solidFill>
                  <a:schemeClr val="bg1"/>
                </a:solidFill>
              </a:rPr>
              <a:t>= </a:t>
            </a:r>
          </a:p>
          <a:p>
            <a:pPr marL="0" indent="0" algn="ctr">
              <a:buNone/>
            </a:pPr>
            <a:r>
              <a:rPr lang="en-US" sz="7200" b="1" dirty="0">
                <a:solidFill>
                  <a:schemeClr val="bg1"/>
                </a:solidFill>
              </a:rPr>
              <a:t>Professional Development Success!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254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8479DBA8-CD45-4A27-9328-C13EC355BE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0624" y="137920"/>
            <a:ext cx="2878006" cy="16195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551926E-2420-4D43-ADCF-1999BB561DCC}"/>
              </a:ext>
            </a:extLst>
          </p:cNvPr>
          <p:cNvSpPr txBox="1"/>
          <p:nvPr/>
        </p:nvSpPr>
        <p:spPr>
          <a:xfrm>
            <a:off x="310624" y="1764139"/>
            <a:ext cx="2743200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cs typeface="Calibri"/>
              </a:rPr>
              <a:t>Workshop on Professional Development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6D9394-C685-45D9-9E9E-110585FD672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394" t="3409" r="13636" b="24242"/>
          <a:stretch/>
        </p:blipFill>
        <p:spPr>
          <a:xfrm>
            <a:off x="3802554" y="4167799"/>
            <a:ext cx="1762747" cy="17720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8163E02-3078-463D-80A5-62A815FA1BF9}"/>
              </a:ext>
            </a:extLst>
          </p:cNvPr>
          <p:cNvSpPr txBox="1"/>
          <p:nvPr/>
        </p:nvSpPr>
        <p:spPr>
          <a:xfrm>
            <a:off x="3057099" y="5870078"/>
            <a:ext cx="27432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cs typeface="Calibri"/>
              </a:rPr>
              <a:t>Week long</a:t>
            </a:r>
          </a:p>
        </p:txBody>
      </p:sp>
      <p:pic>
        <p:nvPicPr>
          <p:cNvPr id="2" name="Picture 2" descr="A close up of a sign&#10;&#10;Description generated with high confidence">
            <a:extLst>
              <a:ext uri="{FF2B5EF4-FFF2-40B4-BE49-F238E27FC236}">
                <a16:creationId xmlns:a16="http://schemas.microsoft.com/office/drawing/2014/main" id="{96B44E51-1324-41C9-8DC0-93DD3DBE18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35196" y="4781178"/>
            <a:ext cx="1636727" cy="7931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966D3EA-CF83-4FC4-9C18-28A2B6BD0ECC}"/>
              </a:ext>
            </a:extLst>
          </p:cNvPr>
          <p:cNvSpPr txBox="1"/>
          <p:nvPr/>
        </p:nvSpPr>
        <p:spPr>
          <a:xfrm>
            <a:off x="9489896" y="5828470"/>
            <a:ext cx="27432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cs typeface="Calibri"/>
              </a:rPr>
              <a:t>Peer Feedback</a:t>
            </a:r>
          </a:p>
        </p:txBody>
      </p:sp>
      <p:pic>
        <p:nvPicPr>
          <p:cNvPr id="5" name="Picture 4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B215BB2C-FFD6-40EC-B8DE-2A6480FDF54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5603" y="206366"/>
            <a:ext cx="2205370" cy="153915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D66DA4C-95A0-4B81-B0F2-11AD6865BCE7}"/>
              </a:ext>
            </a:extLst>
          </p:cNvPr>
          <p:cNvSpPr txBox="1"/>
          <p:nvPr/>
        </p:nvSpPr>
        <p:spPr>
          <a:xfrm>
            <a:off x="2459096" y="3744985"/>
            <a:ext cx="27432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cs typeface="Calibri"/>
              </a:rPr>
              <a:t>Asynchronous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7BD2B1-6FCA-4153-98E0-32330556DC98}"/>
              </a:ext>
            </a:extLst>
          </p:cNvPr>
          <p:cNvSpPr txBox="1"/>
          <p:nvPr/>
        </p:nvSpPr>
        <p:spPr>
          <a:xfrm>
            <a:off x="6746696" y="3630202"/>
            <a:ext cx="27432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cs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93F207-370C-4B9F-BBED-68B3EBB02C15}"/>
              </a:ext>
            </a:extLst>
          </p:cNvPr>
          <p:cNvSpPr txBox="1"/>
          <p:nvPr/>
        </p:nvSpPr>
        <p:spPr>
          <a:xfrm>
            <a:off x="3441976" y="1858220"/>
            <a:ext cx="27432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cs typeface="Calibri"/>
              </a:rPr>
              <a:t>Independent Reading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EEA4C9-15F4-4128-844E-49F148417AE2}"/>
              </a:ext>
            </a:extLst>
          </p:cNvPr>
          <p:cNvSpPr txBox="1"/>
          <p:nvPr/>
        </p:nvSpPr>
        <p:spPr>
          <a:xfrm>
            <a:off x="-58828" y="5939836"/>
            <a:ext cx="27432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cs typeface="Calibri"/>
              </a:rPr>
              <a:t>PD via Social Media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9EE0F-3F58-40B9-9A6A-3A0268B99A6F}"/>
              </a:ext>
            </a:extLst>
          </p:cNvPr>
          <p:cNvSpPr txBox="1"/>
          <p:nvPr/>
        </p:nvSpPr>
        <p:spPr>
          <a:xfrm>
            <a:off x="9004010" y="1884421"/>
            <a:ext cx="27432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cs typeface="Calibri"/>
              </a:rPr>
              <a:t>Newsletter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560654-C885-4388-A593-9B48E28C42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04167" y="4436329"/>
            <a:ext cx="2616442" cy="1747048"/>
          </a:xfrm>
          <a:prstGeom prst="rect">
            <a:avLst/>
          </a:prstGeom>
        </p:spPr>
      </p:pic>
      <p:pic>
        <p:nvPicPr>
          <p:cNvPr id="18" name="Picture 18">
            <a:extLst>
              <a:ext uri="{FF2B5EF4-FFF2-40B4-BE49-F238E27FC236}">
                <a16:creationId xmlns:a16="http://schemas.microsoft.com/office/drawing/2014/main" id="{467AB7A2-7917-4821-B71F-2794673BDA9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9940" y="4182183"/>
            <a:ext cx="1714500" cy="1714500"/>
          </a:xfrm>
          <a:prstGeom prst="rect">
            <a:avLst/>
          </a:prstGeom>
        </p:spPr>
      </p:pic>
      <p:pic>
        <p:nvPicPr>
          <p:cNvPr id="20" name="Picture 20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995A133B-8158-4BFA-A1D9-B9BDD022E49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68474" y="2489290"/>
            <a:ext cx="2006897" cy="11367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Picture 2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91A76356-0F15-4B08-B364-1AC51AA9527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62007" y="-46291"/>
            <a:ext cx="2303138" cy="179359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EEAC419-3937-4ECD-A802-B7579EFB6A0D}"/>
              </a:ext>
            </a:extLst>
          </p:cNvPr>
          <p:cNvSpPr txBox="1"/>
          <p:nvPr/>
        </p:nvSpPr>
        <p:spPr>
          <a:xfrm>
            <a:off x="6523926" y="3843154"/>
            <a:ext cx="27432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cs typeface="Calibri"/>
              </a:rPr>
              <a:t>Topical Workshops</a:t>
            </a:r>
          </a:p>
        </p:txBody>
      </p:sp>
      <p:pic>
        <p:nvPicPr>
          <p:cNvPr id="3" name="Picture 10" descr="A screenshot of a social media post with text and people in background&#10;&#10;Description generated with very high confidence">
            <a:extLst>
              <a:ext uri="{FF2B5EF4-FFF2-40B4-BE49-F238E27FC236}">
                <a16:creationId xmlns:a16="http://schemas.microsoft.com/office/drawing/2014/main" id="{CB964AEB-557E-4F3E-B708-923144BFE8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72990" y="2370135"/>
            <a:ext cx="2743200" cy="14097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829086" y="70491"/>
            <a:ext cx="1553149" cy="15600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D66DA4C-95A0-4B81-B0F2-11AD6865BCE7}"/>
              </a:ext>
            </a:extLst>
          </p:cNvPr>
          <p:cNvSpPr txBox="1"/>
          <p:nvPr/>
        </p:nvSpPr>
        <p:spPr>
          <a:xfrm>
            <a:off x="6746696" y="1790935"/>
            <a:ext cx="2230565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cs typeface="Calibri"/>
              </a:rPr>
              <a:t>Teaching Circle</a:t>
            </a:r>
          </a:p>
        </p:txBody>
      </p:sp>
    </p:spTree>
    <p:extLst>
      <p:ext uri="{BB962C8B-B14F-4D97-AF65-F5344CB8AC3E}">
        <p14:creationId xmlns:p14="http://schemas.microsoft.com/office/powerpoint/2010/main" val="34427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picture containing person, skating, fence, building&#10;&#10;Description generated with very high confidence">
            <a:extLst>
              <a:ext uri="{FF2B5EF4-FFF2-40B4-BE49-F238E27FC236}">
                <a16:creationId xmlns:a16="http://schemas.microsoft.com/office/drawing/2014/main" id="{09A3AE94-49EE-401F-B8EF-A0893E6C97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9560" y="0"/>
            <a:ext cx="9443715" cy="6303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4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705" y="192505"/>
            <a:ext cx="8612248" cy="6015789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65376" y="2310063"/>
            <a:ext cx="3144328" cy="1754391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/>
              <a:t>Overcoming Lack of Participation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76" y="4064454"/>
            <a:ext cx="2766583" cy="203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78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7702730" y="4225218"/>
            <a:ext cx="4223658" cy="92787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186" y="0"/>
            <a:ext cx="10701937" cy="669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26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68" b="191"/>
          <a:stretch/>
        </p:blipFill>
        <p:spPr>
          <a:xfrm>
            <a:off x="3327573" y="241033"/>
            <a:ext cx="8706466" cy="600827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41B52F5-6AEC-41B0-A9EA-80EB09716EF8}"/>
              </a:ext>
            </a:extLst>
          </p:cNvPr>
          <p:cNvSpPr txBox="1">
            <a:spLocks/>
          </p:cNvSpPr>
          <p:nvPr/>
        </p:nvSpPr>
        <p:spPr>
          <a:xfrm>
            <a:off x="34685" y="2183063"/>
            <a:ext cx="3294201" cy="1754391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/>
              <a:t>Instant Participation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5" descr="A person using a computer mouse and keyboard&#10;&#10;Description generated with very high confidence">
            <a:extLst>
              <a:ext uri="{FF2B5EF4-FFF2-40B4-BE49-F238E27FC236}">
                <a16:creationId xmlns:a16="http://schemas.microsoft.com/office/drawing/2014/main" id="{334F7521-D888-4F0E-9354-3454A1030B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491" y="3978471"/>
            <a:ext cx="2743200" cy="1810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68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45"/>
          <a:stretch/>
        </p:blipFill>
        <p:spPr>
          <a:xfrm>
            <a:off x="4161410" y="156265"/>
            <a:ext cx="7769334" cy="63896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53" y="1202987"/>
            <a:ext cx="3807905" cy="29094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73" y="84221"/>
            <a:ext cx="11454063" cy="642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6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274</Words>
  <Application>Microsoft Office PowerPoint</Application>
  <PresentationFormat>Widescreen</PresentationFormat>
  <Paragraphs>90</Paragraphs>
  <Slides>30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Bookman Old Style</vt:lpstr>
      <vt:lpstr>Calibri</vt:lpstr>
      <vt:lpstr>Calibri Light</vt:lpstr>
      <vt:lpstr>Wingdings</vt:lpstr>
      <vt:lpstr>Retrospect</vt:lpstr>
      <vt:lpstr>Encouraging Experimentation                      and Creativity through                        Professional Development:  Turning our Failures into Best Practices</vt:lpstr>
      <vt:lpstr>PowerPoint Presentation</vt:lpstr>
      <vt:lpstr>Freedom and empowerment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Share best practices to increase confidence</vt:lpstr>
      <vt:lpstr>Confusion from complex processes</vt:lpstr>
      <vt:lpstr>PowerPoint Presentation</vt:lpstr>
      <vt:lpstr>Feedback 360 Reboot</vt:lpstr>
      <vt:lpstr>Overlooked event logistics</vt:lpstr>
      <vt:lpstr>PowerPoint Presentation</vt:lpstr>
      <vt:lpstr>PowerPoint Presentation</vt:lpstr>
      <vt:lpstr>PowerPoint Presentation</vt:lpstr>
      <vt:lpstr>Buy in </vt:lpstr>
      <vt:lpstr>PowerPoint Presentation</vt:lpstr>
      <vt:lpstr>In-service Library Conference</vt:lpstr>
      <vt:lpstr>Wrap up of Missteps </vt:lpstr>
      <vt:lpstr>Best Practices</vt:lpstr>
      <vt:lpstr>Best Practices</vt:lpstr>
      <vt:lpstr>Best Practices</vt:lpstr>
      <vt:lpstr>Best Practices</vt:lpstr>
      <vt:lpstr>Best Practices</vt:lpstr>
      <vt:lpstr>Best Practices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Encouraging Experimentation                      and Creativity through                        Professional Development:  Turning our Failures into Best Practices</dc:title>
  <dc:creator>Amanda Piekart</dc:creator>
  <cp:lastModifiedBy>Amanda Piekart</cp:lastModifiedBy>
  <cp:revision>18</cp:revision>
  <dcterms:modified xsi:type="dcterms:W3CDTF">2018-04-26T17:58:23Z</dcterms:modified>
</cp:coreProperties>
</file>