
<file path=[Content_Types].xml><?xml version="1.0" encoding="utf-8"?>
<Types xmlns="http://schemas.openxmlformats.org/package/2006/content-types">
  <Default Extension="png" ContentType="image/png"/>
  <Default Extension="tmp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70" r:id="rId3"/>
    <p:sldId id="272" r:id="rId4"/>
    <p:sldId id="259" r:id="rId5"/>
    <p:sldId id="260" r:id="rId6"/>
    <p:sldId id="262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37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3B1588-4CF1-4056-831D-638BD0BCF824}" type="datetimeFigureOut">
              <a:rPr lang="en-US" smtClean="0"/>
              <a:t>5/14/2019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18F227-8310-434D-8ACF-18E1681601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21407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3B1588-4CF1-4056-831D-638BD0BCF824}" type="datetimeFigureOut">
              <a:rPr lang="en-US" smtClean="0"/>
              <a:t>5/14/2019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18F227-8310-434D-8ACF-18E1681601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75484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3B1588-4CF1-4056-831D-638BD0BCF824}" type="datetimeFigureOut">
              <a:rPr lang="en-US" smtClean="0"/>
              <a:t>5/14/2019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18F227-8310-434D-8ACF-18E1681601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842629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en-US" smtClean="0"/>
              <a:t>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3B1588-4CF1-4056-831D-638BD0BCF824}" type="datetimeFigureOut">
              <a:rPr lang="en-US" smtClean="0"/>
              <a:t>5/14/2019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18F227-8310-434D-8ACF-18E168160166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19452674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3B1588-4CF1-4056-831D-638BD0BCF824}" type="datetimeFigureOut">
              <a:rPr lang="en-US" smtClean="0"/>
              <a:t>5/14/2019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18F227-8310-434D-8ACF-18E1681601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94864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3B1588-4CF1-4056-831D-638BD0BCF824}" type="datetimeFigureOut">
              <a:rPr lang="en-US" smtClean="0"/>
              <a:t>5/14/2019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18F227-8310-434D-8ACF-18E1681601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659139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3B1588-4CF1-4056-831D-638BD0BCF824}" type="datetimeFigureOut">
              <a:rPr lang="en-US" smtClean="0"/>
              <a:t>5/14/2019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18F227-8310-434D-8ACF-18E1681601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126285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3B1588-4CF1-4056-831D-638BD0BCF824}" type="datetimeFigureOut">
              <a:rPr lang="en-US" smtClean="0"/>
              <a:t>5/14/2019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18F227-8310-434D-8ACF-18E1681601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345185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3B1588-4CF1-4056-831D-638BD0BCF824}" type="datetimeFigureOut">
              <a:rPr lang="en-US" smtClean="0"/>
              <a:t>5/14/2019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18F227-8310-434D-8ACF-18E1681601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38541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3B1588-4CF1-4056-831D-638BD0BCF824}" type="datetimeFigureOut">
              <a:rPr lang="en-US" smtClean="0"/>
              <a:t>5/14/2019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18F227-8310-434D-8ACF-18E1681601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9894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3B1588-4CF1-4056-831D-638BD0BCF824}" type="datetimeFigureOut">
              <a:rPr lang="en-US" smtClean="0"/>
              <a:t>5/14/2019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18F227-8310-434D-8ACF-18E1681601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58457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3B1588-4CF1-4056-831D-638BD0BCF824}" type="datetimeFigureOut">
              <a:rPr lang="en-US" smtClean="0"/>
              <a:t>5/14/2019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18F227-8310-434D-8ACF-18E1681601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41452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3B1588-4CF1-4056-831D-638BD0BCF824}" type="datetimeFigureOut">
              <a:rPr lang="en-US" smtClean="0"/>
              <a:t>5/14/2019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18F227-8310-434D-8ACF-18E1681601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13614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3B1588-4CF1-4056-831D-638BD0BCF824}" type="datetimeFigureOut">
              <a:rPr lang="en-US" smtClean="0"/>
              <a:t>5/14/2019</a:t>
            </a:fld>
            <a:endParaRPr 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18F227-8310-434D-8ACF-18E1681601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66546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3B1588-4CF1-4056-831D-638BD0BCF824}" type="datetimeFigureOut">
              <a:rPr lang="en-US" smtClean="0"/>
              <a:t>5/14/2019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18F227-8310-434D-8ACF-18E1681601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26209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3B1588-4CF1-4056-831D-638BD0BCF824}" type="datetimeFigureOut">
              <a:rPr lang="en-US" smtClean="0"/>
              <a:t>5/14/2019</a:t>
            </a:fld>
            <a:endParaRPr 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18F227-8310-434D-8ACF-18E1681601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13240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3B1588-4CF1-4056-831D-638BD0BCF824}" type="datetimeFigureOut">
              <a:rPr lang="en-US" smtClean="0"/>
              <a:t>5/14/2019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18F227-8310-434D-8ACF-18E1681601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27052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EE3B1588-4CF1-4056-831D-638BD0BCF824}" type="datetimeFigureOut">
              <a:rPr lang="en-US" smtClean="0"/>
              <a:t>5/14/2019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18F227-8310-434D-8ACF-18E1681601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621775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tmp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tmp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43342" y="1712423"/>
            <a:ext cx="9780075" cy="3383280"/>
          </a:xfrm>
        </p:spPr>
        <p:txBody>
          <a:bodyPr/>
          <a:lstStyle/>
          <a:p>
            <a:r>
              <a:rPr lang="en-US" dirty="0" smtClean="0">
                <a:latin typeface="Maiandra GD" panose="020E0502030308020204" pitchFamily="34" charset="0"/>
              </a:rPr>
              <a:t>From Self-Guided to Staff-Led: Cross-Training Initiatives in the ISA</a:t>
            </a:r>
            <a:endParaRPr lang="en-US" dirty="0">
              <a:latin typeface="Maiandra GD" panose="020E050203030802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8024" y="6145732"/>
            <a:ext cx="8592589" cy="413010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Maiandra GD" panose="020E0502030308020204" pitchFamily="34" charset="0"/>
              </a:rPr>
              <a:t>Presented by Jess LaJoie </a:t>
            </a:r>
            <a:endParaRPr lang="en-US" dirty="0">
              <a:latin typeface="Maiandra GD" panose="020E0502030308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780281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7798" y="236095"/>
            <a:ext cx="9404723" cy="1400530"/>
          </a:xfrm>
        </p:spPr>
        <p:txBody>
          <a:bodyPr/>
          <a:lstStyle/>
          <a:p>
            <a:r>
              <a:rPr lang="en-US" dirty="0" smtClean="0">
                <a:latin typeface="Maiandra GD" panose="020E0502030308020204" pitchFamily="34" charset="0"/>
              </a:rPr>
              <a:t>Self-Guided Training Initiative </a:t>
            </a:r>
            <a:br>
              <a:rPr lang="en-US" dirty="0" smtClean="0">
                <a:latin typeface="Maiandra GD" panose="020E0502030308020204" pitchFamily="34" charset="0"/>
              </a:rPr>
            </a:br>
            <a:r>
              <a:rPr lang="en-US" sz="2000" dirty="0" smtClean="0">
                <a:latin typeface="Maiandra GD" panose="020E0502030308020204" pitchFamily="34" charset="0"/>
              </a:rPr>
              <a:t>Summer &amp; Fall 2018</a:t>
            </a:r>
            <a:endParaRPr lang="en-US" dirty="0">
              <a:latin typeface="Maiandra GD" panose="020E0502030308020204" pitchFamily="34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523700" y="1553498"/>
            <a:ext cx="6010103" cy="5395942"/>
          </a:xfrm>
        </p:spPr>
        <p:txBody>
          <a:bodyPr>
            <a:noAutofit/>
          </a:bodyPr>
          <a:lstStyle/>
          <a:p>
            <a:r>
              <a:rPr lang="en-US" sz="2000" dirty="0" smtClean="0">
                <a:latin typeface="Maiandra GD" panose="020E0502030308020204" pitchFamily="34" charset="0"/>
              </a:rPr>
              <a:t>Created in response to the impending merger of Circulation/Reserves, Learning Commons, Research Services, IT Computer Classrooms, IT User Services into the Integrated Services Area </a:t>
            </a:r>
          </a:p>
          <a:p>
            <a:pPr lvl="1"/>
            <a:r>
              <a:rPr lang="en-US" sz="1800" dirty="0" smtClean="0">
                <a:latin typeface="Maiandra GD" panose="020E0502030308020204" pitchFamily="34" charset="0"/>
              </a:rPr>
              <a:t>Designed Moodle course “UMASS Libraries ISA Training” as primary training resource for Tier One skills </a:t>
            </a:r>
          </a:p>
          <a:p>
            <a:pPr lvl="2"/>
            <a:r>
              <a:rPr lang="en-US" sz="1600" dirty="0" smtClean="0">
                <a:latin typeface="Maiandra GD" panose="020E0502030308020204" pitchFamily="34" charset="0"/>
              </a:rPr>
              <a:t>Documentation </a:t>
            </a:r>
            <a:r>
              <a:rPr lang="en-US" sz="1600" dirty="0">
                <a:latin typeface="Maiandra GD" panose="020E0502030308020204" pitchFamily="34" charset="0"/>
              </a:rPr>
              <a:t>and training materials from all of the comprising groups of the </a:t>
            </a:r>
            <a:r>
              <a:rPr lang="en-US" sz="1600" dirty="0" smtClean="0">
                <a:latin typeface="Maiandra GD" panose="020E0502030308020204" pitchFamily="34" charset="0"/>
              </a:rPr>
              <a:t>ISA</a:t>
            </a:r>
          </a:p>
          <a:p>
            <a:pPr lvl="1"/>
            <a:r>
              <a:rPr lang="en-US" sz="1800" dirty="0" smtClean="0">
                <a:latin typeface="Maiandra GD" panose="020E0502030308020204" pitchFamily="34" charset="0"/>
              </a:rPr>
              <a:t>Shadowing Exercises </a:t>
            </a:r>
          </a:p>
          <a:p>
            <a:pPr lvl="1"/>
            <a:r>
              <a:rPr lang="en-US" sz="1800" dirty="0" smtClean="0">
                <a:latin typeface="Maiandra GD" panose="020E0502030308020204" pitchFamily="34" charset="0"/>
              </a:rPr>
              <a:t>Assessment Quizzes</a:t>
            </a:r>
          </a:p>
          <a:p>
            <a:pPr lvl="1"/>
            <a:r>
              <a:rPr lang="en-US" sz="1800" dirty="0" smtClean="0">
                <a:latin typeface="Maiandra GD" panose="020E0502030308020204" pitchFamily="34" charset="0"/>
              </a:rPr>
              <a:t>In Person Assessment </a:t>
            </a:r>
          </a:p>
        </p:txBody>
      </p:sp>
      <p:pic>
        <p:nvPicPr>
          <p:cNvPr id="7" name="Content Placeholder 6" descr="Screen Clipping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0502" y="1553498"/>
            <a:ext cx="4870444" cy="4384222"/>
          </a:xfrm>
        </p:spPr>
      </p:pic>
    </p:spTree>
    <p:extLst>
      <p:ext uri="{BB962C8B-B14F-4D97-AF65-F5344CB8AC3E}">
        <p14:creationId xmlns:p14="http://schemas.microsoft.com/office/powerpoint/2010/main" val="10765951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Maiandra GD" panose="020E0502030308020204" pitchFamily="34" charset="0"/>
              </a:rPr>
              <a:t>Inconsistent Results </a:t>
            </a:r>
            <a:endParaRPr lang="en-US" dirty="0">
              <a:latin typeface="Maiandra GD" panose="020E0502030308020204" pitchFamily="34" charset="0"/>
            </a:endParaRPr>
          </a:p>
        </p:txBody>
      </p:sp>
      <p:sp>
        <p:nvSpPr>
          <p:cNvPr id="11" name="Content Placeholder 10"/>
          <p:cNvSpPr>
            <a:spLocks noGrp="1"/>
          </p:cNvSpPr>
          <p:nvPr>
            <p:ph idx="1"/>
          </p:nvPr>
        </p:nvSpPr>
        <p:spPr>
          <a:xfrm>
            <a:off x="756458" y="1670858"/>
            <a:ext cx="9293395" cy="4577541"/>
          </a:xfrm>
        </p:spPr>
        <p:txBody>
          <a:bodyPr>
            <a:normAutofit/>
          </a:bodyPr>
          <a:lstStyle/>
          <a:p>
            <a:r>
              <a:rPr lang="en-US" sz="2800" dirty="0" smtClean="0">
                <a:latin typeface="Maiandra GD" panose="020E0502030308020204" pitchFamily="34" charset="0"/>
              </a:rPr>
              <a:t>Challenging amount of training materials </a:t>
            </a:r>
          </a:p>
          <a:p>
            <a:r>
              <a:rPr lang="en-US" sz="2800" dirty="0" smtClean="0">
                <a:latin typeface="Maiandra GD" panose="020E0502030308020204" pitchFamily="34" charset="0"/>
              </a:rPr>
              <a:t>Materials difficult to interpret without context</a:t>
            </a:r>
          </a:p>
          <a:p>
            <a:r>
              <a:rPr lang="en-US" sz="2800" dirty="0" smtClean="0">
                <a:latin typeface="Maiandra GD" panose="020E0502030308020204" pitchFamily="34" charset="0"/>
              </a:rPr>
              <a:t>Quizzes difficult to pass</a:t>
            </a:r>
          </a:p>
          <a:p>
            <a:r>
              <a:rPr lang="en-US" sz="2800" dirty="0" smtClean="0">
                <a:latin typeface="Maiandra GD" panose="020E0502030308020204" pitchFamily="34" charset="0"/>
              </a:rPr>
              <a:t>ISA build not conducive to application </a:t>
            </a:r>
          </a:p>
          <a:p>
            <a:r>
              <a:rPr lang="en-US" sz="2800" dirty="0" smtClean="0">
                <a:latin typeface="Maiandra GD" panose="020E0502030308020204" pitchFamily="34" charset="0"/>
              </a:rPr>
              <a:t>No </a:t>
            </a:r>
            <a:r>
              <a:rPr lang="en-US" sz="2800" dirty="0">
                <a:latin typeface="Maiandra GD" panose="020E0502030308020204" pitchFamily="34" charset="0"/>
              </a:rPr>
              <a:t>incentive for students and staff </a:t>
            </a:r>
          </a:p>
          <a:p>
            <a:r>
              <a:rPr lang="en-US" sz="2800" dirty="0" smtClean="0">
                <a:latin typeface="Maiandra GD" panose="020E0502030308020204" pitchFamily="34" charset="0"/>
              </a:rPr>
              <a:t>Shadowing sessions had varying results</a:t>
            </a:r>
          </a:p>
          <a:p>
            <a:r>
              <a:rPr lang="en-US" sz="2800" dirty="0" smtClean="0">
                <a:latin typeface="Maiandra GD" panose="020E0502030308020204" pitchFamily="34" charset="0"/>
              </a:rPr>
              <a:t>Technical difficulties with Moodle</a:t>
            </a:r>
            <a:endParaRPr lang="en-US" sz="2800" dirty="0">
              <a:latin typeface="Maiandra GD" panose="020E0502030308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748004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1396" y="452718"/>
            <a:ext cx="9269438" cy="877318"/>
          </a:xfrm>
        </p:spPr>
        <p:txBody>
          <a:bodyPr/>
          <a:lstStyle/>
          <a:p>
            <a:r>
              <a:rPr lang="en-US" dirty="0" smtClean="0">
                <a:latin typeface="Maiandra GD" panose="020E0502030308020204" pitchFamily="34" charset="0"/>
              </a:rPr>
              <a:t>A New Strategy</a:t>
            </a:r>
            <a:br>
              <a:rPr lang="en-US" dirty="0" smtClean="0">
                <a:latin typeface="Maiandra GD" panose="020E0502030308020204" pitchFamily="34" charset="0"/>
              </a:rPr>
            </a:br>
            <a:r>
              <a:rPr lang="en-US" sz="2000" dirty="0" smtClean="0">
                <a:latin typeface="Maiandra GD" panose="020E0502030308020204" pitchFamily="34" charset="0"/>
              </a:rPr>
              <a:t>December </a:t>
            </a:r>
            <a:r>
              <a:rPr lang="en-US" sz="2000" dirty="0">
                <a:latin typeface="Maiandra GD" panose="020E0502030308020204" pitchFamily="34" charset="0"/>
              </a:rPr>
              <a:t>2018</a:t>
            </a:r>
            <a:r>
              <a:rPr lang="en-US" dirty="0" smtClean="0">
                <a:latin typeface="Bookman Old Style" panose="02050604050505020204" pitchFamily="18" charset="0"/>
              </a:rPr>
              <a:t/>
            </a:r>
            <a:br>
              <a:rPr lang="en-US" dirty="0" smtClean="0">
                <a:latin typeface="Bookman Old Style" panose="02050604050505020204" pitchFamily="18" charset="0"/>
              </a:rPr>
            </a:br>
            <a:r>
              <a:rPr lang="en-US" dirty="0" smtClean="0">
                <a:latin typeface="Bookman Old Style" panose="02050604050505020204" pitchFamily="18" charset="0"/>
              </a:rPr>
              <a:t> </a:t>
            </a:r>
            <a:endParaRPr lang="en-US" sz="2000" dirty="0">
              <a:latin typeface="Bookman Old Style" panose="020506040505050202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5291" y="1803536"/>
            <a:ext cx="8946541" cy="4195481"/>
          </a:xfrm>
        </p:spPr>
        <p:txBody>
          <a:bodyPr>
            <a:normAutofit lnSpcReduction="10000"/>
          </a:bodyPr>
          <a:lstStyle/>
          <a:p>
            <a:r>
              <a:rPr lang="en-US" sz="2800" dirty="0" smtClean="0">
                <a:solidFill>
                  <a:prstClr val="white"/>
                </a:solidFill>
                <a:latin typeface="Maiandra GD" panose="020E0502030308020204" pitchFamily="34" charset="0"/>
              </a:rPr>
              <a:t>Staff-led, small </a:t>
            </a:r>
            <a:r>
              <a:rPr lang="en-US" sz="2800" dirty="0">
                <a:solidFill>
                  <a:prstClr val="white"/>
                </a:solidFill>
                <a:latin typeface="Maiandra GD" panose="020E0502030308020204" pitchFamily="34" charset="0"/>
              </a:rPr>
              <a:t>group training sessions with personalized </a:t>
            </a:r>
            <a:r>
              <a:rPr lang="en-US" sz="2800" dirty="0" smtClean="0">
                <a:solidFill>
                  <a:prstClr val="white"/>
                </a:solidFill>
                <a:latin typeface="Maiandra GD" panose="020E0502030308020204" pitchFamily="34" charset="0"/>
              </a:rPr>
              <a:t>approach</a:t>
            </a:r>
          </a:p>
          <a:p>
            <a:pPr lvl="1"/>
            <a:r>
              <a:rPr lang="en-US" sz="2800" dirty="0" smtClean="0">
                <a:solidFill>
                  <a:prstClr val="white"/>
                </a:solidFill>
                <a:latin typeface="Maiandra GD" panose="020E0502030308020204" pitchFamily="34" charset="0"/>
              </a:rPr>
              <a:t>Physical </a:t>
            </a:r>
            <a:r>
              <a:rPr lang="en-US" sz="2800" dirty="0">
                <a:solidFill>
                  <a:prstClr val="white"/>
                </a:solidFill>
                <a:latin typeface="Maiandra GD" panose="020E0502030308020204" pitchFamily="34" charset="0"/>
              </a:rPr>
              <a:t>application </a:t>
            </a:r>
            <a:r>
              <a:rPr lang="en-US" sz="2800" dirty="0" smtClean="0">
                <a:solidFill>
                  <a:prstClr val="white"/>
                </a:solidFill>
                <a:latin typeface="Maiandra GD" panose="020E0502030308020204" pitchFamily="34" charset="0"/>
              </a:rPr>
              <a:t>with context</a:t>
            </a:r>
          </a:p>
          <a:p>
            <a:pPr lvl="1"/>
            <a:r>
              <a:rPr lang="en-US" sz="2800" dirty="0" smtClean="0">
                <a:solidFill>
                  <a:prstClr val="white"/>
                </a:solidFill>
                <a:latin typeface="Maiandra GD" panose="020E0502030308020204" pitchFamily="34" charset="0"/>
              </a:rPr>
              <a:t>Q&amp;A</a:t>
            </a:r>
          </a:p>
          <a:p>
            <a:pPr lvl="1"/>
            <a:r>
              <a:rPr lang="en-US" sz="2800" dirty="0" smtClean="0">
                <a:solidFill>
                  <a:prstClr val="white"/>
                </a:solidFill>
                <a:latin typeface="Maiandra GD" panose="020E0502030308020204" pitchFamily="34" charset="0"/>
              </a:rPr>
              <a:t>Activities </a:t>
            </a:r>
          </a:p>
          <a:p>
            <a:pPr lvl="1"/>
            <a:r>
              <a:rPr lang="en-US" sz="2800" dirty="0" smtClean="0">
                <a:solidFill>
                  <a:prstClr val="white"/>
                </a:solidFill>
                <a:latin typeface="Maiandra GD" panose="020E0502030308020204" pitchFamily="34" charset="0"/>
              </a:rPr>
              <a:t>Handouts </a:t>
            </a:r>
          </a:p>
          <a:p>
            <a:pPr lvl="1"/>
            <a:r>
              <a:rPr lang="en-US" sz="2800" dirty="0" smtClean="0">
                <a:solidFill>
                  <a:prstClr val="white"/>
                </a:solidFill>
                <a:latin typeface="Maiandra GD" panose="020E0502030308020204" pitchFamily="34" charset="0"/>
              </a:rPr>
              <a:t>Walkthrough </a:t>
            </a:r>
            <a:r>
              <a:rPr lang="en-US" sz="2800" dirty="0">
                <a:solidFill>
                  <a:prstClr val="white"/>
                </a:solidFill>
                <a:latin typeface="Maiandra GD" panose="020E0502030308020204" pitchFamily="34" charset="0"/>
              </a:rPr>
              <a:t>of the </a:t>
            </a:r>
            <a:r>
              <a:rPr lang="en-US" sz="2800" dirty="0" smtClean="0">
                <a:solidFill>
                  <a:prstClr val="white"/>
                </a:solidFill>
                <a:latin typeface="Maiandra GD" panose="020E0502030308020204" pitchFamily="34" charset="0"/>
              </a:rPr>
              <a:t>workspace</a:t>
            </a:r>
          </a:p>
          <a:p>
            <a:r>
              <a:rPr lang="en-US" sz="2800" dirty="0" smtClean="0">
                <a:latin typeface="Maiandra GD" panose="020E0502030308020204" pitchFamily="34" charset="0"/>
              </a:rPr>
              <a:t>Trial sessions in January with LC supervisors</a:t>
            </a:r>
          </a:p>
          <a:p>
            <a:pPr marL="514350" lvl="1" indent="0">
              <a:buNone/>
            </a:pPr>
            <a:endParaRPr lang="en-US" sz="2000" dirty="0"/>
          </a:p>
        </p:txBody>
      </p:sp>
      <p:pic>
        <p:nvPicPr>
          <p:cNvPr id="4" name="Picture 3" descr="Screen Clippi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81208" y="1803536"/>
            <a:ext cx="4262863" cy="30597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61888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Maiandra GD" panose="020E0502030308020204" pitchFamily="34" charset="0"/>
              </a:rPr>
              <a:t>Staff-led Training Initiative </a:t>
            </a:r>
            <a:br>
              <a:rPr lang="en-US" dirty="0" smtClean="0">
                <a:latin typeface="Maiandra GD" panose="020E0502030308020204" pitchFamily="34" charset="0"/>
              </a:rPr>
            </a:br>
            <a:r>
              <a:rPr lang="en-US" sz="2000" dirty="0" smtClean="0">
                <a:latin typeface="Maiandra GD" panose="020E0502030308020204" pitchFamily="34" charset="0"/>
              </a:rPr>
              <a:t>Spring 2019</a:t>
            </a:r>
            <a:endParaRPr lang="en-US" sz="2000" dirty="0">
              <a:latin typeface="Maiandra GD" panose="020E0502030308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56954" y="1853249"/>
            <a:ext cx="4942698" cy="4403090"/>
          </a:xfrm>
        </p:spPr>
        <p:txBody>
          <a:bodyPr>
            <a:noAutofit/>
          </a:bodyPr>
          <a:lstStyle/>
          <a:p>
            <a:r>
              <a:rPr lang="en-US" sz="2400" dirty="0" smtClean="0">
                <a:latin typeface="Maiandra GD" panose="020E0502030308020204" pitchFamily="34" charset="0"/>
              </a:rPr>
              <a:t>Tier 1 Circulation &amp; Reserves Skills </a:t>
            </a:r>
          </a:p>
          <a:p>
            <a:pPr lvl="1"/>
            <a:r>
              <a:rPr lang="en-US" sz="2000" dirty="0" smtClean="0">
                <a:latin typeface="Maiandra GD" panose="020E0502030308020204" pitchFamily="34" charset="0"/>
              </a:rPr>
              <a:t>Reading call numbers</a:t>
            </a:r>
          </a:p>
          <a:p>
            <a:pPr lvl="1"/>
            <a:r>
              <a:rPr lang="en-US" sz="2000" dirty="0" smtClean="0">
                <a:latin typeface="Maiandra GD" panose="020E0502030308020204" pitchFamily="34" charset="0"/>
              </a:rPr>
              <a:t>Aleph Procedures</a:t>
            </a:r>
          </a:p>
          <a:p>
            <a:pPr lvl="2"/>
            <a:r>
              <a:rPr lang="en-US" sz="1800" dirty="0" smtClean="0">
                <a:latin typeface="Maiandra GD" panose="020E0502030308020204" pitchFamily="34" charset="0"/>
              </a:rPr>
              <a:t>5 College Items</a:t>
            </a:r>
          </a:p>
          <a:p>
            <a:pPr lvl="2"/>
            <a:r>
              <a:rPr lang="en-US" sz="1800" dirty="0" smtClean="0">
                <a:latin typeface="Maiandra GD" panose="020E0502030308020204" pitchFamily="34" charset="0"/>
              </a:rPr>
              <a:t>ILLS</a:t>
            </a:r>
          </a:p>
          <a:p>
            <a:pPr lvl="2"/>
            <a:r>
              <a:rPr lang="en-US" sz="1800" dirty="0" smtClean="0">
                <a:latin typeface="Maiandra GD" panose="020E0502030308020204" pitchFamily="34" charset="0"/>
              </a:rPr>
              <a:t>COMCAT</a:t>
            </a:r>
          </a:p>
          <a:p>
            <a:pPr lvl="1"/>
            <a:r>
              <a:rPr lang="en-US" sz="2000" dirty="0" smtClean="0">
                <a:latin typeface="Maiandra GD" panose="020E0502030308020204" pitchFamily="34" charset="0"/>
              </a:rPr>
              <a:t>Circulating laptops and other multi-media equipment </a:t>
            </a:r>
          </a:p>
          <a:p>
            <a:pPr lvl="1"/>
            <a:r>
              <a:rPr lang="en-US" sz="2000" dirty="0" smtClean="0">
                <a:latin typeface="Maiandra GD" panose="020E0502030308020204" pitchFamily="34" charset="0"/>
              </a:rPr>
              <a:t>Fines/Appeals </a:t>
            </a:r>
          </a:p>
          <a:p>
            <a:pPr lvl="1"/>
            <a:r>
              <a:rPr lang="en-US" sz="2000" dirty="0" smtClean="0">
                <a:latin typeface="Maiandra GD" panose="020E0502030308020204" pitchFamily="34" charset="0"/>
              </a:rPr>
              <a:t>“Do not renew” list </a:t>
            </a:r>
            <a:endParaRPr lang="en-US" sz="2000" dirty="0">
              <a:latin typeface="Maiandra GD" panose="020E0502030308020204" pitchFamily="34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57347" y="1853248"/>
            <a:ext cx="5947171" cy="44667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234012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Maiandra GD" panose="020E0502030308020204" pitchFamily="34" charset="0"/>
              </a:rPr>
              <a:t>Overall Findings </a:t>
            </a:r>
            <a:endParaRPr lang="en-US" dirty="0">
              <a:latin typeface="Maiandra GD" panose="020E0502030308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2800" dirty="0" smtClean="0">
                <a:latin typeface="Maiandra GD" panose="020E0502030308020204" pitchFamily="34" charset="0"/>
              </a:rPr>
              <a:t>Cross-training became more consistent</a:t>
            </a:r>
          </a:p>
          <a:p>
            <a:pPr lvl="1"/>
            <a:r>
              <a:rPr lang="en-US" sz="2400" dirty="0" smtClean="0">
                <a:latin typeface="Maiandra GD" panose="020E0502030308020204" pitchFamily="34" charset="0"/>
              </a:rPr>
              <a:t>LC and RS students completing circulation tier 1 skills</a:t>
            </a:r>
          </a:p>
          <a:p>
            <a:r>
              <a:rPr lang="en-US" sz="2800" dirty="0" smtClean="0">
                <a:latin typeface="Maiandra GD" panose="020E0502030308020204" pitchFamily="34" charset="0"/>
              </a:rPr>
              <a:t>Camaraderie between students and staff improved</a:t>
            </a:r>
          </a:p>
          <a:p>
            <a:pPr lvl="1"/>
            <a:r>
              <a:rPr lang="en-US" sz="2400" dirty="0">
                <a:latin typeface="Maiandra GD" panose="020E0502030308020204" pitchFamily="34" charset="0"/>
              </a:rPr>
              <a:t>U</a:t>
            </a:r>
            <a:r>
              <a:rPr lang="en-US" sz="2400" dirty="0" smtClean="0">
                <a:latin typeface="Maiandra GD" panose="020E0502030308020204" pitchFamily="34" charset="0"/>
              </a:rPr>
              <a:t>nited front </a:t>
            </a:r>
          </a:p>
          <a:p>
            <a:pPr lvl="1"/>
            <a:r>
              <a:rPr lang="en-US" sz="2400" dirty="0" smtClean="0">
                <a:latin typeface="Maiandra GD" panose="020E0502030308020204" pitchFamily="34" charset="0"/>
              </a:rPr>
              <a:t>Asking for </a:t>
            </a:r>
            <a:r>
              <a:rPr lang="en-US" sz="2400" dirty="0" smtClean="0">
                <a:latin typeface="Maiandra GD" panose="020E0502030308020204" pitchFamily="34" charset="0"/>
              </a:rPr>
              <a:t>help &amp; </a:t>
            </a:r>
            <a:r>
              <a:rPr lang="en-US" sz="2400" dirty="0" smtClean="0">
                <a:latin typeface="Maiandra GD" panose="020E0502030308020204" pitchFamily="34" charset="0"/>
              </a:rPr>
              <a:t>referrals </a:t>
            </a:r>
          </a:p>
          <a:p>
            <a:r>
              <a:rPr lang="en-US" sz="2800" dirty="0" smtClean="0">
                <a:latin typeface="Maiandra GD" panose="020E0502030308020204" pitchFamily="34" charset="0"/>
              </a:rPr>
              <a:t>Staff-led training being applied to other ISA cross-training endeavors </a:t>
            </a:r>
          </a:p>
          <a:p>
            <a:pPr lvl="1"/>
            <a:r>
              <a:rPr lang="en-US" sz="2400" dirty="0" smtClean="0">
                <a:latin typeface="Maiandra GD" panose="020E0502030308020204" pitchFamily="34" charset="0"/>
              </a:rPr>
              <a:t>Learning Commons F.A.Q. and walkthrough </a:t>
            </a:r>
          </a:p>
          <a:p>
            <a:pPr lvl="1"/>
            <a:r>
              <a:rPr lang="en-US" sz="2400" dirty="0" smtClean="0">
                <a:latin typeface="Maiandra GD" panose="020E0502030308020204" pitchFamily="34" charset="0"/>
              </a:rPr>
              <a:t>Research Services </a:t>
            </a:r>
          </a:p>
        </p:txBody>
      </p:sp>
    </p:spTree>
    <p:extLst>
      <p:ext uri="{BB962C8B-B14F-4D97-AF65-F5344CB8AC3E}">
        <p14:creationId xmlns:p14="http://schemas.microsoft.com/office/powerpoint/2010/main" val="232370914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527</TotalTime>
  <Words>227</Words>
  <Application>Microsoft Office PowerPoint</Application>
  <PresentationFormat>Widescreen</PresentationFormat>
  <Paragraphs>44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2" baseType="lpstr">
      <vt:lpstr>Arial</vt:lpstr>
      <vt:lpstr>Bookman Old Style</vt:lpstr>
      <vt:lpstr>Century Gothic</vt:lpstr>
      <vt:lpstr>Maiandra GD</vt:lpstr>
      <vt:lpstr>Wingdings 3</vt:lpstr>
      <vt:lpstr>Ion</vt:lpstr>
      <vt:lpstr>From Self-Guided to Staff-Led: Cross-Training Initiatives in the ISA</vt:lpstr>
      <vt:lpstr>Self-Guided Training Initiative  Summer &amp; Fall 2018</vt:lpstr>
      <vt:lpstr>Inconsistent Results </vt:lpstr>
      <vt:lpstr>A New Strategy December 2018  </vt:lpstr>
      <vt:lpstr>Staff-led Training Initiative  Spring 2019</vt:lpstr>
      <vt:lpstr>Overall Findings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Cross-Training in the ISA Circ Edition</dc:title>
  <dc:creator>Libr-isa Library</dc:creator>
  <cp:lastModifiedBy>Jessica Lajoie</cp:lastModifiedBy>
  <cp:revision>38</cp:revision>
  <dcterms:created xsi:type="dcterms:W3CDTF">2019-05-10T14:03:33Z</dcterms:created>
  <dcterms:modified xsi:type="dcterms:W3CDTF">2019-05-14T20:32:04Z</dcterms:modified>
</cp:coreProperties>
</file>