
<file path=[Content_Types].xml><?xml version="1.0" encoding="utf-8"?>
<Types xmlns="http://schemas.openxmlformats.org/package/2006/content-types">
  <Default Extension="xml" ContentType="application/xml"/>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4"/>
    <p:sldMasterId id="2147483660" r:id="rId5"/>
  </p:sldMasterIdLst>
  <p:notesMasterIdLst>
    <p:notesMasterId r:id="rId32"/>
  </p:notesMasterIdLst>
  <p:handoutMasterIdLst>
    <p:handoutMasterId r:id="rId33"/>
  </p:handoutMasterIdLst>
  <p:sldIdLst>
    <p:sldId id="270" r:id="rId6"/>
    <p:sldId id="277" r:id="rId7"/>
    <p:sldId id="257" r:id="rId8"/>
    <p:sldId id="284" r:id="rId9"/>
    <p:sldId id="273" r:id="rId10"/>
    <p:sldId id="274" r:id="rId11"/>
    <p:sldId id="259" r:id="rId12"/>
    <p:sldId id="271" r:id="rId13"/>
    <p:sldId id="276" r:id="rId14"/>
    <p:sldId id="272" r:id="rId15"/>
    <p:sldId id="285" r:id="rId16"/>
    <p:sldId id="260" r:id="rId17"/>
    <p:sldId id="291" r:id="rId18"/>
    <p:sldId id="278" r:id="rId19"/>
    <p:sldId id="258" r:id="rId20"/>
    <p:sldId id="261" r:id="rId21"/>
    <p:sldId id="286" r:id="rId22"/>
    <p:sldId id="266" r:id="rId23"/>
    <p:sldId id="282" r:id="rId24"/>
    <p:sldId id="265" r:id="rId25"/>
    <p:sldId id="280" r:id="rId26"/>
    <p:sldId id="290" r:id="rId27"/>
    <p:sldId id="288" r:id="rId28"/>
    <p:sldId id="289" r:id="rId29"/>
    <p:sldId id="268" r:id="rId30"/>
    <p:sldId id="256" r:id="rId31"/>
  </p:sldIdLst>
  <p:sldSz cx="12192000" cy="6858000"/>
  <p:notesSz cx="7010400" cy="9296400"/>
  <p:custDataLst>
    <p:tags r:id="rId34"/>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960" userDrawn="1">
          <p15:clr>
            <a:srgbClr val="A4A3A4"/>
          </p15:clr>
        </p15:guide>
        <p15:guide id="2" pos="69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5F51"/>
    <a:srgbClr val="5A9632"/>
    <a:srgbClr val="00B7A3"/>
    <a:srgbClr val="008FC1"/>
    <a:srgbClr val="0065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81" autoAdjust="0"/>
    <p:restoredTop sz="94718" autoAdjust="0"/>
  </p:normalViewPr>
  <p:slideViewPr>
    <p:cSldViewPr snapToGrid="0">
      <p:cViewPr varScale="1">
        <p:scale>
          <a:sx n="80" d="100"/>
          <a:sy n="80" d="100"/>
        </p:scale>
        <p:origin x="208" y="440"/>
      </p:cViewPr>
      <p:guideLst>
        <p:guide orient="horz" pos="960"/>
        <p:guide pos="696"/>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6" d="100"/>
          <a:sy n="86" d="100"/>
        </p:scale>
        <p:origin x="2904" y="54"/>
      </p:cViewPr>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notesMaster" Target="notesMasters/notesMaster1.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handoutMaster" Target="handoutMasters/handoutMaster1.xml"/><Relationship Id="rId34" Type="http://schemas.openxmlformats.org/officeDocument/2006/relationships/tags" Target="tags/tag1.xml"/><Relationship Id="rId35" Type="http://schemas.openxmlformats.org/officeDocument/2006/relationships/presProps" Target="presProps.xml"/><Relationship Id="rId36" Type="http://schemas.openxmlformats.org/officeDocument/2006/relationships/viewProps" Target="viewProp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theme" Target="theme/theme1.xml"/><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6071AB3A-D0EE-41F3-BC2C-EF16223C0DA2}" type="datetimeFigureOut">
              <a:rPr lang="en-US" smtClean="0"/>
              <a:t>5/11/16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BB35FC72-0C32-4B4D-B2E8-147009E1C3EB}" type="slidenum">
              <a:rPr lang="en-US" smtClean="0"/>
              <a:t>‹#›</a:t>
            </a:fld>
            <a:endParaRPr lang="en-US"/>
          </a:p>
        </p:txBody>
      </p:sp>
    </p:spTree>
    <p:extLst>
      <p:ext uri="{BB962C8B-B14F-4D97-AF65-F5344CB8AC3E}">
        <p14:creationId xmlns:p14="http://schemas.microsoft.com/office/powerpoint/2010/main" val="28552551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1" y="4415790"/>
            <a:ext cx="5608319" cy="4183380"/>
          </a:xfrm>
          <a:prstGeom prst="rect">
            <a:avLst/>
          </a:prstGeom>
          <a:noFill/>
          <a:ln>
            <a:noFill/>
          </a:ln>
        </p:spPr>
        <p:txBody>
          <a:bodyPr lIns="93162" tIns="93162" rIns="93162" bIns="93162"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293768698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99" name="Shape 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25667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99" name="Shape 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3285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10" name="Shape 11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00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Shape 12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5" name="Shape 125"/>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630824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32" name="Shape 13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414758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17" name="Shape 11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33425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Shape 139"/>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40" name="Shape 140"/>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51873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83" name="Shape 18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973324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Shape 172"/>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73" name="Shape 17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677374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701041" y="4415790"/>
            <a:ext cx="5608319" cy="4183380"/>
          </a:xfrm>
          <a:prstGeom prst="rect">
            <a:avLst/>
          </a:prstGeom>
          <a:noFill/>
          <a:ln>
            <a:noFill/>
          </a:ln>
        </p:spPr>
        <p:txBody>
          <a:bodyPr lIns="93162" tIns="93162" rIns="93162" bIns="93162" anchor="ctr" anchorCtr="0">
            <a:noAutofit/>
          </a:bodyPr>
          <a:lstStyle/>
          <a:p>
            <a:endParaRPr/>
          </a:p>
        </p:txBody>
      </p:sp>
      <p:sp>
        <p:nvSpPr>
          <p:cNvPr id="199" name="Shape 19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8543157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sp>
        <p:nvSpPr>
          <p:cNvPr id="15" name="Shape 15"/>
          <p:cNvSpPr/>
          <p:nvPr/>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16" name="Shape 16"/>
          <p:cNvSpPr/>
          <p:nvPr/>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17" name="Shape 17"/>
          <p:cNvSpPr txBox="1">
            <a:spLocks noGrp="1"/>
          </p:cNvSpPr>
          <p:nvPr>
            <p:ph type="ctrTitle"/>
          </p:nvPr>
        </p:nvSpPr>
        <p:spPr>
          <a:xfrm>
            <a:off x="1097279" y="758952"/>
            <a:ext cx="10058399" cy="3566159"/>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262626"/>
              </a:buClr>
              <a:buFont typeface="Calibri"/>
              <a:buNone/>
              <a:defRPr sz="8000" b="0" i="0" u="none" strike="noStrike" cap="none">
                <a:solidFill>
                  <a:srgbClr val="262626"/>
                </a:solidFill>
                <a:latin typeface="Calibri"/>
                <a:ea typeface="Calibri"/>
                <a:cs typeface="Calibri"/>
                <a:sym typeface="Calibri"/>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8" name="Shape 18"/>
          <p:cNvSpPr txBox="1">
            <a:spLocks noGrp="1"/>
          </p:cNvSpPr>
          <p:nvPr>
            <p:ph type="subTitle" idx="1"/>
          </p:nvPr>
        </p:nvSpPr>
        <p:spPr>
          <a:xfrm>
            <a:off x="1100050" y="4455621"/>
            <a:ext cx="10058399" cy="1143000"/>
          </a:xfrm>
          <a:prstGeom prst="rect">
            <a:avLst/>
          </a:prstGeom>
          <a:noFill/>
          <a:ln>
            <a:noFill/>
          </a:ln>
        </p:spPr>
        <p:txBody>
          <a:bodyPr lIns="91425" tIns="91425" rIns="91425" bIns="91425" anchor="t" anchorCtr="0"/>
          <a:lstStyle>
            <a:lvl1pPr marL="0" marR="0" lvl="0" indent="0" algn="l" rtl="0">
              <a:lnSpc>
                <a:spcPct val="90000"/>
              </a:lnSpc>
              <a:spcBef>
                <a:spcPts val="1200"/>
              </a:spcBef>
              <a:spcAft>
                <a:spcPts val="200"/>
              </a:spcAft>
              <a:buClr>
                <a:schemeClr val="accent1"/>
              </a:buClr>
              <a:buFont typeface="Calibri"/>
              <a:buNone/>
              <a:defRPr sz="2400" b="0" i="0" u="none" strike="noStrike" cap="none">
                <a:solidFill>
                  <a:schemeClr val="dk2"/>
                </a:solidFill>
                <a:latin typeface="Calibri"/>
                <a:ea typeface="Calibri"/>
                <a:cs typeface="Calibri"/>
                <a:sym typeface="Calibri"/>
              </a:defRPr>
            </a:lvl1pPr>
            <a:lvl2pPr marL="457200" marR="0" lvl="1" indent="0" algn="ctr" rtl="0">
              <a:lnSpc>
                <a:spcPct val="90000"/>
              </a:lnSpc>
              <a:spcBef>
                <a:spcPts val="200"/>
              </a:spcBef>
              <a:spcAft>
                <a:spcPts val="400"/>
              </a:spcAft>
              <a:buClr>
                <a:schemeClr val="accent1"/>
              </a:buClr>
              <a:buFont typeface="Calibri"/>
              <a:buNone/>
              <a:defRPr sz="2400" b="0" i="0" u="none" strike="noStrike" cap="none">
                <a:solidFill>
                  <a:srgbClr val="3F3F3F"/>
                </a:solidFill>
                <a:latin typeface="Calibri"/>
                <a:ea typeface="Calibri"/>
                <a:cs typeface="Calibri"/>
                <a:sym typeface="Calibri"/>
              </a:defRPr>
            </a:lvl2pPr>
            <a:lvl3pPr marL="914400" marR="0" lvl="2" indent="0" algn="ctr" rtl="0">
              <a:lnSpc>
                <a:spcPct val="90000"/>
              </a:lnSpc>
              <a:spcBef>
                <a:spcPts val="200"/>
              </a:spcBef>
              <a:spcAft>
                <a:spcPts val="400"/>
              </a:spcAft>
              <a:buClr>
                <a:schemeClr val="accent1"/>
              </a:buClr>
              <a:buFont typeface="Calibri"/>
              <a:buNone/>
              <a:defRPr sz="2400" b="0" i="0" u="none" strike="noStrike" cap="none">
                <a:solidFill>
                  <a:srgbClr val="3F3F3F"/>
                </a:solidFill>
                <a:latin typeface="Calibri"/>
                <a:ea typeface="Calibri"/>
                <a:cs typeface="Calibri"/>
                <a:sym typeface="Calibri"/>
              </a:defRPr>
            </a:lvl3pPr>
            <a:lvl4pPr marL="1371600" marR="0" lvl="3"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4pPr>
            <a:lvl5pPr marL="1828800" marR="0" lvl="4"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5pPr>
            <a:lvl6pPr marL="2286000" marR="0" lvl="5"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6pPr>
            <a:lvl7pPr marL="2743200" marR="0" lvl="6"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7pPr>
            <a:lvl8pPr marL="3200400" marR="0" lvl="7"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8pPr>
            <a:lvl9pPr marL="3657600" marR="0" lvl="8" indent="0" algn="ctr" rtl="0">
              <a:lnSpc>
                <a:spcPct val="90000"/>
              </a:lnSpc>
              <a:spcBef>
                <a:spcPts val="200"/>
              </a:spcBef>
              <a:spcAft>
                <a:spcPts val="400"/>
              </a:spcAft>
              <a:buClr>
                <a:schemeClr val="accent1"/>
              </a:buClr>
              <a:buFont typeface="Calibri"/>
              <a:buNone/>
              <a:defRPr sz="2000" b="0" i="0" u="none" strike="noStrike" cap="none">
                <a:solidFill>
                  <a:srgbClr val="3F3F3F"/>
                </a:solidFill>
                <a:latin typeface="Calibri"/>
                <a:ea typeface="Calibri"/>
                <a:cs typeface="Calibri"/>
                <a:sym typeface="Calibri"/>
              </a:defRPr>
            </a:lvl9pPr>
          </a:lstStyle>
          <a:p>
            <a:endParaRPr/>
          </a:p>
        </p:txBody>
      </p:sp>
      <p:sp>
        <p:nvSpPr>
          <p:cNvPr id="19" name="Shape 19"/>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22" name="Shape 22"/>
          <p:cNvCxnSpPr/>
          <p:nvPr/>
        </p:nvCxnSpPr>
        <p:spPr>
          <a:xfrm>
            <a:off x="1207658" y="4343400"/>
            <a:ext cx="9875520" cy="0"/>
          </a:xfrm>
          <a:prstGeom prst="straightConnector1">
            <a:avLst/>
          </a:prstGeom>
          <a:noFill/>
          <a:ln w="9525" cap="flat" cmpd="sng">
            <a:solidFill>
              <a:srgbClr val="7F7F7F"/>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800">
                <a:solidFill>
                  <a:srgbClr val="3F3F3F"/>
                </a:solidFill>
                <a:latin typeface="Calibri"/>
                <a:ea typeface="Calibri"/>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85" name="Shape 85"/>
          <p:cNvSpPr txBox="1">
            <a:spLocks noGrp="1"/>
          </p:cNvSpPr>
          <p:nvPr>
            <p:ph type="body" idx="1"/>
          </p:nvPr>
        </p:nvSpPr>
        <p:spPr>
          <a:xfrm rot="5400000">
            <a:off x="4644811" y="-1701797"/>
            <a:ext cx="2963335" cy="10058399"/>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9"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10"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86" name="Shape 86"/>
          <p:cNvSpPr txBox="1">
            <a:spLocks noGrp="1"/>
          </p:cNvSpPr>
          <p:nvPr>
            <p:ph type="dt" idx="10"/>
          </p:nvPr>
        </p:nvSpPr>
        <p:spPr>
          <a:xfrm>
            <a:off x="1097279" y="640129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dirty="0"/>
          </a:p>
        </p:txBody>
      </p:sp>
      <p:sp>
        <p:nvSpPr>
          <p:cNvPr id="87" name="Shape 87"/>
          <p:cNvSpPr txBox="1">
            <a:spLocks noGrp="1"/>
          </p:cNvSpPr>
          <p:nvPr>
            <p:ph type="ftr" idx="11"/>
          </p:nvPr>
        </p:nvSpPr>
        <p:spPr>
          <a:xfrm>
            <a:off x="3715076" y="6403130"/>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dirty="0"/>
          </a:p>
        </p:txBody>
      </p:sp>
      <p:sp>
        <p:nvSpPr>
          <p:cNvPr id="88" name="Shape 88"/>
          <p:cNvSpPr txBox="1">
            <a:spLocks noGrp="1"/>
          </p:cNvSpPr>
          <p:nvPr>
            <p:ph type="sldNum" idx="12"/>
          </p:nvPr>
        </p:nvSpPr>
        <p:spPr>
          <a:xfrm>
            <a:off x="9843654" y="6401294"/>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89"/>
        <p:cNvGrpSpPr/>
        <p:nvPr/>
      </p:nvGrpSpPr>
      <p:grpSpPr>
        <a:xfrm>
          <a:off x="0" y="0"/>
          <a:ext cx="0" cy="0"/>
          <a:chOff x="0" y="0"/>
          <a:chExt cx="0" cy="0"/>
        </a:xfrm>
      </p:grpSpPr>
      <p:sp>
        <p:nvSpPr>
          <p:cNvPr id="90" name="Shape 90"/>
          <p:cNvSpPr/>
          <p:nvPr/>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91" name="Shape 91"/>
          <p:cNvSpPr/>
          <p:nvPr/>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92" name="Shape 92"/>
          <p:cNvSpPr txBox="1">
            <a:spLocks noGrp="1"/>
          </p:cNvSpPr>
          <p:nvPr>
            <p:ph type="title"/>
          </p:nvPr>
        </p:nvSpPr>
        <p:spPr>
          <a:xfrm rot="5400000">
            <a:off x="7159401" y="1977801"/>
            <a:ext cx="5759897" cy="2628899"/>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800">
                <a:solidFill>
                  <a:srgbClr val="3F3F3F"/>
                </a:solidFill>
                <a:latin typeface="Calibri"/>
                <a:ea typeface="Calibri"/>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93" name="Shape 93"/>
          <p:cNvSpPr txBox="1">
            <a:spLocks noGrp="1"/>
          </p:cNvSpPr>
          <p:nvPr>
            <p:ph type="body" idx="1"/>
          </p:nvPr>
        </p:nvSpPr>
        <p:spPr>
          <a:xfrm rot="5400000">
            <a:off x="1825401" y="-574898"/>
            <a:ext cx="5759897" cy="7734299"/>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94" name="Shape 94"/>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5" name="Shape 95"/>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96" name="Shape 96"/>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13C7FC2-5F83-4ADA-B6EF-B6D096EDBB8D}"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1225612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3C7FC2-5F83-4ADA-B6EF-B6D096EDBB8D}"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6648312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3C7FC2-5F83-4ADA-B6EF-B6D096EDBB8D}"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5507303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3C7FC2-5F83-4ADA-B6EF-B6D096EDBB8D}"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11641240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13C7FC2-5F83-4ADA-B6EF-B6D096EDBB8D}" type="datetimeFigureOut">
              <a:rPr lang="en-US" smtClean="0"/>
              <a:t>5/11/16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626664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13C7FC2-5F83-4ADA-B6EF-B6D096EDBB8D}" type="datetimeFigureOut">
              <a:rPr lang="en-US" smtClean="0"/>
              <a:t>5/11/16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2350650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3C7FC2-5F83-4ADA-B6EF-B6D096EDBB8D}" type="datetimeFigureOut">
              <a:rPr lang="en-US" smtClean="0"/>
              <a:t>5/11/16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37532600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3C7FC2-5F83-4ADA-B6EF-B6D096EDBB8D}"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4167772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1154082" y="115153"/>
            <a:ext cx="10058399" cy="1450756"/>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000" b="1">
                <a:solidFill>
                  <a:srgbClr val="5A9632"/>
                </a:solidFill>
                <a:latin typeface="Cambria" panose="02040503050406030204" pitchFamily="18" charset="0"/>
                <a:ea typeface="Cambria" panose="02040503050406030204" pitchFamily="18" charset="0"/>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dirty="0"/>
          </a:p>
        </p:txBody>
      </p:sp>
      <p:sp>
        <p:nvSpPr>
          <p:cNvPr id="25" name="Shape 25"/>
          <p:cNvSpPr txBox="1">
            <a:spLocks noGrp="1"/>
          </p:cNvSpPr>
          <p:nvPr>
            <p:ph type="body" idx="1"/>
          </p:nvPr>
        </p:nvSpPr>
        <p:spPr>
          <a:xfrm>
            <a:off x="1097279" y="1845733"/>
            <a:ext cx="10058399" cy="4023360"/>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26" name="Shape 26"/>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dirty="0"/>
          </a:p>
        </p:txBody>
      </p:sp>
      <p:sp>
        <p:nvSpPr>
          <p:cNvPr id="27" name="Shape 27"/>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7"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8"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28" name="Shape 28"/>
          <p:cNvSpPr txBox="1">
            <a:spLocks noGrp="1"/>
          </p:cNvSpPr>
          <p:nvPr>
            <p:ph type="sldNum" idx="12"/>
          </p:nvPr>
        </p:nvSpPr>
        <p:spPr>
          <a:xfrm>
            <a:off x="9900457" y="6393110"/>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3C7FC2-5F83-4ADA-B6EF-B6D096EDBB8D}" type="datetimeFigureOut">
              <a:rPr lang="en-US" smtClean="0"/>
              <a:t>5/11/16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34060297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3C7FC2-5F83-4ADA-B6EF-B6D096EDBB8D}"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40427825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13C7FC2-5F83-4ADA-B6EF-B6D096EDBB8D}" type="datetimeFigureOut">
              <a:rPr lang="en-US" smtClean="0"/>
              <a:t>5/11/16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C3FD58-9FFB-4937-9A25-23C60109E34D}" type="slidenum">
              <a:rPr lang="en-US" smtClean="0"/>
              <a:t>‹#›</a:t>
            </a:fld>
            <a:endParaRPr lang="en-US"/>
          </a:p>
        </p:txBody>
      </p:sp>
    </p:spTree>
    <p:extLst>
      <p:ext uri="{BB962C8B-B14F-4D97-AF65-F5344CB8AC3E}">
        <p14:creationId xmlns:p14="http://schemas.microsoft.com/office/powerpoint/2010/main" val="2640123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000" b="1">
                <a:solidFill>
                  <a:srgbClr val="5A9632"/>
                </a:solidFill>
                <a:latin typeface="Cambria" panose="02040503050406030204" pitchFamily="18" charset="0"/>
                <a:ea typeface="Cambria" panose="02040503050406030204" pitchFamily="18" charset="0"/>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dirty="0"/>
          </a:p>
        </p:txBody>
      </p:sp>
      <p:sp>
        <p:nvSpPr>
          <p:cNvPr id="31" name="Shape 31"/>
          <p:cNvSpPr txBox="1">
            <a:spLocks noGrp="1"/>
          </p:cNvSpPr>
          <p:nvPr>
            <p:ph type="body" idx="1"/>
          </p:nvPr>
        </p:nvSpPr>
        <p:spPr>
          <a:xfrm>
            <a:off x="1097279" y="1846051"/>
            <a:ext cx="4937760" cy="736282"/>
          </a:xfrm>
          <a:prstGeom prst="rect">
            <a:avLst/>
          </a:prstGeom>
          <a:noFill/>
          <a:ln>
            <a:noFill/>
          </a:ln>
        </p:spPr>
        <p:txBody>
          <a:bodyPr lIns="91425" tIns="91425" rIns="91425" bIns="91425" anchor="ctr" anchorCtr="0"/>
          <a:lstStyle>
            <a:lvl1pPr marL="0" lvl="0" indent="0" rtl="0">
              <a:spcBef>
                <a:spcPts val="0"/>
              </a:spcBef>
              <a:buClr>
                <a:schemeClr val="dk2"/>
              </a:buClr>
              <a:buFont typeface="Calibri"/>
              <a:buNone/>
              <a:defRPr sz="2000" b="0" cap="none">
                <a:solidFill>
                  <a:schemeClr val="dk2"/>
                </a:solidFill>
              </a:defRPr>
            </a:lvl1pPr>
            <a:lvl2pPr marL="457200" lvl="1" indent="0" rtl="0">
              <a:spcBef>
                <a:spcPts val="0"/>
              </a:spcBef>
              <a:buFont typeface="Calibri"/>
              <a:buNone/>
              <a:defRPr sz="2000" b="1"/>
            </a:lvl2pPr>
            <a:lvl3pPr marL="914400" lvl="2" indent="0" rtl="0">
              <a:spcBef>
                <a:spcPts val="0"/>
              </a:spcBef>
              <a:buFont typeface="Calibri"/>
              <a:buNone/>
              <a:defRPr sz="1800" b="1"/>
            </a:lvl3pPr>
            <a:lvl4pPr marL="1371600" lvl="3" indent="0" rtl="0">
              <a:spcBef>
                <a:spcPts val="0"/>
              </a:spcBef>
              <a:buFont typeface="Calibri"/>
              <a:buNone/>
              <a:defRPr sz="1600" b="1"/>
            </a:lvl4pPr>
            <a:lvl5pPr marL="1828800" lvl="4" indent="0" rtl="0">
              <a:spcBef>
                <a:spcPts val="0"/>
              </a:spcBef>
              <a:buFont typeface="Calibri"/>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32" name="Shape 32"/>
          <p:cNvSpPr txBox="1">
            <a:spLocks noGrp="1"/>
          </p:cNvSpPr>
          <p:nvPr>
            <p:ph type="body" idx="2"/>
          </p:nvPr>
        </p:nvSpPr>
        <p:spPr>
          <a:xfrm>
            <a:off x="1097279" y="2582333"/>
            <a:ext cx="4937760" cy="3378200"/>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33" name="Shape 33"/>
          <p:cNvSpPr txBox="1">
            <a:spLocks noGrp="1"/>
          </p:cNvSpPr>
          <p:nvPr>
            <p:ph type="body" idx="3"/>
          </p:nvPr>
        </p:nvSpPr>
        <p:spPr>
          <a:xfrm>
            <a:off x="6217919" y="1846051"/>
            <a:ext cx="4937760" cy="736282"/>
          </a:xfrm>
          <a:prstGeom prst="rect">
            <a:avLst/>
          </a:prstGeom>
          <a:noFill/>
          <a:ln>
            <a:noFill/>
          </a:ln>
        </p:spPr>
        <p:txBody>
          <a:bodyPr lIns="91425" tIns="91425" rIns="91425" bIns="91425" anchor="ctr" anchorCtr="0"/>
          <a:lstStyle>
            <a:lvl1pPr marL="0" lvl="0" indent="0" rtl="0">
              <a:spcBef>
                <a:spcPts val="0"/>
              </a:spcBef>
              <a:buClr>
                <a:schemeClr val="dk2"/>
              </a:buClr>
              <a:buFont typeface="Calibri"/>
              <a:buNone/>
              <a:defRPr sz="2000" b="0" cap="none">
                <a:solidFill>
                  <a:schemeClr val="dk2"/>
                </a:solidFill>
              </a:defRPr>
            </a:lvl1pPr>
            <a:lvl2pPr marL="457200" lvl="1" indent="0" rtl="0">
              <a:spcBef>
                <a:spcPts val="0"/>
              </a:spcBef>
              <a:buFont typeface="Calibri"/>
              <a:buNone/>
              <a:defRPr sz="2000" b="1"/>
            </a:lvl2pPr>
            <a:lvl3pPr marL="914400" lvl="2" indent="0" rtl="0">
              <a:spcBef>
                <a:spcPts val="0"/>
              </a:spcBef>
              <a:buFont typeface="Calibri"/>
              <a:buNone/>
              <a:defRPr sz="1800" b="1"/>
            </a:lvl3pPr>
            <a:lvl4pPr marL="1371600" lvl="3" indent="0" rtl="0">
              <a:spcBef>
                <a:spcPts val="0"/>
              </a:spcBef>
              <a:buFont typeface="Calibri"/>
              <a:buNone/>
              <a:defRPr sz="1600" b="1"/>
            </a:lvl4pPr>
            <a:lvl5pPr marL="1828800" lvl="4" indent="0" rtl="0">
              <a:spcBef>
                <a:spcPts val="0"/>
              </a:spcBef>
              <a:buFont typeface="Calibri"/>
              <a:buNone/>
              <a:defRPr sz="1600" b="1"/>
            </a:lvl5pPr>
            <a:lvl6pPr marL="2286000" lvl="5" indent="0" rtl="0">
              <a:spcBef>
                <a:spcPts val="0"/>
              </a:spcBef>
              <a:buFont typeface="Calibri"/>
              <a:buNone/>
              <a:defRPr sz="1600" b="1"/>
            </a:lvl6pPr>
            <a:lvl7pPr marL="2743200" lvl="6" indent="0" rtl="0">
              <a:spcBef>
                <a:spcPts val="0"/>
              </a:spcBef>
              <a:buFont typeface="Calibri"/>
              <a:buNone/>
              <a:defRPr sz="1600" b="1"/>
            </a:lvl7pPr>
            <a:lvl8pPr marL="3200400" lvl="7" indent="0" rtl="0">
              <a:spcBef>
                <a:spcPts val="0"/>
              </a:spcBef>
              <a:buFont typeface="Calibri"/>
              <a:buNone/>
              <a:defRPr sz="1600" b="1"/>
            </a:lvl8pPr>
            <a:lvl9pPr marL="3657600" lvl="8" indent="0" rtl="0">
              <a:spcBef>
                <a:spcPts val="0"/>
              </a:spcBef>
              <a:buFont typeface="Calibri"/>
              <a:buNone/>
              <a:defRPr sz="1600" b="1"/>
            </a:lvl9pPr>
          </a:lstStyle>
          <a:p>
            <a:endParaRPr/>
          </a:p>
        </p:txBody>
      </p:sp>
      <p:sp>
        <p:nvSpPr>
          <p:cNvPr id="34" name="Shape 34"/>
          <p:cNvSpPr txBox="1">
            <a:spLocks noGrp="1"/>
          </p:cNvSpPr>
          <p:nvPr>
            <p:ph type="body" idx="4"/>
          </p:nvPr>
        </p:nvSpPr>
        <p:spPr>
          <a:xfrm>
            <a:off x="6217919" y="2582333"/>
            <a:ext cx="4937760" cy="3378200"/>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35" name="Shape 35"/>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36" name="Shape 36"/>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0"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11"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sldNum" idx="12"/>
          </p:nvPr>
        </p:nvSpPr>
        <p:spPr>
          <a:xfrm>
            <a:off x="9900457" y="6393110"/>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000" b="1">
                <a:solidFill>
                  <a:srgbClr val="5A9632"/>
                </a:solidFill>
                <a:latin typeface="Cambria" panose="02040503050406030204" pitchFamily="18" charset="0"/>
                <a:ea typeface="Cambria" panose="02040503050406030204" pitchFamily="18" charset="0"/>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dirty="0"/>
          </a:p>
        </p:txBody>
      </p:sp>
      <p:sp>
        <p:nvSpPr>
          <p:cNvPr id="40" name="Shape 40"/>
          <p:cNvSpPr txBox="1">
            <a:spLocks noGrp="1"/>
          </p:cNvSpPr>
          <p:nvPr>
            <p:ph type="body" idx="1"/>
          </p:nvPr>
        </p:nvSpPr>
        <p:spPr>
          <a:xfrm>
            <a:off x="1097278" y="1845733"/>
            <a:ext cx="4937760" cy="4023360"/>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41" name="Shape 41"/>
          <p:cNvSpPr txBox="1">
            <a:spLocks noGrp="1"/>
          </p:cNvSpPr>
          <p:nvPr>
            <p:ph type="body" idx="2"/>
          </p:nvPr>
        </p:nvSpPr>
        <p:spPr>
          <a:xfrm>
            <a:off x="6217919" y="1845734"/>
            <a:ext cx="4937760" cy="4023360"/>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dirty="0"/>
          </a:p>
        </p:txBody>
      </p:sp>
      <p:sp>
        <p:nvSpPr>
          <p:cNvPr id="42" name="Shape 42"/>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9"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44" name="Shape 44"/>
          <p:cNvSpPr txBox="1">
            <a:spLocks noGrp="1"/>
          </p:cNvSpPr>
          <p:nvPr>
            <p:ph type="sldNum" idx="12"/>
          </p:nvPr>
        </p:nvSpPr>
        <p:spPr>
          <a:xfrm>
            <a:off x="9900457" y="640263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45"/>
        <p:cNvGrpSpPr/>
        <p:nvPr/>
      </p:nvGrpSpPr>
      <p:grpSpPr>
        <a:xfrm>
          <a:off x="0" y="0"/>
          <a:ext cx="0" cy="0"/>
          <a:chOff x="0" y="0"/>
          <a:chExt cx="0" cy="0"/>
        </a:xfrm>
      </p:grpSpPr>
      <p:sp>
        <p:nvSpPr>
          <p:cNvPr id="46" name="Shape 46"/>
          <p:cNvSpPr/>
          <p:nvPr/>
        </p:nvSpPr>
        <p:spPr>
          <a:xfrm>
            <a:off x="3175" y="6400800"/>
            <a:ext cx="12188824" cy="457200"/>
          </a:xfrm>
          <a:prstGeom prst="rect">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47" name="Shape 47"/>
          <p:cNvSpPr/>
          <p:nvPr/>
        </p:nvSpPr>
        <p:spPr>
          <a:xfrm>
            <a:off x="15" y="633431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48" name="Shape 48"/>
          <p:cNvSpPr txBox="1">
            <a:spLocks noGrp="1"/>
          </p:cNvSpPr>
          <p:nvPr>
            <p:ph type="title"/>
          </p:nvPr>
        </p:nvSpPr>
        <p:spPr>
          <a:xfrm>
            <a:off x="1097279" y="758952"/>
            <a:ext cx="10058399" cy="3566159"/>
          </a:xfrm>
          <a:prstGeom prst="rect">
            <a:avLst/>
          </a:prstGeom>
          <a:noFill/>
          <a:ln>
            <a:noFill/>
          </a:ln>
        </p:spPr>
        <p:txBody>
          <a:bodyPr lIns="91425" tIns="91425" rIns="91425" bIns="91425" anchor="b" anchorCtr="0"/>
          <a:lstStyle>
            <a:lvl1pPr lvl="0" rtl="0">
              <a:lnSpc>
                <a:spcPct val="85000"/>
              </a:lnSpc>
              <a:spcBef>
                <a:spcPts val="0"/>
              </a:spcBef>
              <a:defRPr sz="8000" b="0">
                <a:solidFill>
                  <a:srgbClr val="262626"/>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49" name="Shape 49"/>
          <p:cNvSpPr txBox="1">
            <a:spLocks noGrp="1"/>
          </p:cNvSpPr>
          <p:nvPr>
            <p:ph type="body" idx="1"/>
          </p:nvPr>
        </p:nvSpPr>
        <p:spPr>
          <a:xfrm>
            <a:off x="1097279" y="4453128"/>
            <a:ext cx="10058399" cy="1143000"/>
          </a:xfrm>
          <a:prstGeom prst="rect">
            <a:avLst/>
          </a:prstGeom>
          <a:noFill/>
          <a:ln>
            <a:noFill/>
          </a:ln>
        </p:spPr>
        <p:txBody>
          <a:bodyPr lIns="91425" tIns="91425" rIns="91425" bIns="91425" anchor="t" anchorCtr="0"/>
          <a:lstStyle>
            <a:lvl1pPr marL="0" lvl="0" indent="0" rtl="0">
              <a:spcBef>
                <a:spcPts val="0"/>
              </a:spcBef>
              <a:buClr>
                <a:schemeClr val="dk2"/>
              </a:buClr>
              <a:buFont typeface="Calibri"/>
              <a:buNone/>
              <a:defRPr sz="2400" cap="none">
                <a:solidFill>
                  <a:schemeClr val="dk2"/>
                </a:solidFill>
                <a:latin typeface="Calibri"/>
                <a:ea typeface="Calibri"/>
                <a:cs typeface="Calibri"/>
                <a:sym typeface="Calibri"/>
              </a:defRPr>
            </a:lvl1pPr>
            <a:lvl2pPr marL="457200" lvl="1" indent="0" rtl="0">
              <a:spcBef>
                <a:spcPts val="0"/>
              </a:spcBef>
              <a:buClr>
                <a:srgbClr val="888888"/>
              </a:buClr>
              <a:buFont typeface="Calibri"/>
              <a:buNone/>
              <a:defRPr sz="1800">
                <a:solidFill>
                  <a:srgbClr val="888888"/>
                </a:solidFill>
              </a:defRPr>
            </a:lvl2pPr>
            <a:lvl3pPr marL="914400" lvl="2" indent="0" rtl="0">
              <a:spcBef>
                <a:spcPts val="0"/>
              </a:spcBef>
              <a:buClr>
                <a:srgbClr val="888888"/>
              </a:buClr>
              <a:buFont typeface="Calibri"/>
              <a:buNone/>
              <a:defRPr sz="1600">
                <a:solidFill>
                  <a:srgbClr val="888888"/>
                </a:solidFill>
              </a:defRPr>
            </a:lvl3pPr>
            <a:lvl4pPr marL="1371600" lvl="3" indent="0" rtl="0">
              <a:spcBef>
                <a:spcPts val="0"/>
              </a:spcBef>
              <a:buClr>
                <a:srgbClr val="888888"/>
              </a:buClr>
              <a:buFont typeface="Calibri"/>
              <a:buNone/>
              <a:defRPr sz="1400">
                <a:solidFill>
                  <a:srgbClr val="888888"/>
                </a:solidFill>
              </a:defRPr>
            </a:lvl4pPr>
            <a:lvl5pPr marL="1828800" lvl="4" indent="0" rtl="0">
              <a:spcBef>
                <a:spcPts val="0"/>
              </a:spcBef>
              <a:buClr>
                <a:srgbClr val="888888"/>
              </a:buClr>
              <a:buFont typeface="Calibri"/>
              <a:buNone/>
              <a:defRPr sz="1400">
                <a:solidFill>
                  <a:srgbClr val="888888"/>
                </a:solidFill>
              </a:defRPr>
            </a:lvl5pPr>
            <a:lvl6pPr marL="2286000" lvl="5" indent="0" rtl="0">
              <a:spcBef>
                <a:spcPts val="0"/>
              </a:spcBef>
              <a:buClr>
                <a:srgbClr val="888888"/>
              </a:buClr>
              <a:buFont typeface="Calibri"/>
              <a:buNone/>
              <a:defRPr sz="1400">
                <a:solidFill>
                  <a:srgbClr val="888888"/>
                </a:solidFill>
              </a:defRPr>
            </a:lvl6pPr>
            <a:lvl7pPr marL="2743200" lvl="6" indent="0" rtl="0">
              <a:spcBef>
                <a:spcPts val="0"/>
              </a:spcBef>
              <a:buClr>
                <a:srgbClr val="888888"/>
              </a:buClr>
              <a:buFont typeface="Calibri"/>
              <a:buNone/>
              <a:defRPr sz="1400">
                <a:solidFill>
                  <a:srgbClr val="888888"/>
                </a:solidFill>
              </a:defRPr>
            </a:lvl7pPr>
            <a:lvl8pPr marL="3200400" lvl="7" indent="0" rtl="0">
              <a:spcBef>
                <a:spcPts val="0"/>
              </a:spcBef>
              <a:buClr>
                <a:srgbClr val="888888"/>
              </a:buClr>
              <a:buFont typeface="Calibri"/>
              <a:buNone/>
              <a:defRPr sz="1400">
                <a:solidFill>
                  <a:srgbClr val="888888"/>
                </a:solidFill>
              </a:defRPr>
            </a:lvl8pPr>
            <a:lvl9pPr marL="3657600" lvl="8" indent="0" rtl="0">
              <a:spcBef>
                <a:spcPts val="0"/>
              </a:spcBef>
              <a:buClr>
                <a:srgbClr val="888888"/>
              </a:buClr>
              <a:buFont typeface="Calibri"/>
              <a:buNone/>
              <a:defRPr sz="1400">
                <a:solidFill>
                  <a:srgbClr val="888888"/>
                </a:solidFill>
              </a:defRPr>
            </a:lvl9pPr>
          </a:lstStyle>
          <a:p>
            <a:endParaRPr/>
          </a:p>
        </p:txBody>
      </p:sp>
      <p:sp>
        <p:nvSpPr>
          <p:cNvPr id="50" name="Shape 50"/>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1" name="Shape 51"/>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53" name="Shape 53"/>
          <p:cNvCxnSpPr/>
          <p:nvPr/>
        </p:nvCxnSpPr>
        <p:spPr>
          <a:xfrm>
            <a:off x="1207658" y="4343400"/>
            <a:ext cx="9875520" cy="0"/>
          </a:xfrm>
          <a:prstGeom prst="straightConnector1">
            <a:avLst/>
          </a:prstGeom>
          <a:noFill/>
          <a:ln w="9525" cap="flat" cmpd="sng">
            <a:solidFill>
              <a:srgbClr val="7F7F7F"/>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lvl="0" algn="l" rtl="0">
              <a:lnSpc>
                <a:spcPct val="85000"/>
              </a:lnSpc>
              <a:spcBef>
                <a:spcPts val="0"/>
              </a:spcBef>
              <a:buClr>
                <a:srgbClr val="3F3F3F"/>
              </a:buClr>
              <a:buFont typeface="Calibri"/>
              <a:buNone/>
              <a:defRPr sz="4800">
                <a:solidFill>
                  <a:srgbClr val="3F3F3F"/>
                </a:solidFill>
                <a:latin typeface="Calibri"/>
                <a:ea typeface="Calibri"/>
                <a:cs typeface="Calibri"/>
                <a:sym typeface="Calibri"/>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6" name="Shape 56"/>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7"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58" name="Shape 58"/>
          <p:cNvSpPr txBox="1">
            <a:spLocks noGrp="1"/>
          </p:cNvSpPr>
          <p:nvPr>
            <p:ph type="sldNum" idx="12"/>
          </p:nvPr>
        </p:nvSpPr>
        <p:spPr>
          <a:xfrm>
            <a:off x="9900457" y="6431210"/>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9"/>
        <p:cNvGrpSpPr/>
        <p:nvPr/>
      </p:nvGrpSpPr>
      <p:grpSpPr>
        <a:xfrm>
          <a:off x="0" y="0"/>
          <a:ext cx="0" cy="0"/>
          <a:chOff x="0" y="0"/>
          <a:chExt cx="0" cy="0"/>
        </a:xfrm>
      </p:grpSpPr>
      <p:sp>
        <p:nvSpPr>
          <p:cNvPr id="60" name="Shape 60"/>
          <p:cNvSpPr/>
          <p:nvPr/>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61" name="Shape 61"/>
          <p:cNvSpPr/>
          <p:nvPr/>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
        <p:nvSpPr>
          <p:cNvPr id="62" name="Shape 62"/>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3" name="Shape 63"/>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ntent with Caption">
    <p:spTree>
      <p:nvGrpSpPr>
        <p:cNvPr id="1" name="Shape 65"/>
        <p:cNvGrpSpPr/>
        <p:nvPr/>
      </p:nvGrpSpPr>
      <p:grpSpPr>
        <a:xfrm>
          <a:off x="0" y="0"/>
          <a:ext cx="0" cy="0"/>
          <a:chOff x="0" y="0"/>
          <a:chExt cx="0" cy="0"/>
        </a:xfrm>
      </p:grpSpPr>
      <p:sp>
        <p:nvSpPr>
          <p:cNvPr id="68" name="Shape 68"/>
          <p:cNvSpPr txBox="1">
            <a:spLocks noGrp="1"/>
          </p:cNvSpPr>
          <p:nvPr>
            <p:ph type="title"/>
          </p:nvPr>
        </p:nvSpPr>
        <p:spPr>
          <a:xfrm>
            <a:off x="457200" y="594358"/>
            <a:ext cx="3200399" cy="2286000"/>
          </a:xfrm>
          <a:prstGeom prst="rect">
            <a:avLst/>
          </a:prstGeom>
          <a:noFill/>
          <a:ln>
            <a:noFill/>
          </a:ln>
        </p:spPr>
        <p:txBody>
          <a:bodyPr lIns="91425" tIns="91425" rIns="91425" bIns="91425" anchor="b" anchorCtr="0"/>
          <a:lstStyle>
            <a:lvl1pPr lvl="0" rtl="0">
              <a:spcBef>
                <a:spcPts val="0"/>
              </a:spcBef>
              <a:defRPr sz="3600" b="0">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9" name="Shape 69"/>
          <p:cNvSpPr txBox="1">
            <a:spLocks noGrp="1"/>
          </p:cNvSpPr>
          <p:nvPr>
            <p:ph type="body" idx="1"/>
          </p:nvPr>
        </p:nvSpPr>
        <p:spPr>
          <a:xfrm>
            <a:off x="4800600" y="731520"/>
            <a:ext cx="6492239" cy="5257799"/>
          </a:xfrm>
          <a:prstGeom prst="rect">
            <a:avLst/>
          </a:prstGeom>
          <a:noFill/>
          <a:ln>
            <a:noFill/>
          </a:ln>
        </p:spPr>
        <p:txBody>
          <a:bodyPr lIns="91425" tIns="91425" rIns="91425" bIns="91425" anchor="t" anchorCtr="0"/>
          <a:lstStyle>
            <a:lvl1pPr marL="91440" lvl="0" indent="35560" algn="l" rtl="0">
              <a:lnSpc>
                <a:spcPct val="90000"/>
              </a:lnSpc>
              <a:spcBef>
                <a:spcPts val="1200"/>
              </a:spcBef>
              <a:spcAft>
                <a:spcPts val="200"/>
              </a:spcAft>
              <a:buClr>
                <a:schemeClr val="accent1"/>
              </a:buClr>
              <a:buFont typeface="Calibri"/>
              <a:buChar char=" "/>
              <a:defRPr sz="2000">
                <a:solidFill>
                  <a:srgbClr val="3F3F3F"/>
                </a:solidFill>
                <a:latin typeface="Calibri"/>
                <a:ea typeface="Calibri"/>
                <a:cs typeface="Calibri"/>
                <a:sym typeface="Calibri"/>
              </a:defRPr>
            </a:lvl1pPr>
            <a:lvl2pPr marL="384048" lvl="1" indent="-79248" algn="l" rtl="0">
              <a:lnSpc>
                <a:spcPct val="90000"/>
              </a:lnSpc>
              <a:spcBef>
                <a:spcPts val="200"/>
              </a:spcBef>
              <a:spcAft>
                <a:spcPts val="400"/>
              </a:spcAft>
              <a:buClr>
                <a:schemeClr val="accent1"/>
              </a:buClr>
              <a:buFont typeface="Calibri"/>
              <a:buChar char="◦"/>
              <a:defRPr sz="1800">
                <a:solidFill>
                  <a:srgbClr val="3F3F3F"/>
                </a:solidFill>
                <a:latin typeface="Calibri"/>
                <a:ea typeface="Calibri"/>
                <a:cs typeface="Calibri"/>
                <a:sym typeface="Calibri"/>
              </a:defRPr>
            </a:lvl2pPr>
            <a:lvl3pPr marL="566928" lvl="2" indent="-97027"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3pPr>
            <a:lvl4pPr marL="749808" lvl="3" indent="-10210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4pPr>
            <a:lvl5pPr marL="932688" lvl="4" indent="-94488"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5pPr>
            <a:lvl6pPr marL="1100000" lvl="5" indent="-1475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6pPr>
            <a:lvl7pPr marL="1300000" lvl="6" indent="-1443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7pPr>
            <a:lvl8pPr marL="1500000" lvl="7" indent="-141100"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8pPr>
            <a:lvl9pPr marL="1699999" lvl="8" indent="-150599" algn="l" rtl="0">
              <a:lnSpc>
                <a:spcPct val="90000"/>
              </a:lnSpc>
              <a:spcBef>
                <a:spcPts val="200"/>
              </a:spcBef>
              <a:spcAft>
                <a:spcPts val="400"/>
              </a:spcAft>
              <a:buClr>
                <a:schemeClr val="accent1"/>
              </a:buClr>
              <a:buFont typeface="Calibri"/>
              <a:buChar char="◦"/>
              <a:defRPr sz="1400">
                <a:solidFill>
                  <a:srgbClr val="3F3F3F"/>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465512" y="6164510"/>
            <a:ext cx="2618509"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dirty="0"/>
          </a:p>
        </p:txBody>
      </p:sp>
      <p:sp>
        <p:nvSpPr>
          <p:cNvPr id="72" name="Shape 72"/>
          <p:cNvSpPr txBox="1">
            <a:spLocks noGrp="1"/>
          </p:cNvSpPr>
          <p:nvPr>
            <p:ph type="ftr" idx="11"/>
          </p:nvPr>
        </p:nvSpPr>
        <p:spPr>
          <a:xfrm>
            <a:off x="4800600" y="6231185"/>
            <a:ext cx="4648199"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chemeClr val="dk2"/>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dirty="0"/>
          </a:p>
        </p:txBody>
      </p:sp>
      <p:sp>
        <p:nvSpPr>
          <p:cNvPr id="10" name="Shape 90"/>
          <p:cNvSpPr/>
          <p:nvPr userDrawn="1"/>
        </p:nvSpPr>
        <p:spPr>
          <a:xfrm>
            <a:off x="3175" y="6400800"/>
            <a:ext cx="12188824" cy="457200"/>
          </a:xfrm>
          <a:prstGeom prst="rect">
            <a:avLst/>
          </a:prstGeom>
          <a:solidFill>
            <a:srgbClr val="00B7A3"/>
          </a:solidFill>
          <a:ln>
            <a:noFill/>
          </a:ln>
        </p:spPr>
        <p:txBody>
          <a:bodyPr lIns="91425" tIns="91425" rIns="91425" bIns="91425" anchor="ctr" anchorCtr="0">
            <a:noAutofit/>
          </a:bodyPr>
          <a:lstStyle/>
          <a:p>
            <a:pPr lvl="0">
              <a:spcBef>
                <a:spcPts val="0"/>
              </a:spcBef>
              <a:buNone/>
            </a:pPr>
            <a:endParaRPr/>
          </a:p>
        </p:txBody>
      </p:sp>
      <p:sp>
        <p:nvSpPr>
          <p:cNvPr id="73" name="Shape 73"/>
          <p:cNvSpPr txBox="1">
            <a:spLocks noGrp="1"/>
          </p:cNvSpPr>
          <p:nvPr>
            <p:ph type="sldNum" idx="12"/>
          </p:nvPr>
        </p:nvSpPr>
        <p:spPr>
          <a:xfrm>
            <a:off x="9900457" y="6431210"/>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chemeClr val="dk2"/>
                </a:solidFill>
                <a:latin typeface="Calibri"/>
                <a:ea typeface="Calibri"/>
                <a:cs typeface="Calibri"/>
                <a:sym typeface="Calibri"/>
              </a:rPr>
              <a:t>‹#›</a:t>
            </a:fld>
            <a:endParaRPr lang="en-US" sz="1050" b="0" i="0" u="none" strike="noStrike" cap="none">
              <a:solidFill>
                <a:schemeClr val="dk2"/>
              </a:solidFill>
              <a:latin typeface="Calibri"/>
              <a:ea typeface="Calibri"/>
              <a:cs typeface="Calibri"/>
              <a:sym typeface="Calibri"/>
            </a:endParaRPr>
          </a:p>
        </p:txBody>
      </p:sp>
      <p:sp>
        <p:nvSpPr>
          <p:cNvPr id="11" name="Shape 91"/>
          <p:cNvSpPr/>
          <p:nvPr userDrawn="1"/>
        </p:nvSpPr>
        <p:spPr>
          <a:xfrm>
            <a:off x="15" y="6334316"/>
            <a:ext cx="12188824" cy="64008"/>
          </a:xfrm>
          <a:prstGeom prst="rect">
            <a:avLst/>
          </a:prstGeom>
          <a:solidFill>
            <a:srgbClr val="008FC1"/>
          </a:solidFill>
          <a:ln>
            <a:noFill/>
          </a:ln>
        </p:spPr>
        <p:txBody>
          <a:bodyPr lIns="91425" tIns="91425" rIns="91425" bIns="91425" anchor="ctr" anchorCtr="0">
            <a:noAutofit/>
          </a:bodyPr>
          <a:lstStyle/>
          <a:p>
            <a:pPr lvl="0">
              <a:spcBef>
                <a:spcPts val="0"/>
              </a:spcBef>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74"/>
        <p:cNvGrpSpPr/>
        <p:nvPr/>
      </p:nvGrpSpPr>
      <p:grpSpPr>
        <a:xfrm>
          <a:off x="0" y="0"/>
          <a:ext cx="0" cy="0"/>
          <a:chOff x="0" y="0"/>
          <a:chExt cx="0" cy="0"/>
        </a:xfrm>
      </p:grpSpPr>
      <p:sp>
        <p:nvSpPr>
          <p:cNvPr id="75" name="Shape 75"/>
          <p:cNvSpPr/>
          <p:nvPr/>
        </p:nvSpPr>
        <p:spPr>
          <a:xfrm>
            <a:off x="0" y="4953000"/>
            <a:ext cx="12188824" cy="1904999"/>
          </a:xfrm>
          <a:prstGeom prst="rect">
            <a:avLst/>
          </a:prstGeom>
          <a:solidFill>
            <a:schemeClr val="accent2"/>
          </a:solidFill>
          <a:ln>
            <a:noFill/>
          </a:ln>
        </p:spPr>
        <p:txBody>
          <a:bodyPr lIns="91425" tIns="91425" rIns="91425" bIns="91425" anchor="ctr" anchorCtr="0">
            <a:noAutofit/>
          </a:bodyPr>
          <a:lstStyle/>
          <a:p>
            <a:pPr lvl="0">
              <a:spcBef>
                <a:spcPts val="0"/>
              </a:spcBef>
              <a:buNone/>
            </a:pPr>
            <a:endParaRPr/>
          </a:p>
        </p:txBody>
      </p:sp>
      <p:sp>
        <p:nvSpPr>
          <p:cNvPr id="76" name="Shape 76"/>
          <p:cNvSpPr/>
          <p:nvPr/>
        </p:nvSpPr>
        <p:spPr>
          <a:xfrm>
            <a:off x="15" y="4915076"/>
            <a:ext cx="12188824" cy="64008"/>
          </a:xfrm>
          <a:prstGeom prst="rect">
            <a:avLst/>
          </a:prstGeom>
          <a:solidFill>
            <a:schemeClr val="accent1"/>
          </a:solidFill>
          <a:ln>
            <a:noFill/>
          </a:ln>
        </p:spPr>
        <p:txBody>
          <a:bodyPr lIns="91425" tIns="91425" rIns="91425" bIns="91425" anchor="ctr" anchorCtr="0">
            <a:noAutofit/>
          </a:bodyPr>
          <a:lstStyle/>
          <a:p>
            <a:pPr lvl="0">
              <a:spcBef>
                <a:spcPts val="0"/>
              </a:spcBef>
              <a:buNone/>
            </a:pPr>
            <a:endParaRPr/>
          </a:p>
        </p:txBody>
      </p:sp>
      <p:sp>
        <p:nvSpPr>
          <p:cNvPr id="77" name="Shape 77"/>
          <p:cNvSpPr txBox="1">
            <a:spLocks noGrp="1"/>
          </p:cNvSpPr>
          <p:nvPr>
            <p:ph type="title"/>
          </p:nvPr>
        </p:nvSpPr>
        <p:spPr>
          <a:xfrm>
            <a:off x="1097279" y="5074919"/>
            <a:ext cx="10113645" cy="822960"/>
          </a:xfrm>
          <a:prstGeom prst="rect">
            <a:avLst/>
          </a:prstGeom>
          <a:noFill/>
          <a:ln>
            <a:noFill/>
          </a:ln>
        </p:spPr>
        <p:txBody>
          <a:bodyPr lIns="91425" tIns="91425" rIns="91425" bIns="91425" anchor="b" anchorCtr="0"/>
          <a:lstStyle>
            <a:lvl1pPr lvl="0" rtl="0">
              <a:spcBef>
                <a:spcPts val="0"/>
              </a:spcBef>
              <a:defRPr sz="3600" b="0">
                <a:solidFill>
                  <a:srgbClr val="FFFFFF"/>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78" name="Shape 78"/>
          <p:cNvSpPr>
            <a:spLocks noGrp="1"/>
          </p:cNvSpPr>
          <p:nvPr>
            <p:ph type="pic" idx="2"/>
          </p:nvPr>
        </p:nvSpPr>
        <p:spPr>
          <a:xfrm>
            <a:off x="15" y="0"/>
            <a:ext cx="12191984" cy="4915076"/>
          </a:xfrm>
          <a:prstGeom prst="rect">
            <a:avLst/>
          </a:prstGeom>
          <a:solidFill>
            <a:srgbClr val="D2CDB0"/>
          </a:solidFill>
          <a:ln>
            <a:noFill/>
          </a:ln>
        </p:spPr>
        <p:txBody>
          <a:bodyPr lIns="91425" tIns="91425" rIns="91425" bIns="91425" anchor="t" anchorCtr="0"/>
          <a:lstStyle>
            <a:lvl1pPr marL="0" marR="0" lvl="0" indent="0" algn="l" rtl="0">
              <a:spcBef>
                <a:spcPts val="0"/>
              </a:spcBef>
              <a:buClr>
                <a:srgbClr val="FFFFFF"/>
              </a:buClr>
              <a:buFont typeface="Calibri"/>
              <a:buNone/>
              <a:defRPr sz="3200" b="0" i="0" u="none" strike="noStrike" cap="none">
                <a:solidFill>
                  <a:srgbClr val="FFFFFF"/>
                </a:solidFill>
                <a:latin typeface="Calibri"/>
                <a:ea typeface="Calibri"/>
                <a:cs typeface="Calibri"/>
                <a:sym typeface="Calibri"/>
              </a:defRPr>
            </a:lvl1pPr>
            <a:lvl2pPr marL="457200" marR="0" lvl="1" indent="0" algn="l" rtl="0">
              <a:spcBef>
                <a:spcPts val="0"/>
              </a:spcBef>
              <a:buClr>
                <a:schemeClr val="dk1"/>
              </a:buClr>
              <a:buFont typeface="Calibri"/>
              <a:buNone/>
              <a:defRPr sz="2800" b="0" i="0" u="none" strike="noStrike" cap="none">
                <a:solidFill>
                  <a:schemeClr val="dk1"/>
                </a:solidFill>
                <a:latin typeface="Calibri"/>
                <a:ea typeface="Calibri"/>
                <a:cs typeface="Calibri"/>
                <a:sym typeface="Calibri"/>
              </a:defRPr>
            </a:lvl2pPr>
            <a:lvl3pPr marL="914400" marR="0" lvl="2" indent="0" algn="l" rtl="0">
              <a:spcBef>
                <a:spcPts val="0"/>
              </a:spcBef>
              <a:buClr>
                <a:schemeClr val="dk1"/>
              </a:buClr>
              <a:buFont typeface="Calibri"/>
              <a:buNone/>
              <a:defRPr sz="2400" b="0" i="0" u="none" strike="noStrike" cap="none">
                <a:solidFill>
                  <a:schemeClr val="dk1"/>
                </a:solidFill>
                <a:latin typeface="Calibri"/>
                <a:ea typeface="Calibri"/>
                <a:cs typeface="Calibri"/>
                <a:sym typeface="Calibri"/>
              </a:defRPr>
            </a:lvl3pPr>
            <a:lvl4pPr marL="1371600" marR="0" lvl="3"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4pPr>
            <a:lvl5pPr marL="1828800" marR="0" lvl="4"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5pPr>
            <a:lvl6pPr marL="2286000" marR="0" lvl="5"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6pPr>
            <a:lvl7pPr marL="2743200" marR="0" lvl="6"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7pPr>
            <a:lvl8pPr marL="3200400" marR="0" lvl="7"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8pPr>
            <a:lvl9pPr marL="3657600" marR="0" lvl="8" indent="0" algn="l" rtl="0">
              <a:spcBef>
                <a:spcPts val="0"/>
              </a:spcBef>
              <a:buClr>
                <a:schemeClr val="dk1"/>
              </a:buClr>
              <a:buFont typeface="Calibri"/>
              <a:buNone/>
              <a:defRPr sz="20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body" idx="1"/>
          </p:nvPr>
        </p:nvSpPr>
        <p:spPr>
          <a:xfrm>
            <a:off x="1097279" y="5907023"/>
            <a:ext cx="10113264" cy="594359"/>
          </a:xfrm>
          <a:prstGeom prst="rect">
            <a:avLst/>
          </a:prstGeom>
          <a:noFill/>
          <a:ln>
            <a:noFill/>
          </a:ln>
        </p:spPr>
        <p:txBody>
          <a:bodyPr lIns="91425" tIns="91425" rIns="91425" bIns="91425" anchor="t" anchorCtr="0"/>
          <a:lstStyle>
            <a:lvl1pPr marL="0" lvl="0" indent="0" rtl="0">
              <a:spcBef>
                <a:spcPts val="0"/>
              </a:spcBef>
              <a:spcAft>
                <a:spcPts val="600"/>
              </a:spcAft>
              <a:buClr>
                <a:srgbClr val="FFFFFF"/>
              </a:buClr>
              <a:buFont typeface="Calibri"/>
              <a:buNone/>
              <a:defRPr sz="1500">
                <a:solidFill>
                  <a:srgbClr val="FFFFFF"/>
                </a:solidFill>
              </a:defRPr>
            </a:lvl1pPr>
            <a:lvl2pPr marL="457200" lvl="1" indent="0" rtl="0">
              <a:spcBef>
                <a:spcPts val="0"/>
              </a:spcBef>
              <a:buFont typeface="Calibri"/>
              <a:buNone/>
              <a:defRPr sz="1200"/>
            </a:lvl2pPr>
            <a:lvl3pPr marL="914400" lvl="2" indent="0" rtl="0">
              <a:spcBef>
                <a:spcPts val="0"/>
              </a:spcBef>
              <a:buFont typeface="Calibri"/>
              <a:buNone/>
              <a:defRPr sz="1000"/>
            </a:lvl3pPr>
            <a:lvl4pPr marL="1371600" lvl="3" indent="0" rtl="0">
              <a:spcBef>
                <a:spcPts val="0"/>
              </a:spcBef>
              <a:buFont typeface="Calibri"/>
              <a:buNone/>
              <a:defRPr sz="900"/>
            </a:lvl4pPr>
            <a:lvl5pPr marL="1828800" lvl="4" indent="0" rtl="0">
              <a:spcBef>
                <a:spcPts val="0"/>
              </a:spcBef>
              <a:buFont typeface="Calibri"/>
              <a:buNone/>
              <a:defRPr sz="900"/>
            </a:lvl5pPr>
            <a:lvl6pPr marL="2286000" lvl="5" indent="0" rtl="0">
              <a:spcBef>
                <a:spcPts val="0"/>
              </a:spcBef>
              <a:buFont typeface="Calibri"/>
              <a:buNone/>
              <a:defRPr sz="900"/>
            </a:lvl6pPr>
            <a:lvl7pPr marL="2743200" lvl="6" indent="0" rtl="0">
              <a:spcBef>
                <a:spcPts val="0"/>
              </a:spcBef>
              <a:buFont typeface="Calibri"/>
              <a:buNone/>
              <a:defRPr sz="900"/>
            </a:lvl7pPr>
            <a:lvl8pPr marL="3200400" lvl="7" indent="0" rtl="0">
              <a:spcBef>
                <a:spcPts val="0"/>
              </a:spcBef>
              <a:buFont typeface="Calibri"/>
              <a:buNone/>
              <a:defRPr sz="900"/>
            </a:lvl8pPr>
            <a:lvl9pPr marL="3657600" lvl="8" indent="0" rtl="0">
              <a:spcBef>
                <a:spcPts val="0"/>
              </a:spcBef>
              <a:buFont typeface="Calibri"/>
              <a:buNone/>
              <a:defRPr sz="900"/>
            </a:lvl9pPr>
          </a:lstStyle>
          <a:p>
            <a:endParaRPr/>
          </a:p>
        </p:txBody>
      </p:sp>
      <p:sp>
        <p:nvSpPr>
          <p:cNvPr id="80" name="Shape 80"/>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1" name="Shape 81"/>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82" name="Shape 82"/>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14" name="Shape 60"/>
          <p:cNvSpPr/>
          <p:nvPr userDrawn="1"/>
        </p:nvSpPr>
        <p:spPr>
          <a:xfrm>
            <a:off x="3175" y="6400800"/>
            <a:ext cx="12188824" cy="457200"/>
          </a:xfrm>
          <a:prstGeom prst="rect">
            <a:avLst/>
          </a:prstGeom>
          <a:solidFill>
            <a:srgbClr val="5A9632"/>
          </a:solidFill>
          <a:ln>
            <a:noFill/>
          </a:ln>
        </p:spPr>
        <p:txBody>
          <a:bodyPr lIns="91425" tIns="91425" rIns="91425" bIns="91425" anchor="ctr" anchorCtr="0">
            <a:noAutofit/>
          </a:bodyPr>
          <a:lstStyle/>
          <a:p>
            <a:pPr lvl="0">
              <a:spcBef>
                <a:spcPts val="0"/>
              </a:spcBef>
              <a:buNone/>
            </a:pPr>
            <a:endParaRPr/>
          </a:p>
        </p:txBody>
      </p:sp>
      <p:sp>
        <p:nvSpPr>
          <p:cNvPr id="15" name="Shape 61"/>
          <p:cNvSpPr/>
          <p:nvPr userDrawn="1"/>
        </p:nvSpPr>
        <p:spPr>
          <a:xfrm>
            <a:off x="15" y="6334316"/>
            <a:ext cx="12188824" cy="64008"/>
          </a:xfrm>
          <a:prstGeom prst="rect">
            <a:avLst/>
          </a:prstGeom>
          <a:solidFill>
            <a:srgbClr val="0065B0"/>
          </a:solidFill>
          <a:ln>
            <a:noFill/>
          </a:ln>
        </p:spPr>
        <p:txBody>
          <a:bodyPr lIns="91425" tIns="91425" rIns="91425" bIns="91425" anchor="ctr" anchorCtr="0">
            <a:noAutofit/>
          </a:bodyPr>
          <a:lstStyle/>
          <a:p>
            <a:pPr lvl="0">
              <a:spcBef>
                <a:spcPts val="0"/>
              </a:spcBef>
              <a:buNone/>
            </a:pPr>
            <a:endParaRPr b="0" i="0" u="none"/>
          </a:p>
        </p:txBody>
      </p:sp>
      <p:sp>
        <p:nvSpPr>
          <p:cNvPr id="8" name="Shape 8"/>
          <p:cNvSpPr txBox="1">
            <a:spLocks noGrp="1"/>
          </p:cNvSpPr>
          <p:nvPr>
            <p:ph type="title"/>
          </p:nvPr>
        </p:nvSpPr>
        <p:spPr>
          <a:xfrm>
            <a:off x="1097279" y="286603"/>
            <a:ext cx="10058399" cy="1450756"/>
          </a:xfrm>
          <a:prstGeom prst="rect">
            <a:avLst/>
          </a:prstGeom>
          <a:noFill/>
          <a:ln>
            <a:noFill/>
          </a:ln>
        </p:spPr>
        <p:txBody>
          <a:bodyPr lIns="91425" tIns="91425" rIns="91425" bIns="91425" anchor="b" anchorCtr="0"/>
          <a:lstStyle>
            <a:lvl1pPr marL="0" marR="0" lvl="0" indent="0" algn="l" rtl="0">
              <a:lnSpc>
                <a:spcPct val="85000"/>
              </a:lnSpc>
              <a:spcBef>
                <a:spcPts val="0"/>
              </a:spcBef>
              <a:buClr>
                <a:srgbClr val="3F3F3F"/>
              </a:buClr>
              <a:buFont typeface="Calibri"/>
              <a:buNone/>
              <a:defRPr sz="4800" b="0" i="0" u="none" strike="noStrike" cap="none">
                <a:solidFill>
                  <a:srgbClr val="3F3F3F"/>
                </a:solidFill>
                <a:latin typeface="Calibri"/>
                <a:ea typeface="Calibri"/>
                <a:cs typeface="Calibri"/>
                <a:sym typeface="Calibri"/>
              </a:defRPr>
            </a:lvl1pPr>
            <a:lvl2pPr marL="0" marR="0" lvl="1" indent="0" algn="l" rtl="0">
              <a:spcBef>
                <a:spcPts val="0"/>
              </a:spcBef>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dirty="0"/>
          </a:p>
        </p:txBody>
      </p:sp>
      <p:sp>
        <p:nvSpPr>
          <p:cNvPr id="9" name="Shape 9"/>
          <p:cNvSpPr txBox="1">
            <a:spLocks noGrp="1"/>
          </p:cNvSpPr>
          <p:nvPr>
            <p:ph type="body" idx="1"/>
          </p:nvPr>
        </p:nvSpPr>
        <p:spPr>
          <a:xfrm>
            <a:off x="1097279" y="1845733"/>
            <a:ext cx="10058399" cy="4023360"/>
          </a:xfrm>
          <a:prstGeom prst="rect">
            <a:avLst/>
          </a:prstGeom>
          <a:noFill/>
          <a:ln>
            <a:noFill/>
          </a:ln>
        </p:spPr>
        <p:txBody>
          <a:bodyPr lIns="91425" tIns="91425" rIns="91425" bIns="91425" anchor="t" anchorCtr="0"/>
          <a:lstStyle>
            <a:lvl1pPr marL="91440" marR="0" lvl="0" indent="35560" algn="l" rtl="0">
              <a:lnSpc>
                <a:spcPct val="90000"/>
              </a:lnSpc>
              <a:spcBef>
                <a:spcPts val="1200"/>
              </a:spcBef>
              <a:spcAft>
                <a:spcPts val="200"/>
              </a:spcAft>
              <a:buClr>
                <a:schemeClr val="accent1"/>
              </a:buClr>
              <a:buFont typeface="Calibri"/>
              <a:buChar char=" "/>
              <a:defRPr sz="2000" b="0" i="0" u="none" strike="noStrike" cap="none">
                <a:solidFill>
                  <a:srgbClr val="3F3F3F"/>
                </a:solidFill>
                <a:latin typeface="Calibri"/>
                <a:ea typeface="Calibri"/>
                <a:cs typeface="Calibri"/>
                <a:sym typeface="Calibri"/>
              </a:defRPr>
            </a:lvl1pPr>
            <a:lvl2pPr marL="384048" marR="0" lvl="1" indent="-79248" algn="l" rtl="0">
              <a:lnSpc>
                <a:spcPct val="90000"/>
              </a:lnSpc>
              <a:spcBef>
                <a:spcPts val="200"/>
              </a:spcBef>
              <a:spcAft>
                <a:spcPts val="400"/>
              </a:spcAft>
              <a:buClr>
                <a:schemeClr val="accent1"/>
              </a:buClr>
              <a:buFont typeface="Calibri"/>
              <a:buChar char="◦"/>
              <a:defRPr sz="1800" b="0" i="0" u="none" strike="noStrike" cap="none">
                <a:solidFill>
                  <a:srgbClr val="3F3F3F"/>
                </a:solidFill>
                <a:latin typeface="Calibri"/>
                <a:ea typeface="Calibri"/>
                <a:cs typeface="Calibri"/>
                <a:sym typeface="Calibri"/>
              </a:defRPr>
            </a:lvl2pPr>
            <a:lvl3pPr marL="566928" marR="0" lvl="2" indent="-97027"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3pPr>
            <a:lvl4pPr marL="749808" marR="0" lvl="3" indent="-102108"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4pPr>
            <a:lvl5pPr marL="932688" marR="0" lvl="4" indent="-94488"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5pPr>
            <a:lvl6pPr marL="1100000" marR="0" lvl="5" indent="-147500"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6pPr>
            <a:lvl7pPr marL="1300000" marR="0" lvl="6" indent="-144300"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7pPr>
            <a:lvl8pPr marL="1500000" marR="0" lvl="7" indent="-141100"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8pPr>
            <a:lvl9pPr marL="1699999" marR="0" lvl="8" indent="-150599" algn="l" rtl="0">
              <a:lnSpc>
                <a:spcPct val="90000"/>
              </a:lnSpc>
              <a:spcBef>
                <a:spcPts val="200"/>
              </a:spcBef>
              <a:spcAft>
                <a:spcPts val="400"/>
              </a:spcAft>
              <a:buClr>
                <a:schemeClr val="accent1"/>
              </a:buClr>
              <a:buFont typeface="Calibri"/>
              <a:buChar char="◦"/>
              <a:defRPr sz="1400" b="0" i="0" u="none" strike="noStrike" cap="none">
                <a:solidFill>
                  <a:srgbClr val="3F3F3F"/>
                </a:solidFill>
                <a:latin typeface="Calibri"/>
                <a:ea typeface="Calibri"/>
                <a:cs typeface="Calibri"/>
                <a:sym typeface="Calibri"/>
              </a:defRPr>
            </a:lvl9pPr>
          </a:lstStyle>
          <a:p>
            <a:endParaRPr/>
          </a:p>
        </p:txBody>
      </p:sp>
      <p:sp>
        <p:nvSpPr>
          <p:cNvPr id="10" name="Shape 10"/>
          <p:cNvSpPr txBox="1">
            <a:spLocks noGrp="1"/>
          </p:cNvSpPr>
          <p:nvPr>
            <p:ph type="dt" idx="10"/>
          </p:nvPr>
        </p:nvSpPr>
        <p:spPr>
          <a:xfrm>
            <a:off x="1097279" y="6459785"/>
            <a:ext cx="2472271" cy="365125"/>
          </a:xfrm>
          <a:prstGeom prst="rect">
            <a:avLst/>
          </a:prstGeom>
          <a:noFill/>
          <a:ln>
            <a:noFill/>
          </a:ln>
        </p:spPr>
        <p:txBody>
          <a:bodyPr lIns="91425" tIns="91425" rIns="91425" bIns="91425" anchor="ctr" anchorCtr="0"/>
          <a:lstStyle>
            <a:lvl1pPr marL="0" marR="0" lvl="0" indent="0" algn="l"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1" name="Shape 11"/>
          <p:cNvSpPr txBox="1">
            <a:spLocks noGrp="1"/>
          </p:cNvSpPr>
          <p:nvPr>
            <p:ph type="ftr" idx="11"/>
          </p:nvPr>
        </p:nvSpPr>
        <p:spPr>
          <a:xfrm>
            <a:off x="3686185" y="6459785"/>
            <a:ext cx="4822803" cy="365125"/>
          </a:xfrm>
          <a:prstGeom prst="rect">
            <a:avLst/>
          </a:prstGeom>
          <a:noFill/>
          <a:ln>
            <a:noFill/>
          </a:ln>
        </p:spPr>
        <p:txBody>
          <a:bodyPr lIns="91425" tIns="91425" rIns="91425" bIns="91425" anchor="ctr" anchorCtr="0"/>
          <a:lstStyle>
            <a:lvl1pPr marL="0" marR="0" lvl="0" indent="0" algn="ctr" rtl="0">
              <a:spcBef>
                <a:spcPts val="0"/>
              </a:spcBef>
              <a:defRPr sz="900" b="0" i="0" u="none" strike="noStrike" cap="none">
                <a:solidFill>
                  <a:srgbClr val="FFFFFF"/>
                </a:solidFill>
                <a:latin typeface="Calibri"/>
                <a:ea typeface="Calibri"/>
                <a:cs typeface="Calibri"/>
                <a:sym typeface="Calibri"/>
              </a:defRPr>
            </a:lvl1pPr>
            <a:lvl2pPr marL="457200" marR="0" lvl="1" indent="0" algn="l" rtl="0">
              <a:spcBef>
                <a:spcPts val="0"/>
              </a:spcBef>
              <a:defRPr sz="1800" b="0" i="0" u="none" strike="noStrike" cap="none">
                <a:solidFill>
                  <a:schemeClr val="dk1"/>
                </a:solidFill>
                <a:latin typeface="Calibri"/>
                <a:ea typeface="Calibri"/>
                <a:cs typeface="Calibri"/>
                <a:sym typeface="Calibri"/>
              </a:defRPr>
            </a:lvl2pPr>
            <a:lvl3pPr marL="914400" marR="0" lvl="2" indent="0" algn="l" rtl="0">
              <a:spcBef>
                <a:spcPts val="0"/>
              </a:spcBef>
              <a:defRPr sz="1800" b="0" i="0" u="none" strike="noStrike" cap="none">
                <a:solidFill>
                  <a:schemeClr val="dk1"/>
                </a:solidFill>
                <a:latin typeface="Calibri"/>
                <a:ea typeface="Calibri"/>
                <a:cs typeface="Calibri"/>
                <a:sym typeface="Calibri"/>
              </a:defRPr>
            </a:lvl3pPr>
            <a:lvl4pPr marL="1371600" marR="0" lvl="3" indent="0" algn="l" rtl="0">
              <a:spcBef>
                <a:spcPts val="0"/>
              </a:spcBef>
              <a:defRPr sz="1800" b="0" i="0" u="none" strike="noStrike" cap="none">
                <a:solidFill>
                  <a:schemeClr val="dk1"/>
                </a:solidFill>
                <a:latin typeface="Calibri"/>
                <a:ea typeface="Calibri"/>
                <a:cs typeface="Calibri"/>
                <a:sym typeface="Calibri"/>
              </a:defRPr>
            </a:lvl4pPr>
            <a:lvl5pPr marL="1828800" marR="0" lvl="4" indent="0" algn="l" rtl="0">
              <a:spcBef>
                <a:spcPts val="0"/>
              </a:spcBef>
              <a:defRPr sz="1800" b="0" i="0" u="none" strike="noStrike" cap="none">
                <a:solidFill>
                  <a:schemeClr val="dk1"/>
                </a:solidFill>
                <a:latin typeface="Calibri"/>
                <a:ea typeface="Calibri"/>
                <a:cs typeface="Calibri"/>
                <a:sym typeface="Calibri"/>
              </a:defRPr>
            </a:lvl5pPr>
            <a:lvl6pPr marL="2286000" marR="0" lvl="5" indent="0" algn="l" rtl="0">
              <a:spcBef>
                <a:spcPts val="0"/>
              </a:spcBef>
              <a:defRPr sz="1800" b="0" i="0" u="none" strike="noStrike" cap="none">
                <a:solidFill>
                  <a:schemeClr val="dk1"/>
                </a:solidFill>
                <a:latin typeface="Calibri"/>
                <a:ea typeface="Calibri"/>
                <a:cs typeface="Calibri"/>
                <a:sym typeface="Calibri"/>
              </a:defRPr>
            </a:lvl6pPr>
            <a:lvl7pPr marL="2743200" marR="0" lvl="6" indent="0" algn="l" rtl="0">
              <a:spcBef>
                <a:spcPts val="0"/>
              </a:spcBef>
              <a:defRPr sz="1800" b="0" i="0" u="none" strike="noStrike" cap="none">
                <a:solidFill>
                  <a:schemeClr val="dk1"/>
                </a:solidFill>
                <a:latin typeface="Calibri"/>
                <a:ea typeface="Calibri"/>
                <a:cs typeface="Calibri"/>
                <a:sym typeface="Calibri"/>
              </a:defRPr>
            </a:lvl7pPr>
            <a:lvl8pPr marL="3200400" marR="0" lvl="7" indent="0" algn="l" rtl="0">
              <a:spcBef>
                <a:spcPts val="0"/>
              </a:spcBef>
              <a:defRPr sz="1800" b="0" i="0" u="none" strike="noStrike" cap="none">
                <a:solidFill>
                  <a:schemeClr val="dk1"/>
                </a:solidFill>
                <a:latin typeface="Calibri"/>
                <a:ea typeface="Calibri"/>
                <a:cs typeface="Calibri"/>
                <a:sym typeface="Calibri"/>
              </a:defRPr>
            </a:lvl8pPr>
            <a:lvl9pPr marL="3657600" marR="0" lvl="8" indent="0" algn="l" rtl="0">
              <a:spcBef>
                <a:spcPts val="0"/>
              </a:spcBef>
              <a:defRPr sz="18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sldNum" idx="12"/>
          </p:nvPr>
        </p:nvSpPr>
        <p:spPr>
          <a:xfrm>
            <a:off x="9900457" y="6459785"/>
            <a:ext cx="1312024" cy="365125"/>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050" b="0" i="0" u="none" strike="noStrike" cap="none">
                <a:solidFill>
                  <a:srgbClr val="FFFFFF"/>
                </a:solidFill>
                <a:latin typeface="Calibri"/>
                <a:ea typeface="Calibri"/>
                <a:cs typeface="Calibri"/>
                <a:sym typeface="Calibri"/>
              </a:rPr>
              <a:t>‹#›</a:t>
            </a:fld>
            <a:endParaRPr lang="en-US" sz="1050" b="0" i="0" u="none" strike="noStrike" cap="none">
              <a:solidFill>
                <a:srgbClr val="FFFFFF"/>
              </a:solidFill>
              <a:latin typeface="Calibri"/>
              <a:ea typeface="Calibri"/>
              <a:cs typeface="Calibri"/>
              <a:sym typeface="Calibri"/>
            </a:endParaRPr>
          </a:p>
        </p:txBody>
      </p:sp>
      <p:cxnSp>
        <p:nvCxnSpPr>
          <p:cNvPr id="13" name="Shape 13"/>
          <p:cNvCxnSpPr/>
          <p:nvPr/>
        </p:nvCxnSpPr>
        <p:spPr>
          <a:xfrm>
            <a:off x="1193532" y="1737844"/>
            <a:ext cx="9966959" cy="0"/>
          </a:xfrm>
          <a:prstGeom prst="straightConnector1">
            <a:avLst/>
          </a:prstGeom>
          <a:noFill/>
          <a:ln w="9525" cap="flat" cmpd="sng">
            <a:solidFill>
              <a:srgbClr val="7F7F7F"/>
            </a:solidFill>
            <a:prstDash val="solid"/>
            <a:round/>
            <a:headEnd type="none" w="med" len="med"/>
            <a:tailEnd type="none" w="med" len="med"/>
          </a:ln>
        </p:spPr>
      </p:cxn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5A9632"/>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3C7FC2-5F83-4ADA-B6EF-B6D096EDBB8D}" type="datetimeFigureOut">
              <a:rPr lang="en-US" smtClean="0"/>
              <a:t>5/11/16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C3FD58-9FFB-4937-9A25-23C60109E34D}" type="slidenum">
              <a:rPr lang="en-US" smtClean="0"/>
              <a:t>‹#›</a:t>
            </a:fld>
            <a:endParaRPr lang="en-US"/>
          </a:p>
        </p:txBody>
      </p:sp>
    </p:spTree>
    <p:extLst>
      <p:ext uri="{BB962C8B-B14F-4D97-AF65-F5344CB8AC3E}">
        <p14:creationId xmlns:p14="http://schemas.microsoft.com/office/powerpoint/2010/main" val="27519430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daward@nycourts.gov" TargetMode="External"/><Relationship Id="rId4" Type="http://schemas.openxmlformats.org/officeDocument/2006/relationships/hyperlink" Target="tel:(518)%20410-4482" TargetMode="External"/><Relationship Id="rId5" Type="http://schemas.openxmlformats.org/officeDocument/2006/relationships/hyperlink" Target="mailto:William.G.McLaughlin@gmail.com" TargetMode="External"/><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jpg"/><Relationship Id="rId9" Type="http://schemas.openxmlformats.org/officeDocument/2006/relationships/image" Target="../media/image4.jpg"/><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welfareresearch.org/ffny.html" TargetMode="External"/><Relationship Id="rId4" Type="http://schemas.openxmlformats.org/officeDocument/2006/relationships/hyperlink" Target="www.facebook.com/fosteringfuturesNY" TargetMode="Externa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g"/><Relationship Id="rId6" Type="http://schemas.openxmlformats.org/officeDocument/2006/relationships/image" Target="../media/image4.jp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2" name="Shape 102"/>
          <p:cNvSpPr txBox="1"/>
          <p:nvPr/>
        </p:nvSpPr>
        <p:spPr>
          <a:xfrm>
            <a:off x="6650925" y="3541200"/>
            <a:ext cx="5072100" cy="1469966"/>
          </a:xfrm>
          <a:prstGeom prst="rect">
            <a:avLst/>
          </a:prstGeom>
          <a:noFill/>
          <a:ln>
            <a:noFill/>
          </a:ln>
        </p:spPr>
        <p:txBody>
          <a:bodyPr lIns="91425" tIns="91425" rIns="91425" bIns="91425" anchor="t" anchorCtr="0">
            <a:noAutofit/>
          </a:bodyPr>
          <a:lstStyle/>
          <a:p>
            <a:pPr>
              <a:lnSpc>
                <a:spcPct val="90000"/>
              </a:lnSpc>
              <a:spcAft>
                <a:spcPts val="600"/>
              </a:spcAft>
              <a:buClr>
                <a:schemeClr val="accent1"/>
              </a:buClr>
              <a:buSzPct val="25000"/>
            </a:pPr>
            <a:r>
              <a:rPr lang="en-US" sz="2400" dirty="0" smtClean="0">
                <a:solidFill>
                  <a:schemeClr val="dk2"/>
                </a:solidFill>
                <a:latin typeface="Calibri"/>
                <a:ea typeface="Calibri"/>
                <a:cs typeface="Calibri"/>
                <a:sym typeface="Calibri"/>
              </a:rPr>
              <a:t>Darlene </a:t>
            </a:r>
            <a:r>
              <a:rPr lang="en-US" sz="2400" dirty="0" smtClean="0">
                <a:solidFill>
                  <a:schemeClr val="dk2"/>
                </a:solidFill>
                <a:latin typeface="Calibri"/>
                <a:ea typeface="Calibri"/>
                <a:cs typeface="Calibri"/>
                <a:sym typeface="Calibri"/>
              </a:rPr>
              <a:t>Ward</a:t>
            </a:r>
            <a:endParaRPr lang="en-US" sz="2000" dirty="0">
              <a:solidFill>
                <a:schemeClr val="dk2"/>
              </a:solidFill>
              <a:latin typeface="Calibri"/>
              <a:ea typeface="Calibri"/>
              <a:cs typeface="Calibri"/>
              <a:sym typeface="Calibri"/>
            </a:endParaRPr>
          </a:p>
          <a:p>
            <a:pPr lvl="0" rtl="0">
              <a:lnSpc>
                <a:spcPct val="90000"/>
              </a:lnSpc>
              <a:spcBef>
                <a:spcPts val="0"/>
              </a:spcBef>
              <a:spcAft>
                <a:spcPts val="600"/>
              </a:spcAft>
              <a:buClr>
                <a:schemeClr val="accent1"/>
              </a:buClr>
              <a:buSzPct val="25000"/>
              <a:buFont typeface="Calibri"/>
              <a:buNone/>
            </a:pPr>
            <a:r>
              <a:rPr lang="en-US" sz="2000" b="1" dirty="0" smtClean="0">
                <a:hlinkClick r:id="rId3"/>
              </a:rPr>
              <a:t>daward@nycourts.gov</a:t>
            </a:r>
            <a:endParaRPr lang="en-US" sz="2000" b="1" dirty="0" smtClean="0"/>
          </a:p>
          <a:p>
            <a:pPr>
              <a:lnSpc>
                <a:spcPct val="90000"/>
              </a:lnSpc>
              <a:spcAft>
                <a:spcPts val="600"/>
              </a:spcAft>
              <a:buClr>
                <a:schemeClr val="accent1"/>
              </a:buClr>
              <a:buSzPct val="25000"/>
            </a:pPr>
            <a:r>
              <a:rPr lang="is-IS" sz="2000" dirty="0">
                <a:hlinkClick r:id="rId4" action="ppaction://hlinkfile"/>
              </a:rPr>
              <a:t>(518) </a:t>
            </a:r>
            <a:r>
              <a:rPr lang="is-IS" sz="2000" dirty="0" smtClean="0">
                <a:hlinkClick r:id="rId4" action="ppaction://hlinkfile"/>
              </a:rPr>
              <a:t>410-4482</a:t>
            </a:r>
            <a:endParaRPr lang="is-IS" sz="2000" dirty="0" smtClean="0"/>
          </a:p>
          <a:p>
            <a:pPr>
              <a:lnSpc>
                <a:spcPct val="90000"/>
              </a:lnSpc>
              <a:spcAft>
                <a:spcPts val="200"/>
              </a:spcAft>
              <a:buClr>
                <a:schemeClr val="accent1"/>
              </a:buClr>
              <a:buSzPct val="25000"/>
            </a:pPr>
            <a:endParaRPr lang="en-US" sz="2000" b="1" dirty="0"/>
          </a:p>
          <a:p>
            <a:pPr lvl="0" rtl="0">
              <a:lnSpc>
                <a:spcPct val="90000"/>
              </a:lnSpc>
              <a:spcBef>
                <a:spcPts val="0"/>
              </a:spcBef>
              <a:spcAft>
                <a:spcPts val="200"/>
              </a:spcAft>
              <a:buClr>
                <a:schemeClr val="accent1"/>
              </a:buClr>
              <a:buSzPct val="25000"/>
              <a:buFont typeface="Calibri"/>
              <a:buNone/>
            </a:pPr>
            <a:endParaRPr lang="en-US" sz="2000" dirty="0">
              <a:solidFill>
                <a:schemeClr val="dk2"/>
              </a:solidFill>
              <a:latin typeface="Calibri"/>
              <a:ea typeface="Calibri"/>
              <a:cs typeface="Calibri"/>
              <a:sym typeface="Calibri"/>
            </a:endParaRPr>
          </a:p>
        </p:txBody>
      </p:sp>
      <p:sp>
        <p:nvSpPr>
          <p:cNvPr id="104" name="Shape 104"/>
          <p:cNvSpPr txBox="1">
            <a:spLocks noGrp="1"/>
          </p:cNvSpPr>
          <p:nvPr>
            <p:ph type="subTitle" idx="4294967295"/>
          </p:nvPr>
        </p:nvSpPr>
        <p:spPr>
          <a:xfrm>
            <a:off x="1402474" y="3541200"/>
            <a:ext cx="4662600" cy="1469966"/>
          </a:xfrm>
          <a:prstGeom prst="rect">
            <a:avLst/>
          </a:prstGeom>
          <a:noFill/>
          <a:ln>
            <a:noFill/>
          </a:ln>
        </p:spPr>
        <p:txBody>
          <a:bodyPr lIns="91425" tIns="45700" rIns="91425" bIns="45700" anchor="t" anchorCtr="0">
            <a:normAutofit/>
          </a:bodyPr>
          <a:lstStyle/>
          <a:p>
            <a:pPr marL="0" lvl="0" indent="0">
              <a:spcBef>
                <a:spcPts val="0"/>
              </a:spcBef>
              <a:spcAft>
                <a:spcPts val="600"/>
              </a:spcAft>
              <a:buSzPct val="25000"/>
              <a:buNone/>
            </a:pPr>
            <a:r>
              <a:rPr lang="en-US" sz="2400" dirty="0" smtClean="0">
                <a:solidFill>
                  <a:schemeClr val="dk2"/>
                </a:solidFill>
              </a:rPr>
              <a:t>William McLaughlin</a:t>
            </a:r>
            <a:endParaRPr lang="en-US" dirty="0" smtClean="0">
              <a:solidFill>
                <a:schemeClr val="dk2"/>
              </a:solidFill>
            </a:endParaRPr>
          </a:p>
          <a:p>
            <a:pPr marL="0" indent="0">
              <a:spcBef>
                <a:spcPts val="0"/>
              </a:spcBef>
              <a:spcAft>
                <a:spcPts val="600"/>
              </a:spcAft>
              <a:buSzPct val="25000"/>
              <a:buNone/>
            </a:pPr>
            <a:r>
              <a:rPr lang="en-US" b="1" dirty="0" smtClean="0">
                <a:solidFill>
                  <a:srgbClr val="455F51"/>
                </a:solidFill>
                <a:latin typeface="+mj-lt"/>
                <a:hlinkClick r:id="rId5"/>
              </a:rPr>
              <a:t>William.G.McLaughlin@gmail.com</a:t>
            </a:r>
            <a:endParaRPr lang="en-US" b="1" dirty="0">
              <a:solidFill>
                <a:srgbClr val="455F51"/>
              </a:solidFill>
              <a:latin typeface="+mj-lt"/>
            </a:endParaRPr>
          </a:p>
          <a:p>
            <a:pPr marL="0" indent="0">
              <a:spcBef>
                <a:spcPts val="0"/>
              </a:spcBef>
              <a:spcAft>
                <a:spcPts val="600"/>
              </a:spcAft>
              <a:buSzPct val="25000"/>
              <a:buNone/>
            </a:pPr>
            <a:r>
              <a:rPr lang="en-US" b="1" u="sng" dirty="0" smtClean="0">
                <a:solidFill>
                  <a:srgbClr val="455F51"/>
                </a:solidFill>
                <a:latin typeface="+mj-lt"/>
              </a:rPr>
              <a:t>(</a:t>
            </a:r>
            <a:r>
              <a:rPr lang="en-US" u="sng" dirty="0" smtClean="0">
                <a:solidFill>
                  <a:srgbClr val="5A9632"/>
                </a:solidFill>
                <a:latin typeface="+mj-lt"/>
              </a:rPr>
              <a:t>518) 275-3366</a:t>
            </a:r>
            <a:endParaRPr lang="en-US" u="sng" dirty="0">
              <a:solidFill>
                <a:srgbClr val="5A9632"/>
              </a:solidFill>
              <a:latin typeface="+mj-lt"/>
            </a:endParaRPr>
          </a:p>
          <a:p>
            <a:pPr marL="0" indent="0">
              <a:spcBef>
                <a:spcPts val="1400"/>
              </a:spcBef>
              <a:buSzPct val="25000"/>
              <a:buNone/>
            </a:pPr>
            <a:endParaRPr lang="is-IS" dirty="0"/>
          </a:p>
          <a:p>
            <a:pPr marL="0" marR="0" lvl="0" indent="0" algn="l" rtl="0">
              <a:lnSpc>
                <a:spcPct val="90000"/>
              </a:lnSpc>
              <a:spcBef>
                <a:spcPts val="1400"/>
              </a:spcBef>
              <a:spcAft>
                <a:spcPts val="200"/>
              </a:spcAft>
              <a:buClr>
                <a:schemeClr val="accent1"/>
              </a:buClr>
              <a:buSzPct val="25000"/>
              <a:buFont typeface="Calibri"/>
              <a:buNone/>
            </a:pPr>
            <a:endParaRPr sz="2000" b="0" i="0" u="none" strike="noStrike" cap="none" dirty="0">
              <a:solidFill>
                <a:schemeClr val="dk2"/>
              </a:solidFill>
              <a:latin typeface="Calibri"/>
              <a:ea typeface="Calibri"/>
              <a:cs typeface="Calibri"/>
              <a:sym typeface="Calibri"/>
            </a:endParaRPr>
          </a:p>
        </p:txBody>
      </p:sp>
      <p:grpSp>
        <p:nvGrpSpPr>
          <p:cNvPr id="5" name="Group 4"/>
          <p:cNvGrpSpPr/>
          <p:nvPr/>
        </p:nvGrpSpPr>
        <p:grpSpPr>
          <a:xfrm>
            <a:off x="1402463" y="5675274"/>
            <a:ext cx="9343525" cy="460170"/>
            <a:chOff x="1402463" y="5339780"/>
            <a:chExt cx="9343525" cy="460170"/>
          </a:xfrm>
        </p:grpSpPr>
        <p:pic>
          <p:nvPicPr>
            <p:cNvPr id="6" name="Shape 106"/>
            <p:cNvPicPr preferRelativeResize="0"/>
            <p:nvPr userDrawn="1"/>
          </p:nvPicPr>
          <p:blipFill rotWithShape="1">
            <a:blip r:embed="rId6">
              <a:alphaModFix/>
            </a:blip>
            <a:srcRect/>
            <a:stretch/>
          </p:blipFill>
          <p:spPr>
            <a:xfrm>
              <a:off x="5060729" y="5371250"/>
              <a:ext cx="2357399" cy="428700"/>
            </a:xfrm>
            <a:prstGeom prst="rect">
              <a:avLst/>
            </a:prstGeom>
            <a:noFill/>
            <a:ln>
              <a:noFill/>
            </a:ln>
          </p:spPr>
        </p:pic>
        <p:pic>
          <p:nvPicPr>
            <p:cNvPr id="7" name="Shape 107"/>
            <p:cNvPicPr preferRelativeResize="0"/>
            <p:nvPr userDrawn="1"/>
          </p:nvPicPr>
          <p:blipFill rotWithShape="1">
            <a:blip r:embed="rId7">
              <a:alphaModFix/>
            </a:blip>
            <a:srcRect/>
            <a:stretch/>
          </p:blipFill>
          <p:spPr>
            <a:xfrm>
              <a:off x="1402463" y="5391187"/>
              <a:ext cx="2227199" cy="388800"/>
            </a:xfrm>
            <a:prstGeom prst="rect">
              <a:avLst/>
            </a:prstGeom>
            <a:noFill/>
            <a:ln>
              <a:noFill/>
            </a:ln>
          </p:spPr>
        </p:pic>
        <p:pic>
          <p:nvPicPr>
            <p:cNvPr id="8" name="Picture 7"/>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8726965" y="5339780"/>
              <a:ext cx="2019023" cy="457200"/>
            </a:xfrm>
            <a:prstGeom prst="rect">
              <a:avLst/>
            </a:prstGeom>
          </p:spPr>
        </p:pic>
      </p:gr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5056" y="786638"/>
            <a:ext cx="10268743" cy="2112264"/>
          </a:xfrm>
          <a:prstGeom prst="rect">
            <a:avLst/>
          </a:prstGeom>
        </p:spPr>
      </p:pic>
      <p:sp>
        <p:nvSpPr>
          <p:cNvPr id="2" name="TextBox 1"/>
          <p:cNvSpPr txBox="1"/>
          <p:nvPr/>
        </p:nvSpPr>
        <p:spPr>
          <a:xfrm>
            <a:off x="2802329" y="2898902"/>
            <a:ext cx="6525491" cy="523220"/>
          </a:xfrm>
          <a:prstGeom prst="rect">
            <a:avLst/>
          </a:prstGeom>
          <a:noFill/>
        </p:spPr>
        <p:txBody>
          <a:bodyPr wrap="square" rtlCol="0">
            <a:spAutoFit/>
          </a:bodyPr>
          <a:lstStyle/>
          <a:p>
            <a:r>
              <a:rPr lang="en-US" sz="2800" dirty="0" smtClean="0">
                <a:latin typeface="Calibri" charset="0"/>
                <a:ea typeface="Calibri" charset="0"/>
                <a:cs typeface="Calibri" charset="0"/>
              </a:rPr>
              <a:t>            </a:t>
            </a:r>
            <a:r>
              <a:rPr lang="en-US" sz="2400" u="sng" dirty="0" smtClean="0">
                <a:latin typeface="Calibri" charset="0"/>
                <a:ea typeface="Calibri" charset="0"/>
                <a:cs typeface="Calibri" charset="0"/>
              </a:rPr>
              <a:t>Rudd-REFCA      May 13, 2016    </a:t>
            </a:r>
            <a:endParaRPr lang="en-US" sz="2400" u="sng" dirty="0">
              <a:latin typeface="Calibri" charset="0"/>
              <a:ea typeface="Calibri" charset="0"/>
              <a:cs typeface="Calibri" charset="0"/>
            </a:endParaRPr>
          </a:p>
        </p:txBody>
      </p:sp>
    </p:spTree>
    <p:extLst>
      <p:ext uri="{BB962C8B-B14F-4D97-AF65-F5344CB8AC3E}">
        <p14:creationId xmlns:p14="http://schemas.microsoft.com/office/powerpoint/2010/main" val="373705471"/>
      </p:ext>
    </p:extLst>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solidFill>
                  <a:srgbClr val="00B7A3"/>
                </a:solidFill>
              </a:rPr>
              <a:t/>
            </a:r>
            <a:br>
              <a:rPr lang="en-US" i="1" dirty="0" smtClean="0">
                <a:solidFill>
                  <a:srgbClr val="00B7A3"/>
                </a:solidFill>
              </a:rPr>
            </a:br>
            <a:r>
              <a:rPr lang="en-US" i="1" dirty="0">
                <a:solidFill>
                  <a:srgbClr val="00B7A3"/>
                </a:solidFill>
              </a:rPr>
              <a:t/>
            </a:r>
            <a:br>
              <a:rPr lang="en-US" i="1" dirty="0">
                <a:solidFill>
                  <a:srgbClr val="00B7A3"/>
                </a:solidFill>
              </a:rPr>
            </a:br>
            <a:r>
              <a:rPr lang="en-US" i="1" dirty="0" smtClean="0">
                <a:solidFill>
                  <a:srgbClr val="00B7A3"/>
                </a:solidFill>
              </a:rPr>
              <a:t>“</a:t>
            </a:r>
            <a:r>
              <a:rPr lang="en-US" i="1" dirty="0">
                <a:solidFill>
                  <a:srgbClr val="00B7A3"/>
                </a:solidFill>
              </a:rPr>
              <a:t>Every Kid Is ONE Caring Adult Away from Being a Success Story</a:t>
            </a:r>
            <a:r>
              <a:rPr lang="en-US" i="1" dirty="0" smtClean="0">
                <a:solidFill>
                  <a:srgbClr val="00B7A3"/>
                </a:solidFill>
              </a:rPr>
              <a:t>.” </a:t>
            </a:r>
            <a:r>
              <a:rPr lang="en-US" sz="2000" i="1" dirty="0">
                <a:solidFill>
                  <a:srgbClr val="00B7A3"/>
                </a:solidFill>
              </a:rPr>
              <a:t>Josh </a:t>
            </a:r>
            <a:r>
              <a:rPr lang="en-US" sz="2000" i="1" dirty="0" smtClean="0">
                <a:solidFill>
                  <a:srgbClr val="00B7A3"/>
                </a:solidFill>
              </a:rPr>
              <a:t>Shipp</a:t>
            </a:r>
            <a:endParaRPr lang="en-US" sz="2000" dirty="0"/>
          </a:p>
        </p:txBody>
      </p:sp>
      <p:sp>
        <p:nvSpPr>
          <p:cNvPr id="3" name="Text Placeholder 2"/>
          <p:cNvSpPr>
            <a:spLocks noGrp="1"/>
          </p:cNvSpPr>
          <p:nvPr>
            <p:ph type="body" idx="1"/>
          </p:nvPr>
        </p:nvSpPr>
        <p:spPr/>
        <p:txBody>
          <a:bodyPr/>
          <a:lstStyle/>
          <a:p>
            <a:pPr indent="0">
              <a:buNone/>
            </a:pPr>
            <a:r>
              <a:rPr lang="en-US" sz="2400" dirty="0" smtClean="0"/>
              <a:t>“No </a:t>
            </a:r>
            <a:r>
              <a:rPr lang="en-US" sz="2400" dirty="0"/>
              <a:t>matter the source of hardship, the single most common factor for children who end up doing well is having the support of at least one stable and committed relationship with a parent, caregiver, or other adult. These relationships are the active ingredient in building resilience: they provide the personalized responsiveness, scaffolding, and protection that can buffer children from developmental disruption. Relationships also help children develop key capacities—such as the ability to plan, monitor, and regulate behavior, and adapt to changing circumstances—that better enable them to respond to adversity when they face it. This combination of supportive relationships, adaptive skill-building, and positive experiences constitutes the foundation of resilience</a:t>
            </a:r>
            <a:r>
              <a:rPr lang="en-US" sz="2400" dirty="0" smtClean="0"/>
              <a:t>.”</a:t>
            </a:r>
          </a:p>
          <a:p>
            <a:pPr indent="0">
              <a:buNone/>
            </a:pPr>
            <a:r>
              <a:rPr lang="en-US" b="1" dirty="0" smtClean="0">
                <a:solidFill>
                  <a:srgbClr val="00B7A3"/>
                </a:solidFill>
              </a:rPr>
              <a:t>In Brief</a:t>
            </a:r>
            <a:r>
              <a:rPr lang="en-US" b="1" dirty="0">
                <a:solidFill>
                  <a:srgbClr val="00B7A3"/>
                </a:solidFill>
              </a:rPr>
              <a:t>: The Science of </a:t>
            </a:r>
            <a:r>
              <a:rPr lang="en-US" b="1" dirty="0" smtClean="0">
                <a:solidFill>
                  <a:srgbClr val="00B7A3"/>
                </a:solidFill>
              </a:rPr>
              <a:t>Resilience, Center on the Developing Child, Harvard University, March 2015</a:t>
            </a:r>
            <a:endParaRPr lang="en-US" b="1" dirty="0">
              <a:solidFill>
                <a:srgbClr val="00B7A3"/>
              </a:solidFill>
            </a:endParaRPr>
          </a:p>
          <a:p>
            <a:pPr indent="0">
              <a:buNone/>
            </a:pPr>
            <a:endParaRPr lang="en-US" sz="2400"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10</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789815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Transition from Trauma to Resilience?</a:t>
            </a:r>
            <a:endParaRPr lang="en-US" dirty="0">
              <a:solidFill>
                <a:srgbClr val="00B7A3"/>
              </a:solidFill>
            </a:endParaRPr>
          </a:p>
        </p:txBody>
      </p:sp>
      <p:sp>
        <p:nvSpPr>
          <p:cNvPr id="3" name="Text Placeholder 2"/>
          <p:cNvSpPr>
            <a:spLocks noGrp="1"/>
          </p:cNvSpPr>
          <p:nvPr>
            <p:ph type="body" idx="1"/>
          </p:nvPr>
        </p:nvSpPr>
        <p:spPr/>
        <p:txBody>
          <a:bodyPr/>
          <a:lstStyle/>
          <a:p>
            <a:pPr marL="403225" indent="-403225">
              <a:buClr>
                <a:srgbClr val="00B7A3"/>
              </a:buClr>
              <a:buFont typeface="Wingdings" charset="2"/>
              <a:buChar char="Ø"/>
            </a:pPr>
            <a:r>
              <a:rPr lang="en-US" sz="2800" dirty="0"/>
              <a:t>Healing must start immediately</a:t>
            </a:r>
          </a:p>
          <a:p>
            <a:pPr marL="403225" indent="-403225">
              <a:buClr>
                <a:srgbClr val="00B7A3"/>
              </a:buClr>
              <a:buFont typeface="Wingdings" charset="2"/>
              <a:buChar char="Ø"/>
            </a:pPr>
            <a:r>
              <a:rPr lang="en-US" sz="2800" dirty="0"/>
              <a:t>Cannot wait for a permanency discharge</a:t>
            </a:r>
          </a:p>
          <a:p>
            <a:pPr marL="403225" indent="-403225">
              <a:buClr>
                <a:srgbClr val="00B7A3"/>
              </a:buClr>
              <a:buFont typeface="Wingdings" charset="2"/>
              <a:buChar char="Ø"/>
            </a:pPr>
            <a:r>
              <a:rPr lang="en-US" sz="2800" dirty="0" smtClean="0"/>
              <a:t>A </a:t>
            </a:r>
            <a:r>
              <a:rPr lang="en-US" sz="2800" dirty="0"/>
              <a:t>safe, stable, consistent and predictable environment with loving adults is the beginning.</a:t>
            </a:r>
          </a:p>
          <a:p>
            <a:pPr marL="403225" indent="-403225">
              <a:buClr>
                <a:srgbClr val="00B7A3"/>
              </a:buClr>
              <a:buFont typeface="Wingdings" charset="2"/>
              <a:buChar char="Ø"/>
            </a:pPr>
            <a:r>
              <a:rPr lang="en-US" sz="2800" dirty="0"/>
              <a:t>But only the beginning.  </a:t>
            </a:r>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11</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7063804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dirty="0">
                <a:solidFill>
                  <a:srgbClr val="00B7A3"/>
                </a:solidFill>
              </a:rPr>
              <a:t>Foster P</a:t>
            </a:r>
            <a:r>
              <a:rPr lang="en-US" dirty="0" smtClean="0">
                <a:solidFill>
                  <a:srgbClr val="00B7A3"/>
                </a:solidFill>
              </a:rPr>
              <a:t>arents </a:t>
            </a:r>
            <a:r>
              <a:rPr lang="en-US" dirty="0">
                <a:solidFill>
                  <a:srgbClr val="00B7A3"/>
                </a:solidFill>
              </a:rPr>
              <a:t>as </a:t>
            </a:r>
            <a:r>
              <a:rPr lang="en-US" dirty="0" smtClean="0">
                <a:solidFill>
                  <a:srgbClr val="00B7A3"/>
                </a:solidFill>
              </a:rPr>
              <a:t>Primary Healing </a:t>
            </a:r>
            <a:r>
              <a:rPr lang="en-US" dirty="0">
                <a:solidFill>
                  <a:srgbClr val="00B7A3"/>
                </a:solidFill>
              </a:rPr>
              <a:t>a</a:t>
            </a:r>
            <a:r>
              <a:rPr lang="en-US" dirty="0" smtClean="0">
                <a:solidFill>
                  <a:srgbClr val="00B7A3"/>
                </a:solidFill>
              </a:rPr>
              <a:t>gents</a:t>
            </a:r>
            <a:endParaRPr lang="en-US" dirty="0">
              <a:solidFill>
                <a:srgbClr val="00B7A3"/>
              </a:solidFill>
            </a:endParaRPr>
          </a:p>
        </p:txBody>
      </p:sp>
      <p:sp>
        <p:nvSpPr>
          <p:cNvPr id="135" name="Shape 135"/>
          <p:cNvSpPr txBox="1">
            <a:spLocks noGrp="1"/>
          </p:cNvSpPr>
          <p:nvPr>
            <p:ph type="body" idx="1"/>
          </p:nvPr>
        </p:nvSpPr>
        <p:spPr>
          <a:xfrm>
            <a:off x="6096000" y="2070291"/>
            <a:ext cx="4819650" cy="3152775"/>
          </a:xfrm>
          <a:prstGeom prst="rect">
            <a:avLst/>
          </a:prstGeom>
          <a:noFill/>
          <a:ln>
            <a:noFill/>
          </a:ln>
        </p:spPr>
        <p:txBody>
          <a:bodyPr lIns="0" tIns="45700" rIns="0" bIns="45700" anchor="t" anchorCtr="0">
            <a:noAutofit/>
          </a:bodyPr>
          <a:lstStyle/>
          <a:p>
            <a:pPr marL="396875" indent="-342900">
              <a:buClr>
                <a:srgbClr val="00B7A3"/>
              </a:buClr>
              <a:buFont typeface="Wingdings" panose="05000000000000000000" pitchFamily="2" charset="2"/>
              <a:buChar char="Ø"/>
            </a:pPr>
            <a:r>
              <a:rPr lang="en-US" sz="2200" dirty="0" smtClean="0"/>
              <a:t>Yes, </a:t>
            </a:r>
            <a:r>
              <a:rPr lang="en-US" sz="2200" dirty="0"/>
              <a:t>being a foster parent is </a:t>
            </a:r>
            <a:r>
              <a:rPr lang="en-US" sz="2200" dirty="0" smtClean="0"/>
              <a:t>about </a:t>
            </a:r>
            <a:r>
              <a:rPr lang="en-US" sz="2200" dirty="0"/>
              <a:t>providing a safe place for a child to live.</a:t>
            </a:r>
          </a:p>
          <a:p>
            <a:pPr marL="396875" indent="-342900">
              <a:buClr>
                <a:srgbClr val="00B7A3"/>
              </a:buClr>
              <a:buFont typeface="Wingdings" panose="05000000000000000000" pitchFamily="2" charset="2"/>
              <a:buChar char="Ø"/>
            </a:pPr>
            <a:r>
              <a:rPr lang="en-US" sz="2200" dirty="0"/>
              <a:t>It is </a:t>
            </a:r>
            <a:r>
              <a:rPr lang="en-US" sz="2200" dirty="0" smtClean="0"/>
              <a:t>also about protecting </a:t>
            </a:r>
            <a:r>
              <a:rPr lang="en-US" sz="2200" dirty="0"/>
              <a:t>and fostering a child’s current and future capacity to develop and maintain healthy constructive relationships</a:t>
            </a:r>
            <a:r>
              <a:rPr lang="en-US" sz="2200" dirty="0" smtClean="0"/>
              <a:t>.</a:t>
            </a:r>
          </a:p>
          <a:p>
            <a:pPr marL="396875" indent="-342900">
              <a:buClr>
                <a:srgbClr val="00B7A3"/>
              </a:buClr>
              <a:buFont typeface="Wingdings" panose="05000000000000000000" pitchFamily="2" charset="2"/>
              <a:buChar char="Ø"/>
            </a:pPr>
            <a:r>
              <a:rPr lang="en-US" sz="2200" dirty="0"/>
              <a:t>Foster parents provide the pathway to resilience.</a:t>
            </a:r>
          </a:p>
          <a:p>
            <a:pPr indent="0">
              <a:buNone/>
            </a:pPr>
            <a:endParaRPr lang="en-US" sz="2800" dirty="0"/>
          </a:p>
          <a:p>
            <a:pPr marL="285750" marR="0" lvl="0" indent="-285750" rtl="0">
              <a:lnSpc>
                <a:spcPct val="90000"/>
              </a:lnSpc>
              <a:spcBef>
                <a:spcPts val="0"/>
              </a:spcBef>
              <a:spcAft>
                <a:spcPts val="200"/>
              </a:spcAft>
              <a:buClr>
                <a:srgbClr val="00B7A3"/>
              </a:buClr>
              <a:buSzPct val="120000"/>
              <a:buFont typeface="Arial" panose="020B0604020202020204" pitchFamily="34" charset="0"/>
              <a:buChar char="•"/>
            </a:pPr>
            <a:endParaRPr lang="en-US" sz="2800" dirty="0"/>
          </a:p>
          <a:p>
            <a:pPr marL="91440" marR="0" lvl="0" indent="35560" algn="ctr" rtl="0">
              <a:lnSpc>
                <a:spcPct val="90000"/>
              </a:lnSpc>
              <a:spcBef>
                <a:spcPts val="0"/>
              </a:spcBef>
              <a:spcAft>
                <a:spcPts val="200"/>
              </a:spcAft>
              <a:buClr>
                <a:schemeClr val="accent1"/>
              </a:buClr>
              <a:buSzPct val="100000"/>
              <a:buFont typeface="Calibri"/>
              <a:buChar char=" "/>
            </a:pPr>
            <a:endParaRPr sz="2400" dirty="0"/>
          </a:p>
          <a:p>
            <a:pPr marL="91440" marR="0" lvl="0" indent="35560" algn="ctr" rtl="0">
              <a:lnSpc>
                <a:spcPct val="90000"/>
              </a:lnSpc>
              <a:spcBef>
                <a:spcPts val="0"/>
              </a:spcBef>
              <a:spcAft>
                <a:spcPts val="200"/>
              </a:spcAft>
              <a:buClr>
                <a:schemeClr val="accent1"/>
              </a:buClr>
              <a:buSzPct val="100000"/>
              <a:buFont typeface="Calibri"/>
              <a:buChar char=" "/>
            </a:pPr>
            <a:endParaRPr sz="2400" b="0" i="0" u="none" strike="noStrike" cap="none" dirty="0">
              <a:solidFill>
                <a:srgbClr val="3F3F3F"/>
              </a:solidFill>
              <a:latin typeface="Calibri"/>
              <a:ea typeface="Calibri"/>
              <a:cs typeface="Calibri"/>
              <a:sym typeface="Calibri"/>
            </a:endParaRPr>
          </a:p>
        </p:txBody>
      </p:sp>
      <p:sp>
        <p:nvSpPr>
          <p:cNvPr id="136" name="Shape 136"/>
          <p:cNvSpPr txBox="1">
            <a:spLocks noGrp="1"/>
          </p:cNvSpPr>
          <p:nvPr>
            <p:ph type="sldNum" idx="12"/>
          </p:nvPr>
        </p:nvSpPr>
        <p:spPr>
          <a:xfrm>
            <a:off x="10775576" y="6459785"/>
            <a:ext cx="589180"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12</a:t>
            </a:fld>
            <a:endParaRPr lang="en-US" sz="1800" dirty="0">
              <a:solidFill>
                <a:schemeClr val="bg1"/>
              </a:solidFill>
            </a:endParaRPr>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7125" r="6568"/>
          <a:stretch/>
        </p:blipFill>
        <p:spPr>
          <a:xfrm>
            <a:off x="1230630" y="2047672"/>
            <a:ext cx="4381284" cy="3383280"/>
          </a:xfrm>
          <a:prstGeom prst="rect">
            <a:avLst/>
          </a:prstGeom>
          <a:ln w="28575">
            <a:solidFill>
              <a:srgbClr val="0065B0"/>
            </a:solidFill>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What do we know about Resilience?</a:t>
            </a:r>
            <a:endParaRPr lang="en-US" dirty="0">
              <a:solidFill>
                <a:srgbClr val="00B7A3"/>
              </a:solidFill>
            </a:endParaRPr>
          </a:p>
        </p:txBody>
      </p:sp>
      <p:sp>
        <p:nvSpPr>
          <p:cNvPr id="3" name="Text Placeholder 2"/>
          <p:cNvSpPr>
            <a:spLocks noGrp="1"/>
          </p:cNvSpPr>
          <p:nvPr>
            <p:ph type="body" idx="1"/>
          </p:nvPr>
        </p:nvSpPr>
        <p:spPr>
          <a:xfrm>
            <a:off x="1097279" y="1524000"/>
            <a:ext cx="10058399" cy="4345093"/>
          </a:xfrm>
        </p:spPr>
        <p:txBody>
          <a:bodyPr/>
          <a:lstStyle/>
          <a:p>
            <a:pPr>
              <a:buFont typeface="Wingdings" charset="2"/>
              <a:buChar char="Ø"/>
            </a:pPr>
            <a:endParaRPr lang="en-US" dirty="0" smtClean="0"/>
          </a:p>
          <a:p>
            <a:pPr marL="287338" indent="-287338">
              <a:buClr>
                <a:srgbClr val="00B7A3"/>
              </a:buClr>
              <a:buFont typeface="Wingdings" charset="2"/>
              <a:buChar char="Ø"/>
            </a:pPr>
            <a:r>
              <a:rPr lang="en-US" sz="2400" dirty="0" smtClean="0"/>
              <a:t>Have </a:t>
            </a:r>
            <a:r>
              <a:rPr lang="en-US" sz="2400" dirty="0"/>
              <a:t>a strong, supportive relationship with a competent and </a:t>
            </a:r>
            <a:r>
              <a:rPr lang="en-US" sz="2400" dirty="0" smtClean="0"/>
              <a:t>caring adult.</a:t>
            </a:r>
            <a:endParaRPr lang="en-US" sz="2400" dirty="0"/>
          </a:p>
          <a:p>
            <a:pPr marL="287338" indent="-287338">
              <a:buClr>
                <a:srgbClr val="00B7A3"/>
              </a:buClr>
              <a:buFont typeface="Wingdings" charset="2"/>
              <a:buChar char="Ø"/>
            </a:pPr>
            <a:r>
              <a:rPr lang="en-US" sz="2400" dirty="0"/>
              <a:t>Feel a connection with a positive role model or mentor. </a:t>
            </a:r>
          </a:p>
          <a:p>
            <a:pPr marL="287338" indent="-287338">
              <a:buClr>
                <a:srgbClr val="00B7A3"/>
              </a:buClr>
              <a:buFont typeface="Wingdings" charset="2"/>
              <a:buChar char="Ø"/>
            </a:pPr>
            <a:r>
              <a:rPr lang="en-US" sz="2400" dirty="0"/>
              <a:t>Feel that their talents and abilities are being recognized and n</a:t>
            </a:r>
            <a:r>
              <a:rPr lang="en-US" sz="2400" dirty="0" smtClean="0"/>
              <a:t>urtured.</a:t>
            </a:r>
            <a:endParaRPr lang="en-US" sz="2400" dirty="0"/>
          </a:p>
          <a:p>
            <a:pPr marL="287338" indent="-287338">
              <a:buClr>
                <a:srgbClr val="00B7A3"/>
              </a:buClr>
              <a:buFont typeface="Wingdings" charset="2"/>
              <a:buChar char="Ø"/>
            </a:pPr>
            <a:r>
              <a:rPr lang="en-US" sz="2400" dirty="0"/>
              <a:t>Feel some sense of control over their own lives. </a:t>
            </a:r>
            <a:endParaRPr lang="en-US" sz="2400" dirty="0" smtClean="0"/>
          </a:p>
          <a:p>
            <a:pPr marL="287338" indent="-287338">
              <a:buClr>
                <a:srgbClr val="00B7A3"/>
              </a:buClr>
              <a:buFont typeface="Wingdings" charset="2"/>
              <a:buChar char="Ø"/>
            </a:pPr>
            <a:r>
              <a:rPr lang="en-US" sz="2400" dirty="0" smtClean="0"/>
              <a:t>Feel </a:t>
            </a:r>
            <a:r>
              <a:rPr lang="en-US" sz="2400" dirty="0"/>
              <a:t>invested in and part of a larger community, be it their </a:t>
            </a:r>
            <a:r>
              <a:rPr lang="en-US" sz="2400" dirty="0" smtClean="0"/>
              <a:t>neighborhood</a:t>
            </a:r>
            <a:r>
              <a:rPr lang="en-US" sz="2400" dirty="0"/>
              <a:t>, faith-based group, scout troop, or extended </a:t>
            </a:r>
            <a:r>
              <a:rPr lang="en-US" sz="2400" dirty="0" smtClean="0"/>
              <a:t>family</a:t>
            </a:r>
            <a:r>
              <a:rPr lang="en-US" sz="2400" dirty="0"/>
              <a:t>. Some school-aged children or adolescents who </a:t>
            </a:r>
            <a:r>
              <a:rPr lang="en-US" sz="2400" dirty="0" smtClean="0"/>
              <a:t>have experienced </a:t>
            </a:r>
            <a:r>
              <a:rPr lang="en-US" sz="2400" dirty="0"/>
              <a:t>trauma find that serving a cause can be </a:t>
            </a:r>
            <a:r>
              <a:rPr lang="en-US" sz="2400" dirty="0" smtClean="0"/>
              <a:t>healing</a:t>
            </a:r>
            <a:endParaRPr lang="en-US" dirty="0" smtClean="0"/>
          </a:p>
          <a:p>
            <a:pPr indent="0">
              <a:buNone/>
            </a:pPr>
            <a:r>
              <a:rPr lang="en-US" sz="1400" dirty="0" smtClean="0"/>
              <a:t>National Child Traumatic Stress Network</a:t>
            </a:r>
            <a:endParaRPr lang="en-US" sz="1400"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13</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712503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Parenting </a:t>
            </a:r>
            <a:r>
              <a:rPr lang="en-US" dirty="0" smtClean="0">
                <a:solidFill>
                  <a:srgbClr val="00B7A3"/>
                </a:solidFill>
              </a:rPr>
              <a:t>is challenging!</a:t>
            </a:r>
            <a:endParaRPr lang="en-US" dirty="0">
              <a:solidFill>
                <a:srgbClr val="00B7A3"/>
              </a:solidFill>
            </a:endParaRPr>
          </a:p>
        </p:txBody>
      </p:sp>
      <p:sp>
        <p:nvSpPr>
          <p:cNvPr id="3" name="Text Placeholder 2"/>
          <p:cNvSpPr>
            <a:spLocks noGrp="1"/>
          </p:cNvSpPr>
          <p:nvPr>
            <p:ph type="body" idx="1"/>
          </p:nvPr>
        </p:nvSpPr>
        <p:spPr/>
        <p:txBody>
          <a:bodyPr/>
          <a:lstStyle/>
          <a:p>
            <a:pPr>
              <a:buFont typeface="Wingdings" charset="2"/>
              <a:buChar char="Ø"/>
            </a:pPr>
            <a:r>
              <a:rPr lang="en-US" sz="2400" dirty="0"/>
              <a:t>It </a:t>
            </a:r>
            <a:r>
              <a:rPr lang="en-US" sz="2400" dirty="0" smtClean="0"/>
              <a:t>truly is the hardest, most frustrating/satisfying job you will ever have.</a:t>
            </a:r>
          </a:p>
          <a:p>
            <a:pPr>
              <a:buFont typeface="Wingdings" charset="2"/>
              <a:buChar char="Ø"/>
            </a:pPr>
            <a:r>
              <a:rPr lang="en-US" sz="2400" dirty="0" smtClean="0"/>
              <a:t>Now </a:t>
            </a:r>
            <a:r>
              <a:rPr lang="en-US" sz="2400" dirty="0" smtClean="0"/>
              <a:t>add </a:t>
            </a:r>
            <a:r>
              <a:rPr lang="en-US" sz="2400" dirty="0"/>
              <a:t>a foster child or children and </a:t>
            </a:r>
            <a:r>
              <a:rPr lang="en-US" sz="2400" dirty="0" smtClean="0"/>
              <a:t>the additional challenges and </a:t>
            </a:r>
            <a:r>
              <a:rPr lang="en-US" sz="2400" dirty="0"/>
              <a:t>expectations that come along </a:t>
            </a:r>
            <a:r>
              <a:rPr lang="en-US" sz="2400" dirty="0" smtClean="0"/>
              <a:t>(multiple appointments – medical, school, caseworker, birth family etc.)  All of which are of critical importance.  </a:t>
            </a:r>
          </a:p>
          <a:p>
            <a:pPr>
              <a:buFont typeface="Wingdings" charset="2"/>
              <a:buChar char="Ø"/>
            </a:pPr>
            <a:r>
              <a:rPr lang="en-US" sz="2400" dirty="0" smtClean="0"/>
              <a:t>Now consider that many foster families find that fostering is socially isolating.  A consequence of accepting a new foster child or a sibling group often means that they don’t get invited to the next social event. </a:t>
            </a:r>
            <a:endParaRPr lang="en-US" sz="2400" dirty="0"/>
          </a:p>
          <a:p>
            <a:pPr>
              <a:buFont typeface="Wingdings" charset="2"/>
              <a:buChar char="Ø"/>
            </a:pPr>
            <a:r>
              <a:rPr lang="en-US" sz="2400" dirty="0" smtClean="0"/>
              <a:t>Foster parents actually need more support than other families and they often have much less.</a:t>
            </a:r>
          </a:p>
          <a:p>
            <a:pPr indent="0">
              <a:buNone/>
            </a:pPr>
            <a:endParaRPr lang="en-US" dirty="0"/>
          </a:p>
          <a:p>
            <a:pPr indent="0">
              <a:buNone/>
            </a:pPr>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14</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703796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dirty="0">
                <a:solidFill>
                  <a:srgbClr val="00B7A3"/>
                </a:solidFill>
              </a:rPr>
              <a:t>I</a:t>
            </a:r>
            <a:r>
              <a:rPr lang="en-US" sz="4400" dirty="0" smtClean="0">
                <a:solidFill>
                  <a:srgbClr val="00B7A3"/>
                </a:solidFill>
              </a:rPr>
              <a:t>n </a:t>
            </a:r>
            <a:r>
              <a:rPr lang="en-US" sz="4400" dirty="0" smtClean="0">
                <a:solidFill>
                  <a:srgbClr val="00B7A3"/>
                </a:solidFill>
              </a:rPr>
              <a:t>New York</a:t>
            </a:r>
            <a:endParaRPr lang="en-US" sz="4400" dirty="0">
              <a:solidFill>
                <a:srgbClr val="00B7A3"/>
              </a:solidFill>
            </a:endParaRPr>
          </a:p>
        </p:txBody>
      </p:sp>
      <p:sp>
        <p:nvSpPr>
          <p:cNvPr id="120" name="Shape 120"/>
          <p:cNvSpPr txBox="1">
            <a:spLocks noGrp="1"/>
          </p:cNvSpPr>
          <p:nvPr>
            <p:ph type="body" idx="1"/>
          </p:nvPr>
        </p:nvSpPr>
        <p:spPr>
          <a:xfrm>
            <a:off x="840099" y="2141445"/>
            <a:ext cx="5145300" cy="2804627"/>
          </a:xfrm>
          <a:prstGeom prst="rect">
            <a:avLst/>
          </a:prstGeom>
          <a:noFill/>
          <a:ln>
            <a:noFill/>
          </a:ln>
        </p:spPr>
        <p:txBody>
          <a:bodyPr lIns="0" tIns="45700" rIns="0" bIns="45700" anchor="t" anchorCtr="0">
            <a:noAutofit/>
          </a:bodyPr>
          <a:lstStyle/>
          <a:p>
            <a:pPr marL="63500" indent="-342900">
              <a:spcBef>
                <a:spcPts val="0"/>
              </a:spcBef>
              <a:spcAft>
                <a:spcPts val="400"/>
              </a:spcAft>
              <a:buClr>
                <a:srgbClr val="00B7A3"/>
              </a:buClr>
              <a:buSzPct val="120000"/>
              <a:buFont typeface="Wingdings" charset="2"/>
              <a:buChar char="Ø"/>
            </a:pPr>
            <a:r>
              <a:rPr lang="en-US" sz="2400" dirty="0"/>
              <a:t>T</a:t>
            </a:r>
            <a:r>
              <a:rPr lang="en-US" sz="2400" dirty="0" smtClean="0"/>
              <a:t>here are </a:t>
            </a:r>
            <a:r>
              <a:rPr lang="en-US" sz="2400" dirty="0" smtClean="0"/>
              <a:t>18,500</a:t>
            </a:r>
            <a:r>
              <a:rPr lang="en-US" sz="2400" dirty="0" smtClean="0"/>
              <a:t> </a:t>
            </a:r>
            <a:r>
              <a:rPr lang="en-US" sz="2400" dirty="0" smtClean="0"/>
              <a:t>children in foster care in the </a:t>
            </a:r>
            <a:r>
              <a:rPr lang="en-US" sz="2400" dirty="0" smtClean="0"/>
              <a:t>New York</a:t>
            </a:r>
            <a:r>
              <a:rPr lang="en-US" sz="2400" dirty="0" smtClean="0"/>
              <a:t>.</a:t>
            </a:r>
            <a:endParaRPr lang="en-US" sz="2400" dirty="0" smtClean="0"/>
          </a:p>
          <a:p>
            <a:pPr marL="63500" indent="-342900">
              <a:spcBef>
                <a:spcPts val="0"/>
              </a:spcBef>
              <a:spcAft>
                <a:spcPts val="400"/>
              </a:spcAft>
              <a:buClr>
                <a:srgbClr val="00B7A3"/>
              </a:buClr>
              <a:buSzPct val="120000"/>
              <a:buFont typeface="Wingdings" charset="2"/>
              <a:buChar char="Ø"/>
            </a:pPr>
            <a:r>
              <a:rPr lang="en-US" sz="2400" dirty="0" smtClean="0"/>
              <a:t>82% </a:t>
            </a:r>
            <a:r>
              <a:rPr lang="en-US" sz="2400" dirty="0" smtClean="0"/>
              <a:t>of these children are in foster homes.</a:t>
            </a:r>
          </a:p>
          <a:p>
            <a:pPr marL="63500" indent="-342900">
              <a:spcBef>
                <a:spcPts val="0"/>
              </a:spcBef>
              <a:spcAft>
                <a:spcPts val="400"/>
              </a:spcAft>
              <a:buClr>
                <a:srgbClr val="00B7A3"/>
              </a:buClr>
              <a:buSzPct val="120000"/>
              <a:buFont typeface="Wingdings" charset="2"/>
              <a:buChar char="Ø"/>
            </a:pPr>
            <a:r>
              <a:rPr lang="en-US" sz="2400" dirty="0" smtClean="0"/>
              <a:t>7</a:t>
            </a:r>
            <a:r>
              <a:rPr lang="en-US" sz="2400" dirty="0"/>
              <a:t>9</a:t>
            </a:r>
            <a:r>
              <a:rPr lang="en-US" sz="2400" dirty="0" smtClean="0"/>
              <a:t>% </a:t>
            </a:r>
            <a:r>
              <a:rPr lang="en-US" sz="2400" dirty="0" err="1" smtClean="0"/>
              <a:t>sre</a:t>
            </a:r>
            <a:r>
              <a:rPr lang="en-US" sz="2400" dirty="0" smtClean="0"/>
              <a:t> </a:t>
            </a:r>
            <a:r>
              <a:rPr lang="en-US" sz="2400" dirty="0" smtClean="0"/>
              <a:t>discharged to family or </a:t>
            </a:r>
            <a:r>
              <a:rPr lang="en-US" sz="2400" dirty="0" smtClean="0"/>
              <a:t>relative or adopted</a:t>
            </a:r>
            <a:endParaRPr lang="en-US" sz="2400" dirty="0" smtClean="0"/>
          </a:p>
          <a:p>
            <a:pPr marL="63500" indent="-342900">
              <a:spcBef>
                <a:spcPts val="0"/>
              </a:spcBef>
              <a:spcAft>
                <a:spcPts val="400"/>
              </a:spcAft>
              <a:buClr>
                <a:srgbClr val="00B7A3"/>
              </a:buClr>
              <a:buSzPct val="120000"/>
              <a:buFont typeface="Wingdings" charset="2"/>
              <a:buChar char="Ø"/>
            </a:pPr>
            <a:r>
              <a:rPr lang="en-US" sz="2400" dirty="0" smtClean="0"/>
              <a:t>Almost </a:t>
            </a:r>
            <a:r>
              <a:rPr lang="en-US" sz="2400" dirty="0" smtClean="0"/>
              <a:t>14% </a:t>
            </a:r>
            <a:r>
              <a:rPr lang="en-US" sz="2400" dirty="0" smtClean="0"/>
              <a:t>leave foster care without a family</a:t>
            </a:r>
          </a:p>
          <a:p>
            <a:pPr marL="800100" marR="0" lvl="1" indent="-279400" rtl="0">
              <a:lnSpc>
                <a:spcPct val="90000"/>
              </a:lnSpc>
              <a:spcBef>
                <a:spcPts val="0"/>
              </a:spcBef>
              <a:spcAft>
                <a:spcPts val="0"/>
              </a:spcAft>
              <a:buClr>
                <a:srgbClr val="00B7A3"/>
              </a:buClr>
              <a:buSzPct val="120000"/>
              <a:buFont typeface="Arial" panose="020B0604020202020204" pitchFamily="34" charset="0"/>
              <a:buChar char="•"/>
            </a:pPr>
            <a:endParaRPr lang="en-US" sz="2600" dirty="0" smtClean="0"/>
          </a:p>
          <a:p>
            <a:pPr marL="0" marR="0" lvl="0" indent="0" algn="l" rtl="0">
              <a:lnSpc>
                <a:spcPct val="90000"/>
              </a:lnSpc>
              <a:spcBef>
                <a:spcPts val="0"/>
              </a:spcBef>
              <a:spcAft>
                <a:spcPts val="0"/>
              </a:spcAft>
              <a:buNone/>
            </a:pPr>
            <a:endParaRPr sz="3400" b="0" i="0" u="none" strike="noStrike" cap="none" dirty="0">
              <a:solidFill>
                <a:srgbClr val="3F3F3F"/>
              </a:solidFill>
              <a:latin typeface="Calibri"/>
              <a:ea typeface="Calibri"/>
              <a:cs typeface="Calibri"/>
              <a:sym typeface="Calibri"/>
            </a:endParaRPr>
          </a:p>
        </p:txBody>
      </p:sp>
      <p:pic>
        <p:nvPicPr>
          <p:cNvPr id="121" name="Shape 121"/>
          <p:cNvPicPr preferRelativeResize="0">
            <a:picLocks noChangeAspect="1"/>
          </p:cNvPicPr>
          <p:nvPr/>
        </p:nvPicPr>
        <p:blipFill rotWithShape="1">
          <a:blip r:embed="rId3">
            <a:alphaModFix/>
          </a:blip>
          <a:srcRect l="2886" r="14632"/>
          <a:stretch/>
        </p:blipFill>
        <p:spPr>
          <a:xfrm>
            <a:off x="6480550" y="1978925"/>
            <a:ext cx="4432319" cy="3474720"/>
          </a:xfrm>
          <a:prstGeom prst="rect">
            <a:avLst/>
          </a:prstGeom>
          <a:noFill/>
          <a:ln w="28575" cap="flat" cmpd="sng">
            <a:solidFill>
              <a:srgbClr val="0065B0"/>
            </a:solidFill>
            <a:prstDash val="solid"/>
            <a:round/>
            <a:headEnd type="none" w="med" len="med"/>
            <a:tailEnd type="none" w="med" len="med"/>
          </a:ln>
        </p:spPr>
      </p:pic>
      <p:sp>
        <p:nvSpPr>
          <p:cNvPr id="122" name="Shape 122"/>
          <p:cNvSpPr txBox="1">
            <a:spLocks noGrp="1"/>
          </p:cNvSpPr>
          <p:nvPr>
            <p:ph type="sldNum" idx="12"/>
          </p:nvPr>
        </p:nvSpPr>
        <p:spPr>
          <a:xfrm>
            <a:off x="10739719" y="6459785"/>
            <a:ext cx="472638"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15</a:t>
            </a:fld>
            <a:endParaRPr lang="en-US" sz="16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Shape 142"/>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dirty="0" smtClean="0">
                <a:solidFill>
                  <a:srgbClr val="00B7A3"/>
                </a:solidFill>
                <a:ea typeface="Calibri"/>
              </a:rPr>
              <a:t>What is</a:t>
            </a:r>
            <a:r>
              <a:rPr lang="en-US" sz="4400" i="0" u="none" strike="noStrike" cap="none" dirty="0" smtClean="0">
                <a:solidFill>
                  <a:srgbClr val="00B7A3"/>
                </a:solidFill>
                <a:ea typeface="Calibri"/>
                <a:sym typeface="Calibri"/>
              </a:rPr>
              <a:t> FFNY and how does it work?</a:t>
            </a:r>
            <a:endParaRPr lang="en-US" sz="4400" i="0" u="none" strike="noStrike" cap="none" dirty="0">
              <a:solidFill>
                <a:srgbClr val="00B7A3"/>
              </a:solidFill>
              <a:ea typeface="Calibri"/>
              <a:sym typeface="Calibri"/>
            </a:endParaRPr>
          </a:p>
        </p:txBody>
      </p:sp>
      <p:sp>
        <p:nvSpPr>
          <p:cNvPr id="143" name="Shape 143"/>
          <p:cNvSpPr txBox="1">
            <a:spLocks noGrp="1"/>
          </p:cNvSpPr>
          <p:nvPr>
            <p:ph type="body" idx="1"/>
          </p:nvPr>
        </p:nvSpPr>
        <p:spPr>
          <a:xfrm>
            <a:off x="676275" y="1614178"/>
            <a:ext cx="10479403" cy="4023299"/>
          </a:xfrm>
          <a:prstGeom prst="rect">
            <a:avLst/>
          </a:prstGeom>
          <a:noFill/>
          <a:ln>
            <a:noFill/>
          </a:ln>
        </p:spPr>
        <p:txBody>
          <a:bodyPr lIns="0" tIns="45700" rIns="0" bIns="45700" anchor="t" anchorCtr="0">
            <a:noAutofit/>
          </a:bodyPr>
          <a:lstStyle/>
          <a:p>
            <a:pPr marL="0" marR="0" lvl="0" indent="0" algn="l" rtl="0">
              <a:lnSpc>
                <a:spcPct val="90000"/>
              </a:lnSpc>
              <a:spcBef>
                <a:spcPts val="600"/>
              </a:spcBef>
              <a:spcAft>
                <a:spcPts val="0"/>
              </a:spcAft>
              <a:buNone/>
            </a:pPr>
            <a:endParaRPr dirty="0"/>
          </a:p>
          <a:p>
            <a:pPr marL="746125" lvl="1" indent="-342900">
              <a:spcBef>
                <a:spcPts val="600"/>
              </a:spcBef>
              <a:spcAft>
                <a:spcPts val="0"/>
              </a:spcAft>
              <a:buClr>
                <a:srgbClr val="00B7A3"/>
              </a:buClr>
              <a:buSzPct val="120000"/>
              <a:buFont typeface="Wingdings" charset="2"/>
              <a:buChar char="Ø"/>
            </a:pPr>
            <a:r>
              <a:rPr lang="en-US" sz="2400" b="0" i="0" u="none" strike="noStrike" cap="none" dirty="0" smtClean="0">
                <a:solidFill>
                  <a:schemeClr val="tx1"/>
                </a:solidFill>
                <a:sym typeface="Calibri"/>
              </a:rPr>
              <a:t>We </a:t>
            </a:r>
            <a:r>
              <a:rPr lang="en-US" sz="2400" dirty="0" smtClean="0">
                <a:solidFill>
                  <a:schemeClr val="tx1"/>
                </a:solidFill>
              </a:rPr>
              <a:t>recruit, train, screen, complete background checks on volunteers from the community who want to make a difference</a:t>
            </a:r>
          </a:p>
          <a:p>
            <a:pPr marL="746125" lvl="1" indent="-342900">
              <a:spcBef>
                <a:spcPts val="600"/>
              </a:spcBef>
              <a:spcAft>
                <a:spcPts val="0"/>
              </a:spcAft>
              <a:buClr>
                <a:srgbClr val="00B7A3"/>
              </a:buClr>
              <a:buSzPct val="120000"/>
              <a:buFont typeface="Wingdings" charset="2"/>
              <a:buChar char="Ø"/>
            </a:pPr>
            <a:r>
              <a:rPr lang="en-US" sz="2400" dirty="0" smtClean="0">
                <a:solidFill>
                  <a:schemeClr val="tx1"/>
                </a:solidFill>
              </a:rPr>
              <a:t>Volunteers make a one year commitment to participate in the monthly meeting and make at least one other contact per month</a:t>
            </a:r>
          </a:p>
          <a:p>
            <a:pPr marL="746125" lvl="1" indent="-342900">
              <a:spcBef>
                <a:spcPts val="600"/>
              </a:spcBef>
              <a:spcAft>
                <a:spcPts val="0"/>
              </a:spcAft>
              <a:buClr>
                <a:srgbClr val="00B7A3"/>
              </a:buClr>
              <a:buSzPct val="120000"/>
              <a:buFont typeface="Wingdings" charset="2"/>
              <a:buChar char="Ø"/>
            </a:pPr>
            <a:r>
              <a:rPr lang="en-US" sz="2400" dirty="0" smtClean="0">
                <a:solidFill>
                  <a:schemeClr val="tx1"/>
                </a:solidFill>
              </a:rPr>
              <a:t>Volunteer teams are matched with foster families </a:t>
            </a:r>
          </a:p>
          <a:p>
            <a:pPr marL="746125" lvl="1" indent="-342900">
              <a:spcBef>
                <a:spcPts val="600"/>
              </a:spcBef>
              <a:spcAft>
                <a:spcPts val="0"/>
              </a:spcAft>
              <a:buClr>
                <a:srgbClr val="00B7A3"/>
              </a:buClr>
              <a:buSzPct val="120000"/>
              <a:buFont typeface="Wingdings" charset="2"/>
              <a:buChar char="Ø"/>
            </a:pPr>
            <a:r>
              <a:rPr lang="en-US" sz="2400" dirty="0" smtClean="0">
                <a:solidFill>
                  <a:schemeClr val="tx1"/>
                </a:solidFill>
              </a:rPr>
              <a:t> 1 team to 1 family</a:t>
            </a:r>
          </a:p>
          <a:p>
            <a:pPr marL="746125" lvl="1" indent="-342900">
              <a:spcBef>
                <a:spcPts val="600"/>
              </a:spcBef>
              <a:spcAft>
                <a:spcPts val="0"/>
              </a:spcAft>
              <a:buClr>
                <a:srgbClr val="00B7A3"/>
              </a:buClr>
              <a:buSzPct val="120000"/>
              <a:buFont typeface="Wingdings" charset="2"/>
              <a:buChar char="Ø"/>
            </a:pPr>
            <a:r>
              <a:rPr lang="en-US" sz="2400" dirty="0" smtClean="0">
                <a:solidFill>
                  <a:schemeClr val="tx1"/>
                </a:solidFill>
              </a:rPr>
              <a:t>Foster Families are referred by local departments of social services and child placing agencies</a:t>
            </a:r>
            <a:endParaRPr lang="en-US" sz="2400" b="0" i="0" u="none" strike="noStrike" cap="none" dirty="0">
              <a:solidFill>
                <a:schemeClr val="tx1"/>
              </a:solidFill>
              <a:sym typeface="Calibri"/>
            </a:endParaRPr>
          </a:p>
        </p:txBody>
      </p:sp>
      <p:sp>
        <p:nvSpPr>
          <p:cNvPr id="144" name="Shape 144"/>
          <p:cNvSpPr txBox="1">
            <a:spLocks noGrp="1"/>
          </p:cNvSpPr>
          <p:nvPr>
            <p:ph type="sldNum" idx="12"/>
          </p:nvPr>
        </p:nvSpPr>
        <p:spPr>
          <a:xfrm>
            <a:off x="10730753" y="6459785"/>
            <a:ext cx="481604"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16</a:t>
            </a:fld>
            <a:endParaRPr lang="en-US" sz="18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Who do we Serve?</a:t>
            </a:r>
            <a:endParaRPr lang="en-US" dirty="0">
              <a:solidFill>
                <a:srgbClr val="00B7A3"/>
              </a:solidFill>
            </a:endParaRPr>
          </a:p>
        </p:txBody>
      </p:sp>
      <p:sp>
        <p:nvSpPr>
          <p:cNvPr id="3" name="Text Placeholder 2"/>
          <p:cNvSpPr>
            <a:spLocks noGrp="1"/>
          </p:cNvSpPr>
          <p:nvPr>
            <p:ph type="body" idx="1"/>
          </p:nvPr>
        </p:nvSpPr>
        <p:spPr/>
        <p:txBody>
          <a:bodyPr/>
          <a:lstStyle/>
          <a:p>
            <a:pPr marL="57150" lvl="1" indent="-6350">
              <a:spcBef>
                <a:spcPts val="0"/>
              </a:spcBef>
              <a:spcAft>
                <a:spcPts val="0"/>
              </a:spcAft>
              <a:buClr>
                <a:schemeClr val="accent4"/>
              </a:buClr>
              <a:buSzPct val="25000"/>
              <a:buNone/>
            </a:pPr>
            <a:r>
              <a:rPr lang="en-US" sz="2800" b="1" dirty="0"/>
              <a:t>Our Families</a:t>
            </a:r>
          </a:p>
          <a:p>
            <a:pPr marL="635000" lvl="1" indent="-457200">
              <a:spcBef>
                <a:spcPts val="600"/>
              </a:spcBef>
              <a:spcAft>
                <a:spcPts val="0"/>
              </a:spcAft>
              <a:buClr>
                <a:srgbClr val="00B7A3"/>
              </a:buClr>
              <a:buSzPct val="120000"/>
              <a:buFont typeface="Wingdings" charset="2"/>
              <a:buChar char="Ø"/>
            </a:pPr>
            <a:r>
              <a:rPr lang="en-US" sz="2800" dirty="0"/>
              <a:t>Referred by partner agency.</a:t>
            </a:r>
          </a:p>
          <a:p>
            <a:pPr marL="635000" lvl="1" indent="-457200">
              <a:spcBef>
                <a:spcPts val="400"/>
              </a:spcBef>
              <a:spcAft>
                <a:spcPts val="0"/>
              </a:spcAft>
              <a:buClr>
                <a:srgbClr val="00B7A3"/>
              </a:buClr>
              <a:buSzPct val="120000"/>
              <a:buFont typeface="Wingdings" charset="2"/>
              <a:buChar char="Ø"/>
            </a:pPr>
            <a:r>
              <a:rPr lang="en-US" sz="2800" dirty="0"/>
              <a:t>1 Year experience as a Certified foster home.</a:t>
            </a:r>
          </a:p>
          <a:p>
            <a:pPr marL="635000" lvl="1" indent="-457200">
              <a:spcBef>
                <a:spcPts val="400"/>
              </a:spcBef>
              <a:spcAft>
                <a:spcPts val="0"/>
              </a:spcAft>
              <a:buClr>
                <a:srgbClr val="00B7A3"/>
              </a:buClr>
              <a:buSzPct val="120000"/>
              <a:buFont typeface="Wingdings" charset="2"/>
              <a:buChar char="Ø"/>
            </a:pPr>
            <a:r>
              <a:rPr lang="en-US" sz="2800" dirty="0"/>
              <a:t>Strong functioning.</a:t>
            </a:r>
          </a:p>
          <a:p>
            <a:pPr marL="635000" lvl="1" indent="-457200">
              <a:spcBef>
                <a:spcPts val="400"/>
              </a:spcBef>
              <a:spcAft>
                <a:spcPts val="0"/>
              </a:spcAft>
              <a:buClr>
                <a:srgbClr val="00B7A3"/>
              </a:buClr>
              <a:buSzPct val="120000"/>
              <a:buFont typeface="Wingdings" charset="2"/>
              <a:buChar char="Ø"/>
            </a:pPr>
            <a:r>
              <a:rPr lang="en-US" sz="2800" dirty="0"/>
              <a:t>Providing care for</a:t>
            </a:r>
          </a:p>
          <a:p>
            <a:pPr marL="742950" lvl="2" indent="-285750">
              <a:spcBef>
                <a:spcPts val="400"/>
              </a:spcBef>
              <a:spcAft>
                <a:spcPts val="0"/>
              </a:spcAft>
              <a:buClr>
                <a:srgbClr val="00B7A3"/>
              </a:buClr>
              <a:buSzPct val="100000"/>
              <a:buFont typeface="Courier New"/>
              <a:buChar char="­"/>
            </a:pPr>
            <a:r>
              <a:rPr lang="en-US" sz="2400" dirty="0"/>
              <a:t>Adolescents</a:t>
            </a:r>
          </a:p>
          <a:p>
            <a:pPr marL="742950" lvl="2" indent="-285750">
              <a:spcBef>
                <a:spcPts val="400"/>
              </a:spcBef>
              <a:spcAft>
                <a:spcPts val="0"/>
              </a:spcAft>
              <a:buClr>
                <a:srgbClr val="00B7A3"/>
              </a:buClr>
              <a:buSzPct val="100000"/>
              <a:buFont typeface="Courier New"/>
              <a:buChar char="­"/>
            </a:pPr>
            <a:r>
              <a:rPr lang="en-US" sz="2400" dirty="0"/>
              <a:t>Large sibling groups</a:t>
            </a:r>
          </a:p>
          <a:p>
            <a:pPr marL="742950" lvl="2" indent="-285750">
              <a:spcBef>
                <a:spcPts val="400"/>
              </a:spcBef>
              <a:spcAft>
                <a:spcPts val="0"/>
              </a:spcAft>
              <a:buClr>
                <a:srgbClr val="00B7A3"/>
              </a:buClr>
              <a:buSzPct val="100000"/>
              <a:buFont typeface="Courier New"/>
              <a:buChar char="­"/>
            </a:pPr>
            <a:r>
              <a:rPr lang="en-US" sz="2400" dirty="0"/>
              <a:t>Medically fragile children</a:t>
            </a:r>
          </a:p>
          <a:p>
            <a:pPr marL="742950" lvl="2" indent="-285750">
              <a:spcBef>
                <a:spcPts val="400"/>
              </a:spcBef>
              <a:spcAft>
                <a:spcPts val="0"/>
              </a:spcAft>
              <a:buClr>
                <a:srgbClr val="00B7A3"/>
              </a:buClr>
              <a:buSzPct val="100000"/>
              <a:buFont typeface="Courier New"/>
              <a:buChar char="­"/>
            </a:pPr>
            <a:r>
              <a:rPr lang="en-US" sz="2400" dirty="0"/>
              <a:t>Children with Emotional/Behavioral issues</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17</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3371810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Shape 185"/>
          <p:cNvSpPr txBox="1">
            <a:spLocks noGrp="1"/>
          </p:cNvSpPr>
          <p:nvPr>
            <p:ph type="title"/>
          </p:nvPr>
        </p:nvSpPr>
        <p:spPr>
          <a:xfrm>
            <a:off x="1097279" y="286603"/>
            <a:ext cx="10058399" cy="1450799"/>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dirty="0">
                <a:solidFill>
                  <a:srgbClr val="00B7A3"/>
                </a:solidFill>
              </a:rPr>
              <a:t>What </a:t>
            </a:r>
            <a:r>
              <a:rPr lang="en-US" sz="4400" dirty="0" smtClean="0">
                <a:solidFill>
                  <a:srgbClr val="00B7A3"/>
                </a:solidFill>
              </a:rPr>
              <a:t>our FFNY teams </a:t>
            </a:r>
            <a:r>
              <a:rPr lang="en-US" sz="4400" dirty="0" smtClean="0">
                <a:solidFill>
                  <a:srgbClr val="00B7A3"/>
                </a:solidFill>
              </a:rPr>
              <a:t>do?</a:t>
            </a:r>
            <a:endParaRPr lang="en-US" sz="4400" dirty="0">
              <a:solidFill>
                <a:srgbClr val="00B7A3"/>
              </a:solidFill>
            </a:endParaRPr>
          </a:p>
        </p:txBody>
      </p:sp>
      <p:sp>
        <p:nvSpPr>
          <p:cNvPr id="187" name="Shape 187"/>
          <p:cNvSpPr txBox="1">
            <a:spLocks noGrp="1"/>
          </p:cNvSpPr>
          <p:nvPr>
            <p:ph type="sldNum" idx="12"/>
          </p:nvPr>
        </p:nvSpPr>
        <p:spPr>
          <a:xfrm>
            <a:off x="10766614" y="6459785"/>
            <a:ext cx="499533"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18</a:t>
            </a:fld>
            <a:endParaRPr lang="en-US" sz="1600" dirty="0">
              <a:solidFill>
                <a:schemeClr val="bg1"/>
              </a:solidFill>
            </a:endParaRPr>
          </a:p>
        </p:txBody>
      </p:sp>
      <p:pic>
        <p:nvPicPr>
          <p:cNvPr id="189" name="Shape 189"/>
          <p:cNvPicPr preferRelativeResize="0">
            <a:picLocks noChangeAspect="1"/>
          </p:cNvPicPr>
          <p:nvPr/>
        </p:nvPicPr>
        <p:blipFill rotWithShape="1">
          <a:blip r:embed="rId3">
            <a:alphaModFix/>
          </a:blip>
          <a:srcRect l="16770"/>
          <a:stretch/>
        </p:blipFill>
        <p:spPr>
          <a:xfrm>
            <a:off x="6539127" y="1947125"/>
            <a:ext cx="4453909" cy="3566160"/>
          </a:xfrm>
          <a:prstGeom prst="rect">
            <a:avLst/>
          </a:prstGeom>
          <a:noFill/>
          <a:ln w="28575" cap="flat" cmpd="sng">
            <a:solidFill>
              <a:srgbClr val="0065B0"/>
            </a:solidFill>
            <a:prstDash val="solid"/>
            <a:round/>
            <a:headEnd type="none" w="med" len="med"/>
            <a:tailEnd type="none" w="med" len="med"/>
          </a:ln>
        </p:spPr>
      </p:pic>
      <p:sp>
        <p:nvSpPr>
          <p:cNvPr id="8" name="Shape 135"/>
          <p:cNvSpPr txBox="1">
            <a:spLocks noGrp="1"/>
          </p:cNvSpPr>
          <p:nvPr>
            <p:ph type="body" idx="1"/>
          </p:nvPr>
        </p:nvSpPr>
        <p:spPr>
          <a:xfrm>
            <a:off x="1171575" y="1947125"/>
            <a:ext cx="5143500" cy="3663100"/>
          </a:xfrm>
          <a:prstGeom prst="rect">
            <a:avLst/>
          </a:prstGeom>
          <a:noFill/>
          <a:ln>
            <a:noFill/>
          </a:ln>
        </p:spPr>
        <p:txBody>
          <a:bodyPr lIns="0" tIns="45700" rIns="0" bIns="45700" anchor="t" anchorCtr="0">
            <a:noAutofit/>
          </a:bodyPr>
          <a:lstStyle/>
          <a:p>
            <a:pPr marL="736600" indent="-457200">
              <a:spcBef>
                <a:spcPts val="600"/>
              </a:spcBef>
              <a:spcAft>
                <a:spcPts val="0"/>
              </a:spcAft>
              <a:buClr>
                <a:srgbClr val="00B7A3"/>
              </a:buClr>
              <a:buSzPct val="100000"/>
              <a:buFont typeface="Wingdings" charset="2"/>
              <a:buChar char="Ø"/>
            </a:pPr>
            <a:r>
              <a:rPr lang="en-US" sz="2800" b="1" dirty="0" smtClean="0"/>
              <a:t>Learn </a:t>
            </a:r>
            <a:r>
              <a:rPr lang="en-US" sz="2800" b="1" dirty="0"/>
              <a:t>about the family</a:t>
            </a:r>
          </a:p>
          <a:p>
            <a:pPr marL="736600" indent="-457200">
              <a:spcBef>
                <a:spcPts val="600"/>
              </a:spcBef>
              <a:spcAft>
                <a:spcPts val="0"/>
              </a:spcAft>
              <a:buClr>
                <a:srgbClr val="00B7A3"/>
              </a:buClr>
              <a:buSzPct val="100000"/>
              <a:buFont typeface="Wingdings" charset="2"/>
              <a:buChar char="Ø"/>
            </a:pPr>
            <a:r>
              <a:rPr lang="en-US" sz="2800" b="1" dirty="0"/>
              <a:t>Listen to their needs</a:t>
            </a:r>
          </a:p>
          <a:p>
            <a:pPr marL="736600" indent="-457200">
              <a:spcBef>
                <a:spcPts val="600"/>
              </a:spcBef>
              <a:spcAft>
                <a:spcPts val="0"/>
              </a:spcAft>
              <a:buClr>
                <a:srgbClr val="00B7A3"/>
              </a:buClr>
              <a:buSzPct val="100000"/>
              <a:buFont typeface="Wingdings" charset="2"/>
              <a:buChar char="Ø"/>
            </a:pPr>
            <a:r>
              <a:rPr lang="en-US" sz="2800" b="1" dirty="0" smtClean="0"/>
              <a:t>Participate –</a:t>
            </a:r>
            <a:r>
              <a:rPr lang="en-US" sz="2800" dirty="0" smtClean="0"/>
              <a:t> </a:t>
            </a:r>
            <a:r>
              <a:rPr lang="en-US" sz="2800" dirty="0"/>
              <a:t>provide practical and natural supports</a:t>
            </a:r>
            <a:r>
              <a:rPr lang="en-US" sz="2800" dirty="0" smtClean="0"/>
              <a:t>.</a:t>
            </a:r>
            <a:endParaRPr lang="en-US" sz="2800" b="1" dirty="0"/>
          </a:p>
          <a:p>
            <a:pPr marL="1143000" lvl="1" indent="-457200">
              <a:spcBef>
                <a:spcPts val="600"/>
              </a:spcBef>
              <a:spcAft>
                <a:spcPts val="0"/>
              </a:spcAft>
              <a:buClr>
                <a:srgbClr val="00B7A3"/>
              </a:buClr>
              <a:buSzPct val="105000"/>
              <a:buFont typeface="Wingdings" charset="2"/>
              <a:buChar char="Ø"/>
            </a:pPr>
            <a:r>
              <a:rPr lang="en-US" sz="2400" dirty="0"/>
              <a:t>Meals</a:t>
            </a:r>
          </a:p>
          <a:p>
            <a:pPr marL="1143000" lvl="1" indent="-457200">
              <a:spcBef>
                <a:spcPts val="600"/>
              </a:spcBef>
              <a:spcAft>
                <a:spcPts val="0"/>
              </a:spcAft>
              <a:buClr>
                <a:srgbClr val="00B7A3"/>
              </a:buClr>
              <a:buSzPct val="105000"/>
              <a:buFont typeface="Wingdings" charset="2"/>
              <a:buChar char="Ø"/>
            </a:pPr>
            <a:r>
              <a:rPr lang="en-US" sz="2400" dirty="0"/>
              <a:t>Transportation</a:t>
            </a:r>
          </a:p>
          <a:p>
            <a:pPr marL="1143000" lvl="1" indent="-457200">
              <a:spcBef>
                <a:spcPts val="600"/>
              </a:spcBef>
              <a:spcAft>
                <a:spcPts val="0"/>
              </a:spcAft>
              <a:buClr>
                <a:srgbClr val="00B7A3"/>
              </a:buClr>
              <a:buSzPct val="105000"/>
              <a:buFont typeface="Wingdings" charset="2"/>
              <a:buChar char="Ø"/>
            </a:pPr>
            <a:r>
              <a:rPr lang="en-US" sz="2400" dirty="0"/>
              <a:t>Enrichment Opportunities</a:t>
            </a:r>
          </a:p>
          <a:p>
            <a:pPr marL="91440" marR="0" lvl="0" indent="35560" algn="ctr" rtl="0">
              <a:lnSpc>
                <a:spcPct val="90000"/>
              </a:lnSpc>
              <a:spcBef>
                <a:spcPts val="0"/>
              </a:spcBef>
              <a:spcAft>
                <a:spcPts val="200"/>
              </a:spcAft>
              <a:buClr>
                <a:schemeClr val="accent1"/>
              </a:buClr>
              <a:buSzPct val="100000"/>
              <a:buFont typeface="Calibri"/>
              <a:buChar char=" "/>
            </a:pPr>
            <a:endParaRPr sz="2400" b="0" i="0" u="none" strike="noStrike" cap="none" dirty="0">
              <a:solidFill>
                <a:srgbClr val="3F3F3F"/>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Model of Practice</a:t>
            </a:r>
            <a:endParaRPr lang="en-US" dirty="0">
              <a:solidFill>
                <a:srgbClr val="00B7A3"/>
              </a:solidFill>
            </a:endParaRPr>
          </a:p>
        </p:txBody>
      </p:sp>
      <p:sp>
        <p:nvSpPr>
          <p:cNvPr id="3" name="Text Placeholder 2"/>
          <p:cNvSpPr>
            <a:spLocks noGrp="1"/>
          </p:cNvSpPr>
          <p:nvPr>
            <p:ph type="body" idx="1"/>
          </p:nvPr>
        </p:nvSpPr>
        <p:spPr/>
        <p:txBody>
          <a:bodyPr/>
          <a:lstStyle/>
          <a:p>
            <a:pPr marL="341313" indent="-341313">
              <a:buClr>
                <a:srgbClr val="00B7A3"/>
              </a:buClr>
              <a:buFont typeface="Wingdings" charset="2"/>
              <a:buChar char="Ø"/>
            </a:pPr>
            <a:r>
              <a:rPr lang="en-US" sz="2800" dirty="0" smtClean="0"/>
              <a:t>Classic empowerment model</a:t>
            </a:r>
          </a:p>
          <a:p>
            <a:pPr marL="341313" indent="-341313">
              <a:buClr>
                <a:srgbClr val="00B7A3"/>
              </a:buClr>
              <a:buFont typeface="Wingdings" charset="2"/>
              <a:buChar char="Ø"/>
            </a:pPr>
            <a:r>
              <a:rPr lang="en-US" sz="2800" dirty="0" smtClean="0"/>
              <a:t>Volunteers must leave their personal judgments at the door</a:t>
            </a:r>
          </a:p>
          <a:p>
            <a:pPr marL="341313" indent="-341313">
              <a:buClr>
                <a:srgbClr val="00B7A3"/>
              </a:buClr>
              <a:buFont typeface="Wingdings" charset="2"/>
              <a:buChar char="Ø"/>
            </a:pPr>
            <a:r>
              <a:rPr lang="en-US" sz="2800" dirty="0" smtClean="0"/>
              <a:t>Listen and respond to whatever the foster parent is willing to ask for</a:t>
            </a:r>
          </a:p>
          <a:p>
            <a:pPr marL="341313" indent="-341313">
              <a:buClr>
                <a:srgbClr val="00B7A3"/>
              </a:buClr>
              <a:buFont typeface="Wingdings" charset="2"/>
              <a:buChar char="Ø"/>
            </a:pPr>
            <a:r>
              <a:rPr lang="en-US" sz="2800" dirty="0" smtClean="0"/>
              <a:t>Coordinator role is critical to preventing model drift</a:t>
            </a:r>
          </a:p>
          <a:p>
            <a:pPr>
              <a:buFont typeface="Wingdings" charset="2"/>
              <a:buChar char="Ø"/>
            </a:pPr>
            <a:endParaRPr lang="en-US" sz="3200"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19</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6847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Goals for presentation</a:t>
            </a:r>
            <a:endParaRPr lang="en-US" dirty="0">
              <a:solidFill>
                <a:srgbClr val="00B7A3"/>
              </a:solidFill>
            </a:endParaRPr>
          </a:p>
        </p:txBody>
      </p:sp>
      <p:sp>
        <p:nvSpPr>
          <p:cNvPr id="3" name="Text Placeholder 2"/>
          <p:cNvSpPr>
            <a:spLocks noGrp="1"/>
          </p:cNvSpPr>
          <p:nvPr>
            <p:ph type="body" idx="1"/>
          </p:nvPr>
        </p:nvSpPr>
        <p:spPr/>
        <p:txBody>
          <a:bodyPr/>
          <a:lstStyle/>
          <a:p>
            <a:r>
              <a:rPr lang="en-US" sz="2400" dirty="0" smtClean="0"/>
              <a:t>Basics of FFNY and what/how we do</a:t>
            </a:r>
          </a:p>
          <a:p>
            <a:r>
              <a:rPr lang="en-US" sz="2400" dirty="0" smtClean="0"/>
              <a:t>Underlying logic of the foster family support model</a:t>
            </a:r>
          </a:p>
          <a:p>
            <a:r>
              <a:rPr lang="en-US" sz="2400" dirty="0" smtClean="0"/>
              <a:t>Our journey to date</a:t>
            </a:r>
          </a:p>
          <a:p>
            <a:r>
              <a:rPr lang="en-US" sz="2400" dirty="0" smtClean="0"/>
              <a:t>What’s the longer term potential impact </a:t>
            </a:r>
          </a:p>
          <a:p>
            <a:pPr lvl="1">
              <a:buClr>
                <a:srgbClr val="00B7A3"/>
              </a:buClr>
              <a:buFont typeface="Wingdings" charset="2"/>
              <a:buChar char="Ø"/>
            </a:pPr>
            <a:r>
              <a:rPr lang="en-US" sz="2400" dirty="0" smtClean="0"/>
              <a:t>On foster families</a:t>
            </a:r>
          </a:p>
          <a:p>
            <a:pPr lvl="1">
              <a:buClr>
                <a:srgbClr val="00B7A3"/>
              </a:buClr>
              <a:buFont typeface="Wingdings" charset="2"/>
              <a:buChar char="Ø"/>
            </a:pPr>
            <a:r>
              <a:rPr lang="en-US" sz="2400" dirty="0" smtClean="0"/>
              <a:t>On foster children </a:t>
            </a:r>
          </a:p>
          <a:p>
            <a:pPr lvl="1">
              <a:buClr>
                <a:srgbClr val="00B7A3"/>
              </a:buClr>
              <a:buFont typeface="Wingdings" charset="2"/>
              <a:buChar char="Ø"/>
            </a:pPr>
            <a:r>
              <a:rPr lang="en-US" sz="2400" dirty="0" smtClean="0"/>
              <a:t>On volunteers</a:t>
            </a:r>
          </a:p>
          <a:p>
            <a:pPr lvl="1">
              <a:buClr>
                <a:srgbClr val="00B7A3"/>
              </a:buClr>
              <a:buFont typeface="Wingdings" charset="2"/>
              <a:buChar char="Ø"/>
            </a:pPr>
            <a:r>
              <a:rPr lang="en-US" sz="2400" dirty="0" smtClean="0"/>
              <a:t>On systems</a:t>
            </a:r>
            <a:endParaRPr lang="en-US" sz="2400" dirty="0"/>
          </a:p>
        </p:txBody>
      </p:sp>
      <p:sp>
        <p:nvSpPr>
          <p:cNvPr id="4" name="Slide Number Placeholder 3"/>
          <p:cNvSpPr>
            <a:spLocks noGrp="1"/>
          </p:cNvSpPr>
          <p:nvPr>
            <p:ph type="sldNum" idx="12"/>
          </p:nvPr>
        </p:nvSpPr>
        <p:spPr>
          <a:xfrm>
            <a:off x="9891492" y="6393110"/>
            <a:ext cx="1312024" cy="365125"/>
          </a:xfrm>
        </p:spPr>
        <p:txBody>
          <a:bodyPr/>
          <a:lstStyle/>
          <a:p>
            <a:pPr marL="0" marR="0" lvl="0" indent="0" algn="r" rtl="0">
              <a:spcBef>
                <a:spcPts val="0"/>
              </a:spcBef>
              <a:buSzPct val="25000"/>
              <a:buNone/>
            </a:pPr>
            <a:fld id="{00000000-1234-1234-1234-123412341234}" type="slidenum">
              <a:rPr lang="en-US" sz="1600" b="0" i="0" u="none" strike="noStrike" cap="none" smtClean="0">
                <a:solidFill>
                  <a:schemeClr val="bg1"/>
                </a:solidFill>
                <a:latin typeface="Calibri"/>
                <a:ea typeface="Calibri"/>
                <a:cs typeface="Calibri"/>
                <a:sym typeface="Calibri"/>
              </a:rPr>
              <a:t>2</a:t>
            </a:fld>
            <a:endParaRPr lang="en-US" sz="1600" b="0" i="0" u="none" strike="noStrike" cap="none" dirty="0">
              <a:solidFill>
                <a:schemeClr val="bg1"/>
              </a:solidFill>
              <a:latin typeface="Calibri"/>
              <a:ea typeface="Calibri"/>
              <a:cs typeface="Calibri"/>
              <a:sym typeface="Calibri"/>
            </a:endParaRPr>
          </a:p>
        </p:txBody>
      </p:sp>
    </p:spTree>
    <p:extLst>
      <p:ext uri="{BB962C8B-B14F-4D97-AF65-F5344CB8AC3E}">
        <p14:creationId xmlns:p14="http://schemas.microsoft.com/office/powerpoint/2010/main" val="18469687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Shape 175"/>
          <p:cNvSpPr txBox="1">
            <a:spLocks noGrp="1"/>
          </p:cNvSpPr>
          <p:nvPr>
            <p:ph type="title"/>
          </p:nvPr>
        </p:nvSpPr>
        <p:spPr>
          <a:xfrm>
            <a:off x="109727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i="0" u="none" strike="noStrike" cap="none" dirty="0">
                <a:solidFill>
                  <a:srgbClr val="00B7A3"/>
                </a:solidFill>
                <a:ea typeface="Calibri"/>
                <a:sym typeface="Calibri"/>
              </a:rPr>
              <a:t>Creating a </a:t>
            </a:r>
            <a:r>
              <a:rPr lang="en-US" sz="4400" dirty="0">
                <a:solidFill>
                  <a:srgbClr val="00B7A3"/>
                </a:solidFill>
                <a:ea typeface="Calibri"/>
              </a:rPr>
              <a:t>t</a:t>
            </a:r>
            <a:r>
              <a:rPr lang="en-US" sz="4400" i="0" u="none" strike="noStrike" cap="none" dirty="0" smtClean="0">
                <a:solidFill>
                  <a:srgbClr val="00B7A3"/>
                </a:solidFill>
                <a:ea typeface="Calibri"/>
                <a:sym typeface="Calibri"/>
              </a:rPr>
              <a:t>eam of volunteers</a:t>
            </a:r>
            <a:endParaRPr lang="en-US" sz="4400" i="0" u="none" strike="noStrike" cap="none" dirty="0">
              <a:solidFill>
                <a:srgbClr val="00B7A3"/>
              </a:solidFill>
              <a:ea typeface="Calibri"/>
              <a:sym typeface="Calibri"/>
            </a:endParaRPr>
          </a:p>
        </p:txBody>
      </p:sp>
      <p:sp>
        <p:nvSpPr>
          <p:cNvPr id="177" name="Shape 177"/>
          <p:cNvSpPr txBox="1">
            <a:spLocks noGrp="1"/>
          </p:cNvSpPr>
          <p:nvPr>
            <p:ph type="body" idx="2"/>
          </p:nvPr>
        </p:nvSpPr>
        <p:spPr>
          <a:xfrm>
            <a:off x="1133139" y="1956550"/>
            <a:ext cx="9606580" cy="4093633"/>
          </a:xfrm>
          <a:prstGeom prst="rect">
            <a:avLst/>
          </a:prstGeom>
          <a:noFill/>
          <a:ln>
            <a:noFill/>
          </a:ln>
        </p:spPr>
        <p:txBody>
          <a:bodyPr lIns="0" tIns="45700" rIns="0" bIns="45700" anchor="t" anchorCtr="0">
            <a:noAutofit/>
          </a:bodyPr>
          <a:lstStyle/>
          <a:p>
            <a:pPr marL="57150" lvl="1" indent="-6350">
              <a:spcBef>
                <a:spcPts val="0"/>
              </a:spcBef>
              <a:spcAft>
                <a:spcPts val="0"/>
              </a:spcAft>
              <a:buClr>
                <a:schemeClr val="accent4"/>
              </a:buClr>
              <a:buSzPct val="25000"/>
              <a:buNone/>
            </a:pPr>
            <a:endParaRPr lang="en-US" sz="3000" b="1" dirty="0"/>
          </a:p>
          <a:p>
            <a:pPr marL="520700" lvl="1" indent="-342900">
              <a:spcBef>
                <a:spcPts val="600"/>
              </a:spcBef>
              <a:spcAft>
                <a:spcPts val="0"/>
              </a:spcAft>
              <a:buClr>
                <a:srgbClr val="00B7A3"/>
              </a:buClr>
              <a:buSzPct val="120000"/>
              <a:buFont typeface="Wingdings" charset="2"/>
              <a:buChar char="Ø"/>
            </a:pPr>
            <a:r>
              <a:rPr lang="en-US" sz="2500" dirty="0"/>
              <a:t>Recruit from communities of faith and community organizations.</a:t>
            </a:r>
          </a:p>
          <a:p>
            <a:pPr marL="520700" lvl="1" indent="-342900">
              <a:spcBef>
                <a:spcPts val="600"/>
              </a:spcBef>
              <a:spcAft>
                <a:spcPts val="0"/>
              </a:spcAft>
              <a:buClr>
                <a:srgbClr val="00B7A3"/>
              </a:buClr>
              <a:buSzPct val="120000"/>
              <a:buFont typeface="Wingdings" charset="2"/>
              <a:buChar char="Ø"/>
            </a:pPr>
            <a:r>
              <a:rPr lang="en-US" sz="2500" dirty="0"/>
              <a:t>An average of six volunteers per team.</a:t>
            </a:r>
          </a:p>
          <a:p>
            <a:pPr marL="520700" lvl="1" indent="-342900">
              <a:spcBef>
                <a:spcPts val="600"/>
              </a:spcBef>
              <a:spcAft>
                <a:spcPts val="0"/>
              </a:spcAft>
              <a:buClr>
                <a:srgbClr val="00B7A3"/>
              </a:buClr>
              <a:buSzPct val="120000"/>
              <a:buFont typeface="Wingdings" charset="2"/>
              <a:buChar char="Ø"/>
            </a:pPr>
            <a:r>
              <a:rPr lang="en-US" sz="2500" dirty="0">
                <a:latin typeface="Calibri" charset="0"/>
              </a:rPr>
              <a:t>Training, background clearance, and ongoing support by FFNY. </a:t>
            </a:r>
          </a:p>
          <a:p>
            <a:pPr marL="520700" lvl="1" indent="-342900">
              <a:spcBef>
                <a:spcPts val="600"/>
              </a:spcBef>
              <a:spcAft>
                <a:spcPts val="0"/>
              </a:spcAft>
              <a:buClr>
                <a:srgbClr val="00B7A3"/>
              </a:buClr>
              <a:buSzPct val="120000"/>
              <a:buFont typeface="Wingdings" charset="2"/>
              <a:buChar char="Ø"/>
            </a:pPr>
            <a:r>
              <a:rPr lang="en-US" sz="2500" dirty="0"/>
              <a:t>Minimum of one contact a month with family plus one team monthly meeting.</a:t>
            </a:r>
          </a:p>
          <a:p>
            <a:pPr marL="527050" lvl="1" indent="-342900">
              <a:spcBef>
                <a:spcPts val="0"/>
              </a:spcBef>
              <a:spcAft>
                <a:spcPts val="600"/>
              </a:spcAft>
              <a:buClr>
                <a:srgbClr val="00B7A3"/>
              </a:buClr>
              <a:buSzPct val="120000"/>
              <a:buFont typeface="Wingdings" charset="2"/>
              <a:buChar char="Ø"/>
            </a:pPr>
            <a:r>
              <a:rPr lang="en-US" sz="2500" dirty="0" smtClean="0"/>
              <a:t>Monthly Team </a:t>
            </a:r>
            <a:r>
              <a:rPr lang="en-US" sz="2500" dirty="0"/>
              <a:t>meeting is facilitated by either the foster parents </a:t>
            </a:r>
            <a:r>
              <a:rPr lang="en-US" sz="2500" dirty="0" smtClean="0"/>
              <a:t>or </a:t>
            </a:r>
            <a:r>
              <a:rPr lang="en-US" sz="2500" dirty="0"/>
              <a:t>the FFNY </a:t>
            </a:r>
            <a:r>
              <a:rPr lang="en-US" sz="2500" dirty="0" smtClean="0"/>
              <a:t>coordinator.</a:t>
            </a:r>
            <a:endParaRPr lang="en-US" sz="2500" dirty="0"/>
          </a:p>
          <a:p>
            <a:pPr marL="457200" marR="0" lvl="1" indent="-273050" algn="l" rtl="0">
              <a:lnSpc>
                <a:spcPct val="90000"/>
              </a:lnSpc>
              <a:spcBef>
                <a:spcPts val="0"/>
              </a:spcBef>
              <a:spcAft>
                <a:spcPts val="600"/>
              </a:spcAft>
              <a:buClr>
                <a:srgbClr val="00B7A3"/>
              </a:buClr>
              <a:buSzPct val="120000"/>
              <a:buFont typeface="Arial"/>
              <a:buChar char="•"/>
            </a:pPr>
            <a:endParaRPr lang="en-US" sz="2500" dirty="0" smtClean="0"/>
          </a:p>
          <a:p>
            <a:pPr marL="457200" marR="0" lvl="1" indent="-273050" algn="l" rtl="0">
              <a:lnSpc>
                <a:spcPct val="90000"/>
              </a:lnSpc>
              <a:spcBef>
                <a:spcPts val="0"/>
              </a:spcBef>
              <a:spcAft>
                <a:spcPts val="600"/>
              </a:spcAft>
              <a:buClr>
                <a:srgbClr val="00B7A3"/>
              </a:buClr>
              <a:buSzPct val="120000"/>
              <a:buFont typeface="Arial"/>
              <a:buChar char="•"/>
            </a:pPr>
            <a:endParaRPr lang="en-US" sz="2500" b="0" i="0" u="none" strike="noStrike" cap="none" dirty="0">
              <a:solidFill>
                <a:srgbClr val="3F3F3F"/>
              </a:solidFill>
              <a:latin typeface="Calibri"/>
              <a:ea typeface="Calibri"/>
              <a:cs typeface="Calibri"/>
              <a:sym typeface="Calibri"/>
            </a:endParaRPr>
          </a:p>
        </p:txBody>
      </p:sp>
      <p:sp>
        <p:nvSpPr>
          <p:cNvPr id="180" name="Shape 180"/>
          <p:cNvSpPr txBox="1">
            <a:spLocks noGrp="1"/>
          </p:cNvSpPr>
          <p:nvPr>
            <p:ph type="sldNum" idx="12"/>
          </p:nvPr>
        </p:nvSpPr>
        <p:spPr>
          <a:xfrm>
            <a:off x="10739719" y="6459785"/>
            <a:ext cx="472637"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20</a:t>
            </a:fld>
            <a:endParaRPr lang="en-US" sz="18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Outcomes</a:t>
            </a:r>
            <a:endParaRPr lang="en-US" dirty="0">
              <a:solidFill>
                <a:srgbClr val="00B7A3"/>
              </a:solidFill>
            </a:endParaRPr>
          </a:p>
        </p:txBody>
      </p:sp>
      <p:sp>
        <p:nvSpPr>
          <p:cNvPr id="3" name="Text Placeholder 2"/>
          <p:cNvSpPr>
            <a:spLocks noGrp="1"/>
          </p:cNvSpPr>
          <p:nvPr>
            <p:ph type="body" idx="1"/>
          </p:nvPr>
        </p:nvSpPr>
        <p:spPr/>
        <p:txBody>
          <a:bodyPr/>
          <a:lstStyle/>
          <a:p>
            <a:r>
              <a:rPr lang="en-US" sz="3200" dirty="0" smtClean="0"/>
              <a:t>Colorado</a:t>
            </a:r>
            <a:endParaRPr lang="en-US" sz="3200" dirty="0"/>
          </a:p>
        </p:txBody>
      </p:sp>
      <p:sp>
        <p:nvSpPr>
          <p:cNvPr id="4" name="Text Placeholder 3"/>
          <p:cNvSpPr>
            <a:spLocks noGrp="1"/>
          </p:cNvSpPr>
          <p:nvPr>
            <p:ph type="body" idx="2"/>
          </p:nvPr>
        </p:nvSpPr>
        <p:spPr/>
        <p:txBody>
          <a:bodyPr/>
          <a:lstStyle/>
          <a:p>
            <a:pPr>
              <a:buFont typeface="Wingdings" charset="2"/>
              <a:buChar char="Ø"/>
            </a:pPr>
            <a:r>
              <a:rPr lang="en-US" dirty="0" smtClean="0"/>
              <a:t>Improved retention of foster parents</a:t>
            </a:r>
          </a:p>
          <a:p>
            <a:pPr>
              <a:buFont typeface="Wingdings" charset="2"/>
              <a:buChar char="Ø"/>
            </a:pPr>
            <a:r>
              <a:rPr lang="en-US" dirty="0" smtClean="0"/>
              <a:t>Significant reduction in # moves for children</a:t>
            </a:r>
          </a:p>
          <a:p>
            <a:pPr>
              <a:buFont typeface="Wingdings" charset="2"/>
              <a:buChar char="Ø"/>
            </a:pPr>
            <a:r>
              <a:rPr lang="en-US" dirty="0" smtClean="0"/>
              <a:t>Significant increase in # of adoptions</a:t>
            </a:r>
            <a:endParaRPr lang="en-US" dirty="0"/>
          </a:p>
        </p:txBody>
      </p:sp>
      <p:sp>
        <p:nvSpPr>
          <p:cNvPr id="5" name="Text Placeholder 4"/>
          <p:cNvSpPr>
            <a:spLocks noGrp="1"/>
          </p:cNvSpPr>
          <p:nvPr>
            <p:ph type="body" idx="3"/>
          </p:nvPr>
        </p:nvSpPr>
        <p:spPr/>
        <p:txBody>
          <a:bodyPr/>
          <a:lstStyle/>
          <a:p>
            <a:r>
              <a:rPr lang="en-US" sz="3600" dirty="0" smtClean="0"/>
              <a:t>New </a:t>
            </a:r>
            <a:r>
              <a:rPr lang="en-US" sz="3600" dirty="0" smtClean="0"/>
              <a:t>York - Early</a:t>
            </a:r>
            <a:endParaRPr lang="en-US" sz="3600" dirty="0"/>
          </a:p>
        </p:txBody>
      </p:sp>
      <p:sp>
        <p:nvSpPr>
          <p:cNvPr id="6" name="Text Placeholder 5"/>
          <p:cNvSpPr>
            <a:spLocks noGrp="1"/>
          </p:cNvSpPr>
          <p:nvPr>
            <p:ph type="body" idx="4"/>
          </p:nvPr>
        </p:nvSpPr>
        <p:spPr/>
        <p:txBody>
          <a:bodyPr/>
          <a:lstStyle/>
          <a:p>
            <a:pPr>
              <a:buFont typeface="Wingdings" charset="2"/>
              <a:buChar char="Ø"/>
            </a:pPr>
            <a:r>
              <a:rPr lang="en-US" sz="1800" dirty="0"/>
              <a:t>Data collection</a:t>
            </a:r>
          </a:p>
          <a:p>
            <a:pPr>
              <a:buFont typeface="Wingdings" charset="2"/>
              <a:buChar char="Ø"/>
            </a:pPr>
            <a:r>
              <a:rPr lang="en-US" sz="1800" dirty="0"/>
              <a:t>What foster parents are reporting</a:t>
            </a:r>
          </a:p>
          <a:p>
            <a:pPr>
              <a:buFont typeface="Wingdings" charset="2"/>
              <a:buChar char="Ø"/>
            </a:pPr>
            <a:r>
              <a:rPr lang="en-US" sz="1800" dirty="0"/>
              <a:t>What volunteers </a:t>
            </a:r>
            <a:r>
              <a:rPr lang="en-US" sz="1800" dirty="0" smtClean="0"/>
              <a:t>are reporting</a:t>
            </a:r>
          </a:p>
          <a:p>
            <a:pPr>
              <a:buFont typeface="Wingdings" charset="2"/>
              <a:buChar char="Ø"/>
            </a:pPr>
            <a:r>
              <a:rPr lang="en-US" sz="1800" dirty="0" smtClean="0"/>
              <a:t>What are partners are saying</a:t>
            </a:r>
            <a:endParaRPr lang="is-IS" sz="1800" dirty="0"/>
          </a:p>
          <a:p>
            <a:pPr>
              <a:buFont typeface="Wingdings" charset="2"/>
              <a:buChar char="Ø"/>
            </a:pPr>
            <a:r>
              <a:rPr lang="is-IS" sz="1800" dirty="0"/>
              <a:t>0 </a:t>
            </a:r>
            <a:r>
              <a:rPr lang="is-IS" sz="1800" dirty="0" smtClean="0"/>
              <a:t>requests for </a:t>
            </a:r>
            <a:r>
              <a:rPr lang="is-IS" sz="1800" dirty="0"/>
              <a:t>children </a:t>
            </a:r>
            <a:r>
              <a:rPr lang="is-IS" sz="1800" dirty="0" smtClean="0"/>
              <a:t>to be </a:t>
            </a:r>
            <a:r>
              <a:rPr lang="is-IS" sz="1800" dirty="0"/>
              <a:t>moved</a:t>
            </a:r>
          </a:p>
          <a:p>
            <a:pPr>
              <a:buFont typeface="Wingdings" charset="2"/>
              <a:buChar char="Ø"/>
            </a:pPr>
            <a:r>
              <a:rPr lang="is-IS" sz="1800" dirty="0"/>
              <a:t>0 unplanned moves</a:t>
            </a:r>
          </a:p>
          <a:p>
            <a:pPr>
              <a:buFont typeface="Wingdings" charset="2"/>
              <a:buChar char="Ø"/>
            </a:pPr>
            <a:r>
              <a:rPr lang="is-IS" sz="1800" dirty="0"/>
              <a:t>100% retention </a:t>
            </a:r>
            <a:r>
              <a:rPr lang="is-IS" sz="1800" dirty="0" smtClean="0"/>
              <a:t>of volunteers</a:t>
            </a:r>
            <a:endParaRPr lang="is-IS" sz="1800" dirty="0"/>
          </a:p>
          <a:p>
            <a:pPr>
              <a:buFont typeface="Wingdings" charset="2"/>
              <a:buChar char="Ø"/>
            </a:pPr>
            <a:r>
              <a:rPr lang="is-IS" sz="1800" dirty="0"/>
              <a:t>Post permanency support</a:t>
            </a:r>
          </a:p>
          <a:p>
            <a:endParaRPr lang="en-US" dirty="0"/>
          </a:p>
        </p:txBody>
      </p:sp>
      <p:sp>
        <p:nvSpPr>
          <p:cNvPr id="7" name="Slide Number Placeholder 6"/>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chemeClr val="bg1"/>
                </a:solidFill>
                <a:latin typeface="Calibri"/>
                <a:ea typeface="Calibri"/>
                <a:cs typeface="Calibri"/>
                <a:sym typeface="Calibri"/>
              </a:rPr>
              <a:t>21</a:t>
            </a:fld>
            <a:endParaRPr lang="en-US" sz="1600" b="0" i="0" u="none" strike="noStrike" cap="none" dirty="0">
              <a:solidFill>
                <a:schemeClr val="bg1"/>
              </a:solidFill>
              <a:latin typeface="Calibri"/>
              <a:ea typeface="Calibri"/>
              <a:cs typeface="Calibri"/>
              <a:sym typeface="Calibri"/>
            </a:endParaRPr>
          </a:p>
        </p:txBody>
      </p:sp>
    </p:spTree>
    <p:extLst>
      <p:ext uri="{BB962C8B-B14F-4D97-AF65-F5344CB8AC3E}">
        <p14:creationId xmlns:p14="http://schemas.microsoft.com/office/powerpoint/2010/main" val="20724225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Budget &amp; Financing</a:t>
            </a:r>
            <a:endParaRPr lang="en-US" dirty="0">
              <a:solidFill>
                <a:srgbClr val="00B7A3"/>
              </a:solidFill>
            </a:endParaRPr>
          </a:p>
        </p:txBody>
      </p:sp>
      <p:sp>
        <p:nvSpPr>
          <p:cNvPr id="3" name="Text Placeholder 2"/>
          <p:cNvSpPr>
            <a:spLocks noGrp="1"/>
          </p:cNvSpPr>
          <p:nvPr>
            <p:ph type="body" idx="1"/>
          </p:nvPr>
        </p:nvSpPr>
        <p:spPr/>
        <p:txBody>
          <a:bodyPr/>
          <a:lstStyle/>
          <a:p>
            <a:pPr>
              <a:buFont typeface="Wingdings" charset="2"/>
              <a:buChar char="Ø"/>
            </a:pPr>
            <a:r>
              <a:rPr lang="en-US" dirty="0"/>
              <a:t>Need a coordinator – </a:t>
            </a:r>
            <a:r>
              <a:rPr lang="en-US" dirty="0" smtClean="0"/>
              <a:t>1 FTE </a:t>
            </a:r>
            <a:r>
              <a:rPr lang="en-US" dirty="0"/>
              <a:t>can serve 12 families and teams</a:t>
            </a:r>
          </a:p>
          <a:p>
            <a:pPr>
              <a:buFont typeface="Wingdings" charset="2"/>
              <a:buChar char="Ø"/>
            </a:pPr>
            <a:r>
              <a:rPr lang="en-US" dirty="0"/>
              <a:t>Need </a:t>
            </a:r>
            <a:r>
              <a:rPr lang="en-US" dirty="0" smtClean="0"/>
              <a:t>dedicated development staff</a:t>
            </a:r>
            <a:endParaRPr lang="en-US" dirty="0"/>
          </a:p>
          <a:p>
            <a:pPr>
              <a:buFont typeface="Wingdings" charset="2"/>
              <a:buChar char="Ø"/>
            </a:pPr>
            <a:r>
              <a:rPr lang="en-US" dirty="0"/>
              <a:t>Need </a:t>
            </a:r>
            <a:r>
              <a:rPr lang="en-US" dirty="0" smtClean="0"/>
              <a:t>administrative </a:t>
            </a:r>
            <a:r>
              <a:rPr lang="en-US" dirty="0"/>
              <a:t>supports and coordination </a:t>
            </a:r>
          </a:p>
          <a:p>
            <a:pPr>
              <a:buFont typeface="Wingdings" charset="2"/>
              <a:buChar char="Ø"/>
            </a:pPr>
            <a:r>
              <a:rPr lang="en-US" dirty="0"/>
              <a:t>Background </a:t>
            </a:r>
            <a:r>
              <a:rPr lang="en-US" dirty="0" smtClean="0"/>
              <a:t>checks, insurance, </a:t>
            </a:r>
            <a:r>
              <a:rPr lang="en-US" dirty="0"/>
              <a:t>office </a:t>
            </a:r>
            <a:r>
              <a:rPr lang="en-US" dirty="0" smtClean="0"/>
              <a:t>costs</a:t>
            </a:r>
          </a:p>
          <a:p>
            <a:pPr indent="0">
              <a:buNone/>
            </a:pPr>
            <a:endParaRPr lang="en-US" dirty="0"/>
          </a:p>
          <a:p>
            <a:pPr>
              <a:buFont typeface="Wingdings" charset="2"/>
              <a:buChar char="Ø"/>
            </a:pPr>
            <a:r>
              <a:rPr lang="en-US" dirty="0"/>
              <a:t>Colorado was entirely privately funded</a:t>
            </a:r>
          </a:p>
          <a:p>
            <a:pPr>
              <a:buFont typeface="Wingdings" charset="2"/>
              <a:buChar char="Ø"/>
            </a:pPr>
            <a:r>
              <a:rPr lang="en-US" dirty="0"/>
              <a:t>New York is a mix of federal state and private $</a:t>
            </a:r>
          </a:p>
          <a:p>
            <a:pPr>
              <a:buFont typeface="Wingdings" charset="2"/>
              <a:buChar char="Ø"/>
            </a:pPr>
            <a:r>
              <a:rPr lang="en-US" dirty="0"/>
              <a:t>Open question is what % of budget can be privately funded (remaining outside of the CW)</a:t>
            </a:r>
          </a:p>
          <a:p>
            <a:endParaRPr lang="en-US" dirty="0"/>
          </a:p>
          <a:p>
            <a:endParaRPr lang="en-US" dirty="0" smtClean="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22</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539721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Challenges</a:t>
            </a:r>
            <a:endParaRPr lang="en-US" dirty="0">
              <a:solidFill>
                <a:srgbClr val="00B7A3"/>
              </a:solidFill>
            </a:endParaRPr>
          </a:p>
        </p:txBody>
      </p:sp>
      <p:sp>
        <p:nvSpPr>
          <p:cNvPr id="3" name="Text Placeholder 2"/>
          <p:cNvSpPr>
            <a:spLocks noGrp="1"/>
          </p:cNvSpPr>
          <p:nvPr>
            <p:ph type="body" idx="1"/>
          </p:nvPr>
        </p:nvSpPr>
        <p:spPr/>
        <p:txBody>
          <a:bodyPr/>
          <a:lstStyle/>
          <a:p>
            <a:pPr marL="0">
              <a:spcBef>
                <a:spcPts val="0"/>
              </a:spcBef>
              <a:spcAft>
                <a:spcPts val="600"/>
              </a:spcAft>
            </a:pPr>
            <a:r>
              <a:rPr lang="en-US" b="1" dirty="0"/>
              <a:t>Program</a:t>
            </a:r>
          </a:p>
          <a:p>
            <a:pPr marL="0">
              <a:spcBef>
                <a:spcPts val="0"/>
              </a:spcBef>
              <a:spcAft>
                <a:spcPts val="600"/>
              </a:spcAft>
              <a:buFont typeface="Wingdings" charset="2"/>
              <a:buChar char="Ø"/>
            </a:pPr>
            <a:r>
              <a:rPr lang="en-US" dirty="0"/>
              <a:t>Board Support</a:t>
            </a:r>
          </a:p>
          <a:p>
            <a:pPr marL="0">
              <a:spcBef>
                <a:spcPts val="0"/>
              </a:spcBef>
              <a:spcAft>
                <a:spcPts val="600"/>
              </a:spcAft>
              <a:buFont typeface="Wingdings" charset="2"/>
              <a:buChar char="Ø"/>
            </a:pPr>
            <a:r>
              <a:rPr lang="en-US" dirty="0"/>
              <a:t>Building partnerships</a:t>
            </a:r>
          </a:p>
          <a:p>
            <a:pPr marL="0">
              <a:spcBef>
                <a:spcPts val="0"/>
              </a:spcBef>
              <a:spcAft>
                <a:spcPts val="600"/>
              </a:spcAft>
              <a:buFont typeface="Wingdings" charset="2"/>
              <a:buChar char="Ø"/>
            </a:pPr>
            <a:r>
              <a:rPr lang="en-US" dirty="0"/>
              <a:t>Length of time to develop teams</a:t>
            </a:r>
          </a:p>
          <a:p>
            <a:pPr marL="0">
              <a:spcBef>
                <a:spcPts val="0"/>
              </a:spcBef>
              <a:spcAft>
                <a:spcPts val="600"/>
              </a:spcAft>
              <a:buFont typeface="Wingdings" charset="2"/>
              <a:buChar char="Ø"/>
            </a:pPr>
            <a:r>
              <a:rPr lang="en-US" dirty="0"/>
              <a:t>Team development – critical role coordinator</a:t>
            </a:r>
          </a:p>
          <a:p>
            <a:pPr marL="0">
              <a:spcBef>
                <a:spcPts val="0"/>
              </a:spcBef>
              <a:spcAft>
                <a:spcPts val="600"/>
              </a:spcAft>
            </a:pPr>
            <a:r>
              <a:rPr lang="en-US" b="1" dirty="0"/>
              <a:t>Fiscal</a:t>
            </a:r>
          </a:p>
          <a:p>
            <a:pPr marL="0">
              <a:spcBef>
                <a:spcPts val="0"/>
              </a:spcBef>
              <a:spcAft>
                <a:spcPts val="600"/>
              </a:spcAft>
              <a:buFont typeface="Wingdings" charset="2"/>
              <a:buChar char="Ø"/>
            </a:pPr>
            <a:r>
              <a:rPr lang="en-US" dirty="0"/>
              <a:t>Start up </a:t>
            </a:r>
            <a:r>
              <a:rPr lang="en-US" dirty="0" smtClean="0"/>
              <a:t>$</a:t>
            </a:r>
          </a:p>
          <a:p>
            <a:pPr marL="0">
              <a:spcBef>
                <a:spcPts val="0"/>
              </a:spcBef>
              <a:spcAft>
                <a:spcPts val="600"/>
              </a:spcAft>
              <a:buFont typeface="Wingdings" charset="2"/>
              <a:buChar char="Ø"/>
            </a:pPr>
            <a:r>
              <a:rPr lang="en-US" dirty="0" smtClean="0"/>
              <a:t>Community awareness</a:t>
            </a:r>
            <a:endParaRPr lang="en-US" dirty="0"/>
          </a:p>
          <a:p>
            <a:pPr marL="0">
              <a:spcBef>
                <a:spcPts val="0"/>
              </a:spcBef>
              <a:spcAft>
                <a:spcPts val="600"/>
              </a:spcAft>
              <a:buFont typeface="Wingdings" charset="2"/>
              <a:buChar char="Ø"/>
            </a:pPr>
            <a:r>
              <a:rPr lang="en-US" dirty="0"/>
              <a:t>Building and sustaining relationships with local </a:t>
            </a:r>
            <a:r>
              <a:rPr lang="en-US" dirty="0" smtClean="0"/>
              <a:t>philanthropies </a:t>
            </a:r>
          </a:p>
          <a:p>
            <a:pPr marL="0">
              <a:spcBef>
                <a:spcPts val="0"/>
              </a:spcBef>
              <a:spcAft>
                <a:spcPts val="600"/>
              </a:spcAft>
              <a:buFont typeface="Wingdings" charset="2"/>
              <a:buChar char="Ø"/>
            </a:pPr>
            <a:r>
              <a:rPr lang="en-US" dirty="0" smtClean="0"/>
              <a:t>Financing fundraising and other development work</a:t>
            </a:r>
            <a:endParaRPr lang="en-US" dirty="0"/>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23</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768297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Potential - </a:t>
            </a:r>
            <a:r>
              <a:rPr lang="en-US" dirty="0">
                <a:solidFill>
                  <a:srgbClr val="00B7A3"/>
                </a:solidFill>
              </a:rPr>
              <a:t>Long Term </a:t>
            </a:r>
          </a:p>
        </p:txBody>
      </p:sp>
      <p:sp>
        <p:nvSpPr>
          <p:cNvPr id="3" name="Text Placeholder 2"/>
          <p:cNvSpPr>
            <a:spLocks noGrp="1"/>
          </p:cNvSpPr>
          <p:nvPr>
            <p:ph type="body" idx="1"/>
          </p:nvPr>
        </p:nvSpPr>
        <p:spPr/>
        <p:txBody>
          <a:bodyPr/>
          <a:lstStyle/>
          <a:p>
            <a:r>
              <a:rPr lang="en-US" dirty="0" smtClean="0"/>
              <a:t>When you ask caregivers what they need – they know the answer</a:t>
            </a:r>
            <a:r>
              <a:rPr lang="en-US" dirty="0" smtClean="0"/>
              <a:t>.</a:t>
            </a:r>
          </a:p>
          <a:p>
            <a:r>
              <a:rPr lang="en-US" dirty="0" smtClean="0"/>
              <a:t>For FFNY Re-envisioning </a:t>
            </a:r>
            <a:r>
              <a:rPr lang="en-US" dirty="0"/>
              <a:t>foster care starts with a different question </a:t>
            </a:r>
            <a:r>
              <a:rPr lang="en-US" dirty="0" smtClean="0"/>
              <a:t>to a </a:t>
            </a:r>
            <a:r>
              <a:rPr lang="en-US" dirty="0"/>
              <a:t>different </a:t>
            </a:r>
            <a:r>
              <a:rPr lang="en-US" dirty="0" smtClean="0"/>
              <a:t>respondent</a:t>
            </a:r>
            <a:endParaRPr lang="en-US" dirty="0"/>
          </a:p>
          <a:p>
            <a:pPr>
              <a:buFont typeface="Wingdings" charset="2"/>
              <a:buChar char="Ø"/>
            </a:pPr>
            <a:r>
              <a:rPr lang="en-US" dirty="0"/>
              <a:t>Families?</a:t>
            </a:r>
          </a:p>
          <a:p>
            <a:pPr>
              <a:buFont typeface="Wingdings" charset="2"/>
              <a:buChar char="Ø"/>
            </a:pPr>
            <a:r>
              <a:rPr lang="en-US" dirty="0"/>
              <a:t>Children?</a:t>
            </a:r>
          </a:p>
          <a:p>
            <a:pPr>
              <a:buFont typeface="Wingdings" charset="2"/>
              <a:buChar char="Ø"/>
            </a:pPr>
            <a:r>
              <a:rPr lang="en-US" dirty="0"/>
              <a:t>Volunteers?</a:t>
            </a:r>
          </a:p>
          <a:p>
            <a:pPr>
              <a:buFont typeface="Wingdings" charset="2"/>
              <a:buChar char="Ø"/>
            </a:pPr>
            <a:r>
              <a:rPr lang="en-US" dirty="0"/>
              <a:t>Community?</a:t>
            </a:r>
          </a:p>
          <a:p>
            <a:pPr>
              <a:buFont typeface="Wingdings" charset="2"/>
              <a:buChar char="Ø"/>
            </a:pPr>
            <a:r>
              <a:rPr lang="en-US" dirty="0"/>
              <a:t>System?</a:t>
            </a:r>
          </a:p>
          <a:p>
            <a:endParaRPr lang="en-US" dirty="0" smtClean="0"/>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24</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3823662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Shape 201"/>
          <p:cNvSpPr txBox="1">
            <a:spLocks noGrp="1"/>
          </p:cNvSpPr>
          <p:nvPr>
            <p:ph type="title"/>
          </p:nvPr>
        </p:nvSpPr>
        <p:spPr>
          <a:xfrm>
            <a:off x="1043489" y="286603"/>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i="0" u="none" strike="noStrike" cap="none" dirty="0">
                <a:solidFill>
                  <a:srgbClr val="00B7A3"/>
                </a:solidFill>
                <a:ea typeface="Calibri"/>
                <a:sym typeface="Calibri"/>
              </a:rPr>
              <a:t>How </a:t>
            </a:r>
            <a:r>
              <a:rPr lang="en-US" sz="4400" i="0" u="none" strike="noStrike" cap="none" dirty="0" smtClean="0">
                <a:solidFill>
                  <a:srgbClr val="00B7A3"/>
                </a:solidFill>
                <a:ea typeface="Calibri"/>
                <a:sym typeface="Calibri"/>
              </a:rPr>
              <a:t>you can </a:t>
            </a:r>
            <a:r>
              <a:rPr lang="en-US" sz="4400" dirty="0">
                <a:solidFill>
                  <a:srgbClr val="00B7A3"/>
                </a:solidFill>
                <a:ea typeface="Calibri"/>
              </a:rPr>
              <a:t>h</a:t>
            </a:r>
            <a:r>
              <a:rPr lang="en-US" sz="4400" i="0" u="none" strike="noStrike" cap="none" dirty="0" smtClean="0">
                <a:solidFill>
                  <a:srgbClr val="00B7A3"/>
                </a:solidFill>
                <a:ea typeface="Calibri"/>
                <a:sym typeface="Calibri"/>
              </a:rPr>
              <a:t>elp </a:t>
            </a:r>
            <a:r>
              <a:rPr lang="en-US" sz="4400" dirty="0">
                <a:solidFill>
                  <a:srgbClr val="00B7A3"/>
                </a:solidFill>
                <a:ea typeface="Calibri"/>
              </a:rPr>
              <a:t>u</a:t>
            </a:r>
            <a:r>
              <a:rPr lang="en-US" sz="4400" i="0" u="none" strike="noStrike" cap="none" dirty="0" smtClean="0">
                <a:solidFill>
                  <a:srgbClr val="00B7A3"/>
                </a:solidFill>
                <a:ea typeface="Calibri"/>
                <a:sym typeface="Calibri"/>
              </a:rPr>
              <a:t>s </a:t>
            </a:r>
            <a:r>
              <a:rPr lang="en-US" sz="4400" dirty="0" smtClean="0">
                <a:solidFill>
                  <a:srgbClr val="00B7A3"/>
                </a:solidFill>
                <a:ea typeface="Calibri"/>
              </a:rPr>
              <a:t>a</a:t>
            </a:r>
            <a:r>
              <a:rPr lang="en-US" sz="4400" i="0" u="none" strike="noStrike" cap="none" dirty="0" smtClean="0">
                <a:solidFill>
                  <a:srgbClr val="00B7A3"/>
                </a:solidFill>
                <a:ea typeface="Calibri"/>
                <a:sym typeface="Calibri"/>
              </a:rPr>
              <a:t>chieve our </a:t>
            </a:r>
            <a:r>
              <a:rPr lang="en-US" sz="4400" dirty="0">
                <a:solidFill>
                  <a:srgbClr val="00B7A3"/>
                </a:solidFill>
                <a:ea typeface="Calibri"/>
              </a:rPr>
              <a:t>g</a:t>
            </a:r>
            <a:r>
              <a:rPr lang="en-US" sz="4400" i="0" u="none" strike="noStrike" cap="none" dirty="0" smtClean="0">
                <a:solidFill>
                  <a:srgbClr val="00B7A3"/>
                </a:solidFill>
                <a:ea typeface="Calibri"/>
                <a:sym typeface="Calibri"/>
              </a:rPr>
              <a:t>oals</a:t>
            </a:r>
            <a:endParaRPr lang="en-US" sz="4400" i="0" u="none" strike="noStrike" cap="none" dirty="0">
              <a:solidFill>
                <a:srgbClr val="00B7A3"/>
              </a:solidFill>
              <a:ea typeface="Calibri"/>
              <a:sym typeface="Calibri"/>
            </a:endParaRPr>
          </a:p>
        </p:txBody>
      </p:sp>
      <p:sp>
        <p:nvSpPr>
          <p:cNvPr id="202" name="Shape 202"/>
          <p:cNvSpPr txBox="1">
            <a:spLocks noGrp="1"/>
          </p:cNvSpPr>
          <p:nvPr>
            <p:ph type="body" idx="1"/>
          </p:nvPr>
        </p:nvSpPr>
        <p:spPr>
          <a:xfrm>
            <a:off x="1124174" y="2016062"/>
            <a:ext cx="10058399" cy="4023360"/>
          </a:xfrm>
          <a:prstGeom prst="rect">
            <a:avLst/>
          </a:prstGeom>
          <a:noFill/>
          <a:ln>
            <a:noFill/>
          </a:ln>
        </p:spPr>
        <p:txBody>
          <a:bodyPr lIns="0" tIns="45700" rIns="0" bIns="45700" anchor="t" anchorCtr="0">
            <a:noAutofit/>
          </a:bodyPr>
          <a:lstStyle/>
          <a:p>
            <a:pPr marL="495300" marR="0" lvl="0" indent="-457200" algn="l" rtl="0">
              <a:lnSpc>
                <a:spcPct val="100000"/>
              </a:lnSpc>
              <a:spcBef>
                <a:spcPts val="0"/>
              </a:spcBef>
              <a:spcAft>
                <a:spcPts val="600"/>
              </a:spcAft>
              <a:buClr>
                <a:srgbClr val="00B7A3"/>
              </a:buClr>
              <a:buSzPct val="120000"/>
              <a:buFont typeface="Wingdings" charset="2"/>
              <a:buChar char="Ø"/>
            </a:pPr>
            <a:r>
              <a:rPr lang="en-US" sz="2700" dirty="0" smtClean="0">
                <a:solidFill>
                  <a:schemeClr val="tx1"/>
                </a:solidFill>
              </a:rPr>
              <a:t>Join </a:t>
            </a:r>
            <a:r>
              <a:rPr lang="en-US" sz="2700" dirty="0">
                <a:solidFill>
                  <a:schemeClr val="tx1"/>
                </a:solidFill>
              </a:rPr>
              <a:t>our mailing list for Fostering Futures NY </a:t>
            </a:r>
            <a:r>
              <a:rPr lang="en-US" sz="2700" dirty="0" smtClean="0">
                <a:solidFill>
                  <a:schemeClr val="tx1"/>
                </a:solidFill>
              </a:rPr>
              <a:t>emails.</a:t>
            </a:r>
            <a:endParaRPr lang="en-US" sz="2700" dirty="0">
              <a:solidFill>
                <a:schemeClr val="tx1"/>
              </a:solidFill>
            </a:endParaRPr>
          </a:p>
          <a:p>
            <a:pPr marL="495300" indent="-457200">
              <a:lnSpc>
                <a:spcPts val="2800"/>
              </a:lnSpc>
              <a:spcBef>
                <a:spcPts val="0"/>
              </a:spcBef>
              <a:spcAft>
                <a:spcPts val="600"/>
              </a:spcAft>
              <a:buClr>
                <a:srgbClr val="00B7A3"/>
              </a:buClr>
              <a:buSzPct val="120000"/>
              <a:buFont typeface="Wingdings" charset="2"/>
              <a:buChar char="Ø"/>
            </a:pPr>
            <a:r>
              <a:rPr lang="en-US" sz="2700" dirty="0">
                <a:solidFill>
                  <a:schemeClr val="tx1"/>
                </a:solidFill>
              </a:rPr>
              <a:t>Recruit volunteer teams by providing us with contact information/introductions for community groups you are </a:t>
            </a:r>
            <a:r>
              <a:rPr lang="en-US" sz="2700" dirty="0" smtClean="0">
                <a:solidFill>
                  <a:schemeClr val="tx1"/>
                </a:solidFill>
              </a:rPr>
              <a:t/>
            </a:r>
            <a:br>
              <a:rPr lang="en-US" sz="2700" dirty="0" smtClean="0">
                <a:solidFill>
                  <a:schemeClr val="tx1"/>
                </a:solidFill>
              </a:rPr>
            </a:br>
            <a:r>
              <a:rPr lang="en-US" sz="2700" dirty="0" smtClean="0">
                <a:solidFill>
                  <a:schemeClr val="tx1"/>
                </a:solidFill>
              </a:rPr>
              <a:t>engaged </a:t>
            </a:r>
            <a:r>
              <a:rPr lang="en-US" sz="2700" dirty="0">
                <a:solidFill>
                  <a:schemeClr val="tx1"/>
                </a:solidFill>
              </a:rPr>
              <a:t>with</a:t>
            </a:r>
            <a:r>
              <a:rPr lang="en-US" sz="2700" dirty="0" smtClean="0">
                <a:solidFill>
                  <a:schemeClr val="tx1"/>
                </a:solidFill>
              </a:rPr>
              <a:t>.</a:t>
            </a:r>
            <a:endParaRPr lang="en-US" sz="2700" b="1" dirty="0" smtClean="0">
              <a:solidFill>
                <a:srgbClr val="FF0000"/>
              </a:solidFill>
            </a:endParaRPr>
          </a:p>
          <a:p>
            <a:pPr marL="495300" indent="-457200">
              <a:lnSpc>
                <a:spcPct val="100000"/>
              </a:lnSpc>
              <a:spcBef>
                <a:spcPts val="0"/>
              </a:spcBef>
              <a:spcAft>
                <a:spcPts val="600"/>
              </a:spcAft>
              <a:buClr>
                <a:srgbClr val="00B7A3"/>
              </a:buClr>
              <a:buSzPct val="120000"/>
              <a:buFont typeface="Wingdings" charset="2"/>
              <a:buChar char="Ø"/>
            </a:pPr>
            <a:r>
              <a:rPr lang="en-US" sz="2700" dirty="0" smtClean="0">
                <a:solidFill>
                  <a:schemeClr val="tx1"/>
                </a:solidFill>
              </a:rPr>
              <a:t>Promote awareness by sharing info with friends/colleagues.</a:t>
            </a:r>
          </a:p>
          <a:p>
            <a:pPr marL="495300" indent="-457200">
              <a:lnSpc>
                <a:spcPct val="100000"/>
              </a:lnSpc>
              <a:spcBef>
                <a:spcPts val="0"/>
              </a:spcBef>
              <a:spcAft>
                <a:spcPts val="600"/>
              </a:spcAft>
              <a:buClr>
                <a:srgbClr val="00B7A3"/>
              </a:buClr>
              <a:buSzPct val="120000"/>
              <a:buFont typeface="Wingdings" charset="2"/>
              <a:buChar char="Ø"/>
            </a:pPr>
            <a:r>
              <a:rPr lang="en-US" sz="2700" dirty="0" smtClean="0">
                <a:solidFill>
                  <a:schemeClr val="tx1"/>
                </a:solidFill>
              </a:rPr>
              <a:t>Donate </a:t>
            </a:r>
            <a:r>
              <a:rPr lang="en-US" sz="2700" dirty="0">
                <a:solidFill>
                  <a:schemeClr val="tx1"/>
                </a:solidFill>
              </a:rPr>
              <a:t>to our </a:t>
            </a:r>
            <a:r>
              <a:rPr lang="en-US" sz="2700" dirty="0" smtClean="0">
                <a:solidFill>
                  <a:schemeClr val="tx1"/>
                </a:solidFill>
              </a:rPr>
              <a:t>program </a:t>
            </a:r>
            <a:r>
              <a:rPr lang="en-US" sz="2700" dirty="0" smtClean="0">
                <a:solidFill>
                  <a:srgbClr val="00B7A3"/>
                </a:solidFill>
                <a:hlinkClick r:id="rId3"/>
              </a:rPr>
              <a:t>www.welfareresearch.org/ffny.html</a:t>
            </a:r>
            <a:r>
              <a:rPr lang="en-US" sz="2700" dirty="0" smtClean="0">
                <a:solidFill>
                  <a:srgbClr val="00B7A3"/>
                </a:solidFill>
              </a:rPr>
              <a:t> </a:t>
            </a:r>
            <a:endParaRPr lang="en-US" sz="2700" dirty="0">
              <a:solidFill>
                <a:srgbClr val="00B7A3"/>
              </a:solidFill>
            </a:endParaRPr>
          </a:p>
          <a:p>
            <a:pPr marL="495300" lvl="4" indent="-457200">
              <a:lnSpc>
                <a:spcPct val="100000"/>
              </a:lnSpc>
              <a:spcBef>
                <a:spcPts val="0"/>
              </a:spcBef>
              <a:spcAft>
                <a:spcPts val="0"/>
              </a:spcAft>
              <a:buClr>
                <a:srgbClr val="00B7A3"/>
              </a:buClr>
              <a:buSzPct val="120000"/>
              <a:buFont typeface="Wingdings" charset="2"/>
              <a:buChar char="Ø"/>
            </a:pPr>
            <a:r>
              <a:rPr lang="en-US" sz="2700" dirty="0">
                <a:solidFill>
                  <a:schemeClr val="tx1"/>
                </a:solidFill>
              </a:rPr>
              <a:t>Like us on Facebook and share with </a:t>
            </a:r>
            <a:r>
              <a:rPr lang="en-US" sz="2700" dirty="0" smtClean="0">
                <a:solidFill>
                  <a:schemeClr val="tx1"/>
                </a:solidFill>
              </a:rPr>
              <a:t>friends.</a:t>
            </a:r>
            <a:endParaRPr lang="en-US" sz="2700" dirty="0">
              <a:solidFill>
                <a:schemeClr val="tx1"/>
              </a:solidFill>
            </a:endParaRPr>
          </a:p>
          <a:p>
            <a:pPr marL="1085850" lvl="4" indent="-342900">
              <a:lnSpc>
                <a:spcPct val="100000"/>
              </a:lnSpc>
              <a:spcBef>
                <a:spcPts val="0"/>
              </a:spcBef>
              <a:spcAft>
                <a:spcPts val="0"/>
              </a:spcAft>
              <a:buClr>
                <a:srgbClr val="5A9632"/>
              </a:buClr>
              <a:buSzPct val="100000"/>
              <a:buFont typeface="Wingdings" charset="2"/>
              <a:buChar char="Ø"/>
            </a:pPr>
            <a:r>
              <a:rPr lang="en-US" sz="2400" dirty="0">
                <a:solidFill>
                  <a:schemeClr val="tx1"/>
                </a:solidFill>
                <a:hlinkClick r:id="rId4"/>
              </a:rPr>
              <a:t>www.facebook.com/fosteringfuturesNY</a:t>
            </a:r>
          </a:p>
          <a:p>
            <a:pPr marL="0" marR="0" lvl="0" indent="0" algn="l" rtl="0">
              <a:lnSpc>
                <a:spcPct val="100000"/>
              </a:lnSpc>
              <a:spcBef>
                <a:spcPts val="0"/>
              </a:spcBef>
              <a:spcAft>
                <a:spcPts val="0"/>
              </a:spcAft>
              <a:buNone/>
            </a:pPr>
            <a:endParaRPr sz="3000" dirty="0"/>
          </a:p>
        </p:txBody>
      </p:sp>
      <p:sp>
        <p:nvSpPr>
          <p:cNvPr id="203" name="Shape 203"/>
          <p:cNvSpPr txBox="1">
            <a:spLocks noGrp="1"/>
          </p:cNvSpPr>
          <p:nvPr>
            <p:ph type="sldNum" idx="12"/>
          </p:nvPr>
        </p:nvSpPr>
        <p:spPr>
          <a:xfrm>
            <a:off x="10772216" y="6440735"/>
            <a:ext cx="525306"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25</a:t>
            </a:fld>
            <a:endParaRPr lang="en-US" sz="16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2" name="Shape 102"/>
          <p:cNvSpPr txBox="1"/>
          <p:nvPr/>
        </p:nvSpPr>
        <p:spPr>
          <a:xfrm>
            <a:off x="6650925" y="3541199"/>
            <a:ext cx="5072100" cy="1704569"/>
          </a:xfrm>
          <a:prstGeom prst="rect">
            <a:avLst/>
          </a:prstGeom>
          <a:noFill/>
          <a:ln>
            <a:noFill/>
          </a:ln>
        </p:spPr>
        <p:txBody>
          <a:bodyPr lIns="91425" tIns="91425" rIns="91425" bIns="91425" anchor="t" anchorCtr="0">
            <a:noAutofit/>
          </a:bodyPr>
          <a:lstStyle/>
          <a:p>
            <a:pPr lvl="0" rtl="0">
              <a:lnSpc>
                <a:spcPct val="90000"/>
              </a:lnSpc>
              <a:spcBef>
                <a:spcPts val="0"/>
              </a:spcBef>
              <a:spcAft>
                <a:spcPts val="200"/>
              </a:spcAft>
              <a:buClr>
                <a:schemeClr val="accent1"/>
              </a:buClr>
              <a:buSzPct val="25000"/>
              <a:buFont typeface="Calibri"/>
              <a:buNone/>
            </a:pPr>
            <a:r>
              <a:rPr lang="en-US" sz="2400" dirty="0" smtClean="0">
                <a:solidFill>
                  <a:schemeClr val="dk2"/>
                </a:solidFill>
                <a:latin typeface="Calibri"/>
                <a:ea typeface="Calibri"/>
                <a:cs typeface="Calibri"/>
                <a:sym typeface="Calibri"/>
              </a:rPr>
              <a:t>A program of:</a:t>
            </a:r>
          </a:p>
          <a:p>
            <a:pPr lvl="0" rtl="0">
              <a:lnSpc>
                <a:spcPct val="90000"/>
              </a:lnSpc>
              <a:spcBef>
                <a:spcPts val="0"/>
              </a:spcBef>
              <a:spcAft>
                <a:spcPts val="200"/>
              </a:spcAft>
              <a:buClr>
                <a:schemeClr val="accent1"/>
              </a:buClr>
              <a:buSzPct val="25000"/>
              <a:buFont typeface="Calibri"/>
              <a:buNone/>
            </a:pPr>
            <a:r>
              <a:rPr lang="en-US" sz="2400" b="1" dirty="0" smtClean="0">
                <a:solidFill>
                  <a:schemeClr val="dk2"/>
                </a:solidFill>
                <a:latin typeface="Calibri"/>
                <a:ea typeface="Calibri"/>
                <a:cs typeface="Calibri"/>
                <a:sym typeface="Calibri"/>
              </a:rPr>
              <a:t>WELFARE RESEARCH, INC. (WRI) </a:t>
            </a:r>
          </a:p>
          <a:p>
            <a:r>
              <a:rPr lang="en-US" sz="2000" dirty="0">
                <a:solidFill>
                  <a:srgbClr val="455F51"/>
                </a:solidFill>
                <a:latin typeface="Calibri" charset="0"/>
                <a:ea typeface="Calibri" charset="0"/>
                <a:cs typeface="Calibri" charset="0"/>
              </a:rPr>
              <a:t>14 Columbia Circle, Suite 104</a:t>
            </a:r>
          </a:p>
          <a:p>
            <a:r>
              <a:rPr lang="en-US" sz="2000" dirty="0">
                <a:solidFill>
                  <a:srgbClr val="455F51"/>
                </a:solidFill>
                <a:latin typeface="Calibri" charset="0"/>
                <a:ea typeface="Calibri" charset="0"/>
                <a:cs typeface="Calibri" charset="0"/>
              </a:rPr>
              <a:t>Albany, NY  </a:t>
            </a:r>
            <a:r>
              <a:rPr lang="en-US" sz="2000" dirty="0" smtClean="0">
                <a:solidFill>
                  <a:srgbClr val="455F51"/>
                </a:solidFill>
                <a:latin typeface="Calibri" charset="0"/>
                <a:ea typeface="Calibri" charset="0"/>
                <a:cs typeface="Calibri" charset="0"/>
              </a:rPr>
              <a:t>12203</a:t>
            </a:r>
            <a:r>
              <a:rPr lang="en-US" sz="2000" dirty="0" smtClean="0">
                <a:solidFill>
                  <a:srgbClr val="455F51"/>
                </a:solidFill>
                <a:latin typeface="Calibri" charset="0"/>
                <a:ea typeface="Calibri" charset="0"/>
                <a:cs typeface="Calibri" charset="0"/>
                <a:sym typeface="Calibri"/>
              </a:rPr>
              <a:t>             </a:t>
            </a:r>
            <a:endParaRPr lang="en-US" sz="2000" dirty="0">
              <a:solidFill>
                <a:srgbClr val="455F51"/>
              </a:solidFill>
              <a:latin typeface="Calibri" charset="0"/>
              <a:ea typeface="Calibri" charset="0"/>
              <a:cs typeface="Calibri" charset="0"/>
              <a:sym typeface="Calibri"/>
            </a:endParaRPr>
          </a:p>
        </p:txBody>
      </p:sp>
      <p:sp>
        <p:nvSpPr>
          <p:cNvPr id="104" name="Shape 104"/>
          <p:cNvSpPr txBox="1">
            <a:spLocks noGrp="1"/>
          </p:cNvSpPr>
          <p:nvPr>
            <p:ph type="subTitle" idx="4294967295"/>
          </p:nvPr>
        </p:nvSpPr>
        <p:spPr>
          <a:xfrm>
            <a:off x="1402475" y="3563100"/>
            <a:ext cx="4662600" cy="14301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spcAft>
                <a:spcPts val="0"/>
              </a:spcAft>
              <a:buClr>
                <a:schemeClr val="accent1"/>
              </a:buClr>
              <a:buSzPct val="25000"/>
              <a:buFont typeface="Calibri"/>
              <a:buNone/>
            </a:pPr>
            <a:r>
              <a:rPr lang="en-US" sz="2400" b="1" i="0" u="none" strike="noStrike" cap="none" dirty="0">
                <a:solidFill>
                  <a:schemeClr val="dk2"/>
                </a:solidFill>
                <a:latin typeface="Calibri" panose="020F0502020204030204" pitchFamily="34" charset="0"/>
                <a:cs typeface="Calibri" panose="020F0502020204030204" pitchFamily="34" charset="0"/>
                <a:sym typeface="Calibri"/>
              </a:rPr>
              <a:t>MEREDITH </a:t>
            </a:r>
            <a:r>
              <a:rPr lang="en-US" sz="2400" b="1" i="0" u="none" strike="noStrike" cap="none" dirty="0" smtClean="0">
                <a:solidFill>
                  <a:schemeClr val="dk2"/>
                </a:solidFill>
                <a:latin typeface="Calibri" panose="020F0502020204030204" pitchFamily="34" charset="0"/>
                <a:cs typeface="Calibri" panose="020F0502020204030204" pitchFamily="34" charset="0"/>
                <a:sym typeface="Calibri"/>
              </a:rPr>
              <a:t>OSTA</a:t>
            </a:r>
          </a:p>
          <a:p>
            <a:pPr marL="0" marR="0" lvl="0" indent="0" algn="l" rtl="0">
              <a:lnSpc>
                <a:spcPct val="90000"/>
              </a:lnSpc>
              <a:spcBef>
                <a:spcPts val="0"/>
              </a:spcBef>
              <a:spcAft>
                <a:spcPts val="0"/>
              </a:spcAft>
              <a:buClr>
                <a:schemeClr val="accent1"/>
              </a:buClr>
              <a:buSzPct val="25000"/>
              <a:buFont typeface="Calibri"/>
              <a:buNone/>
            </a:pPr>
            <a:r>
              <a:rPr lang="en-US" sz="2400" b="0" i="0" u="none" strike="noStrike" cap="none" dirty="0" smtClean="0">
                <a:solidFill>
                  <a:schemeClr val="dk2"/>
                </a:solidFill>
                <a:latin typeface="Calibri" panose="020F0502020204030204" pitchFamily="34" charset="0"/>
                <a:cs typeface="Calibri" panose="020F0502020204030204" pitchFamily="34" charset="0"/>
                <a:sym typeface="Calibri"/>
              </a:rPr>
              <a:t>PROGRAM </a:t>
            </a:r>
            <a:r>
              <a:rPr lang="en-US" sz="2400" b="0" i="0" u="none" strike="noStrike" cap="none" dirty="0">
                <a:solidFill>
                  <a:schemeClr val="dk2"/>
                </a:solidFill>
                <a:latin typeface="Calibri" panose="020F0502020204030204" pitchFamily="34" charset="0"/>
                <a:cs typeface="Calibri" panose="020F0502020204030204" pitchFamily="34" charset="0"/>
                <a:sym typeface="Calibri"/>
              </a:rPr>
              <a:t>DIRECTOR                      </a:t>
            </a:r>
            <a:r>
              <a:rPr lang="en-US" sz="2000" b="0" i="0" u="none" strike="noStrike" cap="none" dirty="0" smtClean="0">
                <a:solidFill>
                  <a:schemeClr val="dk2"/>
                </a:solidFill>
                <a:latin typeface="Calibri" panose="020F0502020204030204" pitchFamily="34" charset="0"/>
                <a:cs typeface="Calibri" panose="020F0502020204030204" pitchFamily="34" charset="0"/>
                <a:sym typeface="Calibri"/>
              </a:rPr>
              <a:t>518-713-4726 </a:t>
            </a:r>
            <a:r>
              <a:rPr lang="en-US" sz="2000" b="0" i="0" u="none" strike="noStrike" cap="none" dirty="0">
                <a:solidFill>
                  <a:schemeClr val="dk2"/>
                </a:solidFill>
                <a:latin typeface="Calibri" panose="020F0502020204030204" pitchFamily="34" charset="0"/>
                <a:cs typeface="Calibri" panose="020F0502020204030204" pitchFamily="34" charset="0"/>
                <a:sym typeface="Calibri"/>
              </a:rPr>
              <a:t>MOSTA@WELFARERESEARCH.ORG</a:t>
            </a:r>
          </a:p>
          <a:p>
            <a:pPr marL="0" marR="0" lvl="0" indent="0" algn="l" rtl="0">
              <a:lnSpc>
                <a:spcPct val="90000"/>
              </a:lnSpc>
              <a:spcBef>
                <a:spcPts val="1400"/>
              </a:spcBef>
              <a:spcAft>
                <a:spcPts val="200"/>
              </a:spcAft>
              <a:buClr>
                <a:schemeClr val="accent1"/>
              </a:buClr>
              <a:buSzPct val="25000"/>
              <a:buFont typeface="Calibri"/>
              <a:buNone/>
            </a:pPr>
            <a:endParaRPr sz="2000" b="0" i="0" u="none" strike="noStrike" cap="none" dirty="0">
              <a:solidFill>
                <a:schemeClr val="dk2"/>
              </a:solidFill>
              <a:latin typeface="Calibri"/>
              <a:ea typeface="Calibri"/>
              <a:cs typeface="Calibri"/>
              <a:sym typeface="Calibri"/>
            </a:endParaRPr>
          </a:p>
        </p:txBody>
      </p:sp>
      <p:grpSp>
        <p:nvGrpSpPr>
          <p:cNvPr id="5" name="Group 4"/>
          <p:cNvGrpSpPr/>
          <p:nvPr/>
        </p:nvGrpSpPr>
        <p:grpSpPr>
          <a:xfrm>
            <a:off x="1402463" y="5675274"/>
            <a:ext cx="9343525" cy="460170"/>
            <a:chOff x="1402463" y="5339780"/>
            <a:chExt cx="9343525" cy="460170"/>
          </a:xfrm>
        </p:grpSpPr>
        <p:pic>
          <p:nvPicPr>
            <p:cNvPr id="6" name="Shape 106"/>
            <p:cNvPicPr preferRelativeResize="0"/>
            <p:nvPr userDrawn="1"/>
          </p:nvPicPr>
          <p:blipFill rotWithShape="1">
            <a:blip r:embed="rId3">
              <a:alphaModFix/>
            </a:blip>
            <a:srcRect/>
            <a:stretch/>
          </p:blipFill>
          <p:spPr>
            <a:xfrm>
              <a:off x="5060729" y="5371250"/>
              <a:ext cx="2357399" cy="428700"/>
            </a:xfrm>
            <a:prstGeom prst="rect">
              <a:avLst/>
            </a:prstGeom>
            <a:noFill/>
            <a:ln>
              <a:noFill/>
            </a:ln>
          </p:spPr>
        </p:pic>
        <p:pic>
          <p:nvPicPr>
            <p:cNvPr id="7" name="Shape 107"/>
            <p:cNvPicPr preferRelativeResize="0"/>
            <p:nvPr userDrawn="1"/>
          </p:nvPicPr>
          <p:blipFill rotWithShape="1">
            <a:blip r:embed="rId4">
              <a:alphaModFix/>
            </a:blip>
            <a:srcRect/>
            <a:stretch/>
          </p:blipFill>
          <p:spPr>
            <a:xfrm>
              <a:off x="1402463" y="5391187"/>
              <a:ext cx="2227199" cy="388800"/>
            </a:xfrm>
            <a:prstGeom prst="rect">
              <a:avLst/>
            </a:prstGeom>
            <a:noFill/>
            <a:ln>
              <a:noFill/>
            </a:ln>
          </p:spPr>
        </p:pic>
        <p:pic>
          <p:nvPicPr>
            <p:cNvPr id="8" name="Picture 7"/>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726965" y="5339780"/>
              <a:ext cx="2019023" cy="457200"/>
            </a:xfrm>
            <a:prstGeom prst="rect">
              <a:avLst/>
            </a:prstGeom>
          </p:spPr>
        </p:pic>
      </p:gr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4087" y="839217"/>
            <a:ext cx="10268743" cy="2112264"/>
          </a:xfrm>
          <a:prstGeom prst="rect">
            <a:avLst/>
          </a:prstGeom>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1097279" y="296128"/>
            <a:ext cx="10058399"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chemeClr val="accent1"/>
              </a:buClr>
              <a:buSzPct val="25000"/>
              <a:buFont typeface="Calibri"/>
              <a:buNone/>
            </a:pPr>
            <a:r>
              <a:rPr lang="en-US" sz="4400" i="0" u="none" strike="noStrike" cap="none" dirty="0">
                <a:solidFill>
                  <a:srgbClr val="00B7A3"/>
                </a:solidFill>
                <a:ea typeface="Calibri"/>
                <a:sym typeface="Calibri"/>
              </a:rPr>
              <a:t>Mission</a:t>
            </a:r>
          </a:p>
        </p:txBody>
      </p:sp>
      <p:sp>
        <p:nvSpPr>
          <p:cNvPr id="113" name="Shape 113"/>
          <p:cNvSpPr txBox="1">
            <a:spLocks noGrp="1"/>
          </p:cNvSpPr>
          <p:nvPr>
            <p:ph type="body" idx="1"/>
          </p:nvPr>
        </p:nvSpPr>
        <p:spPr>
          <a:xfrm>
            <a:off x="1135375" y="1523070"/>
            <a:ext cx="9917399" cy="3840625"/>
          </a:xfrm>
          <a:prstGeom prst="rect">
            <a:avLst/>
          </a:prstGeom>
          <a:noFill/>
          <a:ln>
            <a:noFill/>
          </a:ln>
        </p:spPr>
        <p:txBody>
          <a:bodyPr lIns="0" tIns="45700" rIns="0" bIns="45700" anchor="ctr" anchorCtr="0">
            <a:noAutofit/>
          </a:bodyPr>
          <a:lstStyle/>
          <a:p>
            <a:pPr marL="91440" marR="0" lvl="0" indent="-91440" rtl="0">
              <a:lnSpc>
                <a:spcPct val="90000"/>
              </a:lnSpc>
              <a:spcBef>
                <a:spcPts val="0"/>
              </a:spcBef>
              <a:spcAft>
                <a:spcPts val="0"/>
              </a:spcAft>
              <a:buClr>
                <a:schemeClr val="accent1"/>
              </a:buClr>
              <a:buSzPct val="100000"/>
              <a:buFont typeface="Calibri"/>
              <a:buChar char=" "/>
            </a:pPr>
            <a:r>
              <a:rPr lang="en-US" sz="3600" b="0" i="0" u="none" strike="noStrike" cap="none" dirty="0">
                <a:solidFill>
                  <a:srgbClr val="3F3F3F"/>
                </a:solidFill>
                <a:latin typeface="Calibri"/>
                <a:ea typeface="Calibri"/>
                <a:cs typeface="Calibri"/>
                <a:sym typeface="Calibri"/>
              </a:rPr>
              <a:t>The mission of FFNY is to provide practical support and assistance to foster parents in their task of providing safe, stable, and nurturing homes for the abused and neglected children in their care.</a:t>
            </a:r>
          </a:p>
          <a:p>
            <a:pPr marL="3657600" marR="0" lvl="0" indent="0" algn="just" rtl="0">
              <a:lnSpc>
                <a:spcPct val="90000"/>
              </a:lnSpc>
              <a:spcBef>
                <a:spcPts val="600"/>
              </a:spcBef>
              <a:spcAft>
                <a:spcPts val="400"/>
              </a:spcAft>
              <a:buNone/>
            </a:pPr>
            <a:endParaRPr sz="2200" b="0" i="0" u="none" strike="noStrike" cap="none" dirty="0">
              <a:solidFill>
                <a:srgbClr val="3F3F3F"/>
              </a:solidFill>
              <a:latin typeface="Calibri"/>
              <a:ea typeface="Calibri"/>
              <a:cs typeface="Calibri"/>
              <a:sym typeface="Calibri"/>
            </a:endParaRPr>
          </a:p>
        </p:txBody>
      </p:sp>
      <p:sp>
        <p:nvSpPr>
          <p:cNvPr id="114" name="Shape 114"/>
          <p:cNvSpPr txBox="1">
            <a:spLocks noGrp="1"/>
          </p:cNvSpPr>
          <p:nvPr>
            <p:ph type="sldNum" idx="12"/>
          </p:nvPr>
        </p:nvSpPr>
        <p:spPr>
          <a:xfrm>
            <a:off x="9891492" y="6432890"/>
            <a:ext cx="1311899" cy="365099"/>
          </a:xfrm>
          <a:prstGeom prst="rect">
            <a:avLst/>
          </a:prstGeom>
        </p:spPr>
        <p:txBody>
          <a:bodyPr lIns="91425" tIns="45700" rIns="91425" bIns="45700" anchor="ctr" anchorCtr="0">
            <a:noAutofit/>
          </a:bodyPr>
          <a:lstStyle/>
          <a:p>
            <a:pPr marL="0" marR="0" lvl="0" indent="-69850" algn="r" rtl="0">
              <a:lnSpc>
                <a:spcPct val="100000"/>
              </a:lnSpc>
              <a:spcBef>
                <a:spcPts val="0"/>
              </a:spcBef>
              <a:spcAft>
                <a:spcPts val="0"/>
              </a:spcAft>
              <a:buClr>
                <a:srgbClr val="000000"/>
              </a:buClr>
              <a:buSzPct val="61111"/>
              <a:buFont typeface="Arial"/>
              <a:buNone/>
            </a:pPr>
            <a:fld id="{00000000-1234-1234-1234-123412341234}" type="slidenum">
              <a:rPr lang="en-US" sz="1600">
                <a:solidFill>
                  <a:schemeClr val="bg1"/>
                </a:solidFill>
              </a:rPr>
              <a:t>3</a:t>
            </a:fld>
            <a:endParaRPr lang="en-US" sz="16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solidFill>
                  <a:srgbClr val="00B7A3"/>
                </a:solidFill>
              </a:rPr>
              <a:t>How is FFNY different from other support models ?</a:t>
            </a:r>
            <a:endParaRPr lang="en-US" sz="3200" dirty="0">
              <a:solidFill>
                <a:srgbClr val="00B7A3"/>
              </a:solidFill>
            </a:endParaRPr>
          </a:p>
        </p:txBody>
      </p:sp>
      <p:sp>
        <p:nvSpPr>
          <p:cNvPr id="3" name="Text Placeholder 2"/>
          <p:cNvSpPr>
            <a:spLocks noGrp="1"/>
          </p:cNvSpPr>
          <p:nvPr>
            <p:ph type="body" idx="1"/>
          </p:nvPr>
        </p:nvSpPr>
        <p:spPr/>
        <p:txBody>
          <a:bodyPr/>
          <a:lstStyle/>
          <a:p>
            <a:pPr>
              <a:buClr>
                <a:srgbClr val="00B7A3"/>
              </a:buClr>
              <a:buFont typeface="Wingdings" charset="2"/>
              <a:buChar char="Ø"/>
            </a:pPr>
            <a:r>
              <a:rPr lang="en-US" sz="2800" dirty="0"/>
              <a:t>S</a:t>
            </a:r>
            <a:r>
              <a:rPr lang="en-US" sz="2800" dirty="0" smtClean="0"/>
              <a:t>upport comes from the community</a:t>
            </a:r>
          </a:p>
          <a:p>
            <a:pPr>
              <a:buClr>
                <a:srgbClr val="00B7A3"/>
              </a:buClr>
              <a:buFont typeface="Wingdings" charset="2"/>
              <a:buChar char="Ø"/>
            </a:pPr>
            <a:r>
              <a:rPr lang="en-US" sz="2800" dirty="0" smtClean="0"/>
              <a:t>Outside of the formal child welfare system</a:t>
            </a:r>
          </a:p>
          <a:p>
            <a:pPr>
              <a:buClr>
                <a:srgbClr val="00B7A3"/>
              </a:buClr>
              <a:buFont typeface="Wingdings" charset="2"/>
              <a:buChar char="Ø"/>
            </a:pPr>
            <a:r>
              <a:rPr lang="en-US" sz="2800" dirty="0" smtClean="0"/>
              <a:t>Support is provided by teams of </a:t>
            </a:r>
            <a:r>
              <a:rPr lang="en-US" sz="2800" dirty="0" smtClean="0"/>
              <a:t>Volunteers who work with a professional coordinator</a:t>
            </a:r>
            <a:endParaRPr lang="en-US" sz="2800" dirty="0" smtClean="0"/>
          </a:p>
          <a:p>
            <a:pPr>
              <a:buClr>
                <a:srgbClr val="00B7A3"/>
              </a:buClr>
              <a:buFont typeface="Wingdings" charset="2"/>
              <a:buChar char="Ø"/>
            </a:pPr>
            <a:r>
              <a:rPr lang="en-US" sz="2800" dirty="0" smtClean="0"/>
              <a:t>Support is</a:t>
            </a:r>
            <a:r>
              <a:rPr lang="en-US" sz="2800" dirty="0" smtClean="0"/>
              <a:t> </a:t>
            </a:r>
            <a:r>
              <a:rPr lang="en-US" sz="2800" dirty="0" smtClean="0"/>
              <a:t>driven by the </a:t>
            </a:r>
            <a:r>
              <a:rPr lang="en-US" sz="2800" dirty="0" smtClean="0"/>
              <a:t>requests of the foster </a:t>
            </a:r>
            <a:r>
              <a:rPr lang="en-US" sz="2800" dirty="0" smtClean="0"/>
              <a:t>family</a:t>
            </a:r>
            <a:endParaRPr lang="en-US" sz="2800" dirty="0"/>
          </a:p>
        </p:txBody>
      </p:sp>
      <p:sp>
        <p:nvSpPr>
          <p:cNvPr id="4" name="Slide Number Placeholder 3"/>
          <p:cNvSpPr>
            <a:spLocks noGrp="1"/>
          </p:cNvSpPr>
          <p:nvPr>
            <p:ph type="sldNum" idx="12"/>
          </p:nvPr>
        </p:nvSpPr>
        <p:spPr>
          <a:xfrm>
            <a:off x="9882527" y="6393110"/>
            <a:ext cx="1312024" cy="365125"/>
          </a:xfrm>
        </p:spPr>
        <p:txBody>
          <a:bodyPr/>
          <a:lstStyle/>
          <a:p>
            <a:pPr marL="0" marR="0" lvl="0" indent="0" algn="r" rtl="0">
              <a:spcBef>
                <a:spcPts val="0"/>
              </a:spcBef>
              <a:buSzPct val="25000"/>
              <a:buNone/>
            </a:pPr>
            <a:fld id="{00000000-1234-1234-1234-123412341234}" type="slidenum">
              <a:rPr lang="en-US" sz="1600" b="0" i="0" u="none" strike="noStrike" cap="none" smtClean="0">
                <a:solidFill>
                  <a:schemeClr val="bg1"/>
                </a:solidFill>
                <a:latin typeface="Calibri"/>
                <a:ea typeface="Calibri"/>
                <a:cs typeface="Calibri"/>
                <a:sym typeface="Calibri"/>
              </a:rPr>
              <a:t>4</a:t>
            </a:fld>
            <a:endParaRPr lang="en-US" sz="1600" b="0" i="0" u="none" strike="noStrike" cap="none" dirty="0">
              <a:solidFill>
                <a:schemeClr val="bg1"/>
              </a:solidFill>
              <a:latin typeface="Calibri"/>
              <a:ea typeface="Calibri"/>
              <a:cs typeface="Calibri"/>
              <a:sym typeface="Calibri"/>
            </a:endParaRPr>
          </a:p>
        </p:txBody>
      </p:sp>
    </p:spTree>
    <p:extLst>
      <p:ext uri="{BB962C8B-B14F-4D97-AF65-F5344CB8AC3E}">
        <p14:creationId xmlns:p14="http://schemas.microsoft.com/office/powerpoint/2010/main" val="297462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FFNY Beginnings</a:t>
            </a:r>
            <a:endParaRPr lang="en-US" dirty="0">
              <a:solidFill>
                <a:srgbClr val="00B7A3"/>
              </a:solidFill>
            </a:endParaRPr>
          </a:p>
        </p:txBody>
      </p:sp>
      <p:sp>
        <p:nvSpPr>
          <p:cNvPr id="3" name="Text Placeholder 2"/>
          <p:cNvSpPr>
            <a:spLocks noGrp="1"/>
          </p:cNvSpPr>
          <p:nvPr>
            <p:ph type="body" idx="1"/>
          </p:nvPr>
        </p:nvSpPr>
        <p:spPr/>
        <p:txBody>
          <a:bodyPr/>
          <a:lstStyle/>
          <a:p>
            <a:pPr marL="690562" lvl="1" indent="-457200">
              <a:spcBef>
                <a:spcPts val="0"/>
              </a:spcBef>
              <a:spcAft>
                <a:spcPts val="600"/>
              </a:spcAft>
              <a:buClr>
                <a:srgbClr val="00B7A3"/>
              </a:buClr>
              <a:buSzPct val="120000"/>
              <a:buFont typeface="Wingdings" charset="2"/>
              <a:buChar char="Ø"/>
            </a:pPr>
            <a:r>
              <a:rPr lang="en-US" sz="2400" dirty="0"/>
              <a:t>FFNY is based on a successful model of foster parent support from Colorado </a:t>
            </a:r>
          </a:p>
          <a:p>
            <a:pPr marL="690562" lvl="1" indent="-457200">
              <a:spcBef>
                <a:spcPts val="0"/>
              </a:spcBef>
              <a:spcAft>
                <a:spcPts val="600"/>
              </a:spcAft>
              <a:buClr>
                <a:srgbClr val="00B7A3"/>
              </a:buClr>
              <a:buSzPct val="120000"/>
              <a:buFont typeface="Wingdings" charset="2"/>
              <a:buChar char="Ø"/>
            </a:pPr>
            <a:r>
              <a:rPr lang="en-US" sz="2400" dirty="0"/>
              <a:t>Reported data from Colorado showed:</a:t>
            </a:r>
          </a:p>
          <a:p>
            <a:pPr marL="914400" lvl="2" indent="-457200">
              <a:spcBef>
                <a:spcPts val="400"/>
              </a:spcBef>
              <a:spcAft>
                <a:spcPts val="600"/>
              </a:spcAft>
              <a:buClr>
                <a:srgbClr val="00B7A3"/>
              </a:buClr>
              <a:buFont typeface="Wingdings" charset="2"/>
              <a:buChar char="Ø"/>
            </a:pPr>
            <a:r>
              <a:rPr lang="en-US" sz="2400" dirty="0"/>
              <a:t>Greater foster parent satisfaction and </a:t>
            </a:r>
            <a:r>
              <a:rPr lang="en-US" sz="2400" dirty="0" smtClean="0"/>
              <a:t>higher rates of retention</a:t>
            </a:r>
            <a:endParaRPr lang="en-US" sz="2400" dirty="0"/>
          </a:p>
          <a:p>
            <a:pPr marL="914400" lvl="2" indent="-457200">
              <a:spcBef>
                <a:spcPts val="400"/>
              </a:spcBef>
              <a:spcAft>
                <a:spcPts val="600"/>
              </a:spcAft>
              <a:buClr>
                <a:srgbClr val="00B7A3"/>
              </a:buClr>
              <a:buFont typeface="Wingdings" charset="2"/>
              <a:buChar char="Ø"/>
            </a:pPr>
            <a:r>
              <a:rPr lang="en-US" sz="2400" dirty="0"/>
              <a:t>Increased stability in </a:t>
            </a:r>
            <a:r>
              <a:rPr lang="en-US" sz="2400" dirty="0" smtClean="0"/>
              <a:t>placement (fewer moves</a:t>
            </a:r>
            <a:r>
              <a:rPr lang="en-US" sz="2400" dirty="0" smtClean="0"/>
              <a:t>)</a:t>
            </a:r>
          </a:p>
          <a:p>
            <a:pPr marL="914400" lvl="2" indent="-457200">
              <a:spcBef>
                <a:spcPts val="400"/>
              </a:spcBef>
              <a:spcAft>
                <a:spcPts val="600"/>
              </a:spcAft>
              <a:buClr>
                <a:srgbClr val="00B7A3"/>
              </a:buClr>
              <a:buFont typeface="Wingdings" charset="2"/>
              <a:buChar char="Ø"/>
            </a:pPr>
            <a:r>
              <a:rPr lang="en-US" sz="2400" dirty="0" smtClean="0"/>
              <a:t>Increased # of adoptions</a:t>
            </a:r>
            <a:endParaRPr lang="en-US" sz="2400" dirty="0"/>
          </a:p>
          <a:p>
            <a:pPr marL="690562" lvl="1" indent="-457200">
              <a:spcBef>
                <a:spcPts val="0"/>
              </a:spcBef>
              <a:spcAft>
                <a:spcPts val="600"/>
              </a:spcAft>
              <a:buClr>
                <a:srgbClr val="00B7A3"/>
              </a:buClr>
              <a:buSzPct val="120000"/>
              <a:buFont typeface="Wingdings" charset="2"/>
              <a:buChar char="Ø"/>
            </a:pPr>
            <a:r>
              <a:rPr lang="en-US" sz="2400" dirty="0"/>
              <a:t>OCFS supported replication of model in New York State</a:t>
            </a:r>
          </a:p>
          <a:p>
            <a:pPr marL="690562" lvl="1" indent="-457200">
              <a:spcBef>
                <a:spcPts val="0"/>
              </a:spcBef>
              <a:spcAft>
                <a:spcPts val="600"/>
              </a:spcAft>
              <a:buClr>
                <a:srgbClr val="00B7A3"/>
              </a:buClr>
              <a:buSzPct val="120000"/>
              <a:buFont typeface="Wingdings" charset="2"/>
              <a:buChar char="Ø"/>
            </a:pPr>
            <a:r>
              <a:rPr lang="en-US" sz="2400" dirty="0"/>
              <a:t>Start up funded through NYS OCFS and a federal </a:t>
            </a:r>
            <a:r>
              <a:rPr lang="en-US" sz="2400" dirty="0" smtClean="0"/>
              <a:t>grant</a:t>
            </a:r>
          </a:p>
          <a:p>
            <a:pPr marL="690562" lvl="1" indent="-457200">
              <a:spcBef>
                <a:spcPts val="0"/>
              </a:spcBef>
              <a:spcAft>
                <a:spcPts val="600"/>
              </a:spcAft>
              <a:buClr>
                <a:srgbClr val="00B7A3"/>
              </a:buClr>
              <a:buSzPct val="120000"/>
              <a:buFont typeface="Wingdings" charset="2"/>
              <a:buChar char="Ø"/>
            </a:pPr>
            <a:r>
              <a:rPr lang="en-US" sz="2400" dirty="0" smtClean="0"/>
              <a:t>Identify </a:t>
            </a:r>
            <a:r>
              <a:rPr lang="en-US" sz="2400" dirty="0" smtClean="0"/>
              <a:t>necessary changes, </a:t>
            </a:r>
            <a:r>
              <a:rPr lang="en-US" sz="2400" dirty="0"/>
              <a:t>i</a:t>
            </a:r>
            <a:r>
              <a:rPr lang="en-US" sz="2400" dirty="0" smtClean="0"/>
              <a:t>mplement, demonstrate</a:t>
            </a:r>
            <a:r>
              <a:rPr lang="en-US" sz="2400" dirty="0" smtClean="0"/>
              <a:t>, replicate</a:t>
            </a:r>
            <a:endParaRPr lang="en-US" sz="2400" dirty="0"/>
          </a:p>
          <a:p>
            <a:pPr indent="0">
              <a:buNone/>
            </a:pPr>
            <a:endParaRPr lang="en-US" dirty="0" smtClean="0"/>
          </a:p>
          <a:p>
            <a:pPr indent="0">
              <a:buNone/>
            </a:pPr>
            <a:endParaRPr lang="en-US" dirty="0" smtClean="0"/>
          </a:p>
          <a:p>
            <a:endParaRPr lang="en-US" dirty="0"/>
          </a:p>
        </p:txBody>
      </p:sp>
      <p:sp>
        <p:nvSpPr>
          <p:cNvPr id="4" name="Slide Number Placeholder 3"/>
          <p:cNvSpPr>
            <a:spLocks noGrp="1"/>
          </p:cNvSpPr>
          <p:nvPr>
            <p:ph type="sldNum" idx="12"/>
          </p:nvPr>
        </p:nvSpPr>
        <p:spPr>
          <a:xfrm>
            <a:off x="9891492" y="6393110"/>
            <a:ext cx="1312024" cy="365125"/>
          </a:xfrm>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5</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505281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Why is stability important?</a:t>
            </a:r>
            <a:endParaRPr lang="en-US" dirty="0">
              <a:solidFill>
                <a:srgbClr val="00B7A3"/>
              </a:solidFill>
            </a:endParaRPr>
          </a:p>
        </p:txBody>
      </p:sp>
      <p:sp>
        <p:nvSpPr>
          <p:cNvPr id="3" name="Text Placeholder 2"/>
          <p:cNvSpPr>
            <a:spLocks noGrp="1"/>
          </p:cNvSpPr>
          <p:nvPr>
            <p:ph type="body" idx="1"/>
          </p:nvPr>
        </p:nvSpPr>
        <p:spPr>
          <a:xfrm>
            <a:off x="1097279" y="1565909"/>
            <a:ext cx="10058399" cy="4303184"/>
          </a:xfrm>
        </p:spPr>
        <p:txBody>
          <a:bodyPr/>
          <a:lstStyle/>
          <a:p>
            <a:endParaRPr lang="en-US" dirty="0" smtClean="0"/>
          </a:p>
          <a:p>
            <a:pPr marL="53975" indent="0">
              <a:buNone/>
            </a:pPr>
            <a:r>
              <a:rPr lang="en-US" sz="2800" dirty="0" smtClean="0"/>
              <a:t>Children in foster care tend to have trauma histories.</a:t>
            </a:r>
          </a:p>
          <a:p>
            <a:pPr marL="53975" indent="0">
              <a:buNone/>
            </a:pPr>
            <a:r>
              <a:rPr lang="en-US" sz="2800" dirty="0" smtClean="0"/>
              <a:t>Children who have experienced trauma will often internalize these experiences leading to :</a:t>
            </a:r>
          </a:p>
          <a:p>
            <a:pPr>
              <a:buClr>
                <a:srgbClr val="00B7A3"/>
              </a:buClr>
              <a:buFont typeface="Wingdings" charset="2"/>
              <a:buChar char="Ø"/>
            </a:pPr>
            <a:r>
              <a:rPr lang="en-US" sz="2400" dirty="0"/>
              <a:t>L</a:t>
            </a:r>
            <a:r>
              <a:rPr lang="en-US" sz="2400" dirty="0" smtClean="0"/>
              <a:t>ow self esteem </a:t>
            </a:r>
          </a:p>
          <a:p>
            <a:pPr>
              <a:buClr>
                <a:srgbClr val="00B7A3"/>
              </a:buClr>
              <a:buFont typeface="Wingdings" charset="2"/>
              <a:buChar char="Ø"/>
            </a:pPr>
            <a:r>
              <a:rPr lang="en-US" sz="2400" dirty="0" smtClean="0"/>
              <a:t>Difficulties with emotional self regulation</a:t>
            </a:r>
          </a:p>
          <a:p>
            <a:pPr>
              <a:buClr>
                <a:srgbClr val="00B7A3"/>
              </a:buClr>
              <a:buFont typeface="Wingdings" charset="2"/>
              <a:buChar char="Ø"/>
            </a:pPr>
            <a:r>
              <a:rPr lang="en-US" sz="2400" dirty="0"/>
              <a:t> </a:t>
            </a:r>
            <a:r>
              <a:rPr lang="en-US" sz="2400" dirty="0" smtClean="0"/>
              <a:t>Inability</a:t>
            </a:r>
            <a:r>
              <a:rPr lang="en-US" sz="2400" dirty="0" smtClean="0"/>
              <a:t> </a:t>
            </a:r>
            <a:r>
              <a:rPr lang="en-US" sz="2400" dirty="0" smtClean="0"/>
              <a:t>to connect/trust/engage with others</a:t>
            </a:r>
          </a:p>
          <a:p>
            <a:pPr indent="0">
              <a:buNone/>
            </a:pPr>
            <a:r>
              <a:rPr lang="en-US" sz="2800" dirty="0" smtClean="0"/>
              <a:t>Systems generated instability adds to the trauma history</a:t>
            </a:r>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6</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598619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Shape 127"/>
          <p:cNvSpPr txBox="1">
            <a:spLocks noGrp="1"/>
          </p:cNvSpPr>
          <p:nvPr>
            <p:ph type="title"/>
          </p:nvPr>
        </p:nvSpPr>
        <p:spPr>
          <a:xfrm>
            <a:off x="1088314" y="157794"/>
            <a:ext cx="10439544" cy="1551710"/>
          </a:xfrm>
          <a:prstGeom prst="rect">
            <a:avLst/>
          </a:prstGeom>
        </p:spPr>
        <p:txBody>
          <a:bodyPr lIns="91425" tIns="91425" rIns="91425" bIns="91425" anchor="b" anchorCtr="0">
            <a:noAutofit/>
          </a:bodyPr>
          <a:lstStyle/>
          <a:p>
            <a:pPr lvl="0">
              <a:buClr>
                <a:schemeClr val="accent1"/>
              </a:buClr>
              <a:buSzPct val="25000"/>
            </a:pPr>
            <a:r>
              <a:rPr lang="en-US" dirty="0">
                <a:solidFill>
                  <a:srgbClr val="00B7A3"/>
                </a:solidFill>
              </a:rPr>
              <a:t>Outcomes for </a:t>
            </a:r>
            <a:r>
              <a:rPr lang="en-US" dirty="0" smtClean="0">
                <a:solidFill>
                  <a:srgbClr val="00B7A3"/>
                </a:solidFill>
              </a:rPr>
              <a:t>youth who age out </a:t>
            </a:r>
            <a:br>
              <a:rPr lang="en-US" dirty="0" smtClean="0">
                <a:solidFill>
                  <a:srgbClr val="00B7A3"/>
                </a:solidFill>
              </a:rPr>
            </a:br>
            <a:r>
              <a:rPr lang="en-US" dirty="0" smtClean="0">
                <a:solidFill>
                  <a:srgbClr val="00B7A3"/>
                </a:solidFill>
              </a:rPr>
              <a:t>of foster care without </a:t>
            </a:r>
            <a:r>
              <a:rPr lang="en-US" dirty="0">
                <a:solidFill>
                  <a:srgbClr val="00B7A3"/>
                </a:solidFill>
              </a:rPr>
              <a:t>network of support </a:t>
            </a:r>
          </a:p>
        </p:txBody>
      </p:sp>
      <p:sp>
        <p:nvSpPr>
          <p:cNvPr id="128" name="Shape 128"/>
          <p:cNvSpPr txBox="1">
            <a:spLocks noGrp="1"/>
          </p:cNvSpPr>
          <p:nvPr>
            <p:ph type="body" idx="1"/>
          </p:nvPr>
        </p:nvSpPr>
        <p:spPr>
          <a:xfrm>
            <a:off x="1088314" y="1891554"/>
            <a:ext cx="10058399" cy="4059044"/>
          </a:xfrm>
          <a:prstGeom prst="rect">
            <a:avLst/>
          </a:prstGeom>
        </p:spPr>
        <p:txBody>
          <a:bodyPr lIns="91425" tIns="91425" rIns="91425" bIns="91425" anchor="t" anchorCtr="0">
            <a:noAutofit/>
          </a:bodyPr>
          <a:lstStyle/>
          <a:p>
            <a:pPr marL="53975" indent="0">
              <a:lnSpc>
                <a:spcPct val="100000"/>
              </a:lnSpc>
              <a:spcBef>
                <a:spcPts val="0"/>
              </a:spcBef>
              <a:spcAft>
                <a:spcPts val="500"/>
              </a:spcAft>
              <a:buClr>
                <a:srgbClr val="00B7A3"/>
              </a:buClr>
              <a:buSzPct val="120000"/>
              <a:buNone/>
            </a:pPr>
            <a:r>
              <a:rPr lang="en-US" sz="2400" dirty="0"/>
              <a:t>Some young people leave foster care, demonstrate extraordinary resiliency and successfully navigate the path from youth to adulthood. Often they are assisted by family and/or other caring adults who provide consistent support. </a:t>
            </a:r>
          </a:p>
          <a:p>
            <a:pPr marL="1314450" lvl="0" indent="-361950" rtl="0">
              <a:lnSpc>
                <a:spcPct val="100000"/>
              </a:lnSpc>
              <a:spcBef>
                <a:spcPts val="0"/>
              </a:spcBef>
              <a:spcAft>
                <a:spcPts val="500"/>
              </a:spcAft>
              <a:buClr>
                <a:srgbClr val="00B7A3"/>
              </a:buClr>
              <a:buSzPct val="120000"/>
              <a:buFont typeface="Wingdings" charset="2"/>
              <a:buChar char="Ø"/>
            </a:pPr>
            <a:r>
              <a:rPr lang="en-US" dirty="0" smtClean="0"/>
              <a:t>1 </a:t>
            </a:r>
            <a:r>
              <a:rPr lang="en-US" dirty="0"/>
              <a:t>in 5 will become homeless after age </a:t>
            </a:r>
            <a:r>
              <a:rPr lang="en-US" dirty="0" smtClean="0"/>
              <a:t>18</a:t>
            </a:r>
            <a:endParaRPr lang="en-US" dirty="0"/>
          </a:p>
          <a:p>
            <a:pPr marL="1314450" lvl="0" indent="-361950" rtl="0">
              <a:lnSpc>
                <a:spcPct val="100000"/>
              </a:lnSpc>
              <a:spcBef>
                <a:spcPts val="0"/>
              </a:spcBef>
              <a:spcAft>
                <a:spcPts val="500"/>
              </a:spcAft>
              <a:buClr>
                <a:srgbClr val="00B7A3"/>
              </a:buClr>
              <a:buSzPct val="120000"/>
              <a:buFont typeface="Wingdings" charset="2"/>
              <a:buChar char="Ø"/>
            </a:pPr>
            <a:r>
              <a:rPr lang="en-US" dirty="0"/>
              <a:t>Only 58% will graduate high school by age </a:t>
            </a:r>
            <a:r>
              <a:rPr lang="en-US" dirty="0" smtClean="0"/>
              <a:t>19</a:t>
            </a:r>
            <a:endParaRPr lang="en-US" dirty="0"/>
          </a:p>
          <a:p>
            <a:pPr marL="1314450" lvl="0" indent="-361950" rtl="0">
              <a:lnSpc>
                <a:spcPct val="100000"/>
              </a:lnSpc>
              <a:spcBef>
                <a:spcPts val="0"/>
              </a:spcBef>
              <a:spcAft>
                <a:spcPts val="500"/>
              </a:spcAft>
              <a:buClr>
                <a:srgbClr val="00B7A3"/>
              </a:buClr>
              <a:buSzPct val="120000"/>
              <a:buFont typeface="Wingdings" charset="2"/>
              <a:buChar char="Ø"/>
            </a:pPr>
            <a:r>
              <a:rPr lang="en-US" dirty="0"/>
              <a:t>At age 24, only half </a:t>
            </a:r>
            <a:r>
              <a:rPr lang="en-US" dirty="0" smtClean="0"/>
              <a:t>of youth are employed</a:t>
            </a:r>
            <a:endParaRPr lang="en-US" dirty="0"/>
          </a:p>
          <a:p>
            <a:pPr marL="1314450" lvl="0" indent="-361950" rtl="0">
              <a:lnSpc>
                <a:spcPct val="100000"/>
              </a:lnSpc>
              <a:spcBef>
                <a:spcPts val="0"/>
              </a:spcBef>
              <a:spcAft>
                <a:spcPts val="500"/>
              </a:spcAft>
              <a:buClr>
                <a:srgbClr val="00B7A3"/>
              </a:buClr>
              <a:buSzPct val="120000"/>
              <a:buFont typeface="Wingdings" charset="2"/>
              <a:buChar char="Ø"/>
            </a:pPr>
            <a:r>
              <a:rPr lang="en-US" dirty="0"/>
              <a:t>71% of young women will be pregnant by </a:t>
            </a:r>
            <a:r>
              <a:rPr lang="en-US" dirty="0" smtClean="0"/>
              <a:t>age 21</a:t>
            </a:r>
            <a:endParaRPr lang="en-US" dirty="0"/>
          </a:p>
          <a:p>
            <a:pPr marL="1314450" lvl="0" indent="-361950" rtl="0">
              <a:lnSpc>
                <a:spcPts val="2500"/>
              </a:lnSpc>
              <a:spcBef>
                <a:spcPts val="0"/>
              </a:spcBef>
              <a:spcAft>
                <a:spcPts val="1000"/>
              </a:spcAft>
              <a:buClr>
                <a:srgbClr val="00B7A3"/>
              </a:buClr>
              <a:buSzPct val="120000"/>
              <a:buFont typeface="Wingdings" charset="2"/>
              <a:buChar char="Ø"/>
            </a:pPr>
            <a:r>
              <a:rPr lang="en-US" dirty="0"/>
              <a:t>1 in 4 will be involved in the justice system </a:t>
            </a:r>
            <a:r>
              <a:rPr lang="en-US" dirty="0" smtClean="0"/>
              <a:t>within two years </a:t>
            </a:r>
            <a:r>
              <a:rPr lang="en-US" dirty="0"/>
              <a:t>of leaving the </a:t>
            </a:r>
            <a:r>
              <a:rPr lang="en-US" dirty="0" smtClean="0"/>
              <a:t>foster </a:t>
            </a:r>
            <a:r>
              <a:rPr lang="en-US" dirty="0"/>
              <a:t>care </a:t>
            </a:r>
            <a:r>
              <a:rPr lang="en-US" dirty="0" smtClean="0"/>
              <a:t>system</a:t>
            </a:r>
            <a:endParaRPr lang="en-US" i="1" dirty="0"/>
          </a:p>
          <a:p>
            <a:pPr marL="0" lvl="0" indent="0">
              <a:spcBef>
                <a:spcPts val="0"/>
              </a:spcBef>
              <a:buNone/>
            </a:pPr>
            <a:r>
              <a:rPr lang="en-US" sz="1400" dirty="0">
                <a:solidFill>
                  <a:srgbClr val="00B7A3"/>
                </a:solidFill>
              </a:rPr>
              <a:t>THE COST OF BAD OUTCOMES </a:t>
            </a:r>
            <a:r>
              <a:rPr lang="en-US" sz="1400" dirty="0" smtClean="0"/>
              <a:t> Jim </a:t>
            </a:r>
            <a:r>
              <a:rPr lang="en-US" sz="1400" dirty="0"/>
              <a:t>Casey Youth Opportunities Initiative, May 2013</a:t>
            </a:r>
          </a:p>
        </p:txBody>
      </p:sp>
      <p:sp>
        <p:nvSpPr>
          <p:cNvPr id="129" name="Shape 129"/>
          <p:cNvSpPr txBox="1">
            <a:spLocks noGrp="1"/>
          </p:cNvSpPr>
          <p:nvPr>
            <p:ph type="sldNum" idx="12"/>
          </p:nvPr>
        </p:nvSpPr>
        <p:spPr>
          <a:xfrm>
            <a:off x="10906125" y="6459785"/>
            <a:ext cx="306231" cy="365099"/>
          </a:xfrm>
          <a:prstGeom prst="rect">
            <a:avLst/>
          </a:prstGeom>
        </p:spPr>
        <p:txBody>
          <a:bodyPr lIns="91425" tIns="45700" rIns="91425" bIns="45700" anchor="ctr" anchorCtr="0">
            <a:noAutofit/>
          </a:bodyPr>
          <a:lstStyle/>
          <a:p>
            <a:pPr lvl="0">
              <a:spcBef>
                <a:spcPts val="0"/>
              </a:spcBef>
              <a:buClr>
                <a:srgbClr val="000000"/>
              </a:buClr>
              <a:buSzPct val="25000"/>
              <a:buFont typeface="Arial"/>
              <a:buNone/>
            </a:pPr>
            <a:fld id="{00000000-1234-1234-1234-123412341234}" type="slidenum">
              <a:rPr lang="en-US" sz="1600">
                <a:solidFill>
                  <a:schemeClr val="bg1"/>
                </a:solidFill>
              </a:rPr>
              <a:t>7</a:t>
            </a:fld>
            <a:endParaRPr lang="en-US" sz="1600" dirty="0">
              <a:solidFill>
                <a:schemeClr val="bg1"/>
              </a:solidFill>
            </a:endParaRP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Discharges from  Foster Care</a:t>
            </a:r>
            <a:endParaRPr lang="en-US" dirty="0">
              <a:solidFill>
                <a:srgbClr val="00B7A3"/>
              </a:solidFill>
            </a:endParaRPr>
          </a:p>
        </p:txBody>
      </p:sp>
      <p:sp>
        <p:nvSpPr>
          <p:cNvPr id="3" name="Text Placeholder 2"/>
          <p:cNvSpPr>
            <a:spLocks noGrp="1"/>
          </p:cNvSpPr>
          <p:nvPr>
            <p:ph type="body" idx="1"/>
          </p:nvPr>
        </p:nvSpPr>
        <p:spPr/>
        <p:txBody>
          <a:bodyPr/>
          <a:lstStyle/>
          <a:p>
            <a:pPr indent="0">
              <a:buNone/>
            </a:pPr>
            <a:r>
              <a:rPr lang="en-US" sz="2400" dirty="0" smtClean="0"/>
              <a:t>For FFY 2014, of the 238,230 discharges across the country, here is the breakdown:</a:t>
            </a:r>
            <a:endParaRPr lang="en-US" dirty="0" smtClean="0"/>
          </a:p>
          <a:p>
            <a:pPr indent="0">
              <a:buNone/>
            </a:pPr>
            <a:r>
              <a:rPr lang="en-US" sz="1400" dirty="0" smtClean="0"/>
              <a:t>     Reunification </a:t>
            </a:r>
            <a:r>
              <a:rPr lang="en-US" sz="1400" dirty="0"/>
              <a:t>with Parent(s) or Primary </a:t>
            </a:r>
            <a:r>
              <a:rPr lang="en-US" sz="1400" dirty="0" smtClean="0"/>
              <a:t>Caretaker(s) 	 51%   	121,241</a:t>
            </a:r>
            <a:endParaRPr lang="en-US" sz="1400" dirty="0"/>
          </a:p>
          <a:p>
            <a:r>
              <a:rPr lang="en-US" sz="1400" dirty="0" smtClean="0"/>
              <a:t>    Living </a:t>
            </a:r>
            <a:r>
              <a:rPr lang="en-US" sz="1400" dirty="0"/>
              <a:t>with Other Relative(s</a:t>
            </a:r>
            <a:r>
              <a:rPr lang="en-US" sz="1400" dirty="0" smtClean="0"/>
              <a:t>)			 7%  	 15,774</a:t>
            </a:r>
            <a:endParaRPr lang="en-US" sz="1400" dirty="0"/>
          </a:p>
          <a:p>
            <a:r>
              <a:rPr lang="en-US" sz="1400" dirty="0" smtClean="0"/>
              <a:t>    Adoption 				 21%  	 49,693</a:t>
            </a:r>
            <a:endParaRPr lang="en-US" sz="1400" dirty="0"/>
          </a:p>
          <a:p>
            <a:r>
              <a:rPr lang="en-US" sz="1400" dirty="0" smtClean="0"/>
              <a:t>    Emancipation				 9% 	  22,392</a:t>
            </a:r>
            <a:endParaRPr lang="en-US" sz="1400" dirty="0"/>
          </a:p>
          <a:p>
            <a:r>
              <a:rPr lang="en-US" sz="1400" dirty="0" smtClean="0"/>
              <a:t>    Guardianship  				 9% 	  21,055</a:t>
            </a:r>
            <a:endParaRPr lang="en-US" sz="1400" dirty="0"/>
          </a:p>
          <a:p>
            <a:r>
              <a:rPr lang="en-US" sz="1400" dirty="0" smtClean="0"/>
              <a:t>    Transfer </a:t>
            </a:r>
            <a:r>
              <a:rPr lang="en-US" sz="1400" dirty="0"/>
              <a:t>to Another </a:t>
            </a:r>
            <a:r>
              <a:rPr lang="en-US" sz="1400" dirty="0" smtClean="0"/>
              <a:t>Agency 			 2% 	   4,173</a:t>
            </a:r>
            <a:endParaRPr lang="en-US" sz="1400" dirty="0"/>
          </a:p>
          <a:p>
            <a:r>
              <a:rPr lang="en-US" sz="1400" dirty="0" smtClean="0"/>
              <a:t>    Runaway  				&lt; 1%</a:t>
            </a:r>
            <a:r>
              <a:rPr lang="en-US" sz="1400" dirty="0"/>
              <a:t> </a:t>
            </a:r>
            <a:r>
              <a:rPr lang="en-US" sz="1400" dirty="0" smtClean="0"/>
              <a:t> 	   1,138</a:t>
            </a:r>
            <a:endParaRPr lang="en-US" sz="1400" dirty="0"/>
          </a:p>
          <a:p>
            <a:endParaRPr lang="en-US" dirty="0" smtClean="0"/>
          </a:p>
          <a:p>
            <a:endParaRPr lang="en-US"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8</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2616263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7A3"/>
                </a:solidFill>
              </a:rPr>
              <a:t>What do we know about Resilience?</a:t>
            </a:r>
            <a:endParaRPr lang="en-US" dirty="0">
              <a:solidFill>
                <a:srgbClr val="00B7A3"/>
              </a:solidFill>
            </a:endParaRPr>
          </a:p>
        </p:txBody>
      </p:sp>
      <p:sp>
        <p:nvSpPr>
          <p:cNvPr id="3" name="Text Placeholder 2"/>
          <p:cNvSpPr>
            <a:spLocks noGrp="1"/>
          </p:cNvSpPr>
          <p:nvPr>
            <p:ph type="body" idx="1"/>
          </p:nvPr>
        </p:nvSpPr>
        <p:spPr>
          <a:xfrm>
            <a:off x="1097279" y="1565908"/>
            <a:ext cx="10058399" cy="4915573"/>
          </a:xfrm>
        </p:spPr>
        <p:txBody>
          <a:bodyPr/>
          <a:lstStyle/>
          <a:p>
            <a:pPr>
              <a:buFont typeface="Wingdings" charset="2"/>
              <a:buChar char="Ø"/>
            </a:pPr>
            <a:endParaRPr lang="en-US" dirty="0" smtClean="0"/>
          </a:p>
          <a:p>
            <a:pPr marL="341313" indent="-225425">
              <a:buClr>
                <a:srgbClr val="00B7A3"/>
              </a:buClr>
              <a:buFont typeface="Wingdings" charset="2"/>
              <a:buChar char="Ø"/>
            </a:pPr>
            <a:r>
              <a:rPr lang="en-US" sz="2400" dirty="0" smtClean="0"/>
              <a:t>Have </a:t>
            </a:r>
            <a:r>
              <a:rPr lang="en-US" sz="2400" dirty="0"/>
              <a:t>a strong, supportive relationship with a competent and </a:t>
            </a:r>
            <a:r>
              <a:rPr lang="en-US" sz="2400" dirty="0" smtClean="0"/>
              <a:t>caring adult.</a:t>
            </a:r>
            <a:endParaRPr lang="en-US" sz="2400" dirty="0"/>
          </a:p>
          <a:p>
            <a:pPr marL="341313" indent="-225425">
              <a:buClr>
                <a:srgbClr val="00B7A3"/>
              </a:buClr>
              <a:buFont typeface="Wingdings" charset="2"/>
              <a:buChar char="Ø"/>
            </a:pPr>
            <a:r>
              <a:rPr lang="en-US" sz="2400" dirty="0"/>
              <a:t>Feel a connection with a positive role model or mentor. </a:t>
            </a:r>
          </a:p>
          <a:p>
            <a:pPr marL="341313" indent="-225425">
              <a:buClr>
                <a:srgbClr val="00B7A3"/>
              </a:buClr>
              <a:buFont typeface="Wingdings" charset="2"/>
              <a:buChar char="Ø"/>
            </a:pPr>
            <a:r>
              <a:rPr lang="en-US" sz="2400" dirty="0"/>
              <a:t>Feel that their talents and abilities are being recognized and n</a:t>
            </a:r>
            <a:r>
              <a:rPr lang="en-US" sz="2400" dirty="0" smtClean="0"/>
              <a:t>urtured.</a:t>
            </a:r>
            <a:endParaRPr lang="en-US" sz="2400" dirty="0"/>
          </a:p>
          <a:p>
            <a:pPr marL="341313" indent="-225425">
              <a:buClr>
                <a:srgbClr val="00B7A3"/>
              </a:buClr>
              <a:buFont typeface="Wingdings" charset="2"/>
              <a:buChar char="Ø"/>
            </a:pPr>
            <a:r>
              <a:rPr lang="en-US" sz="2400" dirty="0"/>
              <a:t>Feel some sense of control over their own lives. </a:t>
            </a:r>
            <a:endParaRPr lang="en-US" sz="2400" dirty="0" smtClean="0"/>
          </a:p>
          <a:p>
            <a:pPr marL="341313" indent="-225425">
              <a:buClr>
                <a:srgbClr val="00B7A3"/>
              </a:buClr>
              <a:buFont typeface="Wingdings" charset="2"/>
              <a:buChar char="Ø"/>
            </a:pPr>
            <a:r>
              <a:rPr lang="en-US" sz="2400" dirty="0" smtClean="0"/>
              <a:t>Feel </a:t>
            </a:r>
            <a:r>
              <a:rPr lang="en-US" sz="2400" dirty="0"/>
              <a:t>invested in and part of a larger community, be it their </a:t>
            </a:r>
            <a:r>
              <a:rPr lang="en-US" sz="2400" dirty="0" smtClean="0"/>
              <a:t>neighborhood</a:t>
            </a:r>
            <a:r>
              <a:rPr lang="en-US" sz="2400" dirty="0"/>
              <a:t>, faith-based group, scout troop, or extended </a:t>
            </a:r>
            <a:r>
              <a:rPr lang="en-US" sz="2400" dirty="0" smtClean="0"/>
              <a:t>family</a:t>
            </a:r>
            <a:r>
              <a:rPr lang="en-US" sz="2400" dirty="0"/>
              <a:t>. Some school-aged children or adolescents who </a:t>
            </a:r>
            <a:r>
              <a:rPr lang="en-US" sz="2400" dirty="0" smtClean="0"/>
              <a:t>have experienced </a:t>
            </a:r>
            <a:r>
              <a:rPr lang="en-US" sz="2400" dirty="0"/>
              <a:t>trauma find that serving a cause can be </a:t>
            </a:r>
            <a:r>
              <a:rPr lang="en-US" sz="2400" dirty="0" smtClean="0"/>
              <a:t>healing</a:t>
            </a:r>
            <a:endParaRPr lang="en-US" dirty="0" smtClean="0"/>
          </a:p>
          <a:p>
            <a:r>
              <a:rPr lang="en-US" sz="1400" dirty="0" smtClean="0"/>
              <a:t>National Child Traumatic Stress Network</a:t>
            </a:r>
            <a:endParaRPr lang="en-US" sz="1400" dirty="0"/>
          </a:p>
        </p:txBody>
      </p:sp>
      <p:sp>
        <p:nvSpPr>
          <p:cNvPr id="4" name="Slide Number Placeholder 3"/>
          <p:cNvSpPr>
            <a:spLocks noGrp="1"/>
          </p:cNvSpPr>
          <p:nvPr>
            <p:ph type="sldNum" idx="12"/>
          </p:nvPr>
        </p:nvSpPr>
        <p:spPr/>
        <p:txBody>
          <a:bodyPr/>
          <a:lstStyle/>
          <a:p>
            <a:pPr marL="0" marR="0" lvl="0" indent="0" algn="r" rtl="0">
              <a:spcBef>
                <a:spcPts val="0"/>
              </a:spcBef>
              <a:buSzPct val="25000"/>
              <a:buNone/>
            </a:pPr>
            <a:fld id="{00000000-1234-1234-1234-123412341234}" type="slidenum">
              <a:rPr lang="en-US" sz="1600" b="0" i="0" u="none" strike="noStrike" cap="none" smtClean="0">
                <a:solidFill>
                  <a:srgbClr val="FFFFFF"/>
                </a:solidFill>
                <a:latin typeface="Calibri"/>
                <a:ea typeface="Calibri"/>
                <a:cs typeface="Calibri"/>
                <a:sym typeface="Calibri"/>
              </a:rPr>
              <a:t>9</a:t>
            </a:fld>
            <a:endParaRPr lang="en-US" sz="1600" b="0" i="0" u="none" strike="noStrike" cap="none" dirty="0">
              <a:solidFill>
                <a:srgbClr val="FFFFFF"/>
              </a:solidFill>
              <a:latin typeface="Calibri"/>
              <a:ea typeface="Calibri"/>
              <a:cs typeface="Calibri"/>
              <a:sym typeface="Calibri"/>
            </a:endParaRPr>
          </a:p>
        </p:txBody>
      </p:sp>
    </p:spTree>
    <p:extLst>
      <p:ext uri="{BB962C8B-B14F-4D97-AF65-F5344CB8AC3E}">
        <p14:creationId xmlns:p14="http://schemas.microsoft.com/office/powerpoint/2010/main" val="1924636489"/>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11.0&quot;&gt;&lt;object type=&quot;1&quot; unique_id=&quot;10001&quot;&gt;&lt;object type=&quot;2&quot; unique_id=&quot;10002&quot;&gt;&lt;object type=&quot;3&quot; unique_id=&quot;10003&quot;&gt;&lt;property id=&quot;20148&quot; value=&quot;5&quot;/&gt;&lt;property id=&quot;20300&quot; value=&quot;Slide 1&quot;/&gt;&lt;property id=&quot;20307&quot; value=&quot;256&quot;/&gt;&lt;/object&gt;&lt;object type=&quot;3&quot; unique_id=&quot;10004&quot;&gt;&lt;property id=&quot;20148&quot; value=&quot;5&quot;/&gt;&lt;property id=&quot;20300&quot; value=&quot;Slide 2 - &amp;quot;Mission&amp;quot;&quot;/&gt;&lt;property id=&quot;20307&quot; value=&quot;257&quot;/&gt;&lt;/object&gt;&lt;object type=&quot;3&quot; unique_id=&quot;10005&quot;&gt;&lt;property id=&quot;20148&quot; value=&quot;5&quot;/&gt;&lt;property id=&quot;20300&quot; value=&quot;Slide 3 - &amp;quot;Need in the Capital District&amp;quot;&quot;/&gt;&lt;property id=&quot;20307&quot; value=&quot;258&quot;/&gt;&lt;/object&gt;&lt;object type=&quot;3&quot; unique_id=&quot;10006&quot;&gt;&lt;property id=&quot;20148&quot; value=&quot;5&quot;/&gt;&lt;property id=&quot;20300&quot; value=&quot;Slide 4 - &amp;quot;Outcomes for youth who age out of foster care&amp;quot;&quot;/&gt;&lt;property id=&quot;20307&quot; value=&quot;259&quot;/&gt;&lt;/object&gt;&lt;object type=&quot;3&quot; unique_id=&quot;10007&quot;&gt;&lt;property id=&quot;20148&quot; value=&quot;5&quot;/&gt;&lt;property id=&quot;20300&quot; value=&quot;Slide 5 - &amp;quot;Foster Parents as Healing Agents&amp;quot;&quot;/&gt;&lt;property id=&quot;20307&quot; value=&quot;260&quot;/&gt;&lt;/object&gt;&lt;object type=&quot;3&quot; unique_id=&quot;10008&quot;&gt;&lt;property id=&quot;20148&quot; value=&quot;5&quot;/&gt;&lt;property id=&quot;20300&quot; value=&quot;Slide 6 - &amp;quot;How Does FFNY Help?&amp;quot;&quot;/&gt;&lt;property id=&quot;20307&quot; value=&quot;261&quot;/&gt;&lt;/object&gt;&lt;object type=&quot;3&quot; unique_id=&quot;10009&quot;&gt;&lt;property id=&quot;20148&quot; value=&quot;5&quot;/&gt;&lt;property id=&quot;20300&quot; value=&quot;Slide 7 - &amp;quot;What Our FFNY Teams Do&amp;quot;&quot;/&gt;&lt;property id=&quot;20307&quot; value=&quot;266&quot;/&gt;&lt;/object&gt;&lt;object type=&quot;3&quot; unique_id=&quot;10010&quot;&gt;&lt;property id=&quot;20148&quot; value=&quot;5&quot;/&gt;&lt;property id=&quot;20300&quot; value=&quot;Slide 8 - &amp;quot;Creating a Team&amp;quot;&quot;/&gt;&lt;property id=&quot;20307&quot; value=&quot;265&quot;/&gt;&lt;/object&gt;&lt;object type=&quot;3&quot; unique_id=&quot;10011&quot;&gt;&lt;property id=&quot;20148&quot; value=&quot;5&quot;/&gt;&lt;property id=&quot;20300&quot; value=&quot;Slide 9 - &amp;quot;How You Can Help Us Achieve            Our Goals&amp;quot;&quot;/&gt;&lt;property id=&quot;20307&quot; value=&quot;268&quot;/&gt;&lt;/object&gt;&lt;/object&gt;&lt;object type=&quot;8&quot; unique_id=&quot;10022&quot;&gt;&lt;/object&gt;&lt;/object&gt;&lt;/database&gt;"/>
  <p:tag name="MMPROD_NEXTUNIQUEID" val="10009"/>
  <p:tag name="SECTOMILLISECCONVERTED" val="1"/>
</p:tagLst>
</file>

<file path=ppt/theme/theme1.xml><?xml version="1.0" encoding="utf-8"?>
<a:theme xmlns:a="http://schemas.openxmlformats.org/drawingml/2006/main" name="Retrospect">
  <a:themeElements>
    <a:clrScheme name="Retrospect">
      <a:dk1>
        <a:srgbClr val="000000"/>
      </a:dk1>
      <a:lt1>
        <a:srgbClr val="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A320A2B71B2D43BD909601FFB5B339" ma:contentTypeVersion="2" ma:contentTypeDescription="Create a new document." ma:contentTypeScope="" ma:versionID="d7968cfa45dceae7fbb0870d349aa27a">
  <xsd:schema xmlns:xsd="http://www.w3.org/2001/XMLSchema" xmlns:xs="http://www.w3.org/2001/XMLSchema" xmlns:p="http://schemas.microsoft.com/office/2006/metadata/properties" xmlns:ns2="638b6793-5355-47dd-995d-12c7c61bb7bb" targetNamespace="http://schemas.microsoft.com/office/2006/metadata/properties" ma:root="true" ma:fieldsID="a2373ce0e0ff469f573eb12196430741" ns2:_="">
    <xsd:import namespace="638b6793-5355-47dd-995d-12c7c61bb7bb"/>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38b6793-5355-47dd-995d-12c7c61bb7b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69A2C1-5EA2-4A9E-9EDD-33D881C3D99A}">
  <ds:schemaRefs>
    <ds:schemaRef ds:uri="http://purl.org/dc/dcmitype/"/>
    <ds:schemaRef ds:uri="http://schemas.microsoft.com/office/2006/documentManagement/types"/>
    <ds:schemaRef ds:uri="http://schemas.microsoft.com/office/infopath/2007/PartnerControls"/>
    <ds:schemaRef ds:uri="http://purl.org/dc/elements/1.1/"/>
    <ds:schemaRef ds:uri="638b6793-5355-47dd-995d-12c7c61bb7bb"/>
    <ds:schemaRef ds:uri="http://schemas.openxmlformats.org/package/2006/metadata/core-properties"/>
    <ds:schemaRef ds:uri="http://www.w3.org/XML/1998/namespace"/>
    <ds:schemaRef ds:uri="http://purl.org/dc/terms/"/>
    <ds:schemaRef ds:uri="http://schemas.microsoft.com/office/2006/metadata/properties"/>
  </ds:schemaRefs>
</ds:datastoreItem>
</file>

<file path=customXml/itemProps2.xml><?xml version="1.0" encoding="utf-8"?>
<ds:datastoreItem xmlns:ds="http://schemas.openxmlformats.org/officeDocument/2006/customXml" ds:itemID="{9374A1D3-15C3-4379-A757-2139C0852A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38b6793-5355-47dd-995d-12c7c61bb7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0FB912F-E345-4E42-A5B3-342EDE106D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18850</TotalTime>
  <Words>1513</Words>
  <Application>Microsoft Macintosh PowerPoint</Application>
  <PresentationFormat>Widescreen</PresentationFormat>
  <Paragraphs>213</Paragraphs>
  <Slides>26</Slides>
  <Notes>10</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26</vt:i4>
      </vt:variant>
    </vt:vector>
  </HeadingPairs>
  <TitlesOfParts>
    <vt:vector size="34" baseType="lpstr">
      <vt:lpstr>Calibri</vt:lpstr>
      <vt:lpstr>Calibri Light</vt:lpstr>
      <vt:lpstr>Cambria</vt:lpstr>
      <vt:lpstr>Courier New</vt:lpstr>
      <vt:lpstr>Wingdings</vt:lpstr>
      <vt:lpstr>Arial</vt:lpstr>
      <vt:lpstr>Retrospect</vt:lpstr>
      <vt:lpstr>Custom Design</vt:lpstr>
      <vt:lpstr>PowerPoint Presentation</vt:lpstr>
      <vt:lpstr>Goals for presentation</vt:lpstr>
      <vt:lpstr>Mission</vt:lpstr>
      <vt:lpstr>How is FFNY different from other support models ?</vt:lpstr>
      <vt:lpstr>FFNY Beginnings</vt:lpstr>
      <vt:lpstr>Why is stability important?</vt:lpstr>
      <vt:lpstr>Outcomes for youth who age out  of foster care without network of support </vt:lpstr>
      <vt:lpstr>Discharges from  Foster Care</vt:lpstr>
      <vt:lpstr>What do we know about Resilience?</vt:lpstr>
      <vt:lpstr>  “Every Kid Is ONE Caring Adult Away from Being a Success Story.” Josh Shipp</vt:lpstr>
      <vt:lpstr>Transition from Trauma to Resilience?</vt:lpstr>
      <vt:lpstr>Foster Parents as Primary Healing agents</vt:lpstr>
      <vt:lpstr>What do we know about Resilience?</vt:lpstr>
      <vt:lpstr>Parenting is challenging!</vt:lpstr>
      <vt:lpstr>In New York</vt:lpstr>
      <vt:lpstr>What is FFNY and how does it work?</vt:lpstr>
      <vt:lpstr>Who do we Serve?</vt:lpstr>
      <vt:lpstr>What our FFNY teams do?</vt:lpstr>
      <vt:lpstr>Model of Practice</vt:lpstr>
      <vt:lpstr>Creating a team of volunteers</vt:lpstr>
      <vt:lpstr>Outcomes</vt:lpstr>
      <vt:lpstr>Budget &amp; Financing</vt:lpstr>
      <vt:lpstr>Challenges</vt:lpstr>
      <vt:lpstr>Potential - Long Term </vt:lpstr>
      <vt:lpstr>How you can help us achieve our goals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Nancy Webber</dc:creator>
  <cp:lastModifiedBy>5182753366</cp:lastModifiedBy>
  <cp:revision>100</cp:revision>
  <cp:lastPrinted>2016-05-12T13:56:40Z</cp:lastPrinted>
  <dcterms:modified xsi:type="dcterms:W3CDTF">2016-05-12T16:02:28Z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0x0101000CA320A2B71B2D43BD909601FFB5B339</vt:lpwstr>
  </property>
</Properties>
</file>