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6256000" cy="10160000"/>
  <p:notesSz cx="16256000" cy="10160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>
      <p:cViewPr varScale="1">
        <p:scale>
          <a:sx n="75" d="100"/>
          <a:sy n="75" d="100"/>
        </p:scale>
        <p:origin x="1000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19200" y="3149600"/>
            <a:ext cx="13817600" cy="2133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38400" y="5689600"/>
            <a:ext cx="11379200" cy="254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2800" y="2336800"/>
            <a:ext cx="707136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71840" y="2336800"/>
            <a:ext cx="707136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2800" y="406400"/>
            <a:ext cx="14630400" cy="162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2800" y="2336800"/>
            <a:ext cx="1463040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50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ux.shopify.com/an-introverts-guide-to-collaboration-67717d8e03eb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 txBox="1"/>
          <p:nvPr/>
        </p:nvSpPr>
        <p:spPr>
          <a:xfrm>
            <a:off x="4038590" y="497269"/>
            <a:ext cx="826771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4310" marR="5080" indent="-145224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Lucida Sans"/>
                <a:cs typeface="Lucida Sans"/>
              </a:rPr>
              <a:t>Fostering Inslusive Meetings </a:t>
            </a:r>
            <a:r>
              <a:rPr sz="2400" dirty="0">
                <a:latin typeface="Lucida Sans"/>
                <a:cs typeface="Lucida Sans"/>
              </a:rPr>
              <a:t>with </a:t>
            </a:r>
            <a:r>
              <a:rPr sz="2400" spc="-5" dirty="0">
                <a:latin typeface="Lucida Sans"/>
                <a:cs typeface="Lucida Sans"/>
              </a:rPr>
              <a:t>Inclusion </a:t>
            </a:r>
            <a:r>
              <a:rPr sz="2400" dirty="0">
                <a:latin typeface="Lucida Sans"/>
                <a:cs typeface="Lucida Sans"/>
              </a:rPr>
              <a:t>Pyramids </a:t>
            </a:r>
            <a:r>
              <a:rPr sz="2400" spc="-555" dirty="0">
                <a:latin typeface="Lucida Sans"/>
                <a:cs typeface="Lucida Sans"/>
              </a:rPr>
              <a:t> </a:t>
            </a:r>
            <a:r>
              <a:rPr sz="2400" spc="-5" dirty="0">
                <a:latin typeface="Lucida Sans"/>
                <a:cs typeface="Lucida Sans"/>
              </a:rPr>
              <a:t>Jess</a:t>
            </a:r>
            <a:r>
              <a:rPr sz="2400" spc="-10" dirty="0">
                <a:latin typeface="Lucida Sans"/>
                <a:cs typeface="Lucida Sans"/>
              </a:rPr>
              <a:t> </a:t>
            </a:r>
            <a:r>
              <a:rPr sz="2400" spc="-5" dirty="0">
                <a:latin typeface="Lucida Sans"/>
                <a:cs typeface="Lucida Sans"/>
              </a:rPr>
              <a:t>Rios</a:t>
            </a:r>
            <a:r>
              <a:rPr sz="2400" spc="-10" dirty="0">
                <a:latin typeface="Lucida Sans"/>
                <a:cs typeface="Lucida Sans"/>
              </a:rPr>
              <a:t> </a:t>
            </a:r>
            <a:r>
              <a:rPr sz="2400" dirty="0">
                <a:latin typeface="Lucida Sans"/>
                <a:cs typeface="Lucida Sans"/>
              </a:rPr>
              <a:t>&amp;</a:t>
            </a:r>
            <a:r>
              <a:rPr sz="2400" spc="-10" dirty="0">
                <a:latin typeface="Lucida Sans"/>
                <a:cs typeface="Lucida Sans"/>
              </a:rPr>
              <a:t> </a:t>
            </a:r>
            <a:r>
              <a:rPr sz="2400" dirty="0">
                <a:latin typeface="Lucida Sans"/>
                <a:cs typeface="Lucida Sans"/>
              </a:rPr>
              <a:t>Allison</a:t>
            </a:r>
            <a:r>
              <a:rPr sz="2400" spc="-5" dirty="0">
                <a:latin typeface="Lucida Sans"/>
                <a:cs typeface="Lucida Sans"/>
              </a:rPr>
              <a:t> </a:t>
            </a:r>
            <a:r>
              <a:rPr sz="2400" dirty="0">
                <a:latin typeface="Lucida Sans"/>
                <a:cs typeface="Lucida Sans"/>
              </a:rPr>
              <a:t>Herrera</a:t>
            </a:r>
          </a:p>
        </p:txBody>
      </p:sp>
      <p:sp>
        <p:nvSpPr>
          <p:cNvPr id="3" name="Heading section 1"/>
          <p:cNvSpPr txBox="1"/>
          <p:nvPr/>
        </p:nvSpPr>
        <p:spPr>
          <a:xfrm>
            <a:off x="351955" y="1679016"/>
            <a:ext cx="4658360" cy="764540"/>
          </a:xfrm>
          <a:prstGeom prst="rect">
            <a:avLst/>
          </a:prstGeom>
          <a:solidFill>
            <a:srgbClr val="0096B0">
              <a:alpha val="50000"/>
            </a:srgbClr>
          </a:solidFill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500" dirty="0">
              <a:latin typeface="Times New Roman"/>
              <a:cs typeface="Times New Roman"/>
            </a:endParaRPr>
          </a:p>
          <a:p>
            <a:pPr marR="222885" algn="ctr">
              <a:lnSpc>
                <a:spcPct val="100000"/>
              </a:lnSpc>
            </a:pPr>
            <a:r>
              <a:rPr sz="1500" spc="-5" dirty="0">
                <a:latin typeface="Lucida Grande"/>
                <a:cs typeface="Lucida Grande"/>
              </a:rPr>
              <a:t>Introduction</a:t>
            </a:r>
            <a:r>
              <a:rPr sz="1500" spc="-30" dirty="0">
                <a:latin typeface="Lucida Grande"/>
                <a:cs typeface="Lucida Grande"/>
              </a:rPr>
              <a:t> </a:t>
            </a:r>
            <a:r>
              <a:rPr sz="1500" dirty="0">
                <a:latin typeface="Lucida Grande"/>
                <a:cs typeface="Lucida Grande"/>
              </a:rPr>
              <a:t>&amp;</a:t>
            </a:r>
            <a:r>
              <a:rPr sz="1500" spc="-30" dirty="0">
                <a:latin typeface="Lucida Grande"/>
                <a:cs typeface="Lucida Grande"/>
              </a:rPr>
              <a:t> </a:t>
            </a:r>
            <a:r>
              <a:rPr sz="1500" dirty="0">
                <a:latin typeface="Lucida Grande"/>
                <a:cs typeface="Lucida Grande"/>
              </a:rPr>
              <a:t>Grant</a:t>
            </a:r>
            <a:r>
              <a:rPr sz="1500" spc="-25" dirty="0">
                <a:latin typeface="Lucida Grande"/>
                <a:cs typeface="Lucida Grande"/>
              </a:rPr>
              <a:t> </a:t>
            </a:r>
            <a:r>
              <a:rPr sz="1500" dirty="0">
                <a:latin typeface="Lucida Grande"/>
                <a:cs typeface="Lucida Grande"/>
              </a:rPr>
              <a:t>Proposal</a:t>
            </a:r>
          </a:p>
        </p:txBody>
      </p:sp>
      <p:sp>
        <p:nvSpPr>
          <p:cNvPr id="4" name="Text 1"/>
          <p:cNvSpPr txBox="1"/>
          <p:nvPr/>
        </p:nvSpPr>
        <p:spPr>
          <a:xfrm>
            <a:off x="360899" y="2645491"/>
            <a:ext cx="435737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300" spc="-5" dirty="0">
                <a:latin typeface="Lucida Sans"/>
                <a:cs typeface="Lucida Sans"/>
              </a:rPr>
              <a:t>In 2019 our </a:t>
            </a:r>
            <a:r>
              <a:rPr sz="1300" dirty="0">
                <a:latin typeface="Lucida Sans"/>
                <a:cs typeface="Lucida Sans"/>
              </a:rPr>
              <a:t>university sent </a:t>
            </a:r>
            <a:r>
              <a:rPr sz="1300" spc="-5" dirty="0">
                <a:latin typeface="Lucida Sans"/>
                <a:cs typeface="Lucida Sans"/>
              </a:rPr>
              <a:t>out </a:t>
            </a:r>
            <a:r>
              <a:rPr sz="1300" dirty="0">
                <a:latin typeface="Lucida Sans"/>
                <a:cs typeface="Lucida Sans"/>
              </a:rPr>
              <a:t>a </a:t>
            </a:r>
            <a:r>
              <a:rPr sz="1300" spc="-5" dirty="0">
                <a:latin typeface="Lucida Sans"/>
                <a:cs typeface="Lucida Sans"/>
              </a:rPr>
              <a:t>call </a:t>
            </a:r>
            <a:r>
              <a:rPr sz="1300" dirty="0">
                <a:latin typeface="Lucida Sans"/>
                <a:cs typeface="Lucida Sans"/>
              </a:rPr>
              <a:t>for grant </a:t>
            </a:r>
            <a:r>
              <a:rPr sz="1300" spc="-5" dirty="0">
                <a:latin typeface="Lucida Sans"/>
                <a:cs typeface="Lucida Sans"/>
              </a:rPr>
              <a:t>pro- </a:t>
            </a:r>
            <a:r>
              <a:rPr sz="130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posals that address issues around diversity, inclusion, </a:t>
            </a:r>
            <a:r>
              <a:rPr sz="1300" spc="-40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and belonging. We </a:t>
            </a:r>
            <a:r>
              <a:rPr sz="1300" dirty="0">
                <a:latin typeface="Lucida Sans"/>
                <a:cs typeface="Lucida Sans"/>
              </a:rPr>
              <a:t>wanted </a:t>
            </a:r>
            <a:r>
              <a:rPr sz="1300" spc="-5" dirty="0">
                <a:latin typeface="Lucida Sans"/>
                <a:cs typeface="Lucida Sans"/>
              </a:rPr>
              <a:t>to address </a:t>
            </a:r>
            <a:r>
              <a:rPr sz="1300" dirty="0">
                <a:latin typeface="Lucida Sans"/>
                <a:cs typeface="Lucida Sans"/>
              </a:rPr>
              <a:t>non-inclusive </a:t>
            </a:r>
            <a:r>
              <a:rPr sz="1300" spc="5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meeting</a:t>
            </a:r>
            <a:r>
              <a:rPr sz="1300" spc="-5" dirty="0">
                <a:latin typeface="Lucida Sans"/>
                <a:cs typeface="Lucida Sans"/>
              </a:rPr>
              <a:t> practices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and behaviors.</a:t>
            </a:r>
            <a:endParaRPr sz="1300">
              <a:latin typeface="Lucida Sans"/>
              <a:cs typeface="Lucida Sans"/>
            </a:endParaRPr>
          </a:p>
        </p:txBody>
      </p:sp>
      <p:sp>
        <p:nvSpPr>
          <p:cNvPr id="5" name="Text 2"/>
          <p:cNvSpPr txBox="1"/>
          <p:nvPr/>
        </p:nvSpPr>
        <p:spPr>
          <a:xfrm>
            <a:off x="360899" y="3636091"/>
            <a:ext cx="430911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300" spc="-5" dirty="0">
                <a:latin typeface="Lucida Sans"/>
                <a:cs typeface="Lucida Sans"/>
              </a:rPr>
              <a:t>We received </a:t>
            </a:r>
            <a:r>
              <a:rPr sz="1300" dirty="0">
                <a:latin typeface="Lucida Sans"/>
                <a:cs typeface="Lucida Sans"/>
              </a:rPr>
              <a:t>a grant for </a:t>
            </a:r>
            <a:r>
              <a:rPr sz="1300" spc="-5" dirty="0">
                <a:latin typeface="Lucida Sans"/>
                <a:cs typeface="Lucida Sans"/>
              </a:rPr>
              <a:t>inclusions pyramids based on </a:t>
            </a:r>
            <a:r>
              <a:rPr sz="1300" spc="-40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an idea </a:t>
            </a:r>
            <a:r>
              <a:rPr sz="1300" dirty="0">
                <a:latin typeface="Lucida Sans"/>
                <a:cs typeface="Lucida Sans"/>
              </a:rPr>
              <a:t>from Shopify’s UX </a:t>
            </a:r>
            <a:r>
              <a:rPr sz="1300" spc="-5" dirty="0">
                <a:latin typeface="Lucida Sans"/>
                <a:cs typeface="Lucida Sans"/>
              </a:rPr>
              <a:t>Lead. These pyramids are </a:t>
            </a:r>
            <a:r>
              <a:rPr sz="130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active reminders that encourage inclusive behaviors </a:t>
            </a:r>
            <a:r>
              <a:rPr sz="130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during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meetings.</a:t>
            </a:r>
            <a:endParaRPr sz="1300">
              <a:latin typeface="Lucida Sans"/>
              <a:cs typeface="Lucida Sans"/>
            </a:endParaRPr>
          </a:p>
        </p:txBody>
      </p:sp>
      <p:pic>
        <p:nvPicPr>
          <p:cNvPr id="13" name="image 1" descr="sample inclusion pyramid by Shopify&#10;&#10;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6001" y="4936000"/>
            <a:ext cx="4499190" cy="3150000"/>
          </a:xfrm>
          <a:prstGeom prst="rect">
            <a:avLst/>
          </a:prstGeom>
        </p:spPr>
      </p:pic>
      <p:sp>
        <p:nvSpPr>
          <p:cNvPr id="6" name="text 3"/>
          <p:cNvSpPr txBox="1"/>
          <p:nvPr/>
        </p:nvSpPr>
        <p:spPr>
          <a:xfrm>
            <a:off x="339250" y="8814064"/>
            <a:ext cx="397002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300" spc="-5" dirty="0">
                <a:latin typeface="Lucida Sans"/>
                <a:cs typeface="Lucida Sans"/>
              </a:rPr>
              <a:t>We received the </a:t>
            </a:r>
            <a:r>
              <a:rPr sz="1300" dirty="0">
                <a:latin typeface="Lucida Sans"/>
                <a:cs typeface="Lucida Sans"/>
              </a:rPr>
              <a:t>grant! </a:t>
            </a:r>
            <a:r>
              <a:rPr sz="1300" spc="-5" dirty="0">
                <a:latin typeface="Lucida Sans"/>
                <a:cs typeface="Lucida Sans"/>
              </a:rPr>
              <a:t>(Along </a:t>
            </a:r>
            <a:r>
              <a:rPr sz="1300" dirty="0">
                <a:latin typeface="Lucida Sans"/>
                <a:cs typeface="Lucida Sans"/>
              </a:rPr>
              <a:t>with </a:t>
            </a:r>
            <a:r>
              <a:rPr sz="1300" spc="-5" dirty="0">
                <a:latin typeface="Lucida Sans"/>
                <a:cs typeface="Lucida Sans"/>
              </a:rPr>
              <a:t>our colleague, </a:t>
            </a:r>
            <a:r>
              <a:rPr sz="1300" spc="-40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Enrique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Diaz)</a:t>
            </a:r>
            <a:endParaRPr sz="1300">
              <a:latin typeface="Lucida Sans"/>
              <a:cs typeface="Lucida Sans"/>
            </a:endParaRPr>
          </a:p>
        </p:txBody>
      </p:sp>
      <p:sp>
        <p:nvSpPr>
          <p:cNvPr id="12" name="Heading section 2"/>
          <p:cNvSpPr txBox="1"/>
          <p:nvPr/>
        </p:nvSpPr>
        <p:spPr>
          <a:xfrm>
            <a:off x="5636221" y="1691690"/>
            <a:ext cx="4984115" cy="758190"/>
          </a:xfrm>
          <a:prstGeom prst="rect">
            <a:avLst/>
          </a:prstGeom>
          <a:solidFill>
            <a:srgbClr val="0096B0">
              <a:alpha val="50000"/>
            </a:srgbClr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400">
              <a:latin typeface="Times New Roman"/>
              <a:cs typeface="Times New Roman"/>
            </a:endParaRPr>
          </a:p>
          <a:p>
            <a:pPr marR="286385" algn="ctr">
              <a:lnSpc>
                <a:spcPct val="100000"/>
              </a:lnSpc>
            </a:pPr>
            <a:r>
              <a:rPr sz="1500" dirty="0">
                <a:latin typeface="Lucida Grande"/>
                <a:cs typeface="Lucida Grande"/>
              </a:rPr>
              <a:t>Values</a:t>
            </a:r>
            <a:r>
              <a:rPr sz="1500" spc="-35" dirty="0">
                <a:latin typeface="Lucida Grande"/>
                <a:cs typeface="Lucida Grande"/>
              </a:rPr>
              <a:t> </a:t>
            </a:r>
            <a:r>
              <a:rPr sz="1500" dirty="0">
                <a:latin typeface="Lucida Grande"/>
                <a:cs typeface="Lucida Grande"/>
              </a:rPr>
              <a:t>&amp;</a:t>
            </a:r>
            <a:r>
              <a:rPr sz="1500" spc="-40" dirty="0">
                <a:latin typeface="Lucida Grande"/>
                <a:cs typeface="Lucida Grande"/>
              </a:rPr>
              <a:t> </a:t>
            </a:r>
            <a:r>
              <a:rPr sz="1500" dirty="0">
                <a:latin typeface="Lucida Grande"/>
                <a:cs typeface="Lucida Grande"/>
              </a:rPr>
              <a:t>Design</a:t>
            </a:r>
            <a:endParaRPr sz="1500">
              <a:latin typeface="Lucida Grande"/>
              <a:cs typeface="Lucida Grande"/>
            </a:endParaRPr>
          </a:p>
        </p:txBody>
      </p:sp>
      <p:sp>
        <p:nvSpPr>
          <p:cNvPr id="7" name="text 4"/>
          <p:cNvSpPr txBox="1"/>
          <p:nvPr/>
        </p:nvSpPr>
        <p:spPr>
          <a:xfrm>
            <a:off x="5217299" y="2645491"/>
            <a:ext cx="576072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300" spc="-5" dirty="0">
                <a:latin typeface="Lucida Sans"/>
                <a:cs typeface="Lucida Sans"/>
              </a:rPr>
              <a:t>With lots of research, discussion, and </a:t>
            </a:r>
            <a:r>
              <a:rPr sz="1300" dirty="0">
                <a:latin typeface="Lucida Sans"/>
                <a:cs typeface="Lucida Sans"/>
              </a:rPr>
              <a:t>feedback from </a:t>
            </a:r>
            <a:r>
              <a:rPr sz="1300" spc="-5" dirty="0">
                <a:latin typeface="Lucida Sans"/>
                <a:cs typeface="Lucida Sans"/>
              </a:rPr>
              <a:t>the community </a:t>
            </a:r>
            <a:r>
              <a:rPr sz="1300" dirty="0">
                <a:latin typeface="Lucida Sans"/>
                <a:cs typeface="Lucida Sans"/>
              </a:rPr>
              <a:t>we </a:t>
            </a:r>
            <a:r>
              <a:rPr sz="1300" spc="-40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had</a:t>
            </a:r>
            <a:r>
              <a:rPr sz="1300" spc="-5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4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subject</a:t>
            </a:r>
            <a:r>
              <a:rPr sz="1300" spc="-5" dirty="0">
                <a:latin typeface="Lucida Sans"/>
                <a:cs typeface="Lucida Sans"/>
              </a:rPr>
              <a:t> areas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and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values</a:t>
            </a:r>
            <a:r>
              <a:rPr sz="1300" spc="-5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for</a:t>
            </a:r>
            <a:r>
              <a:rPr sz="1300" spc="-5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supporting</a:t>
            </a:r>
            <a:r>
              <a:rPr sz="1300" spc="-5" dirty="0">
                <a:latin typeface="Lucida Sans"/>
                <a:cs typeface="Lucida Sans"/>
              </a:rPr>
              <a:t> inclusive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meetings.</a:t>
            </a:r>
            <a:endParaRPr sz="1300">
              <a:latin typeface="Lucida Sans"/>
              <a:cs typeface="Lucida Sans"/>
            </a:endParaRPr>
          </a:p>
        </p:txBody>
      </p:sp>
      <p:sp>
        <p:nvSpPr>
          <p:cNvPr id="8" name="text 5"/>
          <p:cNvSpPr txBox="1"/>
          <p:nvPr/>
        </p:nvSpPr>
        <p:spPr>
          <a:xfrm>
            <a:off x="5329166" y="3272159"/>
            <a:ext cx="4568825" cy="619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dirty="0">
                <a:latin typeface="Lucida Sans"/>
                <a:cs typeface="Lucida Sans"/>
              </a:rPr>
              <a:t>Communication</a:t>
            </a:r>
          </a:p>
          <a:p>
            <a:pPr marL="12700">
              <a:lnSpc>
                <a:spcPct val="100000"/>
              </a:lnSpc>
            </a:pPr>
            <a:r>
              <a:rPr sz="1300" spc="-5" dirty="0">
                <a:latin typeface="Lucida Sans"/>
                <a:cs typeface="Lucida Sans"/>
              </a:rPr>
              <a:t>Recognize</a:t>
            </a:r>
            <a:r>
              <a:rPr sz="1300" spc="-2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good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ideas</a:t>
            </a:r>
            <a:r>
              <a:rPr sz="1300" spc="-2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and</a:t>
            </a:r>
            <a:r>
              <a:rPr sz="1300" spc="-2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give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credit</a:t>
            </a:r>
            <a:endParaRPr sz="1300" dirty="0">
              <a:latin typeface="Lucida Sans"/>
              <a:cs typeface="Lucida Sans"/>
            </a:endParaRPr>
          </a:p>
          <a:p>
            <a:pPr marL="12700">
              <a:lnSpc>
                <a:spcPct val="100000"/>
              </a:lnSpc>
            </a:pPr>
            <a:r>
              <a:rPr sz="1300" spc="-5" dirty="0">
                <a:latin typeface="Lucida Sans"/>
                <a:cs typeface="Lucida Sans"/>
              </a:rPr>
              <a:t>Be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mindful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of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interrupting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and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self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aware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when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speaking</a:t>
            </a:r>
          </a:p>
        </p:txBody>
      </p:sp>
      <p:sp>
        <p:nvSpPr>
          <p:cNvPr id="9" name="text 6"/>
          <p:cNvSpPr txBox="1"/>
          <p:nvPr/>
        </p:nvSpPr>
        <p:spPr>
          <a:xfrm>
            <a:off x="5329166" y="4064638"/>
            <a:ext cx="5051425" cy="619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dirty="0">
                <a:latin typeface="Lucida Sans"/>
                <a:cs typeface="Lucida Sans"/>
              </a:rPr>
              <a:t>Accessibility</a:t>
            </a:r>
          </a:p>
          <a:p>
            <a:pPr marL="12700" marR="5080">
              <a:lnSpc>
                <a:spcPct val="100000"/>
              </a:lnSpc>
            </a:pPr>
            <a:r>
              <a:rPr sz="1300" dirty="0">
                <a:latin typeface="Lucida Sans"/>
                <a:cs typeface="Lucida Sans"/>
              </a:rPr>
              <a:t>Using a microphone </a:t>
            </a:r>
            <a:r>
              <a:rPr sz="1300" spc="-5" dirty="0">
                <a:latin typeface="Lucida Sans"/>
                <a:cs typeface="Lucida Sans"/>
              </a:rPr>
              <a:t>includes people </a:t>
            </a:r>
            <a:r>
              <a:rPr sz="1300" dirty="0">
                <a:latin typeface="Lucida Sans"/>
                <a:cs typeface="Lucida Sans"/>
              </a:rPr>
              <a:t>with hearing </a:t>
            </a:r>
            <a:r>
              <a:rPr sz="1300" spc="-5" dirty="0">
                <a:latin typeface="Lucida Sans"/>
                <a:cs typeface="Lucida Sans"/>
              </a:rPr>
              <a:t>impairments </a:t>
            </a:r>
            <a:r>
              <a:rPr sz="1300" spc="-40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Support</a:t>
            </a:r>
            <a:r>
              <a:rPr sz="1300" spc="-5" dirty="0">
                <a:latin typeface="Lucida Sans"/>
                <a:cs typeface="Lucida Sans"/>
              </a:rPr>
              <a:t> accessibilty accomodations</a:t>
            </a:r>
            <a:endParaRPr sz="1300" dirty="0">
              <a:latin typeface="Lucida Sans"/>
              <a:cs typeface="Lucida Sans"/>
            </a:endParaRPr>
          </a:p>
        </p:txBody>
      </p:sp>
      <p:sp>
        <p:nvSpPr>
          <p:cNvPr id="10" name="text 7"/>
          <p:cNvSpPr txBox="1"/>
          <p:nvPr/>
        </p:nvSpPr>
        <p:spPr>
          <a:xfrm>
            <a:off x="5329166" y="4857118"/>
            <a:ext cx="5825490" cy="1610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5" dirty="0">
                <a:latin typeface="Lucida Sans"/>
                <a:cs typeface="Lucida Sans"/>
              </a:rPr>
              <a:t>Thinking</a:t>
            </a:r>
            <a:r>
              <a:rPr sz="1300" b="1" spc="-40" dirty="0">
                <a:latin typeface="Lucida Sans"/>
                <a:cs typeface="Lucida Sans"/>
              </a:rPr>
              <a:t> </a:t>
            </a:r>
            <a:r>
              <a:rPr sz="1300" b="1" dirty="0">
                <a:latin typeface="Lucida Sans"/>
                <a:cs typeface="Lucida Sans"/>
              </a:rPr>
              <a:t>&amp;</a:t>
            </a:r>
            <a:r>
              <a:rPr sz="1300" b="1" spc="-35" dirty="0">
                <a:latin typeface="Lucida Sans"/>
                <a:cs typeface="Lucida Sans"/>
              </a:rPr>
              <a:t> </a:t>
            </a:r>
            <a:r>
              <a:rPr sz="1300" b="1" dirty="0">
                <a:latin typeface="Lucida Sans"/>
                <a:cs typeface="Lucida Sans"/>
              </a:rPr>
              <a:t>Processing</a:t>
            </a:r>
          </a:p>
          <a:p>
            <a:pPr marL="12700">
              <a:lnSpc>
                <a:spcPct val="100000"/>
              </a:lnSpc>
            </a:pPr>
            <a:r>
              <a:rPr sz="1300" dirty="0">
                <a:latin typeface="Lucida Sans"/>
                <a:cs typeface="Lucida Sans"/>
              </a:rPr>
              <a:t>Share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your</a:t>
            </a:r>
            <a:r>
              <a:rPr sz="1300" spc="-2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slides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and</a:t>
            </a:r>
            <a:r>
              <a:rPr sz="1300" spc="-2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agenda</a:t>
            </a:r>
            <a:r>
              <a:rPr sz="1300" spc="-2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beforehand</a:t>
            </a:r>
            <a:endParaRPr sz="1300" dirty="0">
              <a:latin typeface="Lucida Sans"/>
              <a:cs typeface="Lucida Sans"/>
            </a:endParaRPr>
          </a:p>
          <a:p>
            <a:pPr marL="12700">
              <a:lnSpc>
                <a:spcPct val="100000"/>
              </a:lnSpc>
            </a:pPr>
            <a:r>
              <a:rPr sz="1300" dirty="0">
                <a:latin typeface="Lucida Sans"/>
                <a:cs typeface="Lucida Sans"/>
              </a:rPr>
              <a:t>Add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individiual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brarinstorming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to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meetings</a:t>
            </a:r>
            <a:r>
              <a:rPr sz="1300" spc="-5" dirty="0">
                <a:latin typeface="Lucida Sans"/>
                <a:cs typeface="Lucida Sans"/>
              </a:rPr>
              <a:t> to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generate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new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ideas</a:t>
            </a:r>
            <a:endParaRPr sz="1300" dirty="0">
              <a:latin typeface="Lucida Sans"/>
              <a:cs typeface="Lucida San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50" dirty="0">
              <a:latin typeface="Lucida Sans"/>
              <a:cs typeface="Lucida Sans"/>
            </a:endParaRPr>
          </a:p>
          <a:p>
            <a:pPr marL="25400">
              <a:lnSpc>
                <a:spcPct val="100000"/>
              </a:lnSpc>
            </a:pPr>
            <a:r>
              <a:rPr sz="1300" b="1" dirty="0">
                <a:latin typeface="Lucida Sans"/>
                <a:cs typeface="Lucida Sans"/>
              </a:rPr>
              <a:t>Gender</a:t>
            </a:r>
            <a:r>
              <a:rPr sz="1300" b="1" spc="-35" dirty="0">
                <a:latin typeface="Lucida Sans"/>
                <a:cs typeface="Lucida Sans"/>
              </a:rPr>
              <a:t> </a:t>
            </a:r>
            <a:r>
              <a:rPr sz="1300" b="1" dirty="0">
                <a:latin typeface="Lucida Sans"/>
                <a:cs typeface="Lucida Sans"/>
              </a:rPr>
              <a:t>Neutral</a:t>
            </a:r>
            <a:r>
              <a:rPr sz="1300" b="1" spc="-35" dirty="0">
                <a:latin typeface="Lucida Sans"/>
                <a:cs typeface="Lucida Sans"/>
              </a:rPr>
              <a:t> </a:t>
            </a:r>
            <a:r>
              <a:rPr sz="1300" b="1" spc="-5" dirty="0">
                <a:latin typeface="Lucida Sans"/>
                <a:cs typeface="Lucida Sans"/>
              </a:rPr>
              <a:t>Language</a:t>
            </a:r>
            <a:endParaRPr sz="1300" b="1" dirty="0">
              <a:latin typeface="Lucida Sans"/>
              <a:cs typeface="Lucida Sans"/>
            </a:endParaRPr>
          </a:p>
          <a:p>
            <a:pPr marL="25400">
              <a:lnSpc>
                <a:spcPct val="100000"/>
              </a:lnSpc>
            </a:pPr>
            <a:r>
              <a:rPr sz="1300" dirty="0">
                <a:latin typeface="Lucida Sans"/>
                <a:cs typeface="Lucida Sans"/>
              </a:rPr>
              <a:t>“They”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is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a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neutral</a:t>
            </a:r>
            <a:r>
              <a:rPr sz="1300" spc="-5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word</a:t>
            </a:r>
            <a:r>
              <a:rPr sz="1300" spc="-5" dirty="0">
                <a:latin typeface="Lucida Sans"/>
                <a:cs typeface="Lucida Sans"/>
              </a:rPr>
              <a:t> that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can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be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used</a:t>
            </a:r>
            <a:r>
              <a:rPr sz="1300" spc="-5" dirty="0">
                <a:latin typeface="Lucida Sans"/>
                <a:cs typeface="Lucida Sans"/>
              </a:rPr>
              <a:t> instead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of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“he/her”</a:t>
            </a:r>
          </a:p>
          <a:p>
            <a:pPr marL="25400" marR="5080">
              <a:lnSpc>
                <a:spcPct val="100000"/>
              </a:lnSpc>
            </a:pPr>
            <a:r>
              <a:rPr sz="1300" spc="-5" dirty="0">
                <a:latin typeface="Lucida Sans"/>
                <a:cs typeface="Lucida Sans"/>
              </a:rPr>
              <a:t>There are </a:t>
            </a:r>
            <a:r>
              <a:rPr sz="1300" dirty="0">
                <a:latin typeface="Lucida Sans"/>
                <a:cs typeface="Lucida Sans"/>
              </a:rPr>
              <a:t>many ways </a:t>
            </a:r>
            <a:r>
              <a:rPr sz="1300" spc="-5" dirty="0">
                <a:latin typeface="Lucida Sans"/>
                <a:cs typeface="Lucida Sans"/>
              </a:rPr>
              <a:t>to address </a:t>
            </a:r>
            <a:r>
              <a:rPr sz="1300" dirty="0">
                <a:latin typeface="Lucida Sans"/>
                <a:cs typeface="Lucida Sans"/>
              </a:rPr>
              <a:t>a group! Hi </a:t>
            </a:r>
            <a:r>
              <a:rPr sz="1300" spc="-5" dirty="0">
                <a:latin typeface="Lucida Sans"/>
                <a:cs typeface="Lucida Sans"/>
              </a:rPr>
              <a:t>all, </a:t>
            </a:r>
            <a:r>
              <a:rPr sz="1300" dirty="0">
                <a:latin typeface="Lucida Sans"/>
                <a:cs typeface="Lucida Sans"/>
              </a:rPr>
              <a:t>hi </a:t>
            </a:r>
            <a:r>
              <a:rPr sz="1300" spc="-5" dirty="0">
                <a:latin typeface="Lucida Sans"/>
                <a:cs typeface="Lucida Sans"/>
              </a:rPr>
              <a:t>everyone, </a:t>
            </a:r>
            <a:r>
              <a:rPr sz="1300" dirty="0">
                <a:latin typeface="Lucida Sans"/>
                <a:cs typeface="Lucida Sans"/>
              </a:rPr>
              <a:t>hello folks, </a:t>
            </a:r>
            <a:r>
              <a:rPr sz="1300" spc="-40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hello</a:t>
            </a:r>
            <a:r>
              <a:rPr sz="1300" spc="-5" dirty="0">
                <a:latin typeface="Lucida Sans"/>
                <a:cs typeface="Lucida Sans"/>
              </a:rPr>
              <a:t> team, Y’all, </a:t>
            </a:r>
            <a:r>
              <a:rPr sz="1300" dirty="0">
                <a:latin typeface="Lucida Sans"/>
                <a:cs typeface="Lucida Sans"/>
              </a:rPr>
              <a:t>friends,</a:t>
            </a:r>
            <a:r>
              <a:rPr sz="1300" spc="-5" dirty="0">
                <a:latin typeface="Lucida Sans"/>
                <a:cs typeface="Lucida Sans"/>
              </a:rPr>
              <a:t> people</a:t>
            </a:r>
            <a:endParaRPr sz="1300" dirty="0">
              <a:latin typeface="Lucida Sans"/>
              <a:cs typeface="Lucida Sans"/>
            </a:endParaRPr>
          </a:p>
        </p:txBody>
      </p:sp>
      <p:pic>
        <p:nvPicPr>
          <p:cNvPr id="14" name="image 2" descr="sample fonts and colors for poster design&#10;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51343" y="6692272"/>
            <a:ext cx="4953254" cy="2921626"/>
          </a:xfrm>
          <a:prstGeom prst="rect">
            <a:avLst/>
          </a:prstGeom>
        </p:spPr>
      </p:pic>
      <p:sp>
        <p:nvSpPr>
          <p:cNvPr id="19" name="Heading section 3"/>
          <p:cNvSpPr txBox="1"/>
          <p:nvPr/>
        </p:nvSpPr>
        <p:spPr>
          <a:xfrm>
            <a:off x="11336972" y="1666684"/>
            <a:ext cx="4698365" cy="758190"/>
          </a:xfrm>
          <a:prstGeom prst="rect">
            <a:avLst/>
          </a:prstGeom>
          <a:solidFill>
            <a:srgbClr val="0096B0">
              <a:alpha val="50000"/>
            </a:srgbClr>
          </a:solidFill>
        </p:spPr>
        <p:txBody>
          <a:bodyPr vert="horz" wrap="square" lIns="0" tIns="12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1450" dirty="0">
              <a:latin typeface="Times New Roman"/>
              <a:cs typeface="Times New Roman"/>
            </a:endParaRPr>
          </a:p>
          <a:p>
            <a:pPr marL="335915" algn="ctr">
              <a:lnSpc>
                <a:spcPct val="100000"/>
              </a:lnSpc>
            </a:pPr>
            <a:r>
              <a:rPr sz="1500" spc="-5" dirty="0">
                <a:latin typeface="Lucida Grande"/>
                <a:cs typeface="Lucida Grande"/>
              </a:rPr>
              <a:t>Wrap</a:t>
            </a:r>
            <a:r>
              <a:rPr sz="1500" spc="-55" dirty="0">
                <a:latin typeface="Lucida Grande"/>
                <a:cs typeface="Lucida Grande"/>
              </a:rPr>
              <a:t> </a:t>
            </a:r>
            <a:r>
              <a:rPr sz="1500" dirty="0">
                <a:latin typeface="Lucida Grande"/>
                <a:cs typeface="Lucida Grande"/>
              </a:rPr>
              <a:t>Up</a:t>
            </a:r>
          </a:p>
        </p:txBody>
      </p:sp>
      <p:sp>
        <p:nvSpPr>
          <p:cNvPr id="11" name="text 8"/>
          <p:cNvSpPr txBox="1"/>
          <p:nvPr/>
        </p:nvSpPr>
        <p:spPr>
          <a:xfrm>
            <a:off x="11481300" y="2645491"/>
            <a:ext cx="4351020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300" dirty="0">
                <a:latin typeface="Lucida Sans"/>
                <a:cs typeface="Lucida Sans"/>
              </a:rPr>
              <a:t>As </a:t>
            </a:r>
            <a:r>
              <a:rPr sz="1300" spc="-5" dirty="0">
                <a:latin typeface="Lucida Sans"/>
                <a:cs typeface="Lucida Sans"/>
              </a:rPr>
              <a:t>our project continued, </a:t>
            </a:r>
            <a:r>
              <a:rPr sz="1300" dirty="0">
                <a:latin typeface="Lucida Sans"/>
                <a:cs typeface="Lucida Sans"/>
              </a:rPr>
              <a:t>COVID-19 was </a:t>
            </a:r>
            <a:r>
              <a:rPr sz="1300" spc="-5" dirty="0">
                <a:latin typeface="Lucida Sans"/>
                <a:cs typeface="Lucida Sans"/>
              </a:rPr>
              <a:t>changing the </a:t>
            </a:r>
            <a:r>
              <a:rPr sz="1300" spc="-40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environment of the </a:t>
            </a:r>
            <a:r>
              <a:rPr sz="1300" dirty="0">
                <a:latin typeface="Lucida Sans"/>
                <a:cs typeface="Lucida Sans"/>
              </a:rPr>
              <a:t>world </a:t>
            </a:r>
            <a:r>
              <a:rPr sz="1300" spc="-5" dirty="0">
                <a:latin typeface="Lucida Sans"/>
                <a:cs typeface="Lucida Sans"/>
              </a:rPr>
              <a:t>and the </a:t>
            </a:r>
            <a:r>
              <a:rPr sz="1300" dirty="0">
                <a:latin typeface="Lucida Sans"/>
                <a:cs typeface="Lucida Sans"/>
              </a:rPr>
              <a:t>workplace. </a:t>
            </a:r>
            <a:r>
              <a:rPr sz="1300" spc="-5" dirty="0">
                <a:latin typeface="Lucida Sans"/>
                <a:cs typeface="Lucida Sans"/>
              </a:rPr>
              <a:t>We </a:t>
            </a:r>
            <a:r>
              <a:rPr sz="1300" dirty="0">
                <a:latin typeface="Lucida Sans"/>
                <a:cs typeface="Lucida Sans"/>
              </a:rPr>
              <a:t>were </a:t>
            </a:r>
            <a:r>
              <a:rPr sz="1300" spc="-40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able to </a:t>
            </a:r>
            <a:r>
              <a:rPr sz="1300" dirty="0">
                <a:latin typeface="Lucida Sans"/>
                <a:cs typeface="Lucida Sans"/>
              </a:rPr>
              <a:t>share </a:t>
            </a:r>
            <a:r>
              <a:rPr sz="1300" spc="-5" dirty="0">
                <a:latin typeface="Lucida Sans"/>
                <a:cs typeface="Lucida Sans"/>
              </a:rPr>
              <a:t>templates </a:t>
            </a:r>
            <a:r>
              <a:rPr sz="1300" dirty="0">
                <a:latin typeface="Lucida Sans"/>
                <a:cs typeface="Lucida Sans"/>
              </a:rPr>
              <a:t>for </a:t>
            </a:r>
            <a:r>
              <a:rPr sz="1300" spc="-5" dirty="0">
                <a:latin typeface="Lucida Sans"/>
                <a:cs typeface="Lucida Sans"/>
              </a:rPr>
              <a:t>the pyramids digitally, </a:t>
            </a:r>
            <a:r>
              <a:rPr sz="1300" dirty="0">
                <a:latin typeface="Lucida Sans"/>
                <a:cs typeface="Lucida Sans"/>
              </a:rPr>
              <a:t>so </a:t>
            </a:r>
            <a:r>
              <a:rPr sz="1300" spc="5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even if </a:t>
            </a:r>
            <a:r>
              <a:rPr sz="1300" dirty="0">
                <a:latin typeface="Lucida Sans"/>
                <a:cs typeface="Lucida Sans"/>
              </a:rPr>
              <a:t>we </a:t>
            </a:r>
            <a:r>
              <a:rPr sz="1300" spc="-5" dirty="0">
                <a:latin typeface="Lucida Sans"/>
                <a:cs typeface="Lucida Sans"/>
              </a:rPr>
              <a:t>couldn’t place them in </a:t>
            </a:r>
            <a:r>
              <a:rPr sz="1300" dirty="0">
                <a:latin typeface="Lucida Sans"/>
                <a:cs typeface="Lucida Sans"/>
              </a:rPr>
              <a:t>shared spaces </a:t>
            </a:r>
            <a:r>
              <a:rPr sz="1300" spc="-5" dirty="0">
                <a:latin typeface="Lucida Sans"/>
                <a:cs typeface="Lucida Sans"/>
              </a:rPr>
              <a:t>as </a:t>
            </a:r>
            <a:r>
              <a:rPr sz="1300" dirty="0">
                <a:latin typeface="Lucida Sans"/>
                <a:cs typeface="Lucida Sans"/>
              </a:rPr>
              <a:t> work,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we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could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still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share</a:t>
            </a:r>
            <a:r>
              <a:rPr sz="1300" spc="-5" dirty="0">
                <a:latin typeface="Lucida Sans"/>
                <a:cs typeface="Lucida Sans"/>
              </a:rPr>
              <a:t> online</a:t>
            </a:r>
            <a:r>
              <a:rPr sz="1300" spc="-15" dirty="0">
                <a:latin typeface="Lucida Sans"/>
                <a:cs typeface="Lucida Sans"/>
              </a:rPr>
              <a:t> </a:t>
            </a:r>
            <a:r>
              <a:rPr sz="1300" dirty="0">
                <a:latin typeface="Lucida Sans"/>
                <a:cs typeface="Lucida Sans"/>
              </a:rPr>
              <a:t>fo</a:t>
            </a:r>
            <a:r>
              <a:rPr lang="en-US" sz="1300" dirty="0">
                <a:latin typeface="Lucida Sans"/>
                <a:cs typeface="Lucida Sans"/>
              </a:rPr>
              <a:t>r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those</a:t>
            </a:r>
            <a:r>
              <a:rPr sz="1300" spc="-10" dirty="0">
                <a:latin typeface="Lucida Sans"/>
                <a:cs typeface="Lucida Sans"/>
              </a:rPr>
              <a:t> </a:t>
            </a:r>
            <a:r>
              <a:rPr sz="1300" spc="-5" dirty="0">
                <a:latin typeface="Lucida Sans"/>
                <a:cs typeface="Lucida Sans"/>
              </a:rPr>
              <a:t>interested.</a:t>
            </a:r>
            <a:endParaRPr sz="1300" dirty="0">
              <a:latin typeface="Lucida Sans"/>
              <a:cs typeface="Lucida Sans"/>
            </a:endParaRPr>
          </a:p>
        </p:txBody>
      </p:sp>
      <p:pic>
        <p:nvPicPr>
          <p:cNvPr id="15" name="Image 3" descr="pyramid design 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493995" y="4488332"/>
            <a:ext cx="4274007" cy="2349004"/>
          </a:xfrm>
          <a:prstGeom prst="rect">
            <a:avLst/>
          </a:prstGeom>
        </p:spPr>
      </p:pic>
      <p:pic>
        <p:nvPicPr>
          <p:cNvPr id="16" name="image 4" descr="pyramid design 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673992" y="7216661"/>
            <a:ext cx="3997007" cy="2503335"/>
          </a:xfrm>
          <a:prstGeom prst="rect">
            <a:avLst/>
          </a:prstGeom>
        </p:spPr>
      </p:pic>
      <p:sp>
        <p:nvSpPr>
          <p:cNvPr id="17" name="object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00750" y="1691683"/>
            <a:ext cx="6350" cy="8468360"/>
          </a:xfrm>
          <a:custGeom>
            <a:avLst/>
            <a:gdLst/>
            <a:ahLst/>
            <a:cxnLst/>
            <a:rect l="l" t="t" r="r" b="b"/>
            <a:pathLst>
              <a:path w="6350" h="8468360">
                <a:moveTo>
                  <a:pt x="0" y="0"/>
                </a:moveTo>
                <a:lnTo>
                  <a:pt x="6350" y="8468321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173806" y="1679017"/>
            <a:ext cx="32384" cy="8481060"/>
          </a:xfrm>
          <a:custGeom>
            <a:avLst/>
            <a:gdLst/>
            <a:ahLst/>
            <a:cxnLst/>
            <a:rect l="l" t="t" r="r" b="b"/>
            <a:pathLst>
              <a:path w="32384" h="8481060">
                <a:moveTo>
                  <a:pt x="0" y="0"/>
                </a:moveTo>
                <a:lnTo>
                  <a:pt x="31953" y="8480982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729B23-F376-E142-9A41-CFAD16B335E5}"/>
              </a:ext>
            </a:extLst>
          </p:cNvPr>
          <p:cNvSpPr txBox="1"/>
          <p:nvPr/>
        </p:nvSpPr>
        <p:spPr>
          <a:xfrm>
            <a:off x="316001" y="8168051"/>
            <a:ext cx="190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6"/>
              </a:rPr>
              <a:t>Shopify’s pyramid</a:t>
            </a:r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265</Words>
  <Application>Microsoft Macintosh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Lucida Grande</vt:lpstr>
      <vt:lpstr>Lucida Sans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Rios, Jess</cp:lastModifiedBy>
  <cp:revision>5</cp:revision>
  <dcterms:created xsi:type="dcterms:W3CDTF">2021-05-20T01:20:26Z</dcterms:created>
  <dcterms:modified xsi:type="dcterms:W3CDTF">2021-05-24T20:20:45Z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2021-05-19T00:00:00Z</vt:filetime>
  </property>
  <property fmtid="{D5CDD505-2E9C-101B-9397-08002B2CF9AE}" pid="3" name="Creator">
    <vt:lpwstr>Adobe InDesign 16.2 (Macintosh)</vt:lpwstr>
  </property>
  <property fmtid="{D5CDD505-2E9C-101B-9397-08002B2CF9AE}" pid="4" name="LastSaved">
    <vt:filetime>2021-05-20T00:00:00Z</vt:filetime>
  </property>
</Properties>
</file>