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embeddedFontLst>
    <p:embeddedFont>
      <p:font typeface="Lato" panose="020F0502020204030203" pitchFamily="34" charset="0"/>
      <p:regular r:id="rId19"/>
      <p:bold r:id="rId20"/>
      <p:italic r:id="rId21"/>
      <p:boldItalic r:id="rId22"/>
    </p:embeddedFont>
    <p:embeddedFont>
      <p:font typeface="Lato Black" panose="020F0502020204030204" pitchFamily="34" charset="0"/>
      <p:bold r:id="rId23"/>
      <p:boldItalic r:id="rId24"/>
    </p:embeddedFont>
    <p:embeddedFont>
      <p:font typeface="Roboto Mono" pitchFamily="49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7"/>
  </p:normalViewPr>
  <p:slideViewPr>
    <p:cSldViewPr snapToGrid="0">
      <p:cViewPr varScale="1">
        <p:scale>
          <a:sx n="139" d="100"/>
          <a:sy n="139" d="100"/>
        </p:scale>
        <p:origin x="84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 speaks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Christine does Poll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9a2327e92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29a2327e92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Christine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9a2327e92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29a2327e92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Christine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29a2327e92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29a2327e92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29a2327e92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129a2327e92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29a2327e92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29a2327e92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Christine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29a2327e92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29a2327e92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Christine (introduces) &amp; Lauren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29a2327e92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29a2327e92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Christine create Slido or something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29a2327e92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29a2327e92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 introduces self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Christine introduces self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29a2327e92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29a2327e92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29a2327e92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29a2327e92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29a2327e92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29a2327e92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9a2327e92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29a2327e92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Christine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29a2327e92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29a2327e92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Christine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29a2327e92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29a2327e92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9a2327e92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29a2327e92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bit.ly/3L6rgrb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bit.ly/3L6rgrb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canva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mailto:lauren.movlai@umb.edu" TargetMode="External"/><Relationship Id="rId4" Type="http://schemas.openxmlformats.org/officeDocument/2006/relationships/hyperlink" Target="mailto:christine.elliott@umb.ed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669050" y="1477813"/>
            <a:ext cx="58059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latin typeface="Lato"/>
                <a:ea typeface="Lato"/>
                <a:cs typeface="Lato"/>
                <a:sym typeface="Lato"/>
              </a:rPr>
              <a:t>Remote Onboarding: </a:t>
            </a:r>
            <a:endParaRPr sz="30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Lato"/>
                <a:ea typeface="Lato"/>
                <a:cs typeface="Lato"/>
                <a:sym typeface="Lato"/>
              </a:rPr>
              <a:t>Growing and Maintaining Community</a:t>
            </a:r>
            <a:endParaRPr sz="24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1848600" y="2621988"/>
            <a:ext cx="5446800" cy="738900"/>
          </a:xfrm>
          <a:prstGeom prst="rect">
            <a:avLst/>
          </a:prstGeom>
          <a:solidFill>
            <a:srgbClr val="67E8EE">
              <a:alpha val="6404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ACRL/NEC &amp; NELIG Joint Conference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June 3, 2022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224250" y="4223650"/>
            <a:ext cx="43260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rgbClr val="004AAD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Accessible Documents &amp; Toolbox</a:t>
            </a:r>
            <a:r>
              <a:rPr lang="en">
                <a:solidFill>
                  <a:srgbClr val="004AA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900">
                <a:solidFill>
                  <a:srgbClr val="004AAD"/>
                </a:solidFill>
                <a:latin typeface="Lato"/>
                <a:ea typeface="Lato"/>
                <a:cs typeface="Lato"/>
                <a:sym typeface="Lato"/>
              </a:rPr>
              <a:t>→</a:t>
            </a:r>
            <a:endParaRPr sz="1900">
              <a:solidFill>
                <a:srgbClr val="004AAD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50250" y="3360900"/>
            <a:ext cx="1339750" cy="133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"/>
          <p:cNvSpPr txBox="1"/>
          <p:nvPr/>
        </p:nvSpPr>
        <p:spPr>
          <a:xfrm>
            <a:off x="1412425" y="1135675"/>
            <a:ext cx="4463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latin typeface="Lato"/>
                <a:ea typeface="Lato"/>
                <a:cs typeface="Lato"/>
                <a:sym typeface="Lato"/>
              </a:rPr>
              <a:t>Successes (cont.)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0" name="Google Shape;120;p22"/>
          <p:cNvSpPr txBox="1"/>
          <p:nvPr/>
        </p:nvSpPr>
        <p:spPr>
          <a:xfrm>
            <a:off x="1412425" y="1751275"/>
            <a:ext cx="63018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 Black"/>
                <a:ea typeface="Lato Black"/>
                <a:cs typeface="Lato Black"/>
                <a:sym typeface="Lato Black"/>
              </a:rPr>
              <a:t>Healey Library</a:t>
            </a:r>
            <a:endParaRPr sz="1600">
              <a:latin typeface="Lato Black"/>
              <a:ea typeface="Lato Black"/>
              <a:cs typeface="Lato Black"/>
              <a:sym typeface="Lato Black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★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Connected with other library departments </a:t>
            </a:r>
            <a:br>
              <a:rPr lang="en" sz="1600">
                <a:latin typeface="Lato"/>
                <a:ea typeface="Lato"/>
                <a:cs typeface="Lato"/>
                <a:sym typeface="Lato"/>
              </a:rPr>
            </a:br>
            <a:r>
              <a:rPr lang="en" sz="1600">
                <a:latin typeface="Lato"/>
                <a:ea typeface="Lato"/>
                <a:cs typeface="Lato"/>
                <a:sym typeface="Lato"/>
              </a:rPr>
              <a:t>and individuals ASAP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Char char="★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Teams Messaging &amp; Emails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Welcome messages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Fav. Boston locations and food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Recommended neighborhoods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★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Weekly all-staff meetings with 10 minute </a:t>
            </a:r>
            <a:br>
              <a:rPr lang="en" sz="1600">
                <a:latin typeface="Lato"/>
                <a:ea typeface="Lato"/>
                <a:cs typeface="Lato"/>
                <a:sym typeface="Lato"/>
              </a:rPr>
            </a:br>
            <a:r>
              <a:rPr lang="en" sz="1600">
                <a:latin typeface="Lato"/>
                <a:ea typeface="Lato"/>
                <a:cs typeface="Lato"/>
                <a:sym typeface="Lato"/>
              </a:rPr>
              <a:t>checkin’s and community building </a:t>
            </a:r>
            <a:br>
              <a:rPr lang="en" sz="1600">
                <a:latin typeface="Lato"/>
                <a:ea typeface="Lato"/>
                <a:cs typeface="Lato"/>
                <a:sym typeface="Lato"/>
              </a:rPr>
            </a:br>
            <a:r>
              <a:rPr lang="en" sz="1600">
                <a:latin typeface="Lato"/>
                <a:ea typeface="Lato"/>
                <a:cs typeface="Lato"/>
                <a:sym typeface="Lato"/>
              </a:rPr>
              <a:t>opportunities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★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Funding for remote access to large-scale conferences like ALA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/>
        </p:nvSpPr>
        <p:spPr>
          <a:xfrm>
            <a:off x="368875" y="2051675"/>
            <a:ext cx="2471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latin typeface="Lato"/>
                <a:ea typeface="Lato"/>
                <a:cs typeface="Lato"/>
                <a:sym typeface="Lato"/>
              </a:rPr>
              <a:t>Challenges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6" name="Google Shape;126;p23"/>
          <p:cNvSpPr txBox="1"/>
          <p:nvPr/>
        </p:nvSpPr>
        <p:spPr>
          <a:xfrm>
            <a:off x="469225" y="2742950"/>
            <a:ext cx="2270700" cy="1169700"/>
          </a:xfrm>
          <a:prstGeom prst="rect">
            <a:avLst/>
          </a:prstGeom>
          <a:solidFill>
            <a:srgbClr val="67E8EE">
              <a:alpha val="6404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Maybe you’ll recognize some of these challenges based on your own experiences?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7" name="Google Shape;127;p23"/>
          <p:cNvSpPr txBox="1"/>
          <p:nvPr/>
        </p:nvSpPr>
        <p:spPr>
          <a:xfrm>
            <a:off x="3217225" y="678450"/>
            <a:ext cx="5683200" cy="40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Inconsistent communication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Less frequent touch-points for checking-in with individuals and teams (shifting from remote to in-person)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Information sharing not consistent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Inconsistent documentation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Assumed knowledge of library expectations/workflows when shift to in-person began for fully-remote hires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How to connect to WIFI on Campus, setting up on-campus work area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Pre-COVID workflows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/>
          <p:nvPr/>
        </p:nvSpPr>
        <p:spPr>
          <a:xfrm>
            <a:off x="368875" y="2051675"/>
            <a:ext cx="24714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latin typeface="Lato"/>
                <a:ea typeface="Lato"/>
                <a:cs typeface="Lato"/>
                <a:sym typeface="Lato"/>
              </a:rPr>
              <a:t>Challenges (Cont.)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3" name="Google Shape;133;p24"/>
          <p:cNvSpPr txBox="1"/>
          <p:nvPr/>
        </p:nvSpPr>
        <p:spPr>
          <a:xfrm>
            <a:off x="469225" y="3123950"/>
            <a:ext cx="2270700" cy="1169700"/>
          </a:xfrm>
          <a:prstGeom prst="rect">
            <a:avLst/>
          </a:prstGeom>
          <a:solidFill>
            <a:srgbClr val="67E8EE">
              <a:alpha val="6404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Maybe you’ll recognize some of these challenges based on your own experiences?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4" name="Google Shape;134;p24"/>
          <p:cNvSpPr txBox="1"/>
          <p:nvPr/>
        </p:nvSpPr>
        <p:spPr>
          <a:xfrm>
            <a:off x="3209075" y="543275"/>
            <a:ext cx="5683200" cy="40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Intentional connection building efforts disbanded when work shifted back to in-person modalities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Assumptions that being in-person would be enough to maintain community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Intentional connection building/belonging work is required REGARDLESS of modalities</a:t>
            </a:r>
            <a:br>
              <a:rPr lang="en" sz="1800">
                <a:latin typeface="Lato"/>
                <a:ea typeface="Lato"/>
                <a:cs typeface="Lato"/>
                <a:sym typeface="Lato"/>
              </a:rPr>
            </a:b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Social anxiety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How to communicate with people again!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Having two onboarding events can be very overwhelming and exhausting for remote hires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Navigating/maintaining connections made virtually as people meet face-to-face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5"/>
          <p:cNvSpPr txBox="1"/>
          <p:nvPr/>
        </p:nvSpPr>
        <p:spPr>
          <a:xfrm>
            <a:off x="1257750" y="1133200"/>
            <a:ext cx="6628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latin typeface="Lato"/>
                <a:ea typeface="Lato"/>
                <a:cs typeface="Lato"/>
                <a:sym typeface="Lato"/>
              </a:rPr>
              <a:t>Recommendations</a:t>
            </a:r>
            <a:endParaRPr sz="24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0" name="Google Shape;140;p25"/>
          <p:cNvSpPr txBox="1"/>
          <p:nvPr/>
        </p:nvSpPr>
        <p:spPr>
          <a:xfrm>
            <a:off x="2196000" y="1779700"/>
            <a:ext cx="4752000" cy="677100"/>
          </a:xfrm>
          <a:prstGeom prst="rect">
            <a:avLst/>
          </a:prstGeom>
          <a:solidFill>
            <a:srgbClr val="67E8EE">
              <a:alpha val="6404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Establishing and Maintaining Community (regardless of remote/in-person onboarding)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1" name="Google Shape;141;p25"/>
          <p:cNvSpPr txBox="1"/>
          <p:nvPr/>
        </p:nvSpPr>
        <p:spPr>
          <a:xfrm>
            <a:off x="428400" y="3089675"/>
            <a:ext cx="8287200" cy="20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Remain curious and aware of staff expectations and needs during modality shifts (this applies beyond remote/hybrid/in-person work)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Exercise flexibility</a:t>
            </a:r>
            <a:br>
              <a:rPr lang="en" sz="1800">
                <a:latin typeface="Lato"/>
                <a:ea typeface="Lato"/>
                <a:cs typeface="Lato"/>
                <a:sym typeface="Lato"/>
              </a:rPr>
            </a:br>
            <a:endParaRPr sz="100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Fight assumptions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A year of remote work does not mean that staff know about pre-COVID or pre-remote workflows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/>
          <p:nvPr/>
        </p:nvSpPr>
        <p:spPr>
          <a:xfrm>
            <a:off x="1257750" y="1133200"/>
            <a:ext cx="6628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latin typeface="Lato"/>
                <a:ea typeface="Lato"/>
                <a:cs typeface="Lato"/>
                <a:sym typeface="Lato"/>
              </a:rPr>
              <a:t>Recommendations (cont.)</a:t>
            </a:r>
            <a:endParaRPr sz="24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7" name="Google Shape;147;p26"/>
          <p:cNvSpPr txBox="1"/>
          <p:nvPr/>
        </p:nvSpPr>
        <p:spPr>
          <a:xfrm>
            <a:off x="2196000" y="1779700"/>
            <a:ext cx="4752000" cy="677100"/>
          </a:xfrm>
          <a:prstGeom prst="rect">
            <a:avLst/>
          </a:prstGeom>
          <a:solidFill>
            <a:srgbClr val="67E8EE">
              <a:alpha val="6404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Establishing and Maintaining Community (regardless of remote/in-person onboarding)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8" name="Google Shape;148;p26"/>
          <p:cNvSpPr txBox="1"/>
          <p:nvPr/>
        </p:nvSpPr>
        <p:spPr>
          <a:xfrm>
            <a:off x="428400" y="3089675"/>
            <a:ext cx="82872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Establish consistent and frequent information sharing practices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○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Communication and documentation formats</a:t>
            </a:r>
            <a:br>
              <a:rPr lang="en" sz="1800">
                <a:latin typeface="Lato"/>
                <a:ea typeface="Lato"/>
                <a:cs typeface="Lato"/>
                <a:sym typeface="Lato"/>
              </a:rPr>
            </a:b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Establish connections outside of department/library to foster community</a:t>
            </a:r>
            <a:endParaRPr sz="18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7"/>
          <p:cNvSpPr txBox="1"/>
          <p:nvPr/>
        </p:nvSpPr>
        <p:spPr>
          <a:xfrm>
            <a:off x="1257750" y="1141950"/>
            <a:ext cx="662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latin typeface="Lato"/>
                <a:ea typeface="Lato"/>
                <a:cs typeface="Lato"/>
                <a:sym typeface="Lato"/>
              </a:rPr>
              <a:t>Toolbox &amp; Accessible Documents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4" name="Google Shape;154;p27"/>
          <p:cNvSpPr txBox="1"/>
          <p:nvPr/>
        </p:nvSpPr>
        <p:spPr>
          <a:xfrm>
            <a:off x="2196000" y="1691400"/>
            <a:ext cx="4752000" cy="431100"/>
          </a:xfrm>
          <a:prstGeom prst="rect">
            <a:avLst/>
          </a:prstGeom>
          <a:solidFill>
            <a:srgbClr val="67E8EE">
              <a:alpha val="6404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Helpful Resources for You!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5" name="Google Shape;155;p27"/>
          <p:cNvSpPr txBox="1"/>
          <p:nvPr/>
        </p:nvSpPr>
        <p:spPr>
          <a:xfrm>
            <a:off x="2196000" y="2431650"/>
            <a:ext cx="4752000" cy="17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4AAD"/>
                </a:solidFill>
                <a:latin typeface="Roboto Mono"/>
                <a:ea typeface="Roboto Mono"/>
                <a:cs typeface="Roboto Mono"/>
                <a:sym typeface="Roboto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https://bit.ly/3L6rgrb</a:t>
            </a:r>
            <a:br>
              <a:rPr lang="en" sz="1800">
                <a:latin typeface="Roboto Mono"/>
                <a:ea typeface="Roboto Mono"/>
                <a:cs typeface="Roboto Mono"/>
                <a:sym typeface="Roboto Mono"/>
              </a:rPr>
            </a:br>
            <a:endParaRPr sz="1000">
              <a:latin typeface="Roboto Mono"/>
              <a:ea typeface="Roboto Mono"/>
              <a:cs typeface="Roboto Mono"/>
              <a:sym typeface="Roboto Mon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Presentation access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Helpful Literature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Survey/Assessment Ideas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Technology Recommendations</a:t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8"/>
          <p:cNvSpPr txBox="1"/>
          <p:nvPr/>
        </p:nvSpPr>
        <p:spPr>
          <a:xfrm>
            <a:off x="1848600" y="1474888"/>
            <a:ext cx="5446800" cy="431100"/>
          </a:xfrm>
          <a:prstGeom prst="rect">
            <a:avLst/>
          </a:prstGeom>
          <a:solidFill>
            <a:srgbClr val="67E8EE">
              <a:alpha val="6404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Q&amp;A and Open Discussion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1" name="Google Shape;161;p28"/>
          <p:cNvSpPr txBox="1"/>
          <p:nvPr/>
        </p:nvSpPr>
        <p:spPr>
          <a:xfrm>
            <a:off x="1257750" y="904600"/>
            <a:ext cx="6628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latin typeface="Lato"/>
                <a:ea typeface="Lato"/>
                <a:cs typeface="Lato"/>
                <a:sym typeface="Lato"/>
              </a:rPr>
              <a:t>Thank you!</a:t>
            </a:r>
            <a:endParaRPr sz="24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2" name="Google Shape;162;p28"/>
          <p:cNvSpPr txBox="1"/>
          <p:nvPr/>
        </p:nvSpPr>
        <p:spPr>
          <a:xfrm>
            <a:off x="1290875" y="4820400"/>
            <a:ext cx="7671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/>
              <a:t>Slides and free images were obtained from </a:t>
            </a:r>
            <a:r>
              <a:rPr lang="en" sz="900" u="sng">
                <a:solidFill>
                  <a:schemeClr val="hlink"/>
                </a:solidFill>
                <a:hlinkClick r:id="rId4"/>
              </a:rPr>
              <a:t>www.canva.com</a:t>
            </a:r>
            <a:r>
              <a:rPr lang="en" sz="900"/>
              <a:t>   |  Slide Template: Pale Yellow Pink Digitalism Simple Presentation</a:t>
            </a:r>
            <a:endParaRPr sz="900"/>
          </a:p>
        </p:txBody>
      </p:sp>
      <p:sp>
        <p:nvSpPr>
          <p:cNvPr id="163" name="Google Shape;163;p28"/>
          <p:cNvSpPr txBox="1"/>
          <p:nvPr/>
        </p:nvSpPr>
        <p:spPr>
          <a:xfrm>
            <a:off x="1339650" y="2116950"/>
            <a:ext cx="2840400" cy="785100"/>
          </a:xfrm>
          <a:prstGeom prst="rect">
            <a:avLst/>
          </a:prstGeom>
          <a:solidFill>
            <a:srgbClr val="FFECC9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Lato"/>
                <a:ea typeface="Lato"/>
                <a:cs typeface="Lato"/>
                <a:sym typeface="Lato"/>
              </a:rPr>
              <a:t>Share a positive/ challenging experience you had if you were hired during the pandemic.</a:t>
            </a:r>
            <a:endParaRPr sz="13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4" name="Google Shape;164;p28"/>
          <p:cNvSpPr txBox="1"/>
          <p:nvPr/>
        </p:nvSpPr>
        <p:spPr>
          <a:xfrm>
            <a:off x="1339650" y="3036800"/>
            <a:ext cx="2840400" cy="1184909"/>
          </a:xfrm>
          <a:prstGeom prst="rect">
            <a:avLst/>
          </a:prstGeom>
          <a:solidFill>
            <a:srgbClr val="FFECC9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dirty="0">
                <a:latin typeface="Lato"/>
                <a:ea typeface="Lato"/>
                <a:cs typeface="Lato"/>
                <a:sym typeface="Lato"/>
              </a:rPr>
              <a:t>During the hiring or onboarding process, what is one action you or your library performed to establish connection and a sense of belonging?</a:t>
            </a:r>
          </a:p>
        </p:txBody>
      </p:sp>
      <p:sp>
        <p:nvSpPr>
          <p:cNvPr id="165" name="Google Shape;165;p28"/>
          <p:cNvSpPr txBox="1"/>
          <p:nvPr/>
        </p:nvSpPr>
        <p:spPr>
          <a:xfrm>
            <a:off x="4369150" y="2116950"/>
            <a:ext cx="3424200" cy="785100"/>
          </a:xfrm>
          <a:prstGeom prst="rect">
            <a:avLst/>
          </a:prstGeom>
          <a:solidFill>
            <a:srgbClr val="FFECC9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Lato"/>
                <a:ea typeface="Lato"/>
                <a:cs typeface="Lato"/>
                <a:sym typeface="Lato"/>
              </a:rPr>
              <a:t>As part of the hiring process, what was a particular goal you had to ensure that new hires felt included in your community?</a:t>
            </a:r>
            <a:endParaRPr sz="13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6" name="Google Shape;166;p28"/>
          <p:cNvSpPr txBox="1"/>
          <p:nvPr/>
        </p:nvSpPr>
        <p:spPr>
          <a:xfrm>
            <a:off x="4371555" y="3036800"/>
            <a:ext cx="3419400" cy="585000"/>
          </a:xfrm>
          <a:prstGeom prst="rect">
            <a:avLst/>
          </a:prstGeom>
          <a:solidFill>
            <a:srgbClr val="FFECC9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Lato"/>
                <a:ea typeface="Lato"/>
                <a:cs typeface="Lato"/>
                <a:sym typeface="Lato"/>
              </a:rPr>
              <a:t>How was a sense of belonging established while working remotely at your workplace?</a:t>
            </a:r>
            <a:endParaRPr sz="13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7" name="Google Shape;167;p28"/>
          <p:cNvSpPr txBox="1"/>
          <p:nvPr/>
        </p:nvSpPr>
        <p:spPr>
          <a:xfrm>
            <a:off x="4373955" y="3756550"/>
            <a:ext cx="3419400" cy="785100"/>
          </a:xfrm>
          <a:prstGeom prst="rect">
            <a:avLst/>
          </a:prstGeom>
          <a:solidFill>
            <a:srgbClr val="FFECC9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Lato"/>
                <a:ea typeface="Lato"/>
                <a:cs typeface="Lato"/>
                <a:sym typeface="Lato"/>
              </a:rPr>
              <a:t>What were the biggest challenges/changes when switching between modalities at your workplace?</a:t>
            </a:r>
            <a:endParaRPr sz="13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4116850" y="738500"/>
            <a:ext cx="39336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latin typeface="Lato"/>
                <a:ea typeface="Lato"/>
                <a:cs typeface="Lato"/>
                <a:sym typeface="Lato"/>
              </a:rPr>
              <a:t>Presenters:</a:t>
            </a:r>
            <a:endParaRPr sz="29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4116850" y="3193625"/>
            <a:ext cx="3933600" cy="13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latin typeface="Lato"/>
                <a:ea typeface="Lato"/>
                <a:cs typeface="Lato"/>
                <a:sym typeface="Lato"/>
              </a:rPr>
              <a:t>Christine Elliott (she/they)</a:t>
            </a:r>
            <a:endParaRPr sz="21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Lato"/>
                <a:ea typeface="Lato"/>
                <a:cs typeface="Lato"/>
                <a:sym typeface="Lato"/>
              </a:rPr>
              <a:t>Reference &amp; Instruction Librarian</a:t>
            </a:r>
            <a:endParaRPr sz="19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Lato"/>
                <a:ea typeface="Lato"/>
                <a:cs typeface="Lato"/>
                <a:sym typeface="Lato"/>
              </a:rPr>
              <a:t>UMass Boston since May 2021</a:t>
            </a:r>
            <a:endParaRPr sz="19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u="sng">
                <a:solidFill>
                  <a:srgbClr val="004AAD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christine.elliott@umb.edu</a:t>
            </a:r>
            <a:r>
              <a:rPr lang="en" sz="1900">
                <a:solidFill>
                  <a:srgbClr val="004AA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900">
              <a:solidFill>
                <a:srgbClr val="004AAD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4116850" y="1558813"/>
            <a:ext cx="3933600" cy="138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>
                <a:latin typeface="Lato"/>
                <a:ea typeface="Lato"/>
                <a:cs typeface="Lato"/>
                <a:sym typeface="Lato"/>
              </a:rPr>
              <a:t>Lauren Movlai (she/her)</a:t>
            </a:r>
            <a:endParaRPr sz="2100" b="1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Lato"/>
                <a:ea typeface="Lato"/>
                <a:cs typeface="Lato"/>
                <a:sym typeface="Lato"/>
              </a:rPr>
              <a:t>Reference &amp; Instruction Librarian</a:t>
            </a:r>
            <a:endParaRPr sz="19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Lato"/>
                <a:ea typeface="Lato"/>
                <a:cs typeface="Lato"/>
                <a:sym typeface="Lato"/>
              </a:rPr>
              <a:t>UMass Boston since April 2020</a:t>
            </a:r>
            <a:endParaRPr sz="19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u="sng">
                <a:solidFill>
                  <a:srgbClr val="004AAD"/>
                </a:solid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lauren.movlai@umb.edu</a:t>
            </a:r>
            <a:r>
              <a:rPr lang="en" sz="1900">
                <a:solidFill>
                  <a:srgbClr val="004AAD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900">
              <a:solidFill>
                <a:srgbClr val="004AAD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1257750" y="965450"/>
            <a:ext cx="662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latin typeface="Lato"/>
                <a:ea typeface="Lato"/>
                <a:cs typeface="Lato"/>
                <a:sym typeface="Lato"/>
              </a:rPr>
              <a:t>Agenda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544825" y="2103425"/>
            <a:ext cx="14184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1. Background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3853200" y="2103425"/>
            <a:ext cx="14184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2. Our Experiences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6161575" y="1964975"/>
            <a:ext cx="14184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3. Establishing Community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1544825" y="3545250"/>
            <a:ext cx="14184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4. 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Successes &amp; Challenges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3681875" y="3545250"/>
            <a:ext cx="1755300" cy="9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5. </a:t>
            </a:r>
            <a:br>
              <a:rPr lang="en" sz="11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n" sz="15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Recommendations</a:t>
            </a:r>
            <a:r>
              <a:rPr lang="en"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&amp; Toolbox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6155825" y="3522150"/>
            <a:ext cx="14184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6. 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Q&amp;A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Discussion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/>
        </p:nvSpPr>
        <p:spPr>
          <a:xfrm>
            <a:off x="1257750" y="965450"/>
            <a:ext cx="662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latin typeface="Lato"/>
                <a:ea typeface="Lato"/>
                <a:cs typeface="Lato"/>
                <a:sym typeface="Lato"/>
              </a:rPr>
              <a:t>Background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1848600" y="1581048"/>
            <a:ext cx="5446800" cy="431100"/>
          </a:xfrm>
          <a:prstGeom prst="rect">
            <a:avLst/>
          </a:prstGeom>
          <a:solidFill>
            <a:srgbClr val="67E8EE">
              <a:alpha val="6404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Why did we want to present on this topic?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1848600" y="2156950"/>
            <a:ext cx="5446800" cy="19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Share personal experiences relating to transitioning to a new professional job during COVID -19 disruptions</a:t>
            </a:r>
            <a:br>
              <a:rPr lang="en" sz="1600">
                <a:latin typeface="Lato"/>
                <a:ea typeface="Lato"/>
                <a:cs typeface="Lato"/>
                <a:sym typeface="Lato"/>
              </a:rPr>
            </a:br>
            <a:endParaRPr sz="10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Provide a space for other professionals to share </a:t>
            </a:r>
            <a:br>
              <a:rPr lang="en" sz="1600">
                <a:latin typeface="Lato"/>
                <a:ea typeface="Lato"/>
                <a:cs typeface="Lato"/>
                <a:sym typeface="Lato"/>
              </a:rPr>
            </a:br>
            <a:r>
              <a:rPr lang="en" sz="1600">
                <a:latin typeface="Lato"/>
                <a:ea typeface="Lato"/>
                <a:cs typeface="Lato"/>
                <a:sym typeface="Lato"/>
              </a:rPr>
              <a:t>their experiences</a:t>
            </a:r>
            <a:br>
              <a:rPr lang="en" sz="1600">
                <a:latin typeface="Lato"/>
                <a:ea typeface="Lato"/>
                <a:cs typeface="Lato"/>
                <a:sym typeface="Lato"/>
              </a:rPr>
            </a:br>
            <a:endParaRPr sz="10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Highlight practices institutions can apply to help </a:t>
            </a:r>
            <a:br>
              <a:rPr lang="en" sz="1600">
                <a:latin typeface="Lato"/>
                <a:ea typeface="Lato"/>
                <a:cs typeface="Lato"/>
                <a:sym typeface="Lato"/>
              </a:rPr>
            </a:br>
            <a:r>
              <a:rPr lang="en" sz="1600">
                <a:latin typeface="Lato"/>
                <a:ea typeface="Lato"/>
                <a:cs typeface="Lato"/>
                <a:sym typeface="Lato"/>
              </a:rPr>
              <a:t>new hires establish a sense of belonging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/>
        </p:nvSpPr>
        <p:spPr>
          <a:xfrm>
            <a:off x="1257750" y="1117850"/>
            <a:ext cx="662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latin typeface="Lato"/>
                <a:ea typeface="Lato"/>
                <a:cs typeface="Lato"/>
                <a:sym typeface="Lato"/>
              </a:rPr>
              <a:t>Lauren’s Experiences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1257750" y="1733450"/>
            <a:ext cx="6628500" cy="291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Began job search end of 2019 from Houghton, MI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Interviewed in-person late February 2020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Many other jobs I had applied for, the hiring was frozen or canceled part-way through the process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I was offered the job 2 days after UMass Boston made the switch to being fully remote (mid March 2020)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1000"/>
              </a:spcBef>
              <a:spcAft>
                <a:spcPts val="100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I began work April 2020 from Houghton MI, and moved to the Boston area in August 2020, had my first day in person end of August 2021 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/>
        </p:nvSpPr>
        <p:spPr>
          <a:xfrm>
            <a:off x="1257750" y="1041650"/>
            <a:ext cx="662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latin typeface="Lato"/>
                <a:ea typeface="Lato"/>
                <a:cs typeface="Lato"/>
                <a:sym typeface="Lato"/>
              </a:rPr>
              <a:t>Christine’s Experiences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1257750" y="1733450"/>
            <a:ext cx="6628500" cy="26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Began job searching in 2020 from Huntingdon, PA</a:t>
            </a:r>
            <a:br>
              <a:rPr lang="en" sz="1600">
                <a:latin typeface="Lato"/>
                <a:ea typeface="Lato"/>
                <a:cs typeface="Lato"/>
                <a:sym typeface="Lato"/>
              </a:rPr>
            </a:b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First-time job searching and interviewing fully-remote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No on-campus visits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No idea what campus looked like</a:t>
            </a: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No idea what Boston was like</a:t>
            </a:r>
            <a:br>
              <a:rPr lang="en" sz="1600">
                <a:latin typeface="Lato"/>
                <a:ea typeface="Lato"/>
                <a:cs typeface="Lato"/>
                <a:sym typeface="Lato"/>
              </a:rPr>
            </a:b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Hired in April and started remotely May 2021</a:t>
            </a:r>
            <a:br>
              <a:rPr lang="en" sz="1600">
                <a:latin typeface="Lato"/>
                <a:ea typeface="Lato"/>
                <a:cs typeface="Lato"/>
                <a:sym typeface="Lato"/>
              </a:rPr>
            </a:br>
            <a:endParaRPr sz="160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●"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Began in-person work August 2021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/>
        </p:nvSpPr>
        <p:spPr>
          <a:xfrm>
            <a:off x="1257750" y="814150"/>
            <a:ext cx="662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latin typeface="Lato"/>
                <a:ea typeface="Lato"/>
                <a:cs typeface="Lato"/>
                <a:sym typeface="Lato"/>
              </a:rPr>
              <a:t>Establishing Community - Hiring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0" name="Google Shape;100;p19"/>
          <p:cNvSpPr txBox="1"/>
          <p:nvPr/>
        </p:nvSpPr>
        <p:spPr>
          <a:xfrm>
            <a:off x="2196000" y="1363600"/>
            <a:ext cx="4752000" cy="431100"/>
          </a:xfrm>
          <a:prstGeom prst="rect">
            <a:avLst/>
          </a:prstGeom>
          <a:solidFill>
            <a:srgbClr val="67E8EE">
              <a:alpha val="6404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Technology &amp; Methods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1" name="Google Shape;101;p19"/>
          <p:cNvSpPr txBox="1"/>
          <p:nvPr/>
        </p:nvSpPr>
        <p:spPr>
          <a:xfrm>
            <a:off x="1257750" y="1995625"/>
            <a:ext cx="7010400" cy="28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ato Black"/>
                <a:ea typeface="Lato Black"/>
                <a:cs typeface="Lato Black"/>
                <a:sym typeface="Lato Black"/>
              </a:rPr>
              <a:t>Interview</a:t>
            </a:r>
            <a:endParaRPr sz="1800">
              <a:latin typeface="Lato Black"/>
              <a:ea typeface="Lato Black"/>
              <a:cs typeface="Lato Black"/>
              <a:sym typeface="Lato Black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★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Zoom used for remote interviews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★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Consistent emails from search committee head and administrative assistant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ato Black"/>
                <a:ea typeface="Lato Black"/>
                <a:cs typeface="Lato Black"/>
                <a:sym typeface="Lato Black"/>
              </a:rPr>
              <a:t>Hiring Process</a:t>
            </a:r>
            <a:endParaRPr sz="1800">
              <a:latin typeface="Lato Black"/>
              <a:ea typeface="Lato Black"/>
              <a:cs typeface="Lato Black"/>
              <a:sym typeface="Lato Black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★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Support through the library’s business office (email)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★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Fully remote contact with university human resources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○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Flexibility with submitting proof of citizenship and employment documentation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0"/>
          <p:cNvSpPr txBox="1"/>
          <p:nvPr/>
        </p:nvSpPr>
        <p:spPr>
          <a:xfrm>
            <a:off x="1257750" y="814150"/>
            <a:ext cx="6628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latin typeface="Lato"/>
                <a:ea typeface="Lato"/>
                <a:cs typeface="Lato"/>
                <a:sym typeface="Lato"/>
              </a:rPr>
              <a:t>Establishing Community - Onboarding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7" name="Google Shape;107;p20"/>
          <p:cNvSpPr txBox="1"/>
          <p:nvPr/>
        </p:nvSpPr>
        <p:spPr>
          <a:xfrm>
            <a:off x="2196000" y="1363600"/>
            <a:ext cx="4752000" cy="431100"/>
          </a:xfrm>
          <a:prstGeom prst="rect">
            <a:avLst/>
          </a:prstGeom>
          <a:solidFill>
            <a:srgbClr val="67E8EE">
              <a:alpha val="6404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Lato"/>
                <a:ea typeface="Lato"/>
                <a:cs typeface="Lato"/>
                <a:sym typeface="Lato"/>
              </a:rPr>
              <a:t>Technology &amp; Methods</a:t>
            </a:r>
            <a:endParaRPr sz="16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8" name="Google Shape;108;p20"/>
          <p:cNvSpPr txBox="1"/>
          <p:nvPr/>
        </p:nvSpPr>
        <p:spPr>
          <a:xfrm>
            <a:off x="1257750" y="1803403"/>
            <a:ext cx="7010400" cy="3262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Lato Black"/>
                <a:ea typeface="Lato Black"/>
                <a:cs typeface="Lato Black"/>
                <a:sym typeface="Lato Black"/>
              </a:rPr>
              <a:t>Onboarding Remotely</a:t>
            </a:r>
            <a:endParaRPr sz="1600" dirty="0">
              <a:latin typeface="Lato Black"/>
              <a:ea typeface="Lato Black"/>
              <a:cs typeface="Lato Black"/>
              <a:sym typeface="Lato Black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★"/>
            </a:pPr>
            <a:r>
              <a:rPr lang="en" sz="1600" dirty="0">
                <a:latin typeface="Lato"/>
                <a:ea typeface="Lato"/>
                <a:cs typeface="Lato"/>
                <a:sym typeface="Lato"/>
              </a:rPr>
              <a:t>Zoom, Microsoft Teams, Email</a:t>
            </a:r>
            <a:endParaRPr sz="1600" dirty="0">
              <a:latin typeface="Lato"/>
              <a:ea typeface="Lato"/>
              <a:cs typeface="Lato"/>
              <a:sym typeface="Lato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 dirty="0">
                <a:latin typeface="Lato"/>
                <a:ea typeface="Lato"/>
                <a:cs typeface="Lato"/>
                <a:sym typeface="Lato"/>
              </a:rPr>
              <a:t>Immediately connected to broader library community</a:t>
            </a:r>
            <a:endParaRPr sz="1600" dirty="0">
              <a:latin typeface="Lato"/>
              <a:ea typeface="Lato"/>
              <a:cs typeface="Lato"/>
              <a:sym typeface="Lato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 dirty="0">
                <a:latin typeface="Lato"/>
                <a:ea typeface="Lato"/>
                <a:cs typeface="Lato"/>
                <a:sym typeface="Lato"/>
              </a:rPr>
              <a:t>Shared conversations regarding  Boston and UMass </a:t>
            </a:r>
            <a:endParaRPr sz="1600" dirty="0">
              <a:latin typeface="Lato"/>
              <a:ea typeface="Lato"/>
              <a:cs typeface="Lato"/>
              <a:sym typeface="Lato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○"/>
            </a:pPr>
            <a:r>
              <a:rPr lang="en" sz="1600" dirty="0">
                <a:latin typeface="Lato"/>
                <a:ea typeface="Lato"/>
                <a:cs typeface="Lato"/>
                <a:sym typeface="Lato"/>
              </a:rPr>
              <a:t>Connected with Faculty/Staff Union</a:t>
            </a:r>
            <a:endParaRPr sz="1600" dirty="0"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Font typeface="Lato"/>
              <a:buChar char="★"/>
            </a:pPr>
            <a:r>
              <a:rPr lang="en" sz="1600" dirty="0">
                <a:latin typeface="Lato"/>
                <a:ea typeface="Lato"/>
                <a:cs typeface="Lato"/>
                <a:sym typeface="Lato"/>
              </a:rPr>
              <a:t>Remote library-wide meeting to connect with colleagues synchronously</a:t>
            </a:r>
            <a:endParaRPr sz="16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" dirty="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Lato Black"/>
                <a:ea typeface="Lato Black"/>
                <a:cs typeface="Lato Black"/>
                <a:sym typeface="Lato Black"/>
              </a:rPr>
              <a:t>Onboarding In-Person</a:t>
            </a:r>
            <a:endParaRPr sz="1600" dirty="0">
              <a:latin typeface="Lato Black"/>
              <a:ea typeface="Lato Black"/>
              <a:cs typeface="Lato Black"/>
              <a:sym typeface="Lato Black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Char char="★"/>
            </a:pPr>
            <a:r>
              <a:rPr lang="en" sz="1600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Department met on campus before Fall semester start to tour campus and gather important items (keys, ID cards)</a:t>
            </a:r>
            <a:endParaRPr sz="1600" dirty="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Char char="○"/>
            </a:pPr>
            <a:r>
              <a:rPr lang="en" sz="1600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Lunch together!</a:t>
            </a:r>
            <a:endParaRPr sz="1600" dirty="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Char char="★"/>
            </a:pPr>
            <a:r>
              <a:rPr lang="en" sz="1600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In-Person library-wide meeting prior to semester starting</a:t>
            </a:r>
            <a:endParaRPr sz="1600" dirty="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/>
        </p:nvSpPr>
        <p:spPr>
          <a:xfrm>
            <a:off x="1412425" y="1211875"/>
            <a:ext cx="4463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latin typeface="Lato"/>
                <a:ea typeface="Lato"/>
                <a:cs typeface="Lato"/>
                <a:sym typeface="Lato"/>
              </a:rPr>
              <a:t>Successes</a:t>
            </a:r>
            <a:endParaRPr sz="22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4" name="Google Shape;114;p21"/>
          <p:cNvSpPr txBox="1"/>
          <p:nvPr/>
        </p:nvSpPr>
        <p:spPr>
          <a:xfrm>
            <a:off x="1412425" y="1827475"/>
            <a:ext cx="5910600" cy="28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ato Black"/>
                <a:ea typeface="Lato Black"/>
                <a:cs typeface="Lato Black"/>
                <a:sym typeface="Lato Black"/>
              </a:rPr>
              <a:t>Reference, Outreach, &amp; Instruction </a:t>
            </a:r>
            <a:endParaRPr sz="1800">
              <a:latin typeface="Lato Black"/>
              <a:ea typeface="Lato Black"/>
              <a:cs typeface="Lato Black"/>
              <a:sym typeface="Lato Black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★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Consistent check-in’s (daily and weekly)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★"/>
            </a:pPr>
            <a:r>
              <a:rPr lang="en" sz="1800">
                <a:latin typeface="Lato"/>
                <a:ea typeface="Lato"/>
                <a:cs typeface="Lato"/>
                <a:sym typeface="Lato"/>
              </a:rPr>
              <a:t>Documentation shared immediately in </a:t>
            </a:r>
            <a:br>
              <a:rPr lang="en" sz="1800">
                <a:latin typeface="Lato"/>
                <a:ea typeface="Lato"/>
                <a:cs typeface="Lato"/>
                <a:sym typeface="Lato"/>
              </a:rPr>
            </a:br>
            <a:r>
              <a:rPr lang="en" sz="1800">
                <a:latin typeface="Lato"/>
                <a:ea typeface="Lato"/>
                <a:cs typeface="Lato"/>
                <a:sym typeface="Lato"/>
              </a:rPr>
              <a:t>Google Drive and Microsoft OneDrive</a:t>
            </a:r>
            <a:endParaRPr sz="18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ato Black"/>
                <a:ea typeface="Lato Black"/>
                <a:cs typeface="Lato Black"/>
                <a:sym typeface="Lato Black"/>
              </a:rPr>
              <a:t>UMass Boston (institution)</a:t>
            </a:r>
            <a:endParaRPr sz="1800">
              <a:latin typeface="Lato Black"/>
              <a:ea typeface="Lato Black"/>
              <a:cs typeface="Lato Black"/>
              <a:sym typeface="Lato Black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★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Flexible processes through HR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★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Union members were welcoming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Lato"/>
              <a:buChar char="★"/>
            </a:pPr>
            <a:r>
              <a:rPr lang="en"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Daily updates on COVID and remote expectations/ changes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943</Words>
  <Application>Microsoft Macintosh PowerPoint</Application>
  <PresentationFormat>On-screen Show (16:9)</PresentationFormat>
  <Paragraphs>149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Lato</vt:lpstr>
      <vt:lpstr>Lato Black</vt:lpstr>
      <vt:lpstr>Roboto Mono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Christine R Elliott</cp:lastModifiedBy>
  <cp:revision>1</cp:revision>
  <dcterms:modified xsi:type="dcterms:W3CDTF">2022-05-20T15:27:21Z</dcterms:modified>
</cp:coreProperties>
</file>