
<file path=[Content_Types].xml><?xml version="1.0" encoding="utf-8"?>
<Types xmlns="http://schemas.openxmlformats.org/package/2006/content-types">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2918400" cy="21945600"/>
  <p:notesSz cx="7004050" cy="92837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3C4"/>
    <a:srgbClr val="0066FF"/>
    <a:srgbClr val="6699FF"/>
    <a:srgbClr val="3399FF"/>
    <a:srgbClr val="C0C0C0"/>
    <a:srgbClr val="003A74"/>
    <a:srgbClr val="FFFF99"/>
    <a:srgbClr val="366EA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1698" autoAdjust="0"/>
    <p:restoredTop sz="94676" autoAdjust="0"/>
  </p:normalViewPr>
  <p:slideViewPr>
    <p:cSldViewPr>
      <p:cViewPr>
        <p:scale>
          <a:sx n="37" d="100"/>
          <a:sy n="37" d="100"/>
        </p:scale>
        <p:origin x="-858" y="-96"/>
      </p:cViewPr>
      <p:guideLst>
        <p:guide orient="horz" pos="6912"/>
        <p:guide pos="10368"/>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Instructions"/>
          <p:cNvSpPr/>
          <p:nvPr userDrawn="1"/>
        </p:nvSpPr>
        <p:spPr>
          <a:xfrm>
            <a:off x="-7680960" y="0"/>
            <a:ext cx="7132320" cy="21945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2428" tIns="122428" rIns="122428" bIns="122428"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286"/>
              </a:spcAft>
            </a:pPr>
            <a:r>
              <a:rPr lang="en-US" sz="4700" dirty="0" smtClean="0">
                <a:solidFill>
                  <a:srgbClr val="7F7F7F"/>
                </a:solidFill>
                <a:latin typeface="Calibri" pitchFamily="34" charset="0"/>
                <a:cs typeface="Calibri" panose="020F0502020204030204" pitchFamily="34" charset="0"/>
              </a:rPr>
              <a:t>Poster Print Size:</a:t>
            </a:r>
            <a:endParaRPr sz="4700" dirty="0">
              <a:solidFill>
                <a:srgbClr val="7F7F7F"/>
              </a:solidFill>
              <a:latin typeface="Calibri" pitchFamily="34" charset="0"/>
              <a:cs typeface="Calibri" panose="020F0502020204030204" pitchFamily="34" charset="0"/>
            </a:endParaRP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This poster template is 24” high by 36” wide. It can be used to print any poster with a 2:3 aspect ratio including 36x54 and 48x72.</a:t>
            </a:r>
          </a:p>
          <a:p>
            <a:pPr lvl="0">
              <a:spcBef>
                <a:spcPts val="0"/>
              </a:spcBef>
              <a:spcAft>
                <a:spcPts val="1286"/>
              </a:spcAft>
            </a:pPr>
            <a:r>
              <a:rPr lang="en-US" sz="4700" dirty="0" smtClean="0">
                <a:solidFill>
                  <a:srgbClr val="7F7F7F"/>
                </a:solidFill>
                <a:latin typeface="Calibri" pitchFamily="34" charset="0"/>
                <a:cs typeface="Calibri" panose="020F0502020204030204" pitchFamily="34" charset="0"/>
              </a:rPr>
              <a:t>Placeholders</a:t>
            </a:r>
            <a:r>
              <a:rPr sz="4700" dirty="0" smtClean="0">
                <a:solidFill>
                  <a:srgbClr val="7F7F7F"/>
                </a:solidFill>
                <a:latin typeface="Calibri" pitchFamily="34" charset="0"/>
                <a:cs typeface="Calibri" panose="020F0502020204030204" pitchFamily="34" charset="0"/>
              </a:rPr>
              <a:t>:</a:t>
            </a:r>
            <a:endParaRPr sz="4700" dirty="0">
              <a:solidFill>
                <a:srgbClr val="7F7F7F"/>
              </a:solidFill>
              <a:latin typeface="Calibri" pitchFamily="34" charset="0"/>
              <a:cs typeface="Calibri" panose="020F0502020204030204" pitchFamily="34" charset="0"/>
            </a:endParaRPr>
          </a:p>
          <a:p>
            <a:pPr lvl="0">
              <a:spcBef>
                <a:spcPts val="0"/>
              </a:spcBef>
              <a:spcAft>
                <a:spcPts val="1286"/>
              </a:spcAft>
            </a:pPr>
            <a:r>
              <a:rPr sz="3300" dirty="0">
                <a:solidFill>
                  <a:srgbClr val="7F7F7F"/>
                </a:solidFill>
                <a:latin typeface="Calibri" pitchFamily="34" charset="0"/>
                <a:cs typeface="Calibri" panose="020F0502020204030204" pitchFamily="34" charset="0"/>
              </a:rPr>
              <a:t>The </a:t>
            </a:r>
            <a:r>
              <a:rPr lang="en-US" sz="3300" dirty="0" smtClean="0">
                <a:solidFill>
                  <a:srgbClr val="7F7F7F"/>
                </a:solidFill>
                <a:latin typeface="Calibri" pitchFamily="34" charset="0"/>
                <a:cs typeface="Calibri" panose="020F0502020204030204" pitchFamily="34" charset="0"/>
              </a:rPr>
              <a:t>various elements included</a:t>
            </a:r>
            <a:r>
              <a:rPr sz="3300" dirty="0" smtClean="0">
                <a:solidFill>
                  <a:srgbClr val="7F7F7F"/>
                </a:solidFill>
                <a:latin typeface="Calibri" pitchFamily="34" charset="0"/>
                <a:cs typeface="Calibri" panose="020F0502020204030204" pitchFamily="34" charset="0"/>
              </a:rPr>
              <a:t> </a:t>
            </a:r>
            <a:r>
              <a:rPr sz="3300" dirty="0">
                <a:solidFill>
                  <a:srgbClr val="7F7F7F"/>
                </a:solidFill>
                <a:latin typeface="Calibri" pitchFamily="34" charset="0"/>
                <a:cs typeface="Calibri" panose="020F0502020204030204" pitchFamily="34" charset="0"/>
              </a:rPr>
              <a:t>in this </a:t>
            </a:r>
            <a:r>
              <a:rPr lang="en-US" sz="3300" dirty="0" smtClean="0">
                <a:solidFill>
                  <a:srgbClr val="7F7F7F"/>
                </a:solidFill>
                <a:latin typeface="Calibri" pitchFamily="34" charset="0"/>
                <a:cs typeface="Calibri" panose="020F0502020204030204" pitchFamily="34" charset="0"/>
              </a:rPr>
              <a:t>poster are ones</a:t>
            </a:r>
            <a:r>
              <a:rPr lang="en-US" sz="3300" baseline="0" dirty="0" smtClean="0">
                <a:solidFill>
                  <a:srgbClr val="7F7F7F"/>
                </a:solidFill>
                <a:latin typeface="Calibri" pitchFamily="34" charset="0"/>
                <a:cs typeface="Calibri" panose="020F0502020204030204" pitchFamily="34" charset="0"/>
              </a:rPr>
              <a:t> we often see in medical, research, and scientific posters.</a:t>
            </a:r>
            <a:r>
              <a:rPr sz="3300" dirty="0" smtClean="0">
                <a:solidFill>
                  <a:srgbClr val="7F7F7F"/>
                </a:solidFill>
                <a:latin typeface="Calibri" pitchFamily="34" charset="0"/>
                <a:cs typeface="Calibri" panose="020F0502020204030204" pitchFamily="34" charset="0"/>
              </a:rPr>
              <a:t> </a:t>
            </a:r>
            <a:r>
              <a:rPr lang="en-US" sz="3300" dirty="0" smtClean="0">
                <a:solidFill>
                  <a:srgbClr val="7F7F7F"/>
                </a:solidFill>
                <a:latin typeface="Calibri" pitchFamily="34" charset="0"/>
                <a:cs typeface="Calibri" panose="020F0502020204030204" pitchFamily="34" charset="0"/>
              </a:rPr>
              <a:t>Feel</a:t>
            </a:r>
            <a:r>
              <a:rPr lang="en-US" sz="3300" baseline="0" dirty="0" smtClean="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286"/>
              </a:spcAft>
            </a:pPr>
            <a:r>
              <a:rPr lang="en-US" sz="4700" dirty="0" smtClean="0">
                <a:solidFill>
                  <a:srgbClr val="7F7F7F"/>
                </a:solidFill>
                <a:latin typeface="Calibri" pitchFamily="34" charset="0"/>
                <a:cs typeface="Calibri" panose="020F0502020204030204" pitchFamily="34" charset="0"/>
              </a:rPr>
              <a:t>Image</a:t>
            </a:r>
            <a:r>
              <a:rPr lang="en-US" sz="4700" baseline="0" dirty="0" smtClean="0">
                <a:solidFill>
                  <a:srgbClr val="7F7F7F"/>
                </a:solidFill>
                <a:latin typeface="Calibri" pitchFamily="34" charset="0"/>
                <a:cs typeface="Calibri" panose="020F0502020204030204" pitchFamily="34" charset="0"/>
              </a:rPr>
              <a:t> Quality</a:t>
            </a:r>
            <a:r>
              <a:rPr lang="en-US" sz="4700" dirty="0" smtClean="0">
                <a:solidFill>
                  <a:srgbClr val="7F7F7F"/>
                </a:solidFill>
                <a:latin typeface="Calibri" pitchFamily="34" charset="0"/>
                <a:cs typeface="Calibri" panose="020F0502020204030204" pitchFamily="34" charset="0"/>
              </a:rPr>
              <a:t>:</a:t>
            </a: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You can place digital photos or logo art in your poster file by selecting the </a:t>
            </a:r>
            <a:r>
              <a:rPr lang="en-US" sz="3300" b="1" dirty="0" smtClean="0">
                <a:solidFill>
                  <a:srgbClr val="7F7F7F"/>
                </a:solidFill>
                <a:latin typeface="Calibri" pitchFamily="34" charset="0"/>
                <a:cs typeface="Calibri" panose="020F0502020204030204" pitchFamily="34" charset="0"/>
              </a:rPr>
              <a:t>Insert, Picture</a:t>
            </a:r>
            <a:r>
              <a:rPr lang="en-US" sz="3300" dirty="0" smtClean="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3300" b="1" dirty="0" smtClean="0">
                <a:solidFill>
                  <a:srgbClr val="7F7F7F"/>
                </a:solidFill>
                <a:latin typeface="Calibri" pitchFamily="34" charset="0"/>
                <a:cs typeface="Calibri" panose="020F0502020204030204" pitchFamily="34" charset="0"/>
              </a:rPr>
              <a:t>150-200 pixels per inch in their final printed size</a:t>
            </a:r>
            <a:r>
              <a:rPr lang="en-US" sz="3300" dirty="0" smtClean="0">
                <a:solidFill>
                  <a:srgbClr val="7F7F7F"/>
                </a:solidFill>
                <a:latin typeface="Calibri" pitchFamily="34" charset="0"/>
                <a:cs typeface="Calibri" panose="020F0502020204030204" pitchFamily="34" charset="0"/>
              </a:rPr>
              <a:t>. For instance, a 1600 x 1200 pixel</a:t>
            </a:r>
            <a:r>
              <a:rPr lang="en-US" sz="3300" baseline="0" dirty="0" smtClean="0">
                <a:solidFill>
                  <a:srgbClr val="7F7F7F"/>
                </a:solidFill>
                <a:latin typeface="Calibri" pitchFamily="34" charset="0"/>
                <a:cs typeface="Calibri" panose="020F0502020204030204" pitchFamily="34" charset="0"/>
              </a:rPr>
              <a:t> photo will usually look fine up to </a:t>
            </a:r>
            <a:r>
              <a:rPr lang="en-US" sz="3300" dirty="0" smtClean="0">
                <a:solidFill>
                  <a:srgbClr val="7F7F7F"/>
                </a:solidFill>
                <a:latin typeface="Calibri" pitchFamily="34" charset="0"/>
                <a:cs typeface="Calibri" panose="020F0502020204030204" pitchFamily="34" charset="0"/>
              </a:rPr>
              <a:t>8“-10” wide on your printed poster.</a:t>
            </a: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286"/>
              </a:spcAft>
            </a:pPr>
            <a:r>
              <a:rPr lang="en-US" sz="2400" dirty="0" smtClean="0">
                <a:solidFill>
                  <a:srgbClr val="7F7F7F"/>
                </a:solidFill>
                <a:latin typeface="Calibri" pitchFamily="34" charset="0"/>
                <a:cs typeface="Calibri" panose="020F0502020204030204" pitchFamily="34" charset="0"/>
              </a:rPr>
              <a:t/>
            </a:r>
            <a:br>
              <a:rPr lang="en-US" sz="2400" dirty="0" smtClean="0">
                <a:solidFill>
                  <a:srgbClr val="7F7F7F"/>
                </a:solidFill>
                <a:latin typeface="Calibri" pitchFamily="34" charset="0"/>
                <a:cs typeface="Calibri" panose="020F0502020204030204" pitchFamily="34" charset="0"/>
              </a:rPr>
            </a:br>
            <a:r>
              <a:rPr lang="en-US" sz="2400" dirty="0" smtClean="0">
                <a:solidFill>
                  <a:srgbClr val="7F7F7F"/>
                </a:solidFill>
                <a:latin typeface="Calibri" pitchFamily="34" charset="0"/>
                <a:cs typeface="Calibri" panose="020F0502020204030204" pitchFamily="34" charset="0"/>
              </a:rPr>
              <a:t>[This sidebar area does not print.]</a:t>
            </a:r>
          </a:p>
        </p:txBody>
      </p:sp>
      <p:grpSp>
        <p:nvGrpSpPr>
          <p:cNvPr id="5" name="Group 4"/>
          <p:cNvGrpSpPr/>
          <p:nvPr userDrawn="1"/>
        </p:nvGrpSpPr>
        <p:grpSpPr>
          <a:xfrm>
            <a:off x="33467040" y="0"/>
            <a:ext cx="7132320" cy="21945600"/>
            <a:chOff x="33832800" y="0"/>
            <a:chExt cx="12801600" cy="43891200"/>
          </a:xfrm>
        </p:grpSpPr>
        <p:sp>
          <p:nvSpPr>
            <p:cNvPr id="6"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286"/>
                </a:spcAft>
              </a:pPr>
              <a:r>
                <a:rPr lang="en-US" sz="4700" dirty="0" smtClean="0">
                  <a:solidFill>
                    <a:schemeClr val="bg1">
                      <a:lumMod val="50000"/>
                    </a:schemeClr>
                  </a:solidFill>
                  <a:latin typeface="Calibri" pitchFamily="34" charset="0"/>
                  <a:cs typeface="Calibri" panose="020F0502020204030204" pitchFamily="34" charset="0"/>
                </a:rPr>
                <a:t>Change</a:t>
              </a:r>
              <a:r>
                <a:rPr lang="en-US" sz="4700" baseline="0" dirty="0" smtClean="0">
                  <a:solidFill>
                    <a:schemeClr val="bg1">
                      <a:lumMod val="50000"/>
                    </a:schemeClr>
                  </a:solidFill>
                  <a:latin typeface="Calibri" pitchFamily="34" charset="0"/>
                  <a:cs typeface="Calibri" panose="020F0502020204030204" pitchFamily="34" charset="0"/>
                </a:rPr>
                <a:t> Color Theme</a:t>
              </a:r>
              <a:r>
                <a:rPr lang="en-US" sz="4700" dirty="0" smtClean="0">
                  <a:solidFill>
                    <a:schemeClr val="bg1">
                      <a:lumMod val="50000"/>
                    </a:schemeClr>
                  </a:solidFill>
                  <a:latin typeface="Calibri" pitchFamily="34" charset="0"/>
                  <a:cs typeface="Calibri" panose="020F0502020204030204" pitchFamily="34" charset="0"/>
                </a:rPr>
                <a:t>:</a:t>
              </a:r>
              <a:endParaRPr sz="470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r>
                <a:rPr lang="en-US" sz="3300" dirty="0" smtClean="0">
                  <a:solidFill>
                    <a:schemeClr val="bg1">
                      <a:lumMod val="50000"/>
                    </a:schemeClr>
                  </a:solidFill>
                  <a:latin typeface="Calibri" pitchFamily="34" charset="0"/>
                  <a:cs typeface="Calibri" panose="020F0502020204030204" pitchFamily="34" charset="0"/>
                </a:rPr>
                <a:t>This template is designed to use the built-in color themes in</a:t>
              </a:r>
              <a:r>
                <a:rPr lang="en-US" sz="3300" baseline="0" dirty="0" smtClean="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286"/>
                </a:spcAft>
              </a:pPr>
              <a:r>
                <a:rPr lang="en-US" sz="3300" baseline="0" dirty="0" smtClean="0">
                  <a:solidFill>
                    <a:schemeClr val="bg1">
                      <a:lumMod val="50000"/>
                    </a:schemeClr>
                  </a:solidFill>
                  <a:latin typeface="Calibri" pitchFamily="34" charset="0"/>
                  <a:cs typeface="Calibri" panose="020F0502020204030204" pitchFamily="34" charset="0"/>
                </a:rPr>
                <a:t>To change the color theme, select the </a:t>
              </a:r>
              <a:r>
                <a:rPr lang="en-US" sz="3300" b="1" baseline="0" dirty="0" smtClean="0">
                  <a:solidFill>
                    <a:schemeClr val="bg1">
                      <a:lumMod val="50000"/>
                    </a:schemeClr>
                  </a:solidFill>
                  <a:latin typeface="Calibri" pitchFamily="34" charset="0"/>
                  <a:cs typeface="Calibri" panose="020F0502020204030204" pitchFamily="34" charset="0"/>
                </a:rPr>
                <a:t>Design</a:t>
              </a:r>
              <a:r>
                <a:rPr lang="en-US" sz="3300" baseline="0" dirty="0" smtClean="0">
                  <a:solidFill>
                    <a:schemeClr val="bg1">
                      <a:lumMod val="50000"/>
                    </a:schemeClr>
                  </a:solidFill>
                  <a:latin typeface="Calibri" pitchFamily="34" charset="0"/>
                  <a:cs typeface="Calibri" panose="020F0502020204030204" pitchFamily="34" charset="0"/>
                </a:rPr>
                <a:t> tab, then select the </a:t>
              </a:r>
              <a:r>
                <a:rPr lang="en-US" sz="3300" b="1" baseline="0" dirty="0" smtClean="0">
                  <a:solidFill>
                    <a:schemeClr val="bg1">
                      <a:lumMod val="50000"/>
                    </a:schemeClr>
                  </a:solidFill>
                  <a:latin typeface="Calibri" pitchFamily="34" charset="0"/>
                  <a:cs typeface="Calibri" panose="020F0502020204030204" pitchFamily="34" charset="0"/>
                </a:rPr>
                <a:t>Colors</a:t>
              </a:r>
              <a:r>
                <a:rPr lang="en-US" sz="3300" baseline="0" dirty="0" smtClean="0">
                  <a:solidFill>
                    <a:schemeClr val="bg1">
                      <a:lumMod val="50000"/>
                    </a:schemeClr>
                  </a:solidFill>
                  <a:latin typeface="Calibri" pitchFamily="34" charset="0"/>
                  <a:cs typeface="Calibri" panose="020F0502020204030204" pitchFamily="34" charset="0"/>
                </a:rPr>
                <a:t> drop-down list.</a:t>
              </a:r>
            </a:p>
            <a:p>
              <a:pPr lvl="0">
                <a:spcBef>
                  <a:spcPts val="0"/>
                </a:spcBef>
                <a:spcAft>
                  <a:spcPts val="1286"/>
                </a:spcAft>
              </a:pPr>
              <a:endParaRPr lang="en-US" sz="48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r>
                <a:rPr lang="en-US" sz="3300" baseline="0" dirty="0" smtClean="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286"/>
                </a:spcAft>
              </a:pPr>
              <a:r>
                <a:rPr lang="en-US" sz="4700" dirty="0" smtClean="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286"/>
                </a:spcAft>
              </a:pPr>
              <a:r>
                <a:rPr lang="en-US" sz="3300" dirty="0" smtClean="0">
                  <a:solidFill>
                    <a:schemeClr val="bg1">
                      <a:lumMod val="50000"/>
                    </a:schemeClr>
                  </a:solidFill>
                  <a:latin typeface="Calibri" pitchFamily="34" charset="0"/>
                  <a:cs typeface="Calibri" panose="020F0502020204030204" pitchFamily="34" charset="0"/>
                </a:rPr>
                <a:t>Once your poster file is ready, visit</a:t>
              </a:r>
              <a:r>
                <a:rPr lang="en-US" sz="3300" baseline="0" dirty="0" smtClean="0">
                  <a:solidFill>
                    <a:schemeClr val="bg1">
                      <a:lumMod val="50000"/>
                    </a:schemeClr>
                  </a:solidFill>
                  <a:latin typeface="Calibri" pitchFamily="34" charset="0"/>
                  <a:cs typeface="Calibri" panose="020F0502020204030204" pitchFamily="34" charset="0"/>
                </a:rPr>
                <a:t> </a:t>
              </a:r>
              <a:r>
                <a:rPr lang="en-US" sz="3300" b="1" baseline="0" dirty="0" smtClean="0">
                  <a:solidFill>
                    <a:schemeClr val="bg1">
                      <a:lumMod val="50000"/>
                    </a:schemeClr>
                  </a:solidFill>
                  <a:latin typeface="Calibri" pitchFamily="34" charset="0"/>
                  <a:cs typeface="Calibri" panose="020F0502020204030204" pitchFamily="34" charset="0"/>
                </a:rPr>
                <a:t>www.genigraphics.com</a:t>
              </a:r>
              <a:r>
                <a:rPr lang="en-US" sz="3300" baseline="0" dirty="0" smtClean="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286"/>
                </a:spcAft>
              </a:pPr>
              <a:r>
                <a:rPr lang="en-US" sz="3300" baseline="0" dirty="0" smtClean="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3300" baseline="0" dirty="0" smtClean="0">
                  <a:solidFill>
                    <a:schemeClr val="bg1">
                      <a:lumMod val="50000"/>
                    </a:schemeClr>
                  </a:solidFill>
                  <a:latin typeface="Calibri" pitchFamily="34" charset="0"/>
                  <a:cs typeface="Calibri" panose="020F0502020204030204" pitchFamily="34" charset="0"/>
                </a:rPr>
                <a:t>US and Canada:  1-800-790-4001</a:t>
              </a:r>
              <a:br>
                <a:rPr lang="en-US" sz="3300" baseline="0" dirty="0" smtClean="0">
                  <a:solidFill>
                    <a:schemeClr val="bg1">
                      <a:lumMod val="50000"/>
                    </a:schemeClr>
                  </a:solidFill>
                  <a:latin typeface="Calibri" pitchFamily="34" charset="0"/>
                  <a:cs typeface="Calibri" panose="020F0502020204030204" pitchFamily="34" charset="0"/>
                </a:rPr>
              </a:br>
              <a:r>
                <a:rPr lang="en-US" sz="3300" baseline="0" dirty="0" smtClean="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r>
                <a:rPr lang="en-US" sz="2400" dirty="0" smtClean="0">
                  <a:solidFill>
                    <a:schemeClr val="bg1">
                      <a:lumMod val="50000"/>
                    </a:schemeClr>
                  </a:solidFill>
                  <a:latin typeface="Calibri" pitchFamily="34" charset="0"/>
                  <a:cs typeface="Calibri" panose="020F0502020204030204" pitchFamily="34" charset="0"/>
                </a:rPr>
                <a:t/>
              </a:r>
              <a:br>
                <a:rPr lang="en-US" sz="2400" dirty="0" smtClean="0">
                  <a:solidFill>
                    <a:schemeClr val="bg1">
                      <a:lumMod val="50000"/>
                    </a:schemeClr>
                  </a:solidFill>
                  <a:latin typeface="Calibri" pitchFamily="34" charset="0"/>
                  <a:cs typeface="Calibri" panose="020F0502020204030204" pitchFamily="34" charset="0"/>
                </a:rPr>
              </a:br>
              <a:r>
                <a:rPr lang="en-US" sz="2400" dirty="0" smtClean="0">
                  <a:solidFill>
                    <a:schemeClr val="bg1">
                      <a:lumMod val="50000"/>
                    </a:schemeClr>
                  </a:solidFill>
                  <a:latin typeface="Calibri" pitchFamily="34" charset="0"/>
                  <a:cs typeface="Calibri" panose="020F0502020204030204" pitchFamily="34" charset="0"/>
                </a:rPr>
                <a:t>[This sidebar area does not print.]</a:t>
              </a:r>
            </a:p>
          </p:txBody>
        </p:sp>
        <p:pic>
          <p:nvPicPr>
            <p:cNvPr id="7" name="Picture 6"/>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34281342" y="9260274"/>
              <a:ext cx="11904515" cy="10246926"/>
            </a:xfrm>
            <a:prstGeom prst="rect">
              <a:avLst/>
            </a:prstGeom>
          </p:spPr>
        </p:pic>
      </p:grpSp>
    </p:spTree>
    <p:extLst>
      <p:ext uri="{BB962C8B-B14F-4D97-AF65-F5344CB8AC3E}">
        <p14:creationId xmlns:p14="http://schemas.microsoft.com/office/powerpoint/2010/main" xmlns="" val="33094776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3656013"/>
            <a:ext cx="5484813" cy="18281650"/>
          </a:xfrm>
          <a:prstGeom prst="rect">
            <a:avLst/>
          </a:prstGeom>
          <a:solidFill>
            <a:schemeClr val="accent1">
              <a:lumMod val="75000"/>
            </a:schemeClr>
          </a:solidFill>
          <a:ln>
            <a:noFill/>
          </a:ln>
          <a:effectLst/>
        </p:spPr>
        <p:txBody>
          <a:bodyPr wrap="none" lIns="457200" tIns="228600" rIns="457200" bIns="457200"/>
          <a:lstStyle/>
          <a:p>
            <a:pPr algn="ctr" defTabSz="4389438"/>
            <a:endParaRPr lang="en-US" sz="4800" dirty="0">
              <a:latin typeface="Calibri" pitchFamily="34" charset="0"/>
            </a:endParaRPr>
          </a:p>
        </p:txBody>
      </p:sp>
      <p:sp>
        <p:nvSpPr>
          <p:cNvPr id="1032" name="Rectangle 8"/>
          <p:cNvSpPr>
            <a:spLocks noChangeArrowheads="1"/>
          </p:cNvSpPr>
          <p:nvPr userDrawn="1"/>
        </p:nvSpPr>
        <p:spPr bwMode="auto">
          <a:xfrm>
            <a:off x="5484813" y="0"/>
            <a:ext cx="27422475" cy="3656013"/>
          </a:xfrm>
          <a:prstGeom prst="rect">
            <a:avLst/>
          </a:prstGeom>
          <a:solidFill>
            <a:schemeClr val="accent1">
              <a:lumMod val="75000"/>
            </a:schemeClr>
          </a:solidFill>
          <a:ln>
            <a:noFill/>
          </a:ln>
          <a:effectLst/>
        </p:spPr>
        <p:txBody>
          <a:bodyPr wrap="none" lIns="457200" tIns="457200" rIns="457200" bIns="457200"/>
          <a:lstStyle/>
          <a:p>
            <a:endParaRPr lang="en-US" dirty="0">
              <a:latin typeface="Calibri" pitchFamily="34" charset="0"/>
            </a:endParaRPr>
          </a:p>
        </p:txBody>
      </p:sp>
      <p:sp>
        <p:nvSpPr>
          <p:cNvPr id="1033" name="Rectangle 9"/>
          <p:cNvSpPr>
            <a:spLocks noChangeArrowheads="1"/>
          </p:cNvSpPr>
          <p:nvPr userDrawn="1"/>
        </p:nvSpPr>
        <p:spPr bwMode="auto">
          <a:xfrm>
            <a:off x="5484813" y="3656013"/>
            <a:ext cx="27422475" cy="18281650"/>
          </a:xfrm>
          <a:prstGeom prst="rect">
            <a:avLst/>
          </a:prstGeom>
          <a:solidFill>
            <a:schemeClr val="bg2"/>
          </a:solidFill>
          <a:ln>
            <a:noFill/>
          </a:ln>
          <a:effectLst/>
        </p:spPr>
        <p:txBody>
          <a:bodyPr wrap="none" lIns="457200" tIns="457200" rIns="457200" bIns="457200"/>
          <a:lstStyle/>
          <a:p>
            <a:endParaRPr lang="en-US" dirty="0">
              <a:latin typeface="Calibri" pitchFamily="34" charset="0"/>
            </a:endParaRPr>
          </a:p>
        </p:txBody>
      </p:sp>
      <p:sp>
        <p:nvSpPr>
          <p:cNvPr id="1035" name="Line 11"/>
          <p:cNvSpPr>
            <a:spLocks noChangeShapeType="1"/>
          </p:cNvSpPr>
          <p:nvPr userDrawn="1"/>
        </p:nvSpPr>
        <p:spPr bwMode="auto">
          <a:xfrm>
            <a:off x="5484813" y="0"/>
            <a:ext cx="0" cy="21939250"/>
          </a:xfrm>
          <a:prstGeom prst="line">
            <a:avLst/>
          </a:prstGeom>
          <a:noFill/>
          <a:ln w="762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dirty="0">
              <a:latin typeface="Calibri" pitchFamily="34" charset="0"/>
            </a:endParaRPr>
          </a:p>
        </p:txBody>
      </p:sp>
      <p:sp>
        <p:nvSpPr>
          <p:cNvPr id="1036" name="Line 12"/>
          <p:cNvSpPr>
            <a:spLocks noChangeShapeType="1"/>
          </p:cNvSpPr>
          <p:nvPr userDrawn="1"/>
        </p:nvSpPr>
        <p:spPr bwMode="auto">
          <a:xfrm>
            <a:off x="0" y="3657600"/>
            <a:ext cx="32907288" cy="0"/>
          </a:xfrm>
          <a:prstGeom prst="line">
            <a:avLst/>
          </a:prstGeom>
          <a:noFill/>
          <a:ln w="762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dirty="0">
              <a:latin typeface="Calibri" pitchFamily="34" charset="0"/>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27508200" y="21683472"/>
            <a:ext cx="5297435" cy="18592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Arial" charset="0"/>
        </a:defRPr>
      </a:lvl2pPr>
      <a:lvl3pPr algn="ctr" defTabSz="4389438" rtl="0" fontAlgn="base">
        <a:spcBef>
          <a:spcPct val="0"/>
        </a:spcBef>
        <a:spcAft>
          <a:spcPct val="0"/>
        </a:spcAft>
        <a:defRPr sz="21100">
          <a:solidFill>
            <a:schemeClr val="tx2"/>
          </a:solidFill>
          <a:latin typeface="Arial" charset="0"/>
        </a:defRPr>
      </a:lvl3pPr>
      <a:lvl4pPr algn="ctr" defTabSz="4389438" rtl="0" fontAlgn="base">
        <a:spcBef>
          <a:spcPct val="0"/>
        </a:spcBef>
        <a:spcAft>
          <a:spcPct val="0"/>
        </a:spcAft>
        <a:defRPr sz="21100">
          <a:solidFill>
            <a:schemeClr val="tx2"/>
          </a:solidFill>
          <a:latin typeface="Arial" charset="0"/>
        </a:defRPr>
      </a:lvl4pPr>
      <a:lvl5pPr algn="ctr" defTabSz="4389438" rtl="0" fontAlgn="base">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earch.ebscohost.com/login.aspx?direct=true&amp;db=eric&amp;AN=ED441837&amp;site=eds-live&amp;scope=site" TargetMode="External"/><Relationship Id="rId2" Type="http://schemas.openxmlformats.org/officeDocument/2006/relationships/hyperlink" Target="https://search.ebscohost.com/login.aspx?direct=true&amp;db=cat06087a&amp;AN=umass.016518655&amp;site=eds-live&amp;scope=site" TargetMode="External"/><Relationship Id="rId1" Type="http://schemas.openxmlformats.org/officeDocument/2006/relationships/slideLayout" Target="../slideLayouts/slideLayout1.xml"/><Relationship Id="rId4" Type="http://schemas.openxmlformats.org/officeDocument/2006/relationships/hyperlink" Target="https://search.ebscohost.com/login.aspx?direct=true&amp;db=ca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591800" y="609600"/>
            <a:ext cx="14859000" cy="1446550"/>
          </a:xfrm>
          <a:prstGeom prst="rect">
            <a:avLst/>
          </a:prstGeom>
          <a:noFill/>
        </p:spPr>
        <p:txBody>
          <a:bodyPr wrap="square" rtlCol="0">
            <a:spAutoFit/>
          </a:bodyPr>
          <a:lstStyle/>
          <a:p>
            <a:pPr algn="ctr"/>
            <a:r>
              <a:rPr lang="en-US" sz="4400" dirty="0" smtClean="0">
                <a:solidFill>
                  <a:schemeClr val="bg1"/>
                </a:solidFill>
                <a:latin typeface="Times New Roman" pitchFamily="18" charset="0"/>
                <a:cs typeface="Times New Roman" pitchFamily="18" charset="0"/>
              </a:rPr>
              <a:t>Focusing on Affective and Strategic Learning Strategies to Improve Student Learning Outcomes in a Diverse Classroom</a:t>
            </a:r>
            <a:endParaRPr lang="en-US" sz="4400" dirty="0">
              <a:solidFill>
                <a:schemeClr val="bg1"/>
              </a:solidFill>
              <a:latin typeface="Times New Roman" pitchFamily="18" charset="0"/>
              <a:cs typeface="Times New Roman" pitchFamily="18" charset="0"/>
            </a:endParaRPr>
          </a:p>
        </p:txBody>
      </p:sp>
      <p:sp>
        <p:nvSpPr>
          <p:cNvPr id="3" name="TextBox 2"/>
          <p:cNvSpPr txBox="1"/>
          <p:nvPr/>
        </p:nvSpPr>
        <p:spPr>
          <a:xfrm>
            <a:off x="533400" y="4419600"/>
            <a:ext cx="4114800" cy="6986528"/>
          </a:xfrm>
          <a:prstGeom prst="rect">
            <a:avLst/>
          </a:prstGeom>
          <a:noFill/>
        </p:spPr>
        <p:txBody>
          <a:bodyPr wrap="square" rtlCol="0">
            <a:spAutoFit/>
          </a:bodyPr>
          <a:lstStyle/>
          <a:p>
            <a:r>
              <a:rPr lang="en-US" sz="3200" b="1" dirty="0" smtClean="0">
                <a:solidFill>
                  <a:schemeClr val="bg1"/>
                </a:solidFill>
                <a:latin typeface="Times New Roman" pitchFamily="18" charset="0"/>
                <a:cs typeface="Times New Roman" pitchFamily="18" charset="0"/>
              </a:rPr>
              <a:t>Abstract</a:t>
            </a:r>
            <a:r>
              <a:rPr lang="en-US" sz="3200" dirty="0" smtClean="0">
                <a:solidFill>
                  <a:schemeClr val="bg1"/>
                </a:solidFill>
                <a:latin typeface="Times New Roman" pitchFamily="18" charset="0"/>
                <a:cs typeface="Times New Roman" pitchFamily="18" charset="0"/>
              </a:rPr>
              <a:t>: </a:t>
            </a:r>
          </a:p>
          <a:p>
            <a:r>
              <a:rPr lang="en-US" sz="3200" dirty="0" smtClean="0">
                <a:solidFill>
                  <a:schemeClr val="bg1"/>
                </a:solidFill>
                <a:latin typeface="Times New Roman" pitchFamily="18" charset="0"/>
                <a:cs typeface="Times New Roman" pitchFamily="18" charset="0"/>
              </a:rPr>
              <a:t>Student learning outcomes (including both effective learning habits and  proficiency in academic content and skills) can be improved through teaching methods which are directed towards improving students affective and strategic learning in the classroom.</a:t>
            </a:r>
            <a:endParaRPr lang="en-US" sz="3200" dirty="0">
              <a:solidFill>
                <a:schemeClr val="bg1"/>
              </a:solidFill>
              <a:latin typeface="Times New Roman" pitchFamily="18" charset="0"/>
              <a:cs typeface="Times New Roman" pitchFamily="18" charset="0"/>
            </a:endParaRPr>
          </a:p>
        </p:txBody>
      </p:sp>
      <p:sp>
        <p:nvSpPr>
          <p:cNvPr id="4" name="TextBox 3"/>
          <p:cNvSpPr txBox="1"/>
          <p:nvPr/>
        </p:nvSpPr>
        <p:spPr>
          <a:xfrm>
            <a:off x="5943600" y="3886200"/>
            <a:ext cx="8229600" cy="5631285"/>
          </a:xfrm>
          <a:prstGeom prst="rect">
            <a:avLst/>
          </a:prstGeom>
          <a:noFill/>
        </p:spPr>
        <p:txBody>
          <a:bodyPr wrap="square" rtlCol="0">
            <a:spAutoFit/>
          </a:bodyPr>
          <a:lstStyle/>
          <a:p>
            <a:pPr marL="0" marR="0">
              <a:lnSpc>
                <a:spcPct val="115000"/>
              </a:lnSpc>
              <a:spcBef>
                <a:spcPts val="0"/>
              </a:spcBef>
              <a:spcAft>
                <a:spcPts val="1000"/>
              </a:spcAft>
            </a:pPr>
            <a:r>
              <a:rPr lang="en-US" sz="2400" b="1" dirty="0" smtClean="0">
                <a:latin typeface="Times New Roman"/>
                <a:ea typeface="Calibri"/>
              </a:rPr>
              <a:t>Introduction</a:t>
            </a:r>
            <a:r>
              <a:rPr lang="en-US" sz="2400" dirty="0" smtClean="0">
                <a:latin typeface="Times New Roman"/>
                <a:ea typeface="Calibri"/>
              </a:rPr>
              <a:t>: </a:t>
            </a:r>
          </a:p>
          <a:p>
            <a:pPr marL="0" marR="0">
              <a:lnSpc>
                <a:spcPct val="150000"/>
              </a:lnSpc>
              <a:spcBef>
                <a:spcPts val="0"/>
              </a:spcBef>
              <a:spcAft>
                <a:spcPts val="1000"/>
              </a:spcAft>
            </a:pPr>
            <a:r>
              <a:rPr lang="en-US" sz="2400" dirty="0" smtClean="0">
                <a:latin typeface="Times New Roman"/>
                <a:ea typeface="Calibri"/>
              </a:rPr>
              <a:t>	In a diverse rural school in </a:t>
            </a:r>
            <a:r>
              <a:rPr lang="en-US" sz="2400" dirty="0" smtClean="0">
                <a:latin typeface="Times New Roman"/>
                <a:ea typeface="Calibri"/>
              </a:rPr>
              <a:t>W</a:t>
            </a:r>
            <a:r>
              <a:rPr lang="en-US" sz="2400" dirty="0" smtClean="0">
                <a:latin typeface="Times New Roman"/>
                <a:ea typeface="Calibri"/>
              </a:rPr>
              <a:t>estern Massachusetts, many </a:t>
            </a:r>
            <a:r>
              <a:rPr lang="en-US" sz="2400" dirty="0" smtClean="0">
                <a:latin typeface="Times New Roman"/>
                <a:ea typeface="Calibri"/>
              </a:rPr>
              <a:t>students struggle with critical science content knowledge and skills. In my initial days with them, many students displayed high rates of apathy, distracted and disruptive behaviors and were generally disengaged in the classroom.  Because learning is contingent upon both motivation and effective studying habits, in my work with these students I have focused on teaching through strategies that emphasize the importance of social-emotional learning and organizational skills.</a:t>
            </a:r>
            <a:endParaRPr lang="en-US" sz="2400" dirty="0">
              <a:latin typeface="Times New Roman"/>
              <a:ea typeface="Calibri"/>
            </a:endParaRPr>
          </a:p>
        </p:txBody>
      </p:sp>
      <p:sp>
        <p:nvSpPr>
          <p:cNvPr id="5" name="TextBox 4"/>
          <p:cNvSpPr txBox="1"/>
          <p:nvPr/>
        </p:nvSpPr>
        <p:spPr>
          <a:xfrm>
            <a:off x="14706600" y="4114800"/>
            <a:ext cx="7772400" cy="11223585"/>
          </a:xfrm>
          <a:prstGeom prst="rect">
            <a:avLst/>
          </a:prstGeom>
          <a:noFill/>
        </p:spPr>
        <p:txBody>
          <a:bodyPr wrap="square" rtlCol="0">
            <a:spAutoFit/>
          </a:bodyPr>
          <a:lstStyle/>
          <a:p>
            <a:pPr marL="0" marR="0">
              <a:lnSpc>
                <a:spcPct val="115000"/>
              </a:lnSpc>
              <a:spcBef>
                <a:spcPts val="0"/>
              </a:spcBef>
              <a:spcAft>
                <a:spcPts val="1000"/>
              </a:spcAft>
            </a:pPr>
            <a:r>
              <a:rPr lang="en-US" sz="2400" b="1" dirty="0" smtClean="0">
                <a:latin typeface="Times New Roman"/>
                <a:ea typeface="Calibri"/>
              </a:rPr>
              <a:t>Methods: </a:t>
            </a:r>
          </a:p>
          <a:p>
            <a:pPr marL="0" marR="0">
              <a:lnSpc>
                <a:spcPct val="115000"/>
              </a:lnSpc>
              <a:spcBef>
                <a:spcPts val="0"/>
              </a:spcBef>
              <a:spcAft>
                <a:spcPts val="1000"/>
              </a:spcAft>
            </a:pPr>
            <a:r>
              <a:rPr lang="en-US" sz="2400" dirty="0" smtClean="0">
                <a:latin typeface="Times New Roman"/>
                <a:ea typeface="Calibri"/>
              </a:rPr>
              <a:t>To build social-emotional learning and motivation into my classroom environment I have used the following strategies: </a:t>
            </a:r>
          </a:p>
          <a:p>
            <a:pPr marL="342900" marR="0" lvl="0" indent="-342900">
              <a:lnSpc>
                <a:spcPct val="115000"/>
              </a:lnSpc>
              <a:spcBef>
                <a:spcPts val="0"/>
              </a:spcBef>
              <a:spcAft>
                <a:spcPts val="0"/>
              </a:spcAft>
              <a:buFont typeface="Symbol"/>
              <a:buChar char=""/>
            </a:pPr>
            <a:r>
              <a:rPr lang="en-US" sz="2400" dirty="0" smtClean="0">
                <a:latin typeface="Times New Roman"/>
                <a:ea typeface="Calibri"/>
              </a:rPr>
              <a:t>Frequent use of student surveys that give students a platform in which to express their thoughts, struggles, and strengths</a:t>
            </a:r>
          </a:p>
          <a:p>
            <a:pPr marL="342900" marR="0" lvl="0" indent="-342900">
              <a:lnSpc>
                <a:spcPct val="115000"/>
              </a:lnSpc>
              <a:spcBef>
                <a:spcPts val="0"/>
              </a:spcBef>
              <a:spcAft>
                <a:spcPts val="0"/>
              </a:spcAft>
              <a:buFont typeface="Symbol"/>
              <a:buChar char=""/>
            </a:pPr>
            <a:r>
              <a:rPr lang="en-US" sz="2400" dirty="0" smtClean="0">
                <a:latin typeface="Times New Roman"/>
                <a:ea typeface="Calibri"/>
              </a:rPr>
              <a:t>Placing students in leadership roles in the classroom using peer teaching methods, cooperative group learning, and informal mentoring approaches</a:t>
            </a:r>
          </a:p>
          <a:p>
            <a:pPr marL="342900" marR="0" lvl="0" indent="-342900">
              <a:lnSpc>
                <a:spcPct val="115000"/>
              </a:lnSpc>
              <a:spcBef>
                <a:spcPts val="0"/>
              </a:spcBef>
              <a:spcAft>
                <a:spcPts val="0"/>
              </a:spcAft>
              <a:buFont typeface="Symbol"/>
              <a:buChar char=""/>
            </a:pPr>
            <a:r>
              <a:rPr lang="en-US" sz="2400" dirty="0" smtClean="0">
                <a:latin typeface="Times New Roman"/>
                <a:ea typeface="Calibri"/>
              </a:rPr>
              <a:t>Use of cooperative games, experiments, and demonstrations to engage students in the process of doing science</a:t>
            </a:r>
          </a:p>
          <a:p>
            <a:pPr marL="342900" marR="0" lvl="0" indent="-342900">
              <a:lnSpc>
                <a:spcPct val="115000"/>
              </a:lnSpc>
              <a:spcBef>
                <a:spcPts val="0"/>
              </a:spcBef>
              <a:spcAft>
                <a:spcPts val="1000"/>
              </a:spcAft>
              <a:buFont typeface="Symbol"/>
              <a:buChar char=""/>
            </a:pPr>
            <a:r>
              <a:rPr lang="en-US" sz="2400" dirty="0" smtClean="0">
                <a:latin typeface="Times New Roman"/>
                <a:ea typeface="Calibri"/>
              </a:rPr>
              <a:t>Emphasizing patience and mutual support through modeling and enforcement of </a:t>
            </a:r>
            <a:r>
              <a:rPr lang="en-US" sz="2400" dirty="0" smtClean="0">
                <a:latin typeface="Times New Roman"/>
                <a:ea typeface="Calibri"/>
              </a:rPr>
              <a:t> class generated behavior </a:t>
            </a:r>
            <a:r>
              <a:rPr lang="en-US" sz="2400" dirty="0" smtClean="0">
                <a:latin typeface="Times New Roman"/>
                <a:ea typeface="Calibri"/>
              </a:rPr>
              <a:t>standards</a:t>
            </a:r>
          </a:p>
          <a:p>
            <a:pPr marL="0" marR="0">
              <a:lnSpc>
                <a:spcPct val="115000"/>
              </a:lnSpc>
              <a:spcBef>
                <a:spcPts val="0"/>
              </a:spcBef>
              <a:spcAft>
                <a:spcPts val="1000"/>
              </a:spcAft>
            </a:pPr>
            <a:r>
              <a:rPr lang="en-US" sz="2400" dirty="0" smtClean="0">
                <a:latin typeface="Times New Roman"/>
                <a:ea typeface="Calibri"/>
              </a:rPr>
              <a:t>To improve student capacity for strategic learning and effective studying habits I have implemented the following practices:</a:t>
            </a:r>
          </a:p>
          <a:p>
            <a:pPr marL="342900" marR="0" lvl="0" indent="-342900">
              <a:lnSpc>
                <a:spcPct val="115000"/>
              </a:lnSpc>
              <a:spcBef>
                <a:spcPts val="0"/>
              </a:spcBef>
              <a:spcAft>
                <a:spcPts val="0"/>
              </a:spcAft>
              <a:buFont typeface="Symbol"/>
              <a:buChar char=""/>
            </a:pPr>
            <a:r>
              <a:rPr lang="en-US" sz="2400" dirty="0" smtClean="0">
                <a:latin typeface="Times New Roman"/>
                <a:ea typeface="Calibri"/>
              </a:rPr>
              <a:t>Daily check-in routines that allow students to check their understanding and give me the opportunity to formatively assess student understanding  </a:t>
            </a:r>
            <a:r>
              <a:rPr lang="en-US" sz="2400" dirty="0" smtClean="0">
                <a:latin typeface="Times New Roman"/>
                <a:ea typeface="Calibri"/>
              </a:rPr>
              <a:t>early in a lesson</a:t>
            </a:r>
            <a:endParaRPr lang="en-US" sz="2400" dirty="0" smtClean="0">
              <a:latin typeface="Times New Roman"/>
              <a:ea typeface="Calibri"/>
            </a:endParaRPr>
          </a:p>
          <a:p>
            <a:pPr marL="342900" marR="0" lvl="0" indent="-342900">
              <a:lnSpc>
                <a:spcPct val="115000"/>
              </a:lnSpc>
              <a:spcBef>
                <a:spcPts val="0"/>
              </a:spcBef>
              <a:spcAft>
                <a:spcPts val="0"/>
              </a:spcAft>
              <a:buFont typeface="Symbol"/>
              <a:buChar char=""/>
            </a:pPr>
            <a:r>
              <a:rPr lang="en-US" sz="2400" dirty="0" smtClean="0">
                <a:latin typeface="Times New Roman"/>
                <a:ea typeface="Calibri"/>
              </a:rPr>
              <a:t>Establishing a “model binder” that allows students to check their notes from class</a:t>
            </a:r>
          </a:p>
          <a:p>
            <a:pPr marL="342900" marR="0" lvl="0" indent="-342900">
              <a:lnSpc>
                <a:spcPct val="115000"/>
              </a:lnSpc>
              <a:spcBef>
                <a:spcPts val="0"/>
              </a:spcBef>
              <a:spcAft>
                <a:spcPts val="1000"/>
              </a:spcAft>
              <a:buFont typeface="Symbol"/>
              <a:buChar char=""/>
            </a:pPr>
            <a:r>
              <a:rPr lang="en-US" sz="2400" dirty="0" smtClean="0">
                <a:latin typeface="Times New Roman"/>
                <a:ea typeface="Calibri"/>
              </a:rPr>
              <a:t>Establishing a checklist of critical understandings for student reference before summative assessments</a:t>
            </a:r>
            <a:endParaRPr lang="en-US" sz="2400" dirty="0">
              <a:latin typeface="Times New Roman"/>
              <a:ea typeface="Calibri"/>
            </a:endParaRPr>
          </a:p>
        </p:txBody>
      </p:sp>
      <p:sp>
        <p:nvSpPr>
          <p:cNvPr id="9" name="TextBox 8"/>
          <p:cNvSpPr txBox="1"/>
          <p:nvPr/>
        </p:nvSpPr>
        <p:spPr>
          <a:xfrm>
            <a:off x="15925800" y="5486400"/>
            <a:ext cx="9296400" cy="430887"/>
          </a:xfrm>
          <a:prstGeom prst="rect">
            <a:avLst/>
          </a:prstGeom>
          <a:noFill/>
        </p:spPr>
        <p:txBody>
          <a:bodyPr wrap="square" rtlCol="0">
            <a:spAutoFit/>
          </a:bodyPr>
          <a:lstStyle/>
          <a:p>
            <a:endParaRPr lang="en-US" dirty="0"/>
          </a:p>
        </p:txBody>
      </p:sp>
      <p:sp>
        <p:nvSpPr>
          <p:cNvPr id="1027" name="Rectangle 3"/>
          <p:cNvSpPr>
            <a:spLocks noChangeArrowheads="1"/>
          </p:cNvSpPr>
          <p:nvPr/>
        </p:nvSpPr>
        <p:spPr bwMode="auto">
          <a:xfrm>
            <a:off x="23317200" y="4038600"/>
            <a:ext cx="8686800" cy="9997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0" hangingPunct="0">
              <a:lnSpc>
                <a:spcPct val="150000"/>
              </a:lnSpc>
            </a:pPr>
            <a:r>
              <a:rPr lang="en-US" sz="2400" b="1" dirty="0" smtClean="0">
                <a:latin typeface="Times New Roman" pitchFamily="18" charset="0"/>
                <a:ea typeface="Calibri" pitchFamily="34" charset="0"/>
                <a:cs typeface="Times New Roman" pitchFamily="18" charset="0"/>
              </a:rPr>
              <a:t>Discussion </a:t>
            </a:r>
            <a:r>
              <a:rPr lang="en-US" sz="2400" b="1" i="1" dirty="0" smtClean="0">
                <a:latin typeface="Times New Roman" pitchFamily="18" charset="0"/>
                <a:ea typeface="Calibri" pitchFamily="34" charset="0"/>
                <a:cs typeface="Times New Roman" pitchFamily="18" charset="0"/>
              </a:rPr>
              <a:t>continued…</a:t>
            </a:r>
            <a:endParaRPr kumimoji="0" lang="en-US"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eaLnBrk="0" hangingPunct="0">
              <a:lnSpc>
                <a:spcPct val="150000"/>
              </a:lnSpc>
            </a:pPr>
            <a:r>
              <a:rPr lang="en-US" sz="2400" dirty="0" smtClean="0">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Though many students continue to struggle with various aspects of science content and skills, most student learning habits and overall classroom engagement has improved.  There has been a decrease in disruptive behaviors and a significant increase in students seeking additional help during class work time and after school. </a:t>
            </a:r>
            <a:r>
              <a:rPr lang="en-US" sz="2400" dirty="0" smtClean="0">
                <a:latin typeface="Times New Roman"/>
                <a:ea typeface="Calibri"/>
              </a:rPr>
              <a:t>Two particular demographics of students have benefited most significantly from these methods.  Many ELL students are significantly more engaged and willing to participate, ask questions, and seek additional help.  Those students who were previously disruptive and distracting in class have also shown improvements in focus and on-task behaviors.  While my research methods did not allow me to quantify the effectiveness of the individual strategies used to improve students affective and strategic learning capacities, I suspect that most behavioral issues were improved mainly as a result of increasing student leadership and cooperation. ELL students and those students with other learning differences benefit significantly from the establishment of routines to improve strategic learning.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6019800" y="9372600"/>
            <a:ext cx="8305800" cy="122802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Research:</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 link between social-emotional learning and academic achievement is well established in educational theory and is becoming increasingly emphasized in state educational standards.  The Massachusetts Department of Elementary and Secondary Education has identified SEL (social emotional learning) as one if its five priorities and is actively developing guidelines to support teachers and administrators in implementing effective methods for incorporating SEL strategies in schools and classrooms in a culturally responsive manner.  In my classroom, I modified several DESE supported techniques and implemented strategies recommended by CAST’s Universal Design for Learning (UDL) and my colleagues.</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According to the work of many researchers including H. T. Everson (2000), academic achievement is clearly linked with strategic learning abilities.  When students do not understand how to organize their materials, identify learning objectives, self-assess, or otherwise study effectively they will not learn as much as their more strategic peers.  I used UDL guidelines as well as advice from more experienced colleagues to guide my implementation of practices to encourage strategic learning in my classroom.</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23393400" y="14249400"/>
            <a:ext cx="8610600" cy="70173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References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effectLst/>
                <a:latin typeface="Times New Roman" pitchFamily="18" charset="0"/>
                <a:ea typeface="Calibri" pitchFamily="34" charset="0"/>
                <a:cs typeface="Times New Roman" pitchFamily="18" charset="0"/>
              </a:rPr>
              <a:t>Keefer, K. V., Parker, J. D. A., &amp; </a:t>
            </a:r>
            <a:r>
              <a:rPr kumimoji="0" lang="en-US" sz="2400" b="0" i="0" u="none" strike="noStrike" cap="none" normalizeH="0" baseline="0" dirty="0" err="1" smtClean="0">
                <a:ln>
                  <a:noFill/>
                </a:ln>
                <a:effectLst/>
                <a:latin typeface="Times New Roman" pitchFamily="18" charset="0"/>
                <a:ea typeface="Calibri" pitchFamily="34" charset="0"/>
                <a:cs typeface="Times New Roman" pitchFamily="18" charset="0"/>
              </a:rPr>
              <a:t>Saklofske</a:t>
            </a:r>
            <a:r>
              <a:rPr kumimoji="0" lang="en-US" sz="2400" b="0" i="0" u="none" strike="noStrike" cap="none" normalizeH="0" baseline="0" dirty="0" smtClean="0">
                <a:ln>
                  <a:noFill/>
                </a:ln>
                <a:effectLst/>
                <a:latin typeface="Times New Roman" pitchFamily="18" charset="0"/>
                <a:ea typeface="Calibri" pitchFamily="34" charset="0"/>
                <a:cs typeface="Times New Roman" pitchFamily="18" charset="0"/>
              </a:rPr>
              <a:t>, D. H. (2018). </a:t>
            </a:r>
            <a:r>
              <a:rPr kumimoji="0" lang="en-US" sz="2400" b="0" i="1" u="none" strike="noStrike" cap="none" normalizeH="0" baseline="0" dirty="0" smtClean="0">
                <a:ln>
                  <a:noFill/>
                </a:ln>
                <a:effectLst/>
                <a:latin typeface="Times New Roman" pitchFamily="18" charset="0"/>
                <a:ea typeface="Calibri" pitchFamily="34" charset="0"/>
                <a:cs typeface="Times New Roman" pitchFamily="18" charset="0"/>
              </a:rPr>
              <a:t>Emotional 	Intelligence in Education. [electronic resource] : Integrating 	Research with Practice</a:t>
            </a:r>
            <a:r>
              <a:rPr kumimoji="0" lang="en-US" sz="2400" b="0" i="0" u="none" strike="noStrike" cap="none" normalizeH="0" baseline="0" dirty="0" smtClean="0">
                <a:ln>
                  <a:noFill/>
                </a:ln>
                <a:effectLst/>
                <a:latin typeface="Times New Roman" pitchFamily="18" charset="0"/>
                <a:ea typeface="Calibri" pitchFamily="34" charset="0"/>
                <a:cs typeface="Times New Roman" pitchFamily="18" charset="0"/>
              </a:rPr>
              <a:t>. Springer International Publishing. 	Retrieved from 	</a:t>
            </a:r>
            <a:r>
              <a:rPr kumimoji="0" lang="en-US" sz="2400" b="0" i="0" u="none" strike="noStrike" cap="none" normalizeH="0" baseline="0" dirty="0" smtClean="0">
                <a:ln>
                  <a:noFill/>
                </a:ln>
                <a:effectLst/>
                <a:latin typeface="Times New Roman" pitchFamily="18" charset="0"/>
                <a:ea typeface="Calibri" pitchFamily="34" charset="0"/>
                <a:cs typeface="Times New Roman" pitchFamily="18" charset="0"/>
                <a:hlinkClick r:id="rId2"/>
              </a:rPr>
              <a:t>https://search.ebscohost.com/login.aspx?direct=true&amp;db=cat	06087a&amp;AN=umass.016518655&amp;site=</a:t>
            </a:r>
            <a:r>
              <a:rPr kumimoji="0" lang="en-US" sz="2400" b="0" i="0" u="none" strike="noStrike" cap="none" normalizeH="0" baseline="0" dirty="0" err="1" smtClean="0">
                <a:ln>
                  <a:noFill/>
                </a:ln>
                <a:effectLst/>
                <a:latin typeface="Times New Roman" pitchFamily="18" charset="0"/>
                <a:ea typeface="Calibri" pitchFamily="34" charset="0"/>
                <a:cs typeface="Times New Roman" pitchFamily="18" charset="0"/>
                <a:hlinkClick r:id="rId2"/>
              </a:rPr>
              <a:t>eds-live&amp;scope</a:t>
            </a:r>
            <a:r>
              <a:rPr kumimoji="0" lang="en-US" sz="2400" b="0" i="0" u="none" strike="noStrike" cap="none" normalizeH="0" baseline="0" dirty="0" smtClean="0">
                <a:ln>
                  <a:noFill/>
                </a:ln>
                <a:effectLst/>
                <a:latin typeface="Times New Roman" pitchFamily="18" charset="0"/>
                <a:ea typeface="Calibri" pitchFamily="34" charset="0"/>
                <a:cs typeface="Times New Roman" pitchFamily="18" charset="0"/>
                <a:hlinkClick r:id="rId2"/>
              </a:rPr>
              <a:t>=site</a:t>
            </a:r>
            <a:endParaRPr kumimoji="0" lang="en-US" sz="24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effectLst/>
                <a:latin typeface="Times New Roman" pitchFamily="18" charset="0"/>
                <a:ea typeface="Calibri" pitchFamily="34" charset="0"/>
                <a:cs typeface="Times New Roman" pitchFamily="18" charset="0"/>
              </a:rPr>
              <a:t>Everson, H. T., Weinstein, C. E., &amp; </a:t>
            </a:r>
            <a:r>
              <a:rPr kumimoji="0" lang="en-US" sz="2400" b="0" i="0" u="none" strike="noStrike" cap="none" normalizeH="0" baseline="0" dirty="0" err="1" smtClean="0">
                <a:ln>
                  <a:noFill/>
                </a:ln>
                <a:effectLst/>
                <a:latin typeface="Times New Roman" pitchFamily="18" charset="0"/>
                <a:ea typeface="Calibri" pitchFamily="34" charset="0"/>
                <a:cs typeface="Times New Roman" pitchFamily="18" charset="0"/>
              </a:rPr>
              <a:t>Laitusis</a:t>
            </a:r>
            <a:r>
              <a:rPr kumimoji="0" lang="en-US" sz="2400" b="0" i="0" u="none" strike="noStrike" cap="none" normalizeH="0" baseline="0" dirty="0" smtClean="0">
                <a:ln>
                  <a:noFill/>
                </a:ln>
                <a:effectLst/>
                <a:latin typeface="Times New Roman" pitchFamily="18" charset="0"/>
                <a:ea typeface="Calibri" pitchFamily="34" charset="0"/>
                <a:cs typeface="Times New Roman" pitchFamily="18" charset="0"/>
              </a:rPr>
              <a:t>, V. (2000). </a:t>
            </a:r>
            <a:r>
              <a:rPr kumimoji="0" lang="en-US" sz="2400" b="0" i="1" u="none" strike="noStrike" cap="none" normalizeH="0" baseline="0" dirty="0" smtClean="0">
                <a:ln>
                  <a:noFill/>
                </a:ln>
                <a:effectLst/>
                <a:latin typeface="Times New Roman" pitchFamily="18" charset="0"/>
                <a:ea typeface="Calibri" pitchFamily="34" charset="0"/>
                <a:cs typeface="Times New Roman" pitchFamily="18" charset="0"/>
              </a:rPr>
              <a:t>Strategic 	Learning Abilities as a Predictor of Academic Achievement</a:t>
            </a:r>
            <a:r>
              <a:rPr kumimoji="0" lang="en-US" sz="2400" b="0" i="0" u="none" strike="noStrike" cap="none" normalizeH="0" baseline="0" dirty="0" smtClean="0">
                <a:ln>
                  <a:noFill/>
                </a:ln>
                <a:effectLst/>
                <a:latin typeface="Times New Roman" pitchFamily="18" charset="0"/>
                <a:ea typeface="Calibri" pitchFamily="34" charset="0"/>
                <a:cs typeface="Times New Roman" pitchFamily="18" charset="0"/>
              </a:rPr>
              <a:t>. 	Retrieved from 	</a:t>
            </a:r>
            <a:r>
              <a:rPr kumimoji="0" lang="en-US" sz="2400" b="0" i="0" u="none" strike="noStrike" cap="none" normalizeH="0" baseline="0" dirty="0" smtClean="0">
                <a:ln>
                  <a:noFill/>
                </a:ln>
                <a:effectLst/>
                <a:latin typeface="Times New Roman" pitchFamily="18" charset="0"/>
                <a:ea typeface="Calibri" pitchFamily="34" charset="0"/>
                <a:cs typeface="Times New Roman" pitchFamily="18" charset="0"/>
                <a:hlinkClick r:id="rId3"/>
              </a:rPr>
              <a:t>https://search.ebscohost.com/login.aspx?direct=true&amp;db=eric	&amp;AN=ED441837&amp;site=eds-live&amp;scope=site</a:t>
            </a:r>
            <a:endParaRPr kumimoji="0" lang="en-US" sz="24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Meyer, A., Rose, D. H., &amp; Gordon, D. (Editor). (2014). </a:t>
            </a:r>
            <a:r>
              <a:rPr kumimoji="0" lang="en-US" sz="2400" b="0" i="1" u="none" strike="noStrike" cap="none" normalizeH="0" baseline="0" dirty="0" smtClean="0">
                <a:ln>
                  <a:noFill/>
                </a:ln>
                <a:effectLst/>
                <a:latin typeface="Times New Roman" pitchFamily="18" charset="0"/>
                <a:ea typeface="Times New Roman" pitchFamily="18" charset="0"/>
                <a:cs typeface="Times New Roman" pitchFamily="18" charset="0"/>
              </a:rPr>
              <a:t>Universal 	design for learning : theory and practice</a:t>
            </a: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 CAST Professional 	Publishing, an imprint of CAST, Inc. Retrieved from 	</a:t>
            </a: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hlinkClick r:id="rId4"/>
              </a:rPr>
              <a:t>https://search.ebscohost.com/login.aspx?direct=true&amp;db=cat</a:t>
            </a: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	06087a&amp;AN=umass.016029403&amp;site=</a:t>
            </a:r>
            <a:r>
              <a:rPr kumimoji="0" lang="en-US" sz="2400" b="0" i="0" u="none" strike="noStrike" cap="none" normalizeH="0" baseline="0" dirty="0" err="1" smtClean="0">
                <a:ln>
                  <a:noFill/>
                </a:ln>
                <a:effectLst/>
                <a:latin typeface="Times New Roman" pitchFamily="18" charset="0"/>
                <a:ea typeface="Times New Roman" pitchFamily="18" charset="0"/>
                <a:cs typeface="Times New Roman" pitchFamily="18" charset="0"/>
              </a:rPr>
              <a:t>eds-live&amp;scope</a:t>
            </a: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=site</a:t>
            </a:r>
            <a:endParaRPr kumimoji="0" lang="en-US" sz="24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TextBox 16"/>
          <p:cNvSpPr txBox="1"/>
          <p:nvPr/>
        </p:nvSpPr>
        <p:spPr>
          <a:xfrm>
            <a:off x="14859000" y="15544800"/>
            <a:ext cx="8001000" cy="5565563"/>
          </a:xfrm>
          <a:prstGeom prst="rect">
            <a:avLst/>
          </a:prstGeom>
          <a:noFill/>
        </p:spPr>
        <p:txBody>
          <a:bodyPr wrap="square" rtlCol="0">
            <a:spAutoFit/>
          </a:bodyPr>
          <a:lstStyle/>
          <a:p>
            <a:pPr lvl="0">
              <a:lnSpc>
                <a:spcPct val="150000"/>
              </a:lnSpc>
            </a:pPr>
            <a:r>
              <a:rPr lang="en-US" sz="2400" b="1" dirty="0" smtClean="0">
                <a:latin typeface="Times New Roman" pitchFamily="18" charset="0"/>
                <a:ea typeface="Calibri" pitchFamily="34" charset="0"/>
                <a:cs typeface="Times New Roman" pitchFamily="18" charset="0"/>
              </a:rPr>
              <a:t>Discussion</a:t>
            </a:r>
            <a:r>
              <a:rPr lang="en-US" sz="2400" dirty="0" smtClean="0">
                <a:latin typeface="Times New Roman" pitchFamily="18" charset="0"/>
                <a:ea typeface="Calibri" pitchFamily="34" charset="0"/>
                <a:cs typeface="Times New Roman" pitchFamily="18" charset="0"/>
              </a:rPr>
              <a:t>:</a:t>
            </a:r>
          </a:p>
          <a:p>
            <a:pPr lvl="0" eaLnBrk="0" hangingPunct="0">
              <a:lnSpc>
                <a:spcPct val="150000"/>
              </a:lnSpc>
            </a:pPr>
            <a:r>
              <a:rPr lang="en-US" sz="2400" dirty="0" smtClean="0">
                <a:latin typeface="Times New Roman" pitchFamily="18" charset="0"/>
                <a:ea typeface="Calibri" pitchFamily="34" charset="0"/>
                <a:cs typeface="Times New Roman" pitchFamily="18" charset="0"/>
              </a:rPr>
              <a:t>	I define successful student learning outcomes both in terms of improvement in mastery of science content and skills as well as improvement in student learning habits.  Effective learning habits include a willingness to seek help both in the classroom and afterschool, to engage with challenging content when provided with adequate support systems, to work cooperatively with peers to complete projects, and to apply effective effort including organization of materials and use of studying time.   </a:t>
            </a:r>
            <a:endParaRPr lang="en-US" sz="2400" dirty="0" smtClean="0">
              <a:latin typeface="Arial" pitchFamily="34" charset="0"/>
              <a:cs typeface="Arial" pitchFamily="34" charset="0"/>
            </a:endParaRPr>
          </a:p>
        </p:txBody>
      </p:sp>
      <p:sp>
        <p:nvSpPr>
          <p:cNvPr id="18" name="TextBox 17"/>
          <p:cNvSpPr txBox="1"/>
          <p:nvPr/>
        </p:nvSpPr>
        <p:spPr>
          <a:xfrm>
            <a:off x="13563600" y="2209800"/>
            <a:ext cx="10134600" cy="523220"/>
          </a:xfrm>
          <a:prstGeom prst="rect">
            <a:avLst/>
          </a:prstGeom>
          <a:noFill/>
        </p:spPr>
        <p:txBody>
          <a:bodyPr wrap="square" rtlCol="0">
            <a:spAutoFit/>
          </a:bodyPr>
          <a:lstStyle/>
          <a:p>
            <a:r>
              <a:rPr lang="en-US" sz="2800" dirty="0" smtClean="0">
                <a:solidFill>
                  <a:schemeClr val="bg1"/>
                </a:solidFill>
                <a:latin typeface="Times New Roman" pitchFamily="18" charset="0"/>
                <a:cs typeface="Times New Roman" pitchFamily="18" charset="0"/>
              </a:rPr>
              <a:t>Sara Dorsey, M.Ed. Candidate, University of Massachusetts Amherst</a:t>
            </a:r>
            <a:endParaRPr lang="en-US" sz="28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1542</TotalTime>
  <Words>262</Words>
  <Application>Microsoft Office PowerPoint</Application>
  <PresentationFormat>Custom</PresentationFormat>
  <Paragraphs>28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Slide 1</vt:lpstr>
    </vt:vector>
  </TitlesOfParts>
  <Company>Genigraphics 800.790.4001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24x36</dc:title>
  <dc:creator>Genigraphics 800.790.4001</dc:creator>
  <dc:description>To order poster prints visit us at www.genigraphics.com</dc:description>
  <cp:lastModifiedBy>Owner</cp:lastModifiedBy>
  <cp:revision>51</cp:revision>
  <dcterms:created xsi:type="dcterms:W3CDTF">2008-05-03T03:01:56Z</dcterms:created>
  <dcterms:modified xsi:type="dcterms:W3CDTF">2019-04-11T00:18:45Z</dcterms:modified>
</cp:coreProperties>
</file>