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Roboto Slab"/>
      <p:regular r:id="rId19"/>
      <p:bold r:id="rId20"/>
    </p:embeddedFont>
    <p:embeddedFont>
      <p:font typeface="Roboto"/>
      <p:regular r:id="rId21"/>
      <p:bold r:id="rId22"/>
      <p:italic r:id="rId23"/>
      <p:boldItalic r:id="rId24"/>
    </p:embeddedFont>
    <p:embeddedFont>
      <p:font typeface="Open Sans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87228AD6-86BC-4754-AF16-88DC2A9FBC95}">
  <a:tblStyle styleId="{87228AD6-86BC-4754-AF16-88DC2A9FBC9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Slab-bold.fntdata"/><Relationship Id="rId22" Type="http://schemas.openxmlformats.org/officeDocument/2006/relationships/font" Target="fonts/Roboto-bold.fntdata"/><Relationship Id="rId21" Type="http://schemas.openxmlformats.org/officeDocument/2006/relationships/font" Target="fonts/Roboto-regular.fntdata"/><Relationship Id="rId24" Type="http://schemas.openxmlformats.org/officeDocument/2006/relationships/font" Target="fonts/Roboto-boldItalic.fntdata"/><Relationship Id="rId23" Type="http://schemas.openxmlformats.org/officeDocument/2006/relationships/font" Target="fonts/Roboto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OpenSans-bold.fntdata"/><Relationship Id="rId25" Type="http://schemas.openxmlformats.org/officeDocument/2006/relationships/font" Target="fonts/OpenSans-regular.fntdata"/><Relationship Id="rId28" Type="http://schemas.openxmlformats.org/officeDocument/2006/relationships/font" Target="fonts/OpenSans-boldItalic.fntdata"/><Relationship Id="rId27" Type="http://schemas.openxmlformats.org/officeDocument/2006/relationships/font" Target="fonts/OpenSans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RobotoSlab-regular.fntdata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578a9b98d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578a9b98d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578a9b98d1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578a9b98d1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578a9b98d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578a9b98d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3a949c22a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3a949c22a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337e3d4fdb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337e3d4fdb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5a1b5a160c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5a1b5a160c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5a1b5a160c_2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5a1b5a160c_2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37e3d4fdb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337e3d4fdb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578a9b98d1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578a9b98d1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5a1b5a160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5a1b5a160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5a1b5a160c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5a1b5a160c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78a9b98d1_0_1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578a9b98d1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1"/>
          <p:cNvSpPr txBox="1"/>
          <p:nvPr>
            <p:ph hasCustomPrompt="1"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3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" name="Google Shape;22;p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" name="Google Shape;27;p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" name="Google Shape;36;p7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" name="Google Shape;45;p9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6" name="Google Shape;46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rina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Interlibrary Loan &amp; Document Delivery</a:t>
            </a:r>
            <a:endParaRPr sz="4000"/>
          </a:p>
        </p:txBody>
      </p:sp>
      <p:sp>
        <p:nvSpPr>
          <p:cNvPr id="64" name="Google Shape;64;p13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C&amp;D Showcase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15 May 2019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2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Future of Resource Sharing  Management Systems</a:t>
            </a:r>
            <a:endParaRPr sz="36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oogle Shape;17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625" y="148425"/>
            <a:ext cx="2134533" cy="68610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23"/>
          <p:cNvSpPr txBox="1"/>
          <p:nvPr/>
        </p:nvSpPr>
        <p:spPr>
          <a:xfrm>
            <a:off x="165625" y="758325"/>
            <a:ext cx="2134500" cy="36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Atlas Systems (OCLC)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181" name="Google Shape;181;p23"/>
          <p:cNvGrpSpPr/>
          <p:nvPr/>
        </p:nvGrpSpPr>
        <p:grpSpPr>
          <a:xfrm>
            <a:off x="1408325" y="1204413"/>
            <a:ext cx="2007425" cy="1065250"/>
            <a:chOff x="434800" y="1790775"/>
            <a:chExt cx="2007425" cy="1065250"/>
          </a:xfrm>
        </p:grpSpPr>
        <p:pic>
          <p:nvPicPr>
            <p:cNvPr id="182" name="Google Shape;182;p23"/>
            <p:cNvPicPr preferRelativeResize="0"/>
            <p:nvPr/>
          </p:nvPicPr>
          <p:blipFill rotWithShape="1">
            <a:blip r:embed="rId4">
              <a:alphaModFix/>
            </a:blip>
            <a:srcRect b="0" l="2633" r="3319" t="0"/>
            <a:stretch/>
          </p:blipFill>
          <p:spPr>
            <a:xfrm>
              <a:off x="434800" y="1790775"/>
              <a:ext cx="2007425" cy="7715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3" name="Google Shape;183;p23"/>
            <p:cNvSpPr txBox="1"/>
            <p:nvPr/>
          </p:nvSpPr>
          <p:spPr>
            <a:xfrm>
              <a:off x="434800" y="2486125"/>
              <a:ext cx="2007300" cy="369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OCLC</a:t>
              </a:r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84" name="Google Shape;184;p23"/>
          <p:cNvGrpSpPr/>
          <p:nvPr/>
        </p:nvGrpSpPr>
        <p:grpSpPr>
          <a:xfrm>
            <a:off x="5321450" y="3107475"/>
            <a:ext cx="1686425" cy="1065225"/>
            <a:chOff x="4525075" y="3797200"/>
            <a:chExt cx="1686425" cy="1065225"/>
          </a:xfrm>
        </p:grpSpPr>
        <p:pic>
          <p:nvPicPr>
            <p:cNvPr id="185" name="Google Shape;185;p23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525075" y="3797200"/>
              <a:ext cx="1686425" cy="7715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6" name="Google Shape;186;p23"/>
            <p:cNvSpPr txBox="1"/>
            <p:nvPr/>
          </p:nvSpPr>
          <p:spPr>
            <a:xfrm>
              <a:off x="4525075" y="4492525"/>
              <a:ext cx="1686300" cy="369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IndexData</a:t>
              </a:r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87" name="Google Shape;187;p23"/>
          <p:cNvGrpSpPr/>
          <p:nvPr/>
        </p:nvGrpSpPr>
        <p:grpSpPr>
          <a:xfrm>
            <a:off x="3134925" y="2221800"/>
            <a:ext cx="2535125" cy="852300"/>
            <a:chOff x="4033275" y="1772325"/>
            <a:chExt cx="2535125" cy="852300"/>
          </a:xfrm>
        </p:grpSpPr>
        <p:sp>
          <p:nvSpPr>
            <p:cNvPr id="188" name="Google Shape;188;p23"/>
            <p:cNvSpPr txBox="1"/>
            <p:nvPr/>
          </p:nvSpPr>
          <p:spPr>
            <a:xfrm>
              <a:off x="4033275" y="2254725"/>
              <a:ext cx="2535000" cy="369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RapidILL</a:t>
              </a:r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89" name="Google Shape;189;p23"/>
            <p:cNvSpPr txBox="1"/>
            <p:nvPr/>
          </p:nvSpPr>
          <p:spPr>
            <a:xfrm>
              <a:off x="4033400" y="1772325"/>
              <a:ext cx="2535000" cy="558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400">
                  <a:latin typeface="Open Sans"/>
                  <a:ea typeface="Open Sans"/>
                  <a:cs typeface="Open Sans"/>
                  <a:sym typeface="Open Sans"/>
                </a:rPr>
                <a:t>Project </a:t>
              </a:r>
              <a:r>
                <a:rPr lang="en" sz="2400">
                  <a:latin typeface="Open Sans"/>
                  <a:ea typeface="Open Sans"/>
                  <a:cs typeface="Open Sans"/>
                  <a:sym typeface="Open Sans"/>
                </a:rPr>
                <a:t>Bedrock</a:t>
              </a:r>
              <a:endParaRPr sz="2400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grpSp>
        <p:nvGrpSpPr>
          <p:cNvPr id="190" name="Google Shape;190;p23"/>
          <p:cNvGrpSpPr/>
          <p:nvPr/>
        </p:nvGrpSpPr>
        <p:grpSpPr>
          <a:xfrm>
            <a:off x="6333900" y="4263325"/>
            <a:ext cx="2665800" cy="719100"/>
            <a:chOff x="866650" y="3913125"/>
            <a:chExt cx="2665800" cy="719100"/>
          </a:xfrm>
        </p:grpSpPr>
        <p:sp>
          <p:nvSpPr>
            <p:cNvPr id="191" name="Google Shape;191;p23"/>
            <p:cNvSpPr txBox="1"/>
            <p:nvPr/>
          </p:nvSpPr>
          <p:spPr>
            <a:xfrm>
              <a:off x="866650" y="4262325"/>
              <a:ext cx="2665800" cy="369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ExLibris</a:t>
              </a:r>
              <a:endPara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2" name="Google Shape;192;p23"/>
            <p:cNvSpPr txBox="1"/>
            <p:nvPr/>
          </p:nvSpPr>
          <p:spPr>
            <a:xfrm>
              <a:off x="866650" y="3913125"/>
              <a:ext cx="2665800" cy="4254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Roboto"/>
                  <a:ea typeface="Roboto"/>
                  <a:cs typeface="Roboto"/>
                  <a:sym typeface="Roboto"/>
                </a:rPr>
                <a:t>“Next Gen Resource Sharing”</a:t>
              </a:r>
              <a:endParaRPr b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4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ILLiad</a:t>
            </a:r>
            <a:endParaRPr/>
          </a:p>
        </p:txBody>
      </p:sp>
      <p:sp>
        <p:nvSpPr>
          <p:cNvPr id="198" name="Google Shape;198;p24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(reports of ILLiad’s death were greatly </a:t>
            </a:r>
            <a:r>
              <a:rPr lang="en"/>
              <a:t>exaggerated</a:t>
            </a:r>
            <a:r>
              <a:rPr lang="en"/>
              <a:t>)</a:t>
            </a:r>
            <a:endParaRPr/>
          </a:p>
        </p:txBody>
      </p:sp>
      <p:sp>
        <p:nvSpPr>
          <p:cNvPr id="199" name="Google Shape;199;p2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/>
              <a:t>9.1 - Scheduled for August 2019</a:t>
            </a:r>
            <a:endParaRPr b="1"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Fully Accessible/Responsive Web Pages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Enhanced Rapid/RapidR Integration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Authentication Enhancements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Automatic User Creation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Improved addon support &amp; automation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/>
              <a:t>9.2 - Scheduled for May 2020</a:t>
            </a:r>
            <a:endParaRPr b="1"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HTML Email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Native NCIP Support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Shipping Provider Integration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Renewals Process Enhancements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Smart Queues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New Print Templating System</a:t>
            </a:r>
            <a:endParaRPr sz="1400"/>
          </a:p>
        </p:txBody>
      </p:sp>
      <p:pic>
        <p:nvPicPr>
          <p:cNvPr id="200" name="Google Shape;20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5863" y="1751850"/>
            <a:ext cx="3164475" cy="1017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5"/>
          <p:cNvSpPr txBox="1"/>
          <p:nvPr>
            <p:ph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?</a:t>
            </a:r>
            <a:endParaRPr/>
          </a:p>
        </p:txBody>
      </p:sp>
      <p:sp>
        <p:nvSpPr>
          <p:cNvPr id="206" name="Google Shape;206;p25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Questions?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Meet the team</a:t>
            </a:r>
            <a:endParaRPr/>
          </a:p>
        </p:txBody>
      </p:sp>
      <p:grpSp>
        <p:nvGrpSpPr>
          <p:cNvPr id="70" name="Google Shape;70;p14"/>
          <p:cNvGrpSpPr/>
          <p:nvPr/>
        </p:nvGrpSpPr>
        <p:grpSpPr>
          <a:xfrm>
            <a:off x="567462" y="1476909"/>
            <a:ext cx="1665721" cy="1596902"/>
            <a:chOff x="4336937" y="1225465"/>
            <a:chExt cx="1665721" cy="1596902"/>
          </a:xfrm>
        </p:grpSpPr>
        <p:sp>
          <p:nvSpPr>
            <p:cNvPr id="71" name="Google Shape;71;p14"/>
            <p:cNvSpPr/>
            <p:nvPr/>
          </p:nvSpPr>
          <p:spPr>
            <a:xfrm>
              <a:off x="4336937" y="1225465"/>
              <a:ext cx="1665721" cy="1596902"/>
            </a:xfrm>
            <a:prstGeom prst="ellipse">
              <a:avLst/>
            </a:prstGeom>
            <a:solidFill>
              <a:schemeClr val="accent4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72" name="Google Shape;72;p14"/>
            <p:cNvSpPr txBox="1"/>
            <p:nvPr/>
          </p:nvSpPr>
          <p:spPr>
            <a:xfrm>
              <a:off x="4336937" y="1655039"/>
              <a:ext cx="1665721" cy="7377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Michael</a:t>
              </a:r>
              <a:endParaRPr b="1"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73" name="Google Shape;73;p14"/>
          <p:cNvGrpSpPr/>
          <p:nvPr/>
        </p:nvGrpSpPr>
        <p:grpSpPr>
          <a:xfrm>
            <a:off x="4050699" y="980510"/>
            <a:ext cx="1665721" cy="1596900"/>
            <a:chOff x="1363112" y="1144115"/>
            <a:chExt cx="1665721" cy="1596900"/>
          </a:xfrm>
        </p:grpSpPr>
        <p:sp>
          <p:nvSpPr>
            <p:cNvPr id="74" name="Google Shape;74;p14"/>
            <p:cNvSpPr/>
            <p:nvPr/>
          </p:nvSpPr>
          <p:spPr>
            <a:xfrm>
              <a:off x="1363112" y="1144115"/>
              <a:ext cx="1665600" cy="1596900"/>
            </a:xfrm>
            <a:prstGeom prst="ellipse">
              <a:avLst/>
            </a:prstGeom>
            <a:solidFill>
              <a:schemeClr val="accent4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75" name="Google Shape;75;p14"/>
            <p:cNvSpPr txBox="1"/>
            <p:nvPr/>
          </p:nvSpPr>
          <p:spPr>
            <a:xfrm>
              <a:off x="1363112" y="1573689"/>
              <a:ext cx="1665721" cy="7377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Rachel</a:t>
              </a:r>
              <a:endParaRPr b="1"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76" name="Google Shape;76;p14"/>
          <p:cNvGrpSpPr/>
          <p:nvPr/>
        </p:nvGrpSpPr>
        <p:grpSpPr>
          <a:xfrm>
            <a:off x="2911162" y="2385240"/>
            <a:ext cx="1665721" cy="1596902"/>
            <a:chOff x="2899087" y="2121715"/>
            <a:chExt cx="1665721" cy="1596902"/>
          </a:xfrm>
        </p:grpSpPr>
        <p:sp>
          <p:nvSpPr>
            <p:cNvPr id="77" name="Google Shape;77;p14"/>
            <p:cNvSpPr/>
            <p:nvPr/>
          </p:nvSpPr>
          <p:spPr>
            <a:xfrm>
              <a:off x="2899087" y="2121715"/>
              <a:ext cx="1665721" cy="1596902"/>
            </a:xfrm>
            <a:prstGeom prst="ellipse">
              <a:avLst/>
            </a:prstGeom>
            <a:solidFill>
              <a:schemeClr val="accent4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78" name="Google Shape;78;p14"/>
            <p:cNvSpPr txBox="1"/>
            <p:nvPr/>
          </p:nvSpPr>
          <p:spPr>
            <a:xfrm>
              <a:off x="2899087" y="2551289"/>
              <a:ext cx="1665721" cy="7377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Tea</a:t>
              </a:r>
              <a:endParaRPr b="1"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79" name="Google Shape;79;p14"/>
          <p:cNvGrpSpPr/>
          <p:nvPr/>
        </p:nvGrpSpPr>
        <p:grpSpPr>
          <a:xfrm>
            <a:off x="1245437" y="3073790"/>
            <a:ext cx="1665721" cy="1596902"/>
            <a:chOff x="6705787" y="753240"/>
            <a:chExt cx="1665721" cy="1596902"/>
          </a:xfrm>
        </p:grpSpPr>
        <p:sp>
          <p:nvSpPr>
            <p:cNvPr id="80" name="Google Shape;80;p14"/>
            <p:cNvSpPr/>
            <p:nvPr/>
          </p:nvSpPr>
          <p:spPr>
            <a:xfrm>
              <a:off x="6705787" y="753240"/>
              <a:ext cx="1665721" cy="1596902"/>
            </a:xfrm>
            <a:prstGeom prst="ellipse">
              <a:avLst/>
            </a:prstGeom>
            <a:solidFill>
              <a:schemeClr val="accent4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81" name="Google Shape;81;p14"/>
            <p:cNvSpPr txBox="1"/>
            <p:nvPr/>
          </p:nvSpPr>
          <p:spPr>
            <a:xfrm>
              <a:off x="6705787" y="1182814"/>
              <a:ext cx="1665721" cy="7377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John</a:t>
              </a:r>
              <a:endParaRPr b="1"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82" name="Google Shape;82;p14"/>
          <p:cNvGrpSpPr/>
          <p:nvPr/>
        </p:nvGrpSpPr>
        <p:grpSpPr>
          <a:xfrm>
            <a:off x="4846837" y="2799165"/>
            <a:ext cx="1665721" cy="1596902"/>
            <a:chOff x="4988787" y="2584940"/>
            <a:chExt cx="1665721" cy="1596902"/>
          </a:xfrm>
        </p:grpSpPr>
        <p:sp>
          <p:nvSpPr>
            <p:cNvPr id="83" name="Google Shape;83;p14"/>
            <p:cNvSpPr/>
            <p:nvPr/>
          </p:nvSpPr>
          <p:spPr>
            <a:xfrm>
              <a:off x="4988787" y="2584940"/>
              <a:ext cx="1665721" cy="1596902"/>
            </a:xfrm>
            <a:prstGeom prst="ellipse">
              <a:avLst/>
            </a:prstGeom>
            <a:solidFill>
              <a:schemeClr val="accent4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84" name="Google Shape;84;p14"/>
            <p:cNvSpPr txBox="1"/>
            <p:nvPr/>
          </p:nvSpPr>
          <p:spPr>
            <a:xfrm>
              <a:off x="4988787" y="3014514"/>
              <a:ext cx="1665721" cy="7377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Steve</a:t>
              </a:r>
              <a:endParaRPr b="1"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85" name="Google Shape;85;p14"/>
          <p:cNvGrpSpPr/>
          <p:nvPr/>
        </p:nvGrpSpPr>
        <p:grpSpPr>
          <a:xfrm>
            <a:off x="6429712" y="1251409"/>
            <a:ext cx="1665721" cy="1596902"/>
            <a:chOff x="1180587" y="3001390"/>
            <a:chExt cx="1665721" cy="1596902"/>
          </a:xfrm>
        </p:grpSpPr>
        <p:sp>
          <p:nvSpPr>
            <p:cNvPr id="86" name="Google Shape;86;p14"/>
            <p:cNvSpPr/>
            <p:nvPr/>
          </p:nvSpPr>
          <p:spPr>
            <a:xfrm>
              <a:off x="1180587" y="3001390"/>
              <a:ext cx="1665721" cy="1596902"/>
            </a:xfrm>
            <a:prstGeom prst="ellipse">
              <a:avLst/>
            </a:prstGeom>
            <a:solidFill>
              <a:schemeClr val="accent4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87" name="Google Shape;87;p14"/>
            <p:cNvSpPr txBox="1"/>
            <p:nvPr/>
          </p:nvSpPr>
          <p:spPr>
            <a:xfrm>
              <a:off x="1180587" y="3430964"/>
              <a:ext cx="1665600" cy="73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Kate</a:t>
              </a:r>
              <a:endParaRPr b="1"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88" name="Google Shape;88;p14"/>
          <p:cNvGrpSpPr/>
          <p:nvPr/>
        </p:nvGrpSpPr>
        <p:grpSpPr>
          <a:xfrm>
            <a:off x="7430184" y="3916515"/>
            <a:ext cx="1325928" cy="1015914"/>
            <a:chOff x="1934025" y="1001650"/>
            <a:chExt cx="415300" cy="355600"/>
          </a:xfrm>
        </p:grpSpPr>
        <p:sp>
          <p:nvSpPr>
            <p:cNvPr id="89" name="Google Shape;89;p14"/>
            <p:cNvSpPr/>
            <p:nvPr/>
          </p:nvSpPr>
          <p:spPr>
            <a:xfrm>
              <a:off x="1934025" y="1303650"/>
              <a:ext cx="207650" cy="53600"/>
            </a:xfrm>
            <a:custGeom>
              <a:rect b="b" l="l" r="r" t="t"/>
              <a:pathLst>
                <a:path extrusionOk="0" fill="none" h="2144" w="8306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cap="rnd" cmpd="sng" w="19050">
              <a:solidFill>
                <a:srgbClr val="FFFFFF"/>
              </a:solidFill>
              <a:prstDash val="solid"/>
              <a:miter lim="24354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14"/>
            <p:cNvSpPr/>
            <p:nvPr/>
          </p:nvSpPr>
          <p:spPr>
            <a:xfrm>
              <a:off x="2141650" y="1303650"/>
              <a:ext cx="207675" cy="53600"/>
            </a:xfrm>
            <a:custGeom>
              <a:rect b="b" l="l" r="r" t="t"/>
              <a:pathLst>
                <a:path extrusionOk="0" fill="none" h="2144" w="8307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cap="rnd" cmpd="sng" w="19050">
              <a:solidFill>
                <a:srgbClr val="FFFFFF"/>
              </a:solidFill>
              <a:prstDash val="solid"/>
              <a:miter lim="24354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14"/>
            <p:cNvSpPr/>
            <p:nvPr/>
          </p:nvSpPr>
          <p:spPr>
            <a:xfrm>
              <a:off x="1934025" y="1001650"/>
              <a:ext cx="207650" cy="331250"/>
            </a:xfrm>
            <a:custGeom>
              <a:rect b="b" l="l" r="r" t="t"/>
              <a:pathLst>
                <a:path extrusionOk="0" fill="none" h="13250" w="8306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cap="rnd" cmpd="sng" w="19050">
              <a:solidFill>
                <a:srgbClr val="FFFFFF"/>
              </a:solidFill>
              <a:prstDash val="solid"/>
              <a:miter lim="24354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14"/>
            <p:cNvSpPr/>
            <p:nvPr/>
          </p:nvSpPr>
          <p:spPr>
            <a:xfrm>
              <a:off x="2141650" y="1001650"/>
              <a:ext cx="207675" cy="331250"/>
            </a:xfrm>
            <a:custGeom>
              <a:rect b="b" l="l" r="r" t="t"/>
              <a:pathLst>
                <a:path extrusionOk="0" fill="none" h="13250" w="8307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cap="rnd" cmpd="sng" w="19050">
              <a:solidFill>
                <a:srgbClr val="FFFFFF"/>
              </a:solidFill>
              <a:prstDash val="solid"/>
              <a:miter lim="24354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/>
          <p:nvPr>
            <p:ph idx="4294967295" type="body"/>
          </p:nvPr>
        </p:nvSpPr>
        <p:spPr>
          <a:xfrm>
            <a:off x="387900" y="575950"/>
            <a:ext cx="3999900" cy="18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Borrowing 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/>
              <a:t>for our patrons from other libraries</a:t>
            </a:r>
            <a:endParaRPr i="1" sz="1300"/>
          </a:p>
          <a:p>
            <a:pPr indent="-3175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</a:pPr>
            <a:r>
              <a:rPr lang="en"/>
              <a:t> ~17,000 Article requests/year</a:t>
            </a:r>
            <a:endParaRPr/>
          </a:p>
          <a:p>
            <a: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</a:pPr>
            <a:r>
              <a:rPr lang="en"/>
              <a:t> 95% success rate</a:t>
            </a:r>
            <a:endParaRPr/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</a:pPr>
            <a:r>
              <a:rPr lang="en"/>
              <a:t>~10,000 Loan requests/year</a:t>
            </a:r>
            <a:endParaRPr/>
          </a:p>
          <a:p>
            <a: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</a:pPr>
            <a:r>
              <a:rPr lang="en"/>
              <a:t> 77% success rate</a:t>
            </a:r>
            <a:endParaRPr/>
          </a:p>
        </p:txBody>
      </p:sp>
      <p:sp>
        <p:nvSpPr>
          <p:cNvPr id="98" name="Google Shape;98;p15"/>
          <p:cNvSpPr txBox="1"/>
          <p:nvPr>
            <p:ph idx="4294967295" type="body"/>
          </p:nvPr>
        </p:nvSpPr>
        <p:spPr>
          <a:xfrm>
            <a:off x="4756200" y="575950"/>
            <a:ext cx="3999900" cy="180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Lending 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/>
              <a:t>from our collections to other libraries</a:t>
            </a:r>
            <a:endParaRPr i="1" sz="1300"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~20,000 Article requests/year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65% success rate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~15,000 Loan requests/year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62% success rate</a:t>
            </a:r>
            <a:endParaRPr/>
          </a:p>
        </p:txBody>
      </p:sp>
      <p:sp>
        <p:nvSpPr>
          <p:cNvPr id="99" name="Google Shape;99;p15"/>
          <p:cNvSpPr txBox="1"/>
          <p:nvPr>
            <p:ph idx="4294967295" type="body"/>
          </p:nvPr>
        </p:nvSpPr>
        <p:spPr>
          <a:xfrm>
            <a:off x="387900" y="2798650"/>
            <a:ext cx="3999900" cy="18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Document Delivery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300"/>
              <a:t>for our patrons from our collections</a:t>
            </a:r>
            <a:endParaRPr i="1" sz="1300"/>
          </a:p>
          <a:p>
            <a:pPr indent="-31750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</a:pPr>
            <a:r>
              <a:rPr lang="en"/>
              <a:t> ~5,800 Article requests/year</a:t>
            </a:r>
            <a:endParaRPr/>
          </a:p>
          <a:p>
            <a: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</a:pPr>
            <a:r>
              <a:rPr lang="en"/>
              <a:t> 99% success rate</a:t>
            </a:r>
            <a:endParaRPr/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</a:pPr>
            <a:r>
              <a:rPr lang="en"/>
              <a:t>~45 Loan requests/year</a:t>
            </a:r>
            <a:endParaRPr/>
          </a:p>
          <a:p>
            <a: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</a:pPr>
            <a:r>
              <a:rPr lang="en"/>
              <a:t> 99% success rate</a:t>
            </a:r>
            <a:endParaRPr/>
          </a:p>
        </p:txBody>
      </p:sp>
      <p:sp>
        <p:nvSpPr>
          <p:cNvPr id="100" name="Google Shape;100;p15"/>
          <p:cNvSpPr/>
          <p:nvPr/>
        </p:nvSpPr>
        <p:spPr>
          <a:xfrm>
            <a:off x="387900" y="2646250"/>
            <a:ext cx="8368200" cy="35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5"/>
          <p:cNvSpPr/>
          <p:nvPr/>
        </p:nvSpPr>
        <p:spPr>
          <a:xfrm rot="5400000">
            <a:off x="2513550" y="2646250"/>
            <a:ext cx="3964500" cy="35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2018 </a:t>
            </a:r>
            <a:r>
              <a:rPr lang="en"/>
              <a:t>Top 5 Borrowing Cancellation Reasons</a:t>
            </a:r>
            <a:endParaRPr/>
          </a:p>
        </p:txBody>
      </p:sp>
      <p:graphicFrame>
        <p:nvGraphicFramePr>
          <p:cNvPr id="108" name="Google Shape;108;p16"/>
          <p:cNvGraphicFramePr/>
          <p:nvPr/>
        </p:nvGraphicFramePr>
        <p:xfrm>
          <a:off x="387900" y="1564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{87228AD6-86BC-4754-AF16-88DC2A9FBC95}</a:tableStyleId>
              </a:tblPr>
              <a:tblGrid>
                <a:gridCol w="1107800"/>
                <a:gridCol w="7187025"/>
              </a:tblGrid>
              <a:tr h="6009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1,011</a:t>
                      </a:r>
                      <a:endParaRPr sz="1800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137150" marB="137150" marR="137150" marL="13715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We requested this item through the Five College Catalog for you.</a:t>
                      </a:r>
                      <a:endParaRPr sz="1800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137150" marB="137150" marR="137150" marL="13715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009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472</a:t>
                      </a:r>
                      <a:endParaRPr sz="1800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137150" marB="137150" marR="137150" marL="13715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Cancelled by Customer.</a:t>
                      </a:r>
                      <a:endParaRPr sz="1800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137150" marB="137150" marR="137150" marL="13715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009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181</a:t>
                      </a:r>
                      <a:endParaRPr sz="1800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137150" marB="137150" marR="137150" marL="13715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We have exhausted all possible sources.</a:t>
                      </a:r>
                      <a:endParaRPr sz="1800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137150" marB="137150" marR="137150" marL="13715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009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178</a:t>
                      </a:r>
                      <a:endParaRPr sz="1800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137150" marB="137150" marR="137150" marL="13715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This is a duplicate request.</a:t>
                      </a:r>
                      <a:endParaRPr sz="1800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137150" marB="137150" marR="137150" marL="13715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009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159</a:t>
                      </a:r>
                      <a:endParaRPr sz="1800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137150" marB="137150" marR="137150" marL="13715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The full text of this item is available online.</a:t>
                      </a:r>
                      <a:endParaRPr sz="1800">
                        <a:solidFill>
                          <a:schemeClr val="dk1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137150" marB="137150" marR="137150" marL="13715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09" name="Google Shape;109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7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New This Year</a:t>
            </a:r>
            <a:endParaRPr/>
          </a:p>
        </p:txBody>
      </p:sp>
      <p:sp>
        <p:nvSpPr>
          <p:cNvPr id="115" name="Google Shape;115;p17"/>
          <p:cNvSpPr/>
          <p:nvPr/>
        </p:nvSpPr>
        <p:spPr>
          <a:xfrm>
            <a:off x="2136097" y="3065950"/>
            <a:ext cx="1034400" cy="686100"/>
          </a:xfrm>
          <a:prstGeom prst="ellipse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Improve Access and Discovery</a:t>
            </a:r>
            <a:endParaRPr sz="1000"/>
          </a:p>
        </p:txBody>
      </p:sp>
      <p:sp>
        <p:nvSpPr>
          <p:cNvPr id="116" name="Google Shape;116;p17"/>
          <p:cNvSpPr/>
          <p:nvPr/>
        </p:nvSpPr>
        <p:spPr>
          <a:xfrm>
            <a:off x="4054803" y="3510963"/>
            <a:ext cx="1034400" cy="686100"/>
          </a:xfrm>
          <a:prstGeom prst="ellipse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Implement Accessibility Standards</a:t>
            </a:r>
            <a:endParaRPr sz="1000"/>
          </a:p>
        </p:txBody>
      </p:sp>
      <p:sp>
        <p:nvSpPr>
          <p:cNvPr id="117" name="Google Shape;117;p17"/>
          <p:cNvSpPr/>
          <p:nvPr/>
        </p:nvSpPr>
        <p:spPr>
          <a:xfrm>
            <a:off x="5262419" y="4105875"/>
            <a:ext cx="1034400" cy="686100"/>
          </a:xfrm>
          <a:prstGeom prst="ellipse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Support Affordability</a:t>
            </a:r>
            <a:endParaRPr sz="1000"/>
          </a:p>
        </p:txBody>
      </p:sp>
      <p:sp>
        <p:nvSpPr>
          <p:cNvPr id="118" name="Google Shape;118;p17"/>
          <p:cNvSpPr/>
          <p:nvPr/>
        </p:nvSpPr>
        <p:spPr>
          <a:xfrm>
            <a:off x="7012525" y="3678058"/>
            <a:ext cx="1034400" cy="686100"/>
          </a:xfrm>
          <a:prstGeom prst="ellipse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Streamlining</a:t>
            </a:r>
            <a:endParaRPr sz="1000"/>
          </a:p>
        </p:txBody>
      </p:sp>
      <p:grpSp>
        <p:nvGrpSpPr>
          <p:cNvPr id="119" name="Google Shape;119;p17"/>
          <p:cNvGrpSpPr/>
          <p:nvPr/>
        </p:nvGrpSpPr>
        <p:grpSpPr>
          <a:xfrm>
            <a:off x="2762838" y="4049642"/>
            <a:ext cx="1034400" cy="686100"/>
            <a:chOff x="2958700" y="2104375"/>
            <a:chExt cx="1034400" cy="686100"/>
          </a:xfrm>
        </p:grpSpPr>
        <p:sp>
          <p:nvSpPr>
            <p:cNvPr id="120" name="Google Shape;120;p17"/>
            <p:cNvSpPr/>
            <p:nvPr/>
          </p:nvSpPr>
          <p:spPr>
            <a:xfrm>
              <a:off x="2958700" y="2104375"/>
              <a:ext cx="1034400" cy="686100"/>
            </a:xfrm>
            <a:prstGeom prst="ellipse">
              <a:avLst/>
            </a:prstGeom>
            <a:solidFill>
              <a:schemeClr val="accent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0" spcFirstLastPara="1" rIns="0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00"/>
            </a:p>
          </p:txBody>
        </p:sp>
        <p:sp>
          <p:nvSpPr>
            <p:cNvPr id="121" name="Google Shape;121;p17"/>
            <p:cNvSpPr txBox="1"/>
            <p:nvPr/>
          </p:nvSpPr>
          <p:spPr>
            <a:xfrm>
              <a:off x="2988700" y="2334775"/>
              <a:ext cx="974400" cy="225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Internal &amp; External Partnerships</a:t>
              </a:r>
              <a:endParaRPr sz="10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22" name="Google Shape;122;p17"/>
          <p:cNvGrpSpPr/>
          <p:nvPr/>
        </p:nvGrpSpPr>
        <p:grpSpPr>
          <a:xfrm>
            <a:off x="5692434" y="3159654"/>
            <a:ext cx="1034400" cy="686100"/>
            <a:chOff x="2958700" y="2104375"/>
            <a:chExt cx="1034400" cy="686100"/>
          </a:xfrm>
        </p:grpSpPr>
        <p:sp>
          <p:nvSpPr>
            <p:cNvPr id="123" name="Google Shape;123;p17"/>
            <p:cNvSpPr/>
            <p:nvPr/>
          </p:nvSpPr>
          <p:spPr>
            <a:xfrm>
              <a:off x="2958700" y="2104375"/>
              <a:ext cx="1034400" cy="686100"/>
            </a:xfrm>
            <a:prstGeom prst="ellipse">
              <a:avLst/>
            </a:prstGeom>
            <a:solidFill>
              <a:schemeClr val="accent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0" spcFirstLastPara="1" rIns="0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00"/>
            </a:p>
          </p:txBody>
        </p:sp>
        <p:sp>
          <p:nvSpPr>
            <p:cNvPr id="124" name="Google Shape;124;p17"/>
            <p:cNvSpPr txBox="1"/>
            <p:nvPr/>
          </p:nvSpPr>
          <p:spPr>
            <a:xfrm>
              <a:off x="2988700" y="2334775"/>
              <a:ext cx="974400" cy="225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Advance Staff Development</a:t>
              </a:r>
              <a:endParaRPr sz="10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25" name="Google Shape;125;p17"/>
          <p:cNvGrpSpPr/>
          <p:nvPr/>
        </p:nvGrpSpPr>
        <p:grpSpPr>
          <a:xfrm>
            <a:off x="1162681" y="3907571"/>
            <a:ext cx="1034400" cy="686100"/>
            <a:chOff x="2958700" y="2104375"/>
            <a:chExt cx="1034400" cy="686100"/>
          </a:xfrm>
        </p:grpSpPr>
        <p:sp>
          <p:nvSpPr>
            <p:cNvPr id="126" name="Google Shape;126;p17"/>
            <p:cNvSpPr/>
            <p:nvPr/>
          </p:nvSpPr>
          <p:spPr>
            <a:xfrm>
              <a:off x="2958700" y="2104375"/>
              <a:ext cx="1034400" cy="686100"/>
            </a:xfrm>
            <a:prstGeom prst="ellipse">
              <a:avLst/>
            </a:prstGeom>
            <a:solidFill>
              <a:schemeClr val="accent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0" spcFirstLastPara="1" rIns="0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00"/>
            </a:p>
          </p:txBody>
        </p:sp>
        <p:sp>
          <p:nvSpPr>
            <p:cNvPr id="127" name="Google Shape;127;p17"/>
            <p:cNvSpPr txBox="1"/>
            <p:nvPr/>
          </p:nvSpPr>
          <p:spPr>
            <a:xfrm>
              <a:off x="2988700" y="2334775"/>
              <a:ext cx="974400" cy="225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Student Employment Success</a:t>
              </a:r>
              <a:endParaRPr sz="10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8"/>
          <p:cNvSpPr txBox="1"/>
          <p:nvPr>
            <p:ph idx="1" type="body"/>
          </p:nvPr>
        </p:nvSpPr>
        <p:spPr>
          <a:xfrm>
            <a:off x="1572600" y="4717950"/>
            <a:ext cx="5998800" cy="34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Books on Demand Statistics in Tableau</a:t>
            </a:r>
            <a:endParaRPr/>
          </a:p>
        </p:txBody>
      </p:sp>
      <p:pic>
        <p:nvPicPr>
          <p:cNvPr id="133" name="Google Shape;133;p18"/>
          <p:cNvPicPr preferRelativeResize="0"/>
          <p:nvPr/>
        </p:nvPicPr>
        <p:blipFill rotWithShape="1">
          <a:blip r:embed="rId3">
            <a:alphaModFix/>
          </a:blip>
          <a:srcRect b="3418" l="0" r="34430" t="0"/>
          <a:stretch/>
        </p:blipFill>
        <p:spPr>
          <a:xfrm>
            <a:off x="781193" y="72950"/>
            <a:ext cx="7581613" cy="464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8"/>
          <p:cNvSpPr/>
          <p:nvPr/>
        </p:nvSpPr>
        <p:spPr>
          <a:xfrm>
            <a:off x="8109600" y="2774225"/>
            <a:ext cx="1034400" cy="686100"/>
          </a:xfrm>
          <a:prstGeom prst="ellipse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Streamlining</a:t>
            </a:r>
            <a:endParaRPr sz="1000"/>
          </a:p>
        </p:txBody>
      </p:sp>
      <p:grpSp>
        <p:nvGrpSpPr>
          <p:cNvPr id="135" name="Google Shape;135;p18"/>
          <p:cNvGrpSpPr/>
          <p:nvPr/>
        </p:nvGrpSpPr>
        <p:grpSpPr>
          <a:xfrm>
            <a:off x="8109588" y="3460317"/>
            <a:ext cx="1034400" cy="686100"/>
            <a:chOff x="2958700" y="2104375"/>
            <a:chExt cx="1034400" cy="686100"/>
          </a:xfrm>
        </p:grpSpPr>
        <p:sp>
          <p:nvSpPr>
            <p:cNvPr id="136" name="Google Shape;136;p18"/>
            <p:cNvSpPr/>
            <p:nvPr/>
          </p:nvSpPr>
          <p:spPr>
            <a:xfrm>
              <a:off x="2958700" y="2104375"/>
              <a:ext cx="1034400" cy="686100"/>
            </a:xfrm>
            <a:prstGeom prst="ellipse">
              <a:avLst/>
            </a:prstGeom>
            <a:solidFill>
              <a:schemeClr val="accent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0" spcFirstLastPara="1" rIns="0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00"/>
            </a:p>
          </p:txBody>
        </p:sp>
        <p:sp>
          <p:nvSpPr>
            <p:cNvPr id="137" name="Google Shape;137;p18"/>
            <p:cNvSpPr txBox="1"/>
            <p:nvPr/>
          </p:nvSpPr>
          <p:spPr>
            <a:xfrm>
              <a:off x="2988700" y="2334775"/>
              <a:ext cx="974400" cy="225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Internal &amp; External Partnerships</a:t>
              </a:r>
              <a:endParaRPr sz="10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38" name="Google Shape;138;p18"/>
          <p:cNvSpPr/>
          <p:nvPr/>
        </p:nvSpPr>
        <p:spPr>
          <a:xfrm>
            <a:off x="8109597" y="4146425"/>
            <a:ext cx="1034400" cy="686100"/>
          </a:xfrm>
          <a:prstGeom prst="ellipse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Improve Access and Discovery</a:t>
            </a:r>
            <a:endParaRPr sz="1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9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Return Shipping for Library Express Items</a:t>
            </a:r>
            <a:endParaRPr/>
          </a:p>
        </p:txBody>
      </p:sp>
      <p:sp>
        <p:nvSpPr>
          <p:cNvPr id="144" name="Google Shape;144;p19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Since January 2019, Interlibrary Loan provides a paid return labels with books mailed to </a:t>
            </a:r>
            <a:r>
              <a:rPr lang="en"/>
              <a:t>UMass Amherst distance patrons beyond the Pioneer Valley</a:t>
            </a:r>
            <a:endParaRPr sz="1400"/>
          </a:p>
        </p:txBody>
      </p:sp>
      <p:sp>
        <p:nvSpPr>
          <p:cNvPr id="145" name="Google Shape;145;p19"/>
          <p:cNvSpPr txBox="1"/>
          <p:nvPr/>
        </p:nvSpPr>
        <p:spPr>
          <a:xfrm>
            <a:off x="2992500" y="2677900"/>
            <a:ext cx="5763600" cy="214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“Library Express is amazing. It has changed my scholarly life. I can't believe I didn't know about it for my first three years at UMass. The only suggestion I have is to advertise it more widely, so that faculty who are far from campus--like myself--can make use of it. And the shipping return label is just icing on the cake. Simply amazing.” </a:t>
            </a:r>
            <a:endParaRPr i="1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- Faculty member in Political Science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6" name="Google Shape;146;p19"/>
          <p:cNvSpPr/>
          <p:nvPr/>
        </p:nvSpPr>
        <p:spPr>
          <a:xfrm>
            <a:off x="0" y="2465050"/>
            <a:ext cx="1034400" cy="686100"/>
          </a:xfrm>
          <a:prstGeom prst="ellipse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Support Affordability</a:t>
            </a:r>
            <a:endParaRPr sz="1000"/>
          </a:p>
        </p:txBody>
      </p:sp>
      <p:sp>
        <p:nvSpPr>
          <p:cNvPr id="147" name="Google Shape;147;p19"/>
          <p:cNvSpPr/>
          <p:nvPr/>
        </p:nvSpPr>
        <p:spPr>
          <a:xfrm>
            <a:off x="0" y="3151150"/>
            <a:ext cx="1034400" cy="686100"/>
          </a:xfrm>
          <a:prstGeom prst="ellipse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Improve Access and Discovery</a:t>
            </a:r>
            <a:endParaRPr sz="1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0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16 Week Loans to RapidR Libraries</a:t>
            </a:r>
            <a:endParaRPr/>
          </a:p>
        </p:txBody>
      </p:sp>
      <p:sp>
        <p:nvSpPr>
          <p:cNvPr id="153" name="Google Shape;153;p20"/>
          <p:cNvSpPr txBox="1"/>
          <p:nvPr>
            <p:ph idx="1" type="body"/>
          </p:nvPr>
        </p:nvSpPr>
        <p:spPr>
          <a:xfrm>
            <a:off x="387900" y="1489825"/>
            <a:ext cx="7837800" cy="30789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Increasing our loan time benefits both borrowing and lending libraries by: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Saving Interlibrary Loan staff time coordinating requests for renewals from other libraries, or processing requests for a new copy of the same material</a:t>
            </a:r>
            <a:endParaRPr/>
          </a:p>
          <a:p>
            <a:pPr indent="-3429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Reducing shipping costs, as patrons will be more likely to use a single copy rather than requesting a second copy as their material comes due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Improving patron experience, as they do not need to spend time reaching out to the Interlibrary Loan department, worrying about due dates, or waiting for a new copy of the book they need</a:t>
            </a:r>
            <a:endParaRPr/>
          </a:p>
        </p:txBody>
      </p:sp>
      <p:sp>
        <p:nvSpPr>
          <p:cNvPr id="154" name="Google Shape;154;p20"/>
          <p:cNvSpPr/>
          <p:nvPr/>
        </p:nvSpPr>
        <p:spPr>
          <a:xfrm>
            <a:off x="8109600" y="3085200"/>
            <a:ext cx="1034400" cy="686100"/>
          </a:xfrm>
          <a:prstGeom prst="ellipse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Streamlining</a:t>
            </a:r>
            <a:endParaRPr sz="1000"/>
          </a:p>
        </p:txBody>
      </p:sp>
      <p:sp>
        <p:nvSpPr>
          <p:cNvPr id="155" name="Google Shape;155;p20"/>
          <p:cNvSpPr/>
          <p:nvPr/>
        </p:nvSpPr>
        <p:spPr>
          <a:xfrm>
            <a:off x="8109600" y="3771300"/>
            <a:ext cx="1034400" cy="686100"/>
          </a:xfrm>
          <a:prstGeom prst="ellipse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Improve Access and Discovery</a:t>
            </a:r>
            <a:endParaRPr sz="1000"/>
          </a:p>
        </p:txBody>
      </p:sp>
      <p:grpSp>
        <p:nvGrpSpPr>
          <p:cNvPr id="156" name="Google Shape;156;p20"/>
          <p:cNvGrpSpPr/>
          <p:nvPr/>
        </p:nvGrpSpPr>
        <p:grpSpPr>
          <a:xfrm>
            <a:off x="8109588" y="4457392"/>
            <a:ext cx="1034400" cy="686100"/>
            <a:chOff x="2958700" y="2104375"/>
            <a:chExt cx="1034400" cy="686100"/>
          </a:xfrm>
        </p:grpSpPr>
        <p:sp>
          <p:nvSpPr>
            <p:cNvPr id="157" name="Google Shape;157;p20"/>
            <p:cNvSpPr/>
            <p:nvPr/>
          </p:nvSpPr>
          <p:spPr>
            <a:xfrm>
              <a:off x="2958700" y="2104375"/>
              <a:ext cx="1034400" cy="686100"/>
            </a:xfrm>
            <a:prstGeom prst="ellipse">
              <a:avLst/>
            </a:prstGeom>
            <a:solidFill>
              <a:schemeClr val="accent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0" spcFirstLastPara="1" rIns="0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00"/>
            </a:p>
          </p:txBody>
        </p:sp>
        <p:sp>
          <p:nvSpPr>
            <p:cNvPr id="158" name="Google Shape;158;p20"/>
            <p:cNvSpPr txBox="1"/>
            <p:nvPr/>
          </p:nvSpPr>
          <p:spPr>
            <a:xfrm>
              <a:off x="2988700" y="2334775"/>
              <a:ext cx="974400" cy="225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Internal &amp; External Partnerships</a:t>
              </a:r>
              <a:endParaRPr sz="10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Evaluating OCR Options (Summer 2019)</a:t>
            </a:r>
            <a:endParaRPr/>
          </a:p>
        </p:txBody>
      </p:sp>
      <p:sp>
        <p:nvSpPr>
          <p:cNvPr id="164" name="Google Shape;164;p21"/>
          <p:cNvSpPr txBox="1"/>
          <p:nvPr>
            <p:ph idx="1" type="body"/>
          </p:nvPr>
        </p:nvSpPr>
        <p:spPr>
          <a:xfrm>
            <a:off x="387900" y="1489825"/>
            <a:ext cx="7837800" cy="30789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Optical Character Recognition (OCR) is a bare baseline for accessibility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All scans we create have OCR...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...but we have no control over what we receive from other libraries!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800"/>
              <a:buChar char="●"/>
            </a:pPr>
            <a:r>
              <a:rPr lang="en"/>
              <a:t>This summer, we begin testing software options to solve this</a:t>
            </a:r>
            <a:endParaRPr/>
          </a:p>
        </p:txBody>
      </p:sp>
      <p:sp>
        <p:nvSpPr>
          <p:cNvPr id="165" name="Google Shape;165;p21"/>
          <p:cNvSpPr/>
          <p:nvPr/>
        </p:nvSpPr>
        <p:spPr>
          <a:xfrm>
            <a:off x="3" y="3085188"/>
            <a:ext cx="1034400" cy="686100"/>
          </a:xfrm>
          <a:prstGeom prst="ellipse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Implement Accessibility Standards</a:t>
            </a:r>
            <a:endParaRPr sz="1000"/>
          </a:p>
        </p:txBody>
      </p:sp>
      <p:grpSp>
        <p:nvGrpSpPr>
          <p:cNvPr id="166" name="Google Shape;166;p21"/>
          <p:cNvGrpSpPr/>
          <p:nvPr/>
        </p:nvGrpSpPr>
        <p:grpSpPr>
          <a:xfrm>
            <a:off x="-12" y="3771292"/>
            <a:ext cx="1034400" cy="686100"/>
            <a:chOff x="2958700" y="2104375"/>
            <a:chExt cx="1034400" cy="686100"/>
          </a:xfrm>
        </p:grpSpPr>
        <p:sp>
          <p:nvSpPr>
            <p:cNvPr id="167" name="Google Shape;167;p21"/>
            <p:cNvSpPr/>
            <p:nvPr/>
          </p:nvSpPr>
          <p:spPr>
            <a:xfrm>
              <a:off x="2958700" y="2104375"/>
              <a:ext cx="1034400" cy="686100"/>
            </a:xfrm>
            <a:prstGeom prst="ellipse">
              <a:avLst/>
            </a:prstGeom>
            <a:solidFill>
              <a:schemeClr val="accent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0" spcFirstLastPara="1" rIns="0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00"/>
            </a:p>
          </p:txBody>
        </p:sp>
        <p:sp>
          <p:nvSpPr>
            <p:cNvPr id="168" name="Google Shape;168;p21"/>
            <p:cNvSpPr txBox="1"/>
            <p:nvPr/>
          </p:nvSpPr>
          <p:spPr>
            <a:xfrm>
              <a:off x="2988700" y="2334775"/>
              <a:ext cx="974400" cy="225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Internal &amp; External Partnerships</a:t>
              </a:r>
              <a:endParaRPr sz="10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69" name="Google Shape;169;p21"/>
          <p:cNvSpPr/>
          <p:nvPr/>
        </p:nvSpPr>
        <p:spPr>
          <a:xfrm>
            <a:off x="0" y="4457408"/>
            <a:ext cx="1034400" cy="686100"/>
          </a:xfrm>
          <a:prstGeom prst="ellipse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Streamlining</a:t>
            </a:r>
            <a:endParaRPr sz="1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