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firstSlideNum="0" strictFirstAndLastChars="0" saveSubsetFonts="1">
  <p:sldMasterIdLst>
    <p:sldMasterId id="2147483681" r:id="rId4"/>
    <p:sldMasterId id="2147483682" r:id="rId5"/>
    <p:sldMasterId id="214748368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y="5143500" cx="9144000"/>
  <p:notesSz cx="6950075" cy="9236075"/>
  <p:embeddedFontLst>
    <p:embeddedFont>
      <p:font typeface="Raleway"/>
      <p:regular r:id="rId33"/>
      <p:bold r:id="rId34"/>
      <p:italic r:id="rId35"/>
      <p:boldItalic r:id="rId36"/>
    </p:embeddedFont>
    <p:embeddedFont>
      <p:font typeface="Lato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5CD5F4D-6920-40C8-9B0C-746C3BEAA9A8}">
  <a:tblStyle styleId="{E5CD5F4D-6920-40C8-9B0C-746C3BEAA9A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Italic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font" Target="fonts/Raleway-regular.fntdata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font" Target="fonts/Raleway-italic.fntdata"/><Relationship Id="rId12" Type="http://schemas.openxmlformats.org/officeDocument/2006/relationships/slide" Target="slides/slide5.xml"/><Relationship Id="rId34" Type="http://schemas.openxmlformats.org/officeDocument/2006/relationships/font" Target="fonts/Raleway-bold.fntdata"/><Relationship Id="rId15" Type="http://schemas.openxmlformats.org/officeDocument/2006/relationships/slide" Target="slides/slide8.xml"/><Relationship Id="rId37" Type="http://schemas.openxmlformats.org/officeDocument/2006/relationships/font" Target="fonts/Lato-regular.fntdata"/><Relationship Id="rId14" Type="http://schemas.openxmlformats.org/officeDocument/2006/relationships/slide" Target="slides/slide7.xml"/><Relationship Id="rId36" Type="http://schemas.openxmlformats.org/officeDocument/2006/relationships/font" Target="fonts/Raleway-boldItalic.fntdata"/><Relationship Id="rId17" Type="http://schemas.openxmlformats.org/officeDocument/2006/relationships/slide" Target="slides/slide10.xml"/><Relationship Id="rId39" Type="http://schemas.openxmlformats.org/officeDocument/2006/relationships/font" Target="fonts/Lato-italic.fntdata"/><Relationship Id="rId16" Type="http://schemas.openxmlformats.org/officeDocument/2006/relationships/slide" Target="slides/slide9.xml"/><Relationship Id="rId38" Type="http://schemas.openxmlformats.org/officeDocument/2006/relationships/font" Target="fonts/Lato-bold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936768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Shape 303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Shape 310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Shape 311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Shape 33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Shape 33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Shape 34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Shape 34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Shape 351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Shape 352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Shape 359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shows how textbook costs are affecting the academic decisions of our students. From a 2016 survey of 458  students in courses that took part in our program</a:t>
            </a:r>
            <a:endParaRPr/>
          </a:p>
        </p:txBody>
      </p:sp>
      <p:sp>
        <p:nvSpPr>
          <p:cNvPr id="366" name="Shape 366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Shape 37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shows how textbook costs are driving students to seek alternatives to buying their own textbooks including a quarter of whom are illegally downloading textbooks.</a:t>
            </a:r>
            <a:endParaRPr/>
          </a:p>
        </p:txBody>
      </p:sp>
      <p:sp>
        <p:nvSpPr>
          <p:cNvPr id="375" name="Shape 37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Shape 383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2012 survey by the Florida Virtual Campus mirrors much of what we found in our survey.</a:t>
            </a:r>
            <a:endParaRPr/>
          </a:p>
        </p:txBody>
      </p:sp>
      <p:sp>
        <p:nvSpPr>
          <p:cNvPr id="384" name="Shape 384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Shape 390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Shape 391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Shape 400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Shape 401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Shape 409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Shape 410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Babson Survey Research group report shows how unaware faculty are of OER today. It’s getting better, but not by much.</a:t>
            </a:r>
            <a:endParaRPr/>
          </a:p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•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OEI started in 2011 with money supplied by the then provost and the library. To fund grants of between $1000 and $2500.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•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Subsequent funds came from the Friends of the Library, and the Institute Teaching Excellence &amp; Faculty Development office and the IT program.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•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grants have been offered in 8 grant cycles.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Shape 236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Libraries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Workshops for OER, copyright, &amp; Creative Commons licensing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Liaison consultations to find resources and create new content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Circulation &amp; electronic reserves staff help to find subscription materials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Information Technology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Classroom technologies &amp; hosting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Instructional technologies and experimentation. (e.g webpages, educational software, etc.)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Teaching Excellence &amp; Faculty Development (Institute for Teaching &amp; Faculty Development)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Suggest OER when faculty want to increase interactive learning</a:t>
            </a:r>
            <a:endParaRPr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/>
              <a:t>Support faculty creating new curriculum materials and scaffolding</a:t>
            </a:r>
            <a:endParaRPr/>
          </a:p>
        </p:txBody>
      </p:sp>
      <p:sp>
        <p:nvSpPr>
          <p:cNvPr id="244" name="Shape 244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Shape 260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371600" y="2914650"/>
            <a:ext cx="64008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463750" y="1371629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272750" y="-609571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721425" y="2838935"/>
            <a:ext cx="52167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9pPr>
          </a:lstStyle>
          <a:p/>
        </p:txBody>
      </p:sp>
      <p:sp>
        <p:nvSpPr>
          <p:cNvPr id="57" name="Shape 57"/>
          <p:cNvSpPr/>
          <p:nvPr/>
        </p:nvSpPr>
        <p:spPr>
          <a:xfrm>
            <a:off x="5938246" y="2533163"/>
            <a:ext cx="7218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6659861" y="2533163"/>
            <a:ext cx="7218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-1" y="2533163"/>
            <a:ext cx="7218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721425" y="2533163"/>
            <a:ext cx="52167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9144000" cy="39930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5" name="Shape 65"/>
          <p:cNvSpPr/>
          <p:nvPr/>
        </p:nvSpPr>
        <p:spPr>
          <a:xfrm>
            <a:off x="3047704" y="3992850"/>
            <a:ext cx="3047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6096271" y="3992850"/>
            <a:ext cx="3047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1" y="3992850"/>
            <a:ext cx="3047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idx="1" type="body"/>
          </p:nvPr>
        </p:nvSpPr>
        <p:spPr>
          <a:xfrm>
            <a:off x="1710425" y="2161800"/>
            <a:ext cx="5723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 algn="ctr">
              <a:spcBef>
                <a:spcPts val="600"/>
              </a:spcBef>
              <a:spcAft>
                <a:spcPts val="0"/>
              </a:spcAft>
              <a:buSzPts val="3000"/>
              <a:buChar char="▷"/>
              <a:defRPr i="1"/>
            </a:lvl1pPr>
            <a:lvl2pPr indent="-381000" lvl="1" marL="914400" rtl="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indent="-381000" lvl="2" marL="1371600" rtl="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indent="-342900" lvl="3" marL="18288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i="1"/>
            </a:lvl4pPr>
            <a:lvl5pPr indent="-342900" lvl="4" marL="2286000" rtl="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 i="1"/>
            </a:lvl5pPr>
            <a:lvl6pPr indent="-342900" lvl="5" marL="2743200" rtl="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i="1"/>
            </a:lvl6pPr>
            <a:lvl7pPr indent="-342900" lvl="6" marL="32004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i="1"/>
            </a:lvl7pPr>
            <a:lvl8pPr indent="-342900" lvl="7" marL="3657600" rtl="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 i="1"/>
            </a:lvl8pPr>
            <a:lvl9pPr indent="-342900" lvl="8" marL="4114800" rtl="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i="1"/>
            </a:lvl9pPr>
          </a:lstStyle>
          <a:p/>
        </p:txBody>
      </p:sp>
      <p:sp>
        <p:nvSpPr>
          <p:cNvPr id="70" name="Shape 70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97ABBC"/>
                </a:solidFill>
              </a:rPr>
              <a:t>“</a:t>
            </a:r>
            <a:endParaRPr b="1" sz="9600">
              <a:solidFill>
                <a:srgbClr val="97ABBC"/>
              </a:solidFill>
            </a:endParaRPr>
          </a:p>
        </p:txBody>
      </p:sp>
      <p:sp>
        <p:nvSpPr>
          <p:cNvPr id="71" name="Shape 71"/>
          <p:cNvSpPr/>
          <p:nvPr/>
        </p:nvSpPr>
        <p:spPr>
          <a:xfrm>
            <a:off x="5723283" y="1599675"/>
            <a:ext cx="17103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7434177" y="1599675"/>
            <a:ext cx="17103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0" y="1599675"/>
            <a:ext cx="17103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1710425" y="1599675"/>
            <a:ext cx="17103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▷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8" name="Shape 78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893625" y="1200150"/>
            <a:ext cx="31368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▷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2" type="body"/>
          </p:nvPr>
        </p:nvSpPr>
        <p:spPr>
          <a:xfrm>
            <a:off x="4219456" y="1200150"/>
            <a:ext cx="31368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▷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6" name="Shape 86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893700" y="1200150"/>
            <a:ext cx="23712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3386404" y="1200150"/>
            <a:ext cx="23712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94" name="Shape 94"/>
          <p:cNvSpPr txBox="1"/>
          <p:nvPr>
            <p:ph idx="3" type="body"/>
          </p:nvPr>
        </p:nvSpPr>
        <p:spPr>
          <a:xfrm>
            <a:off x="5879107" y="1200150"/>
            <a:ext cx="23712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95" name="Shape 95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01" name="Shape 101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893700" y="4649963"/>
            <a:ext cx="6462600" cy="350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Clr>
                <a:srgbClr val="2185C5"/>
              </a:buClr>
              <a:buSzPts val="1400"/>
              <a:buNone/>
              <a:defRPr sz="1400">
                <a:solidFill>
                  <a:srgbClr val="2185C5"/>
                </a:solidFill>
              </a:defRPr>
            </a:lvl1pPr>
          </a:lstStyle>
          <a:p/>
        </p:txBody>
      </p:sp>
      <p:sp>
        <p:nvSpPr>
          <p:cNvPr id="107" name="Shape 107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olor background">
  <p:cSld name="BLANK_1">
    <p:bg>
      <p:bgPr>
        <a:solidFill>
          <a:srgbClr val="2185C5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_B">
  <p:cSld name="Title Slide_B"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5-0192_MG_1898-Edit.jpg" id="126" name="Shape 1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ogo">
  <p:cSld name="Logo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5946223" y="0"/>
            <a:ext cx="3197700" cy="545100"/>
          </a:xfrm>
          <a:prstGeom prst="rect">
            <a:avLst/>
          </a:prstGeom>
          <a:solidFill>
            <a:srgbClr val="661023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ordmark2 white.png" id="129" name="Shape 1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01612" y="171924"/>
            <a:ext cx="1485900" cy="1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/>
          <p:nvPr/>
        </p:nvSpPr>
        <p:spPr>
          <a:xfrm>
            <a:off x="1" y="4953000"/>
            <a:ext cx="9144000" cy="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1" y="5016499"/>
            <a:ext cx="9144000" cy="126900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/>
        </p:nvSpPr>
        <p:spPr>
          <a:xfrm>
            <a:off x="5946223" y="0"/>
            <a:ext cx="3197700" cy="545100"/>
          </a:xfrm>
          <a:prstGeom prst="rect">
            <a:avLst/>
          </a:prstGeom>
          <a:solidFill>
            <a:srgbClr val="661023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ordmark2 white.png" id="135" name="Shape 1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01612" y="171924"/>
            <a:ext cx="1485900" cy="1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1119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8611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7" name="Shape 137"/>
          <p:cNvSpPr/>
          <p:nvPr/>
        </p:nvSpPr>
        <p:spPr>
          <a:xfrm>
            <a:off x="1" y="4953000"/>
            <a:ext cx="9144000" cy="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1" y="5016499"/>
            <a:ext cx="9144000" cy="126900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ullets">
  <p:cSld name="Bullets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43320" y="327040"/>
            <a:ext cx="7317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1119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8611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2" name="Shape 142"/>
          <p:cNvSpPr/>
          <p:nvPr/>
        </p:nvSpPr>
        <p:spPr>
          <a:xfrm>
            <a:off x="5946223" y="0"/>
            <a:ext cx="3197700" cy="545100"/>
          </a:xfrm>
          <a:prstGeom prst="rect">
            <a:avLst/>
          </a:prstGeom>
          <a:solidFill>
            <a:srgbClr val="661023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ordmark2 white.png" id="143" name="Shape 1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01612" y="171924"/>
            <a:ext cx="1485900" cy="1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/>
          <p:nvPr/>
        </p:nvSpPr>
        <p:spPr>
          <a:xfrm>
            <a:off x="1" y="5016499"/>
            <a:ext cx="9144000" cy="126900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1" y="4953000"/>
            <a:ext cx="9144000" cy="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386720" y="1303788"/>
            <a:ext cx="7986000" cy="3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_A">
  <p:cSld name="Title Slide_A"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5-0192_MG_1945.jpg" id="151" name="Shape 1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Shape 154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57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648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/>
        </p:nvSpPr>
        <p:spPr>
          <a:xfrm>
            <a:off x="0" y="0"/>
            <a:ext cx="9144000" cy="39930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2" name="Shape 162"/>
          <p:cNvSpPr/>
          <p:nvPr/>
        </p:nvSpPr>
        <p:spPr>
          <a:xfrm>
            <a:off x="3047704" y="3992850"/>
            <a:ext cx="3047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6096271" y="3992850"/>
            <a:ext cx="3047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1" y="3992850"/>
            <a:ext cx="3047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" type="body"/>
          </p:nvPr>
        </p:nvSpPr>
        <p:spPr>
          <a:xfrm>
            <a:off x="1710425" y="2161800"/>
            <a:ext cx="57237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i="1"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i="1"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i="1"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i="1"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i="1"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i="1"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i="1"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i="1"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i="1"/>
            </a:lvl9pPr>
          </a:lstStyle>
          <a:p/>
        </p:txBody>
      </p:sp>
      <p:sp>
        <p:nvSpPr>
          <p:cNvPr id="167" name="Shape 167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97ABBC"/>
                </a:solidFill>
              </a:rPr>
              <a:t>“</a:t>
            </a:r>
            <a:endParaRPr b="1" sz="9600">
              <a:solidFill>
                <a:srgbClr val="97ABBC"/>
              </a:solidFill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5723283" y="1599675"/>
            <a:ext cx="17103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7434177" y="1599675"/>
            <a:ext cx="17103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0" y="1599675"/>
            <a:ext cx="17103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1710425" y="1599675"/>
            <a:ext cx="17103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5" name="Shape 175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olor background">
  <p:cSld name="BLANK_1">
    <p:bg>
      <p:bgPr>
        <a:solidFill>
          <a:srgbClr val="2185C5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no Logo">
  <p:cSld name="Blank no Logo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1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4673148"/>
            <a:ext cx="9144000" cy="527400"/>
          </a:xfrm>
          <a:prstGeom prst="rect">
            <a:avLst/>
          </a:prstGeom>
          <a:solidFill>
            <a:srgbClr val="25378E"/>
          </a:solidFill>
          <a:ln cap="flat" cmpd="sng" w="25400">
            <a:solidFill>
              <a:srgbClr val="6C84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rgbClr val="677480"/>
              </a:buClr>
              <a:buSzPts val="3000"/>
              <a:buFont typeface="Lato"/>
              <a:buChar char="▷"/>
              <a:defRPr sz="30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2400"/>
              <a:buFont typeface="Lato"/>
              <a:buChar char="○"/>
              <a:defRPr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2400"/>
              <a:buFont typeface="Lato"/>
              <a:buChar char="■"/>
              <a:defRPr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●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○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■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●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○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■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443319" y="327040"/>
            <a:ext cx="779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1119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8611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3" name="Shape 123"/>
          <p:cNvSpPr txBox="1"/>
          <p:nvPr/>
        </p:nvSpPr>
        <p:spPr>
          <a:xfrm>
            <a:off x="76337" y="150935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hyperlink" Target="https://creativecommons.org/licenses/by-nc/4.0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youtube.com/watch?v=hkDexUs964w" TargetMode="External"/><Relationship Id="rId4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library.umass.edu/services/teaching-and-learning/oer/" TargetMode="External"/><Relationship Id="rId4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open.umn.edu/opentextbooks/" TargetMode="External"/><Relationship Id="rId4" Type="http://schemas.openxmlformats.org/officeDocument/2006/relationships/image" Target="../media/image19.jpg"/><Relationship Id="rId5" Type="http://schemas.openxmlformats.org/officeDocument/2006/relationships/hyperlink" Target="https://forum.rebus.community/" TargetMode="External"/><Relationship Id="rId6" Type="http://schemas.openxmlformats.org/officeDocument/2006/relationships/image" Target="../media/image7.jpg"/><Relationship Id="rId7" Type="http://schemas.openxmlformats.org/officeDocument/2006/relationships/hyperlink" Target="https://press.rebus.community/introwgss/wp-admin/" TargetMode="External"/><Relationship Id="rId8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3660559" y="0"/>
            <a:ext cx="5483400" cy="3556500"/>
          </a:xfrm>
          <a:prstGeom prst="rect">
            <a:avLst/>
          </a:prstGeom>
          <a:solidFill>
            <a:srgbClr val="5C0D1C">
              <a:alpha val="8471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wordmark_wtag_white.png" id="190" name="Shape 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5300" y="205020"/>
            <a:ext cx="2125500" cy="42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3717000" y="1735733"/>
            <a:ext cx="4199700" cy="6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</a:rPr>
              <a:t>Six Years of a Collaborative OER Initiative</a:t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3660550" y="1239625"/>
            <a:ext cx="5199000" cy="5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US" sz="3600">
                <a:solidFill>
                  <a:schemeClr val="lt1"/>
                </a:solidFill>
              </a:rPr>
              <a:t>THE OPEN HUB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sz="2800">
              <a:solidFill>
                <a:schemeClr val="lt1"/>
              </a:solidFill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4632275" y="2351850"/>
            <a:ext cx="4264200" cy="4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</a:rPr>
              <a:t>New England Faculty Development Consortium Fall Meeting</a:t>
            </a:r>
            <a:endParaRPr sz="1200">
              <a:solidFill>
                <a:schemeClr val="lt1"/>
              </a:solidFill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</a:rPr>
              <a:t>Nov 17</a:t>
            </a:r>
            <a:r>
              <a:rPr lang="en-US" sz="1200">
                <a:solidFill>
                  <a:schemeClr val="lt1"/>
                </a:solidFill>
              </a:rPr>
              <a:t>, 2017</a:t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Shape 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71275" y="2867100"/>
            <a:ext cx="851325" cy="297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4522400" y="3122775"/>
            <a:ext cx="4448400" cy="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</a:rPr>
              <a:t>This work is licensed with a Creative Commons </a:t>
            </a:r>
            <a:r>
              <a:rPr lang="en-US" sz="800" u="sng">
                <a:solidFill>
                  <a:srgbClr val="D01010"/>
                </a:solidFill>
                <a:hlinkClick r:id="rId5"/>
              </a:rPr>
              <a:t>Attribution-NonCommercial 4.0 International license</a:t>
            </a:r>
            <a:endParaRPr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Shape 279"/>
          <p:cNvPicPr preferRelativeResize="0"/>
          <p:nvPr/>
        </p:nvPicPr>
        <p:blipFill rotWithShape="1">
          <a:blip r:embed="rId3">
            <a:alphaModFix/>
          </a:blip>
          <a:srcRect b="10546" l="0" r="0" t="0"/>
          <a:stretch/>
        </p:blipFill>
        <p:spPr>
          <a:xfrm>
            <a:off x="1405850" y="585950"/>
            <a:ext cx="6332292" cy="43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 txBox="1"/>
          <p:nvPr>
            <p:ph type="title"/>
          </p:nvPr>
        </p:nvSpPr>
        <p:spPr>
          <a:xfrm>
            <a:off x="443320" y="-10816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OTN Publishing Cooperative</a:t>
            </a:r>
            <a:endParaRPr/>
          </a:p>
        </p:txBody>
      </p:sp>
      <p:sp>
        <p:nvSpPr>
          <p:cNvPr id="281" name="Shape 281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title"/>
          </p:nvPr>
        </p:nvSpPr>
        <p:spPr>
          <a:xfrm>
            <a:off x="443320" y="32704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Faculty Project Types</a:t>
            </a:r>
            <a:endParaRPr/>
          </a:p>
        </p:txBody>
      </p:sp>
      <p:sp>
        <p:nvSpPr>
          <p:cNvPr id="288" name="Shape 288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9" name="Shape 289"/>
          <p:cNvSpPr txBox="1"/>
          <p:nvPr/>
        </p:nvSpPr>
        <p:spPr>
          <a:xfrm>
            <a:off x="893700" y="1517625"/>
            <a:ext cx="2371200" cy="21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Adopt</a:t>
            </a:r>
            <a:endParaRPr b="1" sz="24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rPr>
              <a:t>Replace commercial textbook with open textbook</a:t>
            </a:r>
            <a:endParaRPr sz="2400"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0" name="Shape 290"/>
          <p:cNvSpPr txBox="1"/>
          <p:nvPr/>
        </p:nvSpPr>
        <p:spPr>
          <a:xfrm>
            <a:off x="3386400" y="1517625"/>
            <a:ext cx="2371200" cy="29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1C232"/>
                </a:solidFill>
                <a:latin typeface="Lato"/>
                <a:ea typeface="Lato"/>
                <a:cs typeface="Lato"/>
                <a:sym typeface="Lato"/>
              </a:rPr>
              <a:t>Adapt</a:t>
            </a:r>
            <a:endParaRPr b="1" sz="2400">
              <a:solidFill>
                <a:srgbClr val="F1C23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rPr>
              <a:t>Combine existing OER, library resources, and newly created material</a:t>
            </a:r>
            <a:endParaRPr sz="2400"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1" name="Shape 291"/>
          <p:cNvSpPr txBox="1"/>
          <p:nvPr/>
        </p:nvSpPr>
        <p:spPr>
          <a:xfrm>
            <a:off x="5879100" y="1517625"/>
            <a:ext cx="2371200" cy="23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Create</a:t>
            </a:r>
            <a:endParaRPr b="1" sz="2400">
              <a:solidFill>
                <a:srgbClr val="CC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rPr>
              <a:t>Create entirely new open course materials</a:t>
            </a:r>
            <a:endParaRPr sz="2400"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8" name="Shape 29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075" y="598350"/>
            <a:ext cx="7332411" cy="436452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 txBox="1"/>
          <p:nvPr/>
        </p:nvSpPr>
        <p:spPr>
          <a:xfrm>
            <a:off x="1930825" y="935794"/>
            <a:ext cx="16302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Material Types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Shape 30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4900" y="900244"/>
            <a:ext cx="3862612" cy="384555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Shape 306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Faculty Project Types</a:t>
            </a:r>
            <a:endParaRPr/>
          </a:p>
        </p:txBody>
      </p:sp>
      <p:sp>
        <p:nvSpPr>
          <p:cNvPr id="307" name="Shape 307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14" name="Shape 314" title="Faculty OER Clips: NOT PUBLI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1175" y="152400"/>
            <a:ext cx="6621650" cy="4966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type="ctrTitle"/>
          </p:nvPr>
        </p:nvSpPr>
        <p:spPr>
          <a:xfrm>
            <a:off x="685800" y="450749"/>
            <a:ext cx="7772400" cy="55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200">
              <a:solidFill>
                <a:srgbClr val="7ECEFD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OER Assessment</a:t>
            </a:r>
            <a:endParaRPr/>
          </a:p>
        </p:txBody>
      </p:sp>
      <p:grpSp>
        <p:nvGrpSpPr>
          <p:cNvPr id="320" name="Shape 320"/>
          <p:cNvGrpSpPr/>
          <p:nvPr/>
        </p:nvGrpSpPr>
        <p:grpSpPr>
          <a:xfrm>
            <a:off x="6285318" y="1402264"/>
            <a:ext cx="1605983" cy="1701268"/>
            <a:chOff x="3294650" y="3652450"/>
            <a:chExt cx="388350" cy="405450"/>
          </a:xfrm>
        </p:grpSpPr>
        <p:sp>
          <p:nvSpPr>
            <p:cNvPr id="321" name="Shape 321"/>
            <p:cNvSpPr/>
            <p:nvPr/>
          </p:nvSpPr>
          <p:spPr>
            <a:xfrm>
              <a:off x="3294650" y="3681775"/>
              <a:ext cx="376150" cy="376125"/>
            </a:xfrm>
            <a:custGeom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3494925" y="3760525"/>
              <a:ext cx="188075" cy="97100"/>
            </a:xfrm>
            <a:custGeom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3494925" y="3652450"/>
              <a:ext cx="161200" cy="188100"/>
            </a:xfrm>
            <a:custGeom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4" name="Shape 324"/>
          <p:cNvGrpSpPr/>
          <p:nvPr/>
        </p:nvGrpSpPr>
        <p:grpSpPr>
          <a:xfrm>
            <a:off x="3624845" y="1493364"/>
            <a:ext cx="1275577" cy="1719339"/>
            <a:chOff x="584925" y="922575"/>
            <a:chExt cx="415200" cy="502525"/>
          </a:xfrm>
        </p:grpSpPr>
        <p:sp>
          <p:nvSpPr>
            <p:cNvPr id="325" name="Shape 325"/>
            <p:cNvSpPr/>
            <p:nvPr/>
          </p:nvSpPr>
          <p:spPr>
            <a:xfrm>
              <a:off x="584925" y="961025"/>
              <a:ext cx="378575" cy="464075"/>
            </a:xfrm>
            <a:custGeom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621550" y="922575"/>
              <a:ext cx="378575" cy="464050"/>
            </a:xfrm>
            <a:custGeom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915850" y="922575"/>
              <a:ext cx="84275" cy="84275"/>
            </a:xfrm>
            <a:custGeom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8" name="Shape 328"/>
          <p:cNvGrpSpPr/>
          <p:nvPr/>
        </p:nvGrpSpPr>
        <p:grpSpPr>
          <a:xfrm>
            <a:off x="382978" y="1615460"/>
            <a:ext cx="1649963" cy="1423337"/>
            <a:chOff x="3936375" y="3703750"/>
            <a:chExt cx="453050" cy="332175"/>
          </a:xfrm>
        </p:grpSpPr>
        <p:sp>
          <p:nvSpPr>
            <p:cNvPr id="329" name="Shape 329"/>
            <p:cNvSpPr/>
            <p:nvPr/>
          </p:nvSpPr>
          <p:spPr>
            <a:xfrm>
              <a:off x="3936375" y="3703750"/>
              <a:ext cx="453050" cy="332175"/>
            </a:xfrm>
            <a:custGeom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3988875" y="3864325"/>
              <a:ext cx="77575" cy="133125"/>
            </a:xfrm>
            <a:custGeom>
              <a:pathLst>
                <a:path extrusionOk="0" h="5325" w="3103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4259350" y="3864325"/>
              <a:ext cx="77575" cy="133125"/>
            </a:xfrm>
            <a:custGeom>
              <a:pathLst>
                <a:path extrusionOk="0" h="5325" w="3103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4078625" y="3717800"/>
              <a:ext cx="77575" cy="279650"/>
            </a:xfrm>
            <a:custGeom>
              <a:pathLst>
                <a:path extrusionOk="0" h="11186" w="3103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4168375" y="3788625"/>
              <a:ext cx="78175" cy="208825"/>
            </a:xfrm>
            <a:custGeom>
              <a:pathLst>
                <a:path extrusionOk="0" h="8353" w="3127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>
            <p:ph type="title"/>
          </p:nvPr>
        </p:nvSpPr>
        <p:spPr>
          <a:xfrm>
            <a:off x="416344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 Since 2011</a:t>
            </a:r>
            <a:endParaRPr/>
          </a:p>
        </p:txBody>
      </p:sp>
      <p:sp>
        <p:nvSpPr>
          <p:cNvPr id="340" name="Shape 34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1" name="Shape 341"/>
          <p:cNvSpPr txBox="1"/>
          <p:nvPr>
            <p:ph idx="1" type="body"/>
          </p:nvPr>
        </p:nvSpPr>
        <p:spPr>
          <a:xfrm>
            <a:off x="247050" y="985075"/>
            <a:ext cx="86499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b="1" lang="en-US" sz="3600"/>
              <a:t>$1.6 million</a:t>
            </a:r>
            <a:br>
              <a:rPr lang="en-US" sz="2400"/>
            </a:br>
            <a:r>
              <a:rPr b="1" lang="en-US">
                <a:solidFill>
                  <a:srgbClr val="1155CC"/>
                </a:solidFill>
              </a:rPr>
              <a:t>student savings</a:t>
            </a:r>
            <a:br>
              <a:rPr lang="en-US"/>
            </a:br>
            <a:endParaRPr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b="1" lang="en-US" sz="3600"/>
              <a:t>$100,000 </a:t>
            </a:r>
            <a:br>
              <a:rPr lang="en-US" sz="4800"/>
            </a:br>
            <a:r>
              <a:rPr b="1" lang="en-US">
                <a:solidFill>
                  <a:srgbClr val="1155CC"/>
                </a:solidFill>
              </a:rPr>
              <a:t>invested</a:t>
            </a:r>
            <a:br>
              <a:rPr lang="en-US"/>
            </a:br>
            <a:endParaRPr sz="18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b="1" lang="en-US" sz="3600"/>
              <a:t>10,000 students, 60+ faculty, &amp; over 100 classes</a:t>
            </a:r>
            <a:br>
              <a:rPr b="1" lang="en-US" sz="3600"/>
            </a:br>
            <a:r>
              <a:rPr b="1" lang="en-US">
                <a:solidFill>
                  <a:srgbClr val="1155CC"/>
                </a:solidFill>
              </a:rPr>
              <a:t>impacted</a:t>
            </a:r>
            <a:endParaRPr b="1" sz="3600">
              <a:solidFill>
                <a:srgbClr val="1155CC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3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3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3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348" name="Shape 348"/>
          <p:cNvGraphicFramePr/>
          <p:nvPr/>
        </p:nvGraphicFramePr>
        <p:xfrm>
          <a:off x="665025" y="3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{E5CD5F4D-6920-40C8-9B0C-746C3BEAA9A8}</a:tableStyleId>
              </a:tblPr>
              <a:tblGrid>
                <a:gridCol w="2400450"/>
                <a:gridCol w="2400450"/>
                <a:gridCol w="2400450"/>
              </a:tblGrid>
              <a:tr h="349200"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Total Savings Over Time By College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Natural Sciences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5,203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$860,773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17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Social and Behavioral Sciences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1,630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$219,085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Humanities &amp; Fine Arts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699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$96,709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Engineering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818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$169,091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Education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$85,098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Nursing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$17,785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Honors College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$7,835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Stockbridge School of Agriculture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275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$51,838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Isenberg School of Management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612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$57,085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17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School of Public Health and Health Sciences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$66,135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10,793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$1,631,433.25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Shape 354" title="Chart"/>
          <p:cNvPicPr preferRelativeResize="0"/>
          <p:nvPr/>
        </p:nvPicPr>
        <p:blipFill rotWithShape="1">
          <a:blip r:embed="rId3">
            <a:alphaModFix/>
          </a:blip>
          <a:srcRect b="18609" l="15304" r="0" t="8953"/>
          <a:stretch/>
        </p:blipFill>
        <p:spPr>
          <a:xfrm>
            <a:off x="1442700" y="778225"/>
            <a:ext cx="6846874" cy="407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Shape 35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Shape 361" title="Support Staff"/>
          <p:cNvPicPr preferRelativeResize="0"/>
          <p:nvPr/>
        </p:nvPicPr>
        <p:blipFill rotWithShape="1">
          <a:blip r:embed="rId3">
            <a:alphaModFix/>
          </a:blip>
          <a:srcRect b="11238" l="0" r="0" t="10336"/>
          <a:stretch/>
        </p:blipFill>
        <p:spPr>
          <a:xfrm>
            <a:off x="599775" y="832250"/>
            <a:ext cx="8126351" cy="3934301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Shape 362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ctrTitle"/>
          </p:nvPr>
        </p:nvSpPr>
        <p:spPr>
          <a:xfrm>
            <a:off x="685788" y="1817182"/>
            <a:ext cx="7772400" cy="86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200">
              <a:solidFill>
                <a:srgbClr val="7ECEFD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About You?</a:t>
            </a:r>
            <a:endParaRPr/>
          </a:p>
        </p:txBody>
      </p:sp>
      <p:grpSp>
        <p:nvGrpSpPr>
          <p:cNvPr id="201" name="Shape 201"/>
          <p:cNvGrpSpPr/>
          <p:nvPr/>
        </p:nvGrpSpPr>
        <p:grpSpPr>
          <a:xfrm>
            <a:off x="4182554" y="1377822"/>
            <a:ext cx="778877" cy="569751"/>
            <a:chOff x="4562200" y="4968250"/>
            <a:chExt cx="549550" cy="499475"/>
          </a:xfrm>
        </p:grpSpPr>
        <p:sp>
          <p:nvSpPr>
            <p:cNvPr id="202" name="Shape 202"/>
            <p:cNvSpPr/>
            <p:nvPr/>
          </p:nvSpPr>
          <p:spPr>
            <a:xfrm>
              <a:off x="4842450" y="5242400"/>
              <a:ext cx="213125" cy="225325"/>
            </a:xfrm>
            <a:custGeom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4617775" y="5241800"/>
              <a:ext cx="212500" cy="225925"/>
            </a:xfrm>
            <a:custGeom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4631200" y="4968250"/>
              <a:ext cx="411550" cy="236325"/>
            </a:xfrm>
            <a:custGeom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4562200" y="5094025"/>
              <a:ext cx="274800" cy="226550"/>
            </a:xfrm>
            <a:custGeom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4836975" y="5094025"/>
              <a:ext cx="274775" cy="226550"/>
            </a:xfrm>
            <a:custGeom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Shape 368" title="Chart"/>
          <p:cNvPicPr preferRelativeResize="0"/>
          <p:nvPr/>
        </p:nvPicPr>
        <p:blipFill rotWithShape="1">
          <a:blip r:embed="rId3">
            <a:alphaModFix/>
          </a:blip>
          <a:srcRect b="0" l="1156" r="0" t="0"/>
          <a:stretch/>
        </p:blipFill>
        <p:spPr>
          <a:xfrm>
            <a:off x="636775" y="644175"/>
            <a:ext cx="6621275" cy="4044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Shape 369"/>
          <p:cNvSpPr txBox="1"/>
          <p:nvPr>
            <p:ph type="title"/>
          </p:nvPr>
        </p:nvSpPr>
        <p:spPr>
          <a:xfrm>
            <a:off x="452700" y="242846"/>
            <a:ext cx="7109700" cy="54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Feedback</a:t>
            </a:r>
            <a:endParaRPr/>
          </a:p>
        </p:txBody>
      </p:sp>
      <p:sp>
        <p:nvSpPr>
          <p:cNvPr id="370" name="Shape 37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1" name="Shape 371"/>
          <p:cNvSpPr txBox="1"/>
          <p:nvPr/>
        </p:nvSpPr>
        <p:spPr>
          <a:xfrm>
            <a:off x="5531325" y="4445650"/>
            <a:ext cx="3060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2016 survey of 458 UMass Students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Shape 377" title="Chart"/>
          <p:cNvPicPr preferRelativeResize="0"/>
          <p:nvPr/>
        </p:nvPicPr>
        <p:blipFill rotWithShape="1">
          <a:blip r:embed="rId3">
            <a:alphaModFix/>
          </a:blip>
          <a:srcRect b="730" l="2392" r="1147" t="3152"/>
          <a:stretch/>
        </p:blipFill>
        <p:spPr>
          <a:xfrm>
            <a:off x="591875" y="695325"/>
            <a:ext cx="6925075" cy="426754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Shape 378"/>
          <p:cNvSpPr txBox="1"/>
          <p:nvPr>
            <p:ph type="title"/>
          </p:nvPr>
        </p:nvSpPr>
        <p:spPr>
          <a:xfrm>
            <a:off x="452700" y="242846"/>
            <a:ext cx="7109700" cy="54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Feedback</a:t>
            </a:r>
            <a:endParaRPr/>
          </a:p>
        </p:txBody>
      </p:sp>
      <p:sp>
        <p:nvSpPr>
          <p:cNvPr id="379" name="Shape 379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0" name="Shape 380"/>
          <p:cNvSpPr txBox="1"/>
          <p:nvPr/>
        </p:nvSpPr>
        <p:spPr>
          <a:xfrm>
            <a:off x="5531325" y="4445650"/>
            <a:ext cx="3060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2016 survey of 458 UMass Students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tudent_success_infographic.png" id="387" name="Shape 3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7825" y="241375"/>
            <a:ext cx="3564049" cy="461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art 0" id="393" name="Shape 393" title="Chart"/>
          <p:cNvPicPr preferRelativeResize="0"/>
          <p:nvPr/>
        </p:nvPicPr>
        <p:blipFill rotWithShape="1">
          <a:blip r:embed="rId3">
            <a:alphaModFix/>
          </a:blip>
          <a:srcRect b="26527" l="17157" r="12613" t="6091"/>
          <a:stretch/>
        </p:blipFill>
        <p:spPr>
          <a:xfrm>
            <a:off x="2306050" y="781175"/>
            <a:ext cx="4884500" cy="4052001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Shape 394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395" name="Shape 39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6" name="Shape 396"/>
          <p:cNvSpPr txBox="1"/>
          <p:nvPr/>
        </p:nvSpPr>
        <p:spPr>
          <a:xfrm>
            <a:off x="152400" y="152400"/>
            <a:ext cx="46419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Shape 397"/>
          <p:cNvSpPr txBox="1"/>
          <p:nvPr/>
        </p:nvSpPr>
        <p:spPr>
          <a:xfrm>
            <a:off x="5685300" y="4353275"/>
            <a:ext cx="3166800" cy="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2016 survey of 458 UMass Students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Feedback</a:t>
            </a:r>
            <a:endParaRPr/>
          </a:p>
        </p:txBody>
      </p:sp>
      <p:sp>
        <p:nvSpPr>
          <p:cNvPr id="404" name="Shape 404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5" name="Shape 405" title="Chart"/>
          <p:cNvPicPr preferRelativeResize="0"/>
          <p:nvPr/>
        </p:nvPicPr>
        <p:blipFill rotWithShape="1">
          <a:blip r:embed="rId3">
            <a:alphaModFix/>
          </a:blip>
          <a:srcRect b="14354" l="0" r="0" t="0"/>
          <a:stretch/>
        </p:blipFill>
        <p:spPr>
          <a:xfrm>
            <a:off x="1068200" y="1083675"/>
            <a:ext cx="7120875" cy="37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Shape 406"/>
          <p:cNvSpPr txBox="1"/>
          <p:nvPr/>
        </p:nvSpPr>
        <p:spPr>
          <a:xfrm>
            <a:off x="5685300" y="4353275"/>
            <a:ext cx="3166800" cy="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2016 survey of 458 UMass Students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/>
        </p:nvSpPr>
        <p:spPr>
          <a:xfrm>
            <a:off x="3660559" y="0"/>
            <a:ext cx="5483400" cy="3556500"/>
          </a:xfrm>
          <a:prstGeom prst="rect">
            <a:avLst/>
          </a:prstGeom>
          <a:solidFill>
            <a:srgbClr val="5C0D1C">
              <a:alpha val="8471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wordmark_wtag_white.png" id="413" name="Shape 4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5300" y="205020"/>
            <a:ext cx="2125500" cy="423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Shape 414"/>
          <p:cNvSpPr txBox="1"/>
          <p:nvPr/>
        </p:nvSpPr>
        <p:spPr>
          <a:xfrm>
            <a:off x="3944950" y="1620625"/>
            <a:ext cx="4914600" cy="11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US" sz="3600">
                <a:solidFill>
                  <a:schemeClr val="lt1"/>
                </a:solidFill>
              </a:rPr>
              <a:t>Thanks!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US" sz="3600">
                <a:solidFill>
                  <a:schemeClr val="lt1"/>
                </a:solidFill>
              </a:rPr>
              <a:t>Questions?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sz="2800">
              <a:solidFill>
                <a:schemeClr val="lt1"/>
              </a:solidFill>
            </a:endParaRPr>
          </a:p>
        </p:txBody>
      </p:sp>
      <p:sp>
        <p:nvSpPr>
          <p:cNvPr id="415" name="Shape 415"/>
          <p:cNvSpPr txBox="1"/>
          <p:nvPr/>
        </p:nvSpPr>
        <p:spPr>
          <a:xfrm>
            <a:off x="3944950" y="2766925"/>
            <a:ext cx="4809900" cy="5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Jeremy Smith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jlsmith@library.umass.edu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Shape 2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2775" y="1068090"/>
            <a:ext cx="6349963" cy="3654261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Faculty Awareness</a:t>
            </a:r>
            <a:endParaRPr/>
          </a:p>
        </p:txBody>
      </p:sp>
      <p:sp>
        <p:nvSpPr>
          <p:cNvPr id="214" name="Shape 214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Seeking Solutions</a:t>
            </a:r>
            <a:endParaRPr/>
          </a:p>
        </p:txBody>
      </p:sp>
      <p:grpSp>
        <p:nvGrpSpPr>
          <p:cNvPr id="220" name="Shape 220"/>
          <p:cNvGrpSpPr/>
          <p:nvPr/>
        </p:nvGrpSpPr>
        <p:grpSpPr>
          <a:xfrm>
            <a:off x="4150238" y="586626"/>
            <a:ext cx="843504" cy="1242614"/>
            <a:chOff x="6730350" y="2315900"/>
            <a:chExt cx="257700" cy="420100"/>
          </a:xfrm>
        </p:grpSpPr>
        <p:sp>
          <p:nvSpPr>
            <p:cNvPr id="221" name="Shape 221"/>
            <p:cNvSpPr/>
            <p:nvPr/>
          </p:nvSpPr>
          <p:spPr>
            <a:xfrm>
              <a:off x="6807900" y="2671250"/>
              <a:ext cx="102600" cy="22625"/>
            </a:xfrm>
            <a:custGeom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6807900" y="2636450"/>
              <a:ext cx="102600" cy="22625"/>
            </a:xfrm>
            <a:custGeom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6807900" y="2706075"/>
              <a:ext cx="102600" cy="29925"/>
            </a:xfrm>
            <a:custGeom>
              <a:pathLst>
                <a:path extrusionOk="0" h="1197" w="4104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6811575" y="2463675"/>
              <a:ext cx="95275" cy="160600"/>
            </a:xfrm>
            <a:custGeom>
              <a:pathLst>
                <a:path extrusionOk="0" h="6424" w="3811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6730350" y="2315900"/>
              <a:ext cx="257700" cy="308375"/>
            </a:xfrm>
            <a:custGeom>
              <a:pathLst>
                <a:path extrusionOk="0" h="12335" w="10308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2" name="Shape 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600" y="650150"/>
            <a:ext cx="7161874" cy="4190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type="title"/>
          </p:nvPr>
        </p:nvSpPr>
        <p:spPr>
          <a:xfrm>
            <a:off x="443325" y="327050"/>
            <a:ext cx="7845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Open Education Initiative @UMass Amherst</a:t>
            </a:r>
            <a:endParaRPr/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386720" y="1303788"/>
            <a:ext cx="7986000" cy="328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01600" lvl="0" marL="228600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/>
              <a:t>The OEI is a faculty incentive program that encourages:</a:t>
            </a:r>
            <a:endParaRPr sz="2400"/>
          </a:p>
          <a:p>
            <a:pPr indent="-355600" lvl="0" marL="457200" rtl="0">
              <a:spcBef>
                <a:spcPts val="9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creation of new teaching materials</a:t>
            </a:r>
            <a:endParaRPr/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use of existing open information resources to support student learning</a:t>
            </a:r>
            <a:endParaRPr/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use of library subscription materials</a:t>
            </a:r>
            <a:endParaRPr/>
          </a:p>
          <a:p>
            <a:pPr indent="-355600" lvl="0" marL="45720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development of open technologies</a:t>
            </a:r>
            <a:endParaRPr/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UMass Amherst Partnerships</a:t>
            </a:r>
            <a:endParaRPr/>
          </a:p>
        </p:txBody>
      </p:sp>
      <p:sp>
        <p:nvSpPr>
          <p:cNvPr id="247" name="Shape 247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48" name="Shape 248"/>
          <p:cNvGrpSpPr/>
          <p:nvPr/>
        </p:nvGrpSpPr>
        <p:grpSpPr>
          <a:xfrm>
            <a:off x="2903625" y="1184450"/>
            <a:ext cx="2390700" cy="2366100"/>
            <a:chOff x="2903625" y="1184450"/>
            <a:chExt cx="2390700" cy="2366100"/>
          </a:xfrm>
        </p:grpSpPr>
        <p:sp>
          <p:nvSpPr>
            <p:cNvPr id="249" name="Shape 249"/>
            <p:cNvSpPr/>
            <p:nvPr/>
          </p:nvSpPr>
          <p:spPr>
            <a:xfrm>
              <a:off x="2903625" y="1184450"/>
              <a:ext cx="2390700" cy="2366100"/>
            </a:xfrm>
            <a:prstGeom prst="ellipse">
              <a:avLst/>
            </a:prstGeom>
            <a:solidFill>
              <a:srgbClr val="CFE2F3">
                <a:alpha val="59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Shape 250"/>
            <p:cNvSpPr txBox="1"/>
            <p:nvPr/>
          </p:nvSpPr>
          <p:spPr>
            <a:xfrm>
              <a:off x="3279975" y="2021575"/>
              <a:ext cx="1638000" cy="48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/>
                <a:t>Libraries</a:t>
              </a:r>
              <a:endParaRPr b="1" sz="2400"/>
            </a:p>
          </p:txBody>
        </p:sp>
      </p:grpSp>
      <p:grpSp>
        <p:nvGrpSpPr>
          <p:cNvPr id="251" name="Shape 251"/>
          <p:cNvGrpSpPr/>
          <p:nvPr/>
        </p:nvGrpSpPr>
        <p:grpSpPr>
          <a:xfrm>
            <a:off x="1774200" y="2322275"/>
            <a:ext cx="2390700" cy="2366100"/>
            <a:chOff x="1774200" y="2322275"/>
            <a:chExt cx="2390700" cy="2366100"/>
          </a:xfrm>
        </p:grpSpPr>
        <p:sp>
          <p:nvSpPr>
            <p:cNvPr id="252" name="Shape 252"/>
            <p:cNvSpPr/>
            <p:nvPr/>
          </p:nvSpPr>
          <p:spPr>
            <a:xfrm>
              <a:off x="1774200" y="2322275"/>
              <a:ext cx="2390700" cy="2366100"/>
            </a:xfrm>
            <a:prstGeom prst="ellipse">
              <a:avLst/>
            </a:prstGeom>
            <a:solidFill>
              <a:srgbClr val="D0E0E3">
                <a:alpha val="48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Shape 253"/>
            <p:cNvSpPr txBox="1"/>
            <p:nvPr/>
          </p:nvSpPr>
          <p:spPr>
            <a:xfrm>
              <a:off x="1944275" y="2948975"/>
              <a:ext cx="1662300" cy="162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/>
                <a:t>Teaching Excellence &amp; Faculty Development</a:t>
              </a:r>
              <a:endParaRPr b="1" sz="1800"/>
            </a:p>
          </p:txBody>
        </p:sp>
      </p:grpSp>
      <p:grpSp>
        <p:nvGrpSpPr>
          <p:cNvPr id="254" name="Shape 254"/>
          <p:cNvGrpSpPr/>
          <p:nvPr/>
        </p:nvGrpSpPr>
        <p:grpSpPr>
          <a:xfrm>
            <a:off x="3798475" y="2322275"/>
            <a:ext cx="2390700" cy="2366100"/>
            <a:chOff x="3798475" y="2322275"/>
            <a:chExt cx="2390700" cy="2366100"/>
          </a:xfrm>
        </p:grpSpPr>
        <p:sp>
          <p:nvSpPr>
            <p:cNvPr id="255" name="Shape 255"/>
            <p:cNvSpPr/>
            <p:nvPr/>
          </p:nvSpPr>
          <p:spPr>
            <a:xfrm>
              <a:off x="3798475" y="2322275"/>
              <a:ext cx="2390700" cy="2366100"/>
            </a:xfrm>
            <a:prstGeom prst="ellipse">
              <a:avLst/>
            </a:prstGeom>
            <a:solidFill>
              <a:srgbClr val="FCE5CD">
                <a:alpha val="446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Shape 256"/>
            <p:cNvSpPr txBox="1"/>
            <p:nvPr/>
          </p:nvSpPr>
          <p:spPr>
            <a:xfrm>
              <a:off x="4033875" y="3325250"/>
              <a:ext cx="2024400" cy="59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/>
                <a:t>Instructional Innovation</a:t>
              </a:r>
              <a:endParaRPr b="1" sz="1800"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Shape 26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1963" y="1074950"/>
            <a:ext cx="5044279" cy="382557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Shape 263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Library OER Website</a:t>
            </a:r>
            <a:endParaRPr/>
          </a:p>
        </p:txBody>
      </p:sp>
      <p:sp>
        <p:nvSpPr>
          <p:cNvPr id="264" name="Shape 264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1" name="Shape 271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450" y="684250"/>
            <a:ext cx="3830301" cy="96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Shape 272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12960" l="0" r="0" t="-12960"/>
          <a:stretch/>
        </p:blipFill>
        <p:spPr>
          <a:xfrm>
            <a:off x="2688975" y="1735313"/>
            <a:ext cx="6081439" cy="96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Shape 273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8425" y="3255400"/>
            <a:ext cx="4866050" cy="128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nto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Plaza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NIH NLM logo grey">
  <a:themeElements>
    <a:clrScheme name="Media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