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Lst>
  <p:sldSz cy="6858000" cx="9144000"/>
  <p:notesSz cx="6858000" cy="9144000"/>
  <p:embeddedFontLst>
    <p:embeddedFont>
      <p:font typeface="Roboto Slab"/>
      <p:regular r:id="rId72"/>
      <p:bold r:id="rId73"/>
    </p:embeddedFont>
    <p:embeddedFont>
      <p:font typeface="Roboto"/>
      <p:regular r:id="rId74"/>
      <p:bold r:id="rId75"/>
      <p:italic r:id="rId76"/>
      <p:boldItalic r:id="rId77"/>
    </p:embeddedFont>
    <p:embeddedFont>
      <p:font typeface="Economica"/>
      <p:regular r:id="rId78"/>
      <p:bold r:id="rId79"/>
      <p:italic r:id="rId80"/>
      <p:boldItalic r:id="rId81"/>
    </p:embeddedFont>
    <p:embeddedFont>
      <p:font typeface="Nunito"/>
      <p:regular r:id="rId82"/>
      <p:bold r:id="rId83"/>
      <p:italic r:id="rId84"/>
      <p:boldItalic r:id="rId85"/>
    </p:embeddedFont>
    <p:embeddedFont>
      <p:font typeface="Amatic SC"/>
      <p:regular r:id="rId86"/>
      <p:bold r:id="rId87"/>
    </p:embeddedFont>
    <p:embeddedFont>
      <p:font typeface="Righteous"/>
      <p:regular r:id="rId88"/>
    </p:embeddedFont>
    <p:embeddedFont>
      <p:font typeface="Comfortaa"/>
      <p:regular r:id="rId89"/>
      <p:bold r:id="rId9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Nunito-italic.fntdata"/><Relationship Id="rId83" Type="http://schemas.openxmlformats.org/officeDocument/2006/relationships/font" Target="fonts/Nunito-bold.fntdata"/><Relationship Id="rId42" Type="http://schemas.openxmlformats.org/officeDocument/2006/relationships/slide" Target="slides/slide37.xml"/><Relationship Id="rId86" Type="http://schemas.openxmlformats.org/officeDocument/2006/relationships/font" Target="fonts/AmaticSC-regular.fntdata"/><Relationship Id="rId41" Type="http://schemas.openxmlformats.org/officeDocument/2006/relationships/slide" Target="slides/slide36.xml"/><Relationship Id="rId85" Type="http://schemas.openxmlformats.org/officeDocument/2006/relationships/font" Target="fonts/Nunito-boldItalic.fntdata"/><Relationship Id="rId44" Type="http://schemas.openxmlformats.org/officeDocument/2006/relationships/slide" Target="slides/slide39.xml"/><Relationship Id="rId88" Type="http://schemas.openxmlformats.org/officeDocument/2006/relationships/font" Target="fonts/Righteous-regular.fntdata"/><Relationship Id="rId43" Type="http://schemas.openxmlformats.org/officeDocument/2006/relationships/slide" Target="slides/slide38.xml"/><Relationship Id="rId87" Type="http://schemas.openxmlformats.org/officeDocument/2006/relationships/font" Target="fonts/AmaticSC-bold.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Comfortaa-regular.fntdata"/><Relationship Id="rId80" Type="http://schemas.openxmlformats.org/officeDocument/2006/relationships/font" Target="fonts/Economica-italic.fntdata"/><Relationship Id="rId82" Type="http://schemas.openxmlformats.org/officeDocument/2006/relationships/font" Target="fonts/Nunito-regular.fntdata"/><Relationship Id="rId81" Type="http://schemas.openxmlformats.org/officeDocument/2006/relationships/font" Target="fonts/Economica-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RobotoSlab-bold.fntdata"/><Relationship Id="rId72" Type="http://schemas.openxmlformats.org/officeDocument/2006/relationships/font" Target="fonts/RobotoSlab-regular.fntdata"/><Relationship Id="rId31" Type="http://schemas.openxmlformats.org/officeDocument/2006/relationships/slide" Target="slides/slide26.xml"/><Relationship Id="rId75" Type="http://schemas.openxmlformats.org/officeDocument/2006/relationships/font" Target="fonts/Roboto-bold.fntdata"/><Relationship Id="rId30" Type="http://schemas.openxmlformats.org/officeDocument/2006/relationships/slide" Target="slides/slide25.xml"/><Relationship Id="rId74" Type="http://schemas.openxmlformats.org/officeDocument/2006/relationships/font" Target="fonts/Roboto-regular.fntdata"/><Relationship Id="rId33" Type="http://schemas.openxmlformats.org/officeDocument/2006/relationships/slide" Target="slides/slide28.xml"/><Relationship Id="rId77" Type="http://schemas.openxmlformats.org/officeDocument/2006/relationships/font" Target="fonts/Roboto-boldItalic.fntdata"/><Relationship Id="rId32" Type="http://schemas.openxmlformats.org/officeDocument/2006/relationships/slide" Target="slides/slide27.xml"/><Relationship Id="rId76" Type="http://schemas.openxmlformats.org/officeDocument/2006/relationships/font" Target="fonts/Roboto-italic.fntdata"/><Relationship Id="rId35" Type="http://schemas.openxmlformats.org/officeDocument/2006/relationships/slide" Target="slides/slide30.xml"/><Relationship Id="rId79" Type="http://schemas.openxmlformats.org/officeDocument/2006/relationships/font" Target="fonts/Economica-bold.fntdata"/><Relationship Id="rId34" Type="http://schemas.openxmlformats.org/officeDocument/2006/relationships/slide" Target="slides/slide29.xml"/><Relationship Id="rId78" Type="http://schemas.openxmlformats.org/officeDocument/2006/relationships/font" Target="fonts/Economica-regular.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0" Type="http://schemas.openxmlformats.org/officeDocument/2006/relationships/font" Target="fonts/Comfortaa-bold.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rchives.sfweekly.com/thesnitch/2010/06/04/zuckerbergs-bizarre-facebook-insignia-revealed-and-what-it-means?showFullText=true"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hebaffler.com/salvos/the-american-nonconformist-in-the-age-of-the-commercialization-of-dissent" TargetMode="External"/><Relationship Id="rId3" Type="http://schemas.openxmlformats.org/officeDocument/2006/relationships/hyperlink" Target="https://thebaffler.com/books/commodify-your-dissent-the-business-of-culture-in-the-new-gilded-age" TargetMode="Externa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oer19.oerconf.org/sessions/welcome-from-the-co-chairs-and-keynote-by-kate-bowles/" TargetMode="Externa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proposed subtitle of this presentation was “Avoiding Unintentional Fallacies”. The reason for the change should be clear by the end.)</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5666a817a5_0_2: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5666a817a5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5666a817a5_0_1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666a817a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have two professional identities: that of a creative writer of essays and short stories and that of an academic engaged with Open Pedagogy, Open Education, OER, and Interdisciplinary Studies. I keep these two identities separate via two separate Twitter accounts. As the accounts have matured, as I’ve followed more people and been followed by others, as I’ve participated in various conversations, I’ve been fascinated not so much by what overlaps between the two but by what diverges. Again and again, I have been struck by how the conversations on these two streams diverge — diverge not just in their topics, but also, and more importantly, in how they value what they value, even when they value the same things.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58273e6f52_0_7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8273e6f52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Among the artists, writers, musicians, and filmmakers that I follow — some of whom are my close friends, some of whom are strangers — giving away what you create for free is generally thought to be foolish, and the difficulty of surviving as a creative person when it’s so easy for people not to pay you for your work is a topic of great concern.</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54a9a432f1_0_62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4a9a432f1_0_6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g569667d043_0_2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569667d043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56f2ea3a30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56f2ea3a3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58273e6f52_0_8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58273e6f52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Meanwhile, on my other Twitter stream, </a:t>
            </a:r>
            <a:r>
              <a:rPr lang="en"/>
              <a:t>giving away what you create is considered normal. After all, most of the people I follow here — some my close friends, many total strangers — are academics, and academics long ago accepted the idea that they should not be paid for what they create. Their discussions are all about how to get the work that they’ve done for no direct pay out there in the world and not locked away behind a paywall where somebody else collects money for it. (Here at an OER summit, I expect these are arguments you are familiar with.)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 these differences in mind, I give you right here in these two separate Twitter streams...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58273e6f52_0_8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58273e6f52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gig economy vs. the gift economy.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Let us pause for a moment of quick, and certainly inadequate, definitions. Perhaps the easiest way to keep the differences between gig and gift economies clear is to think of two well-known companies.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582e44d578_0_3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582e44d578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Uber is at the center of the gig economy to such an extent that it’s been popular to talk about “the Uberization of X” or to call something “the Uber of Y”. And Wikipedia is a well-known community of volunteer laborers, a community with a sense of social mission that shares enough elements of the ideals of a gift economy for it to work as a metonym for it, at least for our purposes here today.</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g582e44d578_0_1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582e44d57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Quote from TEMP by Louis Hyman, Viking, 2018, p. 8</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582e7076ed_0_1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582e7076ed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582e44d578_0_2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582e44d578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Quote from TEMP by Louis Hyman, Viking, 2018, p. 9</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582e44d578_0_3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582e44d578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Quote from TEMP by Louis Hyman, Viking, 2018, p. 9</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582e44d578_0_4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582e44d578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it seems only appropriate to get our definition of “gift economy” from Wikipedia, where the general description in the first paragraph states: “A gift economy, gift culture, or gift exchange is a mode of exchange where valuables are not traded or sold, but rather given without an explicit agreement for immediate or future rewards. This exchange contrasts with a barter economy or a market economy, where goods and services are primarily exchanged for value received. Social norms and custom govern gift exchange. Gifts are not given in an explicit exchange of goods or services for money or some other commodity.”</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g582e44d578_0_5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582e44d578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g582e44d578_0_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582e44d578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Despite their different experiences and frustrations, I think my two Twitter streams actually demonstrate similar sorts of desires. Both streams are full of people who aspire to do work they find fulfilling and to be able to make a living.</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Google Shape;231;g58da9fda1e_0_1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58da9fda1e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both are full of people really struggling, and often failing, to achieve those goals. Just because you want to create a gift economy doesn’t mean you’re not living in a gig economy. Which brings us to</a:t>
            </a:r>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58273e6f52_0_9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58273e6f52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problem that the general economy is closer to the gig economy than the gift economy.</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g58273e6f52_0_10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58273e6f52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we all live, whether we like it or not, in the general economy</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569667d043_0_3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569667d043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any gift economy is in danger of being deformed by the gig economy</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g58273e6f52_0_10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58273e6f52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any of us who care about gift economies, this is a sad state of affairs.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Which brings us to...</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582e44d578_0_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582e44d5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g582e44d578_0_5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582e44d578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Neoliberalism! A contested term, certainly, but one that we ought to be able to have a general sense of by now. Think of it as the financialization of everything. Neoliberalism is an ideology — and maybe even more than an ideology. Adam Kotsko has recently called it a political theology, and that makes some sense to me.</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Google Shape;272;g582e44d578_0_6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582e44d578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Kotsko, NEOLIBERALISM’S DEMONS, Stanford Univ. Press, 2018: “Whereas classical liberalism insisted that capitalism had to be allowed free rein within its sphere, under neoliberalism capitalism no longer has a set sphere. We are always ‘on the clock,’ always accruing (or squandering) various forms of financial and social capital.” (6)</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Google Shape;278;g582e44d578_0_7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582e44d578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Kotsko, NEOLIBERALISM’S DEMONS, Stanford Univ. Press, 2018: </a:t>
            </a:r>
            <a:r>
              <a:rPr lang="en"/>
              <a:t>“I consider neoliberal ideology a form of theology  — it is a discourse that aims to reshape the world.”</a:t>
            </a:r>
            <a:r>
              <a:rPr lang="en"/>
              <a:t> (7)</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Google Shape;284;g569667d043_0_4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569667d043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know that a key feature of neoliberalism is its ability to commodify almost everything, including resistance.</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Google Shape;289;g569667d043_0_52: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569667d043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what makes it so difficult to avoid exploitation when trying to creating a gift economy within a neoliberal world.</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g51699d5698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51699d569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want to make the world more open and connected, right? This is a nice graphic that says just that. But you know where it comes from? Not a 2010 OER Summit. Rather, it comes from Mark Zuckerberg.</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g51699d5698_0_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51699d5698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language of openness and connection is easily used to express the ideals of, for instance, Facebook.</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Source: </a:t>
            </a:r>
            <a:r>
              <a:rPr lang="en" u="sng">
                <a:solidFill>
                  <a:schemeClr val="hlink"/>
                </a:solidFill>
                <a:hlinkClick r:id="rId2"/>
              </a:rPr>
              <a:t>https://archives.sfweekly.com/thesnitch/2010/06/04/zuckerbergs-bizarre-facebook-insignia-revealed-and-what-it-means?showFullText=true</a:t>
            </a:r>
            <a:endParaRPr/>
          </a:p>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g51699d5698_0_9: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51699d5698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Fred Turner, among others, has shown how the ideals of the ‘60s counterculture were easily adapted to the entrepreneurial ethos of Silicon Valley. Thomas Frank, decades ago, came up with a name for the process: commodified dissent.</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Google Shape;312;g569667d043_0_5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569667d043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OER that is just a product or just a kind of resource is easy to commodify.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[cf. Thomas Frank, </a:t>
            </a:r>
            <a:r>
              <a:rPr lang="en" u="sng">
                <a:solidFill>
                  <a:schemeClr val="hlink"/>
                </a:solidFill>
                <a:hlinkClick r:id="rId2"/>
              </a:rPr>
              <a:t>“The American Nonconformist in the Age of the Commercialization of Dissent”</a:t>
            </a:r>
            <a:r>
              <a:rPr lang="en"/>
              <a:t> and </a:t>
            </a:r>
            <a:r>
              <a:rPr i="1" lang="en" u="sng">
                <a:solidFill>
                  <a:schemeClr val="hlink"/>
                </a:solidFill>
                <a:hlinkClick r:id="rId3"/>
              </a:rPr>
              <a:t>Commodify Your Dissent</a:t>
            </a:r>
            <a:r>
              <a:rPr i="1" lang="en"/>
              <a:t>.</a:t>
            </a:r>
            <a:r>
              <a:rPr lang="en"/>
              <a:t>]</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0" name="Shape 320"/>
        <p:cNvGrpSpPr/>
        <p:nvPr/>
      </p:nvGrpSpPr>
      <p:grpSpPr>
        <a:xfrm>
          <a:off x="0" y="0"/>
          <a:ext cx="0" cy="0"/>
          <a:chOff x="0" y="0"/>
          <a:chExt cx="0" cy="0"/>
        </a:xfrm>
      </p:grpSpPr>
      <p:sp>
        <p:nvSpPr>
          <p:cNvPr id="321" name="Google Shape;321;g51699d5698_0_1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51699d5698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resource is not a vision.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Without vision, and without the values that attach to and develop from a vision, dissent is a pose, not a program.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58273e6f52_0_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58273e6f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58da9fda1e_0_2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58da9fda1e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But even with a vision, even with clear values, we are vulnerable if we are not vigilant.</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4" name="Shape 334"/>
        <p:cNvGrpSpPr/>
        <p:nvPr/>
      </p:nvGrpSpPr>
      <p:grpSpPr>
        <a:xfrm>
          <a:off x="0" y="0"/>
          <a:ext cx="0" cy="0"/>
          <a:chOff x="0" y="0"/>
          <a:chExt cx="0" cy="0"/>
        </a:xfrm>
      </p:grpSpPr>
      <p:sp>
        <p:nvSpPr>
          <p:cNvPr id="335" name="Google Shape;335;g58273e6f52_0_11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58273e6f52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his 1981 book </a:t>
            </a:r>
            <a:r>
              <a:rPr i="1" lang="en"/>
              <a:t>The Gift</a:t>
            </a:r>
            <a:r>
              <a:rPr lang="en"/>
              <a:t>, Lewis Hyde offers various examples of the ways that capitalism infiltrates, undermines, deforms, and destroys gift economies. Like an apple eaten from the inside by a worm, the outer husk of a gift economy may remain, but once you look deeper you discover nothing but emptiness and rot.</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Google Shape;341;g58273e6f52_0_15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58273e6f52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Though it still has certain aspects of a Medieval guild — a kind of cooperative economy — academia exists within the general economy of our late capitalist, neoliberal, globalized, imperial world. And remember what we said about the general economy.</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6" name="Shape 346"/>
        <p:cNvGrpSpPr/>
        <p:nvPr/>
      </p:nvGrpSpPr>
      <p:grpSpPr>
        <a:xfrm>
          <a:off x="0" y="0"/>
          <a:ext cx="0" cy="0"/>
          <a:chOff x="0" y="0"/>
          <a:chExt cx="0" cy="0"/>
        </a:xfrm>
      </p:grpSpPr>
      <p:sp>
        <p:nvSpPr>
          <p:cNvPr id="347" name="Google Shape;347;g58273e6f52_0_16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58273e6f52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Especially in these times of fierce neoliberalization, the university has many features that aren’t just closer to the gig economy but absolutely exemplary of it.</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2" name="Shape 352"/>
        <p:cNvGrpSpPr/>
        <p:nvPr/>
      </p:nvGrpSpPr>
      <p:grpSpPr>
        <a:xfrm>
          <a:off x="0" y="0"/>
          <a:ext cx="0" cy="0"/>
          <a:chOff x="0" y="0"/>
          <a:chExt cx="0" cy="0"/>
        </a:xfrm>
      </p:grpSpPr>
      <p:sp>
        <p:nvSpPr>
          <p:cNvPr id="353" name="Google Shape;353;g58273e6f52_0_17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58273e6f52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don’t have time to go into all the horrors of adjunctification, casualization, the death of tenure, etc. We all know these stories. Most of us have lived these stories or are living them now. But because we are familiar with these stories, those of us who are </a:t>
            </a:r>
            <a:r>
              <a:rPr i="1" lang="en"/>
              <a:t>not</a:t>
            </a:r>
            <a:r>
              <a:rPr lang="en"/>
              <a:t> living them, or have escaped some of their worst features, may become complacent, may too easily forget that there are human costs to the structure of our work, may too easily forget that there are MULTIPLE news reports and essays titled “The Death of an Adjunct”.</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8" name="Shape 358"/>
        <p:cNvGrpSpPr/>
        <p:nvPr/>
      </p:nvGrpSpPr>
      <p:grpSpPr>
        <a:xfrm>
          <a:off x="0" y="0"/>
          <a:ext cx="0" cy="0"/>
          <a:chOff x="0" y="0"/>
          <a:chExt cx="0" cy="0"/>
        </a:xfrm>
      </p:grpSpPr>
      <p:sp>
        <p:nvSpPr>
          <p:cNvPr id="359" name="Google Shape;359;g582e44d578_0_8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582e44d578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our workplaces. These are the places where we are trying to build a gift economy. But whose labor creates the gifts? And who benefits from this economy? Here is where our work is most open to fallacious thinking, despite good intentions — here, where, if we are not always aware and careful and deliberate, our best intentions may be borne by the shoulders, backs, and legs, by the expertise and experience, by the emotions of vulnerable workers. We must be able to imagine how to work better. And we must acknowledge that in many institutions, the freedom to create OER is a great privilege.</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6" name="Shape 366"/>
        <p:cNvGrpSpPr/>
        <p:nvPr/>
      </p:nvGrpSpPr>
      <p:grpSpPr>
        <a:xfrm>
          <a:off x="0" y="0"/>
          <a:ext cx="0" cy="0"/>
          <a:chOff x="0" y="0"/>
          <a:chExt cx="0" cy="0"/>
        </a:xfrm>
      </p:grpSpPr>
      <p:sp>
        <p:nvSpPr>
          <p:cNvPr id="367" name="Google Shape;367;g58da9fda1e_0_41: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58da9fda1e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acknowledge this: Creating OER is a risky proposition for many people in academia. OER doesn’t fit easily into the reputational economy of academia. At best, it may not help you much when it comes to promotion and/or tenure, at worst it may hurt you. If you are a contingent worker in a department that does not embrace OER, are you able to put yourself out there and risk being seen as unserious, unscholarly, lacking rigor — can you risk losing your income?</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1" name="Shape 371"/>
        <p:cNvGrpSpPr/>
        <p:nvPr/>
      </p:nvGrpSpPr>
      <p:grpSpPr>
        <a:xfrm>
          <a:off x="0" y="0"/>
          <a:ext cx="0" cy="0"/>
          <a:chOff x="0" y="0"/>
          <a:chExt cx="0" cy="0"/>
        </a:xfrm>
      </p:grpSpPr>
      <p:sp>
        <p:nvSpPr>
          <p:cNvPr id="372" name="Google Shape;372;g582e44d578_0_9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582e44d578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want to talk about open. And I want to talk about</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6" name="Shape 376"/>
        <p:cNvGrpSpPr/>
        <p:nvPr/>
      </p:nvGrpSpPr>
      <p:grpSpPr>
        <a:xfrm>
          <a:off x="0" y="0"/>
          <a:ext cx="0" cy="0"/>
          <a:chOff x="0" y="0"/>
          <a:chExt cx="0" cy="0"/>
        </a:xfrm>
      </p:grpSpPr>
      <p:sp>
        <p:nvSpPr>
          <p:cNvPr id="377" name="Google Shape;377;g582e44d578_0_9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582e44d578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values. And I want to see if we can find ways to open our talk of values and</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1" name="Shape 381"/>
        <p:cNvGrpSpPr/>
        <p:nvPr/>
      </p:nvGrpSpPr>
      <p:grpSpPr>
        <a:xfrm>
          <a:off x="0" y="0"/>
          <a:ext cx="0" cy="0"/>
          <a:chOff x="0" y="0"/>
          <a:chExt cx="0" cy="0"/>
        </a:xfrm>
      </p:grpSpPr>
      <p:sp>
        <p:nvSpPr>
          <p:cNvPr id="382" name="Google Shape;382;g582e44d578_0_10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582e44d578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talk of open values.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58273e6f52_0_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58273e6f5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g569667d043_0_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569667d043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David Wiley’s 5Rs of Openness provide us with one set of values. They are useful as far as they go, but I personally find them … fine? I guess. A bit … uninspiring? As a creative writer, too, I find some ways people interpret them … off-putting — but I don’t have time here to go off on a rant about why I insist on the Noncommercial requirement on any CC licenses I use. We can save that rant for another time. But I do want to acknowledge something that I am far from the first to point out. We must stay aware of the ways that people have had their work stolen in the past.</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g58da9fda1e_0_4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58da9fda1e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Asking people who are members of groups that have historically been oppressed, who have had their contributions stolen, attributed to someone else, who have been marginalized, ignored, laughed at, jailed, redlined, killed — asking such folks to give their work away can be a tough ask. Read Sarah Schulman’s </a:t>
            </a:r>
            <a:r>
              <a:rPr i="1" lang="en"/>
              <a:t>Stagestruck</a:t>
            </a:r>
            <a:r>
              <a:rPr lang="en"/>
              <a:t>, a pretty persuasive account of how straight white guy Jonathan Larson took so much of his blockbuster musical </a:t>
            </a:r>
            <a:r>
              <a:rPr i="1" lang="en"/>
              <a:t>Rent</a:t>
            </a:r>
            <a:r>
              <a:rPr lang="en"/>
              <a:t> from her lesbian novel </a:t>
            </a:r>
            <a:r>
              <a:rPr i="1" lang="en"/>
              <a:t>People in Trouble</a:t>
            </a:r>
            <a:r>
              <a:rPr lang="en"/>
              <a:t>.</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9" name="Shape 399"/>
        <p:cNvGrpSpPr/>
        <p:nvPr/>
      </p:nvGrpSpPr>
      <p:grpSpPr>
        <a:xfrm>
          <a:off x="0" y="0"/>
          <a:ext cx="0" cy="0"/>
          <a:chOff x="0" y="0"/>
          <a:chExt cx="0" cy="0"/>
        </a:xfrm>
      </p:grpSpPr>
      <p:sp>
        <p:nvSpPr>
          <p:cNvPr id="400" name="Google Shape;400;g58da9fda1e_0_51: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58da9fda1e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Read that and tell me Sarah Schulman should’ve released her novel under an open license.</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6" name="Shape 406"/>
        <p:cNvGrpSpPr/>
        <p:nvPr/>
      </p:nvGrpSpPr>
      <p:grpSpPr>
        <a:xfrm>
          <a:off x="0" y="0"/>
          <a:ext cx="0" cy="0"/>
          <a:chOff x="0" y="0"/>
          <a:chExt cx="0" cy="0"/>
        </a:xfrm>
      </p:grpSpPr>
      <p:sp>
        <p:nvSpPr>
          <p:cNvPr id="407" name="Google Shape;407;g58da9fda1e_0_5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08" name="Google Shape;408;g58da9fda1e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need to think about values.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so, seeking to be positive, I want to propose some more general principles or keywords that I hope complement the 5Rs of Openness but also remind us of deeper core values.</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2" name="Shape 412"/>
        <p:cNvGrpSpPr/>
        <p:nvPr/>
      </p:nvGrpSpPr>
      <p:grpSpPr>
        <a:xfrm>
          <a:off x="0" y="0"/>
          <a:ext cx="0" cy="0"/>
          <a:chOff x="0" y="0"/>
          <a:chExt cx="0" cy="0"/>
        </a:xfrm>
      </p:grpSpPr>
      <p:sp>
        <p:nvSpPr>
          <p:cNvPr id="413" name="Google Shape;413;g569667d043_0_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569667d043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Solidarity, cooperation, coalition, refuge, regeneration. Five more words to bring to the forefront of our vocabularies. Are these words guides or goals, realities or ideals, necessities or dreams? Well, it depends. It depends on what we’re talking about, what our experiences and desires are, what time of day it is. Personally, I am interested less in the words as separate concepts than the possibilities they evoke together. We can mix and match them in various ways, and the simple act of doing so opens new ways of thinking about how to avoid exploitation, how to escape, perhaps, some of the traps of neoliberalism, how to stay aware, vigilant, how to honor individual labor and intellect and creativity within a communal project. And thus, maybe, how to protect our gift economies within the general economy and all its gigginess. For instance,</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7" name="Shape 417"/>
        <p:cNvGrpSpPr/>
        <p:nvPr/>
      </p:nvGrpSpPr>
      <p:grpSpPr>
        <a:xfrm>
          <a:off x="0" y="0"/>
          <a:ext cx="0" cy="0"/>
          <a:chOff x="0" y="0"/>
          <a:chExt cx="0" cy="0"/>
        </a:xfrm>
      </p:grpSpPr>
      <p:sp>
        <p:nvSpPr>
          <p:cNvPr id="418" name="Google Shape;418;g569667d043_0_1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569667d043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we think of the first three together as a trio for participation, we can ask ourselves what it means to show solidarity, what it means to cooperate, what it means to form a coalition, and, perhaps most importantly, what it means to consider all three as necessary to participating in a relationship that tries to avoid exploitation. These are separate concepts that overlap and together create a harmony.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can also consider our remaining keywords together.</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3" name="Shape 423"/>
        <p:cNvGrpSpPr/>
        <p:nvPr/>
      </p:nvGrpSpPr>
      <p:grpSpPr>
        <a:xfrm>
          <a:off x="0" y="0"/>
          <a:ext cx="0" cy="0"/>
          <a:chOff x="0" y="0"/>
          <a:chExt cx="0" cy="0"/>
        </a:xfrm>
      </p:grpSpPr>
      <p:sp>
        <p:nvSpPr>
          <p:cNvPr id="424" name="Google Shape;424;g569667d043_0_1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569667d043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might think of these two concepts, </a:t>
            </a:r>
            <a:r>
              <a:rPr i="1" lang="en"/>
              <a:t>refuge</a:t>
            </a:r>
            <a:r>
              <a:rPr lang="en"/>
              <a:t> and </a:t>
            </a:r>
            <a:r>
              <a:rPr i="1" lang="en"/>
              <a:t>regeneration</a:t>
            </a:r>
            <a:r>
              <a:rPr lang="en"/>
              <a:t>, as the outcomes of care. By caring for our work and caring for each other we allow refuge for those who need it and regeneration for what has been scoured, scarred, and strip-mined. “How do we manifest care in our work?” we might ask ourselves. Not just care </a:t>
            </a:r>
            <a:r>
              <a:rPr i="1" lang="en"/>
              <a:t>for</a:t>
            </a:r>
            <a:r>
              <a:rPr lang="en"/>
              <a:t> our work, but care </a:t>
            </a:r>
            <a:r>
              <a:rPr i="1" lang="en"/>
              <a:t>within</a:t>
            </a:r>
            <a:r>
              <a:rPr lang="en"/>
              <a:t> it, care as a value our work upholds and shares. (I’m building on </a:t>
            </a:r>
            <a:r>
              <a:rPr lang="en" u="sng">
                <a:solidFill>
                  <a:schemeClr val="hlink"/>
                </a:solidFill>
                <a:hlinkClick r:id="rId2"/>
              </a:rPr>
              <a:t>some ideas from Kate Bowles</a:t>
            </a:r>
            <a:r>
              <a:rPr lang="en"/>
              <a:t> here.) How might our work allow refuge, how might it regenerate what deserves to be regenerated, what has been lost or abused or so marginalized as to be nearly beyond perception? If such questions seem irrelevant to what we are doing here, irrelevant to our work, then I suggest that our conception of our work is too narrow for a world as destructive as our own, and that it is, instead, not the questions but rather our work that might be irrelevant.</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9" name="Shape 429"/>
        <p:cNvGrpSpPr/>
        <p:nvPr/>
      </p:nvGrpSpPr>
      <p:grpSpPr>
        <a:xfrm>
          <a:off x="0" y="0"/>
          <a:ext cx="0" cy="0"/>
          <a:chOff x="0" y="0"/>
          <a:chExt cx="0" cy="0"/>
        </a:xfrm>
      </p:grpSpPr>
      <p:sp>
        <p:nvSpPr>
          <p:cNvPr id="430" name="Google Shape;430;g569667d043_0_2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31" name="Google Shape;431;g569667d043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could mix the words in other ways, too — regeneration, for instance, might require coalitions, that is, groups of people cooperating despite differences of background, values, opinions. While cooperation is necessary for coalitions, coalitions are not necessarily necessary for cooperation. (We might think of coaltions as particularly difficult cooperations.) In any case, I think it is important not to think of these words separately, because it is too easy for them to become superficial, and words that become superficial too easily become alibis. But for now they will do, because my goal here is not to produce a timeless, universal, immutable rubric, but rather to suggest a few tools to reduce exploitation, pathways of thinking to increase the benefits of the gift economy while mitigating the oppressions and exploitations of the gig economy.</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4" name="Shape 434"/>
        <p:cNvGrpSpPr/>
        <p:nvPr/>
      </p:nvGrpSpPr>
      <p:grpSpPr>
        <a:xfrm>
          <a:off x="0" y="0"/>
          <a:ext cx="0" cy="0"/>
          <a:chOff x="0" y="0"/>
          <a:chExt cx="0" cy="0"/>
        </a:xfrm>
      </p:grpSpPr>
      <p:sp>
        <p:nvSpPr>
          <p:cNvPr id="435" name="Google Shape;435;g582e44d578_0_10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582e44d578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Imagine</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Google Shape;441;g582e44d578_0_11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582e44d578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solidarity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58273e6f52_0_1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58273e6f5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(Interpret “cost” in whatever way works for you.)</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5" name="Shape 445"/>
        <p:cNvGrpSpPr/>
        <p:nvPr/>
      </p:nvGrpSpPr>
      <p:grpSpPr>
        <a:xfrm>
          <a:off x="0" y="0"/>
          <a:ext cx="0" cy="0"/>
          <a:chOff x="0" y="0"/>
          <a:chExt cx="0" cy="0"/>
        </a:xfrm>
      </p:grpSpPr>
      <p:sp>
        <p:nvSpPr>
          <p:cNvPr id="446" name="Google Shape;446;g582e44d578_0_11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582e44d578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cooperation</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1" name="Shape 451"/>
        <p:cNvGrpSpPr/>
        <p:nvPr/>
      </p:nvGrpSpPr>
      <p:grpSpPr>
        <a:xfrm>
          <a:off x="0" y="0"/>
          <a:ext cx="0" cy="0"/>
          <a:chOff x="0" y="0"/>
          <a:chExt cx="0" cy="0"/>
        </a:xfrm>
      </p:grpSpPr>
      <p:sp>
        <p:nvSpPr>
          <p:cNvPr id="452" name="Google Shape;452;g582e44d578_0_12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582e44d578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coalition</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7" name="Shape 457"/>
        <p:cNvGrpSpPr/>
        <p:nvPr/>
      </p:nvGrpSpPr>
      <p:grpSpPr>
        <a:xfrm>
          <a:off x="0" y="0"/>
          <a:ext cx="0" cy="0"/>
          <a:chOff x="0" y="0"/>
          <a:chExt cx="0" cy="0"/>
        </a:xfrm>
      </p:grpSpPr>
      <p:sp>
        <p:nvSpPr>
          <p:cNvPr id="458" name="Google Shape;458;g582e44d578_0_12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582e44d578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refuge</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3" name="Shape 463"/>
        <p:cNvGrpSpPr/>
        <p:nvPr/>
      </p:nvGrpSpPr>
      <p:grpSpPr>
        <a:xfrm>
          <a:off x="0" y="0"/>
          <a:ext cx="0" cy="0"/>
          <a:chOff x="0" y="0"/>
          <a:chExt cx="0" cy="0"/>
        </a:xfrm>
      </p:grpSpPr>
      <p:sp>
        <p:nvSpPr>
          <p:cNvPr id="464" name="Google Shape;464;g582e44d578_0_12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582e44d578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regeneration</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9" name="Shape 469"/>
        <p:cNvGrpSpPr/>
        <p:nvPr/>
      </p:nvGrpSpPr>
      <p:grpSpPr>
        <a:xfrm>
          <a:off x="0" y="0"/>
          <a:ext cx="0" cy="0"/>
          <a:chOff x="0" y="0"/>
          <a:chExt cx="0" cy="0"/>
        </a:xfrm>
      </p:grpSpPr>
      <p:sp>
        <p:nvSpPr>
          <p:cNvPr id="470" name="Google Shape;470;g582e44d578_0_13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582e44d578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open</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g582e7076ed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76" name="Google Shape;476;g582e7076e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1" name="Shape 481"/>
        <p:cNvGrpSpPr/>
        <p:nvPr/>
      </p:nvGrpSpPr>
      <p:grpSpPr>
        <a:xfrm>
          <a:off x="0" y="0"/>
          <a:ext cx="0" cy="0"/>
          <a:chOff x="0" y="0"/>
          <a:chExt cx="0" cy="0"/>
        </a:xfrm>
      </p:grpSpPr>
      <p:sp>
        <p:nvSpPr>
          <p:cNvPr id="482" name="Google Shape;482;g582e7076ed_0_2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582e7076ed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58273e6f52_0_1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58273e6f52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(Working at your job or working at your home or working in some other sphere that’s important to your existence)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58273e6f52_0_2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58273e6f52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58273e6f52_0_2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58273e6f52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One central theme for today’s session is this: There are always people working around us, working for us, working in place of us. It’s important to remember them. It’s important to build systems that do not render them invisible or contribute to their oppression. (And of course, we should acknowledge that the “us” and “them” here are porous, and also sometimes we are more “them” than “us”...)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7"/>
            <a:ext cx="3045625" cy="2707359"/>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2366963"/>
            <a:ext cx="8222100" cy="1118400"/>
          </a:xfrm>
          <a:prstGeom prst="rect">
            <a:avLst/>
          </a:prstGeom>
        </p:spPr>
        <p:txBody>
          <a:bodyPr anchorCtr="0" anchor="b" bIns="91425" lIns="91425" spcFirstLastPara="1" rIns="91425" wrap="square" tIns="91425"/>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3621217"/>
            <a:ext cx="8222100" cy="5772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7"/>
            <a:ext cx="3045625" cy="2707359"/>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674733"/>
            <a:ext cx="8520600" cy="2707500"/>
          </a:xfrm>
          <a:prstGeom prst="rect">
            <a:avLst/>
          </a:prstGeom>
        </p:spPr>
        <p:txBody>
          <a:bodyPr anchorCtr="0" anchor="b" bIns="91425" lIns="91425" spcFirstLastPara="1" rIns="91425" wrap="square" tIns="91425"/>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4492300"/>
            <a:ext cx="8520600" cy="1709100"/>
          </a:xfrm>
          <a:prstGeom prst="rect">
            <a:avLst/>
          </a:prstGeom>
        </p:spPr>
        <p:txBody>
          <a:bodyPr anchorCtr="0" anchor="t" bIns="91425" lIns="91425" spcFirstLastPara="1" rIns="91425" wrap="square" tIns="91425"/>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1600"/>
              </a:spcBef>
              <a:spcAft>
                <a:spcPts val="0"/>
              </a:spcAft>
              <a:buClr>
                <a:schemeClr val="lt1"/>
              </a:buClr>
              <a:buSzPts val="1400"/>
              <a:buChar char="○"/>
              <a:defRPr>
                <a:solidFill>
                  <a:schemeClr val="lt1"/>
                </a:solidFill>
              </a:defRPr>
            </a:lvl2pPr>
            <a:lvl3pPr indent="-317500" lvl="2" marL="1371600" algn="ctr">
              <a:spcBef>
                <a:spcPts val="1600"/>
              </a:spcBef>
              <a:spcAft>
                <a:spcPts val="0"/>
              </a:spcAft>
              <a:buClr>
                <a:schemeClr val="lt1"/>
              </a:buClr>
              <a:buSzPts val="1400"/>
              <a:buChar char="■"/>
              <a:defRPr>
                <a:solidFill>
                  <a:schemeClr val="lt1"/>
                </a:solidFill>
              </a:defRPr>
            </a:lvl3pPr>
            <a:lvl4pPr indent="-317500" lvl="3" marL="1828800" algn="ctr">
              <a:spcBef>
                <a:spcPts val="1600"/>
              </a:spcBef>
              <a:spcAft>
                <a:spcPts val="0"/>
              </a:spcAft>
              <a:buClr>
                <a:schemeClr val="lt1"/>
              </a:buClr>
              <a:buSzPts val="1400"/>
              <a:buChar char="●"/>
              <a:defRPr>
                <a:solidFill>
                  <a:schemeClr val="lt1"/>
                </a:solidFill>
              </a:defRPr>
            </a:lvl4pPr>
            <a:lvl5pPr indent="-317500" lvl="4" marL="2286000" algn="ctr">
              <a:spcBef>
                <a:spcPts val="1600"/>
              </a:spcBef>
              <a:spcAft>
                <a:spcPts val="0"/>
              </a:spcAft>
              <a:buClr>
                <a:schemeClr val="lt1"/>
              </a:buClr>
              <a:buSzPts val="1400"/>
              <a:buChar char="○"/>
              <a:defRPr>
                <a:solidFill>
                  <a:schemeClr val="lt1"/>
                </a:solidFill>
              </a:defRPr>
            </a:lvl5pPr>
            <a:lvl6pPr indent="-317500" lvl="5" marL="2743200" algn="ctr">
              <a:spcBef>
                <a:spcPts val="1600"/>
              </a:spcBef>
              <a:spcAft>
                <a:spcPts val="0"/>
              </a:spcAft>
              <a:buClr>
                <a:schemeClr val="lt1"/>
              </a:buClr>
              <a:buSzPts val="1400"/>
              <a:buChar char="■"/>
              <a:defRPr>
                <a:solidFill>
                  <a:schemeClr val="lt1"/>
                </a:solidFill>
              </a:defRPr>
            </a:lvl6pPr>
            <a:lvl7pPr indent="-317500" lvl="6" marL="3200400" algn="ctr">
              <a:spcBef>
                <a:spcPts val="1600"/>
              </a:spcBef>
              <a:spcAft>
                <a:spcPts val="0"/>
              </a:spcAft>
              <a:buClr>
                <a:schemeClr val="lt1"/>
              </a:buClr>
              <a:buSzPts val="1400"/>
              <a:buChar char="●"/>
              <a:defRPr>
                <a:solidFill>
                  <a:schemeClr val="lt1"/>
                </a:solidFill>
              </a:defRPr>
            </a:lvl7pPr>
            <a:lvl8pPr indent="-317500" lvl="7" marL="3657600" algn="ctr">
              <a:spcBef>
                <a:spcPts val="1600"/>
              </a:spcBef>
              <a:spcAft>
                <a:spcPts val="0"/>
              </a:spcAft>
              <a:buClr>
                <a:schemeClr val="lt1"/>
              </a:buClr>
              <a:buSzPts val="1400"/>
              <a:buChar char="○"/>
              <a:defRPr>
                <a:solidFill>
                  <a:schemeClr val="lt1"/>
                </a:solidFill>
              </a:defRPr>
            </a:lvl8pPr>
            <a:lvl9pPr indent="-317500" lvl="8" marL="4114800" algn="ctr">
              <a:spcBef>
                <a:spcPts val="1600"/>
              </a:spcBef>
              <a:spcAft>
                <a:spcPts val="160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7"/>
            <a:ext cx="3045625" cy="2707359"/>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869796"/>
            <a:ext cx="8222100" cy="11184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5204762"/>
            <a:ext cx="9144000" cy="1653192"/>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546667"/>
            <a:ext cx="8520600" cy="8103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639833"/>
            <a:ext cx="8520600" cy="44520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37" name="Google Shape;37;p4"/>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546667"/>
            <a:ext cx="8520600" cy="8103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639967"/>
            <a:ext cx="3999900" cy="4452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5"/>
          <p:cNvSpPr txBox="1"/>
          <p:nvPr>
            <p:ph idx="2" type="body"/>
          </p:nvPr>
        </p:nvSpPr>
        <p:spPr>
          <a:xfrm>
            <a:off x="4832400" y="1639967"/>
            <a:ext cx="3999900" cy="4452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2" name="Google Shape;42;p5"/>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546667"/>
            <a:ext cx="8520600" cy="8103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740800"/>
            <a:ext cx="2808000" cy="1007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954405"/>
            <a:ext cx="2808000" cy="41376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9" name="Google Shape;49;p7"/>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7"/>
            <a:ext cx="3045625" cy="2707359"/>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701800"/>
            <a:ext cx="5618700" cy="54543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233"/>
            <a:ext cx="4572000" cy="6858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59940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534800"/>
            <a:ext cx="4045200" cy="20859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3692002"/>
            <a:ext cx="4045200" cy="16923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965600"/>
            <a:ext cx="3837000" cy="49269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5640767"/>
            <a:ext cx="5998800" cy="7983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6201587"/>
            <a:ext cx="548700" cy="5247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546667"/>
            <a:ext cx="8520600" cy="8103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639833"/>
            <a:ext cx="8520600" cy="44520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6201587"/>
            <a:ext cx="548700" cy="52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18.png"/><Relationship Id="rId4" Type="http://schemas.openxmlformats.org/officeDocument/2006/relationships/image" Target="../media/image21.png"/><Relationship Id="rId5" Type="http://schemas.openxmlformats.org/officeDocument/2006/relationships/hyperlink" Target="https://twitter.com/finiteeyes" TargetMode="External"/><Relationship Id="rId6" Type="http://schemas.openxmlformats.org/officeDocument/2006/relationships/hyperlink" Target="https://twitter.com/melikhovo"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18.png"/><Relationship Id="rId4" Type="http://schemas.openxmlformats.org/officeDocument/2006/relationships/hyperlink" Target="https://twitter.com/melikhovo"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40.jpg"/><Relationship Id="rId4" Type="http://schemas.openxmlformats.org/officeDocument/2006/relationships/hyperlink" Target="http://pigeonbits.tumblr.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hyperlink" Target="https://www.facebook.com/alexandercirvine/posts/10157156934249402" TargetMode="External"/><Relationship Id="rId4"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1.png"/><Relationship Id="rId4" Type="http://schemas.openxmlformats.org/officeDocument/2006/relationships/hyperlink" Target="https://twitter.com/finiteeye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18.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6.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hyperlink" Target="http://bit.ly/GiftGigOER" TargetMode="External"/><Relationship Id="rId4" Type="http://schemas.openxmlformats.org/officeDocument/2006/relationships/hyperlink" Target="https://docs.google.com/presentation/d/1qhwLimsLvonUmR06YH0tTzj3qhyuMF5S7KVpkA0WNTU/edit?usp=sharing" TargetMode="External"/><Relationship Id="rId5" Type="http://schemas.openxmlformats.org/officeDocument/2006/relationships/hyperlink" Target="http://creativecommons.org/licenses/by-nc-sa/4.0" TargetMode="External"/><Relationship Id="rId6"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18.png"/><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image" Target="../media/image38.pn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 Id="rId3" Type="http://schemas.openxmlformats.org/officeDocument/2006/relationships/image" Target="../media/image13.png"/><Relationship Id="rId4" Type="http://schemas.openxmlformats.org/officeDocument/2006/relationships/hyperlink" Target="http://www.youtube.com/watch?v=CQeezCdF4mk" TargetMode="External"/><Relationship Id="rId5" Type="http://schemas.openxmlformats.org/officeDocument/2006/relationships/image" Target="../media/image1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0.xml"/><Relationship Id="rId3" Type="http://schemas.openxmlformats.org/officeDocument/2006/relationships/image" Target="../media/image9.png"/><Relationship Id="rId4" Type="http://schemas.openxmlformats.org/officeDocument/2006/relationships/image" Target="../media/image11.png"/><Relationship Id="rId5" Type="http://schemas.openxmlformats.org/officeDocument/2006/relationships/image" Target="../media/image10.png"/><Relationship Id="rId6"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2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 Id="rId3" Type="http://schemas.openxmlformats.org/officeDocument/2006/relationships/image" Target="../media/image2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4.xml"/><Relationship Id="rId3" Type="http://schemas.openxmlformats.org/officeDocument/2006/relationships/image" Target="../media/image2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5.xml"/><Relationship Id="rId3" Type="http://schemas.openxmlformats.org/officeDocument/2006/relationships/image" Target="../media/image1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 Id="rId3" Type="http://schemas.openxmlformats.org/officeDocument/2006/relationships/image" Target="../media/image50.pn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7.xml"/><Relationship Id="rId3" Type="http://schemas.openxmlformats.org/officeDocument/2006/relationships/image" Target="../media/image16.png"/><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8.xml"/><Relationship Id="rId3" Type="http://schemas.openxmlformats.org/officeDocument/2006/relationships/image" Target="../media/image48.png"/><Relationship Id="rId4" Type="http://schemas.openxmlformats.org/officeDocument/2006/relationships/image" Target="../media/image45.png"/><Relationship Id="rId5" Type="http://schemas.openxmlformats.org/officeDocument/2006/relationships/image" Target="../media/image49.png"/><Relationship Id="rId6" Type="http://schemas.openxmlformats.org/officeDocument/2006/relationships/image" Target="../media/image5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0.xml"/><Relationship Id="rId3" Type="http://schemas.openxmlformats.org/officeDocument/2006/relationships/image" Target="../media/image31.jpg"/><Relationship Id="rId4" Type="http://schemas.openxmlformats.org/officeDocument/2006/relationships/image" Target="../media/image36.jpg"/><Relationship Id="rId5" Type="http://schemas.openxmlformats.org/officeDocument/2006/relationships/image" Target="../media/image33.jpg"/><Relationship Id="rId6" Type="http://schemas.openxmlformats.org/officeDocument/2006/relationships/image" Target="../media/image37.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1.xml"/><Relationship Id="rId3" Type="http://schemas.openxmlformats.org/officeDocument/2006/relationships/image" Target="../media/image2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2.xml"/><Relationship Id="rId3" Type="http://schemas.openxmlformats.org/officeDocument/2006/relationships/image" Target="../media/image23.png"/><Relationship Id="rId4" Type="http://schemas.openxmlformats.org/officeDocument/2006/relationships/hyperlink" Target="https://commons.wikimedia.org/wiki/File:Harvard_square_harvard_yard.JPG"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4.xml"/><Relationship Id="rId3" Type="http://schemas.openxmlformats.org/officeDocument/2006/relationships/image" Target="../media/image22.png"/><Relationship Id="rId4" Type="http://schemas.openxmlformats.org/officeDocument/2006/relationships/hyperlink" Target="https://www.clevelandfed.org/newsroom-and-events/publications/economic-commentary/2016-economic-commentaries/ec-201605-trends-in-employment-at-us-colleges-and-universities.aspx"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5.xml"/><Relationship Id="rId3" Type="http://schemas.openxmlformats.org/officeDocument/2006/relationships/image" Target="../media/image41.png"/><Relationship Id="rId4" Type="http://schemas.openxmlformats.org/officeDocument/2006/relationships/image" Target="../media/image4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0.xml"/><Relationship Id="rId3" Type="http://schemas.openxmlformats.org/officeDocument/2006/relationships/image" Target="../media/image44.png"/><Relationship Id="rId4" Type="http://schemas.openxmlformats.org/officeDocument/2006/relationships/hyperlink" Target="https://opencontent.org/blog/archives/3221"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1.xml"/><Relationship Id="rId3" Type="http://schemas.openxmlformats.org/officeDocument/2006/relationships/image" Target="../media/image42.png"/><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2.xml"/><Relationship Id="rId3" Type="http://schemas.openxmlformats.org/officeDocument/2006/relationships/image" Target="../media/image28.png"/><Relationship Id="rId4" Type="http://schemas.openxmlformats.org/officeDocument/2006/relationships/image" Target="../media/image27.png"/><Relationship Id="rId5" Type="http://schemas.openxmlformats.org/officeDocument/2006/relationships/image" Target="../media/image2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8.xml"/><Relationship Id="rId3" Type="http://schemas.openxmlformats.org/officeDocument/2006/relationships/image" Target="../media/image43.jpg"/><Relationship Id="rId4" Type="http://schemas.openxmlformats.org/officeDocument/2006/relationships/hyperlink" Target="https://www.nasa.gov/image-feature/goddard/2018/hubble-spies-glittering-star-cluster-in-nearby-galaxy"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9.xml"/><Relationship Id="rId3" Type="http://schemas.openxmlformats.org/officeDocument/2006/relationships/image" Target="../media/image3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0.xml"/><Relationship Id="rId3" Type="http://schemas.openxmlformats.org/officeDocument/2006/relationships/image" Target="../media/image47.jpg"/><Relationship Id="rId4" Type="http://schemas.openxmlformats.org/officeDocument/2006/relationships/hyperlink" Target="https://unsplash.com/photos/HytrRkOZlls?utm_source=unsplash&amp;utm_medium=referral&amp;utm_content=creditCopyText" TargetMode="External"/><Relationship Id="rId5" Type="http://schemas.openxmlformats.org/officeDocument/2006/relationships/hyperlink" Target="https://unsplash.com/search/photos/rowing?utm_source=unsplash&amp;utm_medium=referral&amp;utm_content=creditCopyText"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1.xml"/><Relationship Id="rId3" Type="http://schemas.openxmlformats.org/officeDocument/2006/relationships/image" Target="../media/image32.png"/><Relationship Id="rId4" Type="http://schemas.openxmlformats.org/officeDocument/2006/relationships/hyperlink" Target="https://pixabay.com/illustrations/coalition-parties-negotiation-3109520/"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2.xml"/><Relationship Id="rId3" Type="http://schemas.openxmlformats.org/officeDocument/2006/relationships/image" Target="../media/image51.jpg"/><Relationship Id="rId4" Type="http://schemas.openxmlformats.org/officeDocument/2006/relationships/hyperlink" Target="https://unsplash.com/photos/IywSK7FGo2w?utm_source=unsplash&amp;utm_medium=referral&amp;utm_content=creditCopyText" TargetMode="External"/><Relationship Id="rId5" Type="http://schemas.openxmlformats.org/officeDocument/2006/relationships/hyperlink" Target="https://unsplash.com/search/photos/refuge?utm_source=unsplash&amp;utm_medium=referral&amp;utm_content=creditCopyText"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3.xml"/><Relationship Id="rId3" Type="http://schemas.openxmlformats.org/officeDocument/2006/relationships/image" Target="../media/image39.jpg"/><Relationship Id="rId4" Type="http://schemas.openxmlformats.org/officeDocument/2006/relationships/hyperlink" Target="https://www.flickr.com/photos/pagedooley/3992185515/in/photostream/"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1" Type="http://schemas.openxmlformats.org/officeDocument/2006/relationships/hyperlink" Target="https://jl4d.org/index.php/ejl4d/article/view/290/334" TargetMode="External"/><Relationship Id="rId10" Type="http://schemas.openxmlformats.org/officeDocument/2006/relationships/hyperlink" Target="https://blogs.lse.ac.uk/impactofsocialsciences/2018/10/03/knowledge-unlatched-failed-transparency-and-the-commercialisation-of-open-access-book-publishing/" TargetMode="External"/><Relationship Id="rId13" Type="http://schemas.openxmlformats.org/officeDocument/2006/relationships/hyperlink" Target="https://www.degruyter.com/view/j/fs.2015.33.issue-1/fs-2015-0115/fs-2015-0115.xml" TargetMode="External"/><Relationship Id="rId12" Type="http://schemas.openxmlformats.org/officeDocument/2006/relationships/hyperlink" Target="https://books.google.com/books?id=otmbFMO_QPEC&amp;lpg=PP1&amp;pg=PP1#v=onepage&amp;q&amp;f=false" TargetMode="External"/><Relationship Id="rId1" Type="http://schemas.openxmlformats.org/officeDocument/2006/relationships/slideLayout" Target="../slideLayouts/slideLayout3.xml"/><Relationship Id="rId2" Type="http://schemas.openxmlformats.org/officeDocument/2006/relationships/notesSlide" Target="../notesSlides/notesSlide65.xml"/><Relationship Id="rId3" Type="http://schemas.openxmlformats.org/officeDocument/2006/relationships/hyperlink" Target="https://oer19.oerconf.org/news/blog-can-we-decolonize-oer-open-decolonizeopen/" TargetMode="External"/><Relationship Id="rId4" Type="http://schemas.openxmlformats.org/officeDocument/2006/relationships/hyperlink" Target="https://books.google.com/books?id=2b44DwAAQBAJ&amp;lpg=PP1&amp;pg=PP1#v=onepage&amp;q&amp;f=false" TargetMode="External"/><Relationship Id="rId9" Type="http://schemas.openxmlformats.org/officeDocument/2006/relationships/hyperlink" Target="https://books.google.com/books?id=DJQ_DwAAQBAJ&amp;lpg=PP1&amp;pg=PP1#v=onepage&amp;q&amp;f=false" TargetMode="External"/><Relationship Id="rId15" Type="http://schemas.openxmlformats.org/officeDocument/2006/relationships/hyperlink" Target="https://books.google.com/books?id=oMNFDwAAQBAJ&amp;lpg=PP1&amp;pg=PP1#v=onepage&amp;q&amp;f=false" TargetMode="External"/><Relationship Id="rId14" Type="http://schemas.openxmlformats.org/officeDocument/2006/relationships/hyperlink" Target="https://www.jacobinmag.com/2015/01/pride-review-labor-lgbt" TargetMode="External"/><Relationship Id="rId17" Type="http://schemas.openxmlformats.org/officeDocument/2006/relationships/hyperlink" Target="https://medium.com/@jutta.trevira/inclusive-design-the-bell-curve-the-starburst-and-the-virtuous-tornado-6094f797b1bf" TargetMode="External"/><Relationship Id="rId16" Type="http://schemas.openxmlformats.org/officeDocument/2006/relationships/hyperlink" Target="https://www.nyrb.com/products/wilding?variant=13867544150068" TargetMode="External"/><Relationship Id="rId5" Type="http://schemas.openxmlformats.org/officeDocument/2006/relationships/hyperlink" Target="https://books.google.com/books?id=RhSSDwAAQBAJ&amp;lpg=PP1&amp;pg=PP1#v=onepage&amp;q&amp;f=false" TargetMode="External"/><Relationship Id="rId6" Type="http://schemas.openxmlformats.org/officeDocument/2006/relationships/hyperlink" Target="https://www.upress.umn.edu/book-division/books/the-reorder-of-things" TargetMode="External"/><Relationship Id="rId7" Type="http://schemas.openxmlformats.org/officeDocument/2006/relationships/hyperlink" Target="https://creativecommons.org/2019/01/30/jane-anderson/" TargetMode="External"/><Relationship Id="rId8" Type="http://schemas.openxmlformats.org/officeDocument/2006/relationships/hyperlink" Target="https://books.google.com/books?id=pdjYAgAAQBAJ&amp;lpg=PP1&amp;pg=PP1#v=onepage&amp;q&amp;f=false"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6.xml"/><Relationship Id="rId3" Type="http://schemas.openxmlformats.org/officeDocument/2006/relationships/hyperlink" Target="http://bit.ly/GiftGigOER" TargetMode="External"/><Relationship Id="rId4" Type="http://schemas.openxmlformats.org/officeDocument/2006/relationships/hyperlink" Target="https://docs.google.com/presentation/d/1qhwLimsLvonUmR06YH0tTzj3qhyuMF5S7KVpkA0WNTU/edit?usp=sharing" TargetMode="External"/><Relationship Id="rId5" Type="http://schemas.openxmlformats.org/officeDocument/2006/relationships/hyperlink" Target="http://creativecommons.org/licenses/by-nc-sa/4.0" TargetMode="External"/><Relationship Id="rId6"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3"/>
          <p:cNvSpPr txBox="1"/>
          <p:nvPr>
            <p:ph type="ctrTitle"/>
          </p:nvPr>
        </p:nvSpPr>
        <p:spPr>
          <a:xfrm>
            <a:off x="277250" y="958933"/>
            <a:ext cx="8542800" cy="3792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7200">
                <a:solidFill>
                  <a:srgbClr val="FFFF00"/>
                </a:solidFill>
                <a:latin typeface="Economica"/>
                <a:ea typeface="Economica"/>
                <a:cs typeface="Economica"/>
                <a:sym typeface="Economica"/>
              </a:rPr>
              <a:t>Gift Economies </a:t>
            </a:r>
            <a:endParaRPr sz="7200">
              <a:solidFill>
                <a:srgbClr val="FFFF00"/>
              </a:solidFill>
              <a:latin typeface="Economica"/>
              <a:ea typeface="Economica"/>
              <a:cs typeface="Economica"/>
              <a:sym typeface="Economica"/>
            </a:endParaRPr>
          </a:p>
          <a:p>
            <a:pPr indent="0" lvl="0" marL="0" rtl="0" algn="l">
              <a:spcBef>
                <a:spcPts val="0"/>
              </a:spcBef>
              <a:spcAft>
                <a:spcPts val="0"/>
              </a:spcAft>
              <a:buNone/>
            </a:pPr>
            <a:r>
              <a:rPr lang="en" sz="7200">
                <a:solidFill>
                  <a:srgbClr val="FFFF00"/>
                </a:solidFill>
                <a:latin typeface="Economica"/>
                <a:ea typeface="Economica"/>
                <a:cs typeface="Economica"/>
                <a:sym typeface="Economica"/>
              </a:rPr>
              <a:t>in the Gig Economy:</a:t>
            </a:r>
            <a:r>
              <a:rPr lang="en" sz="7200">
                <a:latin typeface="Economica"/>
                <a:ea typeface="Economica"/>
                <a:cs typeface="Economica"/>
                <a:sym typeface="Economica"/>
              </a:rPr>
              <a:t> </a:t>
            </a:r>
            <a:endParaRPr sz="7200">
              <a:latin typeface="Economica"/>
              <a:ea typeface="Economica"/>
              <a:cs typeface="Economica"/>
              <a:sym typeface="Economica"/>
            </a:endParaRPr>
          </a:p>
          <a:p>
            <a:pPr indent="0" lvl="0" marL="0" rtl="0" algn="l">
              <a:spcBef>
                <a:spcPts val="0"/>
              </a:spcBef>
              <a:spcAft>
                <a:spcPts val="0"/>
              </a:spcAft>
              <a:buNone/>
            </a:pPr>
            <a:r>
              <a:rPr i="1" lang="en" sz="3100">
                <a:latin typeface="Economica"/>
                <a:ea typeface="Economica"/>
                <a:cs typeface="Economica"/>
                <a:sym typeface="Economica"/>
              </a:rPr>
              <a:t>Imagining solidarity, cooperation, coalition, refuge, and regeneration</a:t>
            </a:r>
            <a:endParaRPr i="1" sz="3100">
              <a:latin typeface="Economica"/>
              <a:ea typeface="Economica"/>
              <a:cs typeface="Economica"/>
              <a:sym typeface="Economica"/>
            </a:endParaRPr>
          </a:p>
        </p:txBody>
      </p:sp>
      <p:sp>
        <p:nvSpPr>
          <p:cNvPr id="86" name="Google Shape;86;p13"/>
          <p:cNvSpPr txBox="1"/>
          <p:nvPr>
            <p:ph idx="1" type="subTitle"/>
          </p:nvPr>
        </p:nvSpPr>
        <p:spPr>
          <a:xfrm>
            <a:off x="598100" y="5049194"/>
            <a:ext cx="8222100" cy="1512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accent6"/>
                </a:solidFill>
                <a:latin typeface="Nunito"/>
                <a:ea typeface="Nunito"/>
                <a:cs typeface="Nunito"/>
                <a:sym typeface="Nunito"/>
              </a:rPr>
              <a:t>Matthew Cheney</a:t>
            </a:r>
            <a:endParaRPr>
              <a:solidFill>
                <a:schemeClr val="accent6"/>
              </a:solidFill>
              <a:latin typeface="Nunito"/>
              <a:ea typeface="Nunito"/>
              <a:cs typeface="Nunito"/>
              <a:sym typeface="Nunito"/>
            </a:endParaRPr>
          </a:p>
          <a:p>
            <a:pPr indent="0" lvl="0" marL="0" rtl="0" algn="r">
              <a:spcBef>
                <a:spcPts val="0"/>
              </a:spcBef>
              <a:spcAft>
                <a:spcPts val="0"/>
              </a:spcAft>
              <a:buNone/>
            </a:pPr>
            <a:r>
              <a:rPr lang="en">
                <a:solidFill>
                  <a:schemeClr val="accent6"/>
                </a:solidFill>
                <a:latin typeface="Nunito"/>
                <a:ea typeface="Nunito"/>
                <a:cs typeface="Nunito"/>
                <a:sym typeface="Nunito"/>
              </a:rPr>
              <a:t>Plymouth State University</a:t>
            </a:r>
            <a:endParaRPr>
              <a:solidFill>
                <a:schemeClr val="accent6"/>
              </a:solidFill>
              <a:latin typeface="Nunito"/>
              <a:ea typeface="Nunito"/>
              <a:cs typeface="Nunito"/>
              <a:sym typeface="Nunito"/>
            </a:endParaRPr>
          </a:p>
          <a:p>
            <a:pPr indent="0" lvl="0" marL="0" rtl="0" algn="r">
              <a:spcBef>
                <a:spcPts val="0"/>
              </a:spcBef>
              <a:spcAft>
                <a:spcPts val="0"/>
              </a:spcAft>
              <a:buNone/>
            </a:pPr>
            <a:r>
              <a:rPr lang="en">
                <a:solidFill>
                  <a:schemeClr val="accent6"/>
                </a:solidFill>
                <a:latin typeface="Nunito"/>
                <a:ea typeface="Nunito"/>
                <a:cs typeface="Nunito"/>
                <a:sym typeface="Nunito"/>
              </a:rPr>
              <a:t>Northeast OER Summit, 2019</a:t>
            </a:r>
            <a:endParaRPr>
              <a:solidFill>
                <a:schemeClr val="accent6"/>
              </a:solidFill>
              <a:latin typeface="Nunito"/>
              <a:ea typeface="Nunito"/>
              <a:cs typeface="Nunito"/>
              <a:sym typeface="Nunito"/>
            </a:endParaRPr>
          </a:p>
          <a:p>
            <a:pPr indent="0" lvl="0" marL="0" rtl="0" algn="r">
              <a:spcBef>
                <a:spcPts val="0"/>
              </a:spcBef>
              <a:spcAft>
                <a:spcPts val="0"/>
              </a:spcAft>
              <a:buNone/>
            </a:pPr>
            <a:r>
              <a:rPr lang="en">
                <a:solidFill>
                  <a:schemeClr val="accent6"/>
                </a:solidFill>
                <a:latin typeface="Nunito"/>
                <a:ea typeface="Nunito"/>
                <a:cs typeface="Nunito"/>
                <a:sym typeface="Nunito"/>
              </a:rPr>
              <a:t>macheney@plymouth.edu</a:t>
            </a:r>
            <a:endParaRPr>
              <a:solidFill>
                <a:schemeClr val="accent6"/>
              </a:solidFill>
              <a:latin typeface="Nunito"/>
              <a:ea typeface="Nunito"/>
              <a:cs typeface="Nunito"/>
              <a:sym typeface="Nuni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2"/>
          <p:cNvSpPr txBox="1"/>
          <p:nvPr>
            <p:ph type="title"/>
          </p:nvPr>
        </p:nvSpPr>
        <p:spPr>
          <a:xfrm>
            <a:off x="490250" y="701800"/>
            <a:ext cx="5618700" cy="545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To begin,</a:t>
            </a:r>
            <a:endParaRPr/>
          </a:p>
          <a:p>
            <a:pPr indent="0" lvl="0" marL="0" rtl="0" algn="l">
              <a:spcBef>
                <a:spcPts val="0"/>
              </a:spcBef>
              <a:spcAft>
                <a:spcPts val="0"/>
              </a:spcAft>
              <a:buNone/>
            </a:pPr>
            <a:r>
              <a:rPr lang="en"/>
              <a:t>a tale of two </a:t>
            </a:r>
            <a:endParaRPr/>
          </a:p>
          <a:p>
            <a:pPr indent="0" lvl="0" marL="0" rtl="0" algn="l">
              <a:spcBef>
                <a:spcPts val="0"/>
              </a:spcBef>
              <a:spcAft>
                <a:spcPts val="0"/>
              </a:spcAft>
              <a:buNone/>
            </a:pPr>
            <a:r>
              <a:rPr lang="en"/>
              <a:t>Twitter streams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pic>
        <p:nvPicPr>
          <p:cNvPr id="141" name="Google Shape;141;p23"/>
          <p:cNvPicPr preferRelativeResize="0"/>
          <p:nvPr/>
        </p:nvPicPr>
        <p:blipFill>
          <a:blip r:embed="rId3">
            <a:alphaModFix/>
          </a:blip>
          <a:stretch>
            <a:fillRect/>
          </a:stretch>
        </p:blipFill>
        <p:spPr>
          <a:xfrm>
            <a:off x="383525" y="799033"/>
            <a:ext cx="4188475" cy="3944949"/>
          </a:xfrm>
          <a:prstGeom prst="rect">
            <a:avLst/>
          </a:prstGeom>
          <a:noFill/>
          <a:ln cap="flat" cmpd="sng" w="9525">
            <a:solidFill>
              <a:srgbClr val="000000"/>
            </a:solidFill>
            <a:prstDash val="solid"/>
            <a:round/>
            <a:headEnd len="sm" w="sm" type="none"/>
            <a:tailEnd len="sm" w="sm" type="none"/>
          </a:ln>
        </p:spPr>
      </p:pic>
      <p:pic>
        <p:nvPicPr>
          <p:cNvPr id="142" name="Google Shape;142;p23"/>
          <p:cNvPicPr preferRelativeResize="0"/>
          <p:nvPr/>
        </p:nvPicPr>
        <p:blipFill>
          <a:blip r:embed="rId4">
            <a:alphaModFix/>
          </a:blip>
          <a:stretch>
            <a:fillRect/>
          </a:stretch>
        </p:blipFill>
        <p:spPr>
          <a:xfrm>
            <a:off x="4716296" y="799033"/>
            <a:ext cx="4030379" cy="3944950"/>
          </a:xfrm>
          <a:prstGeom prst="rect">
            <a:avLst/>
          </a:prstGeom>
          <a:noFill/>
          <a:ln cap="flat" cmpd="sng" w="9525">
            <a:solidFill>
              <a:srgbClr val="000000"/>
            </a:solidFill>
            <a:prstDash val="solid"/>
            <a:round/>
            <a:headEnd len="sm" w="sm" type="none"/>
            <a:tailEnd len="sm" w="sm" type="none"/>
          </a:ln>
        </p:spPr>
      </p:pic>
      <p:sp>
        <p:nvSpPr>
          <p:cNvPr id="143" name="Google Shape;143;p23"/>
          <p:cNvSpPr txBox="1"/>
          <p:nvPr/>
        </p:nvSpPr>
        <p:spPr>
          <a:xfrm>
            <a:off x="4716300" y="6058967"/>
            <a:ext cx="4030500" cy="614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u="sng">
                <a:solidFill>
                  <a:schemeClr val="hlink"/>
                </a:solidFill>
                <a:latin typeface="Comfortaa"/>
                <a:ea typeface="Comfortaa"/>
                <a:cs typeface="Comfortaa"/>
                <a:sym typeface="Comfortaa"/>
                <a:hlinkClick r:id="rId5"/>
              </a:rPr>
              <a:t>https://twitter.com/finiteeyes</a:t>
            </a:r>
            <a:endParaRPr sz="1800">
              <a:latin typeface="Comfortaa"/>
              <a:ea typeface="Comfortaa"/>
              <a:cs typeface="Comfortaa"/>
              <a:sym typeface="Comfortaa"/>
            </a:endParaRPr>
          </a:p>
        </p:txBody>
      </p:sp>
      <p:sp>
        <p:nvSpPr>
          <p:cNvPr id="144" name="Google Shape;144;p23"/>
          <p:cNvSpPr txBox="1"/>
          <p:nvPr/>
        </p:nvSpPr>
        <p:spPr>
          <a:xfrm>
            <a:off x="383475" y="6058967"/>
            <a:ext cx="4188600" cy="614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u="sng">
                <a:solidFill>
                  <a:schemeClr val="hlink"/>
                </a:solidFill>
                <a:latin typeface="Comfortaa"/>
                <a:ea typeface="Comfortaa"/>
                <a:cs typeface="Comfortaa"/>
                <a:sym typeface="Comfortaa"/>
                <a:hlinkClick r:id="rId6"/>
              </a:rPr>
              <a:t>https://twitter.com/melikhovo</a:t>
            </a:r>
            <a:endParaRPr sz="1800">
              <a:latin typeface="Comfortaa"/>
              <a:ea typeface="Comfortaa"/>
              <a:cs typeface="Comfortaa"/>
              <a:sym typeface="Comforta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pic>
        <p:nvPicPr>
          <p:cNvPr id="149" name="Google Shape;149;p24"/>
          <p:cNvPicPr preferRelativeResize="0"/>
          <p:nvPr/>
        </p:nvPicPr>
        <p:blipFill>
          <a:blip r:embed="rId3">
            <a:alphaModFix/>
          </a:blip>
          <a:stretch>
            <a:fillRect/>
          </a:stretch>
        </p:blipFill>
        <p:spPr>
          <a:xfrm>
            <a:off x="1887050" y="573773"/>
            <a:ext cx="5369900" cy="5057700"/>
          </a:xfrm>
          <a:prstGeom prst="rect">
            <a:avLst/>
          </a:prstGeom>
          <a:noFill/>
          <a:ln cap="flat" cmpd="sng" w="9525">
            <a:solidFill>
              <a:srgbClr val="000000"/>
            </a:solidFill>
            <a:prstDash val="solid"/>
            <a:round/>
            <a:headEnd len="sm" w="sm" type="none"/>
            <a:tailEnd len="sm" w="sm" type="none"/>
          </a:ln>
        </p:spPr>
      </p:pic>
      <p:sp>
        <p:nvSpPr>
          <p:cNvPr id="150" name="Google Shape;150;p24"/>
          <p:cNvSpPr txBox="1"/>
          <p:nvPr/>
        </p:nvSpPr>
        <p:spPr>
          <a:xfrm>
            <a:off x="2477700" y="5751767"/>
            <a:ext cx="4188600" cy="614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u="sng">
                <a:solidFill>
                  <a:schemeClr val="hlink"/>
                </a:solidFill>
                <a:latin typeface="Comfortaa"/>
                <a:ea typeface="Comfortaa"/>
                <a:cs typeface="Comfortaa"/>
                <a:sym typeface="Comfortaa"/>
                <a:hlinkClick r:id="rId4"/>
              </a:rPr>
              <a:t>https://twitter.com/melikhovo</a:t>
            </a:r>
            <a:endParaRPr sz="1800">
              <a:latin typeface="Comfortaa"/>
              <a:ea typeface="Comfortaa"/>
              <a:cs typeface="Comfortaa"/>
              <a:sym typeface="Comforta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Google Shape;155;p25"/>
          <p:cNvPicPr preferRelativeResize="0"/>
          <p:nvPr/>
        </p:nvPicPr>
        <p:blipFill rotWithShape="1">
          <a:blip r:embed="rId3">
            <a:alphaModFix/>
          </a:blip>
          <a:srcRect b="26010" l="11272" r="11256" t="12831"/>
          <a:stretch/>
        </p:blipFill>
        <p:spPr>
          <a:xfrm>
            <a:off x="2820850" y="152083"/>
            <a:ext cx="3502300" cy="6553834"/>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pic>
        <p:nvPicPr>
          <p:cNvPr id="160" name="Google Shape;160;p26"/>
          <p:cNvPicPr preferRelativeResize="0"/>
          <p:nvPr/>
        </p:nvPicPr>
        <p:blipFill rotWithShape="1">
          <a:blip r:embed="rId3">
            <a:alphaModFix/>
          </a:blip>
          <a:srcRect b="44681" l="0" r="0" t="0"/>
          <a:stretch/>
        </p:blipFill>
        <p:spPr>
          <a:xfrm>
            <a:off x="110000" y="643600"/>
            <a:ext cx="4642974" cy="5120998"/>
          </a:xfrm>
          <a:prstGeom prst="rect">
            <a:avLst/>
          </a:prstGeom>
          <a:noFill/>
          <a:ln>
            <a:noFill/>
          </a:ln>
        </p:spPr>
      </p:pic>
      <p:pic>
        <p:nvPicPr>
          <p:cNvPr id="161" name="Google Shape;161;p26"/>
          <p:cNvPicPr preferRelativeResize="0"/>
          <p:nvPr/>
        </p:nvPicPr>
        <p:blipFill rotWithShape="1">
          <a:blip r:embed="rId3">
            <a:alphaModFix/>
          </a:blip>
          <a:srcRect b="0" l="0" r="0" t="54344"/>
          <a:stretch/>
        </p:blipFill>
        <p:spPr>
          <a:xfrm>
            <a:off x="4687575" y="1909067"/>
            <a:ext cx="4235675" cy="3855533"/>
          </a:xfrm>
          <a:prstGeom prst="rect">
            <a:avLst/>
          </a:prstGeom>
          <a:noFill/>
          <a:ln>
            <a:noFill/>
          </a:ln>
        </p:spPr>
      </p:pic>
      <p:sp>
        <p:nvSpPr>
          <p:cNvPr id="162" name="Google Shape;162;p26"/>
          <p:cNvSpPr txBox="1"/>
          <p:nvPr/>
        </p:nvSpPr>
        <p:spPr>
          <a:xfrm>
            <a:off x="6748100" y="6037233"/>
            <a:ext cx="1997700" cy="50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accent6"/>
                </a:solidFill>
                <a:hlinkClick r:id="rId4"/>
              </a:rPr>
              <a:t>http://pigeonbits.tumblr.com/</a:t>
            </a:r>
            <a:endParaRPr>
              <a:solidFill>
                <a:schemeClr val="accent6"/>
              </a:solidFill>
              <a:latin typeface="Roboto"/>
              <a:ea typeface="Roboto"/>
              <a:cs typeface="Roboto"/>
              <a:sym typeface="Roboto"/>
            </a:endParaRPr>
          </a:p>
        </p:txBody>
      </p:sp>
      <p:sp>
        <p:nvSpPr>
          <p:cNvPr id="163" name="Google Shape;163;p26"/>
          <p:cNvSpPr txBox="1"/>
          <p:nvPr/>
        </p:nvSpPr>
        <p:spPr>
          <a:xfrm>
            <a:off x="5789471" y="643600"/>
            <a:ext cx="2866200" cy="114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38761D"/>
                </a:solidFill>
                <a:latin typeface="Amatic SC"/>
                <a:ea typeface="Amatic SC"/>
                <a:cs typeface="Amatic SC"/>
                <a:sym typeface="Amatic SC"/>
              </a:rPr>
              <a:t>by Melanie Gillman</a:t>
            </a:r>
            <a:endParaRPr b="1" sz="3600">
              <a:solidFill>
                <a:srgbClr val="38761D"/>
              </a:solidFill>
              <a:latin typeface="Amatic SC"/>
              <a:ea typeface="Amatic SC"/>
              <a:cs typeface="Amatic SC"/>
              <a:sym typeface="Amatic SC"/>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pic>
        <p:nvPicPr>
          <p:cNvPr id="168" name="Google Shape;168;p27">
            <a:hlinkClick r:id="rId3"/>
          </p:cNvPr>
          <p:cNvPicPr preferRelativeResize="0"/>
          <p:nvPr/>
        </p:nvPicPr>
        <p:blipFill rotWithShape="1">
          <a:blip r:embed="rId4">
            <a:alphaModFix/>
          </a:blip>
          <a:srcRect b="0" l="1426" r="2206" t="4498"/>
          <a:stretch/>
        </p:blipFill>
        <p:spPr>
          <a:xfrm>
            <a:off x="313013" y="1600875"/>
            <a:ext cx="8517975" cy="2946975"/>
          </a:xfrm>
          <a:prstGeom prst="rect">
            <a:avLst/>
          </a:prstGeom>
          <a:noFill/>
          <a:ln cap="flat" cmpd="sng" w="9525">
            <a:solidFill>
              <a:srgbClr val="0000FF"/>
            </a:solidFill>
            <a:prstDash val="solid"/>
            <a:round/>
            <a:headEnd len="sm" w="sm" type="none"/>
            <a:tailEnd len="sm" w="sm" type="none"/>
          </a:ln>
        </p:spPr>
      </p:pic>
      <p:sp>
        <p:nvSpPr>
          <p:cNvPr id="169" name="Google Shape;169;p27"/>
          <p:cNvSpPr/>
          <p:nvPr/>
        </p:nvSpPr>
        <p:spPr>
          <a:xfrm>
            <a:off x="8409350" y="1722025"/>
            <a:ext cx="391800" cy="2424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173" name="Shape 173"/>
        <p:cNvGrpSpPr/>
        <p:nvPr/>
      </p:nvGrpSpPr>
      <p:grpSpPr>
        <a:xfrm>
          <a:off x="0" y="0"/>
          <a:ext cx="0" cy="0"/>
          <a:chOff x="0" y="0"/>
          <a:chExt cx="0" cy="0"/>
        </a:xfrm>
      </p:grpSpPr>
      <p:pic>
        <p:nvPicPr>
          <p:cNvPr id="174" name="Google Shape;174;p28"/>
          <p:cNvPicPr preferRelativeResize="0"/>
          <p:nvPr/>
        </p:nvPicPr>
        <p:blipFill>
          <a:blip r:embed="rId3">
            <a:alphaModFix/>
          </a:blip>
          <a:stretch>
            <a:fillRect/>
          </a:stretch>
        </p:blipFill>
        <p:spPr>
          <a:xfrm>
            <a:off x="1967125" y="438348"/>
            <a:ext cx="5209751" cy="5099326"/>
          </a:xfrm>
          <a:prstGeom prst="rect">
            <a:avLst/>
          </a:prstGeom>
          <a:noFill/>
          <a:ln cap="flat" cmpd="sng" w="19050">
            <a:solidFill>
              <a:srgbClr val="FFFFFF"/>
            </a:solidFill>
            <a:prstDash val="solid"/>
            <a:round/>
            <a:headEnd len="sm" w="sm" type="none"/>
            <a:tailEnd len="sm" w="sm" type="none"/>
          </a:ln>
        </p:spPr>
      </p:pic>
      <p:sp>
        <p:nvSpPr>
          <p:cNvPr id="175" name="Google Shape;175;p28"/>
          <p:cNvSpPr txBox="1"/>
          <p:nvPr/>
        </p:nvSpPr>
        <p:spPr>
          <a:xfrm>
            <a:off x="2556750" y="5751767"/>
            <a:ext cx="4030500" cy="614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u="sng">
                <a:solidFill>
                  <a:schemeClr val="hlink"/>
                </a:solidFill>
                <a:latin typeface="Comfortaa"/>
                <a:ea typeface="Comfortaa"/>
                <a:cs typeface="Comfortaa"/>
                <a:sym typeface="Comfortaa"/>
                <a:hlinkClick r:id="rId4"/>
              </a:rPr>
              <a:t>https://twitter.com/finiteeyes</a:t>
            </a:r>
            <a:endParaRPr sz="1800">
              <a:latin typeface="Comfortaa"/>
              <a:ea typeface="Comfortaa"/>
              <a:cs typeface="Comfortaa"/>
              <a:sym typeface="Comfortaa"/>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29"/>
          <p:cNvSpPr/>
          <p:nvPr/>
        </p:nvSpPr>
        <p:spPr>
          <a:xfrm>
            <a:off x="4653900" y="-105700"/>
            <a:ext cx="4490100" cy="69639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1" name="Google Shape;181;p29"/>
          <p:cNvPicPr preferRelativeResize="0"/>
          <p:nvPr/>
        </p:nvPicPr>
        <p:blipFill>
          <a:blip r:embed="rId3">
            <a:alphaModFix/>
          </a:blip>
          <a:stretch>
            <a:fillRect/>
          </a:stretch>
        </p:blipFill>
        <p:spPr>
          <a:xfrm>
            <a:off x="-367700" y="799025"/>
            <a:ext cx="4939700" cy="4652500"/>
          </a:xfrm>
          <a:prstGeom prst="rect">
            <a:avLst/>
          </a:prstGeom>
          <a:noFill/>
          <a:ln cap="flat" cmpd="sng" w="9525">
            <a:solidFill>
              <a:srgbClr val="000000"/>
            </a:solidFill>
            <a:prstDash val="solid"/>
            <a:round/>
            <a:headEnd len="sm" w="sm" type="none"/>
            <a:tailEnd len="sm" w="sm" type="none"/>
          </a:ln>
        </p:spPr>
      </p:pic>
      <p:pic>
        <p:nvPicPr>
          <p:cNvPr id="182" name="Google Shape;182;p29"/>
          <p:cNvPicPr preferRelativeResize="0"/>
          <p:nvPr/>
        </p:nvPicPr>
        <p:blipFill>
          <a:blip r:embed="rId4">
            <a:alphaModFix/>
          </a:blip>
          <a:stretch>
            <a:fillRect/>
          </a:stretch>
        </p:blipFill>
        <p:spPr>
          <a:xfrm>
            <a:off x="4716301" y="799023"/>
            <a:ext cx="4753246" cy="4652500"/>
          </a:xfrm>
          <a:prstGeom prst="rect">
            <a:avLst/>
          </a:prstGeom>
          <a:noFill/>
          <a:ln cap="flat" cmpd="sng" w="9525">
            <a:solidFill>
              <a:srgbClr val="FFFFFF"/>
            </a:solidFill>
            <a:prstDash val="solid"/>
            <a:round/>
            <a:headEnd len="sm" w="sm" type="none"/>
            <a:tailEnd len="sm" w="sm" type="none"/>
          </a:ln>
        </p:spPr>
      </p:pic>
      <p:sp>
        <p:nvSpPr>
          <p:cNvPr id="183" name="Google Shape;183;p29"/>
          <p:cNvSpPr txBox="1"/>
          <p:nvPr/>
        </p:nvSpPr>
        <p:spPr>
          <a:xfrm>
            <a:off x="383400" y="5952850"/>
            <a:ext cx="4188600" cy="4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0000"/>
                </a:solidFill>
                <a:latin typeface="Roboto"/>
                <a:ea typeface="Roboto"/>
                <a:cs typeface="Roboto"/>
                <a:sym typeface="Roboto"/>
              </a:rPr>
              <a:t>gig</a:t>
            </a:r>
            <a:endParaRPr b="1" sz="2400">
              <a:solidFill>
                <a:srgbClr val="FF0000"/>
              </a:solidFill>
              <a:latin typeface="Roboto"/>
              <a:ea typeface="Roboto"/>
              <a:cs typeface="Roboto"/>
              <a:sym typeface="Roboto"/>
            </a:endParaRPr>
          </a:p>
        </p:txBody>
      </p:sp>
      <p:sp>
        <p:nvSpPr>
          <p:cNvPr id="184" name="Google Shape;184;p29"/>
          <p:cNvSpPr txBox="1"/>
          <p:nvPr/>
        </p:nvSpPr>
        <p:spPr>
          <a:xfrm>
            <a:off x="4716300" y="5952850"/>
            <a:ext cx="4030500" cy="4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0000"/>
                </a:solidFill>
                <a:latin typeface="Roboto"/>
                <a:ea typeface="Roboto"/>
                <a:cs typeface="Roboto"/>
                <a:sym typeface="Roboto"/>
              </a:rPr>
              <a:t>gift</a:t>
            </a:r>
            <a:endParaRPr b="1" sz="2400">
              <a:solidFill>
                <a:srgbClr val="FF0000"/>
              </a:solidFill>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pic>
        <p:nvPicPr>
          <p:cNvPr id="189" name="Google Shape;189;p30"/>
          <p:cNvPicPr preferRelativeResize="0"/>
          <p:nvPr/>
        </p:nvPicPr>
        <p:blipFill>
          <a:blip r:embed="rId3">
            <a:alphaModFix/>
          </a:blip>
          <a:stretch>
            <a:fillRect/>
          </a:stretch>
        </p:blipFill>
        <p:spPr>
          <a:xfrm>
            <a:off x="773037" y="2643767"/>
            <a:ext cx="3409575" cy="1177850"/>
          </a:xfrm>
          <a:prstGeom prst="rect">
            <a:avLst/>
          </a:prstGeom>
          <a:noFill/>
          <a:ln>
            <a:noFill/>
          </a:ln>
        </p:spPr>
      </p:pic>
      <p:pic>
        <p:nvPicPr>
          <p:cNvPr id="190" name="Google Shape;190;p30"/>
          <p:cNvPicPr preferRelativeResize="0"/>
          <p:nvPr/>
        </p:nvPicPr>
        <p:blipFill rotWithShape="1">
          <a:blip r:embed="rId4">
            <a:alphaModFix/>
          </a:blip>
          <a:srcRect b="5231" l="5194" r="4933" t="0"/>
          <a:stretch/>
        </p:blipFill>
        <p:spPr>
          <a:xfrm>
            <a:off x="5442137" y="1606600"/>
            <a:ext cx="2578825" cy="3454100"/>
          </a:xfrm>
          <a:prstGeom prst="rect">
            <a:avLst/>
          </a:prstGeom>
          <a:noFill/>
          <a:ln>
            <a:noFill/>
          </a:ln>
        </p:spPr>
      </p:pic>
      <p:sp>
        <p:nvSpPr>
          <p:cNvPr id="191" name="Google Shape;191;p30"/>
          <p:cNvSpPr txBox="1"/>
          <p:nvPr/>
        </p:nvSpPr>
        <p:spPr>
          <a:xfrm>
            <a:off x="383400" y="5952850"/>
            <a:ext cx="4188600" cy="4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0000"/>
                </a:solidFill>
                <a:latin typeface="Roboto"/>
                <a:ea typeface="Roboto"/>
                <a:cs typeface="Roboto"/>
                <a:sym typeface="Roboto"/>
              </a:rPr>
              <a:t>gig</a:t>
            </a:r>
            <a:endParaRPr b="1" sz="2400">
              <a:solidFill>
                <a:srgbClr val="FF0000"/>
              </a:solidFill>
              <a:latin typeface="Roboto"/>
              <a:ea typeface="Roboto"/>
              <a:cs typeface="Roboto"/>
              <a:sym typeface="Roboto"/>
            </a:endParaRPr>
          </a:p>
        </p:txBody>
      </p:sp>
      <p:sp>
        <p:nvSpPr>
          <p:cNvPr id="192" name="Google Shape;192;p30"/>
          <p:cNvSpPr txBox="1"/>
          <p:nvPr/>
        </p:nvSpPr>
        <p:spPr>
          <a:xfrm>
            <a:off x="4716300" y="5952850"/>
            <a:ext cx="4030500" cy="4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0000"/>
                </a:solidFill>
                <a:latin typeface="Roboto"/>
                <a:ea typeface="Roboto"/>
                <a:cs typeface="Roboto"/>
                <a:sym typeface="Roboto"/>
              </a:rPr>
              <a:t>gift</a:t>
            </a:r>
            <a:endParaRPr b="1" sz="2400">
              <a:solidFill>
                <a:srgbClr val="FF0000"/>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pic>
        <p:nvPicPr>
          <p:cNvPr id="197" name="Google Shape;197;p31"/>
          <p:cNvPicPr preferRelativeResize="0"/>
          <p:nvPr/>
        </p:nvPicPr>
        <p:blipFill>
          <a:blip r:embed="rId3">
            <a:alphaModFix/>
          </a:blip>
          <a:stretch>
            <a:fillRect/>
          </a:stretch>
        </p:blipFill>
        <p:spPr>
          <a:xfrm>
            <a:off x="675875" y="763400"/>
            <a:ext cx="3152775" cy="4762500"/>
          </a:xfrm>
          <a:prstGeom prst="rect">
            <a:avLst/>
          </a:prstGeom>
          <a:noFill/>
          <a:ln>
            <a:noFill/>
          </a:ln>
        </p:spPr>
      </p:pic>
      <p:sp>
        <p:nvSpPr>
          <p:cNvPr id="198" name="Google Shape;198;p31"/>
          <p:cNvSpPr txBox="1"/>
          <p:nvPr/>
        </p:nvSpPr>
        <p:spPr>
          <a:xfrm>
            <a:off x="4732825" y="715400"/>
            <a:ext cx="4178700" cy="485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FFFFFF"/>
                </a:solidFill>
                <a:latin typeface="Roboto"/>
                <a:ea typeface="Roboto"/>
                <a:cs typeface="Roboto"/>
                <a:sym typeface="Roboto"/>
              </a:rPr>
              <a:t>“With the quick growth of the internet in work placement in the late 1990s, first through Craigslist and today through Upwork … short-term work gained a new name: gig labor.”</a:t>
            </a:r>
            <a:endParaRPr sz="2400">
              <a:solidFill>
                <a:srgbClr val="FFFFFF"/>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4"/>
          <p:cNvSpPr txBox="1"/>
          <p:nvPr>
            <p:ph type="title"/>
          </p:nvPr>
        </p:nvSpPr>
        <p:spPr>
          <a:xfrm>
            <a:off x="490250" y="701800"/>
            <a:ext cx="6663300" cy="545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this presentation is available at </a:t>
            </a:r>
            <a:r>
              <a:rPr lang="en" u="sng">
                <a:solidFill>
                  <a:srgbClr val="1C4587"/>
                </a:solidFill>
                <a:hlinkClick r:id="rId3"/>
              </a:rPr>
              <a:t>http://bit.ly/GiftGigOER</a:t>
            </a:r>
            <a:endParaRPr/>
          </a:p>
        </p:txBody>
      </p:sp>
      <p:sp>
        <p:nvSpPr>
          <p:cNvPr id="92" name="Google Shape;92;p14"/>
          <p:cNvSpPr txBox="1"/>
          <p:nvPr/>
        </p:nvSpPr>
        <p:spPr>
          <a:xfrm>
            <a:off x="755550" y="5128975"/>
            <a:ext cx="7933200" cy="8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u="sng">
                <a:solidFill>
                  <a:srgbClr val="0000FF"/>
                </a:solidFill>
                <a:highlight>
                  <a:srgbClr val="FFFFFF"/>
                </a:highlight>
                <a:hlinkClick r:id="rId4"/>
              </a:rPr>
              <a:t>"Gift Economies in the Gig Economy"</a:t>
            </a:r>
            <a:r>
              <a:rPr lang="en" sz="2400">
                <a:highlight>
                  <a:srgbClr val="FFFFFF"/>
                </a:highlight>
              </a:rPr>
              <a:t> </a:t>
            </a:r>
            <a:endParaRPr sz="2400">
              <a:highlight>
                <a:srgbClr val="FFFFFF"/>
              </a:highlight>
            </a:endParaRPr>
          </a:p>
          <a:p>
            <a:pPr indent="0" lvl="0" marL="0" rtl="0" algn="l">
              <a:spcBef>
                <a:spcPts val="0"/>
              </a:spcBef>
              <a:spcAft>
                <a:spcPts val="0"/>
              </a:spcAft>
              <a:buNone/>
            </a:pPr>
            <a:r>
              <a:rPr lang="en" sz="2400">
                <a:highlight>
                  <a:srgbClr val="FFFFFF"/>
                </a:highlight>
              </a:rPr>
              <a:t>by </a:t>
            </a:r>
            <a:r>
              <a:rPr lang="en" sz="2400">
                <a:solidFill>
                  <a:srgbClr val="0000FF"/>
                </a:solidFill>
                <a:highlight>
                  <a:srgbClr val="FFFFFF"/>
                </a:highlight>
              </a:rPr>
              <a:t>Matthew Cheney</a:t>
            </a:r>
            <a:r>
              <a:rPr lang="en" sz="2400">
                <a:highlight>
                  <a:srgbClr val="FFFFFF"/>
                </a:highlight>
              </a:rPr>
              <a:t> is licensed under </a:t>
            </a:r>
            <a:r>
              <a:rPr lang="en" sz="2400" u="sng">
                <a:solidFill>
                  <a:srgbClr val="0000FF"/>
                </a:solidFill>
                <a:highlight>
                  <a:srgbClr val="FFFFFF"/>
                </a:highlight>
                <a:hlinkClick r:id="rId5"/>
              </a:rPr>
              <a:t>CC BY-NC-SA 4.0</a:t>
            </a:r>
            <a:endParaRPr sz="2400">
              <a:latin typeface="Roboto"/>
              <a:ea typeface="Roboto"/>
              <a:cs typeface="Roboto"/>
              <a:sym typeface="Roboto"/>
            </a:endParaRPr>
          </a:p>
          <a:p>
            <a:pPr indent="0" lvl="0" marL="0" rtl="0" algn="l">
              <a:spcBef>
                <a:spcPts val="0"/>
              </a:spcBef>
              <a:spcAft>
                <a:spcPts val="0"/>
              </a:spcAft>
              <a:buNone/>
            </a:pPr>
            <a:r>
              <a:t/>
            </a:r>
            <a:endParaRPr sz="2400">
              <a:latin typeface="Roboto"/>
              <a:ea typeface="Roboto"/>
              <a:cs typeface="Roboto"/>
              <a:sym typeface="Roboto"/>
            </a:endParaRPr>
          </a:p>
        </p:txBody>
      </p:sp>
      <p:pic>
        <p:nvPicPr>
          <p:cNvPr descr="Creative Commons License" id="93" name="Google Shape;93;p14"/>
          <p:cNvPicPr preferRelativeResize="0"/>
          <p:nvPr/>
        </p:nvPicPr>
        <p:blipFill>
          <a:blip r:embed="rId6">
            <a:alphaModFix/>
          </a:blip>
          <a:stretch>
            <a:fillRect/>
          </a:stretch>
        </p:blipFill>
        <p:spPr>
          <a:xfrm>
            <a:off x="825725" y="6156100"/>
            <a:ext cx="1397650" cy="4923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32"/>
          <p:cNvSpPr txBox="1"/>
          <p:nvPr/>
        </p:nvSpPr>
        <p:spPr>
          <a:xfrm>
            <a:off x="4732800" y="526467"/>
            <a:ext cx="4411200" cy="485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FFFFFF"/>
                </a:solidFill>
                <a:latin typeface="Roboto"/>
                <a:ea typeface="Roboto"/>
                <a:cs typeface="Roboto"/>
                <a:sym typeface="Roboto"/>
              </a:rPr>
              <a:t>“After the Great Recession, Americans in need of work turned to the gig economy to get them through, and once again Silicon Valley had a boom. Firms that had formerly outsourced through temp agencies and consultancies could now do so with a website as the middleman.”</a:t>
            </a:r>
            <a:endParaRPr sz="2400">
              <a:solidFill>
                <a:srgbClr val="FFFFFF"/>
              </a:solidFill>
              <a:latin typeface="Roboto"/>
              <a:ea typeface="Roboto"/>
              <a:cs typeface="Roboto"/>
              <a:sym typeface="Roboto"/>
            </a:endParaRPr>
          </a:p>
        </p:txBody>
      </p:sp>
      <p:pic>
        <p:nvPicPr>
          <p:cNvPr id="204" name="Google Shape;204;p32"/>
          <p:cNvPicPr preferRelativeResize="0"/>
          <p:nvPr/>
        </p:nvPicPr>
        <p:blipFill>
          <a:blip r:embed="rId3">
            <a:alphaModFix/>
          </a:blip>
          <a:stretch>
            <a:fillRect/>
          </a:stretch>
        </p:blipFill>
        <p:spPr>
          <a:xfrm>
            <a:off x="675875" y="763400"/>
            <a:ext cx="3152775" cy="47625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33"/>
          <p:cNvSpPr txBox="1"/>
          <p:nvPr/>
        </p:nvSpPr>
        <p:spPr>
          <a:xfrm>
            <a:off x="4732800" y="254000"/>
            <a:ext cx="4411200" cy="559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FFFFFF"/>
                </a:solidFill>
                <a:latin typeface="Roboto"/>
                <a:ea typeface="Roboto"/>
                <a:cs typeface="Roboto"/>
                <a:sym typeface="Roboto"/>
              </a:rPr>
              <a:t>“This gig economy may appear to be driven by new technology, or even just Uber, but behind it is a deep history of the making and unmaking of what most of us consider to be our dream— economic security—and that story is more about management ideas and business values than about any app.”</a:t>
            </a:r>
            <a:endParaRPr sz="2400">
              <a:solidFill>
                <a:srgbClr val="FFFFFF"/>
              </a:solidFill>
              <a:latin typeface="Roboto"/>
              <a:ea typeface="Roboto"/>
              <a:cs typeface="Roboto"/>
              <a:sym typeface="Roboto"/>
            </a:endParaRPr>
          </a:p>
        </p:txBody>
      </p:sp>
      <p:pic>
        <p:nvPicPr>
          <p:cNvPr id="210" name="Google Shape;210;p33"/>
          <p:cNvPicPr preferRelativeResize="0"/>
          <p:nvPr/>
        </p:nvPicPr>
        <p:blipFill>
          <a:blip r:embed="rId3">
            <a:alphaModFix/>
          </a:blip>
          <a:stretch>
            <a:fillRect/>
          </a:stretch>
        </p:blipFill>
        <p:spPr>
          <a:xfrm>
            <a:off x="675875" y="763400"/>
            <a:ext cx="3152775" cy="47625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pic>
        <p:nvPicPr>
          <p:cNvPr id="215" name="Google Shape;215;p34"/>
          <p:cNvPicPr preferRelativeResize="0"/>
          <p:nvPr/>
        </p:nvPicPr>
        <p:blipFill>
          <a:blip r:embed="rId3">
            <a:alphaModFix/>
          </a:blip>
          <a:stretch>
            <a:fillRect/>
          </a:stretch>
        </p:blipFill>
        <p:spPr>
          <a:xfrm>
            <a:off x="76200" y="295275"/>
            <a:ext cx="8991600" cy="585599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19" name="Shape 219"/>
        <p:cNvGrpSpPr/>
        <p:nvPr/>
      </p:nvGrpSpPr>
      <p:grpSpPr>
        <a:xfrm>
          <a:off x="0" y="0"/>
          <a:ext cx="0" cy="0"/>
          <a:chOff x="0" y="0"/>
          <a:chExt cx="0" cy="0"/>
        </a:xfrm>
      </p:grpSpPr>
      <p:pic>
        <p:nvPicPr>
          <p:cNvPr id="220" name="Google Shape;220;p35"/>
          <p:cNvPicPr preferRelativeResize="0"/>
          <p:nvPr/>
        </p:nvPicPr>
        <p:blipFill>
          <a:blip r:embed="rId3">
            <a:alphaModFix/>
          </a:blip>
          <a:stretch>
            <a:fillRect/>
          </a:stretch>
        </p:blipFill>
        <p:spPr>
          <a:xfrm>
            <a:off x="0" y="1028700"/>
            <a:ext cx="9144000" cy="480061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36"/>
          <p:cNvSpPr/>
          <p:nvPr/>
        </p:nvSpPr>
        <p:spPr>
          <a:xfrm>
            <a:off x="4653900" y="-105700"/>
            <a:ext cx="4490100" cy="69639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6" name="Google Shape;226;p36"/>
          <p:cNvPicPr preferRelativeResize="0"/>
          <p:nvPr/>
        </p:nvPicPr>
        <p:blipFill>
          <a:blip r:embed="rId3">
            <a:alphaModFix/>
          </a:blip>
          <a:stretch>
            <a:fillRect/>
          </a:stretch>
        </p:blipFill>
        <p:spPr>
          <a:xfrm>
            <a:off x="-367700" y="799025"/>
            <a:ext cx="4939700" cy="4652500"/>
          </a:xfrm>
          <a:prstGeom prst="rect">
            <a:avLst/>
          </a:prstGeom>
          <a:noFill/>
          <a:ln cap="flat" cmpd="sng" w="9525">
            <a:solidFill>
              <a:srgbClr val="000000"/>
            </a:solidFill>
            <a:prstDash val="solid"/>
            <a:round/>
            <a:headEnd len="sm" w="sm" type="none"/>
            <a:tailEnd len="sm" w="sm" type="none"/>
          </a:ln>
        </p:spPr>
      </p:pic>
      <p:pic>
        <p:nvPicPr>
          <p:cNvPr id="227" name="Google Shape;227;p36"/>
          <p:cNvPicPr preferRelativeResize="0"/>
          <p:nvPr/>
        </p:nvPicPr>
        <p:blipFill>
          <a:blip r:embed="rId4">
            <a:alphaModFix/>
          </a:blip>
          <a:stretch>
            <a:fillRect/>
          </a:stretch>
        </p:blipFill>
        <p:spPr>
          <a:xfrm>
            <a:off x="4716301" y="799023"/>
            <a:ext cx="4753246" cy="4652500"/>
          </a:xfrm>
          <a:prstGeom prst="rect">
            <a:avLst/>
          </a:prstGeom>
          <a:noFill/>
          <a:ln cap="flat" cmpd="sng" w="9525">
            <a:solidFill>
              <a:srgbClr val="FFFFFF"/>
            </a:solidFill>
            <a:prstDash val="solid"/>
            <a:round/>
            <a:headEnd len="sm" w="sm" type="none"/>
            <a:tailEnd len="sm" w="sm" type="none"/>
          </a:ln>
        </p:spPr>
      </p:pic>
      <p:sp>
        <p:nvSpPr>
          <p:cNvPr id="228" name="Google Shape;228;p36"/>
          <p:cNvSpPr txBox="1"/>
          <p:nvPr/>
        </p:nvSpPr>
        <p:spPr>
          <a:xfrm>
            <a:off x="383400" y="5952850"/>
            <a:ext cx="4188600" cy="4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0000"/>
                </a:solidFill>
                <a:latin typeface="Roboto"/>
                <a:ea typeface="Roboto"/>
                <a:cs typeface="Roboto"/>
                <a:sym typeface="Roboto"/>
              </a:rPr>
              <a:t>gig</a:t>
            </a:r>
            <a:endParaRPr b="1" sz="2400">
              <a:solidFill>
                <a:srgbClr val="FF0000"/>
              </a:solidFill>
              <a:latin typeface="Roboto"/>
              <a:ea typeface="Roboto"/>
              <a:cs typeface="Roboto"/>
              <a:sym typeface="Roboto"/>
            </a:endParaRPr>
          </a:p>
        </p:txBody>
      </p:sp>
      <p:sp>
        <p:nvSpPr>
          <p:cNvPr id="229" name="Google Shape;229;p36"/>
          <p:cNvSpPr txBox="1"/>
          <p:nvPr/>
        </p:nvSpPr>
        <p:spPr>
          <a:xfrm>
            <a:off x="4716300" y="5952850"/>
            <a:ext cx="4030500" cy="4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0000"/>
                </a:solidFill>
                <a:latin typeface="Roboto"/>
                <a:ea typeface="Roboto"/>
                <a:cs typeface="Roboto"/>
                <a:sym typeface="Roboto"/>
              </a:rPr>
              <a:t>gift</a:t>
            </a:r>
            <a:endParaRPr b="1" sz="2400">
              <a:solidFill>
                <a:srgbClr val="FF0000"/>
              </a:solidFill>
              <a:latin typeface="Roboto"/>
              <a:ea typeface="Roboto"/>
              <a:cs typeface="Roboto"/>
              <a:sym typeface="Robo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Google Shape;234;p37"/>
          <p:cNvSpPr/>
          <p:nvPr/>
        </p:nvSpPr>
        <p:spPr>
          <a:xfrm>
            <a:off x="4653900" y="-105700"/>
            <a:ext cx="4490100" cy="69639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5" name="Google Shape;235;p37"/>
          <p:cNvPicPr preferRelativeResize="0"/>
          <p:nvPr/>
        </p:nvPicPr>
        <p:blipFill>
          <a:blip r:embed="rId3">
            <a:alphaModFix/>
          </a:blip>
          <a:stretch>
            <a:fillRect/>
          </a:stretch>
        </p:blipFill>
        <p:spPr>
          <a:xfrm>
            <a:off x="-367700" y="799025"/>
            <a:ext cx="4939700" cy="4652500"/>
          </a:xfrm>
          <a:prstGeom prst="rect">
            <a:avLst/>
          </a:prstGeom>
          <a:noFill/>
          <a:ln cap="flat" cmpd="sng" w="9525">
            <a:solidFill>
              <a:srgbClr val="000000"/>
            </a:solidFill>
            <a:prstDash val="solid"/>
            <a:round/>
            <a:headEnd len="sm" w="sm" type="none"/>
            <a:tailEnd len="sm" w="sm" type="none"/>
          </a:ln>
        </p:spPr>
      </p:pic>
      <p:pic>
        <p:nvPicPr>
          <p:cNvPr id="236" name="Google Shape;236;p37"/>
          <p:cNvPicPr preferRelativeResize="0"/>
          <p:nvPr/>
        </p:nvPicPr>
        <p:blipFill>
          <a:blip r:embed="rId4">
            <a:alphaModFix/>
          </a:blip>
          <a:stretch>
            <a:fillRect/>
          </a:stretch>
        </p:blipFill>
        <p:spPr>
          <a:xfrm>
            <a:off x="4716301" y="799023"/>
            <a:ext cx="4753246" cy="4652500"/>
          </a:xfrm>
          <a:prstGeom prst="rect">
            <a:avLst/>
          </a:prstGeom>
          <a:noFill/>
          <a:ln cap="flat" cmpd="sng" w="9525">
            <a:solidFill>
              <a:srgbClr val="FFFFFF"/>
            </a:solidFill>
            <a:prstDash val="solid"/>
            <a:round/>
            <a:headEnd len="sm" w="sm" type="none"/>
            <a:tailEnd len="sm" w="sm" type="none"/>
          </a:ln>
        </p:spPr>
      </p:pic>
      <p:sp>
        <p:nvSpPr>
          <p:cNvPr id="237" name="Google Shape;237;p37"/>
          <p:cNvSpPr txBox="1"/>
          <p:nvPr/>
        </p:nvSpPr>
        <p:spPr>
          <a:xfrm>
            <a:off x="383400" y="5952850"/>
            <a:ext cx="4188600" cy="4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0000"/>
                </a:solidFill>
                <a:latin typeface="Roboto"/>
                <a:ea typeface="Roboto"/>
                <a:cs typeface="Roboto"/>
                <a:sym typeface="Roboto"/>
              </a:rPr>
              <a:t>gig</a:t>
            </a:r>
            <a:endParaRPr b="1" sz="2400">
              <a:solidFill>
                <a:srgbClr val="FF0000"/>
              </a:solidFill>
              <a:latin typeface="Roboto"/>
              <a:ea typeface="Roboto"/>
              <a:cs typeface="Roboto"/>
              <a:sym typeface="Roboto"/>
            </a:endParaRPr>
          </a:p>
        </p:txBody>
      </p:sp>
      <p:sp>
        <p:nvSpPr>
          <p:cNvPr id="238" name="Google Shape;238;p37"/>
          <p:cNvSpPr txBox="1"/>
          <p:nvPr/>
        </p:nvSpPr>
        <p:spPr>
          <a:xfrm>
            <a:off x="4716300" y="5952850"/>
            <a:ext cx="4030500" cy="4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0000"/>
                </a:solidFill>
                <a:latin typeface="Roboto"/>
                <a:ea typeface="Roboto"/>
                <a:cs typeface="Roboto"/>
                <a:sym typeface="Roboto"/>
              </a:rPr>
              <a:t>gift</a:t>
            </a:r>
            <a:endParaRPr b="1" sz="2400">
              <a:solidFill>
                <a:srgbClr val="FF0000"/>
              </a:solidFill>
              <a:latin typeface="Roboto"/>
              <a:ea typeface="Roboto"/>
              <a:cs typeface="Roboto"/>
              <a:sym typeface="Roboto"/>
            </a:endParaRPr>
          </a:p>
        </p:txBody>
      </p:sp>
      <p:sp>
        <p:nvSpPr>
          <p:cNvPr id="239" name="Google Shape;239;p37"/>
          <p:cNvSpPr txBox="1"/>
          <p:nvPr/>
        </p:nvSpPr>
        <p:spPr>
          <a:xfrm>
            <a:off x="2411250" y="1896325"/>
            <a:ext cx="4321500" cy="245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800">
                <a:solidFill>
                  <a:srgbClr val="FFFF00"/>
                </a:solidFill>
                <a:highlight>
                  <a:srgbClr val="0000FF"/>
                </a:highlight>
                <a:latin typeface="Economica"/>
                <a:ea typeface="Economica"/>
                <a:cs typeface="Economica"/>
                <a:sym typeface="Economica"/>
              </a:rPr>
              <a:t>desire for</a:t>
            </a:r>
            <a:endParaRPr b="1" sz="4800">
              <a:solidFill>
                <a:srgbClr val="FFFF00"/>
              </a:solidFill>
              <a:highlight>
                <a:srgbClr val="0000FF"/>
              </a:highlight>
              <a:latin typeface="Economica"/>
              <a:ea typeface="Economica"/>
              <a:cs typeface="Economica"/>
              <a:sym typeface="Economica"/>
            </a:endParaRPr>
          </a:p>
          <a:p>
            <a:pPr indent="0" lvl="0" marL="0" rtl="0" algn="ctr">
              <a:spcBef>
                <a:spcPts val="0"/>
              </a:spcBef>
              <a:spcAft>
                <a:spcPts val="0"/>
              </a:spcAft>
              <a:buNone/>
            </a:pPr>
            <a:r>
              <a:rPr b="1" lang="en" sz="4800">
                <a:solidFill>
                  <a:srgbClr val="FFFF00"/>
                </a:solidFill>
                <a:highlight>
                  <a:srgbClr val="0000FF"/>
                </a:highlight>
                <a:latin typeface="Economica"/>
                <a:ea typeface="Economica"/>
                <a:cs typeface="Economica"/>
                <a:sym typeface="Economica"/>
              </a:rPr>
              <a:t>fulfilling work</a:t>
            </a:r>
            <a:endParaRPr b="1" sz="4800">
              <a:solidFill>
                <a:srgbClr val="FFFF00"/>
              </a:solidFill>
              <a:highlight>
                <a:srgbClr val="0000FF"/>
              </a:highlight>
              <a:latin typeface="Economica"/>
              <a:ea typeface="Economica"/>
              <a:cs typeface="Economica"/>
              <a:sym typeface="Economica"/>
            </a:endParaRPr>
          </a:p>
          <a:p>
            <a:pPr indent="0" lvl="0" marL="0" rtl="0" algn="ctr">
              <a:spcBef>
                <a:spcPts val="0"/>
              </a:spcBef>
              <a:spcAft>
                <a:spcPts val="0"/>
              </a:spcAft>
              <a:buNone/>
            </a:pPr>
            <a:r>
              <a:rPr b="1" lang="en" sz="4800">
                <a:solidFill>
                  <a:srgbClr val="FFFF00"/>
                </a:solidFill>
                <a:highlight>
                  <a:srgbClr val="0000FF"/>
                </a:highlight>
                <a:latin typeface="Economica"/>
                <a:ea typeface="Economica"/>
                <a:cs typeface="Economica"/>
                <a:sym typeface="Economica"/>
              </a:rPr>
              <a:t>and</a:t>
            </a:r>
            <a:endParaRPr b="1" sz="4800">
              <a:solidFill>
                <a:srgbClr val="FFFF00"/>
              </a:solidFill>
              <a:highlight>
                <a:srgbClr val="0000FF"/>
              </a:highlight>
              <a:latin typeface="Economica"/>
              <a:ea typeface="Economica"/>
              <a:cs typeface="Economica"/>
              <a:sym typeface="Economica"/>
            </a:endParaRPr>
          </a:p>
          <a:p>
            <a:pPr indent="0" lvl="0" marL="0" rtl="0" algn="ctr">
              <a:spcBef>
                <a:spcPts val="0"/>
              </a:spcBef>
              <a:spcAft>
                <a:spcPts val="0"/>
              </a:spcAft>
              <a:buNone/>
            </a:pPr>
            <a:r>
              <a:rPr b="1" lang="en" sz="4800">
                <a:solidFill>
                  <a:srgbClr val="FFFF00"/>
                </a:solidFill>
                <a:highlight>
                  <a:srgbClr val="0000FF"/>
                </a:highlight>
                <a:latin typeface="Economica"/>
                <a:ea typeface="Economica"/>
                <a:cs typeface="Economica"/>
                <a:sym typeface="Economica"/>
              </a:rPr>
              <a:t>to make a living</a:t>
            </a:r>
            <a:endParaRPr b="1" sz="4800">
              <a:solidFill>
                <a:srgbClr val="FFFF00"/>
              </a:solidFill>
              <a:highlight>
                <a:srgbClr val="0000FF"/>
              </a:highlight>
              <a:latin typeface="Economica"/>
              <a:ea typeface="Economica"/>
              <a:cs typeface="Economica"/>
              <a:sym typeface="Economica"/>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38"/>
          <p:cNvSpPr txBox="1"/>
          <p:nvPr>
            <p:ph type="title"/>
          </p:nvPr>
        </p:nvSpPr>
        <p:spPr>
          <a:xfrm>
            <a:off x="311700" y="1674733"/>
            <a:ext cx="8520600" cy="2707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the problem</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Google Shape;249;p39"/>
          <p:cNvSpPr txBox="1"/>
          <p:nvPr>
            <p:ph type="title"/>
          </p:nvPr>
        </p:nvSpPr>
        <p:spPr>
          <a:xfrm>
            <a:off x="311700" y="2152233"/>
            <a:ext cx="8520600" cy="1480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7200"/>
              <a:t>general economy</a:t>
            </a:r>
            <a:endParaRPr sz="7200"/>
          </a:p>
        </p:txBody>
      </p:sp>
      <p:sp>
        <p:nvSpPr>
          <p:cNvPr id="250" name="Google Shape;250;p39"/>
          <p:cNvSpPr txBox="1"/>
          <p:nvPr>
            <p:ph idx="1" type="body"/>
          </p:nvPr>
        </p:nvSpPr>
        <p:spPr>
          <a:xfrm>
            <a:off x="311700" y="3633033"/>
            <a:ext cx="8520600" cy="24381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sz="4800">
                <a:solidFill>
                  <a:srgbClr val="FFFF00"/>
                </a:solidFill>
              </a:rPr>
              <a:t>is closer to the gig economy than the gift economy</a:t>
            </a:r>
            <a:endParaRPr sz="4800">
              <a:solidFill>
                <a:srgbClr val="FFFF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40"/>
          <p:cNvSpPr txBox="1"/>
          <p:nvPr>
            <p:ph idx="1" type="body"/>
          </p:nvPr>
        </p:nvSpPr>
        <p:spPr>
          <a:xfrm>
            <a:off x="311700" y="2210000"/>
            <a:ext cx="8520600" cy="35373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sz="4800">
                <a:solidFill>
                  <a:srgbClr val="FFFF00"/>
                </a:solidFill>
              </a:rPr>
              <a:t>so any gift economy is in danger of being deformed by the gig economy</a:t>
            </a:r>
            <a:endParaRPr sz="4800">
              <a:solidFill>
                <a:srgbClr val="FFFF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8E7CC3"/>
        </a:solidFill>
      </p:bgPr>
    </p:bg>
    <p:spTree>
      <p:nvGrpSpPr>
        <p:cNvPr id="259" name="Shape 259"/>
        <p:cNvGrpSpPr/>
        <p:nvPr/>
      </p:nvGrpSpPr>
      <p:grpSpPr>
        <a:xfrm>
          <a:off x="0" y="0"/>
          <a:ext cx="0" cy="0"/>
          <a:chOff x="0" y="0"/>
          <a:chExt cx="0" cy="0"/>
        </a:xfrm>
      </p:grpSpPr>
      <p:pic>
        <p:nvPicPr>
          <p:cNvPr id="260" name="Google Shape;260;p41"/>
          <p:cNvPicPr preferRelativeResize="0"/>
          <p:nvPr/>
        </p:nvPicPr>
        <p:blipFill>
          <a:blip r:embed="rId3">
            <a:alphaModFix/>
          </a:blip>
          <a:stretch>
            <a:fillRect/>
          </a:stretch>
        </p:blipFill>
        <p:spPr>
          <a:xfrm>
            <a:off x="3455050" y="1939733"/>
            <a:ext cx="2233900" cy="2233900"/>
          </a:xfrm>
          <a:prstGeom prst="rect">
            <a:avLst/>
          </a:prstGeom>
          <a:noFill/>
          <a:ln>
            <a:noFill/>
          </a:ln>
        </p:spPr>
      </p:pic>
      <p:pic>
        <p:nvPicPr>
          <p:cNvPr descr="►Click here to download a FREE sound effect pack - http://adf.ly/1QxZbn &#10;►For discounted steam games, skins and keys check out - https://www.g2a.com/r/gamingsoundfx&#10;&#10;&#10;FAQ:&#10;&#10;► How do I download this sound effect?&#10;Copy the URL from the search bar at the top of the page. &#10;Head over to http://adf.ly/1QxUKD and paste in the URL. Click convert video and then download. Enjoy!&#10;&#10;&#10;► Can I use these sound effects in my videos?&#10;Yes. You can use these sound effects in your videos without infringing copyright.&#10;&#10;&#10;► Do you own these sounds?&#10;No. I don't own these sounds, I have merely sourced them from the internet and edited them and uploaded them for ease of use to the Youtube community.&#10;&#10;&#10;► Do you make money from these sound effects?&#10;No. I have never made money selling or distributing these sound effects. As a means of saying thank you, I would greatly appreciate it if you downloaded the FREE sound effect pack that I have made by clicking the link above." id="261" name="Google Shape;261;p41" title="Sad Trombone - Gaming Sound Effect (HD)">
            <a:hlinkClick r:id="rId4"/>
          </p:cNvPr>
          <p:cNvPicPr preferRelativeResize="0"/>
          <p:nvPr/>
        </p:nvPicPr>
        <p:blipFill>
          <a:blip r:embed="rId5">
            <a:alphaModFix/>
          </a:blip>
          <a:stretch>
            <a:fillRect/>
          </a:stretch>
        </p:blipFill>
        <p:spPr>
          <a:xfrm>
            <a:off x="267650" y="5711967"/>
            <a:ext cx="942826" cy="707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5"/>
          <p:cNvSpPr txBox="1"/>
          <p:nvPr>
            <p:ph type="title"/>
          </p:nvPr>
        </p:nvSpPr>
        <p:spPr>
          <a:xfrm>
            <a:off x="311700" y="546667"/>
            <a:ext cx="8520600" cy="81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Preface: Note on method</a:t>
            </a:r>
            <a:endParaRPr/>
          </a:p>
        </p:txBody>
      </p:sp>
      <p:sp>
        <p:nvSpPr>
          <p:cNvPr id="99" name="Google Shape;99;p15"/>
          <p:cNvSpPr txBox="1"/>
          <p:nvPr>
            <p:ph idx="1" type="body"/>
          </p:nvPr>
        </p:nvSpPr>
        <p:spPr>
          <a:xfrm>
            <a:off x="311700" y="1639833"/>
            <a:ext cx="8708700" cy="380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500"/>
              <a:t>This presentation is a sketch. </a:t>
            </a:r>
            <a:endParaRPr sz="2500"/>
          </a:p>
          <a:p>
            <a:pPr indent="0" lvl="0" marL="0" rtl="0" algn="l">
              <a:spcBef>
                <a:spcPts val="1600"/>
              </a:spcBef>
              <a:spcAft>
                <a:spcPts val="0"/>
              </a:spcAft>
              <a:buNone/>
            </a:pPr>
            <a:r>
              <a:rPr lang="en" sz="2500"/>
              <a:t>Every topic could be expanded to significantly greater depth.</a:t>
            </a:r>
            <a:endParaRPr sz="2500"/>
          </a:p>
          <a:p>
            <a:pPr indent="0" lvl="0" marL="0" rtl="0" algn="l">
              <a:spcBef>
                <a:spcPts val="1600"/>
              </a:spcBef>
              <a:spcAft>
                <a:spcPts val="0"/>
              </a:spcAft>
              <a:buNone/>
            </a:pPr>
            <a:r>
              <a:rPr lang="en" sz="2500"/>
              <a:t>Our time is short.</a:t>
            </a:r>
            <a:endParaRPr sz="2500"/>
          </a:p>
          <a:p>
            <a:pPr indent="0" lvl="0" marL="0" rtl="0" algn="l">
              <a:spcBef>
                <a:spcPts val="1600"/>
              </a:spcBef>
              <a:spcAft>
                <a:spcPts val="0"/>
              </a:spcAft>
              <a:buNone/>
            </a:pPr>
            <a:r>
              <a:rPr lang="en" sz="2500"/>
              <a:t>Some transitions will be skipped, connections elided, knowledge assumed.</a:t>
            </a:r>
            <a:endParaRPr sz="2500"/>
          </a:p>
          <a:p>
            <a:pPr indent="0" lvl="0" marL="0" rtl="0" algn="l">
              <a:spcBef>
                <a:spcPts val="1600"/>
              </a:spcBef>
              <a:spcAft>
                <a:spcPts val="0"/>
              </a:spcAft>
              <a:buNone/>
            </a:pPr>
            <a:r>
              <a:rPr lang="en" sz="2500"/>
              <a:t>With luck, your curiosity will be sparked.</a:t>
            </a:r>
            <a:endParaRPr sz="2500"/>
          </a:p>
          <a:p>
            <a:pPr indent="0" lvl="0" marL="0" rtl="0" algn="l">
              <a:spcBef>
                <a:spcPts val="1600"/>
              </a:spcBef>
              <a:spcAft>
                <a:spcPts val="160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FF"/>
        </a:solidFill>
      </p:bgPr>
    </p:bg>
    <p:spTree>
      <p:nvGrpSpPr>
        <p:cNvPr id="265" name="Shape 265"/>
        <p:cNvGrpSpPr/>
        <p:nvPr/>
      </p:nvGrpSpPr>
      <p:grpSpPr>
        <a:xfrm>
          <a:off x="0" y="0"/>
          <a:ext cx="0" cy="0"/>
          <a:chOff x="0" y="0"/>
          <a:chExt cx="0" cy="0"/>
        </a:xfrm>
      </p:grpSpPr>
      <p:sp>
        <p:nvSpPr>
          <p:cNvPr id="266" name="Google Shape;266;p42"/>
          <p:cNvSpPr txBox="1"/>
          <p:nvPr/>
        </p:nvSpPr>
        <p:spPr>
          <a:xfrm>
            <a:off x="639900" y="1435800"/>
            <a:ext cx="7864200" cy="224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400">
                <a:solidFill>
                  <a:srgbClr val="FF00FF"/>
                </a:solidFill>
                <a:highlight>
                  <a:srgbClr val="FFFF00"/>
                </a:highlight>
                <a:latin typeface="Righteous"/>
                <a:ea typeface="Righteous"/>
                <a:cs typeface="Righteous"/>
                <a:sym typeface="Righteous"/>
              </a:rPr>
              <a:t>Neoliberalism!</a:t>
            </a:r>
            <a:endParaRPr sz="9400">
              <a:solidFill>
                <a:srgbClr val="FF00FF"/>
              </a:solidFill>
              <a:highlight>
                <a:srgbClr val="FFFF00"/>
              </a:highlight>
              <a:latin typeface="Righteous"/>
              <a:ea typeface="Righteous"/>
              <a:cs typeface="Righteous"/>
              <a:sym typeface="Righteous"/>
            </a:endParaRPr>
          </a:p>
        </p:txBody>
      </p:sp>
      <p:pic>
        <p:nvPicPr>
          <p:cNvPr id="267" name="Google Shape;267;p42"/>
          <p:cNvPicPr preferRelativeResize="0"/>
          <p:nvPr/>
        </p:nvPicPr>
        <p:blipFill>
          <a:blip r:embed="rId3">
            <a:alphaModFix/>
          </a:blip>
          <a:stretch>
            <a:fillRect/>
          </a:stretch>
        </p:blipFill>
        <p:spPr>
          <a:xfrm>
            <a:off x="639900" y="4175800"/>
            <a:ext cx="1706849" cy="1706849"/>
          </a:xfrm>
          <a:prstGeom prst="rect">
            <a:avLst/>
          </a:prstGeom>
          <a:noFill/>
          <a:ln>
            <a:noFill/>
          </a:ln>
        </p:spPr>
      </p:pic>
      <p:pic>
        <p:nvPicPr>
          <p:cNvPr id="268" name="Google Shape;268;p42"/>
          <p:cNvPicPr preferRelativeResize="0"/>
          <p:nvPr/>
        </p:nvPicPr>
        <p:blipFill>
          <a:blip r:embed="rId4">
            <a:alphaModFix/>
          </a:blip>
          <a:stretch>
            <a:fillRect/>
          </a:stretch>
        </p:blipFill>
        <p:spPr>
          <a:xfrm>
            <a:off x="2688162" y="4175800"/>
            <a:ext cx="1706849" cy="1706849"/>
          </a:xfrm>
          <a:prstGeom prst="rect">
            <a:avLst/>
          </a:prstGeom>
          <a:noFill/>
          <a:ln>
            <a:noFill/>
          </a:ln>
        </p:spPr>
      </p:pic>
      <p:pic>
        <p:nvPicPr>
          <p:cNvPr id="269" name="Google Shape;269;p42"/>
          <p:cNvPicPr preferRelativeResize="0"/>
          <p:nvPr/>
        </p:nvPicPr>
        <p:blipFill>
          <a:blip r:embed="rId5">
            <a:alphaModFix/>
          </a:blip>
          <a:stretch>
            <a:fillRect/>
          </a:stretch>
        </p:blipFill>
        <p:spPr>
          <a:xfrm>
            <a:off x="4742711" y="4175800"/>
            <a:ext cx="1706849" cy="1706849"/>
          </a:xfrm>
          <a:prstGeom prst="rect">
            <a:avLst/>
          </a:prstGeom>
          <a:noFill/>
          <a:ln>
            <a:noFill/>
          </a:ln>
        </p:spPr>
      </p:pic>
      <p:pic>
        <p:nvPicPr>
          <p:cNvPr id="270" name="Google Shape;270;p42"/>
          <p:cNvPicPr preferRelativeResize="0"/>
          <p:nvPr/>
        </p:nvPicPr>
        <p:blipFill>
          <a:blip r:embed="rId6">
            <a:alphaModFix/>
          </a:blip>
          <a:stretch>
            <a:fillRect/>
          </a:stretch>
        </p:blipFill>
        <p:spPr>
          <a:xfrm>
            <a:off x="6797248" y="4175800"/>
            <a:ext cx="1706849" cy="1706849"/>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pic>
        <p:nvPicPr>
          <p:cNvPr id="275" name="Google Shape;275;p43"/>
          <p:cNvPicPr preferRelativeResize="0"/>
          <p:nvPr/>
        </p:nvPicPr>
        <p:blipFill>
          <a:blip r:embed="rId3">
            <a:alphaModFix/>
          </a:blip>
          <a:stretch>
            <a:fillRect/>
          </a:stretch>
        </p:blipFill>
        <p:spPr>
          <a:xfrm>
            <a:off x="433150" y="1009650"/>
            <a:ext cx="3205639" cy="4838700"/>
          </a:xfrm>
          <a:prstGeom prst="rect">
            <a:avLst/>
          </a:prstGeom>
          <a:noFill/>
          <a:ln>
            <a:noFill/>
          </a:ln>
        </p:spPr>
      </p:pic>
      <p:sp>
        <p:nvSpPr>
          <p:cNvPr id="276" name="Google Shape;276;p43"/>
          <p:cNvSpPr txBox="1"/>
          <p:nvPr/>
        </p:nvSpPr>
        <p:spPr>
          <a:xfrm>
            <a:off x="3935625" y="923850"/>
            <a:ext cx="4750500" cy="50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800">
                <a:latin typeface="Nunito"/>
                <a:ea typeface="Nunito"/>
                <a:cs typeface="Nunito"/>
                <a:sym typeface="Nunito"/>
              </a:rPr>
              <a:t>“Whereas classical liberalism insisted that capitalism had to be allowed free rein within its sphere, under neoliberalism capitalism no longer has a set sphere. We are always ‘on the clock,’ always accruing (or squandering) various forms of financial and social capital.”</a:t>
            </a:r>
            <a:endParaRPr sz="2800">
              <a:latin typeface="Nunito"/>
              <a:ea typeface="Nunito"/>
              <a:cs typeface="Nunito"/>
              <a:sym typeface="Nunit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Google Shape;281;p44"/>
          <p:cNvSpPr txBox="1"/>
          <p:nvPr/>
        </p:nvSpPr>
        <p:spPr>
          <a:xfrm>
            <a:off x="3962350" y="1816050"/>
            <a:ext cx="4750500" cy="322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600">
                <a:latin typeface="Nunito"/>
                <a:ea typeface="Nunito"/>
                <a:cs typeface="Nunito"/>
                <a:sym typeface="Nunito"/>
              </a:rPr>
              <a:t>“I consider neoliberal ideology a form of theology  — it is a discourse that aims to reshape the world.”</a:t>
            </a:r>
            <a:endParaRPr sz="3600">
              <a:latin typeface="Nunito"/>
              <a:ea typeface="Nunito"/>
              <a:cs typeface="Nunito"/>
              <a:sym typeface="Nunito"/>
            </a:endParaRPr>
          </a:p>
        </p:txBody>
      </p:sp>
      <p:pic>
        <p:nvPicPr>
          <p:cNvPr id="282" name="Google Shape;282;p44"/>
          <p:cNvPicPr preferRelativeResize="0"/>
          <p:nvPr/>
        </p:nvPicPr>
        <p:blipFill>
          <a:blip r:embed="rId3">
            <a:alphaModFix/>
          </a:blip>
          <a:stretch>
            <a:fillRect/>
          </a:stretch>
        </p:blipFill>
        <p:spPr>
          <a:xfrm>
            <a:off x="433150" y="1009650"/>
            <a:ext cx="3205639" cy="48387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86" name="Shape 286"/>
        <p:cNvGrpSpPr/>
        <p:nvPr/>
      </p:nvGrpSpPr>
      <p:grpSpPr>
        <a:xfrm>
          <a:off x="0" y="0"/>
          <a:ext cx="0" cy="0"/>
          <a:chOff x="0" y="0"/>
          <a:chExt cx="0" cy="0"/>
        </a:xfrm>
      </p:grpSpPr>
      <p:sp>
        <p:nvSpPr>
          <p:cNvPr id="287" name="Google Shape;287;p45"/>
          <p:cNvSpPr txBox="1"/>
          <p:nvPr>
            <p:ph idx="4294967295" type="title"/>
          </p:nvPr>
        </p:nvSpPr>
        <p:spPr>
          <a:xfrm>
            <a:off x="490250" y="701800"/>
            <a:ext cx="5156700" cy="545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solidFill>
                  <a:srgbClr val="FF0000"/>
                </a:solidFill>
              </a:rPr>
              <a:t>We know that a key feature of neoliberalism is its ability to commodify almost everything, including resistance.</a:t>
            </a:r>
            <a:endParaRPr sz="3600">
              <a:solidFill>
                <a:srgbClr val="FF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91" name="Shape 291"/>
        <p:cNvGrpSpPr/>
        <p:nvPr/>
      </p:nvGrpSpPr>
      <p:grpSpPr>
        <a:xfrm>
          <a:off x="0" y="0"/>
          <a:ext cx="0" cy="0"/>
          <a:chOff x="0" y="0"/>
          <a:chExt cx="0" cy="0"/>
        </a:xfrm>
      </p:grpSpPr>
      <p:sp>
        <p:nvSpPr>
          <p:cNvPr id="292" name="Google Shape;292;p46"/>
          <p:cNvSpPr txBox="1"/>
          <p:nvPr>
            <p:ph idx="4294967295" type="title"/>
          </p:nvPr>
        </p:nvSpPr>
        <p:spPr>
          <a:xfrm>
            <a:off x="490250" y="701800"/>
            <a:ext cx="5156700" cy="545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solidFill>
                  <a:srgbClr val="FF0000"/>
                </a:solidFill>
              </a:rPr>
              <a:t>This is what makes it so difficult to avoid exploitation when trying to creating a gift economy within a neoliberal world.</a:t>
            </a:r>
            <a:endParaRPr sz="3600">
              <a:solidFill>
                <a:srgbClr val="FF0000"/>
              </a:solidFill>
            </a:endParaRPr>
          </a:p>
        </p:txBody>
      </p:sp>
      <p:pic>
        <p:nvPicPr>
          <p:cNvPr id="293" name="Google Shape;293;p46"/>
          <p:cNvPicPr preferRelativeResize="0"/>
          <p:nvPr/>
        </p:nvPicPr>
        <p:blipFill>
          <a:blip r:embed="rId3">
            <a:alphaModFix/>
          </a:blip>
          <a:stretch>
            <a:fillRect/>
          </a:stretch>
        </p:blipFill>
        <p:spPr>
          <a:xfrm>
            <a:off x="5726550" y="1006067"/>
            <a:ext cx="2957650" cy="4845751"/>
          </a:xfrm>
          <a:prstGeom prst="rect">
            <a:avLst/>
          </a:prstGeom>
          <a:noFill/>
          <a:ln cap="flat" cmpd="sng" w="9525">
            <a:solidFill>
              <a:srgbClr val="FF0000"/>
            </a:solidFill>
            <a:prstDash val="solid"/>
            <a:round/>
            <a:headEnd len="sm" w="sm" type="none"/>
            <a:tailEnd len="sm" w="sm" type="none"/>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pic>
        <p:nvPicPr>
          <p:cNvPr id="298" name="Google Shape;298;p47"/>
          <p:cNvPicPr preferRelativeResize="0"/>
          <p:nvPr/>
        </p:nvPicPr>
        <p:blipFill>
          <a:blip r:embed="rId3">
            <a:alphaModFix/>
          </a:blip>
          <a:stretch>
            <a:fillRect/>
          </a:stretch>
        </p:blipFill>
        <p:spPr>
          <a:xfrm>
            <a:off x="-348700" y="0"/>
            <a:ext cx="9604101" cy="68580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2" name="Shape 302"/>
        <p:cNvGrpSpPr/>
        <p:nvPr/>
      </p:nvGrpSpPr>
      <p:grpSpPr>
        <a:xfrm>
          <a:off x="0" y="0"/>
          <a:ext cx="0" cy="0"/>
          <a:chOff x="0" y="0"/>
          <a:chExt cx="0" cy="0"/>
        </a:xfrm>
      </p:grpSpPr>
      <p:pic>
        <p:nvPicPr>
          <p:cNvPr id="303" name="Google Shape;303;p48"/>
          <p:cNvPicPr preferRelativeResize="0"/>
          <p:nvPr/>
        </p:nvPicPr>
        <p:blipFill>
          <a:blip r:embed="rId3">
            <a:alphaModFix/>
          </a:blip>
          <a:stretch>
            <a:fillRect/>
          </a:stretch>
        </p:blipFill>
        <p:spPr>
          <a:xfrm>
            <a:off x="200025" y="1055425"/>
            <a:ext cx="8743950" cy="9288726"/>
          </a:xfrm>
          <a:prstGeom prst="rect">
            <a:avLst/>
          </a:prstGeom>
          <a:noFill/>
          <a:ln>
            <a:noFill/>
          </a:ln>
        </p:spPr>
      </p:pic>
      <p:pic>
        <p:nvPicPr>
          <p:cNvPr id="304" name="Google Shape;304;p48"/>
          <p:cNvPicPr preferRelativeResize="0"/>
          <p:nvPr/>
        </p:nvPicPr>
        <p:blipFill>
          <a:blip r:embed="rId4">
            <a:alphaModFix/>
          </a:blip>
          <a:stretch>
            <a:fillRect/>
          </a:stretch>
        </p:blipFill>
        <p:spPr>
          <a:xfrm>
            <a:off x="0" y="109547"/>
            <a:ext cx="2047875" cy="84965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 name="Shape 308"/>
        <p:cNvGrpSpPr/>
        <p:nvPr/>
      </p:nvGrpSpPr>
      <p:grpSpPr>
        <a:xfrm>
          <a:off x="0" y="0"/>
          <a:ext cx="0" cy="0"/>
          <a:chOff x="0" y="0"/>
          <a:chExt cx="0" cy="0"/>
        </a:xfrm>
      </p:grpSpPr>
      <p:pic>
        <p:nvPicPr>
          <p:cNvPr id="309" name="Google Shape;309;p49"/>
          <p:cNvPicPr preferRelativeResize="0"/>
          <p:nvPr/>
        </p:nvPicPr>
        <p:blipFill rotWithShape="1">
          <a:blip r:embed="rId3">
            <a:alphaModFix/>
          </a:blip>
          <a:srcRect b="5435" l="2997" r="0" t="4725"/>
          <a:stretch/>
        </p:blipFill>
        <p:spPr>
          <a:xfrm>
            <a:off x="252100" y="266700"/>
            <a:ext cx="4319900" cy="6096000"/>
          </a:xfrm>
          <a:prstGeom prst="rect">
            <a:avLst/>
          </a:prstGeom>
          <a:noFill/>
          <a:ln cap="flat" cmpd="sng" w="9525">
            <a:solidFill>
              <a:srgbClr val="000000"/>
            </a:solidFill>
            <a:prstDash val="solid"/>
            <a:round/>
            <a:headEnd len="sm" w="sm" type="none"/>
            <a:tailEnd len="sm" w="sm" type="none"/>
          </a:ln>
        </p:spPr>
      </p:pic>
      <p:pic>
        <p:nvPicPr>
          <p:cNvPr id="310" name="Google Shape;310;p49"/>
          <p:cNvPicPr preferRelativeResize="0"/>
          <p:nvPr/>
        </p:nvPicPr>
        <p:blipFill>
          <a:blip r:embed="rId4">
            <a:alphaModFix/>
          </a:blip>
          <a:stretch>
            <a:fillRect/>
          </a:stretch>
        </p:blipFill>
        <p:spPr>
          <a:xfrm>
            <a:off x="4849451" y="266700"/>
            <a:ext cx="4142148" cy="6096000"/>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pic>
        <p:nvPicPr>
          <p:cNvPr id="315" name="Google Shape;315;p50"/>
          <p:cNvPicPr preferRelativeResize="0"/>
          <p:nvPr/>
        </p:nvPicPr>
        <p:blipFill>
          <a:blip r:embed="rId3">
            <a:alphaModFix/>
          </a:blip>
          <a:stretch>
            <a:fillRect/>
          </a:stretch>
        </p:blipFill>
        <p:spPr>
          <a:xfrm>
            <a:off x="105225" y="0"/>
            <a:ext cx="4613824" cy="2999675"/>
          </a:xfrm>
          <a:prstGeom prst="rect">
            <a:avLst/>
          </a:prstGeom>
          <a:noFill/>
          <a:ln>
            <a:noFill/>
          </a:ln>
        </p:spPr>
      </p:pic>
      <p:pic>
        <p:nvPicPr>
          <p:cNvPr id="316" name="Google Shape;316;p50"/>
          <p:cNvPicPr preferRelativeResize="0"/>
          <p:nvPr/>
        </p:nvPicPr>
        <p:blipFill>
          <a:blip r:embed="rId4">
            <a:alphaModFix/>
          </a:blip>
          <a:stretch>
            <a:fillRect/>
          </a:stretch>
        </p:blipFill>
        <p:spPr>
          <a:xfrm>
            <a:off x="4684655" y="0"/>
            <a:ext cx="4459344" cy="2999675"/>
          </a:xfrm>
          <a:prstGeom prst="rect">
            <a:avLst/>
          </a:prstGeom>
          <a:noFill/>
          <a:ln>
            <a:noFill/>
          </a:ln>
        </p:spPr>
      </p:pic>
      <p:pic>
        <p:nvPicPr>
          <p:cNvPr id="317" name="Google Shape;317;p50"/>
          <p:cNvPicPr preferRelativeResize="0"/>
          <p:nvPr/>
        </p:nvPicPr>
        <p:blipFill>
          <a:blip r:embed="rId5">
            <a:alphaModFix/>
          </a:blip>
          <a:stretch>
            <a:fillRect/>
          </a:stretch>
        </p:blipFill>
        <p:spPr>
          <a:xfrm>
            <a:off x="105225" y="3109050"/>
            <a:ext cx="4613825" cy="2602563"/>
          </a:xfrm>
          <a:prstGeom prst="rect">
            <a:avLst/>
          </a:prstGeom>
          <a:noFill/>
          <a:ln>
            <a:noFill/>
          </a:ln>
        </p:spPr>
      </p:pic>
      <p:pic>
        <p:nvPicPr>
          <p:cNvPr id="318" name="Google Shape;318;p50"/>
          <p:cNvPicPr preferRelativeResize="0"/>
          <p:nvPr/>
        </p:nvPicPr>
        <p:blipFill>
          <a:blip r:embed="rId6">
            <a:alphaModFix/>
          </a:blip>
          <a:stretch>
            <a:fillRect/>
          </a:stretch>
        </p:blipFill>
        <p:spPr>
          <a:xfrm>
            <a:off x="3965000" y="2999675"/>
            <a:ext cx="5179025" cy="2882825"/>
          </a:xfrm>
          <a:prstGeom prst="rect">
            <a:avLst/>
          </a:prstGeom>
          <a:noFill/>
          <a:ln>
            <a:noFill/>
          </a:ln>
        </p:spPr>
      </p:pic>
      <p:sp>
        <p:nvSpPr>
          <p:cNvPr id="319" name="Google Shape;319;p50"/>
          <p:cNvSpPr txBox="1"/>
          <p:nvPr/>
        </p:nvSpPr>
        <p:spPr>
          <a:xfrm>
            <a:off x="2615100" y="5821000"/>
            <a:ext cx="3913800" cy="99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FF0000"/>
                </a:solidFill>
                <a:latin typeface="Roboto"/>
                <a:ea typeface="Roboto"/>
                <a:cs typeface="Roboto"/>
                <a:sym typeface="Roboto"/>
              </a:rPr>
              <a:t>commodified dissent</a:t>
            </a:r>
            <a:endParaRPr sz="3000">
              <a:solidFill>
                <a:srgbClr val="FF0000"/>
              </a:solidFill>
              <a:latin typeface="Roboto"/>
              <a:ea typeface="Roboto"/>
              <a:cs typeface="Roboto"/>
              <a:sym typeface="Roboto"/>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3" name="Shape 323"/>
        <p:cNvGrpSpPr/>
        <p:nvPr/>
      </p:nvGrpSpPr>
      <p:grpSpPr>
        <a:xfrm>
          <a:off x="0" y="0"/>
          <a:ext cx="0" cy="0"/>
          <a:chOff x="0" y="0"/>
          <a:chExt cx="0" cy="0"/>
        </a:xfrm>
      </p:grpSpPr>
      <p:sp>
        <p:nvSpPr>
          <p:cNvPr id="324" name="Google Shape;324;p51"/>
          <p:cNvSpPr txBox="1"/>
          <p:nvPr>
            <p:ph type="title"/>
          </p:nvPr>
        </p:nvSpPr>
        <p:spPr>
          <a:xfrm>
            <a:off x="598100" y="1732350"/>
            <a:ext cx="8222100" cy="3679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4800">
                <a:solidFill>
                  <a:srgbClr val="FFFF00"/>
                </a:solidFill>
                <a:latin typeface="Arial"/>
                <a:ea typeface="Arial"/>
                <a:cs typeface="Arial"/>
                <a:sym typeface="Arial"/>
              </a:rPr>
              <a:t>A resource is not a vision. </a:t>
            </a:r>
            <a:endParaRPr sz="4800">
              <a:solidFill>
                <a:srgbClr val="FFFF00"/>
              </a:solidFill>
              <a:latin typeface="Arial"/>
              <a:ea typeface="Arial"/>
              <a:cs typeface="Arial"/>
              <a:sym typeface="Arial"/>
            </a:endParaRPr>
          </a:p>
          <a:p>
            <a:pPr indent="0" lvl="0" marL="0" rtl="0" algn="l">
              <a:spcBef>
                <a:spcPts val="0"/>
              </a:spcBef>
              <a:spcAft>
                <a:spcPts val="0"/>
              </a:spcAft>
              <a:buNone/>
            </a:pPr>
            <a:r>
              <a:t/>
            </a:r>
            <a:endParaRPr sz="4800">
              <a:solidFill>
                <a:srgbClr val="FFFF00"/>
              </a:solidFill>
              <a:latin typeface="Arial"/>
              <a:ea typeface="Arial"/>
              <a:cs typeface="Arial"/>
              <a:sym typeface="Arial"/>
            </a:endParaRPr>
          </a:p>
          <a:p>
            <a:pPr indent="0" lvl="0" marL="0" rtl="0" algn="l">
              <a:spcBef>
                <a:spcPts val="0"/>
              </a:spcBef>
              <a:spcAft>
                <a:spcPts val="0"/>
              </a:spcAft>
              <a:buNone/>
            </a:pPr>
            <a:r>
              <a:rPr lang="en" sz="4800">
                <a:solidFill>
                  <a:srgbClr val="FFFF00"/>
                </a:solidFill>
                <a:latin typeface="Arial"/>
                <a:ea typeface="Arial"/>
                <a:cs typeface="Arial"/>
                <a:sym typeface="Arial"/>
              </a:rPr>
              <a:t>Without vision, and without the values that attach to and develop from a vision, dissent is a pose, not a program. </a:t>
            </a:r>
            <a:endParaRPr sz="4800">
              <a:solidFill>
                <a:srgbClr val="FFFF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16"/>
          <p:cNvSpPr txBox="1"/>
          <p:nvPr>
            <p:ph type="ctrTitle"/>
          </p:nvPr>
        </p:nvSpPr>
        <p:spPr>
          <a:xfrm>
            <a:off x="598100" y="2366963"/>
            <a:ext cx="8222100" cy="1118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To begin: A brief meditation</a:t>
            </a:r>
            <a:endParaRPr/>
          </a:p>
        </p:txBody>
      </p:sp>
      <p:sp>
        <p:nvSpPr>
          <p:cNvPr id="105" name="Google Shape;105;p16"/>
          <p:cNvSpPr txBox="1"/>
          <p:nvPr>
            <p:ph idx="1" type="subTitle"/>
          </p:nvPr>
        </p:nvSpPr>
        <p:spPr>
          <a:xfrm>
            <a:off x="598088" y="3621217"/>
            <a:ext cx="8222100" cy="57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(inspired by Kate Bowles)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pic>
        <p:nvPicPr>
          <p:cNvPr id="329" name="Google Shape;329;p52"/>
          <p:cNvPicPr preferRelativeResize="0"/>
          <p:nvPr/>
        </p:nvPicPr>
        <p:blipFill>
          <a:blip r:embed="rId3">
            <a:alphaModFix/>
          </a:blip>
          <a:stretch>
            <a:fillRect/>
          </a:stretch>
        </p:blipFill>
        <p:spPr>
          <a:xfrm>
            <a:off x="0" y="0"/>
            <a:ext cx="4736826" cy="2899924"/>
          </a:xfrm>
          <a:prstGeom prst="rect">
            <a:avLst/>
          </a:prstGeom>
          <a:noFill/>
          <a:ln cap="flat" cmpd="sng" w="9525">
            <a:solidFill>
              <a:srgbClr val="4A86E8"/>
            </a:solidFill>
            <a:prstDash val="solid"/>
            <a:round/>
            <a:headEnd len="sm" w="sm" type="none"/>
            <a:tailEnd len="sm" w="sm" type="none"/>
          </a:ln>
        </p:spPr>
      </p:pic>
      <p:pic>
        <p:nvPicPr>
          <p:cNvPr id="330" name="Google Shape;330;p52"/>
          <p:cNvPicPr preferRelativeResize="0"/>
          <p:nvPr/>
        </p:nvPicPr>
        <p:blipFill>
          <a:blip r:embed="rId4">
            <a:alphaModFix/>
          </a:blip>
          <a:stretch>
            <a:fillRect/>
          </a:stretch>
        </p:blipFill>
        <p:spPr>
          <a:xfrm>
            <a:off x="4407175" y="0"/>
            <a:ext cx="4736824" cy="3884800"/>
          </a:xfrm>
          <a:prstGeom prst="rect">
            <a:avLst/>
          </a:prstGeom>
          <a:noFill/>
          <a:ln cap="flat" cmpd="sng" w="9525">
            <a:solidFill>
              <a:srgbClr val="274E13"/>
            </a:solidFill>
            <a:prstDash val="solid"/>
            <a:round/>
            <a:headEnd len="sm" w="sm" type="none"/>
            <a:tailEnd len="sm" w="sm" type="none"/>
          </a:ln>
        </p:spPr>
      </p:pic>
      <p:pic>
        <p:nvPicPr>
          <p:cNvPr id="331" name="Google Shape;331;p52"/>
          <p:cNvPicPr preferRelativeResize="0"/>
          <p:nvPr/>
        </p:nvPicPr>
        <p:blipFill>
          <a:blip r:embed="rId5">
            <a:alphaModFix/>
          </a:blip>
          <a:stretch>
            <a:fillRect/>
          </a:stretch>
        </p:blipFill>
        <p:spPr>
          <a:xfrm>
            <a:off x="0" y="2899925"/>
            <a:ext cx="5202499" cy="3958075"/>
          </a:xfrm>
          <a:prstGeom prst="rect">
            <a:avLst/>
          </a:prstGeom>
          <a:noFill/>
          <a:ln cap="flat" cmpd="sng" w="9525">
            <a:solidFill>
              <a:srgbClr val="000000"/>
            </a:solidFill>
            <a:prstDash val="solid"/>
            <a:round/>
            <a:headEnd len="sm" w="sm" type="none"/>
            <a:tailEnd len="sm" w="sm" type="none"/>
          </a:ln>
        </p:spPr>
      </p:pic>
      <p:pic>
        <p:nvPicPr>
          <p:cNvPr id="332" name="Google Shape;332;p52"/>
          <p:cNvPicPr preferRelativeResize="0"/>
          <p:nvPr/>
        </p:nvPicPr>
        <p:blipFill>
          <a:blip r:embed="rId6">
            <a:alphaModFix/>
          </a:blip>
          <a:stretch>
            <a:fillRect/>
          </a:stretch>
        </p:blipFill>
        <p:spPr>
          <a:xfrm>
            <a:off x="4898576" y="4037200"/>
            <a:ext cx="5202500" cy="2903299"/>
          </a:xfrm>
          <a:prstGeom prst="rect">
            <a:avLst/>
          </a:prstGeom>
          <a:noFill/>
          <a:ln cap="flat" cmpd="sng" w="9525">
            <a:solidFill>
              <a:srgbClr val="000000"/>
            </a:solidFill>
            <a:prstDash val="solid"/>
            <a:round/>
            <a:headEnd len="sm" w="sm" type="none"/>
            <a:tailEnd len="sm" w="sm" type="none"/>
          </a:ln>
        </p:spPr>
      </p:pic>
      <p:sp>
        <p:nvSpPr>
          <p:cNvPr id="333" name="Google Shape;333;p52"/>
          <p:cNvSpPr txBox="1"/>
          <p:nvPr/>
        </p:nvSpPr>
        <p:spPr>
          <a:xfrm>
            <a:off x="2615100" y="5821000"/>
            <a:ext cx="3913800" cy="99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FF0000"/>
                </a:solidFill>
                <a:highlight>
                  <a:srgbClr val="000000"/>
                </a:highlight>
                <a:latin typeface="Roboto"/>
                <a:ea typeface="Roboto"/>
                <a:cs typeface="Roboto"/>
                <a:sym typeface="Roboto"/>
              </a:rPr>
              <a:t>commodified dissent</a:t>
            </a:r>
            <a:endParaRPr sz="3000">
              <a:solidFill>
                <a:srgbClr val="FF0000"/>
              </a:solidFill>
              <a:highlight>
                <a:srgbClr val="000000"/>
              </a:highlight>
              <a:latin typeface="Roboto"/>
              <a:ea typeface="Roboto"/>
              <a:cs typeface="Roboto"/>
              <a:sym typeface="Roboto"/>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7" name="Shape 337"/>
        <p:cNvGrpSpPr/>
        <p:nvPr/>
      </p:nvGrpSpPr>
      <p:grpSpPr>
        <a:xfrm>
          <a:off x="0" y="0"/>
          <a:ext cx="0" cy="0"/>
          <a:chOff x="0" y="0"/>
          <a:chExt cx="0" cy="0"/>
        </a:xfrm>
      </p:grpSpPr>
      <p:sp>
        <p:nvSpPr>
          <p:cNvPr id="338" name="Google Shape;338;p53"/>
          <p:cNvSpPr txBox="1"/>
          <p:nvPr/>
        </p:nvSpPr>
        <p:spPr>
          <a:xfrm>
            <a:off x="459675" y="192000"/>
            <a:ext cx="4353000" cy="6474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400">
                <a:latin typeface="Georgia"/>
                <a:ea typeface="Georgia"/>
                <a:cs typeface="Georgia"/>
                <a:sym typeface="Georgia"/>
              </a:rPr>
              <a:t>“Ideas do not circulate freely when they are treated as commodities.</a:t>
            </a:r>
            <a:r>
              <a:rPr lang="en" sz="2400">
                <a:latin typeface="Georgia"/>
                <a:ea typeface="Georgia"/>
                <a:cs typeface="Georgia"/>
                <a:sym typeface="Georgia"/>
              </a:rPr>
              <a:t>” —Lewis Hyde</a:t>
            </a:r>
            <a:endParaRPr sz="2400">
              <a:latin typeface="Georgia"/>
              <a:ea typeface="Georgia"/>
              <a:cs typeface="Georgia"/>
              <a:sym typeface="Georgia"/>
            </a:endParaRPr>
          </a:p>
        </p:txBody>
      </p:sp>
      <p:pic>
        <p:nvPicPr>
          <p:cNvPr id="339" name="Google Shape;339;p53"/>
          <p:cNvPicPr preferRelativeResize="0"/>
          <p:nvPr/>
        </p:nvPicPr>
        <p:blipFill rotWithShape="1">
          <a:blip r:embed="rId3">
            <a:alphaModFix/>
          </a:blip>
          <a:srcRect b="1642" l="2340" r="1717" t="0"/>
          <a:stretch/>
        </p:blipFill>
        <p:spPr>
          <a:xfrm rot="-39998">
            <a:off x="4833305" y="206586"/>
            <a:ext cx="4079091" cy="6345804"/>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pic>
        <p:nvPicPr>
          <p:cNvPr id="344" name="Google Shape;344;p54"/>
          <p:cNvPicPr preferRelativeResize="0"/>
          <p:nvPr/>
        </p:nvPicPr>
        <p:blipFill>
          <a:blip r:embed="rId3">
            <a:alphaModFix/>
          </a:blip>
          <a:stretch>
            <a:fillRect/>
          </a:stretch>
        </p:blipFill>
        <p:spPr>
          <a:xfrm>
            <a:off x="-614837" y="891300"/>
            <a:ext cx="10373676" cy="5075401"/>
          </a:xfrm>
          <a:prstGeom prst="rect">
            <a:avLst/>
          </a:prstGeom>
          <a:noFill/>
          <a:ln>
            <a:noFill/>
          </a:ln>
        </p:spPr>
      </p:pic>
      <p:sp>
        <p:nvSpPr>
          <p:cNvPr id="345" name="Google Shape;345;p54"/>
          <p:cNvSpPr txBox="1"/>
          <p:nvPr/>
        </p:nvSpPr>
        <p:spPr>
          <a:xfrm>
            <a:off x="4244700" y="6313933"/>
            <a:ext cx="4899300" cy="49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rgbClr val="4A86E8"/>
                </a:solidFill>
                <a:latin typeface="Roboto"/>
                <a:ea typeface="Roboto"/>
                <a:cs typeface="Roboto"/>
                <a:sym typeface="Roboto"/>
                <a:hlinkClick r:id="rId4"/>
              </a:rPr>
              <a:t>Harvard Square image by Chensiyuan, Wikimedia Commons</a:t>
            </a:r>
            <a:endParaRPr>
              <a:solidFill>
                <a:srgbClr val="4A86E8"/>
              </a:solidFill>
              <a:latin typeface="Roboto"/>
              <a:ea typeface="Roboto"/>
              <a:cs typeface="Roboto"/>
              <a:sym typeface="Roboto"/>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9" name="Shape 349"/>
        <p:cNvGrpSpPr/>
        <p:nvPr/>
      </p:nvGrpSpPr>
      <p:grpSpPr>
        <a:xfrm>
          <a:off x="0" y="0"/>
          <a:ext cx="0" cy="0"/>
          <a:chOff x="0" y="0"/>
          <a:chExt cx="0" cy="0"/>
        </a:xfrm>
      </p:grpSpPr>
      <p:sp>
        <p:nvSpPr>
          <p:cNvPr id="350" name="Google Shape;350;p55"/>
          <p:cNvSpPr txBox="1"/>
          <p:nvPr>
            <p:ph type="title"/>
          </p:nvPr>
        </p:nvSpPr>
        <p:spPr>
          <a:xfrm>
            <a:off x="311700" y="2152233"/>
            <a:ext cx="8520600" cy="1480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7200"/>
              <a:t>general economy</a:t>
            </a:r>
            <a:endParaRPr sz="7200"/>
          </a:p>
        </p:txBody>
      </p:sp>
      <p:sp>
        <p:nvSpPr>
          <p:cNvPr id="351" name="Google Shape;351;p55"/>
          <p:cNvSpPr txBox="1"/>
          <p:nvPr>
            <p:ph idx="1" type="body"/>
          </p:nvPr>
        </p:nvSpPr>
        <p:spPr>
          <a:xfrm>
            <a:off x="311700" y="3633033"/>
            <a:ext cx="8520600" cy="24381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sz="4800">
                <a:solidFill>
                  <a:srgbClr val="FFFF00"/>
                </a:solidFill>
              </a:rPr>
              <a:t>is closer to the gig economy than the gift economy</a:t>
            </a:r>
            <a:endParaRPr sz="4800">
              <a:solidFill>
                <a:srgbClr val="FFFF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5" name="Shape 355"/>
        <p:cNvGrpSpPr/>
        <p:nvPr/>
      </p:nvGrpSpPr>
      <p:grpSpPr>
        <a:xfrm>
          <a:off x="0" y="0"/>
          <a:ext cx="0" cy="0"/>
          <a:chOff x="0" y="0"/>
          <a:chExt cx="0" cy="0"/>
        </a:xfrm>
      </p:grpSpPr>
      <p:pic>
        <p:nvPicPr>
          <p:cNvPr id="356" name="Google Shape;356;p56"/>
          <p:cNvPicPr preferRelativeResize="0"/>
          <p:nvPr/>
        </p:nvPicPr>
        <p:blipFill>
          <a:blip r:embed="rId3">
            <a:alphaModFix/>
          </a:blip>
          <a:stretch>
            <a:fillRect/>
          </a:stretch>
        </p:blipFill>
        <p:spPr>
          <a:xfrm>
            <a:off x="211800" y="0"/>
            <a:ext cx="7802870" cy="6858000"/>
          </a:xfrm>
          <a:prstGeom prst="rect">
            <a:avLst/>
          </a:prstGeom>
          <a:noFill/>
          <a:ln>
            <a:noFill/>
          </a:ln>
        </p:spPr>
      </p:pic>
      <p:sp>
        <p:nvSpPr>
          <p:cNvPr id="357" name="Google Shape;357;p56"/>
          <p:cNvSpPr txBox="1"/>
          <p:nvPr/>
        </p:nvSpPr>
        <p:spPr>
          <a:xfrm>
            <a:off x="6472975" y="3911733"/>
            <a:ext cx="2499600" cy="1582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Roboto"/>
                <a:ea typeface="Roboto"/>
                <a:cs typeface="Roboto"/>
                <a:sym typeface="Roboto"/>
              </a:rPr>
              <a:t>Peter L. Hinrichs</a:t>
            </a:r>
            <a:endParaRPr>
              <a:latin typeface="Roboto"/>
              <a:ea typeface="Roboto"/>
              <a:cs typeface="Roboto"/>
              <a:sym typeface="Roboto"/>
            </a:endParaRPr>
          </a:p>
          <a:p>
            <a:pPr indent="0" lvl="0" marL="0" rtl="0" algn="l">
              <a:spcBef>
                <a:spcPts val="0"/>
              </a:spcBef>
              <a:spcAft>
                <a:spcPts val="0"/>
              </a:spcAft>
              <a:buNone/>
            </a:pPr>
            <a:r>
              <a:rPr lang="en" u="sng">
                <a:solidFill>
                  <a:srgbClr val="4A86E8"/>
                </a:solidFill>
                <a:latin typeface="Roboto"/>
                <a:ea typeface="Roboto"/>
                <a:cs typeface="Roboto"/>
                <a:sym typeface="Roboto"/>
                <a:hlinkClick r:id="rId4"/>
              </a:rPr>
              <a:t>“Trends in Employment at US Colleges and Universities, 1987–2013”</a:t>
            </a:r>
            <a:endParaRPr>
              <a:solidFill>
                <a:srgbClr val="4A86E8"/>
              </a:solidFill>
              <a:latin typeface="Roboto"/>
              <a:ea typeface="Roboto"/>
              <a:cs typeface="Roboto"/>
              <a:sym typeface="Roboto"/>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61" name="Shape 361"/>
        <p:cNvGrpSpPr/>
        <p:nvPr/>
      </p:nvGrpSpPr>
      <p:grpSpPr>
        <a:xfrm>
          <a:off x="0" y="0"/>
          <a:ext cx="0" cy="0"/>
          <a:chOff x="0" y="0"/>
          <a:chExt cx="0" cy="0"/>
        </a:xfrm>
      </p:grpSpPr>
      <p:pic>
        <p:nvPicPr>
          <p:cNvPr id="362" name="Google Shape;362;p57"/>
          <p:cNvPicPr preferRelativeResize="0"/>
          <p:nvPr/>
        </p:nvPicPr>
        <p:blipFill>
          <a:blip r:embed="rId3">
            <a:alphaModFix/>
          </a:blip>
          <a:stretch>
            <a:fillRect/>
          </a:stretch>
        </p:blipFill>
        <p:spPr>
          <a:xfrm>
            <a:off x="2620763" y="-3"/>
            <a:ext cx="6523237" cy="3168850"/>
          </a:xfrm>
          <a:prstGeom prst="rect">
            <a:avLst/>
          </a:prstGeom>
          <a:noFill/>
          <a:ln cap="flat" cmpd="sng" w="9525">
            <a:solidFill>
              <a:srgbClr val="EFEFEF"/>
            </a:solidFill>
            <a:prstDash val="solid"/>
            <a:round/>
            <a:headEnd len="sm" w="sm" type="none"/>
            <a:tailEnd len="sm" w="sm" type="none"/>
          </a:ln>
        </p:spPr>
      </p:pic>
      <p:pic>
        <p:nvPicPr>
          <p:cNvPr id="363" name="Google Shape;363;p57"/>
          <p:cNvPicPr preferRelativeResize="0"/>
          <p:nvPr/>
        </p:nvPicPr>
        <p:blipFill>
          <a:blip r:embed="rId4">
            <a:alphaModFix/>
          </a:blip>
          <a:stretch>
            <a:fillRect/>
          </a:stretch>
        </p:blipFill>
        <p:spPr>
          <a:xfrm>
            <a:off x="-70076" y="2553925"/>
            <a:ext cx="7593670" cy="4097151"/>
          </a:xfrm>
          <a:prstGeom prst="rect">
            <a:avLst/>
          </a:prstGeom>
          <a:noFill/>
          <a:ln cap="flat" cmpd="sng" w="9525">
            <a:solidFill>
              <a:srgbClr val="F3F3F3"/>
            </a:solidFill>
            <a:prstDash val="solid"/>
            <a:round/>
            <a:headEnd len="sm" w="sm" type="none"/>
            <a:tailEnd len="sm" w="sm" type="none"/>
          </a:ln>
        </p:spPr>
      </p:pic>
      <p:sp>
        <p:nvSpPr>
          <p:cNvPr id="364" name="Google Shape;364;p57"/>
          <p:cNvSpPr txBox="1"/>
          <p:nvPr/>
        </p:nvSpPr>
        <p:spPr>
          <a:xfrm>
            <a:off x="1412350" y="480550"/>
            <a:ext cx="650400" cy="528300"/>
          </a:xfrm>
          <a:prstGeom prst="rect">
            <a:avLst/>
          </a:prstGeom>
          <a:solidFill>
            <a:srgbClr val="D9D9D9"/>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a:ea typeface="Roboto"/>
                <a:cs typeface="Roboto"/>
                <a:sym typeface="Roboto"/>
              </a:rPr>
              <a:t>2013</a:t>
            </a:r>
            <a:endParaRPr>
              <a:latin typeface="Roboto"/>
              <a:ea typeface="Roboto"/>
              <a:cs typeface="Roboto"/>
              <a:sym typeface="Roboto"/>
            </a:endParaRPr>
          </a:p>
        </p:txBody>
      </p:sp>
      <p:sp>
        <p:nvSpPr>
          <p:cNvPr id="365" name="Google Shape;365;p57"/>
          <p:cNvSpPr txBox="1"/>
          <p:nvPr/>
        </p:nvSpPr>
        <p:spPr>
          <a:xfrm>
            <a:off x="8023425" y="5530300"/>
            <a:ext cx="650400" cy="528300"/>
          </a:xfrm>
          <a:prstGeom prst="rect">
            <a:avLst/>
          </a:prstGeom>
          <a:solidFill>
            <a:srgbClr val="D9D9D9"/>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a:ea typeface="Roboto"/>
                <a:cs typeface="Roboto"/>
                <a:sym typeface="Roboto"/>
              </a:rPr>
              <a:t>2019</a:t>
            </a:r>
            <a:endParaRPr>
              <a:latin typeface="Roboto"/>
              <a:ea typeface="Roboto"/>
              <a:cs typeface="Roboto"/>
              <a:sym typeface="Roboto"/>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9" name="Shape 369"/>
        <p:cNvGrpSpPr/>
        <p:nvPr/>
      </p:nvGrpSpPr>
      <p:grpSpPr>
        <a:xfrm>
          <a:off x="0" y="0"/>
          <a:ext cx="0" cy="0"/>
          <a:chOff x="0" y="0"/>
          <a:chExt cx="0" cy="0"/>
        </a:xfrm>
      </p:grpSpPr>
      <p:sp>
        <p:nvSpPr>
          <p:cNvPr id="370" name="Google Shape;370;p58"/>
          <p:cNvSpPr txBox="1"/>
          <p:nvPr>
            <p:ph type="title"/>
          </p:nvPr>
        </p:nvSpPr>
        <p:spPr>
          <a:xfrm>
            <a:off x="490250" y="701800"/>
            <a:ext cx="6720000" cy="545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OER tend to be created by people who aren’t marginalized and can afford some risk.</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74" name="Shape 374"/>
        <p:cNvGrpSpPr/>
        <p:nvPr/>
      </p:nvGrpSpPr>
      <p:grpSpPr>
        <a:xfrm>
          <a:off x="0" y="0"/>
          <a:ext cx="0" cy="0"/>
          <a:chOff x="0" y="0"/>
          <a:chExt cx="0" cy="0"/>
        </a:xfrm>
      </p:grpSpPr>
      <p:sp>
        <p:nvSpPr>
          <p:cNvPr id="375" name="Google Shape;375;p59"/>
          <p:cNvSpPr txBox="1"/>
          <p:nvPr/>
        </p:nvSpPr>
        <p:spPr>
          <a:xfrm>
            <a:off x="1639000" y="1172600"/>
            <a:ext cx="1665600" cy="175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FFFFFF"/>
                </a:solidFill>
                <a:latin typeface="Economica"/>
                <a:ea typeface="Economica"/>
                <a:cs typeface="Economica"/>
                <a:sym typeface="Economica"/>
              </a:rPr>
              <a:t>open</a:t>
            </a:r>
            <a:endParaRPr sz="7200">
              <a:solidFill>
                <a:srgbClr val="FFFFFF"/>
              </a:solidFill>
              <a:latin typeface="Economica"/>
              <a:ea typeface="Economica"/>
              <a:cs typeface="Economica"/>
              <a:sym typeface="Economica"/>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79" name="Shape 379"/>
        <p:cNvGrpSpPr/>
        <p:nvPr/>
      </p:nvGrpSpPr>
      <p:grpSpPr>
        <a:xfrm>
          <a:off x="0" y="0"/>
          <a:ext cx="0" cy="0"/>
          <a:chOff x="0" y="0"/>
          <a:chExt cx="0" cy="0"/>
        </a:xfrm>
      </p:grpSpPr>
      <p:sp>
        <p:nvSpPr>
          <p:cNvPr id="380" name="Google Shape;380;p60"/>
          <p:cNvSpPr txBox="1"/>
          <p:nvPr/>
        </p:nvSpPr>
        <p:spPr>
          <a:xfrm>
            <a:off x="5263425" y="3340167"/>
            <a:ext cx="2118600" cy="1538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FFFFFF"/>
                </a:solidFill>
                <a:latin typeface="Economica"/>
                <a:ea typeface="Economica"/>
                <a:cs typeface="Economica"/>
                <a:sym typeface="Economica"/>
              </a:rPr>
              <a:t>values</a:t>
            </a:r>
            <a:endParaRPr sz="7200">
              <a:solidFill>
                <a:srgbClr val="FFFFFF"/>
              </a:solidFill>
              <a:latin typeface="Economica"/>
              <a:ea typeface="Economica"/>
              <a:cs typeface="Economica"/>
              <a:sym typeface="Economica"/>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84" name="Shape 384"/>
        <p:cNvGrpSpPr/>
        <p:nvPr/>
      </p:nvGrpSpPr>
      <p:grpSpPr>
        <a:xfrm>
          <a:off x="0" y="0"/>
          <a:ext cx="0" cy="0"/>
          <a:chOff x="0" y="0"/>
          <a:chExt cx="0" cy="0"/>
        </a:xfrm>
      </p:grpSpPr>
      <p:sp>
        <p:nvSpPr>
          <p:cNvPr id="385" name="Google Shape;385;p61"/>
          <p:cNvSpPr txBox="1"/>
          <p:nvPr/>
        </p:nvSpPr>
        <p:spPr>
          <a:xfrm>
            <a:off x="1639000" y="1172600"/>
            <a:ext cx="1665600" cy="175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FFFFFF"/>
                </a:solidFill>
                <a:latin typeface="Economica"/>
                <a:ea typeface="Economica"/>
                <a:cs typeface="Economica"/>
                <a:sym typeface="Economica"/>
              </a:rPr>
              <a:t>open</a:t>
            </a:r>
            <a:endParaRPr sz="7200">
              <a:solidFill>
                <a:srgbClr val="FFFFFF"/>
              </a:solidFill>
              <a:latin typeface="Economica"/>
              <a:ea typeface="Economica"/>
              <a:cs typeface="Economica"/>
              <a:sym typeface="Economica"/>
            </a:endParaRPr>
          </a:p>
        </p:txBody>
      </p:sp>
      <p:sp>
        <p:nvSpPr>
          <p:cNvPr id="386" name="Google Shape;386;p61"/>
          <p:cNvSpPr txBox="1"/>
          <p:nvPr/>
        </p:nvSpPr>
        <p:spPr>
          <a:xfrm>
            <a:off x="5263425" y="3340167"/>
            <a:ext cx="2118600" cy="1538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FFFFFF"/>
                </a:solidFill>
                <a:latin typeface="Economica"/>
                <a:ea typeface="Economica"/>
                <a:cs typeface="Economica"/>
                <a:sym typeface="Economica"/>
              </a:rPr>
              <a:t>values</a:t>
            </a:r>
            <a:endParaRPr sz="7200">
              <a:solidFill>
                <a:srgbClr val="FFFFFF"/>
              </a:solidFill>
              <a:latin typeface="Economica"/>
              <a:ea typeface="Economica"/>
              <a:cs typeface="Economica"/>
              <a:sym typeface="Economic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17"/>
          <p:cNvSpPr txBox="1"/>
          <p:nvPr>
            <p:ph type="ctrTitle"/>
          </p:nvPr>
        </p:nvSpPr>
        <p:spPr>
          <a:xfrm>
            <a:off x="598100" y="2366963"/>
            <a:ext cx="8222100" cy="1118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Take a moment and think about...</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pic>
        <p:nvPicPr>
          <p:cNvPr id="391" name="Google Shape;391;p62"/>
          <p:cNvPicPr preferRelativeResize="0"/>
          <p:nvPr/>
        </p:nvPicPr>
        <p:blipFill>
          <a:blip r:embed="rId3">
            <a:alphaModFix/>
          </a:blip>
          <a:stretch>
            <a:fillRect/>
          </a:stretch>
        </p:blipFill>
        <p:spPr>
          <a:xfrm>
            <a:off x="0" y="1240913"/>
            <a:ext cx="9144000" cy="4376187"/>
          </a:xfrm>
          <a:prstGeom prst="rect">
            <a:avLst/>
          </a:prstGeom>
          <a:noFill/>
          <a:ln>
            <a:noFill/>
          </a:ln>
        </p:spPr>
      </p:pic>
      <p:sp>
        <p:nvSpPr>
          <p:cNvPr id="392" name="Google Shape;392;p62"/>
          <p:cNvSpPr txBox="1"/>
          <p:nvPr/>
        </p:nvSpPr>
        <p:spPr>
          <a:xfrm>
            <a:off x="6845450" y="5843633"/>
            <a:ext cx="1586400" cy="69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u="sng">
                <a:solidFill>
                  <a:schemeClr val="accent6"/>
                </a:solidFill>
                <a:latin typeface="Roboto"/>
                <a:ea typeface="Roboto"/>
                <a:cs typeface="Roboto"/>
                <a:sym typeface="Roboto"/>
                <a:hlinkClick r:id="rId4"/>
              </a:rPr>
              <a:t>—David Wiley</a:t>
            </a:r>
            <a:endParaRPr sz="1800">
              <a:solidFill>
                <a:schemeClr val="accent6"/>
              </a:solidFill>
              <a:latin typeface="Roboto"/>
              <a:ea typeface="Roboto"/>
              <a:cs typeface="Roboto"/>
              <a:sym typeface="Roboto"/>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pic>
        <p:nvPicPr>
          <p:cNvPr id="397" name="Google Shape;397;p63"/>
          <p:cNvPicPr preferRelativeResize="0"/>
          <p:nvPr/>
        </p:nvPicPr>
        <p:blipFill>
          <a:blip r:embed="rId3">
            <a:alphaModFix/>
          </a:blip>
          <a:stretch>
            <a:fillRect/>
          </a:stretch>
        </p:blipFill>
        <p:spPr>
          <a:xfrm>
            <a:off x="225600" y="154700"/>
            <a:ext cx="4219280" cy="6371101"/>
          </a:xfrm>
          <a:prstGeom prst="rect">
            <a:avLst/>
          </a:prstGeom>
          <a:noFill/>
          <a:ln cap="flat" cmpd="sng" w="9525">
            <a:solidFill>
              <a:srgbClr val="000000"/>
            </a:solidFill>
            <a:prstDash val="solid"/>
            <a:round/>
            <a:headEnd len="sm" w="sm" type="none"/>
            <a:tailEnd len="sm" w="sm" type="none"/>
          </a:ln>
        </p:spPr>
      </p:pic>
      <p:pic>
        <p:nvPicPr>
          <p:cNvPr id="398" name="Google Shape;398;p63"/>
          <p:cNvPicPr preferRelativeResize="0"/>
          <p:nvPr/>
        </p:nvPicPr>
        <p:blipFill>
          <a:blip r:embed="rId4">
            <a:alphaModFix/>
          </a:blip>
          <a:stretch>
            <a:fillRect/>
          </a:stretch>
        </p:blipFill>
        <p:spPr>
          <a:xfrm>
            <a:off x="4645200" y="152400"/>
            <a:ext cx="4346400" cy="6371094"/>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2" name="Shape 402"/>
        <p:cNvGrpSpPr/>
        <p:nvPr/>
      </p:nvGrpSpPr>
      <p:grpSpPr>
        <a:xfrm>
          <a:off x="0" y="0"/>
          <a:ext cx="0" cy="0"/>
          <a:chOff x="0" y="0"/>
          <a:chExt cx="0" cy="0"/>
        </a:xfrm>
      </p:grpSpPr>
      <p:pic>
        <p:nvPicPr>
          <p:cNvPr id="403" name="Google Shape;403;p64"/>
          <p:cNvPicPr preferRelativeResize="0"/>
          <p:nvPr/>
        </p:nvPicPr>
        <p:blipFill>
          <a:blip r:embed="rId3">
            <a:alphaModFix/>
          </a:blip>
          <a:stretch>
            <a:fillRect/>
          </a:stretch>
        </p:blipFill>
        <p:spPr>
          <a:xfrm>
            <a:off x="0" y="-78142"/>
            <a:ext cx="4623825" cy="6994667"/>
          </a:xfrm>
          <a:prstGeom prst="rect">
            <a:avLst/>
          </a:prstGeom>
          <a:noFill/>
          <a:ln>
            <a:noFill/>
          </a:ln>
        </p:spPr>
      </p:pic>
      <p:pic>
        <p:nvPicPr>
          <p:cNvPr id="404" name="Google Shape;404;p64"/>
          <p:cNvPicPr preferRelativeResize="0"/>
          <p:nvPr/>
        </p:nvPicPr>
        <p:blipFill>
          <a:blip r:embed="rId4">
            <a:alphaModFix/>
          </a:blip>
          <a:stretch>
            <a:fillRect/>
          </a:stretch>
        </p:blipFill>
        <p:spPr>
          <a:xfrm>
            <a:off x="4623825" y="-204788"/>
            <a:ext cx="4520175" cy="7062788"/>
          </a:xfrm>
          <a:prstGeom prst="rect">
            <a:avLst/>
          </a:prstGeom>
          <a:noFill/>
          <a:ln>
            <a:noFill/>
          </a:ln>
        </p:spPr>
      </p:pic>
      <p:pic>
        <p:nvPicPr>
          <p:cNvPr id="405" name="Google Shape;405;p64"/>
          <p:cNvPicPr preferRelativeResize="0"/>
          <p:nvPr/>
        </p:nvPicPr>
        <p:blipFill>
          <a:blip r:embed="rId5">
            <a:alphaModFix/>
          </a:blip>
          <a:stretch>
            <a:fillRect/>
          </a:stretch>
        </p:blipFill>
        <p:spPr>
          <a:xfrm>
            <a:off x="3024800" y="2764975"/>
            <a:ext cx="2895600" cy="3810000"/>
          </a:xfrm>
          <a:prstGeom prst="rect">
            <a:avLst/>
          </a:prstGeom>
          <a:noFill/>
          <a:ln cap="flat" cmpd="sng" w="28575">
            <a:solidFill>
              <a:srgbClr val="FFFF00"/>
            </a:solidFill>
            <a:prstDash val="solid"/>
            <a:round/>
            <a:headEnd len="sm" w="sm" type="none"/>
            <a:tailEnd len="sm" w="sm" type="none"/>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409" name="Shape 409"/>
        <p:cNvGrpSpPr/>
        <p:nvPr/>
      </p:nvGrpSpPr>
      <p:grpSpPr>
        <a:xfrm>
          <a:off x="0" y="0"/>
          <a:ext cx="0" cy="0"/>
          <a:chOff x="0" y="0"/>
          <a:chExt cx="0" cy="0"/>
        </a:xfrm>
      </p:grpSpPr>
      <p:sp>
        <p:nvSpPr>
          <p:cNvPr id="410" name="Google Shape;410;p65"/>
          <p:cNvSpPr txBox="1"/>
          <p:nvPr/>
        </p:nvSpPr>
        <p:spPr>
          <a:xfrm>
            <a:off x="1639000" y="1172600"/>
            <a:ext cx="1665600" cy="175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FFFFFF"/>
                </a:solidFill>
                <a:latin typeface="Economica"/>
                <a:ea typeface="Economica"/>
                <a:cs typeface="Economica"/>
                <a:sym typeface="Economica"/>
              </a:rPr>
              <a:t>open?</a:t>
            </a:r>
            <a:endParaRPr sz="7200">
              <a:solidFill>
                <a:srgbClr val="FFFFFF"/>
              </a:solidFill>
              <a:latin typeface="Economica"/>
              <a:ea typeface="Economica"/>
              <a:cs typeface="Economica"/>
              <a:sym typeface="Economica"/>
            </a:endParaRPr>
          </a:p>
        </p:txBody>
      </p:sp>
      <p:sp>
        <p:nvSpPr>
          <p:cNvPr id="411" name="Google Shape;411;p65"/>
          <p:cNvSpPr txBox="1"/>
          <p:nvPr/>
        </p:nvSpPr>
        <p:spPr>
          <a:xfrm>
            <a:off x="5263425" y="3340167"/>
            <a:ext cx="2118600" cy="1538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FFFFFF"/>
                </a:solidFill>
                <a:latin typeface="Economica"/>
                <a:ea typeface="Economica"/>
                <a:cs typeface="Economica"/>
                <a:sym typeface="Economica"/>
              </a:rPr>
              <a:t>values?</a:t>
            </a:r>
            <a:endParaRPr sz="7200">
              <a:solidFill>
                <a:srgbClr val="FFFFFF"/>
              </a:solidFill>
              <a:latin typeface="Economica"/>
              <a:ea typeface="Economica"/>
              <a:cs typeface="Economica"/>
              <a:sym typeface="Economica"/>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5" name="Shape 415"/>
        <p:cNvGrpSpPr/>
        <p:nvPr/>
      </p:nvGrpSpPr>
      <p:grpSpPr>
        <a:xfrm>
          <a:off x="0" y="0"/>
          <a:ext cx="0" cy="0"/>
          <a:chOff x="0" y="0"/>
          <a:chExt cx="0" cy="0"/>
        </a:xfrm>
      </p:grpSpPr>
      <p:sp>
        <p:nvSpPr>
          <p:cNvPr id="416" name="Google Shape;416;p66"/>
          <p:cNvSpPr txBox="1"/>
          <p:nvPr>
            <p:ph type="title"/>
          </p:nvPr>
        </p:nvSpPr>
        <p:spPr>
          <a:xfrm>
            <a:off x="1097825" y="478100"/>
            <a:ext cx="7722300" cy="5854500"/>
          </a:xfrm>
          <a:prstGeom prst="rect">
            <a:avLst/>
          </a:prstGeom>
        </p:spPr>
        <p:txBody>
          <a:bodyPr anchorCtr="0" anchor="ctr" bIns="91425" lIns="91425" spcFirstLastPara="1" rIns="91425" wrap="square" tIns="91425">
            <a:noAutofit/>
          </a:bodyPr>
          <a:lstStyle/>
          <a:p>
            <a:pPr indent="-533400" lvl="0" marL="457200" rtl="0" algn="l">
              <a:spcBef>
                <a:spcPts val="0"/>
              </a:spcBef>
              <a:spcAft>
                <a:spcPts val="0"/>
              </a:spcAft>
              <a:buClr>
                <a:srgbClr val="FFFF00"/>
              </a:buClr>
              <a:buSzPts val="4800"/>
              <a:buChar char="❏"/>
            </a:pPr>
            <a:r>
              <a:rPr lang="en" sz="4800">
                <a:solidFill>
                  <a:srgbClr val="FFFF00"/>
                </a:solidFill>
              </a:rPr>
              <a:t>solidarity</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cooperation</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coalition</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refuge</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regeneration</a:t>
            </a:r>
            <a:endParaRPr sz="4800">
              <a:solidFill>
                <a:srgbClr val="FFFF00"/>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0" name="Shape 420"/>
        <p:cNvGrpSpPr/>
        <p:nvPr/>
      </p:nvGrpSpPr>
      <p:grpSpPr>
        <a:xfrm>
          <a:off x="0" y="0"/>
          <a:ext cx="0" cy="0"/>
          <a:chOff x="0" y="0"/>
          <a:chExt cx="0" cy="0"/>
        </a:xfrm>
      </p:grpSpPr>
      <p:sp>
        <p:nvSpPr>
          <p:cNvPr id="421" name="Google Shape;421;p67"/>
          <p:cNvSpPr txBox="1"/>
          <p:nvPr>
            <p:ph type="title"/>
          </p:nvPr>
        </p:nvSpPr>
        <p:spPr>
          <a:xfrm>
            <a:off x="1097825" y="478100"/>
            <a:ext cx="7722300" cy="5854500"/>
          </a:xfrm>
          <a:prstGeom prst="rect">
            <a:avLst/>
          </a:prstGeom>
        </p:spPr>
        <p:txBody>
          <a:bodyPr anchorCtr="0" anchor="ctr" bIns="91425" lIns="91425" spcFirstLastPara="1" rIns="91425" wrap="square" tIns="91425">
            <a:noAutofit/>
          </a:bodyPr>
          <a:lstStyle/>
          <a:p>
            <a:pPr indent="-533400" lvl="0" marL="457200" rtl="0" algn="l">
              <a:spcBef>
                <a:spcPts val="0"/>
              </a:spcBef>
              <a:spcAft>
                <a:spcPts val="0"/>
              </a:spcAft>
              <a:buClr>
                <a:srgbClr val="FFFF00"/>
              </a:buClr>
              <a:buSzPts val="4800"/>
              <a:buChar char="❏"/>
            </a:pPr>
            <a:r>
              <a:rPr lang="en" sz="4800">
                <a:solidFill>
                  <a:srgbClr val="FFFF00"/>
                </a:solidFill>
              </a:rPr>
              <a:t>solidarity</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cooperation</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coalition</a:t>
            </a:r>
            <a:endParaRPr sz="4800">
              <a:solidFill>
                <a:srgbClr val="FFFF00"/>
              </a:solidFill>
            </a:endParaRPr>
          </a:p>
          <a:p>
            <a:pPr indent="0" lvl="0" marL="457200" rtl="0" algn="l">
              <a:spcBef>
                <a:spcPts val="0"/>
              </a:spcBef>
              <a:spcAft>
                <a:spcPts val="0"/>
              </a:spcAft>
              <a:buNone/>
            </a:pPr>
            <a:r>
              <a:t/>
            </a:r>
            <a:endParaRPr sz="4800">
              <a:solidFill>
                <a:srgbClr val="FFFF00"/>
              </a:solidFill>
            </a:endParaRPr>
          </a:p>
          <a:p>
            <a:pPr indent="0" lvl="0" marL="457200" rtl="0" algn="l">
              <a:spcBef>
                <a:spcPts val="0"/>
              </a:spcBef>
              <a:spcAft>
                <a:spcPts val="0"/>
              </a:spcAft>
              <a:buNone/>
            </a:pPr>
            <a:r>
              <a:t/>
            </a:r>
            <a:endParaRPr sz="4800">
              <a:solidFill>
                <a:srgbClr val="FFFF00"/>
              </a:solidFill>
            </a:endParaRPr>
          </a:p>
        </p:txBody>
      </p:sp>
      <p:sp>
        <p:nvSpPr>
          <p:cNvPr id="422" name="Google Shape;422;p67"/>
          <p:cNvSpPr txBox="1"/>
          <p:nvPr/>
        </p:nvSpPr>
        <p:spPr>
          <a:xfrm>
            <a:off x="2001450" y="4296533"/>
            <a:ext cx="5141100" cy="114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600">
                <a:solidFill>
                  <a:srgbClr val="FFFF00"/>
                </a:solidFill>
                <a:latin typeface="Roboto Slab"/>
                <a:ea typeface="Roboto Slab"/>
                <a:cs typeface="Roboto Slab"/>
                <a:sym typeface="Roboto Slab"/>
              </a:rPr>
              <a:t>A trio for participation</a:t>
            </a:r>
            <a:endParaRPr sz="3600">
              <a:solidFill>
                <a:srgbClr val="FFFF00"/>
              </a:solidFill>
              <a:latin typeface="Roboto Slab"/>
              <a:ea typeface="Roboto Slab"/>
              <a:cs typeface="Roboto Slab"/>
              <a:sym typeface="Roboto Slab"/>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6" name="Shape 426"/>
        <p:cNvGrpSpPr/>
        <p:nvPr/>
      </p:nvGrpSpPr>
      <p:grpSpPr>
        <a:xfrm>
          <a:off x="0" y="0"/>
          <a:ext cx="0" cy="0"/>
          <a:chOff x="0" y="0"/>
          <a:chExt cx="0" cy="0"/>
        </a:xfrm>
      </p:grpSpPr>
      <p:sp>
        <p:nvSpPr>
          <p:cNvPr id="427" name="Google Shape;427;p68"/>
          <p:cNvSpPr txBox="1"/>
          <p:nvPr>
            <p:ph type="title"/>
          </p:nvPr>
        </p:nvSpPr>
        <p:spPr>
          <a:xfrm>
            <a:off x="1097825" y="478100"/>
            <a:ext cx="7722300" cy="5854500"/>
          </a:xfrm>
          <a:prstGeom prst="rect">
            <a:avLst/>
          </a:prstGeom>
        </p:spPr>
        <p:txBody>
          <a:bodyPr anchorCtr="0" anchor="ctr" bIns="91425" lIns="91425" spcFirstLastPara="1" rIns="91425" wrap="square" tIns="91425">
            <a:noAutofit/>
          </a:bodyPr>
          <a:lstStyle/>
          <a:p>
            <a:pPr indent="0" lvl="0" marL="457200" rtl="0" algn="l">
              <a:spcBef>
                <a:spcPts val="0"/>
              </a:spcBef>
              <a:spcAft>
                <a:spcPts val="0"/>
              </a:spcAft>
              <a:buNone/>
            </a:pPr>
            <a:r>
              <a:t/>
            </a:r>
            <a:endParaRPr sz="4800">
              <a:solidFill>
                <a:srgbClr val="FFFF00"/>
              </a:solidFill>
            </a:endParaRPr>
          </a:p>
          <a:p>
            <a:pPr indent="0" lvl="0" marL="457200" rtl="0" algn="l">
              <a:spcBef>
                <a:spcPts val="0"/>
              </a:spcBef>
              <a:spcAft>
                <a:spcPts val="0"/>
              </a:spcAft>
              <a:buNone/>
            </a:pPr>
            <a:r>
              <a:t/>
            </a:r>
            <a:endParaRPr sz="4800">
              <a:solidFill>
                <a:srgbClr val="FFFF00"/>
              </a:solidFill>
            </a:endParaRPr>
          </a:p>
          <a:p>
            <a:pPr indent="0" lvl="0" marL="457200" rtl="0" algn="l">
              <a:spcBef>
                <a:spcPts val="0"/>
              </a:spcBef>
              <a:spcAft>
                <a:spcPts val="0"/>
              </a:spcAft>
              <a:buNone/>
            </a:pPr>
            <a:r>
              <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refuge</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regeneration</a:t>
            </a:r>
            <a:endParaRPr sz="4800">
              <a:solidFill>
                <a:srgbClr val="FFFF00"/>
              </a:solidFill>
            </a:endParaRPr>
          </a:p>
        </p:txBody>
      </p:sp>
      <p:sp>
        <p:nvSpPr>
          <p:cNvPr id="428" name="Google Shape;428;p68"/>
          <p:cNvSpPr txBox="1"/>
          <p:nvPr/>
        </p:nvSpPr>
        <p:spPr>
          <a:xfrm>
            <a:off x="2550750" y="2287800"/>
            <a:ext cx="4042500" cy="114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600">
                <a:solidFill>
                  <a:srgbClr val="FFFF00"/>
                </a:solidFill>
                <a:latin typeface="Roboto Slab"/>
                <a:ea typeface="Roboto Slab"/>
                <a:cs typeface="Roboto Slab"/>
                <a:sym typeface="Roboto Slab"/>
              </a:rPr>
              <a:t>Outcomes of care</a:t>
            </a:r>
            <a:endParaRPr sz="3600">
              <a:solidFill>
                <a:srgbClr val="FFFF00"/>
              </a:solidFill>
              <a:latin typeface="Roboto Slab"/>
              <a:ea typeface="Roboto Slab"/>
              <a:cs typeface="Roboto Slab"/>
              <a:sym typeface="Roboto Slab"/>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2" name="Shape 432"/>
        <p:cNvGrpSpPr/>
        <p:nvPr/>
      </p:nvGrpSpPr>
      <p:grpSpPr>
        <a:xfrm>
          <a:off x="0" y="0"/>
          <a:ext cx="0" cy="0"/>
          <a:chOff x="0" y="0"/>
          <a:chExt cx="0" cy="0"/>
        </a:xfrm>
      </p:grpSpPr>
      <p:sp>
        <p:nvSpPr>
          <p:cNvPr id="433" name="Google Shape;433;p69"/>
          <p:cNvSpPr txBox="1"/>
          <p:nvPr>
            <p:ph type="title"/>
          </p:nvPr>
        </p:nvSpPr>
        <p:spPr>
          <a:xfrm>
            <a:off x="1097825" y="478100"/>
            <a:ext cx="7722300" cy="5854500"/>
          </a:xfrm>
          <a:prstGeom prst="rect">
            <a:avLst/>
          </a:prstGeom>
        </p:spPr>
        <p:txBody>
          <a:bodyPr anchorCtr="0" anchor="ctr" bIns="91425" lIns="91425" spcFirstLastPara="1" rIns="91425" wrap="square" tIns="91425">
            <a:noAutofit/>
          </a:bodyPr>
          <a:lstStyle/>
          <a:p>
            <a:pPr indent="-533400" lvl="0" marL="457200" rtl="0" algn="l">
              <a:spcBef>
                <a:spcPts val="0"/>
              </a:spcBef>
              <a:spcAft>
                <a:spcPts val="0"/>
              </a:spcAft>
              <a:buClr>
                <a:srgbClr val="FFFF00"/>
              </a:buClr>
              <a:buSzPts val="4800"/>
              <a:buChar char="❏"/>
            </a:pPr>
            <a:r>
              <a:rPr lang="en" sz="4800">
                <a:solidFill>
                  <a:srgbClr val="FFFF00"/>
                </a:solidFill>
              </a:rPr>
              <a:t>solidarity</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cooperation</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coalition</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refuge</a:t>
            </a:r>
            <a:endParaRPr sz="4800">
              <a:solidFill>
                <a:srgbClr val="FFFF00"/>
              </a:solidFill>
            </a:endParaRPr>
          </a:p>
          <a:p>
            <a:pPr indent="-533400" lvl="0" marL="457200" rtl="0" algn="l">
              <a:spcBef>
                <a:spcPts val="0"/>
              </a:spcBef>
              <a:spcAft>
                <a:spcPts val="0"/>
              </a:spcAft>
              <a:buClr>
                <a:srgbClr val="FFFF00"/>
              </a:buClr>
              <a:buSzPts val="4800"/>
              <a:buChar char="❏"/>
            </a:pPr>
            <a:r>
              <a:rPr lang="en" sz="4800">
                <a:solidFill>
                  <a:srgbClr val="FFFF00"/>
                </a:solidFill>
              </a:rPr>
              <a:t>regeneration</a:t>
            </a:r>
            <a:endParaRPr sz="4800">
              <a:solidFill>
                <a:srgbClr val="FFFF00"/>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7" name="Shape 437"/>
        <p:cNvGrpSpPr/>
        <p:nvPr/>
      </p:nvGrpSpPr>
      <p:grpSpPr>
        <a:xfrm>
          <a:off x="0" y="0"/>
          <a:ext cx="0" cy="0"/>
          <a:chOff x="0" y="0"/>
          <a:chExt cx="0" cy="0"/>
        </a:xfrm>
      </p:grpSpPr>
      <p:pic>
        <p:nvPicPr>
          <p:cNvPr id="438" name="Google Shape;438;p70"/>
          <p:cNvPicPr preferRelativeResize="0"/>
          <p:nvPr/>
        </p:nvPicPr>
        <p:blipFill>
          <a:blip r:embed="rId3">
            <a:alphaModFix/>
          </a:blip>
          <a:stretch>
            <a:fillRect/>
          </a:stretch>
        </p:blipFill>
        <p:spPr>
          <a:xfrm>
            <a:off x="-686665" y="-2812099"/>
            <a:ext cx="9830665" cy="9670100"/>
          </a:xfrm>
          <a:prstGeom prst="rect">
            <a:avLst/>
          </a:prstGeom>
          <a:noFill/>
          <a:ln>
            <a:noFill/>
          </a:ln>
        </p:spPr>
      </p:pic>
      <p:sp>
        <p:nvSpPr>
          <p:cNvPr id="439" name="Google Shape;439;p70"/>
          <p:cNvSpPr txBox="1"/>
          <p:nvPr/>
        </p:nvSpPr>
        <p:spPr>
          <a:xfrm>
            <a:off x="92900" y="6280400"/>
            <a:ext cx="1531500" cy="57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latin typeface="Roboto"/>
                <a:ea typeface="Roboto"/>
                <a:cs typeface="Roboto"/>
                <a:sym typeface="Roboto"/>
                <a:hlinkClick r:id="rId4"/>
              </a:rPr>
              <a:t>image via NASA</a:t>
            </a:r>
            <a:endParaRPr>
              <a:latin typeface="Roboto"/>
              <a:ea typeface="Roboto"/>
              <a:cs typeface="Roboto"/>
              <a:sym typeface="Roboto"/>
            </a:endParaRPr>
          </a:p>
        </p:txBody>
      </p:sp>
    </p:spTree>
  </p:cSld>
  <p:clrMapOvr>
    <a:masterClrMapping/>
  </p:clrMapOvr>
  <mc:AlternateContent>
    <mc:Choice Requires="p14">
      <p:transition spd="slow" p14:dur="2900">
        <p:fade thruBlk="1"/>
      </p:transition>
    </mc:Choice>
    <mc:Fallback>
      <p:transition spd="slow">
        <p:fade/>
      </p:transition>
    </mc:Fallback>
  </mc:AlternateContent>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FE2F3"/>
        </a:solidFill>
      </p:bgPr>
    </p:bg>
    <p:spTree>
      <p:nvGrpSpPr>
        <p:cNvPr id="443" name="Shape 443"/>
        <p:cNvGrpSpPr/>
        <p:nvPr/>
      </p:nvGrpSpPr>
      <p:grpSpPr>
        <a:xfrm>
          <a:off x="0" y="0"/>
          <a:ext cx="0" cy="0"/>
          <a:chOff x="0" y="0"/>
          <a:chExt cx="0" cy="0"/>
        </a:xfrm>
      </p:grpSpPr>
      <p:pic>
        <p:nvPicPr>
          <p:cNvPr id="444" name="Google Shape;444;p71"/>
          <p:cNvPicPr preferRelativeResize="0"/>
          <p:nvPr/>
        </p:nvPicPr>
        <p:blipFill>
          <a:blip r:embed="rId3">
            <a:alphaModFix/>
          </a:blip>
          <a:stretch>
            <a:fillRect/>
          </a:stretch>
        </p:blipFill>
        <p:spPr>
          <a:xfrm>
            <a:off x="3033475" y="203200"/>
            <a:ext cx="3077050" cy="6858000"/>
          </a:xfrm>
          <a:prstGeom prst="rect">
            <a:avLst/>
          </a:prstGeom>
          <a:noFill/>
          <a:ln>
            <a:noFill/>
          </a:ln>
        </p:spPr>
      </p:pic>
    </p:spTree>
  </p:cSld>
  <p:clrMapOvr>
    <a:masterClrMapping/>
  </p:clrMapOvr>
  <mc:AlternateContent>
    <mc:Choice Requires="p14">
      <p:transition spd="slow" p14:dur="25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18"/>
          <p:cNvSpPr txBox="1"/>
          <p:nvPr>
            <p:ph type="ctrTitle"/>
          </p:nvPr>
        </p:nvSpPr>
        <p:spPr>
          <a:xfrm>
            <a:off x="623675" y="2521202"/>
            <a:ext cx="8222100" cy="1815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did it cost you to be here? </a:t>
            </a:r>
            <a:endParaRPr/>
          </a:p>
          <a:p>
            <a:pPr indent="0" lvl="0" marL="0" rtl="0" algn="l">
              <a:spcBef>
                <a:spcPts val="0"/>
              </a:spcBef>
              <a:spcAft>
                <a:spcPts val="0"/>
              </a:spcAft>
              <a:buNone/>
            </a:pPr>
            <a:r>
              <a:rPr lang="en"/>
              <a:t>How are you paying that cost?</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8" name="Shape 448"/>
        <p:cNvGrpSpPr/>
        <p:nvPr/>
      </p:nvGrpSpPr>
      <p:grpSpPr>
        <a:xfrm>
          <a:off x="0" y="0"/>
          <a:ext cx="0" cy="0"/>
          <a:chOff x="0" y="0"/>
          <a:chExt cx="0" cy="0"/>
        </a:xfrm>
      </p:grpSpPr>
      <p:pic>
        <p:nvPicPr>
          <p:cNvPr id="449" name="Google Shape;449;p72"/>
          <p:cNvPicPr preferRelativeResize="0"/>
          <p:nvPr/>
        </p:nvPicPr>
        <p:blipFill>
          <a:blip r:embed="rId3">
            <a:alphaModFix/>
          </a:blip>
          <a:stretch>
            <a:fillRect/>
          </a:stretch>
        </p:blipFill>
        <p:spPr>
          <a:xfrm>
            <a:off x="0" y="-193100"/>
            <a:ext cx="9144005" cy="7051094"/>
          </a:xfrm>
          <a:prstGeom prst="rect">
            <a:avLst/>
          </a:prstGeom>
          <a:noFill/>
          <a:ln>
            <a:noFill/>
          </a:ln>
        </p:spPr>
      </p:pic>
      <p:sp>
        <p:nvSpPr>
          <p:cNvPr id="450" name="Google Shape;450;p72"/>
          <p:cNvSpPr txBox="1"/>
          <p:nvPr/>
        </p:nvSpPr>
        <p:spPr>
          <a:xfrm>
            <a:off x="6718550" y="6218133"/>
            <a:ext cx="2276400" cy="42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a:solidFill>
                  <a:schemeClr val="accent6"/>
                </a:solidFill>
                <a:latin typeface="Roboto"/>
                <a:ea typeface="Roboto"/>
                <a:cs typeface="Roboto"/>
                <a:sym typeface="Roboto"/>
              </a:rPr>
              <a:t>p</a:t>
            </a:r>
            <a:r>
              <a:rPr lang="en" sz="1050">
                <a:solidFill>
                  <a:schemeClr val="accent6"/>
                </a:solidFill>
                <a:latin typeface="Roboto"/>
                <a:ea typeface="Roboto"/>
                <a:cs typeface="Roboto"/>
                <a:sym typeface="Roboto"/>
              </a:rPr>
              <a:t>hoto by </a:t>
            </a:r>
            <a:r>
              <a:rPr lang="en" sz="1050" u="sng">
                <a:solidFill>
                  <a:schemeClr val="accent6"/>
                </a:solidFill>
                <a:latin typeface="Roboto"/>
                <a:ea typeface="Roboto"/>
                <a:cs typeface="Roboto"/>
                <a:sym typeface="Roboto"/>
                <a:hlinkClick r:id="rId4"/>
              </a:rPr>
              <a:t>Akhil Verma</a:t>
            </a:r>
            <a:r>
              <a:rPr lang="en" sz="1050">
                <a:solidFill>
                  <a:schemeClr val="accent6"/>
                </a:solidFill>
                <a:latin typeface="Roboto"/>
                <a:ea typeface="Roboto"/>
                <a:cs typeface="Roboto"/>
                <a:sym typeface="Roboto"/>
              </a:rPr>
              <a:t> on </a:t>
            </a:r>
            <a:r>
              <a:rPr lang="en" sz="1050" u="sng">
                <a:solidFill>
                  <a:schemeClr val="accent6"/>
                </a:solidFill>
                <a:latin typeface="Roboto"/>
                <a:ea typeface="Roboto"/>
                <a:cs typeface="Roboto"/>
                <a:sym typeface="Roboto"/>
                <a:hlinkClick r:id="rId5"/>
              </a:rPr>
              <a:t>Unsplash</a:t>
            </a:r>
            <a:endParaRPr>
              <a:solidFill>
                <a:schemeClr val="accent6"/>
              </a:solidFill>
            </a:endParaRPr>
          </a:p>
        </p:txBody>
      </p:sp>
    </p:spTree>
  </p:cSld>
  <p:clrMapOvr>
    <a:masterClrMapping/>
  </p:clrMapOvr>
  <mc:AlternateContent>
    <mc:Choice Requires="p14">
      <p:transition spd="slow" p14:dur="2500">
        <p:fade/>
      </p:transition>
    </mc:Choice>
    <mc:Fallback>
      <p:transition spd="slow">
        <p:fade/>
      </p:transition>
    </mc:Fallback>
  </mc:AlternateContent>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454" name="Shape 454"/>
        <p:cNvGrpSpPr/>
        <p:nvPr/>
      </p:nvGrpSpPr>
      <p:grpSpPr>
        <a:xfrm>
          <a:off x="0" y="0"/>
          <a:ext cx="0" cy="0"/>
          <a:chOff x="0" y="0"/>
          <a:chExt cx="0" cy="0"/>
        </a:xfrm>
      </p:grpSpPr>
      <p:pic>
        <p:nvPicPr>
          <p:cNvPr id="455" name="Google Shape;455;p73"/>
          <p:cNvPicPr preferRelativeResize="0"/>
          <p:nvPr/>
        </p:nvPicPr>
        <p:blipFill>
          <a:blip r:embed="rId3">
            <a:alphaModFix/>
          </a:blip>
          <a:stretch>
            <a:fillRect/>
          </a:stretch>
        </p:blipFill>
        <p:spPr>
          <a:xfrm>
            <a:off x="0" y="514933"/>
            <a:ext cx="9068899" cy="6451600"/>
          </a:xfrm>
          <a:prstGeom prst="rect">
            <a:avLst/>
          </a:prstGeom>
          <a:noFill/>
          <a:ln>
            <a:noFill/>
          </a:ln>
        </p:spPr>
      </p:pic>
      <p:sp>
        <p:nvSpPr>
          <p:cNvPr id="456" name="Google Shape;456;p73"/>
          <p:cNvSpPr txBox="1"/>
          <p:nvPr/>
        </p:nvSpPr>
        <p:spPr>
          <a:xfrm>
            <a:off x="6423200" y="6332800"/>
            <a:ext cx="2645700" cy="52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accent6"/>
                </a:solidFill>
                <a:latin typeface="Roboto"/>
                <a:ea typeface="Roboto"/>
                <a:cs typeface="Roboto"/>
                <a:sym typeface="Roboto"/>
                <a:hlinkClick r:id="rId4"/>
              </a:rPr>
              <a:t>image by witt_digital, Pixabay</a:t>
            </a:r>
            <a:endParaRPr>
              <a:solidFill>
                <a:schemeClr val="accent6"/>
              </a:solidFill>
              <a:latin typeface="Roboto"/>
              <a:ea typeface="Roboto"/>
              <a:cs typeface="Roboto"/>
              <a:sym typeface="Roboto"/>
            </a:endParaRPr>
          </a:p>
        </p:txBody>
      </p:sp>
    </p:spTree>
  </p:cSld>
  <p:clrMapOvr>
    <a:masterClrMapping/>
  </p:clrMapOvr>
  <mc:AlternateContent>
    <mc:Choice Requires="p14">
      <p:transition spd="slow" p14:dur="2500">
        <p:fade/>
      </p:transition>
    </mc:Choice>
    <mc:Fallback>
      <p:transition spd="slow">
        <p:fade/>
      </p:transition>
    </mc:Fallback>
  </mc:AlternateContent>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0" name="Shape 460"/>
        <p:cNvGrpSpPr/>
        <p:nvPr/>
      </p:nvGrpSpPr>
      <p:grpSpPr>
        <a:xfrm>
          <a:off x="0" y="0"/>
          <a:ext cx="0" cy="0"/>
          <a:chOff x="0" y="0"/>
          <a:chExt cx="0" cy="0"/>
        </a:xfrm>
      </p:grpSpPr>
      <p:pic>
        <p:nvPicPr>
          <p:cNvPr id="461" name="Google Shape;461;p74"/>
          <p:cNvPicPr preferRelativeResize="0"/>
          <p:nvPr/>
        </p:nvPicPr>
        <p:blipFill>
          <a:blip r:embed="rId3">
            <a:alphaModFix/>
          </a:blip>
          <a:stretch>
            <a:fillRect/>
          </a:stretch>
        </p:blipFill>
        <p:spPr>
          <a:xfrm>
            <a:off x="-2638114" y="-685800"/>
            <a:ext cx="11782113" cy="7543703"/>
          </a:xfrm>
          <a:prstGeom prst="rect">
            <a:avLst/>
          </a:prstGeom>
          <a:noFill/>
          <a:ln>
            <a:noFill/>
          </a:ln>
        </p:spPr>
      </p:pic>
      <p:sp>
        <p:nvSpPr>
          <p:cNvPr id="462" name="Google Shape;462;p74"/>
          <p:cNvSpPr txBox="1"/>
          <p:nvPr/>
        </p:nvSpPr>
        <p:spPr>
          <a:xfrm>
            <a:off x="0" y="6329900"/>
            <a:ext cx="2219400" cy="52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a:solidFill>
                  <a:schemeClr val="accent6"/>
                </a:solidFill>
                <a:latin typeface="Roboto"/>
                <a:ea typeface="Roboto"/>
                <a:cs typeface="Roboto"/>
                <a:sym typeface="Roboto"/>
              </a:rPr>
              <a:t>Photo by </a:t>
            </a:r>
            <a:r>
              <a:rPr lang="en" sz="1050" u="sng">
                <a:solidFill>
                  <a:schemeClr val="accent6"/>
                </a:solidFill>
                <a:latin typeface="Roboto"/>
                <a:ea typeface="Roboto"/>
                <a:cs typeface="Roboto"/>
                <a:sym typeface="Roboto"/>
                <a:hlinkClick r:id="rId4"/>
              </a:rPr>
              <a:t>Zoltan Tasi</a:t>
            </a:r>
            <a:r>
              <a:rPr lang="en" sz="1050">
                <a:solidFill>
                  <a:schemeClr val="accent6"/>
                </a:solidFill>
                <a:latin typeface="Roboto"/>
                <a:ea typeface="Roboto"/>
                <a:cs typeface="Roboto"/>
                <a:sym typeface="Roboto"/>
              </a:rPr>
              <a:t> on </a:t>
            </a:r>
            <a:r>
              <a:rPr lang="en" sz="1050" u="sng">
                <a:solidFill>
                  <a:schemeClr val="accent6"/>
                </a:solidFill>
                <a:latin typeface="Roboto"/>
                <a:ea typeface="Roboto"/>
                <a:cs typeface="Roboto"/>
                <a:sym typeface="Roboto"/>
                <a:hlinkClick r:id="rId5"/>
              </a:rPr>
              <a:t>Unsplash</a:t>
            </a:r>
            <a:endParaRPr>
              <a:solidFill>
                <a:schemeClr val="accent6"/>
              </a:solidFill>
              <a:latin typeface="Roboto"/>
              <a:ea typeface="Roboto"/>
              <a:cs typeface="Roboto"/>
              <a:sym typeface="Roboto"/>
            </a:endParaRPr>
          </a:p>
        </p:txBody>
      </p:sp>
    </p:spTree>
  </p:cSld>
  <p:clrMapOvr>
    <a:masterClrMapping/>
  </p:clrMapOvr>
  <mc:AlternateContent>
    <mc:Choice Requires="p14">
      <p:transition spd="slow" p14:dur="2500">
        <p:fade/>
      </p:transition>
    </mc:Choice>
    <mc:Fallback>
      <p:transition spd="slow">
        <p:fade/>
      </p:transition>
    </mc:Fallback>
  </mc:AlternateContent>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6" name="Shape 466"/>
        <p:cNvGrpSpPr/>
        <p:nvPr/>
      </p:nvGrpSpPr>
      <p:grpSpPr>
        <a:xfrm>
          <a:off x="0" y="0"/>
          <a:ext cx="0" cy="0"/>
          <a:chOff x="0" y="0"/>
          <a:chExt cx="0" cy="0"/>
        </a:xfrm>
      </p:grpSpPr>
      <p:pic>
        <p:nvPicPr>
          <p:cNvPr id="467" name="Google Shape;467;p75"/>
          <p:cNvPicPr preferRelativeResize="0"/>
          <p:nvPr/>
        </p:nvPicPr>
        <p:blipFill>
          <a:blip r:embed="rId3">
            <a:alphaModFix/>
          </a:blip>
          <a:stretch>
            <a:fillRect/>
          </a:stretch>
        </p:blipFill>
        <p:spPr>
          <a:xfrm>
            <a:off x="0" y="-819150"/>
            <a:ext cx="9144000" cy="9144000"/>
          </a:xfrm>
          <a:prstGeom prst="rect">
            <a:avLst/>
          </a:prstGeom>
          <a:noFill/>
          <a:ln>
            <a:noFill/>
          </a:ln>
        </p:spPr>
      </p:pic>
      <p:sp>
        <p:nvSpPr>
          <p:cNvPr id="468" name="Google Shape;468;p75"/>
          <p:cNvSpPr txBox="1"/>
          <p:nvPr/>
        </p:nvSpPr>
        <p:spPr>
          <a:xfrm>
            <a:off x="6171125" y="6267700"/>
            <a:ext cx="2640300" cy="42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rgbClr val="C9DAF8"/>
                </a:solidFill>
                <a:latin typeface="Roboto"/>
                <a:ea typeface="Roboto"/>
                <a:cs typeface="Roboto"/>
                <a:sym typeface="Roboto"/>
                <a:hlinkClick r:id="rId4"/>
              </a:rPr>
              <a:t>photo by Kevin Dooley, Flickr</a:t>
            </a:r>
            <a:endParaRPr>
              <a:solidFill>
                <a:srgbClr val="C9DAF8"/>
              </a:solidFill>
              <a:latin typeface="Roboto"/>
              <a:ea typeface="Roboto"/>
              <a:cs typeface="Roboto"/>
              <a:sym typeface="Roboto"/>
            </a:endParaRPr>
          </a:p>
        </p:txBody>
      </p:sp>
    </p:spTree>
  </p:cSld>
  <p:clrMapOvr>
    <a:masterClrMapping/>
  </p:clrMapOvr>
  <mc:AlternateContent>
    <mc:Choice Requires="p14">
      <p:transition spd="slow" p14:dur="3000">
        <p:fade/>
      </p:transition>
    </mc:Choice>
    <mc:Fallback>
      <p:transition spd="slow">
        <p:fade/>
      </p:transition>
    </mc:Fallback>
  </mc:AlternateContent>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2" name="Shape 472"/>
        <p:cNvGrpSpPr/>
        <p:nvPr/>
      </p:nvGrpSpPr>
      <p:grpSpPr>
        <a:xfrm>
          <a:off x="0" y="0"/>
          <a:ext cx="0" cy="0"/>
          <a:chOff x="0" y="0"/>
          <a:chExt cx="0" cy="0"/>
        </a:xfrm>
      </p:grpSpPr>
      <p:sp>
        <p:nvSpPr>
          <p:cNvPr id="473" name="Google Shape;473;p76"/>
          <p:cNvSpPr txBox="1"/>
          <p:nvPr/>
        </p:nvSpPr>
        <p:spPr>
          <a:xfrm>
            <a:off x="211775" y="3067800"/>
            <a:ext cx="8747700" cy="72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F7F7F7"/>
                </a:solidFill>
                <a:latin typeface="Nunito"/>
                <a:ea typeface="Nunito"/>
                <a:cs typeface="Nunito"/>
                <a:sym typeface="Nunito"/>
              </a:rPr>
              <a:t>open</a:t>
            </a:r>
            <a:endParaRPr sz="7200">
              <a:solidFill>
                <a:srgbClr val="F7F7F7"/>
              </a:solidFill>
              <a:latin typeface="Nunito"/>
              <a:ea typeface="Nunito"/>
              <a:cs typeface="Nunito"/>
              <a:sym typeface="Nunito"/>
            </a:endParaRPr>
          </a:p>
        </p:txBody>
      </p:sp>
    </p:spTree>
  </p:cSld>
  <p:clrMapOvr>
    <a:masterClrMapping/>
  </p:clrMapOvr>
  <mc:AlternateContent>
    <mc:Choice Requires="p14">
      <p:transition spd="slow" p14:dur="2500">
        <p:fade/>
      </p:transition>
    </mc:Choice>
    <mc:Fallback>
      <p:transition spd="slow">
        <p:fade/>
      </p:transition>
    </mc:Fallback>
  </mc:AlternateContent>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77"/>
          <p:cNvSpPr txBox="1"/>
          <p:nvPr>
            <p:ph type="title"/>
          </p:nvPr>
        </p:nvSpPr>
        <p:spPr>
          <a:xfrm>
            <a:off x="311700" y="312217"/>
            <a:ext cx="8520600" cy="81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Appendix: Further Reading</a:t>
            </a:r>
            <a:endParaRPr/>
          </a:p>
        </p:txBody>
      </p:sp>
      <p:sp>
        <p:nvSpPr>
          <p:cNvPr id="479" name="Google Shape;479;p77"/>
          <p:cNvSpPr txBox="1"/>
          <p:nvPr>
            <p:ph idx="1" type="body"/>
          </p:nvPr>
        </p:nvSpPr>
        <p:spPr>
          <a:xfrm>
            <a:off x="311700" y="882150"/>
            <a:ext cx="8733900" cy="434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few items not mentioned in the presentation that may be of interest:</a:t>
            </a:r>
            <a:endParaRPr/>
          </a:p>
          <a:p>
            <a:pPr indent="-317500" lvl="0" marL="457200" rtl="0" algn="l">
              <a:spcBef>
                <a:spcPts val="0"/>
              </a:spcBef>
              <a:spcAft>
                <a:spcPts val="0"/>
              </a:spcAft>
              <a:buSzPts val="1400"/>
              <a:buChar char="❖"/>
            </a:pPr>
            <a:r>
              <a:rPr lang="en" sz="1400" u="sng">
                <a:solidFill>
                  <a:schemeClr val="accent6"/>
                </a:solidFill>
                <a:hlinkClick r:id="rId3"/>
              </a:rPr>
              <a:t>“Can We Decolonize OER/Open?”</a:t>
            </a:r>
            <a:r>
              <a:rPr lang="en" sz="1400"/>
              <a:t> by Taskeen Adam, et al.</a:t>
            </a:r>
            <a:endParaRPr sz="1400"/>
          </a:p>
          <a:p>
            <a:pPr indent="-317500" lvl="0" marL="457200" rtl="0" algn="l">
              <a:spcBef>
                <a:spcPts val="0"/>
              </a:spcBef>
              <a:spcAft>
                <a:spcPts val="0"/>
              </a:spcAft>
              <a:buSzPts val="1400"/>
              <a:buChar char="❖"/>
            </a:pPr>
            <a:r>
              <a:rPr i="1" lang="en" sz="1400" u="sng">
                <a:solidFill>
                  <a:schemeClr val="accent6"/>
                </a:solidFill>
                <a:hlinkClick r:id="rId4"/>
              </a:rPr>
              <a:t>Playing to the Crowd: Musicians, Audiences, and the Intimate Work of Connection</a:t>
            </a:r>
            <a:r>
              <a:rPr lang="en" sz="1400"/>
              <a:t> by Nancy K. Baym</a:t>
            </a:r>
            <a:endParaRPr sz="1400"/>
          </a:p>
          <a:p>
            <a:pPr indent="-317500" lvl="0" marL="457200" rtl="0" algn="l">
              <a:spcBef>
                <a:spcPts val="0"/>
              </a:spcBef>
              <a:spcAft>
                <a:spcPts val="0"/>
              </a:spcAft>
              <a:buSzPts val="1400"/>
              <a:buChar char="❖"/>
            </a:pPr>
            <a:r>
              <a:rPr i="1" lang="en" sz="1400" u="sng">
                <a:solidFill>
                  <a:schemeClr val="accent6"/>
                </a:solidFill>
                <a:hlinkClick r:id="rId5"/>
              </a:rPr>
              <a:t>The Adjunct Underclass</a:t>
            </a:r>
            <a:r>
              <a:rPr lang="en" sz="1400"/>
              <a:t> by Herb Childress</a:t>
            </a:r>
            <a:endParaRPr sz="1400"/>
          </a:p>
          <a:p>
            <a:pPr indent="-317500" lvl="0" marL="457200" rtl="0" algn="l">
              <a:spcBef>
                <a:spcPts val="0"/>
              </a:spcBef>
              <a:spcAft>
                <a:spcPts val="0"/>
              </a:spcAft>
              <a:buSzPts val="1400"/>
              <a:buChar char="❖"/>
            </a:pPr>
            <a:r>
              <a:rPr i="1" lang="en" sz="1400" u="sng">
                <a:solidFill>
                  <a:schemeClr val="accent6"/>
                </a:solidFill>
                <a:hlinkClick r:id="rId6"/>
              </a:rPr>
              <a:t>The Reorder of Things: The University and Its Pedagogies of Minority Difference</a:t>
            </a:r>
            <a:r>
              <a:rPr lang="en" sz="1400"/>
              <a:t> by Roderick A. Ferguson</a:t>
            </a:r>
            <a:endParaRPr sz="1400"/>
          </a:p>
          <a:p>
            <a:pPr indent="-317500" lvl="0" marL="457200" rtl="0" algn="l">
              <a:spcBef>
                <a:spcPts val="0"/>
              </a:spcBef>
              <a:spcAft>
                <a:spcPts val="0"/>
              </a:spcAft>
              <a:buSzPts val="1400"/>
              <a:buChar char="❖"/>
            </a:pPr>
            <a:r>
              <a:rPr lang="en" sz="1400" u="sng">
                <a:solidFill>
                  <a:schemeClr val="accent6"/>
                </a:solidFill>
                <a:hlinkClick r:id="rId7"/>
              </a:rPr>
              <a:t>“Is It Possible to Decolonize the Commons? An interview with Jane Anderson of Local Contexts”</a:t>
            </a:r>
            <a:r>
              <a:rPr lang="en" sz="1400"/>
              <a:t> by Jennie Rose Halperin</a:t>
            </a:r>
            <a:endParaRPr sz="1400"/>
          </a:p>
          <a:p>
            <a:pPr indent="-317500" lvl="0" marL="457200" rtl="0" algn="l">
              <a:spcBef>
                <a:spcPts val="0"/>
              </a:spcBef>
              <a:spcAft>
                <a:spcPts val="0"/>
              </a:spcAft>
              <a:buSzPts val="1400"/>
              <a:buChar char="❖"/>
            </a:pPr>
            <a:r>
              <a:rPr i="1" lang="en" sz="1400" u="sng">
                <a:solidFill>
                  <a:schemeClr val="accent6"/>
                </a:solidFill>
                <a:hlinkClick r:id="rId8"/>
              </a:rPr>
              <a:t>Common As Air: Revolution, Art, and Ownership</a:t>
            </a:r>
            <a:r>
              <a:rPr lang="en" sz="1400"/>
              <a:t> by Lewis Hyde</a:t>
            </a:r>
            <a:endParaRPr sz="1400"/>
          </a:p>
          <a:p>
            <a:pPr indent="-317500" lvl="0" marL="457200" rtl="0" algn="l">
              <a:spcBef>
                <a:spcPts val="0"/>
              </a:spcBef>
              <a:spcAft>
                <a:spcPts val="0"/>
              </a:spcAft>
              <a:buSzPts val="1400"/>
              <a:buChar char="❖"/>
            </a:pPr>
            <a:r>
              <a:rPr i="1" lang="en" sz="1400" u="sng">
                <a:solidFill>
                  <a:schemeClr val="accent6"/>
                </a:solidFill>
                <a:hlinkClick r:id="rId9"/>
              </a:rPr>
              <a:t>Gigged: The End of the Job and the Future of Work</a:t>
            </a:r>
            <a:r>
              <a:rPr lang="en" sz="1400"/>
              <a:t> by Sarah Kessler</a:t>
            </a:r>
            <a:endParaRPr sz="1400"/>
          </a:p>
          <a:p>
            <a:pPr indent="-317500" lvl="0" marL="457200" rtl="0" algn="l">
              <a:spcBef>
                <a:spcPts val="0"/>
              </a:spcBef>
              <a:spcAft>
                <a:spcPts val="0"/>
              </a:spcAft>
              <a:buSzPts val="1400"/>
              <a:buChar char="❖"/>
            </a:pPr>
            <a:r>
              <a:rPr lang="en" sz="1350" u="sng">
                <a:solidFill>
                  <a:schemeClr val="accent6"/>
                </a:solidFill>
                <a:latin typeface="Arial"/>
                <a:ea typeface="Arial"/>
                <a:cs typeface="Arial"/>
                <a:sym typeface="Arial"/>
                <a:hlinkClick r:id="rId10"/>
              </a:rPr>
              <a:t>"Knowledge Unlatched, Failed Transparency, and the Commercialisation of Open Access Book Publishing”</a:t>
            </a:r>
            <a:r>
              <a:rPr lang="en" sz="1400">
                <a:solidFill>
                  <a:schemeClr val="accent6"/>
                </a:solidFill>
              </a:rPr>
              <a:t> </a:t>
            </a:r>
            <a:r>
              <a:rPr lang="en" sz="1400">
                <a:solidFill>
                  <a:srgbClr val="000000"/>
                </a:solidFill>
              </a:rPr>
              <a:t>by Marcel Knöchelmann</a:t>
            </a:r>
            <a:endParaRPr sz="1400"/>
          </a:p>
          <a:p>
            <a:pPr indent="-317500" lvl="0" marL="457200" rtl="0" algn="l">
              <a:spcBef>
                <a:spcPts val="0"/>
              </a:spcBef>
              <a:spcAft>
                <a:spcPts val="0"/>
              </a:spcAft>
              <a:buSzPts val="1400"/>
              <a:buChar char="❖"/>
            </a:pPr>
            <a:r>
              <a:rPr lang="en" sz="1400" u="sng">
                <a:solidFill>
                  <a:schemeClr val="accent6"/>
                </a:solidFill>
                <a:hlinkClick r:id="rId11"/>
              </a:rPr>
              <a:t>“Changing our (Dis)Course: A Distinctive Social Justice Aligned Definition of Open Education”</a:t>
            </a:r>
            <a:r>
              <a:rPr lang="en" sz="1400"/>
              <a:t> by Sarah R. Lamber</a:t>
            </a:r>
            <a:endParaRPr sz="1400"/>
          </a:p>
          <a:p>
            <a:pPr indent="-317500" lvl="0" marL="457200" rtl="0" algn="l">
              <a:spcBef>
                <a:spcPts val="0"/>
              </a:spcBef>
              <a:spcAft>
                <a:spcPts val="0"/>
              </a:spcAft>
              <a:buSzPts val="1400"/>
              <a:buChar char="❖"/>
            </a:pPr>
            <a:r>
              <a:rPr i="1" lang="en" sz="1400" u="sng">
                <a:solidFill>
                  <a:schemeClr val="accent6"/>
                </a:solidFill>
                <a:hlinkClick r:id="rId12"/>
              </a:rPr>
              <a:t>Resistance</a:t>
            </a:r>
            <a:r>
              <a:rPr lang="en" sz="1400"/>
              <a:t> by Barry Lopez</a:t>
            </a:r>
            <a:endParaRPr sz="1400"/>
          </a:p>
          <a:p>
            <a:pPr indent="-317500" lvl="0" marL="457200" rtl="0" algn="l">
              <a:spcBef>
                <a:spcPts val="0"/>
              </a:spcBef>
              <a:spcAft>
                <a:spcPts val="0"/>
              </a:spcAft>
              <a:buSzPts val="1400"/>
              <a:buChar char="❖"/>
            </a:pPr>
            <a:r>
              <a:rPr lang="en" sz="1400" u="sng">
                <a:solidFill>
                  <a:schemeClr val="accent6"/>
                </a:solidFill>
                <a:hlinkClick r:id="rId13"/>
              </a:rPr>
              <a:t>“Coalition Politics”</a:t>
            </a:r>
            <a:r>
              <a:rPr lang="en" sz="1400">
                <a:solidFill>
                  <a:schemeClr val="accent6"/>
                </a:solidFill>
              </a:rPr>
              <a:t> </a:t>
            </a:r>
            <a:r>
              <a:rPr lang="en" sz="1400"/>
              <a:t>by Bernice Johnson Reagon</a:t>
            </a:r>
            <a:endParaRPr sz="1400"/>
          </a:p>
          <a:p>
            <a:pPr indent="-317500" lvl="0" marL="457200" rtl="0" algn="l">
              <a:spcBef>
                <a:spcPts val="0"/>
              </a:spcBef>
              <a:spcAft>
                <a:spcPts val="0"/>
              </a:spcAft>
              <a:buSzPts val="1400"/>
              <a:buChar char="❖"/>
            </a:pPr>
            <a:r>
              <a:rPr lang="en" sz="1400" u="sng">
                <a:solidFill>
                  <a:schemeClr val="accent6"/>
                </a:solidFill>
                <a:hlinkClick r:id="rId14"/>
              </a:rPr>
              <a:t>“Unite and Fight”</a:t>
            </a:r>
            <a:r>
              <a:rPr lang="en" sz="1400"/>
              <a:t> by Kate Redburn</a:t>
            </a:r>
            <a:endParaRPr sz="1400"/>
          </a:p>
          <a:p>
            <a:pPr indent="-317500" lvl="0" marL="457200" rtl="0" algn="l">
              <a:spcBef>
                <a:spcPts val="0"/>
              </a:spcBef>
              <a:spcAft>
                <a:spcPts val="0"/>
              </a:spcAft>
              <a:buSzPts val="1400"/>
              <a:buChar char="❖"/>
            </a:pPr>
            <a:r>
              <a:rPr i="1" lang="en" sz="1400" u="sng">
                <a:solidFill>
                  <a:schemeClr val="accent6"/>
                </a:solidFill>
                <a:hlinkClick r:id="rId15"/>
              </a:rPr>
              <a:t>Everything for Everybody</a:t>
            </a:r>
            <a:r>
              <a:rPr lang="en" sz="1400"/>
              <a:t> by Nathan Schneider</a:t>
            </a:r>
            <a:endParaRPr sz="1400"/>
          </a:p>
          <a:p>
            <a:pPr indent="-317500" lvl="0" marL="457200" rtl="0" algn="l">
              <a:spcBef>
                <a:spcPts val="0"/>
              </a:spcBef>
              <a:spcAft>
                <a:spcPts val="0"/>
              </a:spcAft>
              <a:buSzPts val="1400"/>
              <a:buChar char="❖"/>
            </a:pPr>
            <a:r>
              <a:rPr i="1" lang="en" sz="1400" u="sng">
                <a:solidFill>
                  <a:schemeClr val="accent6"/>
                </a:solidFill>
                <a:hlinkClick r:id="rId16"/>
              </a:rPr>
              <a:t>Wilding: Returning Nature to a Farm</a:t>
            </a:r>
            <a:r>
              <a:rPr lang="en" sz="1400"/>
              <a:t>  by Isabella Tree</a:t>
            </a:r>
            <a:endParaRPr sz="1400"/>
          </a:p>
        </p:txBody>
      </p:sp>
      <p:sp>
        <p:nvSpPr>
          <p:cNvPr id="480" name="Google Shape;480;p77"/>
          <p:cNvSpPr txBox="1"/>
          <p:nvPr/>
        </p:nvSpPr>
        <p:spPr>
          <a:xfrm>
            <a:off x="311700" y="5415750"/>
            <a:ext cx="6594000" cy="6402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SzPts val="1400"/>
              <a:buChar char="❖"/>
            </a:pPr>
            <a:r>
              <a:rPr lang="en" u="sng">
                <a:solidFill>
                  <a:schemeClr val="accent6"/>
                </a:solidFill>
                <a:latin typeface="Roboto"/>
                <a:ea typeface="Roboto"/>
                <a:cs typeface="Roboto"/>
                <a:sym typeface="Roboto"/>
                <a:hlinkClick r:id="rId17"/>
              </a:rPr>
              <a:t>“Inclusive Design: The Bell Curve, the Starburst and the Virtuous Tornado”</a:t>
            </a:r>
            <a:r>
              <a:rPr lang="en">
                <a:solidFill>
                  <a:schemeClr val="dk2"/>
                </a:solidFill>
                <a:latin typeface="Roboto"/>
                <a:ea typeface="Roboto"/>
                <a:cs typeface="Roboto"/>
                <a:sym typeface="Roboto"/>
              </a:rPr>
              <a:t> by Jutta Treviranus</a:t>
            </a:r>
            <a:endParaRPr>
              <a:latin typeface="Roboto"/>
              <a:ea typeface="Roboto"/>
              <a:cs typeface="Roboto"/>
              <a:sym typeface="Roboto"/>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4" name="Shape 484"/>
        <p:cNvGrpSpPr/>
        <p:nvPr/>
      </p:nvGrpSpPr>
      <p:grpSpPr>
        <a:xfrm>
          <a:off x="0" y="0"/>
          <a:ext cx="0" cy="0"/>
          <a:chOff x="0" y="0"/>
          <a:chExt cx="0" cy="0"/>
        </a:xfrm>
      </p:grpSpPr>
      <p:sp>
        <p:nvSpPr>
          <p:cNvPr id="485" name="Google Shape;485;p78"/>
          <p:cNvSpPr txBox="1"/>
          <p:nvPr>
            <p:ph type="title"/>
          </p:nvPr>
        </p:nvSpPr>
        <p:spPr>
          <a:xfrm>
            <a:off x="490250" y="701800"/>
            <a:ext cx="6663300" cy="545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this presentation is available at </a:t>
            </a:r>
            <a:r>
              <a:rPr lang="en" u="sng">
                <a:solidFill>
                  <a:srgbClr val="1C4587"/>
                </a:solidFill>
                <a:hlinkClick r:id="rId3"/>
              </a:rPr>
              <a:t>http://bit.ly/GiftGigOER</a:t>
            </a:r>
            <a:endParaRPr/>
          </a:p>
        </p:txBody>
      </p:sp>
      <p:sp>
        <p:nvSpPr>
          <p:cNvPr id="486" name="Google Shape;486;p78"/>
          <p:cNvSpPr txBox="1"/>
          <p:nvPr/>
        </p:nvSpPr>
        <p:spPr>
          <a:xfrm>
            <a:off x="755550" y="5128975"/>
            <a:ext cx="7933200" cy="8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u="sng">
                <a:solidFill>
                  <a:srgbClr val="0000FF"/>
                </a:solidFill>
                <a:highlight>
                  <a:srgbClr val="FFFFFF"/>
                </a:highlight>
                <a:hlinkClick r:id="rId4"/>
              </a:rPr>
              <a:t>"Gift Economies in the Gig Economy"</a:t>
            </a:r>
            <a:r>
              <a:rPr lang="en" sz="2400">
                <a:highlight>
                  <a:srgbClr val="FFFFFF"/>
                </a:highlight>
              </a:rPr>
              <a:t> </a:t>
            </a:r>
            <a:endParaRPr sz="2400">
              <a:highlight>
                <a:srgbClr val="FFFFFF"/>
              </a:highlight>
            </a:endParaRPr>
          </a:p>
          <a:p>
            <a:pPr indent="0" lvl="0" marL="0" rtl="0" algn="l">
              <a:spcBef>
                <a:spcPts val="0"/>
              </a:spcBef>
              <a:spcAft>
                <a:spcPts val="0"/>
              </a:spcAft>
              <a:buNone/>
            </a:pPr>
            <a:r>
              <a:rPr lang="en" sz="2400">
                <a:highlight>
                  <a:srgbClr val="FFFFFF"/>
                </a:highlight>
              </a:rPr>
              <a:t>by </a:t>
            </a:r>
            <a:r>
              <a:rPr lang="en" sz="2400">
                <a:solidFill>
                  <a:srgbClr val="0000FF"/>
                </a:solidFill>
                <a:highlight>
                  <a:srgbClr val="FFFFFF"/>
                </a:highlight>
              </a:rPr>
              <a:t>Matthew Cheney</a:t>
            </a:r>
            <a:r>
              <a:rPr lang="en" sz="2400">
                <a:highlight>
                  <a:srgbClr val="FFFFFF"/>
                </a:highlight>
              </a:rPr>
              <a:t> is licensed under </a:t>
            </a:r>
            <a:r>
              <a:rPr lang="en" sz="2400" u="sng">
                <a:solidFill>
                  <a:srgbClr val="0000FF"/>
                </a:solidFill>
                <a:highlight>
                  <a:srgbClr val="FFFFFF"/>
                </a:highlight>
                <a:hlinkClick r:id="rId5"/>
              </a:rPr>
              <a:t>CC BY-NC-SA 4.0</a:t>
            </a:r>
            <a:endParaRPr sz="2400">
              <a:latin typeface="Roboto"/>
              <a:ea typeface="Roboto"/>
              <a:cs typeface="Roboto"/>
              <a:sym typeface="Roboto"/>
            </a:endParaRPr>
          </a:p>
          <a:p>
            <a:pPr indent="0" lvl="0" marL="0" rtl="0" algn="l">
              <a:spcBef>
                <a:spcPts val="0"/>
              </a:spcBef>
              <a:spcAft>
                <a:spcPts val="0"/>
              </a:spcAft>
              <a:buNone/>
            </a:pPr>
            <a:r>
              <a:t/>
            </a:r>
            <a:endParaRPr sz="2400">
              <a:latin typeface="Roboto"/>
              <a:ea typeface="Roboto"/>
              <a:cs typeface="Roboto"/>
              <a:sym typeface="Roboto"/>
            </a:endParaRPr>
          </a:p>
        </p:txBody>
      </p:sp>
      <p:pic>
        <p:nvPicPr>
          <p:cNvPr descr="Creative Commons License" id="487" name="Google Shape;487;p78"/>
          <p:cNvPicPr preferRelativeResize="0"/>
          <p:nvPr/>
        </p:nvPicPr>
        <p:blipFill>
          <a:blip r:embed="rId6">
            <a:alphaModFix/>
          </a:blip>
          <a:stretch>
            <a:fillRect/>
          </a:stretch>
        </p:blipFill>
        <p:spPr>
          <a:xfrm>
            <a:off x="825725" y="6156100"/>
            <a:ext cx="1397650" cy="492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9"/>
          <p:cNvSpPr txBox="1"/>
          <p:nvPr>
            <p:ph type="ctrTitle"/>
          </p:nvPr>
        </p:nvSpPr>
        <p:spPr>
          <a:xfrm>
            <a:off x="623675" y="2521202"/>
            <a:ext cx="8222100" cy="1815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Who is working on your behalf while you are here?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0"/>
          <p:cNvSpPr txBox="1"/>
          <p:nvPr>
            <p:ph type="ctrTitle"/>
          </p:nvPr>
        </p:nvSpPr>
        <p:spPr>
          <a:xfrm>
            <a:off x="636475" y="2078399"/>
            <a:ext cx="8222100" cy="2701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Who is not here today who would benefit from the experience?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What obstacles do they face?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pic>
        <p:nvPicPr>
          <p:cNvPr id="130" name="Google Shape;130;p21"/>
          <p:cNvPicPr preferRelativeResize="0"/>
          <p:nvPr/>
        </p:nvPicPr>
        <p:blipFill>
          <a:blip r:embed="rId3">
            <a:alphaModFix/>
          </a:blip>
          <a:stretch>
            <a:fillRect/>
          </a:stretch>
        </p:blipFill>
        <p:spPr>
          <a:xfrm>
            <a:off x="-2950310" y="-468277"/>
            <a:ext cx="12330811" cy="7326276"/>
          </a:xfrm>
          <a:prstGeom prst="rect">
            <a:avLst/>
          </a:prstGeom>
          <a:noFill/>
          <a:ln>
            <a:noFill/>
          </a:ln>
        </p:spPr>
      </p:pic>
      <p:sp>
        <p:nvSpPr>
          <p:cNvPr id="131" name="Google Shape;131;p21"/>
          <p:cNvSpPr txBox="1"/>
          <p:nvPr/>
        </p:nvSpPr>
        <p:spPr>
          <a:xfrm>
            <a:off x="6368400" y="6175967"/>
            <a:ext cx="2376000" cy="54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a:latin typeface="Roboto"/>
                <a:ea typeface="Roboto"/>
                <a:cs typeface="Roboto"/>
                <a:sym typeface="Roboto"/>
              </a:rPr>
              <a:t>The Trial</a:t>
            </a:r>
            <a:r>
              <a:rPr lang="en">
                <a:latin typeface="Roboto"/>
                <a:ea typeface="Roboto"/>
                <a:cs typeface="Roboto"/>
                <a:sym typeface="Roboto"/>
              </a:rPr>
              <a:t> (dir. Orson Welles)</a:t>
            </a:r>
            <a:endParaRPr>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