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74" r:id="rId2"/>
    <p:sldId id="291" r:id="rId3"/>
    <p:sldId id="257" r:id="rId4"/>
    <p:sldId id="289" r:id="rId5"/>
    <p:sldId id="282" r:id="rId6"/>
    <p:sldId id="263" r:id="rId7"/>
    <p:sldId id="290" r:id="rId8"/>
    <p:sldId id="265" r:id="rId9"/>
    <p:sldId id="269" r:id="rId10"/>
    <p:sldId id="270" r:id="rId11"/>
    <p:sldId id="279" r:id="rId12"/>
    <p:sldId id="283" r:id="rId13"/>
    <p:sldId id="285" r:id="rId14"/>
    <p:sldId id="286" r:id="rId15"/>
    <p:sldId id="287" r:id="rId16"/>
    <p:sldId id="28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4660"/>
  </p:normalViewPr>
  <p:slideViewPr>
    <p:cSldViewPr>
      <p:cViewPr varScale="1">
        <p:scale>
          <a:sx n="104" d="100"/>
          <a:sy n="104" d="100"/>
        </p:scale>
        <p:origin x="-2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94CC0C-F0F0-4874-87D2-E1CF680861D4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4AA9A-B66E-4301-8C18-79B5A8F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94CC0C-F0F0-4874-87D2-E1CF680861D4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4AA9A-B66E-4301-8C18-79B5A8F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94CC0C-F0F0-4874-87D2-E1CF680861D4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4AA9A-B66E-4301-8C18-79B5A8F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8496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94CC0C-F0F0-4874-87D2-E1CF680861D4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4AA9A-B66E-4301-8C18-79B5A8F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94CC0C-F0F0-4874-87D2-E1CF680861D4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4AA9A-B66E-4301-8C18-79B5A8F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94CC0C-F0F0-4874-87D2-E1CF680861D4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4AA9A-B66E-4301-8C18-79B5A8F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94CC0C-F0F0-4874-87D2-E1CF680861D4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4AA9A-B66E-4301-8C18-79B5A8F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94CC0C-F0F0-4874-87D2-E1CF680861D4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4AA9A-B66E-4301-8C18-79B5A8F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94CC0C-F0F0-4874-87D2-E1CF680861D4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4AA9A-B66E-4301-8C18-79B5A8F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94CC0C-F0F0-4874-87D2-E1CF680861D4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4AA9A-B66E-4301-8C18-79B5A8F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94CC0C-F0F0-4874-87D2-E1CF680861D4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4AA9A-B66E-4301-8C18-79B5A8F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76250" y="143986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4CC0C-F0F0-4874-87D2-E1CF680861D4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4AA9A-B66E-4301-8C18-79B5A8F8E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457200" rtl="0" eaLnBrk="1" fontAlgn="base" hangingPunct="1">
        <a:lnSpc>
          <a:spcPts val="3800"/>
        </a:lnSpc>
        <a:spcBef>
          <a:spcPct val="0"/>
        </a:spcBef>
        <a:spcAft>
          <a:spcPct val="0"/>
        </a:spcAft>
        <a:defRPr sz="4400" kern="1200">
          <a:solidFill>
            <a:srgbClr val="948A54"/>
          </a:solidFill>
          <a:latin typeface="+mj-lt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948A54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948A54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948A54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948A54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948A54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948A54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948A54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948A54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lnSpc>
          <a:spcPts val="3400"/>
        </a:lnSpc>
        <a:spcBef>
          <a:spcPts val="14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1" fontAlgn="base" hangingPunct="1">
        <a:lnSpc>
          <a:spcPts val="3000"/>
        </a:lnSpc>
        <a:spcBef>
          <a:spcPts val="8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lnSpc>
          <a:spcPts val="2400"/>
        </a:lnSpc>
        <a:spcBef>
          <a:spcPts val="8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685800" y="939800"/>
            <a:ext cx="7772400" cy="229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defTabSz="457200">
              <a:spcBef>
                <a:spcPct val="0"/>
              </a:spcBef>
              <a:defRPr/>
            </a:pPr>
            <a:r>
              <a:rPr lang="en-US" sz="4400" dirty="0" smtClean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The Role of Higher </a:t>
            </a:r>
            <a:r>
              <a:rPr lang="en-US" sz="4400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E</a:t>
            </a:r>
            <a:r>
              <a:rPr lang="en-US" sz="4400" dirty="0" smtClean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ducation in Promoting Stability in Afghanistan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1917700" y="4016375"/>
            <a:ext cx="6400800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lvl="0" algn="r" defTabSz="457200">
              <a:spcAft>
                <a:spcPts val="2400"/>
              </a:spcAft>
              <a:buClr>
                <a:srgbClr val="F9F9F9"/>
              </a:buClr>
              <a:defRPr/>
            </a:pPr>
            <a:r>
              <a:rPr lang="en-US" sz="3459" dirty="0" smtClean="0">
                <a:solidFill>
                  <a:schemeClr val="bg2">
                    <a:lumMod val="50000"/>
                  </a:schemeClr>
                </a:solidFill>
              </a:rPr>
              <a:t>Joseph B. Berger</a:t>
            </a:r>
            <a:r>
              <a:rPr kumimoji="0" lang="en-US" sz="3459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br>
              <a:rPr kumimoji="0" lang="en-US" sz="3459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3459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F9F9F9"/>
              </a:buClr>
              <a:buSzTx/>
              <a:buFont typeface="Arial"/>
              <a:buNone/>
              <a:tabLst/>
              <a:defRPr/>
            </a:pPr>
            <a:r>
              <a:rPr kumimoji="0" lang="en-US" sz="3459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Center for International Education (CIE)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F9F9F9"/>
              </a:buClr>
              <a:buSzTx/>
              <a:buFont typeface="Arial"/>
              <a:buNone/>
              <a:tabLst/>
              <a:defRPr/>
            </a:pPr>
            <a:r>
              <a:rPr kumimoji="0" lang="en-US" sz="3459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Massachusetts Amherst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9F9F9"/>
              </a:buClr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5740" y="4491476"/>
            <a:ext cx="1687860" cy="1759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Case of Afghanistan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ts val="2800"/>
              </a:lnSpc>
              <a:spcBef>
                <a:spcPts val="1000"/>
              </a:spcBef>
              <a:buNone/>
            </a:pPr>
            <a:r>
              <a:rPr lang="en-US" sz="2800" dirty="0" smtClean="0"/>
              <a:t>Rapid growth in post-secondary education</a:t>
            </a:r>
          </a:p>
          <a:p>
            <a:pPr lvl="1">
              <a:lnSpc>
                <a:spcPts val="2400"/>
              </a:lnSpc>
              <a:spcBef>
                <a:spcPts val="1000"/>
              </a:spcBef>
              <a:buFont typeface="Arial"/>
              <a:buChar char="•"/>
            </a:pPr>
            <a:r>
              <a:rPr lang="en-US" sz="2800" dirty="0" smtClean="0"/>
              <a:t>2003 - 34,000 students</a:t>
            </a:r>
          </a:p>
          <a:p>
            <a:pPr lvl="1">
              <a:lnSpc>
                <a:spcPts val="2400"/>
              </a:lnSpc>
              <a:spcBef>
                <a:spcPts val="1000"/>
              </a:spcBef>
              <a:buFont typeface="Arial"/>
              <a:buChar char="•"/>
            </a:pPr>
            <a:r>
              <a:rPr lang="en-US" sz="2800" dirty="0" smtClean="0"/>
              <a:t>2009 - 62,000 </a:t>
            </a:r>
            <a:r>
              <a:rPr lang="en-US" sz="2800" dirty="0"/>
              <a:t>students </a:t>
            </a:r>
            <a:endParaRPr lang="en-US" sz="2800" dirty="0" smtClean="0"/>
          </a:p>
          <a:p>
            <a:pPr lvl="1">
              <a:lnSpc>
                <a:spcPts val="2400"/>
              </a:lnSpc>
              <a:spcBef>
                <a:spcPts val="1000"/>
              </a:spcBef>
              <a:buFont typeface="Arial"/>
              <a:buChar char="•"/>
            </a:pPr>
            <a:r>
              <a:rPr lang="en-US" dirty="0" smtClean="0"/>
              <a:t>By 2010 - 100,000 </a:t>
            </a:r>
            <a:r>
              <a:rPr lang="en-US" sz="2800" dirty="0"/>
              <a:t>high school graduates</a:t>
            </a:r>
            <a:r>
              <a:rPr lang="en-US" sz="2800" dirty="0" smtClean="0"/>
              <a:t> </a:t>
            </a:r>
          </a:p>
          <a:p>
            <a:pPr lvl="1">
              <a:lnSpc>
                <a:spcPts val="2400"/>
              </a:lnSpc>
              <a:spcBef>
                <a:spcPts val="1000"/>
              </a:spcBef>
              <a:buFont typeface="Arial"/>
              <a:buChar char="•"/>
            </a:pPr>
            <a:r>
              <a:rPr lang="en-US" dirty="0" smtClean="0"/>
              <a:t>By 2014 - 600,000 high school graduates </a:t>
            </a:r>
          </a:p>
          <a:p>
            <a:pPr>
              <a:lnSpc>
                <a:spcPts val="2800"/>
              </a:lnSpc>
              <a:spcBef>
                <a:spcPts val="1000"/>
              </a:spcBef>
            </a:pPr>
            <a:r>
              <a:rPr lang="en-US" sz="2800" dirty="0" smtClean="0"/>
              <a:t>2009 - Total </a:t>
            </a:r>
            <a:r>
              <a:rPr lang="en-US" sz="2800" dirty="0"/>
              <a:t>budget</a:t>
            </a:r>
            <a:r>
              <a:rPr lang="en-US" sz="2800" dirty="0" smtClean="0"/>
              <a:t> for the </a:t>
            </a:r>
            <a:r>
              <a:rPr lang="en-US" sz="2800" dirty="0"/>
              <a:t>22 universities</a:t>
            </a:r>
            <a:r>
              <a:rPr lang="en-US" sz="2800" dirty="0" smtClean="0"/>
              <a:t> was </a:t>
            </a:r>
            <a:r>
              <a:rPr lang="en-US" sz="2800" dirty="0"/>
              <a:t>$35 million, averaging about $</a:t>
            </a:r>
            <a:r>
              <a:rPr lang="en-US" sz="2800" dirty="0" smtClean="0"/>
              <a:t>1.6 </a:t>
            </a:r>
            <a:r>
              <a:rPr lang="en-US" sz="2800" dirty="0"/>
              <a:t>million per institution</a:t>
            </a:r>
            <a:r>
              <a:rPr lang="en-US" sz="2800" dirty="0" smtClean="0"/>
              <a:t>.</a:t>
            </a:r>
          </a:p>
          <a:p>
            <a:pPr>
              <a:lnSpc>
                <a:spcPts val="2800"/>
              </a:lnSpc>
              <a:spcBef>
                <a:spcPts val="1000"/>
              </a:spcBef>
            </a:pPr>
            <a:r>
              <a:rPr lang="en-US" sz="2800" dirty="0" smtClean="0"/>
              <a:t>Highly centralized system</a:t>
            </a:r>
          </a:p>
          <a:p>
            <a:pPr>
              <a:lnSpc>
                <a:spcPts val="2800"/>
              </a:lnSpc>
              <a:spcBef>
                <a:spcPts val="1000"/>
              </a:spcBef>
            </a:pPr>
            <a:r>
              <a:rPr lang="en-US" sz="2800" dirty="0" smtClean="0"/>
              <a:t>Rapidly emerging unregulated private sector</a:t>
            </a:r>
          </a:p>
        </p:txBody>
      </p:sp>
    </p:spTree>
    <p:extLst>
      <p:ext uri="{BB962C8B-B14F-4D97-AF65-F5344CB8AC3E}">
        <p14:creationId xmlns:p14="http://schemas.microsoft.com/office/powerpoint/2010/main" xmlns="" val="129885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Adapting the Progressive Framework to </a:t>
            </a:r>
            <a:r>
              <a:rPr lang="en-US" sz="3600" dirty="0"/>
              <a:t>Higher Education (FTI, 2008</a:t>
            </a:r>
            <a:r>
              <a:rPr lang="en-US" sz="3600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953000"/>
          </a:xfrm>
        </p:spPr>
        <p:txBody>
          <a:bodyPr>
            <a:norm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Sector Planning &amp; Coordination</a:t>
            </a:r>
          </a:p>
          <a:p>
            <a:pPr lvl="1">
              <a:buFont typeface="Arial" pitchFamily="34" charset="0"/>
              <a:buChar char="•"/>
            </a:pPr>
            <a:endParaRPr lang="en-US" sz="3600" dirty="0"/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Resource Mobilization</a:t>
            </a:r>
          </a:p>
          <a:p>
            <a:pPr lvl="1">
              <a:buFont typeface="Arial" pitchFamily="34" charset="0"/>
              <a:buChar char="•"/>
            </a:pPr>
            <a:endParaRPr lang="en-US" sz="3600" dirty="0" smtClean="0"/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Service Delivery</a:t>
            </a:r>
          </a:p>
          <a:p>
            <a:pPr lvl="1">
              <a:buFont typeface="Arial" pitchFamily="34" charset="0"/>
              <a:buChar char="•"/>
            </a:pPr>
            <a:endParaRPr lang="en-US" sz="3600" dirty="0" smtClean="0"/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Student Flows</a:t>
            </a:r>
          </a:p>
          <a:p>
            <a:pPr lvl="1">
              <a:buFont typeface="Arial" pitchFamily="34" charset="0"/>
              <a:buChar char="•"/>
            </a:pPr>
            <a:endParaRPr lang="en-US" sz="3600" dirty="0" smtClean="0"/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Stabilization and Fragility Reduction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138601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Adapting the Progressive Framework to Higher Education: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(Sub)Sector Planning &amp; Coordination</a:t>
            </a:r>
          </a:p>
          <a:p>
            <a:pPr lvl="1"/>
            <a:r>
              <a:rPr lang="en-US" dirty="0" smtClean="0"/>
              <a:t>Improve capacity to implement National Strategic Plan</a:t>
            </a:r>
          </a:p>
          <a:p>
            <a:pPr lvl="1"/>
            <a:r>
              <a:rPr lang="en-US" dirty="0" smtClean="0"/>
              <a:t>Harmonize efforts with the entire education sub-sector</a:t>
            </a:r>
          </a:p>
          <a:p>
            <a:pPr lvl="1"/>
            <a:r>
              <a:rPr lang="en-US" dirty="0" smtClean="0"/>
              <a:t>Improve relationships &amp; coordination with/among donors</a:t>
            </a:r>
          </a:p>
          <a:p>
            <a:pPr lvl="1"/>
            <a:r>
              <a:rPr lang="en-US" dirty="0" smtClean="0"/>
              <a:t>Improve management information systems</a:t>
            </a:r>
          </a:p>
          <a:p>
            <a:pPr lvl="1"/>
            <a:r>
              <a:rPr lang="en-US" dirty="0" smtClean="0"/>
              <a:t>Coordinate public and private higher education in terms of access and quality assurance</a:t>
            </a:r>
          </a:p>
        </p:txBody>
      </p:sp>
    </p:spTree>
    <p:extLst>
      <p:ext uri="{BB962C8B-B14F-4D97-AF65-F5344CB8AC3E}">
        <p14:creationId xmlns:p14="http://schemas.microsoft.com/office/powerpoint/2010/main" xmlns="" val="281027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Adapting the Progressive Framework to Higher Education: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Resource Mobilization</a:t>
            </a:r>
          </a:p>
          <a:p>
            <a:pPr lvl="1">
              <a:buFontTx/>
              <a:buChar char="-"/>
            </a:pPr>
            <a:r>
              <a:rPr lang="en-US" dirty="0" smtClean="0"/>
              <a:t>Continue to expand revenue base in alignment with other educational priorities</a:t>
            </a:r>
          </a:p>
          <a:p>
            <a:pPr lvl="1">
              <a:buFontTx/>
              <a:buChar char="-"/>
            </a:pPr>
            <a:r>
              <a:rPr lang="en-US" dirty="0" smtClean="0"/>
              <a:t>Enhance budgeting and accounting capacity</a:t>
            </a:r>
          </a:p>
          <a:p>
            <a:pPr lvl="1">
              <a:buFontTx/>
              <a:buChar char="-"/>
            </a:pPr>
            <a:r>
              <a:rPr lang="en-US" dirty="0" smtClean="0"/>
              <a:t>Examine alternative funding structures</a:t>
            </a:r>
          </a:p>
          <a:p>
            <a:pPr lvl="1">
              <a:buFontTx/>
              <a:buChar char="-"/>
            </a:pPr>
            <a:r>
              <a:rPr lang="en-US" dirty="0" smtClean="0"/>
              <a:t>De-centralize some financial decision-making to campuses</a:t>
            </a:r>
          </a:p>
          <a:p>
            <a:pPr lvl="1">
              <a:buFontTx/>
              <a:buChar char="-"/>
            </a:pPr>
            <a:r>
              <a:rPr lang="en-US" dirty="0" smtClean="0"/>
              <a:t>Implement mechanisms that enable campus to generate and manage resources</a:t>
            </a:r>
          </a:p>
        </p:txBody>
      </p:sp>
    </p:spTree>
    <p:extLst>
      <p:ext uri="{BB962C8B-B14F-4D97-AF65-F5344CB8AC3E}">
        <p14:creationId xmlns:p14="http://schemas.microsoft.com/office/powerpoint/2010/main" xmlns="" val="141251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Adapting the Progressive Framework to Higher Education: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Service Delivery</a:t>
            </a:r>
          </a:p>
          <a:p>
            <a:pPr lvl="1"/>
            <a:r>
              <a:rPr lang="en-US" dirty="0" smtClean="0"/>
              <a:t>Implement quality assurance frameworks that address faculty roles and rewards</a:t>
            </a:r>
          </a:p>
          <a:p>
            <a:pPr lvl="1"/>
            <a:r>
              <a:rPr lang="en-US" dirty="0" smtClean="0"/>
              <a:t>Continue to develop material infrastructure of university campuses</a:t>
            </a:r>
          </a:p>
          <a:p>
            <a:pPr lvl="1"/>
            <a:r>
              <a:rPr lang="en-US" dirty="0" smtClean="0"/>
              <a:t>Improve </a:t>
            </a:r>
            <a:r>
              <a:rPr lang="en-US" dirty="0" err="1" smtClean="0"/>
              <a:t>MoHE</a:t>
            </a:r>
            <a:r>
              <a:rPr lang="en-US" dirty="0" smtClean="0"/>
              <a:t> and campus-based administrative and academic leadership capacity</a:t>
            </a:r>
          </a:p>
          <a:p>
            <a:pPr lvl="1"/>
            <a:r>
              <a:rPr lang="en-US" dirty="0" smtClean="0"/>
              <a:t>Focus on professional fields that have multiplier effects in other domains (e.g. teacher training, public health, public administration)</a:t>
            </a:r>
          </a:p>
        </p:txBody>
      </p:sp>
    </p:spTree>
    <p:extLst>
      <p:ext uri="{BB962C8B-B14F-4D97-AF65-F5344CB8AC3E}">
        <p14:creationId xmlns:p14="http://schemas.microsoft.com/office/powerpoint/2010/main" xmlns="" val="77639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Adapting the Progressive Framework to Higher Education: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Student Flows</a:t>
            </a:r>
          </a:p>
          <a:p>
            <a:pPr lvl="1"/>
            <a:r>
              <a:rPr lang="en-US" dirty="0" smtClean="0"/>
              <a:t>Expand access in public and private universities in ways that align with expanding secondary enrollment</a:t>
            </a:r>
          </a:p>
          <a:p>
            <a:pPr lvl="1"/>
            <a:r>
              <a:rPr lang="en-US" dirty="0" smtClean="0"/>
              <a:t>Develop community colleges and enhanced vocational education opportunities</a:t>
            </a:r>
          </a:p>
          <a:p>
            <a:pPr lvl="1"/>
            <a:r>
              <a:rPr lang="en-US" dirty="0" smtClean="0"/>
              <a:t>Increase opportunities for women</a:t>
            </a:r>
          </a:p>
          <a:p>
            <a:pPr lvl="1"/>
            <a:r>
              <a:rPr lang="en-US" dirty="0"/>
              <a:t>Expand efforts to minimize “Kabul-centric” delivery of services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8344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Adapting the Progressive Framework to Higher Education: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8496"/>
            <a:ext cx="8229600" cy="5008504"/>
          </a:xfrm>
        </p:spPr>
        <p:txBody>
          <a:bodyPr>
            <a:normAutofit fontScale="925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Stabilization and Fragility Reduction</a:t>
            </a:r>
          </a:p>
          <a:p>
            <a:pPr lvl="1">
              <a:buFontTx/>
              <a:buChar char="-"/>
            </a:pPr>
            <a:r>
              <a:rPr lang="en-US" dirty="0" smtClean="0"/>
              <a:t>Focus on safety and security on campuses</a:t>
            </a:r>
          </a:p>
          <a:p>
            <a:pPr lvl="1">
              <a:buFontTx/>
              <a:buChar char="-"/>
            </a:pPr>
            <a:r>
              <a:rPr lang="en-US" dirty="0" smtClean="0"/>
              <a:t>Improve living conditions for students </a:t>
            </a:r>
          </a:p>
          <a:p>
            <a:pPr lvl="1">
              <a:buFontTx/>
              <a:buChar char="-"/>
            </a:pPr>
            <a:r>
              <a:rPr lang="en-US" dirty="0" smtClean="0"/>
              <a:t>Increase transparency in decision-making at all levels</a:t>
            </a:r>
          </a:p>
          <a:p>
            <a:pPr lvl="1">
              <a:buFontTx/>
              <a:buChar char="-"/>
            </a:pPr>
            <a:r>
              <a:rPr lang="en-US" dirty="0" smtClean="0"/>
              <a:t>Increase capacity and opportunities for participation in decision-making and shared governance</a:t>
            </a:r>
          </a:p>
          <a:p>
            <a:pPr lvl="1">
              <a:buFontTx/>
              <a:buChar char="-"/>
            </a:pPr>
            <a:r>
              <a:rPr lang="en-US" dirty="0" smtClean="0"/>
              <a:t>Incorporate traditional values into organizational development activities</a:t>
            </a:r>
          </a:p>
          <a:p>
            <a:pPr lvl="1">
              <a:buFontTx/>
              <a:buChar char="-"/>
            </a:pPr>
            <a:r>
              <a:rPr lang="en-US" dirty="0" smtClean="0"/>
              <a:t>Link HE opportunities to individual and collective economic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1920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empirical and conceptual work has focused on the relationship between fragility and primary/basic education </a:t>
            </a:r>
          </a:p>
          <a:p>
            <a:r>
              <a:rPr lang="en-US" dirty="0"/>
              <a:t>In order to improve the positive impact of education on fragility “focus on primary/basic education is not sufficient” (INEE, 2010, p. 13)</a:t>
            </a:r>
          </a:p>
          <a:p>
            <a:r>
              <a:rPr lang="en-US" dirty="0"/>
              <a:t>Little emphasis on the entire sector including post-basic education sub-sectors in secondary, vocational and tertiary education.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5351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 smtClean="0"/>
              <a:t>Recommendations </a:t>
            </a:r>
            <a:r>
              <a:rPr lang="en-US" sz="2800" dirty="0"/>
              <a:t>for </a:t>
            </a:r>
            <a:r>
              <a:rPr lang="en-US" sz="2800" dirty="0" smtClean="0"/>
              <a:t>Education Research, Policy</a:t>
            </a:r>
            <a:r>
              <a:rPr lang="en-US" sz="2800" dirty="0"/>
              <a:t>, </a:t>
            </a:r>
            <a:r>
              <a:rPr lang="en-US" sz="2800" dirty="0" smtClean="0"/>
              <a:t>Planning </a:t>
            </a:r>
            <a:r>
              <a:rPr lang="en-US" sz="2800" dirty="0"/>
              <a:t>and </a:t>
            </a:r>
            <a:r>
              <a:rPr lang="en-US" sz="2800" dirty="0" smtClean="0"/>
              <a:t>Programming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400" dirty="0" smtClean="0"/>
              <a:t>(adapted from INEE WGFE, 2010)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08504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9600" b="1" i="1" dirty="0"/>
              <a:t>Higher Education is more than service delivery, it </a:t>
            </a:r>
            <a:r>
              <a:rPr lang="en-US" sz="9600" b="1" i="1" dirty="0" smtClean="0"/>
              <a:t>is:</a:t>
            </a:r>
            <a:endParaRPr lang="en-US" sz="9600" dirty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9600" dirty="0" smtClean="0"/>
              <a:t>a </a:t>
            </a:r>
            <a:r>
              <a:rPr lang="en-US" sz="9600" dirty="0"/>
              <a:t>stabilizing factor </a:t>
            </a:r>
            <a:endParaRPr lang="en-US" sz="9600" dirty="0" smtClean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9600" dirty="0" smtClean="0"/>
              <a:t>a </a:t>
            </a:r>
            <a:r>
              <a:rPr lang="en-US" sz="9600" dirty="0"/>
              <a:t>potential source for contributing to fragility; and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9600" dirty="0" smtClean="0"/>
              <a:t>a </a:t>
            </a:r>
            <a:r>
              <a:rPr lang="en-US" sz="9600" dirty="0"/>
              <a:t>potential means to mitigate fragility, contribute to state-building and build </a:t>
            </a:r>
            <a:r>
              <a:rPr lang="en-US" sz="9600" dirty="0" smtClean="0"/>
              <a:t> more resilient </a:t>
            </a:r>
            <a:r>
              <a:rPr lang="en-US" sz="9600" dirty="0"/>
              <a:t>societies. </a:t>
            </a:r>
          </a:p>
          <a:p>
            <a:pPr>
              <a:lnSpc>
                <a:spcPct val="120000"/>
              </a:lnSpc>
            </a:pPr>
            <a:r>
              <a:rPr lang="en-US" sz="9600" b="1" i="1" dirty="0" smtClean="0"/>
              <a:t>Higher Education </a:t>
            </a:r>
            <a:r>
              <a:rPr lang="en-US" sz="9600" b="1" i="1" dirty="0"/>
              <a:t>must be considered from a quality as well as access framework </a:t>
            </a:r>
            <a:endParaRPr lang="en-US" sz="9600" dirty="0"/>
          </a:p>
          <a:p>
            <a:pPr>
              <a:lnSpc>
                <a:spcPct val="120000"/>
              </a:lnSpc>
            </a:pPr>
            <a:r>
              <a:rPr lang="en-US" sz="9600" b="1" i="1" dirty="0"/>
              <a:t>Analysis of </a:t>
            </a:r>
            <a:r>
              <a:rPr lang="en-US" sz="9600" b="1" i="1" dirty="0" smtClean="0"/>
              <a:t>higher education’s </a:t>
            </a:r>
            <a:r>
              <a:rPr lang="en-US" sz="9600" b="1" i="1" dirty="0"/>
              <a:t>role(s) </a:t>
            </a:r>
            <a:r>
              <a:rPr lang="en-US" sz="9600" b="1" i="1" dirty="0" smtClean="0"/>
              <a:t>in fragility </a:t>
            </a:r>
            <a:r>
              <a:rPr lang="en-US" sz="9600" b="1" i="1" dirty="0"/>
              <a:t>is indispensable </a:t>
            </a:r>
            <a:r>
              <a:rPr lang="en-US" sz="9600" b="1" i="1" dirty="0" smtClean="0"/>
              <a:t>to </a:t>
            </a:r>
            <a:r>
              <a:rPr lang="en-US" sz="9600" b="1" i="1" dirty="0"/>
              <a:t>ensure that </a:t>
            </a:r>
            <a:r>
              <a:rPr lang="en-US" sz="9600" b="1" i="1" dirty="0" smtClean="0"/>
              <a:t>higher education </a:t>
            </a:r>
            <a:r>
              <a:rPr lang="en-US" sz="9600" b="1" i="1" dirty="0"/>
              <a:t>does not exacerbate </a:t>
            </a:r>
            <a:r>
              <a:rPr lang="en-US" sz="9600" b="1" i="1" dirty="0" smtClean="0"/>
              <a:t>fragility </a:t>
            </a:r>
            <a:endParaRPr lang="en-US" sz="9600" dirty="0"/>
          </a:p>
          <a:p>
            <a:pPr>
              <a:lnSpc>
                <a:spcPct val="120000"/>
              </a:lnSpc>
            </a:pPr>
            <a:r>
              <a:rPr lang="en-US" sz="9600" b="1" i="1" dirty="0"/>
              <a:t>Taking a holistic perspective of the education system is essential in conflict-affected and fragile contexts </a:t>
            </a:r>
            <a:endParaRPr lang="en-US" sz="9600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01736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Therefore, the purpose of this </a:t>
            </a:r>
            <a:r>
              <a:rPr lang="en-US" dirty="0" smtClean="0"/>
              <a:t>presentation </a:t>
            </a:r>
            <a:r>
              <a:rPr lang="en-US" dirty="0"/>
              <a:t>is to examine the relationship between fragility </a:t>
            </a:r>
            <a:br>
              <a:rPr lang="en-US" dirty="0"/>
            </a:br>
            <a:r>
              <a:rPr lang="en-US" dirty="0"/>
              <a:t>and Higher Education by:</a:t>
            </a:r>
          </a:p>
          <a:p>
            <a:pPr lvl="1"/>
            <a:r>
              <a:rPr lang="en-US" dirty="0"/>
              <a:t>Applying concepts from emerging studies that examine fragility and basic education;</a:t>
            </a:r>
          </a:p>
          <a:p>
            <a:pPr lvl="1"/>
            <a:r>
              <a:rPr lang="en-US" dirty="0"/>
              <a:t>Examining Afghanistan as an example case; and</a:t>
            </a:r>
          </a:p>
          <a:p>
            <a:pPr lvl="1"/>
            <a:r>
              <a:rPr lang="en-US" dirty="0" smtClean="0"/>
              <a:t>Exploring how to adapt the Progressive Framework to higher education.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5402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Adapted Stages of Fragility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8496"/>
            <a:ext cx="8229600" cy="508470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Five stages </a:t>
            </a:r>
            <a:r>
              <a:rPr lang="en-US" dirty="0" smtClean="0"/>
              <a:t>(adapted from OECD/DAC, 2008)</a:t>
            </a:r>
          </a:p>
          <a:p>
            <a:pPr lvl="1"/>
            <a:r>
              <a:rPr lang="en-US" dirty="0" smtClean="0"/>
              <a:t>Arrested Development (AD)</a:t>
            </a:r>
          </a:p>
          <a:p>
            <a:pPr lvl="1"/>
            <a:r>
              <a:rPr lang="en-US" dirty="0" smtClean="0"/>
              <a:t>Deterioration (D)</a:t>
            </a:r>
          </a:p>
          <a:p>
            <a:pPr lvl="1"/>
            <a:r>
              <a:rPr lang="en-US" dirty="0" smtClean="0"/>
              <a:t>Crisis (C)</a:t>
            </a:r>
          </a:p>
          <a:p>
            <a:pPr lvl="1"/>
            <a:r>
              <a:rPr lang="en-US" dirty="0" smtClean="0"/>
              <a:t>Post-crisis Transition (PT)</a:t>
            </a:r>
          </a:p>
          <a:p>
            <a:pPr lvl="1"/>
            <a:r>
              <a:rPr lang="en-US" dirty="0" smtClean="0"/>
              <a:t>Early Capacity (EC)</a:t>
            </a:r>
          </a:p>
          <a:p>
            <a:pPr marL="457200" lvl="1" indent="0">
              <a:buNone/>
            </a:pPr>
            <a:endParaRPr lang="en-US" sz="3200" dirty="0" smtClean="0"/>
          </a:p>
        </p:txBody>
      </p:sp>
      <p:sp>
        <p:nvSpPr>
          <p:cNvPr id="6" name="Curved Up Arrow 5"/>
          <p:cNvSpPr/>
          <p:nvPr/>
        </p:nvSpPr>
        <p:spPr>
          <a:xfrm>
            <a:off x="1600200" y="5029200"/>
            <a:ext cx="5486400" cy="1295400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2438400" y="5109865"/>
            <a:ext cx="3543300" cy="228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865559" y="6324600"/>
            <a:ext cx="688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C</a:t>
            </a:r>
            <a:endParaRPr lang="en-US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08109" y="6032211"/>
            <a:ext cx="688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D</a:t>
            </a:r>
            <a:endParaRPr lang="en-US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11218" y="4969877"/>
            <a:ext cx="688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AD</a:t>
            </a:r>
            <a:endParaRPr lang="en-US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086600" y="4969877"/>
            <a:ext cx="688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EC</a:t>
            </a:r>
            <a:endParaRPr lang="en-US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742109" y="6032211"/>
            <a:ext cx="688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PT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xmlns="" val="2399470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8" grpId="0" animBg="1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sz="4000" dirty="0" smtClean="0"/>
              <a:t>Challenges for Higher Education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525963"/>
          </a:xfrm>
        </p:spPr>
        <p:txBody>
          <a:bodyPr/>
          <a:lstStyle/>
          <a:p>
            <a:r>
              <a:rPr lang="en-US" sz="3200" dirty="0"/>
              <a:t>Access vs. Quality</a:t>
            </a:r>
          </a:p>
          <a:p>
            <a:r>
              <a:rPr lang="en-US" sz="3200" dirty="0"/>
              <a:t>Social Inequities – </a:t>
            </a:r>
            <a:r>
              <a:rPr lang="en-US" sz="3200" dirty="0" smtClean="0"/>
              <a:t>Gender</a:t>
            </a:r>
            <a:r>
              <a:rPr lang="en-US" sz="3200" dirty="0"/>
              <a:t>, </a:t>
            </a:r>
            <a:r>
              <a:rPr lang="en-US" sz="3200" dirty="0" smtClean="0"/>
              <a:t>Rural</a:t>
            </a:r>
            <a:r>
              <a:rPr lang="en-US" sz="3200" dirty="0"/>
              <a:t>, and </a:t>
            </a:r>
            <a:r>
              <a:rPr lang="en-US" sz="3200" dirty="0" smtClean="0"/>
              <a:t>Ethnic</a:t>
            </a:r>
            <a:endParaRPr lang="en-US" sz="3200" dirty="0"/>
          </a:p>
          <a:p>
            <a:r>
              <a:rPr lang="en-US" sz="3200" dirty="0"/>
              <a:t>International Standards vs.</a:t>
            </a:r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3200" dirty="0" smtClean="0"/>
              <a:t>Local </a:t>
            </a:r>
            <a:r>
              <a:rPr lang="en-US" sz="3200" dirty="0"/>
              <a:t>Capacity/Demand</a:t>
            </a:r>
          </a:p>
          <a:p>
            <a:r>
              <a:rPr lang="en-US" sz="3200" dirty="0"/>
              <a:t>Centralization vs. De-centralization</a:t>
            </a:r>
          </a:p>
          <a:p>
            <a:r>
              <a:rPr lang="en-US" sz="3200" dirty="0" smtClean="0"/>
              <a:t>Infrastructure – Facilities, Curriculum, Staff</a:t>
            </a:r>
          </a:p>
          <a:p>
            <a:r>
              <a:rPr lang="en-US" sz="3200" dirty="0" smtClean="0"/>
              <a:t>Financing</a:t>
            </a:r>
          </a:p>
          <a:p>
            <a:r>
              <a:rPr lang="en-US" dirty="0" smtClean="0"/>
              <a:t>Relation to Entire </a:t>
            </a:r>
            <a:r>
              <a:rPr lang="en-US" dirty="0"/>
              <a:t>E</a:t>
            </a:r>
            <a:r>
              <a:rPr lang="en-US" dirty="0" smtClean="0"/>
              <a:t>ducation </a:t>
            </a:r>
            <a:r>
              <a:rPr lang="en-US" dirty="0"/>
              <a:t>S</a:t>
            </a:r>
            <a:r>
              <a:rPr lang="en-US" dirty="0" smtClean="0"/>
              <a:t>ector and Other </a:t>
            </a:r>
            <a:r>
              <a:rPr lang="en-US" dirty="0"/>
              <a:t>S</a:t>
            </a:r>
            <a:r>
              <a:rPr lang="en-US" dirty="0" smtClean="0"/>
              <a:t>ectors</a:t>
            </a:r>
          </a:p>
          <a:p>
            <a:r>
              <a:rPr lang="en-US" sz="3200" dirty="0" smtClean="0"/>
              <a:t>Social Charter &amp; Fulfilling Expectations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6748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“Progress”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Development of a national Strategic Plan</a:t>
            </a:r>
          </a:p>
          <a:p>
            <a:pPr>
              <a:spcBef>
                <a:spcPts val="1800"/>
              </a:spcBef>
            </a:pPr>
            <a:r>
              <a:rPr lang="en-US" dirty="0"/>
              <a:t>Increased numbers of universities outside of Kabul</a:t>
            </a:r>
          </a:p>
          <a:p>
            <a:pPr>
              <a:spcBef>
                <a:spcPts val="1800"/>
              </a:spcBef>
            </a:pPr>
            <a:r>
              <a:rPr lang="en-US" dirty="0"/>
              <a:t>Improving capacity</a:t>
            </a:r>
          </a:p>
          <a:p>
            <a:pPr>
              <a:spcBef>
                <a:spcPts val="1800"/>
              </a:spcBef>
            </a:pPr>
            <a:r>
              <a:rPr lang="en-US" dirty="0"/>
              <a:t>Increased access (particularly for women)</a:t>
            </a:r>
          </a:p>
          <a:p>
            <a:pPr>
              <a:spcBef>
                <a:spcPts val="1800"/>
              </a:spcBef>
            </a:pPr>
            <a:r>
              <a:rPr lang="en-US" dirty="0"/>
              <a:t>Re-introduction of graduate education in key applied fields</a:t>
            </a:r>
          </a:p>
          <a:p>
            <a:pPr>
              <a:spcBef>
                <a:spcPts val="1800"/>
              </a:spcBef>
            </a:pPr>
            <a:r>
              <a:rPr lang="en-US" dirty="0"/>
              <a:t>Reverse “brain drain”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9988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Promise of Higher Education in Response to Fragility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4645" dirty="0" smtClean="0"/>
              <a:t>Public/Collective </a:t>
            </a:r>
            <a:r>
              <a:rPr lang="en-US" sz="4645" dirty="0"/>
              <a:t>Good</a:t>
            </a:r>
          </a:p>
          <a:p>
            <a:pPr lvl="1">
              <a:lnSpc>
                <a:spcPts val="2800"/>
              </a:lnSpc>
            </a:pPr>
            <a:r>
              <a:rPr lang="en-US" sz="3200" dirty="0"/>
              <a:t>Building Institutional Capacity</a:t>
            </a:r>
          </a:p>
          <a:p>
            <a:pPr lvl="1">
              <a:lnSpc>
                <a:spcPts val="2800"/>
              </a:lnSpc>
            </a:pPr>
            <a:r>
              <a:rPr lang="en-US" sz="3200" dirty="0"/>
              <a:t>Nation Building</a:t>
            </a:r>
          </a:p>
          <a:p>
            <a:pPr lvl="1">
              <a:lnSpc>
                <a:spcPts val="2800"/>
              </a:lnSpc>
            </a:pPr>
            <a:r>
              <a:rPr lang="en-US" sz="3200" dirty="0"/>
              <a:t>Citizen Development</a:t>
            </a:r>
          </a:p>
          <a:p>
            <a:pPr lvl="1">
              <a:lnSpc>
                <a:spcPts val="2800"/>
              </a:lnSpc>
            </a:pPr>
            <a:r>
              <a:rPr lang="en-US" sz="3200" dirty="0"/>
              <a:t>Leader </a:t>
            </a:r>
            <a:r>
              <a:rPr lang="en-US" sz="3200" dirty="0" smtClean="0"/>
              <a:t>Development</a:t>
            </a:r>
            <a:endParaRPr lang="en-US" sz="3200" dirty="0"/>
          </a:p>
          <a:p>
            <a:pPr lvl="1">
              <a:lnSpc>
                <a:spcPts val="2800"/>
              </a:lnSpc>
            </a:pPr>
            <a:r>
              <a:rPr lang="en-US" sz="3200" dirty="0" smtClean="0"/>
              <a:t>Workforce/Economic Development</a:t>
            </a:r>
            <a:endParaRPr lang="en-US" sz="3200" dirty="0"/>
          </a:p>
          <a:p>
            <a:r>
              <a:rPr lang="en-US" sz="4645" dirty="0" smtClean="0"/>
              <a:t>Private/Individual </a:t>
            </a:r>
            <a:r>
              <a:rPr lang="en-US" sz="4645" dirty="0"/>
              <a:t>Good</a:t>
            </a:r>
          </a:p>
          <a:p>
            <a:pPr lvl="1">
              <a:lnSpc>
                <a:spcPts val="2800"/>
              </a:lnSpc>
            </a:pPr>
            <a:r>
              <a:rPr lang="en-US" sz="3200" dirty="0"/>
              <a:t>Credentials</a:t>
            </a:r>
          </a:p>
          <a:p>
            <a:pPr lvl="1">
              <a:lnSpc>
                <a:spcPts val="2800"/>
              </a:lnSpc>
            </a:pPr>
            <a:r>
              <a:rPr lang="en-US" sz="3200" dirty="0"/>
              <a:t>Material, Political and Symbolic Return on Investment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9148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Case of Afghanistan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ts val="3100"/>
              </a:lnSpc>
              <a:spcBef>
                <a:spcPts val="1000"/>
              </a:spcBef>
            </a:pPr>
            <a:r>
              <a:rPr lang="en-US" dirty="0" smtClean="0"/>
              <a:t>Afghanistan remains somewhere between crisis and post-crisis transition</a:t>
            </a:r>
          </a:p>
          <a:p>
            <a:pPr>
              <a:lnSpc>
                <a:spcPts val="3100"/>
              </a:lnSpc>
              <a:spcBef>
                <a:spcPts val="1000"/>
              </a:spcBef>
            </a:pPr>
            <a:r>
              <a:rPr lang="en-US" dirty="0" smtClean="0"/>
              <a:t>Dramatic deterioration of tertiary </a:t>
            </a:r>
            <a:r>
              <a:rPr lang="en-US" dirty="0"/>
              <a:t>education</a:t>
            </a:r>
            <a:r>
              <a:rPr lang="en-US" dirty="0" smtClean="0"/>
              <a:t> over time </a:t>
            </a:r>
          </a:p>
          <a:p>
            <a:pPr>
              <a:lnSpc>
                <a:spcPts val="3100"/>
              </a:lnSpc>
              <a:spcBef>
                <a:spcPts val="1000"/>
              </a:spcBef>
            </a:pPr>
            <a:r>
              <a:rPr lang="en-US" dirty="0" smtClean="0"/>
              <a:t>1990 - 24,333 (total student population)</a:t>
            </a:r>
            <a:br>
              <a:rPr lang="en-US" dirty="0" smtClean="0"/>
            </a:br>
            <a:r>
              <a:rPr lang="en-US" dirty="0" smtClean="0"/>
              <a:t>1995 - 17,370</a:t>
            </a:r>
            <a:br>
              <a:rPr lang="en-US" dirty="0" smtClean="0"/>
            </a:br>
            <a:r>
              <a:rPr lang="en-US" dirty="0" smtClean="0"/>
              <a:t>2001 -  7,881</a:t>
            </a:r>
          </a:p>
          <a:p>
            <a:pPr>
              <a:lnSpc>
                <a:spcPts val="3100"/>
              </a:lnSpc>
              <a:spcBef>
                <a:spcPts val="1000"/>
              </a:spcBef>
            </a:pPr>
            <a:r>
              <a:rPr lang="en-US" dirty="0" smtClean="0"/>
              <a:t>Less </a:t>
            </a:r>
            <a:r>
              <a:rPr lang="en-US" dirty="0"/>
              <a:t>than 2 percent of the population over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25 </a:t>
            </a:r>
            <a:r>
              <a:rPr lang="en-US" dirty="0"/>
              <a:t>years of age </a:t>
            </a:r>
            <a:r>
              <a:rPr lang="en-US" dirty="0" smtClean="0"/>
              <a:t>has </a:t>
            </a:r>
            <a:r>
              <a:rPr lang="en-US" dirty="0"/>
              <a:t>any tertiary </a:t>
            </a:r>
            <a:r>
              <a:rPr lang="en-US" dirty="0" smtClean="0"/>
              <a:t>education (Afghanistan NHESP, 2010)</a:t>
            </a:r>
            <a:r>
              <a:rPr lang="en-US" dirty="0"/>
              <a:t> 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03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te-jo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kate-joe.potx</Template>
  <TotalTime>3730</TotalTime>
  <Words>690</Words>
  <Application>Microsoft Office PowerPoint</Application>
  <PresentationFormat>On-screen Show (4:3)</PresentationFormat>
  <Paragraphs>117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kate-joe</vt:lpstr>
      <vt:lpstr>Slide 1</vt:lpstr>
      <vt:lpstr>Introduction</vt:lpstr>
      <vt:lpstr>Recommendations for Education Research, Policy, Planning and Programming  (adapted from INEE WGFE, 2010) </vt:lpstr>
      <vt:lpstr>Purpose</vt:lpstr>
      <vt:lpstr>Adapted Stages of Fragility</vt:lpstr>
      <vt:lpstr>Challenges for Higher Education</vt:lpstr>
      <vt:lpstr>Initial “Progress”</vt:lpstr>
      <vt:lpstr>Promise of Higher Education in Response to Fragility</vt:lpstr>
      <vt:lpstr>The Case of Afghanistan</vt:lpstr>
      <vt:lpstr>The Case of Afghanistan</vt:lpstr>
      <vt:lpstr>Adapting the Progressive Framework to Higher Education (FTI, 2008)</vt:lpstr>
      <vt:lpstr>Adapting the Progressive Framework to Higher Education:</vt:lpstr>
      <vt:lpstr>Adapting the Progressive Framework to Higher Education:</vt:lpstr>
      <vt:lpstr>Adapting the Progressive Framework to Higher Education:</vt:lpstr>
      <vt:lpstr>Adapting the Progressive Framework to Higher Education:</vt:lpstr>
      <vt:lpstr>Adapting the Progressive Framework to Higher Education: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 Berger</dc:creator>
  <cp:lastModifiedBy>dmiller</cp:lastModifiedBy>
  <cp:revision>33</cp:revision>
  <dcterms:created xsi:type="dcterms:W3CDTF">2011-05-01T12:46:33Z</dcterms:created>
  <dcterms:modified xsi:type="dcterms:W3CDTF">2011-06-13T17:54:44Z</dcterms:modified>
</cp:coreProperties>
</file>