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3" r:id="rId3"/>
    <p:sldMasterId id="214748366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</p:sldIdLst>
  <p:sldSz cy="5143500" cx="9144000"/>
  <p:notesSz cx="6858000" cy="9144000"/>
  <p:embeddedFontLst>
    <p:embeddedFont>
      <p:font typeface="Playfair Display"/>
      <p:regular r:id="rId32"/>
      <p:bold r:id="rId33"/>
      <p:italic r:id="rId34"/>
      <p:boldItalic r:id="rId35"/>
    </p:embeddedFont>
    <p:embeddedFont>
      <p:font typeface="Montserrat"/>
      <p:regular r:id="rId36"/>
      <p:bold r:id="rId37"/>
      <p:italic r:id="rId38"/>
      <p:boldItalic r:id="rId39"/>
    </p:embeddedFont>
    <p:embeddedFont>
      <p:font typeface="Tahoma"/>
      <p:regular r:id="rId40"/>
      <p:bold r:id="rId41"/>
    </p:embeddedFont>
    <p:embeddedFont>
      <p:font typeface="Oswald"/>
      <p:regular r:id="rId42"/>
      <p:bold r:id="rId4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Tahoma-regular.fntdata"/><Relationship Id="rId20" Type="http://schemas.openxmlformats.org/officeDocument/2006/relationships/slide" Target="slides/slide15.xml"/><Relationship Id="rId42" Type="http://schemas.openxmlformats.org/officeDocument/2006/relationships/font" Target="fonts/Oswald-regular.fntdata"/><Relationship Id="rId41" Type="http://schemas.openxmlformats.org/officeDocument/2006/relationships/font" Target="fonts/Tahoma-bold.fntdata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43" Type="http://schemas.openxmlformats.org/officeDocument/2006/relationships/font" Target="fonts/Oswald-bold.fntdata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font" Target="fonts/PlayfairDisplay-bold.fntdata"/><Relationship Id="rId10" Type="http://schemas.openxmlformats.org/officeDocument/2006/relationships/slide" Target="slides/slide5.xml"/><Relationship Id="rId32" Type="http://schemas.openxmlformats.org/officeDocument/2006/relationships/font" Target="fonts/PlayfairDisplay-regular.fntdata"/><Relationship Id="rId13" Type="http://schemas.openxmlformats.org/officeDocument/2006/relationships/slide" Target="slides/slide8.xml"/><Relationship Id="rId35" Type="http://schemas.openxmlformats.org/officeDocument/2006/relationships/font" Target="fonts/PlayfairDisplay-boldItalic.fntdata"/><Relationship Id="rId12" Type="http://schemas.openxmlformats.org/officeDocument/2006/relationships/slide" Target="slides/slide7.xml"/><Relationship Id="rId34" Type="http://schemas.openxmlformats.org/officeDocument/2006/relationships/font" Target="fonts/PlayfairDisplay-italic.fntdata"/><Relationship Id="rId15" Type="http://schemas.openxmlformats.org/officeDocument/2006/relationships/slide" Target="slides/slide10.xml"/><Relationship Id="rId37" Type="http://schemas.openxmlformats.org/officeDocument/2006/relationships/font" Target="fonts/Montserrat-bold.fntdata"/><Relationship Id="rId14" Type="http://schemas.openxmlformats.org/officeDocument/2006/relationships/slide" Target="slides/slide9.xml"/><Relationship Id="rId36" Type="http://schemas.openxmlformats.org/officeDocument/2006/relationships/font" Target="fonts/Montserrat-regular.fntdata"/><Relationship Id="rId17" Type="http://schemas.openxmlformats.org/officeDocument/2006/relationships/slide" Target="slides/slide12.xml"/><Relationship Id="rId39" Type="http://schemas.openxmlformats.org/officeDocument/2006/relationships/font" Target="fonts/Montserrat-boldItalic.fntdata"/><Relationship Id="rId16" Type="http://schemas.openxmlformats.org/officeDocument/2006/relationships/slide" Target="slides/slide11.xml"/><Relationship Id="rId38" Type="http://schemas.openxmlformats.org/officeDocument/2006/relationships/font" Target="fonts/Montserrat-italic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Char char="●"/>
              <a:defRPr sz="1100"/>
            </a:lvl1pPr>
            <a:lvl2pPr lvl="1">
              <a:spcBef>
                <a:spcPts val="0"/>
              </a:spcBef>
              <a:buChar char="○"/>
              <a:defRPr sz="1100"/>
            </a:lvl2pPr>
            <a:lvl3pPr lvl="2">
              <a:spcBef>
                <a:spcPts val="0"/>
              </a:spcBef>
              <a:buChar char="■"/>
              <a:defRPr sz="1100"/>
            </a:lvl3pPr>
            <a:lvl4pPr lvl="3">
              <a:spcBef>
                <a:spcPts val="0"/>
              </a:spcBef>
              <a:buChar char="●"/>
              <a:defRPr sz="1100"/>
            </a:lvl4pPr>
            <a:lvl5pPr lvl="4">
              <a:spcBef>
                <a:spcPts val="0"/>
              </a:spcBef>
              <a:buChar char="○"/>
              <a:defRPr sz="1100"/>
            </a:lvl5pPr>
            <a:lvl6pPr lvl="5">
              <a:spcBef>
                <a:spcPts val="0"/>
              </a:spcBef>
              <a:buChar char="■"/>
              <a:defRPr sz="1100"/>
            </a:lvl6pPr>
            <a:lvl7pPr lvl="6">
              <a:spcBef>
                <a:spcPts val="0"/>
              </a:spcBef>
              <a:buChar char="●"/>
              <a:defRPr sz="1100"/>
            </a:lvl7pPr>
            <a:lvl8pPr lvl="7">
              <a:spcBef>
                <a:spcPts val="0"/>
              </a:spcBef>
              <a:buChar char="○"/>
              <a:defRPr sz="1100"/>
            </a:lvl8pPr>
            <a:lvl9pPr lvl="8">
              <a:spcBef>
                <a:spcPts val="0"/>
              </a:spcBef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9" name="Shape 79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Shape 16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66" name="Shape 166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7" name="Shape 177"/>
          <p:cNvSpPr/>
          <p:nvPr>
            <p:ph idx="2" type="sldImg"/>
          </p:nvPr>
        </p:nvSpPr>
        <p:spPr>
          <a:xfrm>
            <a:off x="381187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Shape 20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4" name="Shape 214"/>
          <p:cNvSpPr/>
          <p:nvPr>
            <p:ph idx="2" type="sldImg"/>
          </p:nvPr>
        </p:nvSpPr>
        <p:spPr>
          <a:xfrm>
            <a:off x="381187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5" name="Shape 225"/>
          <p:cNvSpPr/>
          <p:nvPr>
            <p:ph idx="2" type="sldImg"/>
          </p:nvPr>
        </p:nvSpPr>
        <p:spPr>
          <a:xfrm>
            <a:off x="381187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0" name="Shape 240"/>
          <p:cNvSpPr/>
          <p:nvPr>
            <p:ph idx="2" type="sldImg"/>
          </p:nvPr>
        </p:nvSpPr>
        <p:spPr>
          <a:xfrm>
            <a:off x="381187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4" name="Shape 254"/>
          <p:cNvSpPr/>
          <p:nvPr>
            <p:ph idx="2" type="sldImg"/>
          </p:nvPr>
        </p:nvSpPr>
        <p:spPr>
          <a:xfrm>
            <a:off x="381187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8" name="Shape 268"/>
          <p:cNvSpPr/>
          <p:nvPr>
            <p:ph idx="2" type="sldImg"/>
          </p:nvPr>
        </p:nvSpPr>
        <p:spPr>
          <a:xfrm>
            <a:off x="381187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2" name="Shape 282"/>
          <p:cNvSpPr/>
          <p:nvPr>
            <p:ph idx="2" type="sldImg"/>
          </p:nvPr>
        </p:nvSpPr>
        <p:spPr>
          <a:xfrm>
            <a:off x="381187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0" name="Shape 90"/>
          <p:cNvSpPr/>
          <p:nvPr>
            <p:ph idx="2" type="sldImg"/>
          </p:nvPr>
        </p:nvSpPr>
        <p:spPr>
          <a:xfrm>
            <a:off x="381187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4" name="Shape 294"/>
          <p:cNvSpPr/>
          <p:nvPr>
            <p:ph idx="2" type="sldImg"/>
          </p:nvPr>
        </p:nvSpPr>
        <p:spPr>
          <a:xfrm>
            <a:off x="381187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hape 31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16" name="Shape 316"/>
          <p:cNvSpPr/>
          <p:nvPr>
            <p:ph idx="2" type="sldImg"/>
          </p:nvPr>
        </p:nvSpPr>
        <p:spPr>
          <a:xfrm>
            <a:off x="381187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Shape 332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33" name="Shape 333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Shape 34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2" name="Shape 342"/>
          <p:cNvSpPr/>
          <p:nvPr>
            <p:ph idx="2" type="sldImg"/>
          </p:nvPr>
        </p:nvSpPr>
        <p:spPr>
          <a:xfrm>
            <a:off x="381187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Shape 34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9" name="Shape 349"/>
          <p:cNvSpPr/>
          <p:nvPr>
            <p:ph idx="2" type="sldImg"/>
          </p:nvPr>
        </p:nvSpPr>
        <p:spPr>
          <a:xfrm>
            <a:off x="381187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Shape 35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56" name="Shape 356"/>
          <p:cNvSpPr/>
          <p:nvPr>
            <p:ph idx="2" type="sldImg"/>
          </p:nvPr>
        </p:nvSpPr>
        <p:spPr>
          <a:xfrm>
            <a:off x="381187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Shape 36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62" name="Shape 362"/>
          <p:cNvSpPr/>
          <p:nvPr>
            <p:ph idx="2" type="sldImg"/>
          </p:nvPr>
        </p:nvSpPr>
        <p:spPr>
          <a:xfrm>
            <a:off x="381187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7" name="Shape 97"/>
          <p:cNvSpPr/>
          <p:nvPr>
            <p:ph idx="2" type="sldImg"/>
          </p:nvPr>
        </p:nvSpPr>
        <p:spPr>
          <a:xfrm>
            <a:off x="381187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8" name="Shape 108"/>
          <p:cNvSpPr/>
          <p:nvPr>
            <p:ph idx="2" type="sldImg"/>
          </p:nvPr>
        </p:nvSpPr>
        <p:spPr>
          <a:xfrm>
            <a:off x="381187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4" name="Shape 114"/>
          <p:cNvSpPr/>
          <p:nvPr>
            <p:ph idx="2" type="sldImg"/>
          </p:nvPr>
        </p:nvSpPr>
        <p:spPr>
          <a:xfrm>
            <a:off x="381187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0" name="Shape 140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51" name="Shape 151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4286250" y="0"/>
            <a:ext cx="723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4358475" y="0"/>
            <a:ext cx="3853200" cy="5143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" name="Shape 12"/>
          <p:cNvSpPr txBox="1"/>
          <p:nvPr>
            <p:ph type="ctr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rIns="91425" wrap="square" tIns="91425"/>
          <a:lstStyle>
            <a:lvl1pPr lvl="0" algn="ctr">
              <a:spcBef>
                <a:spcPts val="0"/>
              </a:spcBef>
              <a:buSzPct val="100000"/>
              <a:buFont typeface="Playfair Display"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buSzPct val="100000"/>
              <a:buFont typeface="Playfair Display"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buSzPct val="100000"/>
              <a:buFont typeface="Playfair Display"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buSzPct val="100000"/>
              <a:buFont typeface="Playfair Display"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buSzPct val="100000"/>
              <a:buFont typeface="Playfair Display"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buSzPct val="100000"/>
              <a:buFont typeface="Playfair Display"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buSzPct val="100000"/>
              <a:buFont typeface="Playfair Display"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buSzPct val="100000"/>
              <a:buFont typeface="Playfair Display"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buSzPct val="100000"/>
              <a:buFont typeface="Playfair Display"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344250" y="3550650"/>
            <a:ext cx="4910100" cy="577800"/>
          </a:xfrm>
          <a:prstGeom prst="rect">
            <a:avLst/>
          </a:prstGeom>
          <a:solidFill>
            <a:schemeClr val="dk2"/>
          </a:solidFill>
        </p:spPr>
        <p:txBody>
          <a:bodyPr anchorCtr="0" anchor="ctr" bIns="91425" lIns="91425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type="title"/>
          </p:nvPr>
        </p:nvSpPr>
        <p:spPr>
          <a:xfrm>
            <a:off x="311700" y="999925"/>
            <a:ext cx="8520600" cy="21462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">
  <p:cSld name="Title and Conten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x="628650" y="273845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Title Slide_B">
    <p:bg>
      <p:bgPr>
        <a:solidFill>
          <a:srgbClr val="178BD1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ctrTitle"/>
          </p:nvPr>
        </p:nvSpPr>
        <p:spPr>
          <a:xfrm>
            <a:off x="421928" y="946067"/>
            <a:ext cx="8301263" cy="1405596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b="0" i="0" sz="3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2700" lvl="5" marL="342900" marR="0" rtl="0" algn="l"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700" lvl="6" marL="685800" marR="0" rtl="0" algn="l"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700" lvl="7" marL="1028700" marR="0" rtl="0" algn="l"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700" lvl="8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" type="subTitle"/>
          </p:nvPr>
        </p:nvSpPr>
        <p:spPr>
          <a:xfrm>
            <a:off x="421928" y="2403731"/>
            <a:ext cx="8301263" cy="396814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-254000" lvl="0" marL="254000" marR="0" rtl="0" algn="l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73333"/>
              <a:buFont typeface="Arial"/>
              <a:buNone/>
              <a:defRPr b="0" i="0" sz="1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12700" lvl="1" marL="342900" marR="0" rtl="0" algn="ctr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SzPct val="78571"/>
              <a:buFont typeface="Arial"/>
              <a:buNone/>
              <a:defRPr b="0" i="0" sz="14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2700" lvl="2" marL="685800" marR="0" rtl="0" algn="ctr">
              <a:spcBef>
                <a:spcPts val="0"/>
              </a:spcBef>
              <a:spcAft>
                <a:spcPts val="500"/>
              </a:spcAft>
              <a:buClr>
                <a:schemeClr val="accent2"/>
              </a:buClr>
              <a:buSzPct val="91666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" lvl="3" marL="1028700" marR="0" rtl="0" algn="ctr">
              <a:spcBef>
                <a:spcPts val="0"/>
              </a:spcBef>
              <a:spcAft>
                <a:spcPts val="500"/>
              </a:spcAft>
              <a:buClr>
                <a:schemeClr val="accent2"/>
              </a:buClr>
              <a:buSzPct val="110000"/>
              <a:buFont typeface="Arial"/>
              <a:buNone/>
              <a:defRPr b="0" i="0" sz="10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2700" lvl="4" marL="1371600" marR="0" rtl="0" algn="ctr">
              <a:spcBef>
                <a:spcPts val="200"/>
              </a:spcBef>
              <a:spcAft>
                <a:spcPts val="500"/>
              </a:spcAft>
              <a:buClr>
                <a:srgbClr val="7F7F7F"/>
              </a:buClr>
              <a:buSzPct val="73333"/>
              <a:buFont typeface="Arial"/>
              <a:buNone/>
              <a:defRPr b="0" i="0" sz="15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2700" lvl="5" marL="1714500" marR="0" rtl="0" algn="ctr">
              <a:spcBef>
                <a:spcPts val="300"/>
              </a:spcBef>
              <a:buClr>
                <a:srgbClr val="898989"/>
              </a:buClr>
              <a:buSzPct val="73333"/>
              <a:buFont typeface="Arial"/>
              <a:buNone/>
              <a:defRPr b="0" i="0" sz="15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700" lvl="6" marL="2057400" marR="0" rtl="0" algn="ctr">
              <a:spcBef>
                <a:spcPts val="300"/>
              </a:spcBef>
              <a:buClr>
                <a:srgbClr val="898989"/>
              </a:buClr>
              <a:buSzPct val="73333"/>
              <a:buFont typeface="Arial"/>
              <a:buNone/>
              <a:defRPr b="0" i="0" sz="15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700" lvl="7" marL="2400300" marR="0" rtl="0" algn="ctr">
              <a:spcBef>
                <a:spcPts val="300"/>
              </a:spcBef>
              <a:buClr>
                <a:srgbClr val="898989"/>
              </a:buClr>
              <a:buSzPct val="73333"/>
              <a:buFont typeface="Arial"/>
              <a:buNone/>
              <a:defRPr b="0" i="0" sz="15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700" lvl="8" marL="2743200" marR="0" rtl="0" algn="ctr">
              <a:spcBef>
                <a:spcPts val="300"/>
              </a:spcBef>
              <a:buClr>
                <a:srgbClr val="898989"/>
              </a:buClr>
              <a:buSzPct val="73333"/>
              <a:buFont typeface="Arial"/>
              <a:buNone/>
              <a:defRPr b="0" i="0" sz="15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8" name="Shape 68"/>
          <p:cNvSpPr txBox="1"/>
          <p:nvPr>
            <p:ph idx="2" type="body"/>
          </p:nvPr>
        </p:nvSpPr>
        <p:spPr>
          <a:xfrm>
            <a:off x="421928" y="3639576"/>
            <a:ext cx="6416222" cy="458512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91666"/>
              <a:buFont typeface="Arial"/>
              <a:buChar char="●"/>
              <a:defRPr b="0" i="0" sz="1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91666"/>
              <a:buFont typeface="Arial"/>
              <a:buChar char="○"/>
              <a:defRPr b="0" i="0" sz="12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76200" lvl="2" marL="279400" marR="0" rtl="0" algn="l">
              <a:spcBef>
                <a:spcPts val="0"/>
              </a:spcBef>
              <a:spcAft>
                <a:spcPts val="500"/>
              </a:spcAft>
              <a:buClr>
                <a:schemeClr val="accent2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76200" lvl="3" marL="406400" marR="0" rtl="0" algn="l">
              <a:spcBef>
                <a:spcPts val="0"/>
              </a:spcBef>
              <a:spcAft>
                <a:spcPts val="500"/>
              </a:spcAft>
              <a:buClr>
                <a:schemeClr val="accent2"/>
              </a:buClr>
              <a:buSzPct val="100000"/>
              <a:buFont typeface="Arial"/>
              <a:buChar char="•"/>
              <a:defRPr b="0" i="0" sz="10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371600" marR="0" rtl="0" algn="l">
              <a:spcBef>
                <a:spcPts val="200"/>
              </a:spcBef>
              <a:spcAft>
                <a:spcPts val="500"/>
              </a:spcAft>
              <a:buSzPct val="73333"/>
              <a:buChar char="○"/>
              <a:defRPr b="0" i="0" sz="1500" u="none" cap="none" strike="noStrike">
                <a:solidFill>
                  <a:srgbClr val="5C656A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76200" lvl="5" marL="18796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76200" lvl="6" marL="22225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76200" lvl="7" marL="25654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76200" lvl="8" marL="29083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3" type="body"/>
          </p:nvPr>
        </p:nvSpPr>
        <p:spPr>
          <a:xfrm>
            <a:off x="421928" y="4186140"/>
            <a:ext cx="6416222" cy="72811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122222"/>
              <a:buFont typeface="Arial"/>
              <a:buChar char="●"/>
              <a:defRPr b="0" i="0" sz="9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200"/>
              </a:spcBef>
              <a:spcAft>
                <a:spcPts val="0"/>
              </a:spcAft>
              <a:buClr>
                <a:schemeClr val="accent2"/>
              </a:buClr>
              <a:buSzPct val="110000"/>
              <a:buFont typeface="Arial"/>
              <a:buChar char="○"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95000"/>
              </a:lnSpc>
              <a:spcBef>
                <a:spcPts val="200"/>
              </a:spcBef>
              <a:spcAft>
                <a:spcPts val="0"/>
              </a:spcAft>
              <a:buClr>
                <a:srgbClr val="BFBFBF"/>
              </a:buClr>
              <a:buSzPct val="110000"/>
              <a:buFont typeface="Arial"/>
              <a:buChar char="■"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50800" lvl="3" marL="63500" marR="0" rtl="0" algn="l">
              <a:spcBef>
                <a:spcPts val="0"/>
              </a:spcBef>
              <a:spcAft>
                <a:spcPts val="100"/>
              </a:spcAft>
              <a:buClr>
                <a:schemeClr val="accent2"/>
              </a:buClr>
              <a:buSzPct val="100000"/>
              <a:buFont typeface="Arial"/>
              <a:buChar char="•"/>
              <a:defRPr b="0" i="0" sz="7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63500" marR="0" rtl="0" algn="l">
              <a:spcBef>
                <a:spcPts val="200"/>
              </a:spcBef>
              <a:spcAft>
                <a:spcPts val="100"/>
              </a:spcAft>
              <a:buSzPct val="157142"/>
              <a:buChar char="○"/>
              <a:defRPr b="0" i="0" sz="7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76200" lvl="5" marL="18796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76200" lvl="6" marL="22225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76200" lvl="7" marL="25654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76200" lvl="8" marL="29083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asic 2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idx="11" type="ftr"/>
          </p:nvPr>
        </p:nvSpPr>
        <p:spPr>
          <a:xfrm>
            <a:off x="433502" y="4873627"/>
            <a:ext cx="7942380" cy="1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700" u="none" cap="none" strike="noStrike">
                <a:solidFill>
                  <a:srgbClr val="AFB5BA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2" name="Shape 72"/>
          <p:cNvSpPr txBox="1"/>
          <p:nvPr>
            <p:ph type="title"/>
          </p:nvPr>
        </p:nvSpPr>
        <p:spPr>
          <a:xfrm>
            <a:off x="121024" y="47625"/>
            <a:ext cx="8594240" cy="389405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wrap="square" tIns="68575"/>
          <a:lstStyle>
            <a:lvl1pPr indent="0" lvl="0" mar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B6C4CC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2700" lvl="5" marL="342900" marR="0" rtl="0" algn="l"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700" lvl="6" marL="685800" marR="0" rtl="0" algn="l"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700" lvl="7" marL="1028700" marR="0" rtl="0" algn="l"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700" lvl="8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Walkin 2">
    <p:bg>
      <p:bgPr>
        <a:solidFill>
          <a:schemeClr val="lt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ctrTitle"/>
          </p:nvPr>
        </p:nvSpPr>
        <p:spPr>
          <a:xfrm>
            <a:off x="389438" y="2591913"/>
            <a:ext cx="7681913" cy="40005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b="0" i="0" sz="3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2700" lvl="5" marL="342900" marR="0" rtl="0" algn="l"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700" lvl="6" marL="685800" marR="0" rtl="0" algn="l"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700" lvl="7" marL="1028700" marR="0" rtl="0" algn="l"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700" lvl="8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1" type="subTitle"/>
          </p:nvPr>
        </p:nvSpPr>
        <p:spPr>
          <a:xfrm>
            <a:off x="389438" y="3005684"/>
            <a:ext cx="7681913" cy="34624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rgbClr val="7F7F7F"/>
              </a:buClr>
              <a:buSzPct val="73333"/>
              <a:buFont typeface="Arial"/>
              <a:buNone/>
              <a:defRPr b="0" i="0" sz="1500" u="none" cap="none" strike="noStrike">
                <a:solidFill>
                  <a:schemeClr val="accent6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12700" lvl="1" marL="342900" marR="0" rtl="0" algn="ctr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SzPct val="78571"/>
              <a:buFont typeface="Arial"/>
              <a:buNone/>
              <a:defRPr b="0" i="0" sz="14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2700" lvl="2" marL="685800" marR="0" rtl="0" algn="ctr">
              <a:spcBef>
                <a:spcPts val="0"/>
              </a:spcBef>
              <a:spcAft>
                <a:spcPts val="500"/>
              </a:spcAft>
              <a:buClr>
                <a:schemeClr val="accent2"/>
              </a:buClr>
              <a:buSzPct val="91666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" lvl="3" marL="1028700" marR="0" rtl="0" algn="ctr">
              <a:spcBef>
                <a:spcPts val="0"/>
              </a:spcBef>
              <a:spcAft>
                <a:spcPts val="500"/>
              </a:spcAft>
              <a:buClr>
                <a:schemeClr val="accent2"/>
              </a:buClr>
              <a:buSzPct val="110000"/>
              <a:buFont typeface="Arial"/>
              <a:buNone/>
              <a:defRPr b="0" i="0" sz="10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2700" lvl="4" marL="1371600" marR="0" rtl="0" algn="ctr">
              <a:spcBef>
                <a:spcPts val="200"/>
              </a:spcBef>
              <a:spcAft>
                <a:spcPts val="500"/>
              </a:spcAft>
              <a:buClr>
                <a:srgbClr val="7F7F7F"/>
              </a:buClr>
              <a:buSzPct val="73333"/>
              <a:buFont typeface="Arial"/>
              <a:buNone/>
              <a:defRPr b="0" i="0" sz="15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2700" lvl="5" marL="1714500" marR="0" rtl="0" algn="ctr">
              <a:spcBef>
                <a:spcPts val="300"/>
              </a:spcBef>
              <a:buClr>
                <a:srgbClr val="898989"/>
              </a:buClr>
              <a:buSzPct val="73333"/>
              <a:buFont typeface="Arial"/>
              <a:buNone/>
              <a:defRPr b="0" i="0" sz="15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700" lvl="6" marL="2057400" marR="0" rtl="0" algn="ctr">
              <a:spcBef>
                <a:spcPts val="300"/>
              </a:spcBef>
              <a:buClr>
                <a:srgbClr val="898989"/>
              </a:buClr>
              <a:buSzPct val="73333"/>
              <a:buFont typeface="Arial"/>
              <a:buNone/>
              <a:defRPr b="0" i="0" sz="15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700" lvl="7" marL="2400300" marR="0" rtl="0" algn="ctr">
              <a:spcBef>
                <a:spcPts val="300"/>
              </a:spcBef>
              <a:buClr>
                <a:srgbClr val="898989"/>
              </a:buClr>
              <a:buSzPct val="73333"/>
              <a:buFont typeface="Arial"/>
              <a:buNone/>
              <a:defRPr b="0" i="0" sz="15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700" lvl="8" marL="2743200" marR="0" rtl="0" algn="ctr">
              <a:spcBef>
                <a:spcPts val="300"/>
              </a:spcBef>
              <a:buClr>
                <a:srgbClr val="898989"/>
              </a:buClr>
              <a:buSzPct val="73333"/>
              <a:buFont typeface="Arial"/>
              <a:buNone/>
              <a:defRPr b="0" i="0" sz="15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2" type="body"/>
          </p:nvPr>
        </p:nvSpPr>
        <p:spPr>
          <a:xfrm>
            <a:off x="389438" y="2399113"/>
            <a:ext cx="2498582" cy="145424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0" lvl="0" marL="0" marR="0" rtl="0" algn="l">
              <a:spcBef>
                <a:spcPts val="900"/>
              </a:spcBef>
              <a:spcAft>
                <a:spcPts val="200"/>
              </a:spcAft>
              <a:buClr>
                <a:srgbClr val="7F7F7F"/>
              </a:buClr>
              <a:buSzPct val="110000"/>
              <a:buFont typeface="Arial"/>
              <a:buChar char="●"/>
              <a:defRPr b="0" i="0" sz="1000" u="none" cap="none" strike="noStrike">
                <a:solidFill>
                  <a:srgbClr val="5C656A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139700" lvl="1" marL="139700" marR="0" rtl="0" algn="l">
              <a:spcBef>
                <a:spcPts val="200"/>
              </a:spcBef>
              <a:spcAft>
                <a:spcPts val="500"/>
              </a:spcAft>
              <a:buClr>
                <a:schemeClr val="accent2"/>
              </a:buClr>
              <a:buSzPct val="78571"/>
              <a:buFont typeface="Arial"/>
              <a:buChar char="○"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39700" lvl="2" marL="279400" marR="0" rtl="0" algn="l">
              <a:spcBef>
                <a:spcPts val="0"/>
              </a:spcBef>
              <a:spcAft>
                <a:spcPts val="500"/>
              </a:spcAft>
              <a:buClr>
                <a:schemeClr val="accent2"/>
              </a:buClr>
              <a:buSzPct val="91666"/>
              <a:buFont typeface="Arial"/>
              <a:buChar char="■"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39700" lvl="3" marL="406400" marR="0" rtl="0" algn="l">
              <a:spcBef>
                <a:spcPts val="0"/>
              </a:spcBef>
              <a:spcAft>
                <a:spcPts val="500"/>
              </a:spcAft>
              <a:buClr>
                <a:schemeClr val="accent2"/>
              </a:buClr>
              <a:buSzPct val="110000"/>
              <a:buFont typeface="Arial"/>
              <a:buChar char="●"/>
              <a:defRPr b="0" i="0" sz="10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371600" marR="0" rtl="0" algn="l">
              <a:spcBef>
                <a:spcPts val="200"/>
              </a:spcBef>
              <a:spcAft>
                <a:spcPts val="500"/>
              </a:spcAft>
              <a:buClr>
                <a:srgbClr val="7F7F7F"/>
              </a:buClr>
              <a:buSzPct val="73333"/>
              <a:buFont typeface="Arial"/>
              <a:buChar char="○"/>
              <a:defRPr b="0" i="0" sz="1500" u="none" cap="none" strike="noStrike">
                <a:solidFill>
                  <a:srgbClr val="5C656A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76200" lvl="5" marL="18796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76200" lvl="6" marL="22225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76200" lvl="7" marL="25654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76200" lvl="8" marL="2908300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bg>
      <p:bgPr>
        <a:solidFill>
          <a:schemeClr val="accent5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 rot="5400000">
            <a:off x="4550700" y="-498600"/>
            <a:ext cx="42600" cy="8455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" name="Shape 17"/>
          <p:cNvSpPr txBox="1"/>
          <p:nvPr>
            <p:ph type="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rIns="91425" wrap="square" tIns="91425"/>
          <a:lstStyle>
            <a:lvl1pPr lvl="0" algn="ctr">
              <a:spcBef>
                <a:spcPts val="0"/>
              </a:spcBef>
              <a:buSzPct val="100000"/>
              <a:buFont typeface="Playfair Display"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buSzPct val="100000"/>
              <a:buFont typeface="Playfair Display"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buSzPct val="100000"/>
              <a:buFont typeface="Playfair Display"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buSzPct val="100000"/>
              <a:buFont typeface="Playfair Display"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buSzPct val="100000"/>
              <a:buFont typeface="Playfair Display"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buSzPct val="100000"/>
              <a:buFont typeface="Playfair Display"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buSzPct val="100000"/>
              <a:buFont typeface="Playfair Display"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buSzPct val="100000"/>
              <a:buFont typeface="Playfair Display"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buSzPct val="100000"/>
              <a:buFont typeface="Playfair Display"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311700" y="1234050"/>
            <a:ext cx="3999900" cy="33348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6" name="Shape 26"/>
          <p:cNvSpPr txBox="1"/>
          <p:nvPr>
            <p:ph idx="2" type="body"/>
          </p:nvPr>
        </p:nvSpPr>
        <p:spPr>
          <a:xfrm>
            <a:off x="4832400" y="1234050"/>
            <a:ext cx="3999900" cy="33348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bg>
      <p:bgPr>
        <a:solidFill>
          <a:schemeClr val="accent3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40" name="Shape 40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1" name="Shape 41"/>
          <p:cNvSpPr txBox="1"/>
          <p:nvPr>
            <p:ph type="title"/>
          </p:nvPr>
        </p:nvSpPr>
        <p:spPr>
          <a:xfrm>
            <a:off x="265500" y="1081675"/>
            <a:ext cx="4045200" cy="17862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42" name="Shape 42"/>
          <p:cNvSpPr txBox="1"/>
          <p:nvPr>
            <p:ph idx="1" type="subTitle"/>
          </p:nvPr>
        </p:nvSpPr>
        <p:spPr>
          <a:xfrm>
            <a:off x="265500" y="2921401"/>
            <a:ext cx="4045200" cy="13455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43" name="Shape 43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pop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Playfair Display"/>
              <a:buChar char="●"/>
              <a:defRPr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buChar char="●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buChar char="●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>
            <p:ph type="title"/>
          </p:nvPr>
        </p:nvSpPr>
        <p:spPr>
          <a:xfrm>
            <a:off x="121024" y="47625"/>
            <a:ext cx="8594240" cy="389405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wrap="square" tIns="68575"/>
          <a:lstStyle>
            <a:lvl1pPr indent="0" lvl="0" mar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ct val="45833"/>
              <a:buNone/>
              <a:defRPr b="0" i="0" sz="2400" u="none" cap="none" strike="noStrike">
                <a:solidFill>
                  <a:srgbClr val="B6C4CC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ct val="45833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ct val="45833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ct val="45833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ct val="45833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2700" lvl="5" marL="342900" marR="0" rtl="0" algn="l">
              <a:spcBef>
                <a:spcPts val="0"/>
              </a:spcBef>
              <a:spcAft>
                <a:spcPts val="0"/>
              </a:spcAft>
              <a:buSzPct val="45833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700" lvl="6" marL="685800" marR="0" rtl="0" algn="l">
              <a:spcBef>
                <a:spcPts val="0"/>
              </a:spcBef>
              <a:spcAft>
                <a:spcPts val="0"/>
              </a:spcAft>
              <a:buSzPct val="45833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700" lvl="7" marL="1028700" marR="0" rtl="0" algn="l">
              <a:spcBef>
                <a:spcPts val="0"/>
              </a:spcBef>
              <a:spcAft>
                <a:spcPts val="0"/>
              </a:spcAft>
              <a:buSzPct val="45833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700" lvl="8" marL="1371600" marR="0" rtl="0" algn="l">
              <a:spcBef>
                <a:spcPts val="0"/>
              </a:spcBef>
              <a:spcAft>
                <a:spcPts val="0"/>
              </a:spcAft>
              <a:buSzPct val="45833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2" name="Shape 62"/>
          <p:cNvSpPr/>
          <p:nvPr/>
        </p:nvSpPr>
        <p:spPr>
          <a:xfrm>
            <a:off x="1" y="0"/>
            <a:ext cx="9143999" cy="360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34275" lIns="68575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Shape 63"/>
          <p:cNvSpPr txBox="1"/>
          <p:nvPr>
            <p:ph idx="11" type="ftr"/>
          </p:nvPr>
        </p:nvSpPr>
        <p:spPr>
          <a:xfrm>
            <a:off x="433502" y="4873627"/>
            <a:ext cx="7942380" cy="1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wrap="square" tIns="6857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ct val="157142"/>
              <a:buNone/>
              <a:defRPr b="0" i="0" sz="700" u="none" cap="none" strike="noStrike">
                <a:solidFill>
                  <a:srgbClr val="AFB5BA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3429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6858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0287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3716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17145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0574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24003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27432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4" name="Shape 64"/>
          <p:cNvSpPr/>
          <p:nvPr/>
        </p:nvSpPr>
        <p:spPr>
          <a:xfrm>
            <a:off x="1" y="0"/>
            <a:ext cx="9143999" cy="36094"/>
          </a:xfrm>
          <a:prstGeom prst="rect">
            <a:avLst/>
          </a:prstGeom>
          <a:solidFill>
            <a:srgbClr val="B6C4CC"/>
          </a:solidFill>
          <a:ln>
            <a:noFill/>
          </a:ln>
        </p:spPr>
        <p:txBody>
          <a:bodyPr anchorCtr="0" anchor="t" bIns="34250" lIns="68525" rIns="68525" wrap="square" tIns="3425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Relationship Id="rId4" Type="http://schemas.openxmlformats.org/officeDocument/2006/relationships/hyperlink" Target="http://creativecommons.org/licenses/by/4.0/" TargetMode="External"/><Relationship Id="rId5" Type="http://schemas.openxmlformats.org/officeDocument/2006/relationships/hyperlink" Target="http://creativecommons.org/licenses/by/4.0/" TargetMode="External"/><Relationship Id="rId6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://www.youtube.com/watch?v=_-y6pw-sj68" TargetMode="External"/><Relationship Id="rId4" Type="http://schemas.openxmlformats.org/officeDocument/2006/relationships/image" Target="../media/image12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0.jpg"/><Relationship Id="rId4" Type="http://schemas.openxmlformats.org/officeDocument/2006/relationships/image" Target="../media/image20.png"/><Relationship Id="rId5" Type="http://schemas.openxmlformats.org/officeDocument/2006/relationships/image" Target="../media/image16.jpg"/></Relationships>
</file>

<file path=ppt/slides/_rels/slide12.xml.rels><?xml version="1.0" encoding="UTF-8" standalone="yes"?><Relationships xmlns="http://schemas.openxmlformats.org/package/2006/relationships"><Relationship Id="rId10" Type="http://schemas.openxmlformats.org/officeDocument/2006/relationships/image" Target="../media/image26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3.png"/><Relationship Id="rId5" Type="http://schemas.openxmlformats.org/officeDocument/2006/relationships/image" Target="../media/image21.png"/><Relationship Id="rId6" Type="http://schemas.openxmlformats.org/officeDocument/2006/relationships/image" Target="../media/image27.png"/><Relationship Id="rId7" Type="http://schemas.openxmlformats.org/officeDocument/2006/relationships/image" Target="../media/image19.png"/><Relationship Id="rId8" Type="http://schemas.openxmlformats.org/officeDocument/2006/relationships/image" Target="../media/image35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2.jpg"/><Relationship Id="rId4" Type="http://schemas.openxmlformats.org/officeDocument/2006/relationships/image" Target="../media/image24.jpg"/><Relationship Id="rId5" Type="http://schemas.openxmlformats.org/officeDocument/2006/relationships/image" Target="../media/image2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8.jpg"/><Relationship Id="rId4" Type="http://schemas.openxmlformats.org/officeDocument/2006/relationships/image" Target="../media/image17.png"/><Relationship Id="rId5" Type="http://schemas.openxmlformats.org/officeDocument/2006/relationships/image" Target="../media/image21.png"/><Relationship Id="rId6" Type="http://schemas.openxmlformats.org/officeDocument/2006/relationships/image" Target="../media/image27.png"/><Relationship Id="rId7" Type="http://schemas.openxmlformats.org/officeDocument/2006/relationships/image" Target="../media/image4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1.png"/><Relationship Id="rId4" Type="http://schemas.openxmlformats.org/officeDocument/2006/relationships/image" Target="../media/image27.png"/><Relationship Id="rId5" Type="http://schemas.openxmlformats.org/officeDocument/2006/relationships/image" Target="../media/image23.png"/><Relationship Id="rId6" Type="http://schemas.openxmlformats.org/officeDocument/2006/relationships/image" Target="../media/image1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1.png"/><Relationship Id="rId4" Type="http://schemas.openxmlformats.org/officeDocument/2006/relationships/image" Target="../media/image27.png"/><Relationship Id="rId5" Type="http://schemas.openxmlformats.org/officeDocument/2006/relationships/image" Target="../media/image23.png"/><Relationship Id="rId6" Type="http://schemas.openxmlformats.org/officeDocument/2006/relationships/image" Target="../media/image19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1.png"/><Relationship Id="rId4" Type="http://schemas.openxmlformats.org/officeDocument/2006/relationships/image" Target="../media/image27.png"/><Relationship Id="rId5" Type="http://schemas.openxmlformats.org/officeDocument/2006/relationships/image" Target="../media/image23.png"/><Relationship Id="rId6" Type="http://schemas.openxmlformats.org/officeDocument/2006/relationships/image" Target="../media/image19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7.png"/><Relationship Id="rId4" Type="http://schemas.openxmlformats.org/officeDocument/2006/relationships/image" Target="../media/image3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7.png"/><Relationship Id="rId4" Type="http://schemas.openxmlformats.org/officeDocument/2006/relationships/image" Target="../media/image21.png"/><Relationship Id="rId5" Type="http://schemas.openxmlformats.org/officeDocument/2006/relationships/image" Target="../media/image27.png"/><Relationship Id="rId6" Type="http://schemas.openxmlformats.org/officeDocument/2006/relationships/image" Target="../media/image35.jpg"/><Relationship Id="rId7" Type="http://schemas.openxmlformats.org/officeDocument/2006/relationships/image" Target="../media/image23.png"/><Relationship Id="rId8" Type="http://schemas.openxmlformats.org/officeDocument/2006/relationships/image" Target="../media/image19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7.png"/><Relationship Id="rId4" Type="http://schemas.openxmlformats.org/officeDocument/2006/relationships/image" Target="../media/image21.png"/><Relationship Id="rId5" Type="http://schemas.openxmlformats.org/officeDocument/2006/relationships/image" Target="../media/image22.jpg"/><Relationship Id="rId6" Type="http://schemas.openxmlformats.org/officeDocument/2006/relationships/image" Target="../media/image25.png"/><Relationship Id="rId7" Type="http://schemas.openxmlformats.org/officeDocument/2006/relationships/image" Target="../media/image24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1.jpg"/><Relationship Id="rId4" Type="http://schemas.openxmlformats.org/officeDocument/2006/relationships/image" Target="../media/image30.jpg"/><Relationship Id="rId5" Type="http://schemas.openxmlformats.org/officeDocument/2006/relationships/image" Target="../media/image41.jpg"/><Relationship Id="rId6" Type="http://schemas.openxmlformats.org/officeDocument/2006/relationships/image" Target="../media/image32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3.png"/><Relationship Id="rId4" Type="http://schemas.openxmlformats.org/officeDocument/2006/relationships/image" Target="../media/image37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4.png"/><Relationship Id="rId4" Type="http://schemas.openxmlformats.org/officeDocument/2006/relationships/image" Target="../media/image36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6.xml"/><Relationship Id="rId3" Type="http://schemas.openxmlformats.org/officeDocument/2006/relationships/hyperlink" Target="http://creativecommons.org/licenses/by/4.0/" TargetMode="External"/><Relationship Id="rId4" Type="http://schemas.openxmlformats.org/officeDocument/2006/relationships/hyperlink" Target="http://creativecommons.org/licenses/by/4.0/" TargetMode="External"/><Relationship Id="rId5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Relationship Id="rId4" Type="http://schemas.openxmlformats.org/officeDocument/2006/relationships/image" Target="../media/image15.jpg"/><Relationship Id="rId5" Type="http://schemas.openxmlformats.org/officeDocument/2006/relationships/image" Target="../media/image7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4" Type="http://schemas.openxmlformats.org/officeDocument/2006/relationships/image" Target="../media/image3.png"/><Relationship Id="rId5" Type="http://schemas.openxmlformats.org/officeDocument/2006/relationships/image" Target="../media/image2.png"/><Relationship Id="rId6" Type="http://schemas.openxmlformats.org/officeDocument/2006/relationships/image" Target="../media/image9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8.jpg"/><Relationship Id="rId4" Type="http://schemas.openxmlformats.org/officeDocument/2006/relationships/image" Target="../media/image13.jpg"/><Relationship Id="rId5" Type="http://schemas.openxmlformats.org/officeDocument/2006/relationships/image" Target="../media/image11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9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ctrTitle"/>
          </p:nvPr>
        </p:nvSpPr>
        <p:spPr>
          <a:xfrm>
            <a:off x="4645959" y="946067"/>
            <a:ext cx="4498041" cy="14055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" sz="3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Closing the Digital Divide</a:t>
            </a:r>
          </a:p>
        </p:txBody>
      </p:sp>
      <p:sp>
        <p:nvSpPr>
          <p:cNvPr id="82" name="Shape 82"/>
          <p:cNvSpPr txBox="1"/>
          <p:nvPr>
            <p:ph idx="1" type="subTitle"/>
          </p:nvPr>
        </p:nvSpPr>
        <p:spPr>
          <a:xfrm>
            <a:off x="4645959" y="2403731"/>
            <a:ext cx="4498041" cy="39681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wrap="square" tIns="34275">
            <a:noAutofit/>
          </a:bodyPr>
          <a:lstStyle/>
          <a:p>
            <a:pPr indent="-254000" lvl="0" marL="254000" marR="0" rtl="0" algn="l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Arial"/>
              <a:buNone/>
            </a:pPr>
            <a:r>
              <a:rPr b="0" i="1" lang="en" sz="15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Sharing OER with Libraries, Schools and Public</a:t>
            </a:r>
          </a:p>
          <a:p>
            <a:pPr indent="-254000" lvl="0" marL="254000" marR="0" rtl="0" algn="l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Arial"/>
              <a:buNone/>
            </a:pPr>
            <a:r>
              <a:rPr b="0" i="1" lang="en" sz="15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Health Facilities in Africa and the World </a:t>
            </a:r>
          </a:p>
        </p:txBody>
      </p:sp>
      <p:sp>
        <p:nvSpPr>
          <p:cNvPr id="83" name="Shape 83"/>
          <p:cNvSpPr txBox="1"/>
          <p:nvPr>
            <p:ph idx="3" type="body"/>
          </p:nvPr>
        </p:nvSpPr>
        <p:spPr>
          <a:xfrm>
            <a:off x="421928" y="4186140"/>
            <a:ext cx="6416222" cy="72811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4" name="Shape 84"/>
          <p:cNvSpPr txBox="1"/>
          <p:nvPr>
            <p:ph idx="2" type="body"/>
          </p:nvPr>
        </p:nvSpPr>
        <p:spPr>
          <a:xfrm>
            <a:off x="4646025" y="2932075"/>
            <a:ext cx="4497900" cy="790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Arial"/>
              <a:buNone/>
            </a:pPr>
            <a:r>
              <a:rPr b="0" i="0" lang="en" sz="1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Jeremy Smith - UMass Amherst</a:t>
            </a:r>
            <a:br>
              <a:rPr b="0" i="0" lang="en" sz="1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b="0" i="0" lang="en" sz="1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Carl M</a:t>
            </a:r>
            <a:r>
              <a:rPr lang="en"/>
              <a:t>e</a:t>
            </a:r>
            <a:r>
              <a:rPr b="0" i="0" lang="en" sz="1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yer</a:t>
            </a:r>
            <a:r>
              <a:rPr b="0" i="0" lang="en" sz="1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- Shift IT</a:t>
            </a:r>
            <a:br>
              <a:rPr b="0" i="0" lang="en" sz="1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en"/>
              <a:t>Jeremy Schwartz - World Possible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Arial"/>
              <a:buNone/>
            </a:pPr>
            <a:r>
              <a:rPr lang="en"/>
              <a:t>Charlie Schweik - UMass Amhert</a:t>
            </a:r>
          </a:p>
        </p:txBody>
      </p:sp>
      <p:pic>
        <p:nvPicPr>
          <p:cNvPr descr="_MG_2478.JPG" id="85" name="Shape 85"/>
          <p:cNvPicPr preferRelativeResize="0"/>
          <p:nvPr/>
        </p:nvPicPr>
        <p:blipFill rotWithShape="1">
          <a:blip r:embed="rId3">
            <a:alphaModFix/>
          </a:blip>
          <a:srcRect b="1660" l="14626" r="24448" t="-1660"/>
          <a:stretch/>
        </p:blipFill>
        <p:spPr>
          <a:xfrm>
            <a:off x="0" y="-54832"/>
            <a:ext cx="4577125" cy="5198332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Shape 86"/>
          <p:cNvSpPr/>
          <p:nvPr/>
        </p:nvSpPr>
        <p:spPr>
          <a:xfrm>
            <a:off x="4705525" y="4429950"/>
            <a:ext cx="3124500" cy="7281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" sz="1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By Jeremy S</a:t>
            </a:r>
            <a:r>
              <a:rPr lang="en" sz="1000">
                <a:solidFill>
                  <a:srgbClr val="FFFFFF"/>
                </a:solidFill>
              </a:rPr>
              <a:t>mith, Charlie Schweik, Carl Meyer, Jeremy Schwartz </a:t>
            </a: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" sz="1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This work is licensed under the </a:t>
            </a:r>
            <a:r>
              <a:rPr b="0" i="0" lang="en" sz="1000" u="sng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Creative Commons Attribution 4.0 International License</a:t>
            </a:r>
            <a:r>
              <a:rPr b="0" i="0" lang="en" sz="1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</p:txBody>
      </p:sp>
      <p:pic>
        <p:nvPicPr>
          <p:cNvPr id="87" name="Shape 87">
            <a:hlinkClick r:id="rId5"/>
          </p:cNvPr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906214" y="4477642"/>
            <a:ext cx="1244761" cy="4366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https://openeducation2017.sched.com/event/BXf1/closing-the-digital-educational-divide-using-low-cost-technology-to-share-oer-with-libraries-schools-and-public-health-facilities-in-africa-and-the-world Co presenting with Jeremy Schwartz - Executive Director, World Possible and Jeremy Smith Digital Projects Manager, University of Massachusetts Amherst" id="162" name="Shape 162" title="OpenEd 2017 Presentation by Carl Meyer">
            <a:hlinkClick r:id="rId3"/>
          </p:cNvPr>
          <p:cNvSpPr/>
          <p:nvPr/>
        </p:nvSpPr>
        <p:spPr>
          <a:xfrm>
            <a:off x="2286000" y="857250"/>
            <a:ext cx="4572000" cy="3429000"/>
          </a:xfrm>
          <a:prstGeom prst="rect">
            <a:avLst/>
          </a:prstGeom>
          <a:blipFill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163" name="Shape 163"/>
          <p:cNvSpPr txBox="1"/>
          <p:nvPr/>
        </p:nvSpPr>
        <p:spPr>
          <a:xfrm>
            <a:off x="2286000" y="4384300"/>
            <a:ext cx="4572000" cy="3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OpenEd 2017 Presentation by Carl Meyer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/>
          <p:nvPr/>
        </p:nvSpPr>
        <p:spPr>
          <a:xfrm>
            <a:off x="191144" y="163501"/>
            <a:ext cx="8881990" cy="39207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" sz="2400">
                <a:latin typeface="Calibri"/>
                <a:ea typeface="Calibri"/>
                <a:cs typeface="Calibri"/>
                <a:sym typeface="Calibri"/>
              </a:rPr>
              <a:t>OER Partners: </a:t>
            </a:r>
            <a:r>
              <a:rPr b="1" lang="en" sz="2400">
                <a:latin typeface="Calibri"/>
                <a:ea typeface="Calibri"/>
                <a:cs typeface="Calibri"/>
                <a:sym typeface="Calibri"/>
              </a:rPr>
              <a:t>University of Massachusetts Amherst</a:t>
            </a:r>
          </a:p>
        </p:txBody>
      </p:sp>
      <p:pic>
        <p:nvPicPr>
          <p:cNvPr id="169" name="Shape 16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71886" y="1379603"/>
            <a:ext cx="1843781" cy="2772613"/>
          </a:xfrm>
          <a:prstGeom prst="roundRect">
            <a:avLst>
              <a:gd fmla="val 4846" name="adj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pic>
      <p:sp>
        <p:nvSpPr>
          <p:cNvPr id="170" name="Shape 170"/>
          <p:cNvSpPr/>
          <p:nvPr/>
        </p:nvSpPr>
        <p:spPr>
          <a:xfrm>
            <a:off x="2991587" y="4350185"/>
            <a:ext cx="2004378" cy="43858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en" sz="1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Professor Charlie Schweik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en" sz="1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School of Public Policy</a:t>
            </a:r>
          </a:p>
        </p:txBody>
      </p:sp>
      <p:pic>
        <p:nvPicPr>
          <p:cNvPr id="171" name="Shape 171"/>
          <p:cNvPicPr preferRelativeResize="0"/>
          <p:nvPr/>
        </p:nvPicPr>
        <p:blipFill rotWithShape="1">
          <a:blip r:embed="rId4">
            <a:alphaModFix/>
          </a:blip>
          <a:srcRect b="1323" l="25691" r="3959" t="1314"/>
          <a:stretch/>
        </p:blipFill>
        <p:spPr>
          <a:xfrm>
            <a:off x="83340" y="1230406"/>
            <a:ext cx="2774160" cy="3071009"/>
          </a:xfrm>
          <a:prstGeom prst="roundRect">
            <a:avLst>
              <a:gd fmla="val 3141" name="adj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pic>
      <p:sp>
        <p:nvSpPr>
          <p:cNvPr id="172" name="Shape 172"/>
          <p:cNvSpPr/>
          <p:nvPr/>
        </p:nvSpPr>
        <p:spPr>
          <a:xfrm>
            <a:off x="465748" y="4350185"/>
            <a:ext cx="2009345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en"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UMass</a:t>
            </a:r>
            <a:r>
              <a:rPr lang="en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Amherst </a:t>
            </a:r>
            <a:r>
              <a:rPr lang="en"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Library</a:t>
            </a:r>
          </a:p>
        </p:txBody>
      </p:sp>
      <p:pic>
        <p:nvPicPr>
          <p:cNvPr descr="IMG_0374.JPG" id="173" name="Shape 173"/>
          <p:cNvPicPr preferRelativeResize="0"/>
          <p:nvPr/>
        </p:nvPicPr>
        <p:blipFill rotWithShape="1">
          <a:blip r:embed="rId5">
            <a:alphaModFix/>
          </a:blip>
          <a:srcRect b="15875" l="0" r="0" t="11459"/>
          <a:stretch/>
        </p:blipFill>
        <p:spPr>
          <a:xfrm>
            <a:off x="5130053" y="1640541"/>
            <a:ext cx="3858933" cy="2245659"/>
          </a:xfrm>
          <a:prstGeom prst="roundRect">
            <a:avLst>
              <a:gd fmla="val 4392" name="adj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pic>
      <p:sp>
        <p:nvSpPr>
          <p:cNvPr id="174" name="Shape 174"/>
          <p:cNvSpPr/>
          <p:nvPr/>
        </p:nvSpPr>
        <p:spPr>
          <a:xfrm>
            <a:off x="6057330" y="4350185"/>
            <a:ext cx="2004378" cy="25391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en" sz="1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Global Librarians Team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/>
          <p:nvPr>
            <p:ph type="title"/>
          </p:nvPr>
        </p:nvSpPr>
        <p:spPr>
          <a:xfrm>
            <a:off x="0" y="-86700"/>
            <a:ext cx="90624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" sz="4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System Components</a:t>
            </a:r>
          </a:p>
        </p:txBody>
      </p:sp>
      <p:grpSp>
        <p:nvGrpSpPr>
          <p:cNvPr id="180" name="Shape 180"/>
          <p:cNvGrpSpPr/>
          <p:nvPr/>
        </p:nvGrpSpPr>
        <p:grpSpPr>
          <a:xfrm>
            <a:off x="3009199" y="697225"/>
            <a:ext cx="3152100" cy="1825078"/>
            <a:chOff x="3009199" y="697225"/>
            <a:chExt cx="3152100" cy="1825078"/>
          </a:xfrm>
        </p:grpSpPr>
        <p:sp>
          <p:nvSpPr>
            <p:cNvPr id="181" name="Shape 181"/>
            <p:cNvSpPr txBox="1"/>
            <p:nvPr/>
          </p:nvSpPr>
          <p:spPr>
            <a:xfrm>
              <a:off x="3009199" y="697225"/>
              <a:ext cx="3152100" cy="38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rPr lang="en"/>
                <a:t>2. World Possible’s “RACHEL Plus”</a:t>
              </a:r>
            </a:p>
          </p:txBody>
        </p:sp>
        <p:pic>
          <p:nvPicPr>
            <p:cNvPr id="182" name="Shape 182"/>
            <p:cNvPicPr preferRelativeResize="0"/>
            <p:nvPr/>
          </p:nvPicPr>
          <p:blipFill rotWithShape="1">
            <a:blip r:embed="rId3">
              <a:alphaModFix/>
            </a:blip>
            <a:srcRect b="0" l="0" r="-3971" t="0"/>
            <a:stretch/>
          </p:blipFill>
          <p:spPr>
            <a:xfrm>
              <a:off x="3273025" y="1125500"/>
              <a:ext cx="2386824" cy="1396803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83" name="Shape 183"/>
          <p:cNvGrpSpPr/>
          <p:nvPr/>
        </p:nvGrpSpPr>
        <p:grpSpPr>
          <a:xfrm>
            <a:off x="667585" y="2813842"/>
            <a:ext cx="2691600" cy="1630533"/>
            <a:chOff x="667585" y="2813842"/>
            <a:chExt cx="2691600" cy="1630533"/>
          </a:xfrm>
        </p:grpSpPr>
        <p:sp>
          <p:nvSpPr>
            <p:cNvPr id="184" name="Shape 184"/>
            <p:cNvSpPr txBox="1"/>
            <p:nvPr/>
          </p:nvSpPr>
          <p:spPr>
            <a:xfrm>
              <a:off x="667585" y="2813842"/>
              <a:ext cx="2691600" cy="38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rPr lang="en"/>
                <a:t>4. An “intermediary” in-country Courier with Internet access</a:t>
              </a:r>
            </a:p>
          </p:txBody>
        </p:sp>
        <p:pic>
          <p:nvPicPr>
            <p:cNvPr id="185" name="Shape 18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77726" y="3333975"/>
              <a:ext cx="2585351" cy="11104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86" name="Shape 186"/>
          <p:cNvGrpSpPr/>
          <p:nvPr/>
        </p:nvGrpSpPr>
        <p:grpSpPr>
          <a:xfrm>
            <a:off x="461750" y="697225"/>
            <a:ext cx="2313000" cy="1753702"/>
            <a:chOff x="461750" y="697225"/>
            <a:chExt cx="2313000" cy="1753702"/>
          </a:xfrm>
        </p:grpSpPr>
        <p:sp>
          <p:nvSpPr>
            <p:cNvPr id="187" name="Shape 187"/>
            <p:cNvSpPr txBox="1"/>
            <p:nvPr/>
          </p:nvSpPr>
          <p:spPr>
            <a:xfrm>
              <a:off x="461750" y="697225"/>
              <a:ext cx="2313000" cy="443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rPr lang="en"/>
                <a:t>1</a:t>
              </a:r>
              <a:r>
                <a:rPr lang="en"/>
                <a:t>. A “Requester” – with a Smartphone or Data Plan</a:t>
              </a:r>
              <a:br>
                <a:rPr lang="en">
                  <a:solidFill>
                    <a:schemeClr val="dk1"/>
                  </a:solidFill>
                </a:rPr>
              </a:br>
            </a:p>
          </p:txBody>
        </p:sp>
        <p:pic>
          <p:nvPicPr>
            <p:cNvPr id="188" name="Shape 188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613749" y="1343327"/>
              <a:ext cx="1758300" cy="1107600"/>
            </a:xfrm>
            <a:prstGeom prst="round2DiagRect">
              <a:avLst>
                <a:gd fmla="val 16667" name="adj1"/>
                <a:gd fmla="val 0" name="adj2"/>
              </a:avLst>
            </a:prstGeom>
            <a:noFill/>
            <a:ln cap="sq" cmpd="sng" w="88900">
              <a:solidFill>
                <a:srgbClr val="FFFFFF"/>
              </a:solidFill>
              <a:prstDash val="solid"/>
              <a:miter lim="8000"/>
              <a:headEnd len="med" w="med" type="none"/>
              <a:tailEnd len="med" w="med" type="none"/>
            </a:ln>
            <a:effectLst>
              <a:outerShdw blurRad="254000" rotWithShape="0" algn="tl">
                <a:srgbClr val="000000">
                  <a:alpha val="42750"/>
                </a:srgbClr>
              </a:outerShdw>
            </a:effectLst>
          </p:spPr>
        </p:pic>
      </p:grpSp>
      <p:cxnSp>
        <p:nvCxnSpPr>
          <p:cNvPr id="189" name="Shape 189"/>
          <p:cNvCxnSpPr/>
          <p:nvPr/>
        </p:nvCxnSpPr>
        <p:spPr>
          <a:xfrm>
            <a:off x="2612667" y="1747698"/>
            <a:ext cx="493200" cy="0"/>
          </a:xfrm>
          <a:prstGeom prst="straightConnector1">
            <a:avLst/>
          </a:prstGeom>
          <a:noFill/>
          <a:ln cap="flat" cmpd="sng" w="19050">
            <a:solidFill>
              <a:srgbClr val="178BD1"/>
            </a:solidFill>
            <a:prstDash val="dash"/>
            <a:round/>
            <a:headEnd len="med" w="med" type="none"/>
            <a:tailEnd len="lg" w="lg" type="none"/>
          </a:ln>
        </p:spPr>
      </p:cxnSp>
      <p:grpSp>
        <p:nvGrpSpPr>
          <p:cNvPr id="190" name="Shape 190"/>
          <p:cNvGrpSpPr/>
          <p:nvPr/>
        </p:nvGrpSpPr>
        <p:grpSpPr>
          <a:xfrm>
            <a:off x="6398953" y="697225"/>
            <a:ext cx="2213700" cy="1962049"/>
            <a:chOff x="6398953" y="697225"/>
            <a:chExt cx="2213700" cy="1962049"/>
          </a:xfrm>
        </p:grpSpPr>
        <p:sp>
          <p:nvSpPr>
            <p:cNvPr id="191" name="Shape 191"/>
            <p:cNvSpPr txBox="1"/>
            <p:nvPr/>
          </p:nvSpPr>
          <p:spPr>
            <a:xfrm>
              <a:off x="6398953" y="697225"/>
              <a:ext cx="2213700" cy="38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rPr lang="en"/>
                <a:t>3. A Peer “Searcher”</a:t>
              </a:r>
            </a:p>
          </p:txBody>
        </p:sp>
        <p:pic>
          <p:nvPicPr>
            <p:cNvPr id="192" name="Shape 192"/>
            <p:cNvPicPr preferRelativeResize="0"/>
            <p:nvPr/>
          </p:nvPicPr>
          <p:blipFill rotWithShape="1">
            <a:blip r:embed="rId6">
              <a:alphaModFix/>
            </a:blip>
            <a:srcRect b="0" l="19185" r="0" t="0"/>
            <a:stretch/>
          </p:blipFill>
          <p:spPr>
            <a:xfrm>
              <a:off x="6486350" y="982575"/>
              <a:ext cx="1553650" cy="1676699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193" name="Shape 193"/>
          <p:cNvCxnSpPr/>
          <p:nvPr/>
        </p:nvCxnSpPr>
        <p:spPr>
          <a:xfrm>
            <a:off x="5757542" y="1747698"/>
            <a:ext cx="493200" cy="0"/>
          </a:xfrm>
          <a:prstGeom prst="straightConnector1">
            <a:avLst/>
          </a:prstGeom>
          <a:noFill/>
          <a:ln cap="flat" cmpd="sng" w="19050">
            <a:solidFill>
              <a:srgbClr val="178BD1"/>
            </a:solidFill>
            <a:prstDash val="dash"/>
            <a:round/>
            <a:headEnd len="med" w="med" type="none"/>
            <a:tailEnd len="lg" w="lg" type="none"/>
          </a:ln>
        </p:spPr>
      </p:cxnSp>
      <p:cxnSp>
        <p:nvCxnSpPr>
          <p:cNvPr id="194" name="Shape 194"/>
          <p:cNvCxnSpPr/>
          <p:nvPr/>
        </p:nvCxnSpPr>
        <p:spPr>
          <a:xfrm>
            <a:off x="3717267" y="3889173"/>
            <a:ext cx="493200" cy="0"/>
          </a:xfrm>
          <a:prstGeom prst="straightConnector1">
            <a:avLst/>
          </a:prstGeom>
          <a:noFill/>
          <a:ln cap="flat" cmpd="sng" w="19050">
            <a:solidFill>
              <a:srgbClr val="178BD1"/>
            </a:solidFill>
            <a:prstDash val="dash"/>
            <a:round/>
            <a:headEnd len="med" w="med" type="none"/>
            <a:tailEnd len="lg" w="lg" type="none"/>
          </a:ln>
        </p:spPr>
      </p:cxnSp>
      <p:cxnSp>
        <p:nvCxnSpPr>
          <p:cNvPr id="195" name="Shape 195"/>
          <p:cNvCxnSpPr/>
          <p:nvPr/>
        </p:nvCxnSpPr>
        <p:spPr>
          <a:xfrm flipH="1" rot="10800000">
            <a:off x="2960067" y="2561223"/>
            <a:ext cx="379200" cy="232500"/>
          </a:xfrm>
          <a:prstGeom prst="straightConnector1">
            <a:avLst/>
          </a:prstGeom>
          <a:noFill/>
          <a:ln cap="flat" cmpd="sng" w="19050">
            <a:solidFill>
              <a:srgbClr val="178BD1"/>
            </a:solidFill>
            <a:prstDash val="dash"/>
            <a:round/>
            <a:headEnd len="med" w="med" type="none"/>
            <a:tailEnd len="lg" w="lg" type="none"/>
          </a:ln>
        </p:spPr>
      </p:cxnSp>
      <p:cxnSp>
        <p:nvCxnSpPr>
          <p:cNvPr id="196" name="Shape 196"/>
          <p:cNvCxnSpPr/>
          <p:nvPr/>
        </p:nvCxnSpPr>
        <p:spPr>
          <a:xfrm>
            <a:off x="5021567" y="2561223"/>
            <a:ext cx="428100" cy="261000"/>
          </a:xfrm>
          <a:prstGeom prst="straightConnector1">
            <a:avLst/>
          </a:prstGeom>
          <a:noFill/>
          <a:ln cap="flat" cmpd="sng" w="19050">
            <a:solidFill>
              <a:srgbClr val="178BD1"/>
            </a:solidFill>
            <a:prstDash val="dash"/>
            <a:round/>
            <a:headEnd len="med" w="med" type="none"/>
            <a:tailEnd len="lg" w="lg" type="none"/>
          </a:ln>
        </p:spPr>
      </p:cxnSp>
      <p:grpSp>
        <p:nvGrpSpPr>
          <p:cNvPr id="197" name="Shape 197"/>
          <p:cNvGrpSpPr/>
          <p:nvPr/>
        </p:nvGrpSpPr>
        <p:grpSpPr>
          <a:xfrm>
            <a:off x="4490850" y="2876675"/>
            <a:ext cx="4154301" cy="2178600"/>
            <a:chOff x="4490850" y="2876675"/>
            <a:chExt cx="4154301" cy="2178600"/>
          </a:xfrm>
        </p:grpSpPr>
        <p:pic>
          <p:nvPicPr>
            <p:cNvPr id="198" name="Shape 198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4603987" y="3281175"/>
              <a:ext cx="737075" cy="6842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9" name="Shape 199"/>
            <p:cNvSpPr txBox="1"/>
            <p:nvPr/>
          </p:nvSpPr>
          <p:spPr>
            <a:xfrm>
              <a:off x="5312136" y="3471575"/>
              <a:ext cx="948600" cy="22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SzPct val="25000"/>
                <a:buNone/>
              </a:pPr>
              <a:r>
                <a:rPr lang="en" sz="1350">
                  <a:latin typeface="Calibri"/>
                  <a:ea typeface="Calibri"/>
                  <a:cs typeface="Calibri"/>
                  <a:sym typeface="Calibri"/>
                </a:rPr>
                <a:t>Twitter</a:t>
              </a:r>
            </a:p>
          </p:txBody>
        </p:sp>
        <p:sp>
          <p:nvSpPr>
            <p:cNvPr id="200" name="Shape 200"/>
            <p:cNvSpPr txBox="1"/>
            <p:nvPr/>
          </p:nvSpPr>
          <p:spPr>
            <a:xfrm>
              <a:off x="4490850" y="2876675"/>
              <a:ext cx="2386800" cy="532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rPr lang="en"/>
                <a:t>5. Communication/Storage systems</a:t>
              </a:r>
            </a:p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01" name="Shape 201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4689487" y="3889225"/>
              <a:ext cx="566075" cy="532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2" name="Shape 202"/>
            <p:cNvSpPr txBox="1"/>
            <p:nvPr/>
          </p:nvSpPr>
          <p:spPr>
            <a:xfrm>
              <a:off x="5293449" y="4000900"/>
              <a:ext cx="1334100" cy="38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SzPct val="25000"/>
                <a:buNone/>
              </a:pPr>
              <a:r>
                <a:rPr lang="en" sz="1350">
                  <a:latin typeface="Calibri"/>
                  <a:ea typeface="Calibri"/>
                  <a:cs typeface="Calibri"/>
                  <a:sym typeface="Calibri"/>
                </a:rPr>
                <a:t>Google Drive</a:t>
              </a:r>
            </a:p>
          </p:txBody>
        </p:sp>
        <p:pic>
          <p:nvPicPr>
            <p:cNvPr id="203" name="Shape 203"/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6405525" y="3335175"/>
              <a:ext cx="2239626" cy="1259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4" name="Shape 204"/>
            <p:cNvSpPr txBox="1"/>
            <p:nvPr/>
          </p:nvSpPr>
          <p:spPr>
            <a:xfrm>
              <a:off x="7051048" y="4766500"/>
              <a:ext cx="948600" cy="22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SzPct val="25000"/>
                <a:buNone/>
              </a:pPr>
              <a:r>
                <a:rPr lang="en" sz="1350">
                  <a:latin typeface="Calibri"/>
                  <a:ea typeface="Calibri"/>
                  <a:cs typeface="Calibri"/>
                  <a:sym typeface="Calibri"/>
                </a:rPr>
                <a:t>eMule</a:t>
              </a:r>
            </a:p>
          </p:txBody>
        </p:sp>
        <p:sp>
          <p:nvSpPr>
            <p:cNvPr id="205" name="Shape 205"/>
            <p:cNvSpPr txBox="1"/>
            <p:nvPr/>
          </p:nvSpPr>
          <p:spPr>
            <a:xfrm>
              <a:off x="5383675" y="4574525"/>
              <a:ext cx="638100" cy="38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SzPct val="25000"/>
                <a:buNone/>
              </a:pPr>
              <a:r>
                <a:rPr lang="en" sz="1350">
                  <a:latin typeface="Calibri"/>
                  <a:ea typeface="Calibri"/>
                  <a:cs typeface="Calibri"/>
                  <a:sym typeface="Calibri"/>
                </a:rPr>
                <a:t>Slack</a:t>
              </a:r>
            </a:p>
          </p:txBody>
        </p:sp>
        <p:pic>
          <p:nvPicPr>
            <p:cNvPr id="206" name="Shape 206"/>
            <p:cNvPicPr preferRelativeResize="0"/>
            <p:nvPr/>
          </p:nvPicPr>
          <p:blipFill>
            <a:blip r:embed="rId10">
              <a:alphaModFix/>
            </a:blip>
            <a:stretch>
              <a:fillRect/>
            </a:stretch>
          </p:blipFill>
          <p:spPr>
            <a:xfrm>
              <a:off x="4689474" y="4489175"/>
              <a:ext cx="566100" cy="5661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6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6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6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6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6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6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/>
          <p:nvPr/>
        </p:nvSpPr>
        <p:spPr>
          <a:xfrm>
            <a:off x="1426250" y="1246575"/>
            <a:ext cx="6637200" cy="2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4800"/>
              <a:t>Wi-Fi: </a:t>
            </a:r>
            <a:r>
              <a:rPr b="1" lang="en" sz="4800"/>
              <a:t>RACHEL</a:t>
            </a:r>
          </a:p>
          <a:p>
            <a:pPr lvl="0" algn="ctr">
              <a:spcBef>
                <a:spcPts val="0"/>
              </a:spcBef>
              <a:buNone/>
            </a:pPr>
            <a:r>
              <a:rPr lang="en" sz="4800"/>
              <a:t>Web Address: </a:t>
            </a:r>
            <a:r>
              <a:rPr b="1" lang="en" sz="4800"/>
              <a:t>192.168.88.1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Shape 2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3625" y="760300"/>
            <a:ext cx="3372950" cy="337295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pic>
      <p:pic>
        <p:nvPicPr>
          <p:cNvPr id="217" name="Shape 2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84825" y="176275"/>
            <a:ext cx="2924975" cy="490495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pic>
      <p:grpSp>
        <p:nvGrpSpPr>
          <p:cNvPr id="218" name="Shape 218"/>
          <p:cNvGrpSpPr/>
          <p:nvPr/>
        </p:nvGrpSpPr>
        <p:grpSpPr>
          <a:xfrm>
            <a:off x="4844700" y="1834200"/>
            <a:ext cx="4143177" cy="940682"/>
            <a:chOff x="5149500" y="1834200"/>
            <a:chExt cx="4143177" cy="940682"/>
          </a:xfrm>
        </p:grpSpPr>
        <p:sp>
          <p:nvSpPr>
            <p:cNvPr id="219" name="Shape 219"/>
            <p:cNvSpPr/>
            <p:nvPr/>
          </p:nvSpPr>
          <p:spPr>
            <a:xfrm>
              <a:off x="5149500" y="1834200"/>
              <a:ext cx="2827350" cy="479081"/>
            </a:xfrm>
            <a:prstGeom prst="roundRect">
              <a:avLst>
                <a:gd fmla="val 16667" name="adj"/>
              </a:avLst>
            </a:prstGeom>
            <a:noFill/>
            <a:ln cap="flat" cmpd="sng" w="85725">
              <a:solidFill>
                <a:srgbClr val="00B050"/>
              </a:solidFill>
              <a:prstDash val="solid"/>
              <a:miter lim="800000"/>
              <a:headEnd len="med" w="med" type="none"/>
              <a:tailEnd len="med" w="med" type="none"/>
            </a:ln>
          </p:spPr>
          <p:txBody>
            <a:bodyPr anchorCtr="0" anchor="ctr" bIns="45700" lIns="91425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sz="13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220" name="Shape 220"/>
            <p:cNvCxnSpPr/>
            <p:nvPr/>
          </p:nvCxnSpPr>
          <p:spPr>
            <a:xfrm rot="10800000">
              <a:off x="7963276" y="2045193"/>
              <a:ext cx="685800" cy="0"/>
            </a:xfrm>
            <a:prstGeom prst="straightConnector1">
              <a:avLst/>
            </a:prstGeom>
            <a:noFill/>
            <a:ln cap="flat" cmpd="sng" w="85725">
              <a:solidFill>
                <a:schemeClr val="dk1"/>
              </a:solidFill>
              <a:prstDash val="solid"/>
              <a:miter lim="800000"/>
              <a:headEnd len="med" w="med" type="none"/>
              <a:tailEnd len="lg" w="lg" type="triangle"/>
            </a:ln>
          </p:spPr>
        </p:cxnSp>
        <p:sp>
          <p:nvSpPr>
            <p:cNvPr id="221" name="Shape 221"/>
            <p:cNvSpPr txBox="1"/>
            <p:nvPr/>
          </p:nvSpPr>
          <p:spPr>
            <a:xfrm>
              <a:off x="8053077" y="2238182"/>
              <a:ext cx="1239600" cy="536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SzPct val="25000"/>
                <a:buNone/>
              </a:pPr>
              <a:r>
                <a:rPr b="1" lang="en" sz="1350">
                  <a:latin typeface="Calibri"/>
                  <a:ea typeface="Calibri"/>
                  <a:cs typeface="Calibri"/>
                  <a:sym typeface="Calibri"/>
                </a:rPr>
                <a:t>A key </a:t>
              </a:r>
            </a:p>
            <a:p>
              <a:pPr indent="0" lvl="0" marL="0" marR="0" rtl="0" algn="l">
                <a:spcBef>
                  <a:spcPts val="0"/>
                </a:spcBef>
                <a:buSzPct val="25000"/>
                <a:buNone/>
              </a:pPr>
              <a:r>
                <a:rPr b="1" lang="en" sz="1350">
                  <a:latin typeface="Calibri"/>
                  <a:ea typeface="Calibri"/>
                  <a:cs typeface="Calibri"/>
                  <a:sym typeface="Calibri"/>
                </a:rPr>
                <a:t>component </a:t>
              </a:r>
            </a:p>
            <a:p>
              <a:pPr indent="0" lvl="0" marL="0" marR="0" rtl="0" algn="l">
                <a:spcBef>
                  <a:spcPts val="0"/>
                </a:spcBef>
                <a:buSzPct val="25000"/>
                <a:buNone/>
              </a:pPr>
              <a:r>
                <a:rPr b="1" lang="en" sz="1350">
                  <a:latin typeface="Calibri"/>
                  <a:ea typeface="Calibri"/>
                  <a:cs typeface="Calibri"/>
                  <a:sym typeface="Calibri"/>
                </a:rPr>
                <a:t>for this project</a:t>
              </a:r>
            </a:p>
          </p:txBody>
        </p:sp>
      </p:grpSp>
      <p:pic>
        <p:nvPicPr>
          <p:cNvPr descr="wifi-1290667_1280.png" id="222" name="Shape 2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5400000">
            <a:off x="3549289" y="2308867"/>
            <a:ext cx="1089299" cy="786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6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6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Shape 227"/>
          <p:cNvPicPr preferRelativeResize="0"/>
          <p:nvPr/>
        </p:nvPicPr>
        <p:blipFill rotWithShape="1">
          <a:blip r:embed="rId3">
            <a:alphaModFix/>
          </a:blip>
          <a:srcRect b="17919" l="16155" r="21589" t="19685"/>
          <a:stretch/>
        </p:blipFill>
        <p:spPr>
          <a:xfrm>
            <a:off x="5389650" y="3004275"/>
            <a:ext cx="987350" cy="556645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Shape 228"/>
          <p:cNvSpPr txBox="1"/>
          <p:nvPr>
            <p:ph type="title"/>
          </p:nvPr>
        </p:nvSpPr>
        <p:spPr>
          <a:xfrm>
            <a:off x="0" y="447761"/>
            <a:ext cx="8931728" cy="74562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i="0" lang="en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Step 1. Establish Requester – Searcher Peer relationship </a:t>
            </a:r>
          </a:p>
        </p:txBody>
      </p:sp>
      <p:pic>
        <p:nvPicPr>
          <p:cNvPr id="229" name="Shape 229"/>
          <p:cNvPicPr preferRelativeResize="0"/>
          <p:nvPr/>
        </p:nvPicPr>
        <p:blipFill rotWithShape="1">
          <a:blip r:embed="rId4">
            <a:alphaModFix/>
          </a:blip>
          <a:srcRect b="0" l="599" r="60249" t="0"/>
          <a:stretch/>
        </p:blipFill>
        <p:spPr>
          <a:xfrm>
            <a:off x="3634575" y="1865173"/>
            <a:ext cx="1610900" cy="16767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pic>
      <p:sp>
        <p:nvSpPr>
          <p:cNvPr id="230" name="Shape 230"/>
          <p:cNvSpPr txBox="1"/>
          <p:nvPr/>
        </p:nvSpPr>
        <p:spPr>
          <a:xfrm>
            <a:off x="596900" y="3718844"/>
            <a:ext cx="19440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Peer “Bit-less” Requester</a:t>
            </a:r>
          </a:p>
        </p:txBody>
      </p:sp>
      <p:sp>
        <p:nvSpPr>
          <p:cNvPr id="231" name="Shape 231"/>
          <p:cNvSpPr txBox="1"/>
          <p:nvPr/>
        </p:nvSpPr>
        <p:spPr>
          <a:xfrm>
            <a:off x="6533925" y="3718856"/>
            <a:ext cx="1316400" cy="6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Peer Searcher</a:t>
            </a:r>
          </a:p>
        </p:txBody>
      </p:sp>
      <p:sp>
        <p:nvSpPr>
          <p:cNvPr id="232" name="Shape 232"/>
          <p:cNvSpPr txBox="1"/>
          <p:nvPr/>
        </p:nvSpPr>
        <p:spPr>
          <a:xfrm>
            <a:off x="3634575" y="3718850"/>
            <a:ext cx="1611000" cy="6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Intermediary</a:t>
            </a:r>
            <a:r>
              <a:rPr lang="en" sz="1800"/>
              <a:t> </a:t>
            </a: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Courier</a:t>
            </a:r>
          </a:p>
        </p:txBody>
      </p:sp>
      <p:pic>
        <p:nvPicPr>
          <p:cNvPr id="233" name="Shape 23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64475" y="2224025"/>
            <a:ext cx="2008800" cy="1265400"/>
          </a:xfrm>
          <a:prstGeom prst="round2DiagRect">
            <a:avLst>
              <a:gd fmla="val 16667" name="adj1"/>
              <a:gd fmla="val 0" name="adj2"/>
            </a:avLst>
          </a:prstGeom>
          <a:noFill/>
          <a:ln cap="sq" cmpd="sng" w="88900">
            <a:solidFill>
              <a:srgbClr val="FFFFFF"/>
            </a:solidFill>
            <a:prstDash val="solid"/>
            <a:miter lim="8000"/>
            <a:headEnd len="med" w="med" type="none"/>
            <a:tailEnd len="med" w="med" type="none"/>
          </a:ln>
          <a:effectLst>
            <a:outerShdw blurRad="254000" rotWithShape="0" algn="tl">
              <a:srgbClr val="000000">
                <a:alpha val="42750"/>
              </a:srgbClr>
            </a:outerShdw>
          </a:effectLst>
        </p:spPr>
      </p:pic>
      <p:pic>
        <p:nvPicPr>
          <p:cNvPr id="234" name="Shape 234"/>
          <p:cNvPicPr preferRelativeResize="0"/>
          <p:nvPr/>
        </p:nvPicPr>
        <p:blipFill rotWithShape="1">
          <a:blip r:embed="rId6">
            <a:alphaModFix/>
          </a:blip>
          <a:srcRect b="0" l="19185" r="0" t="0"/>
          <a:stretch/>
        </p:blipFill>
        <p:spPr>
          <a:xfrm>
            <a:off x="6328325" y="1865175"/>
            <a:ext cx="1611000" cy="1676700"/>
          </a:xfrm>
          <a:prstGeom prst="ellipse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pic>
      <p:cxnSp>
        <p:nvCxnSpPr>
          <p:cNvPr id="235" name="Shape 235"/>
          <p:cNvCxnSpPr/>
          <p:nvPr/>
        </p:nvCxnSpPr>
        <p:spPr>
          <a:xfrm>
            <a:off x="2910250" y="2846350"/>
            <a:ext cx="477600" cy="0"/>
          </a:xfrm>
          <a:prstGeom prst="straightConnector1">
            <a:avLst/>
          </a:prstGeom>
          <a:noFill/>
          <a:ln cap="flat" cmpd="sng" w="9525">
            <a:solidFill>
              <a:schemeClr val="accent5"/>
            </a:solidFill>
            <a:prstDash val="dash"/>
            <a:round/>
            <a:headEnd len="lg" w="lg" type="triangle"/>
            <a:tailEnd len="lg" w="lg" type="triangle"/>
          </a:ln>
        </p:spPr>
      </p:cxnSp>
      <p:cxnSp>
        <p:nvCxnSpPr>
          <p:cNvPr id="236" name="Shape 236"/>
          <p:cNvCxnSpPr/>
          <p:nvPr/>
        </p:nvCxnSpPr>
        <p:spPr>
          <a:xfrm>
            <a:off x="5576700" y="2846350"/>
            <a:ext cx="477600" cy="0"/>
          </a:xfrm>
          <a:prstGeom prst="straightConnector1">
            <a:avLst/>
          </a:prstGeom>
          <a:noFill/>
          <a:ln cap="flat" cmpd="sng" w="9525">
            <a:solidFill>
              <a:schemeClr val="accent5"/>
            </a:solidFill>
            <a:prstDash val="dash"/>
            <a:round/>
            <a:headEnd len="lg" w="lg" type="triangle"/>
            <a:tailEnd len="lg" w="lg" type="triangle"/>
          </a:ln>
        </p:spPr>
      </p:cxnSp>
      <p:pic>
        <p:nvPicPr>
          <p:cNvPr descr="Power Africa Malawi Map.png" id="237" name="Shape 237"/>
          <p:cNvPicPr preferRelativeResize="0"/>
          <p:nvPr/>
        </p:nvPicPr>
        <p:blipFill rotWithShape="1">
          <a:blip r:embed="rId7">
            <a:alphaModFix/>
          </a:blip>
          <a:srcRect b="7767" l="39849" r="24239" t="3963"/>
          <a:stretch/>
        </p:blipFill>
        <p:spPr>
          <a:xfrm>
            <a:off x="2986823" y="3013325"/>
            <a:ext cx="324450" cy="797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 txBox="1"/>
          <p:nvPr>
            <p:ph type="title"/>
          </p:nvPr>
        </p:nvSpPr>
        <p:spPr>
          <a:xfrm>
            <a:off x="0" y="447761"/>
            <a:ext cx="89316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lang="en" sz="2400">
                <a:solidFill>
                  <a:schemeClr val="dk2"/>
                </a:solidFill>
              </a:rPr>
              <a:t>Step 2. Establish Requester – Searcher Communication</a:t>
            </a:r>
          </a:p>
        </p:txBody>
      </p:sp>
      <p:sp>
        <p:nvSpPr>
          <p:cNvPr id="243" name="Shape 243"/>
          <p:cNvSpPr txBox="1"/>
          <p:nvPr/>
        </p:nvSpPr>
        <p:spPr>
          <a:xfrm>
            <a:off x="408225" y="3337850"/>
            <a:ext cx="2326800" cy="14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Peer “Bit-less” Requester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br>
              <a:rPr lang="en" sz="1800">
                <a:latin typeface="Calibri"/>
                <a:ea typeface="Calibri"/>
                <a:cs typeface="Calibri"/>
                <a:sym typeface="Calibri"/>
              </a:rPr>
            </a:br>
            <a:r>
              <a:rPr lang="en" sz="1600">
                <a:latin typeface="Calibri"/>
                <a:ea typeface="Calibri"/>
                <a:cs typeface="Calibri"/>
                <a:sym typeface="Calibri"/>
              </a:rPr>
              <a:t>Teacher or librarian with a mobile data plan</a:t>
            </a:r>
          </a:p>
        </p:txBody>
      </p:sp>
      <p:sp>
        <p:nvSpPr>
          <p:cNvPr id="244" name="Shape 244"/>
          <p:cNvSpPr txBox="1"/>
          <p:nvPr/>
        </p:nvSpPr>
        <p:spPr>
          <a:xfrm>
            <a:off x="6533937" y="3414047"/>
            <a:ext cx="1316400" cy="2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Peer Searcher</a:t>
            </a:r>
          </a:p>
        </p:txBody>
      </p:sp>
      <p:sp>
        <p:nvSpPr>
          <p:cNvPr id="245" name="Shape 245"/>
          <p:cNvSpPr txBox="1"/>
          <p:nvPr/>
        </p:nvSpPr>
        <p:spPr>
          <a:xfrm>
            <a:off x="3551425" y="3414050"/>
            <a:ext cx="16110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Messaging</a:t>
            </a:r>
          </a:p>
        </p:txBody>
      </p:sp>
      <p:pic>
        <p:nvPicPr>
          <p:cNvPr id="246" name="Shape 2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4475" y="1843025"/>
            <a:ext cx="2008800" cy="1265400"/>
          </a:xfrm>
          <a:prstGeom prst="round2DiagRect">
            <a:avLst>
              <a:gd fmla="val 16667" name="adj1"/>
              <a:gd fmla="val 0" name="adj2"/>
            </a:avLst>
          </a:prstGeom>
          <a:noFill/>
          <a:ln cap="sq" cmpd="sng" w="88900">
            <a:solidFill>
              <a:srgbClr val="FFFFFF"/>
            </a:solidFill>
            <a:prstDash val="solid"/>
            <a:miter lim="8000"/>
            <a:headEnd len="med" w="med" type="none"/>
            <a:tailEnd len="med" w="med" type="none"/>
          </a:ln>
          <a:effectLst>
            <a:outerShdw blurRad="254000" rotWithShape="0" algn="tl">
              <a:srgbClr val="000000">
                <a:alpha val="42750"/>
              </a:srgbClr>
            </a:outerShdw>
          </a:effectLst>
        </p:spPr>
      </p:pic>
      <p:pic>
        <p:nvPicPr>
          <p:cNvPr id="247" name="Shape 247"/>
          <p:cNvPicPr preferRelativeResize="0"/>
          <p:nvPr/>
        </p:nvPicPr>
        <p:blipFill rotWithShape="1">
          <a:blip r:embed="rId4">
            <a:alphaModFix/>
          </a:blip>
          <a:srcRect b="0" l="19185" r="0" t="0"/>
          <a:stretch/>
        </p:blipFill>
        <p:spPr>
          <a:xfrm>
            <a:off x="6328325" y="1560375"/>
            <a:ext cx="1611000" cy="1676700"/>
          </a:xfrm>
          <a:prstGeom prst="ellipse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pic>
      <p:cxnSp>
        <p:nvCxnSpPr>
          <p:cNvPr id="248" name="Shape 248"/>
          <p:cNvCxnSpPr/>
          <p:nvPr/>
        </p:nvCxnSpPr>
        <p:spPr>
          <a:xfrm>
            <a:off x="2910250" y="2541550"/>
            <a:ext cx="477600" cy="0"/>
          </a:xfrm>
          <a:prstGeom prst="straightConnector1">
            <a:avLst/>
          </a:prstGeom>
          <a:noFill/>
          <a:ln cap="flat" cmpd="sng" w="9525">
            <a:solidFill>
              <a:schemeClr val="accent5"/>
            </a:solidFill>
            <a:prstDash val="dash"/>
            <a:round/>
            <a:headEnd len="lg" w="lg" type="triangle"/>
            <a:tailEnd len="lg" w="lg" type="triangle"/>
          </a:ln>
        </p:spPr>
      </p:cxnSp>
      <p:cxnSp>
        <p:nvCxnSpPr>
          <p:cNvPr id="249" name="Shape 249"/>
          <p:cNvCxnSpPr/>
          <p:nvPr/>
        </p:nvCxnSpPr>
        <p:spPr>
          <a:xfrm>
            <a:off x="5576700" y="2541550"/>
            <a:ext cx="477600" cy="0"/>
          </a:xfrm>
          <a:prstGeom prst="straightConnector1">
            <a:avLst/>
          </a:prstGeom>
          <a:noFill/>
          <a:ln cap="flat" cmpd="sng" w="9525">
            <a:solidFill>
              <a:schemeClr val="accent5"/>
            </a:solidFill>
            <a:prstDash val="dash"/>
            <a:round/>
            <a:headEnd len="lg" w="lg" type="triangle"/>
            <a:tailEnd len="lg" w="lg" type="triangle"/>
          </a:ln>
        </p:spPr>
      </p:cxnSp>
      <p:pic>
        <p:nvPicPr>
          <p:cNvPr id="250" name="Shape 250"/>
          <p:cNvPicPr preferRelativeResize="0"/>
          <p:nvPr/>
        </p:nvPicPr>
        <p:blipFill rotWithShape="1">
          <a:blip r:embed="rId5">
            <a:alphaModFix/>
          </a:blip>
          <a:srcRect b="25893" l="0" r="68167" t="22729"/>
          <a:stretch/>
        </p:blipFill>
        <p:spPr>
          <a:xfrm>
            <a:off x="3551425" y="1079050"/>
            <a:ext cx="1611000" cy="1462500"/>
          </a:xfrm>
          <a:prstGeom prst="ellipse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pic>
      <p:pic>
        <p:nvPicPr>
          <p:cNvPr id="251" name="Shape 25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988387" y="2732150"/>
            <a:ext cx="737075" cy="684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 txBox="1"/>
          <p:nvPr>
            <p:ph type="title"/>
          </p:nvPr>
        </p:nvSpPr>
        <p:spPr>
          <a:xfrm>
            <a:off x="0" y="447761"/>
            <a:ext cx="89316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lang="en" sz="2400">
                <a:solidFill>
                  <a:schemeClr val="dk2"/>
                </a:solidFill>
              </a:rPr>
              <a:t>Step 3. Requester sends a content request</a:t>
            </a:r>
          </a:p>
        </p:txBody>
      </p:sp>
      <p:sp>
        <p:nvSpPr>
          <p:cNvPr id="257" name="Shape 257"/>
          <p:cNvSpPr txBox="1"/>
          <p:nvPr/>
        </p:nvSpPr>
        <p:spPr>
          <a:xfrm>
            <a:off x="408225" y="3337850"/>
            <a:ext cx="2326800" cy="14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Peer “Bit-less” Requester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br>
              <a:rPr lang="en" sz="1800">
                <a:latin typeface="Calibri"/>
                <a:ea typeface="Calibri"/>
                <a:cs typeface="Calibri"/>
                <a:sym typeface="Calibri"/>
              </a:rPr>
            </a:br>
            <a:r>
              <a:rPr lang="en" sz="1600">
                <a:latin typeface="Calibri"/>
                <a:ea typeface="Calibri"/>
                <a:cs typeface="Calibri"/>
                <a:sym typeface="Calibri"/>
              </a:rPr>
              <a:t>Teacher or librarian with a mobile data plan</a:t>
            </a:r>
          </a:p>
        </p:txBody>
      </p:sp>
      <p:sp>
        <p:nvSpPr>
          <p:cNvPr id="258" name="Shape 258"/>
          <p:cNvSpPr txBox="1"/>
          <p:nvPr/>
        </p:nvSpPr>
        <p:spPr>
          <a:xfrm>
            <a:off x="6533937" y="3414047"/>
            <a:ext cx="1316400" cy="2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Peer Searcher</a:t>
            </a:r>
          </a:p>
        </p:txBody>
      </p:sp>
      <p:sp>
        <p:nvSpPr>
          <p:cNvPr id="259" name="Shape 259"/>
          <p:cNvSpPr txBox="1"/>
          <p:nvPr/>
        </p:nvSpPr>
        <p:spPr>
          <a:xfrm>
            <a:off x="3551425" y="3414050"/>
            <a:ext cx="16110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Content Request</a:t>
            </a:r>
          </a:p>
        </p:txBody>
      </p:sp>
      <p:pic>
        <p:nvPicPr>
          <p:cNvPr id="260" name="Shape 2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4475" y="1843025"/>
            <a:ext cx="2008800" cy="1265400"/>
          </a:xfrm>
          <a:prstGeom prst="round2DiagRect">
            <a:avLst>
              <a:gd fmla="val 16667" name="adj1"/>
              <a:gd fmla="val 0" name="adj2"/>
            </a:avLst>
          </a:prstGeom>
          <a:noFill/>
          <a:ln cap="sq" cmpd="sng" w="88900">
            <a:solidFill>
              <a:srgbClr val="FFFFFF"/>
            </a:solidFill>
            <a:prstDash val="solid"/>
            <a:miter lim="8000"/>
            <a:headEnd len="med" w="med" type="none"/>
            <a:tailEnd len="med" w="med" type="none"/>
          </a:ln>
          <a:effectLst>
            <a:outerShdw blurRad="254000" rotWithShape="0" algn="tl">
              <a:srgbClr val="000000">
                <a:alpha val="42750"/>
              </a:srgbClr>
            </a:outerShdw>
          </a:effectLst>
        </p:spPr>
      </p:pic>
      <p:pic>
        <p:nvPicPr>
          <p:cNvPr id="261" name="Shape 261"/>
          <p:cNvPicPr preferRelativeResize="0"/>
          <p:nvPr/>
        </p:nvPicPr>
        <p:blipFill rotWithShape="1">
          <a:blip r:embed="rId4">
            <a:alphaModFix/>
          </a:blip>
          <a:srcRect b="0" l="19185" r="0" t="0"/>
          <a:stretch/>
        </p:blipFill>
        <p:spPr>
          <a:xfrm>
            <a:off x="6328325" y="1560375"/>
            <a:ext cx="1611000" cy="1676700"/>
          </a:xfrm>
          <a:prstGeom prst="ellipse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pic>
      <p:cxnSp>
        <p:nvCxnSpPr>
          <p:cNvPr id="262" name="Shape 262"/>
          <p:cNvCxnSpPr/>
          <p:nvPr/>
        </p:nvCxnSpPr>
        <p:spPr>
          <a:xfrm>
            <a:off x="2910250" y="2541550"/>
            <a:ext cx="477600" cy="0"/>
          </a:xfrm>
          <a:prstGeom prst="straightConnector1">
            <a:avLst/>
          </a:prstGeom>
          <a:noFill/>
          <a:ln cap="flat" cmpd="sng" w="9525">
            <a:solidFill>
              <a:schemeClr val="accent5"/>
            </a:solidFill>
            <a:prstDash val="dash"/>
            <a:round/>
            <a:headEnd len="lg" w="lg" type="triangle"/>
            <a:tailEnd len="lg" w="lg" type="triangle"/>
          </a:ln>
        </p:spPr>
      </p:cxnSp>
      <p:cxnSp>
        <p:nvCxnSpPr>
          <p:cNvPr id="263" name="Shape 263"/>
          <p:cNvCxnSpPr/>
          <p:nvPr/>
        </p:nvCxnSpPr>
        <p:spPr>
          <a:xfrm>
            <a:off x="5576700" y="2541550"/>
            <a:ext cx="477600" cy="0"/>
          </a:xfrm>
          <a:prstGeom prst="straightConnector1">
            <a:avLst/>
          </a:prstGeom>
          <a:noFill/>
          <a:ln cap="flat" cmpd="sng" w="9525">
            <a:solidFill>
              <a:schemeClr val="accent5"/>
            </a:solidFill>
            <a:prstDash val="dash"/>
            <a:round/>
            <a:headEnd len="lg" w="lg" type="triangle"/>
            <a:tailEnd len="lg" w="lg" type="triangle"/>
          </a:ln>
        </p:spPr>
      </p:cxnSp>
      <p:pic>
        <p:nvPicPr>
          <p:cNvPr id="264" name="Shape 264"/>
          <p:cNvPicPr preferRelativeResize="0"/>
          <p:nvPr/>
        </p:nvPicPr>
        <p:blipFill rotWithShape="1">
          <a:blip r:embed="rId5">
            <a:alphaModFix/>
          </a:blip>
          <a:srcRect b="25893" l="0" r="68167" t="22729"/>
          <a:stretch/>
        </p:blipFill>
        <p:spPr>
          <a:xfrm>
            <a:off x="3551425" y="1079050"/>
            <a:ext cx="1611000" cy="1462500"/>
          </a:xfrm>
          <a:prstGeom prst="ellipse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pic>
      <p:pic>
        <p:nvPicPr>
          <p:cNvPr id="265" name="Shape 26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988387" y="2732150"/>
            <a:ext cx="737075" cy="684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 txBox="1"/>
          <p:nvPr>
            <p:ph type="title"/>
          </p:nvPr>
        </p:nvSpPr>
        <p:spPr>
          <a:xfrm>
            <a:off x="0" y="447761"/>
            <a:ext cx="89316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lang="en" sz="2400">
                <a:solidFill>
                  <a:schemeClr val="dk2"/>
                </a:solidFill>
              </a:rPr>
              <a:t>Step 4. Request Acknowledged</a:t>
            </a:r>
          </a:p>
        </p:txBody>
      </p:sp>
      <p:sp>
        <p:nvSpPr>
          <p:cNvPr id="271" name="Shape 271"/>
          <p:cNvSpPr txBox="1"/>
          <p:nvPr/>
        </p:nvSpPr>
        <p:spPr>
          <a:xfrm>
            <a:off x="408225" y="3337850"/>
            <a:ext cx="2326800" cy="14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Peer “Bit-less” Requester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br>
              <a:rPr lang="en" sz="1800">
                <a:latin typeface="Calibri"/>
                <a:ea typeface="Calibri"/>
                <a:cs typeface="Calibri"/>
                <a:sym typeface="Calibri"/>
              </a:rPr>
            </a:br>
            <a:r>
              <a:rPr lang="en" sz="1600">
                <a:latin typeface="Calibri"/>
                <a:ea typeface="Calibri"/>
                <a:cs typeface="Calibri"/>
                <a:sym typeface="Calibri"/>
              </a:rPr>
              <a:t>Teacher or librarian with a mobile data plan</a:t>
            </a:r>
          </a:p>
        </p:txBody>
      </p:sp>
      <p:sp>
        <p:nvSpPr>
          <p:cNvPr id="272" name="Shape 272"/>
          <p:cNvSpPr txBox="1"/>
          <p:nvPr/>
        </p:nvSpPr>
        <p:spPr>
          <a:xfrm>
            <a:off x="6533937" y="3414047"/>
            <a:ext cx="1316400" cy="2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Peer Searcher</a:t>
            </a:r>
          </a:p>
        </p:txBody>
      </p:sp>
      <p:sp>
        <p:nvSpPr>
          <p:cNvPr id="273" name="Shape 273"/>
          <p:cNvSpPr txBox="1"/>
          <p:nvPr/>
        </p:nvSpPr>
        <p:spPr>
          <a:xfrm>
            <a:off x="3551425" y="3414050"/>
            <a:ext cx="16110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Request Acknowledged</a:t>
            </a:r>
          </a:p>
        </p:txBody>
      </p:sp>
      <p:pic>
        <p:nvPicPr>
          <p:cNvPr id="274" name="Shape 27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4475" y="1843025"/>
            <a:ext cx="2008800" cy="1265400"/>
          </a:xfrm>
          <a:prstGeom prst="round2DiagRect">
            <a:avLst>
              <a:gd fmla="val 16667" name="adj1"/>
              <a:gd fmla="val 0" name="adj2"/>
            </a:avLst>
          </a:prstGeom>
          <a:noFill/>
          <a:ln cap="sq" cmpd="sng" w="88900">
            <a:solidFill>
              <a:srgbClr val="FFFFFF"/>
            </a:solidFill>
            <a:prstDash val="solid"/>
            <a:miter lim="8000"/>
            <a:headEnd len="med" w="med" type="none"/>
            <a:tailEnd len="med" w="med" type="none"/>
          </a:ln>
          <a:effectLst>
            <a:outerShdw blurRad="254000" rotWithShape="0" algn="tl">
              <a:srgbClr val="000000">
                <a:alpha val="42750"/>
              </a:srgbClr>
            </a:outerShdw>
          </a:effectLst>
        </p:spPr>
      </p:pic>
      <p:pic>
        <p:nvPicPr>
          <p:cNvPr id="275" name="Shape 275"/>
          <p:cNvPicPr preferRelativeResize="0"/>
          <p:nvPr/>
        </p:nvPicPr>
        <p:blipFill rotWithShape="1">
          <a:blip r:embed="rId4">
            <a:alphaModFix/>
          </a:blip>
          <a:srcRect b="0" l="19185" r="0" t="0"/>
          <a:stretch/>
        </p:blipFill>
        <p:spPr>
          <a:xfrm>
            <a:off x="6328325" y="1560375"/>
            <a:ext cx="1611000" cy="1676700"/>
          </a:xfrm>
          <a:prstGeom prst="ellipse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pic>
      <p:cxnSp>
        <p:nvCxnSpPr>
          <p:cNvPr id="276" name="Shape 276"/>
          <p:cNvCxnSpPr/>
          <p:nvPr/>
        </p:nvCxnSpPr>
        <p:spPr>
          <a:xfrm>
            <a:off x="2910250" y="2541550"/>
            <a:ext cx="477600" cy="0"/>
          </a:xfrm>
          <a:prstGeom prst="straightConnector1">
            <a:avLst/>
          </a:prstGeom>
          <a:noFill/>
          <a:ln cap="flat" cmpd="sng" w="9525">
            <a:solidFill>
              <a:schemeClr val="accent5"/>
            </a:solidFill>
            <a:prstDash val="dash"/>
            <a:round/>
            <a:headEnd len="lg" w="lg" type="triangle"/>
            <a:tailEnd len="lg" w="lg" type="triangle"/>
          </a:ln>
        </p:spPr>
      </p:cxnSp>
      <p:cxnSp>
        <p:nvCxnSpPr>
          <p:cNvPr id="277" name="Shape 277"/>
          <p:cNvCxnSpPr/>
          <p:nvPr/>
        </p:nvCxnSpPr>
        <p:spPr>
          <a:xfrm>
            <a:off x="5576700" y="2541550"/>
            <a:ext cx="477600" cy="0"/>
          </a:xfrm>
          <a:prstGeom prst="straightConnector1">
            <a:avLst/>
          </a:prstGeom>
          <a:noFill/>
          <a:ln cap="flat" cmpd="sng" w="9525">
            <a:solidFill>
              <a:schemeClr val="accent5"/>
            </a:solidFill>
            <a:prstDash val="dash"/>
            <a:round/>
            <a:headEnd len="lg" w="lg" type="triangle"/>
            <a:tailEnd len="lg" w="lg" type="triangle"/>
          </a:ln>
        </p:spPr>
      </p:cxnSp>
      <p:pic>
        <p:nvPicPr>
          <p:cNvPr id="278" name="Shape 278"/>
          <p:cNvPicPr preferRelativeResize="0"/>
          <p:nvPr/>
        </p:nvPicPr>
        <p:blipFill rotWithShape="1">
          <a:blip r:embed="rId5">
            <a:alphaModFix/>
          </a:blip>
          <a:srcRect b="25893" l="0" r="68167" t="22729"/>
          <a:stretch/>
        </p:blipFill>
        <p:spPr>
          <a:xfrm>
            <a:off x="3551425" y="1079050"/>
            <a:ext cx="1611000" cy="1462500"/>
          </a:xfrm>
          <a:prstGeom prst="ellipse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pic>
      <p:pic>
        <p:nvPicPr>
          <p:cNvPr id="279" name="Shape 27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988387" y="2732150"/>
            <a:ext cx="737075" cy="684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/>
          <p:nvPr>
            <p:ph type="title"/>
          </p:nvPr>
        </p:nvSpPr>
        <p:spPr>
          <a:xfrm>
            <a:off x="0" y="447761"/>
            <a:ext cx="89316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lang="en" sz="2400">
                <a:solidFill>
                  <a:schemeClr val="dk2"/>
                </a:solidFill>
              </a:rPr>
              <a:t>Step 5. </a:t>
            </a:r>
            <a:r>
              <a:rPr b="1" lang="en" sz="2400">
                <a:solidFill>
                  <a:schemeClr val="dk2"/>
                </a:solidFill>
              </a:rPr>
              <a:t>Searcher looks for relevant Open Access digital content</a:t>
            </a:r>
          </a:p>
        </p:txBody>
      </p:sp>
      <p:pic>
        <p:nvPicPr>
          <p:cNvPr id="285" name="Shape 285"/>
          <p:cNvPicPr preferRelativeResize="0"/>
          <p:nvPr/>
        </p:nvPicPr>
        <p:blipFill rotWithShape="1">
          <a:blip r:embed="rId3">
            <a:alphaModFix/>
          </a:blip>
          <a:srcRect b="0" l="19185" r="0" t="0"/>
          <a:stretch/>
        </p:blipFill>
        <p:spPr>
          <a:xfrm>
            <a:off x="883950" y="1597725"/>
            <a:ext cx="1701300" cy="1770600"/>
          </a:xfrm>
          <a:prstGeom prst="ellipse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pic>
      <p:cxnSp>
        <p:nvCxnSpPr>
          <p:cNvPr id="286" name="Shape 286"/>
          <p:cNvCxnSpPr/>
          <p:nvPr/>
        </p:nvCxnSpPr>
        <p:spPr>
          <a:xfrm flipH="1">
            <a:off x="2713000" y="2336950"/>
            <a:ext cx="795600" cy="6300"/>
          </a:xfrm>
          <a:prstGeom prst="straightConnector1">
            <a:avLst/>
          </a:prstGeom>
          <a:noFill/>
          <a:ln cap="flat" cmpd="sng" w="9525">
            <a:solidFill>
              <a:schemeClr val="accent5"/>
            </a:solidFill>
            <a:prstDash val="dash"/>
            <a:round/>
            <a:headEnd len="lg" w="lg" type="triangle"/>
            <a:tailEnd len="lg" w="lg" type="triangle"/>
          </a:ln>
        </p:spPr>
      </p:cxnSp>
      <p:pic>
        <p:nvPicPr>
          <p:cNvPr id="287" name="Shape 28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13075" y="1722651"/>
            <a:ext cx="5218525" cy="1770601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pic>
      <p:grpSp>
        <p:nvGrpSpPr>
          <p:cNvPr id="288" name="Shape 288"/>
          <p:cNvGrpSpPr/>
          <p:nvPr/>
        </p:nvGrpSpPr>
        <p:grpSpPr>
          <a:xfrm>
            <a:off x="2649100" y="2486075"/>
            <a:ext cx="923395" cy="834467"/>
            <a:chOff x="4456640" y="3535085"/>
            <a:chExt cx="1126503" cy="1018015"/>
          </a:xfrm>
        </p:grpSpPr>
        <p:sp>
          <p:nvSpPr>
            <p:cNvPr id="289" name="Shape 289"/>
            <p:cNvSpPr/>
            <p:nvPr/>
          </p:nvSpPr>
          <p:spPr>
            <a:xfrm>
              <a:off x="4456644" y="3543600"/>
              <a:ext cx="1126500" cy="1009500"/>
            </a:xfrm>
            <a:prstGeom prst="ellipse">
              <a:avLst/>
            </a:prstGeom>
            <a:solidFill>
              <a:srgbClr val="E68E3C"/>
            </a:solidFill>
            <a:ln>
              <a:noFill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0" name="Shape 290"/>
            <p:cNvSpPr txBox="1"/>
            <p:nvPr/>
          </p:nvSpPr>
          <p:spPr>
            <a:xfrm>
              <a:off x="4456640" y="3535085"/>
              <a:ext cx="1126500" cy="1009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rIns="91425" wrap="square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b="1" lang="en"/>
                <a:t>PDF</a:t>
              </a:r>
            </a:p>
            <a:p>
              <a:pPr lvl="0" algn="ctr">
                <a:spcBef>
                  <a:spcPts val="0"/>
                </a:spcBef>
                <a:buNone/>
              </a:pPr>
              <a:r>
                <a:rPr b="1" lang="en"/>
                <a:t>Video</a:t>
              </a:r>
            </a:p>
            <a:p>
              <a:pPr lvl="0" rtl="0" algn="ctr">
                <a:spcBef>
                  <a:spcPts val="0"/>
                </a:spcBef>
                <a:buNone/>
              </a:pPr>
              <a:r>
                <a:rPr b="1" lang="en"/>
                <a:t>Audio</a:t>
              </a:r>
            </a:p>
            <a:p>
              <a:pPr lvl="0" rtl="0">
                <a:spcBef>
                  <a:spcPts val="0"/>
                </a:spcBef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/>
            </a:p>
          </p:txBody>
        </p:sp>
      </p:grpSp>
      <p:sp>
        <p:nvSpPr>
          <p:cNvPr id="291" name="Shape 291"/>
          <p:cNvSpPr txBox="1"/>
          <p:nvPr/>
        </p:nvSpPr>
        <p:spPr>
          <a:xfrm>
            <a:off x="1076400" y="3368331"/>
            <a:ext cx="1277700" cy="65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Peer Searcher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Shape 9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4950" y="388251"/>
            <a:ext cx="3830405" cy="4216576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Shape 93"/>
          <p:cNvSpPr txBox="1"/>
          <p:nvPr/>
        </p:nvSpPr>
        <p:spPr>
          <a:xfrm>
            <a:off x="4777000" y="636577"/>
            <a:ext cx="4139700" cy="3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lvl="0" rtl="0" algn="ctr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45833"/>
              <a:buFont typeface="Arial"/>
              <a:buNone/>
            </a:pPr>
            <a:r>
              <a:rPr lang="en" sz="2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53% of the world’s population, lack</a:t>
            </a:r>
          </a:p>
          <a:p>
            <a:pPr lvl="0" rtl="0" algn="ctr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45833"/>
              <a:buFont typeface="Arial"/>
              <a:buNone/>
            </a:pPr>
            <a:r>
              <a:rPr b="1" lang="en" sz="2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information capital</a:t>
            </a:r>
          </a:p>
          <a:p>
            <a:pPr lvl="0" rtl="0" algn="ctr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45833"/>
              <a:buFont typeface="Arial"/>
              <a:buNone/>
            </a:pPr>
            <a:r>
              <a:rPr lang="en" sz="2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that could be key toward bettering their lives in the way</a:t>
            </a:r>
          </a:p>
          <a:p>
            <a:pPr lvl="0" rtl="0" algn="ctr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45833"/>
              <a:buFont typeface="Arial"/>
              <a:buNone/>
            </a:pPr>
            <a:r>
              <a:rPr b="1" i="1" lang="en" sz="2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they themselves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en" sz="2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think it should be improved</a:t>
            </a:r>
            <a:r>
              <a:rPr b="1" lang="en" sz="2400"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Shape 94"/>
          <p:cNvSpPr txBox="1"/>
          <p:nvPr/>
        </p:nvSpPr>
        <p:spPr>
          <a:xfrm>
            <a:off x="139302" y="4604825"/>
            <a:ext cx="5629800" cy="2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" sz="1350">
                <a:latin typeface="Calibri"/>
                <a:ea typeface="Calibri"/>
                <a:cs typeface="Calibri"/>
                <a:sym typeface="Calibri"/>
              </a:rPr>
              <a:t>(Source: International Telecommunication Union [ITU], 2016b, p. 2)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 txBox="1"/>
          <p:nvPr>
            <p:ph type="title"/>
          </p:nvPr>
        </p:nvSpPr>
        <p:spPr>
          <a:xfrm>
            <a:off x="0" y="447761"/>
            <a:ext cx="89316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lang="en" sz="2400">
                <a:solidFill>
                  <a:schemeClr val="dk2"/>
                </a:solidFill>
              </a:rPr>
              <a:t>Step 6. Searcher shares found content with in-country Courier</a:t>
            </a:r>
          </a:p>
        </p:txBody>
      </p:sp>
      <p:pic>
        <p:nvPicPr>
          <p:cNvPr id="297" name="Shape 297"/>
          <p:cNvPicPr preferRelativeResize="0"/>
          <p:nvPr/>
        </p:nvPicPr>
        <p:blipFill rotWithShape="1">
          <a:blip r:embed="rId3">
            <a:alphaModFix/>
          </a:blip>
          <a:srcRect b="0" l="599" r="60249" t="0"/>
          <a:stretch/>
        </p:blipFill>
        <p:spPr>
          <a:xfrm>
            <a:off x="5426325" y="1128460"/>
            <a:ext cx="1610900" cy="16767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pic>
      <p:sp>
        <p:nvSpPr>
          <p:cNvPr id="298" name="Shape 298"/>
          <p:cNvSpPr txBox="1"/>
          <p:nvPr/>
        </p:nvSpPr>
        <p:spPr>
          <a:xfrm>
            <a:off x="7731625" y="3319875"/>
            <a:ext cx="1200000" cy="14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Peer “Bit-less” Requester</a:t>
            </a:r>
          </a:p>
        </p:txBody>
      </p:sp>
      <p:sp>
        <p:nvSpPr>
          <p:cNvPr id="299" name="Shape 299"/>
          <p:cNvSpPr txBox="1"/>
          <p:nvPr/>
        </p:nvSpPr>
        <p:spPr>
          <a:xfrm>
            <a:off x="6884825" y="1776300"/>
            <a:ext cx="1789200" cy="64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Intermediary</a:t>
            </a:r>
            <a:r>
              <a:rPr lang="en" sz="1800"/>
              <a:t> </a:t>
            </a: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Courier</a:t>
            </a:r>
          </a:p>
        </p:txBody>
      </p:sp>
      <p:pic>
        <p:nvPicPr>
          <p:cNvPr id="300" name="Shape 30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67300" y="3396075"/>
            <a:ext cx="2008800" cy="1265400"/>
          </a:xfrm>
          <a:prstGeom prst="round2DiagRect">
            <a:avLst>
              <a:gd fmla="val 16667" name="adj1"/>
              <a:gd fmla="val 0" name="adj2"/>
            </a:avLst>
          </a:prstGeom>
          <a:noFill/>
          <a:ln cap="sq" cmpd="sng" w="88900">
            <a:solidFill>
              <a:srgbClr val="FFFFFF"/>
            </a:solidFill>
            <a:prstDash val="solid"/>
            <a:miter lim="8000"/>
            <a:headEnd len="med" w="med" type="none"/>
            <a:tailEnd len="med" w="med" type="none"/>
          </a:ln>
          <a:effectLst>
            <a:outerShdw blurRad="254000" rotWithShape="0" algn="tl">
              <a:srgbClr val="000000">
                <a:alpha val="42750"/>
              </a:srgbClr>
            </a:outerShdw>
          </a:effectLst>
        </p:spPr>
      </p:pic>
      <p:grpSp>
        <p:nvGrpSpPr>
          <p:cNvPr id="301" name="Shape 301"/>
          <p:cNvGrpSpPr/>
          <p:nvPr/>
        </p:nvGrpSpPr>
        <p:grpSpPr>
          <a:xfrm>
            <a:off x="349475" y="1733400"/>
            <a:ext cx="1611000" cy="2409882"/>
            <a:chOff x="501875" y="1733400"/>
            <a:chExt cx="1611000" cy="2409882"/>
          </a:xfrm>
        </p:grpSpPr>
        <p:sp>
          <p:nvSpPr>
            <p:cNvPr id="302" name="Shape 302"/>
            <p:cNvSpPr txBox="1"/>
            <p:nvPr/>
          </p:nvSpPr>
          <p:spPr>
            <a:xfrm>
              <a:off x="649175" y="3397782"/>
              <a:ext cx="1316400" cy="745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lang="en" sz="1800">
                  <a:latin typeface="Calibri"/>
                  <a:ea typeface="Calibri"/>
                  <a:cs typeface="Calibri"/>
                  <a:sym typeface="Calibri"/>
                </a:rPr>
                <a:t>Peer Searcher</a:t>
              </a:r>
            </a:p>
          </p:txBody>
        </p:sp>
        <p:pic>
          <p:nvPicPr>
            <p:cNvPr id="303" name="Shape 303"/>
            <p:cNvPicPr preferRelativeResize="0"/>
            <p:nvPr/>
          </p:nvPicPr>
          <p:blipFill rotWithShape="1">
            <a:blip r:embed="rId5">
              <a:alphaModFix/>
            </a:blip>
            <a:srcRect b="0" l="19185" r="0" t="0"/>
            <a:stretch/>
          </p:blipFill>
          <p:spPr>
            <a:xfrm>
              <a:off x="501875" y="1733400"/>
              <a:ext cx="1611000" cy="1676700"/>
            </a:xfrm>
            <a:prstGeom prst="ellipse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pic>
      </p:grpSp>
      <p:cxnSp>
        <p:nvCxnSpPr>
          <p:cNvPr id="304" name="Shape 304"/>
          <p:cNvCxnSpPr/>
          <p:nvPr/>
        </p:nvCxnSpPr>
        <p:spPr>
          <a:xfrm flipH="1" rot="10800000">
            <a:off x="2037800" y="2172550"/>
            <a:ext cx="999300" cy="253800"/>
          </a:xfrm>
          <a:prstGeom prst="straightConnector1">
            <a:avLst/>
          </a:prstGeom>
          <a:noFill/>
          <a:ln cap="flat" cmpd="sng" w="9525">
            <a:solidFill>
              <a:schemeClr val="accent5"/>
            </a:solidFill>
            <a:prstDash val="dash"/>
            <a:round/>
            <a:headEnd len="lg" w="lg" type="none"/>
            <a:tailEnd len="lg" w="lg" type="triangle"/>
          </a:ln>
        </p:spPr>
      </p:cxnSp>
      <p:cxnSp>
        <p:nvCxnSpPr>
          <p:cNvPr id="305" name="Shape 305"/>
          <p:cNvCxnSpPr/>
          <p:nvPr/>
        </p:nvCxnSpPr>
        <p:spPr>
          <a:xfrm>
            <a:off x="4061700" y="2089275"/>
            <a:ext cx="1020600" cy="0"/>
          </a:xfrm>
          <a:prstGeom prst="straightConnector1">
            <a:avLst/>
          </a:prstGeom>
          <a:noFill/>
          <a:ln cap="flat" cmpd="sng" w="9525">
            <a:solidFill>
              <a:schemeClr val="accent5"/>
            </a:solidFill>
            <a:prstDash val="dash"/>
            <a:round/>
            <a:headEnd len="lg" w="lg" type="none"/>
            <a:tailEnd len="lg" w="lg" type="triangle"/>
          </a:ln>
        </p:spPr>
      </p:cxnSp>
      <p:grpSp>
        <p:nvGrpSpPr>
          <p:cNvPr id="306" name="Shape 306"/>
          <p:cNvGrpSpPr/>
          <p:nvPr/>
        </p:nvGrpSpPr>
        <p:grpSpPr>
          <a:xfrm>
            <a:off x="3037100" y="1487550"/>
            <a:ext cx="960600" cy="1066000"/>
            <a:chOff x="3037100" y="1487550"/>
            <a:chExt cx="960600" cy="1066000"/>
          </a:xfrm>
        </p:grpSpPr>
        <p:pic>
          <p:nvPicPr>
            <p:cNvPr id="307" name="Shape 307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3234362" y="1487550"/>
              <a:ext cx="566075" cy="532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8" name="Shape 308"/>
            <p:cNvSpPr txBox="1"/>
            <p:nvPr/>
          </p:nvSpPr>
          <p:spPr>
            <a:xfrm>
              <a:off x="3037100" y="1943950"/>
              <a:ext cx="960600" cy="60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lang="en" sz="1800">
                  <a:latin typeface="Calibri"/>
                  <a:ea typeface="Calibri"/>
                  <a:cs typeface="Calibri"/>
                  <a:sym typeface="Calibri"/>
                </a:rPr>
                <a:t>Google Drive</a:t>
              </a:r>
            </a:p>
          </p:txBody>
        </p:sp>
      </p:grpSp>
      <p:pic>
        <p:nvPicPr>
          <p:cNvPr id="309" name="Shape 309"/>
          <p:cNvPicPr preferRelativeResize="0"/>
          <p:nvPr/>
        </p:nvPicPr>
        <p:blipFill rotWithShape="1">
          <a:blip r:embed="rId7">
            <a:alphaModFix/>
          </a:blip>
          <a:srcRect b="25893" l="0" r="68167" t="22729"/>
          <a:stretch/>
        </p:blipFill>
        <p:spPr>
          <a:xfrm>
            <a:off x="3037100" y="3319874"/>
            <a:ext cx="822000" cy="746400"/>
          </a:xfrm>
          <a:prstGeom prst="ellipse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pic>
      <p:pic>
        <p:nvPicPr>
          <p:cNvPr id="310" name="Shape 310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260097" y="4144488"/>
            <a:ext cx="376145" cy="349187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Shape 311"/>
          <p:cNvSpPr txBox="1"/>
          <p:nvPr/>
        </p:nvSpPr>
        <p:spPr>
          <a:xfrm>
            <a:off x="2392400" y="4417475"/>
            <a:ext cx="2185500" cy="64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“Content found, on its way”</a:t>
            </a:r>
          </a:p>
        </p:txBody>
      </p:sp>
      <p:cxnSp>
        <p:nvCxnSpPr>
          <p:cNvPr id="312" name="Shape 312"/>
          <p:cNvCxnSpPr/>
          <p:nvPr/>
        </p:nvCxnSpPr>
        <p:spPr>
          <a:xfrm>
            <a:off x="1961600" y="3055312"/>
            <a:ext cx="751800" cy="580500"/>
          </a:xfrm>
          <a:prstGeom prst="straightConnector1">
            <a:avLst/>
          </a:prstGeom>
          <a:noFill/>
          <a:ln cap="flat" cmpd="sng" w="9525">
            <a:solidFill>
              <a:schemeClr val="accent5"/>
            </a:solidFill>
            <a:prstDash val="dash"/>
            <a:round/>
            <a:headEnd len="lg" w="lg" type="none"/>
            <a:tailEnd len="lg" w="lg" type="triangle"/>
          </a:ln>
        </p:spPr>
      </p:cxnSp>
      <p:cxnSp>
        <p:nvCxnSpPr>
          <p:cNvPr id="313" name="Shape 313"/>
          <p:cNvCxnSpPr/>
          <p:nvPr/>
        </p:nvCxnSpPr>
        <p:spPr>
          <a:xfrm>
            <a:off x="4076700" y="3820100"/>
            <a:ext cx="985200" cy="0"/>
          </a:xfrm>
          <a:prstGeom prst="straightConnector1">
            <a:avLst/>
          </a:prstGeom>
          <a:noFill/>
          <a:ln cap="flat" cmpd="sng" w="9525">
            <a:solidFill>
              <a:schemeClr val="accent5"/>
            </a:solidFill>
            <a:prstDash val="dash"/>
            <a:round/>
            <a:headEnd len="lg" w="lg" type="none"/>
            <a:tailEnd len="lg" w="lg" type="triangl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6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6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6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6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6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Shape 318"/>
          <p:cNvSpPr txBox="1"/>
          <p:nvPr>
            <p:ph type="title"/>
          </p:nvPr>
        </p:nvSpPr>
        <p:spPr>
          <a:xfrm>
            <a:off x="0" y="66761"/>
            <a:ext cx="89316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lang="en" sz="2400">
                <a:solidFill>
                  <a:schemeClr val="dk2"/>
                </a:solidFill>
              </a:rPr>
              <a:t>Step 7. Courier physically delivers content to requester; </a:t>
            </a:r>
            <a:br>
              <a:rPr b="1" lang="en" sz="2400">
                <a:solidFill>
                  <a:schemeClr val="dk2"/>
                </a:solidFill>
              </a:rPr>
            </a:br>
            <a:r>
              <a:rPr b="1" lang="en" sz="2400">
                <a:solidFill>
                  <a:schemeClr val="dk2"/>
                </a:solidFill>
              </a:rPr>
              <a:t>uploads to RACHEL Plus</a:t>
            </a:r>
          </a:p>
        </p:txBody>
      </p:sp>
      <p:grpSp>
        <p:nvGrpSpPr>
          <p:cNvPr id="319" name="Shape 319"/>
          <p:cNvGrpSpPr/>
          <p:nvPr/>
        </p:nvGrpSpPr>
        <p:grpSpPr>
          <a:xfrm>
            <a:off x="125650" y="861910"/>
            <a:ext cx="1789200" cy="2368690"/>
            <a:chOff x="125650" y="1242910"/>
            <a:chExt cx="1789200" cy="2368690"/>
          </a:xfrm>
        </p:grpSpPr>
        <p:pic>
          <p:nvPicPr>
            <p:cNvPr id="320" name="Shape 320"/>
            <p:cNvPicPr preferRelativeResize="0"/>
            <p:nvPr/>
          </p:nvPicPr>
          <p:blipFill rotWithShape="1">
            <a:blip r:embed="rId3">
              <a:alphaModFix/>
            </a:blip>
            <a:srcRect b="0" l="599" r="60249" t="0"/>
            <a:stretch/>
          </p:blipFill>
          <p:spPr>
            <a:xfrm>
              <a:off x="214800" y="1242910"/>
              <a:ext cx="1610900" cy="1676700"/>
            </a:xfrm>
            <a:prstGeom prst="rect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pic>
        <p:sp>
          <p:nvSpPr>
            <p:cNvPr id="321" name="Shape 321"/>
            <p:cNvSpPr txBox="1"/>
            <p:nvPr/>
          </p:nvSpPr>
          <p:spPr>
            <a:xfrm>
              <a:off x="125650" y="2961800"/>
              <a:ext cx="1789200" cy="649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lang="en" sz="1800">
                  <a:latin typeface="Calibri"/>
                  <a:ea typeface="Calibri"/>
                  <a:cs typeface="Calibri"/>
                  <a:sym typeface="Calibri"/>
                </a:rPr>
                <a:t>Intermediary</a:t>
              </a:r>
              <a:r>
                <a:rPr lang="en" sz="1800"/>
                <a:t> </a:t>
              </a:r>
              <a:r>
                <a:rPr lang="en" sz="1800">
                  <a:latin typeface="Calibri"/>
                  <a:ea typeface="Calibri"/>
                  <a:cs typeface="Calibri"/>
                  <a:sym typeface="Calibri"/>
                </a:rPr>
                <a:t>Courier</a:t>
              </a:r>
            </a:p>
          </p:txBody>
        </p:sp>
      </p:grpSp>
      <p:grpSp>
        <p:nvGrpSpPr>
          <p:cNvPr id="322" name="Shape 322"/>
          <p:cNvGrpSpPr/>
          <p:nvPr/>
        </p:nvGrpSpPr>
        <p:grpSpPr>
          <a:xfrm>
            <a:off x="2038625" y="3593750"/>
            <a:ext cx="3268725" cy="1453500"/>
            <a:chOff x="2038625" y="3593750"/>
            <a:chExt cx="3268725" cy="1453500"/>
          </a:xfrm>
        </p:grpSpPr>
        <p:sp>
          <p:nvSpPr>
            <p:cNvPr id="323" name="Shape 323"/>
            <p:cNvSpPr txBox="1"/>
            <p:nvPr/>
          </p:nvSpPr>
          <p:spPr>
            <a:xfrm>
              <a:off x="2038625" y="3593750"/>
              <a:ext cx="1200000" cy="1453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SzPct val="25000"/>
                <a:buNone/>
              </a:pPr>
              <a:r>
                <a:rPr lang="en" sz="1800">
                  <a:latin typeface="Calibri"/>
                  <a:ea typeface="Calibri"/>
                  <a:cs typeface="Calibri"/>
                  <a:sym typeface="Calibri"/>
                </a:rPr>
                <a:t>Peer “Bit-less” Requester</a:t>
              </a:r>
            </a:p>
          </p:txBody>
        </p:sp>
        <p:pic>
          <p:nvPicPr>
            <p:cNvPr id="324" name="Shape 324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298550" y="3687800"/>
              <a:ext cx="2008800" cy="1265400"/>
            </a:xfrm>
            <a:prstGeom prst="round2DiagRect">
              <a:avLst>
                <a:gd fmla="val 16667" name="adj1"/>
                <a:gd fmla="val 0" name="adj2"/>
              </a:avLst>
            </a:prstGeom>
            <a:noFill/>
            <a:ln cap="sq" cmpd="sng" w="88900">
              <a:solidFill>
                <a:srgbClr val="FFFFFF"/>
              </a:solidFill>
              <a:prstDash val="solid"/>
              <a:miter lim="8000"/>
              <a:headEnd len="med" w="med" type="none"/>
              <a:tailEnd len="med" w="med" type="none"/>
            </a:ln>
            <a:effectLst>
              <a:outerShdw blurRad="254000" rotWithShape="0" algn="tl">
                <a:srgbClr val="000000">
                  <a:alpha val="42750"/>
                </a:srgbClr>
              </a:outerShdw>
            </a:effectLst>
          </p:spPr>
        </p:pic>
      </p:grpSp>
      <p:cxnSp>
        <p:nvCxnSpPr>
          <p:cNvPr id="325" name="Shape 325"/>
          <p:cNvCxnSpPr/>
          <p:nvPr/>
        </p:nvCxnSpPr>
        <p:spPr>
          <a:xfrm flipH="1" rot="10800000">
            <a:off x="1961600" y="1654750"/>
            <a:ext cx="977700" cy="9600"/>
          </a:xfrm>
          <a:prstGeom prst="straightConnector1">
            <a:avLst/>
          </a:prstGeom>
          <a:noFill/>
          <a:ln cap="flat" cmpd="sng" w="9525">
            <a:solidFill>
              <a:schemeClr val="accent5"/>
            </a:solidFill>
            <a:prstDash val="dash"/>
            <a:round/>
            <a:headEnd len="lg" w="lg" type="none"/>
            <a:tailEnd len="lg" w="lg" type="triangle"/>
          </a:ln>
        </p:spPr>
      </p:cxnSp>
      <p:pic>
        <p:nvPicPr>
          <p:cNvPr id="326" name="Shape 32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132206" y="861890"/>
            <a:ext cx="1676700" cy="16767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wifi-1290667_1280.png" id="327" name="Shape 3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10800000">
            <a:off x="3456038" y="2588243"/>
            <a:ext cx="1089299" cy="786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28" name="Shape 328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165075" y="812251"/>
            <a:ext cx="2421026" cy="40599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pic>
      <p:cxnSp>
        <p:nvCxnSpPr>
          <p:cNvPr id="329" name="Shape 329"/>
          <p:cNvCxnSpPr/>
          <p:nvPr/>
        </p:nvCxnSpPr>
        <p:spPr>
          <a:xfrm>
            <a:off x="4974867" y="1664348"/>
            <a:ext cx="873600" cy="3900"/>
          </a:xfrm>
          <a:prstGeom prst="straightConnector1">
            <a:avLst/>
          </a:prstGeom>
          <a:noFill/>
          <a:ln cap="flat" cmpd="sng" w="19050">
            <a:solidFill>
              <a:srgbClr val="178BD1"/>
            </a:solidFill>
            <a:prstDash val="dash"/>
            <a:round/>
            <a:headEnd len="med" w="med" type="none"/>
            <a:tailEnd len="lg" w="lg" type="none"/>
          </a:ln>
        </p:spPr>
      </p:cxnSp>
      <p:cxnSp>
        <p:nvCxnSpPr>
          <p:cNvPr id="330" name="Shape 330"/>
          <p:cNvCxnSpPr/>
          <p:nvPr/>
        </p:nvCxnSpPr>
        <p:spPr>
          <a:xfrm>
            <a:off x="2038625" y="2506850"/>
            <a:ext cx="702600" cy="673500"/>
          </a:xfrm>
          <a:prstGeom prst="straightConnector1">
            <a:avLst/>
          </a:prstGeom>
          <a:noFill/>
          <a:ln cap="flat" cmpd="sng" w="9525">
            <a:solidFill>
              <a:schemeClr val="accent5"/>
            </a:solidFill>
            <a:prstDash val="dash"/>
            <a:round/>
            <a:headEnd len="lg" w="lg" type="none"/>
            <a:tailEnd len="lg" w="lg" type="triangl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8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Shape 335"/>
          <p:cNvSpPr txBox="1"/>
          <p:nvPr/>
        </p:nvSpPr>
        <p:spPr>
          <a:xfrm>
            <a:off x="191144" y="163501"/>
            <a:ext cx="8881990" cy="39207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" sz="2400">
                <a:latin typeface="Calibri"/>
                <a:ea typeface="Calibri"/>
                <a:cs typeface="Calibri"/>
                <a:sym typeface="Calibri"/>
              </a:rPr>
              <a:t>OER Workflow: </a:t>
            </a:r>
            <a:r>
              <a:rPr b="1" lang="en" sz="2400">
                <a:latin typeface="Calibri"/>
                <a:ea typeface="Calibri"/>
                <a:cs typeface="Calibri"/>
                <a:sym typeface="Calibri"/>
              </a:rPr>
              <a:t>Captured Feedback Improves the Process</a:t>
            </a:r>
          </a:p>
        </p:txBody>
      </p:sp>
      <p:pic>
        <p:nvPicPr>
          <p:cNvPr descr="tweet_BarrelPhonics.JPG" id="336" name="Shape 336"/>
          <p:cNvPicPr preferRelativeResize="0"/>
          <p:nvPr/>
        </p:nvPicPr>
        <p:blipFill rotWithShape="1">
          <a:blip r:embed="rId3">
            <a:alphaModFix/>
          </a:blip>
          <a:srcRect b="20640" l="2479" r="3761" t="961"/>
          <a:stretch/>
        </p:blipFill>
        <p:spPr>
          <a:xfrm>
            <a:off x="309025" y="697488"/>
            <a:ext cx="2720145" cy="2693678"/>
          </a:xfrm>
          <a:prstGeom prst="roundRect">
            <a:avLst>
              <a:gd fmla="val 1940" name="adj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pic>
      <p:pic>
        <p:nvPicPr>
          <p:cNvPr descr="tweet_st.Michaels.JPG" id="337" name="Shape 337"/>
          <p:cNvPicPr preferRelativeResize="0"/>
          <p:nvPr/>
        </p:nvPicPr>
        <p:blipFill rotWithShape="1">
          <a:blip r:embed="rId4">
            <a:alphaModFix/>
          </a:blip>
          <a:srcRect b="12423" l="2997" r="2275" t="3110"/>
          <a:stretch/>
        </p:blipFill>
        <p:spPr>
          <a:xfrm>
            <a:off x="3355041" y="1672400"/>
            <a:ext cx="2621670" cy="2693678"/>
          </a:xfrm>
          <a:prstGeom prst="roundRect">
            <a:avLst>
              <a:gd fmla="val 1528" name="adj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pic>
      <p:pic>
        <p:nvPicPr>
          <p:cNvPr descr="tweet_GreenMalata_african hair.JPG" id="338" name="Shape 338"/>
          <p:cNvPicPr preferRelativeResize="0"/>
          <p:nvPr/>
        </p:nvPicPr>
        <p:blipFill rotWithShape="1">
          <a:blip r:embed="rId5">
            <a:alphaModFix/>
          </a:blip>
          <a:srcRect b="20709" l="2745" r="0" t="0"/>
          <a:stretch/>
        </p:blipFill>
        <p:spPr>
          <a:xfrm>
            <a:off x="6282414" y="2398540"/>
            <a:ext cx="2570764" cy="2693678"/>
          </a:xfrm>
          <a:prstGeom prst="roundRect">
            <a:avLst>
              <a:gd fmla="val 2096" name="adj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pic>
      <p:pic>
        <p:nvPicPr>
          <p:cNvPr id="339" name="Shape 339"/>
          <p:cNvPicPr preferRelativeResize="0"/>
          <p:nvPr/>
        </p:nvPicPr>
        <p:blipFill rotWithShape="1">
          <a:blip r:embed="rId6">
            <a:alphaModFix/>
          </a:blip>
          <a:srcRect b="37710" l="0" r="0" t="0"/>
          <a:stretch/>
        </p:blipFill>
        <p:spPr>
          <a:xfrm>
            <a:off x="309025" y="3533074"/>
            <a:ext cx="2720145" cy="951891"/>
          </a:xfrm>
          <a:prstGeom prst="roundRect">
            <a:avLst>
              <a:gd fmla="val 6664" name="adj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344"/>
          <p:cNvSpPr txBox="1"/>
          <p:nvPr>
            <p:ph type="title"/>
          </p:nvPr>
        </p:nvSpPr>
        <p:spPr>
          <a:xfrm>
            <a:off x="114300" y="-127900"/>
            <a:ext cx="3769200" cy="16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i="0" lang="en" sz="2200" u="none" cap="none" strike="noStrike">
                <a:solidFill>
                  <a:srgbClr val="434343"/>
                </a:solidFill>
              </a:rPr>
              <a:t>Twitter conversation example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t/>
            </a:r>
            <a:endParaRPr b="1" sz="1800">
              <a:solidFill>
                <a:srgbClr val="434343"/>
              </a:solidFill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i="0" lang="en" sz="1800" u="none" cap="none" strike="noStrike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National Library System 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i="0" lang="en" sz="1800" u="none" cap="none" strike="noStrike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Blantyre </a:t>
            </a:r>
            <a:r>
              <a:rPr b="1" lang="en" sz="1800">
                <a:solidFill>
                  <a:srgbClr val="434343"/>
                </a:solidFill>
              </a:rPr>
              <a:t>B</a:t>
            </a:r>
            <a:r>
              <a:rPr b="1" i="0" lang="en" sz="1800" u="none" cap="none" strike="noStrike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ranch</a:t>
            </a:r>
            <a:r>
              <a:rPr lang="en" sz="1800">
                <a:solidFill>
                  <a:srgbClr val="434343"/>
                </a:solidFill>
              </a:rPr>
              <a:t>, </a:t>
            </a:r>
            <a:r>
              <a:rPr b="0" i="0" lang="en" sz="1800" u="none" cap="none" strike="noStrike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Malawi</a:t>
            </a:r>
          </a:p>
        </p:txBody>
      </p:sp>
      <p:pic>
        <p:nvPicPr>
          <p:cNvPr descr="../../../../../../Screen%20Shot%202017-06-20%20at%2011.41.14%20AM.png" id="345" name="Shape 3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60375" y="100700"/>
            <a:ext cx="4577449" cy="48167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pic>
      <p:pic>
        <p:nvPicPr>
          <p:cNvPr id="346" name="Shape 34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67831" y="1795996"/>
            <a:ext cx="3174106" cy="2155224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Shape 351"/>
          <p:cNvSpPr txBox="1"/>
          <p:nvPr>
            <p:ph type="title"/>
          </p:nvPr>
        </p:nvSpPr>
        <p:spPr>
          <a:xfrm>
            <a:off x="152400" y="65325"/>
            <a:ext cx="3701100" cy="156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lang="en" sz="2200">
                <a:solidFill>
                  <a:srgbClr val="434343"/>
                </a:solidFill>
              </a:rPr>
              <a:t>Twitter conversation example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t/>
            </a:r>
            <a:endParaRPr b="1" sz="2200">
              <a:solidFill>
                <a:srgbClr val="434343"/>
              </a:solidFill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lang="en" sz="1800">
                <a:solidFill>
                  <a:srgbClr val="434343"/>
                </a:solidFill>
              </a:rPr>
              <a:t>Green Malata School</a:t>
            </a:r>
            <a:r>
              <a:rPr lang="en" sz="1800">
                <a:solidFill>
                  <a:srgbClr val="434343"/>
                </a:solidFill>
              </a:rPr>
              <a:t>, Malawi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t/>
            </a:r>
            <a:endParaRPr sz="2700">
              <a:solidFill>
                <a:srgbClr val="000000"/>
              </a:solidFill>
            </a:endParaRPr>
          </a:p>
        </p:txBody>
      </p:sp>
      <p:pic>
        <p:nvPicPr>
          <p:cNvPr descr="../../../../../../Screen%20Shot%202017-06-20%20at%2011.52.53%20AM.png" id="352" name="Shape 3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49100" y="217725"/>
            <a:ext cx="3701100" cy="4807701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pic>
      <p:pic>
        <p:nvPicPr>
          <p:cNvPr id="353" name="Shape 35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6325" y="1659075"/>
            <a:ext cx="3540975" cy="2124336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Shape 358"/>
          <p:cNvSpPr txBox="1"/>
          <p:nvPr>
            <p:ph idx="1" type="body"/>
          </p:nvPr>
        </p:nvSpPr>
        <p:spPr>
          <a:xfrm>
            <a:off x="578650" y="1421401"/>
            <a:ext cx="8007300" cy="37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346710" lvl="0" marL="457200" marR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97894"/>
              <a:buFont typeface="Calibri"/>
              <a:buAutoNum type="arabicPeriod"/>
            </a:pPr>
            <a:r>
              <a:rPr b="0" i="0" lang="en" sz="186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Identification of problems and their solutions are “decentralized”</a:t>
            </a:r>
          </a:p>
          <a:p>
            <a:pPr indent="-228600" lvl="2" marL="1143000" marR="0" rtl="0" algn="l">
              <a:lnSpc>
                <a:spcPct val="7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96875"/>
              <a:buFont typeface="Arial"/>
              <a:buChar char="•"/>
            </a:pPr>
            <a:r>
              <a:rPr b="0" i="0" lang="en" sz="155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Problem: Information need by requester</a:t>
            </a:r>
          </a:p>
          <a:p>
            <a:pPr indent="-228600" lvl="2" marL="1143000" marR="0" rtl="0" algn="l">
              <a:lnSpc>
                <a:spcPct val="7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96875"/>
              <a:buFont typeface="Arial"/>
              <a:buChar char="•"/>
            </a:pPr>
            <a:r>
              <a:rPr b="0" i="0" lang="en" sz="155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Solution: Information found by searcher</a:t>
            </a:r>
          </a:p>
          <a:p>
            <a:pPr indent="-331787" lvl="0" marL="385762" marR="0" rtl="0" algn="l">
              <a:lnSpc>
                <a:spcPct val="7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81578"/>
              <a:buFont typeface="Arial"/>
              <a:buAutoNum type="arabicPeriod"/>
            </a:pPr>
            <a:r>
              <a:rPr b="0" i="0" lang="en" sz="186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Diverse motivations of participants</a:t>
            </a:r>
          </a:p>
          <a:p>
            <a:pPr indent="-228600" lvl="2" marL="1143000" marR="0" rtl="0" algn="l">
              <a:lnSpc>
                <a:spcPct val="7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96875"/>
              <a:buFont typeface="Arial"/>
              <a:buChar char="•"/>
            </a:pPr>
            <a:r>
              <a:rPr b="0" i="0" lang="en" sz="155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Searcher motivations: “serious leisure”; Paid (e.g., research librarian); “to do good” (e.g., peer kids in searcher school)</a:t>
            </a:r>
          </a:p>
          <a:p>
            <a:pPr indent="-331787" lvl="0" marL="385762" marR="0" rtl="0" algn="l">
              <a:lnSpc>
                <a:spcPct val="7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81578"/>
              <a:buFont typeface="Arial"/>
              <a:buAutoNum type="arabicPeriod"/>
            </a:pPr>
            <a:r>
              <a:rPr b="0" i="0" lang="en" sz="186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Governance is separated from property</a:t>
            </a:r>
          </a:p>
          <a:p>
            <a:pPr indent="-228600" lvl="2" marL="1143000" marR="0" rtl="0" algn="l">
              <a:lnSpc>
                <a:spcPct val="7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96875"/>
              <a:buFont typeface="Arial"/>
              <a:buChar char="•"/>
            </a:pPr>
            <a:r>
              <a:rPr b="0" i="0" lang="en" sz="155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World Possible’s RACHEL database IS a system where governance is not separated from property </a:t>
            </a:r>
          </a:p>
          <a:p>
            <a:pPr indent="-228600" lvl="2" marL="1143000" marR="0" rtl="0" algn="l">
              <a:lnSpc>
                <a:spcPct val="7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96875"/>
              <a:buFont typeface="Arial"/>
              <a:buChar char="•"/>
            </a:pPr>
            <a:r>
              <a:rPr b="0" i="0" lang="en" sz="155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Request-search-upload IS decentralized, self governing peer to peer system</a:t>
            </a:r>
          </a:p>
          <a:p>
            <a:pPr indent="-228600" lvl="2" marL="1143000" marR="0" rtl="0" algn="l">
              <a:lnSpc>
                <a:spcPct val="7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96875"/>
              <a:buFont typeface="Arial"/>
              <a:buNone/>
            </a:pPr>
            <a:r>
              <a:t/>
            </a:r>
            <a:endParaRPr b="0" i="0" sz="155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86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7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86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9" name="Shape 359"/>
          <p:cNvSpPr txBox="1"/>
          <p:nvPr/>
        </p:nvSpPr>
        <p:spPr>
          <a:xfrm>
            <a:off x="169325" y="120950"/>
            <a:ext cx="8853600" cy="100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 algn="ctr">
              <a:lnSpc>
                <a:spcPct val="70000"/>
              </a:lnSpc>
              <a:spcBef>
                <a:spcPts val="1000"/>
              </a:spcBef>
              <a:buClr>
                <a:schemeClr val="dk2"/>
              </a:buClr>
              <a:buSzPct val="30555"/>
              <a:buFont typeface="Arial"/>
              <a:buNone/>
            </a:pPr>
            <a:r>
              <a:rPr b="1" lang="en" sz="3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Commons-based Peer Production</a:t>
            </a:r>
          </a:p>
          <a:p>
            <a:pPr lvl="0" rtl="0" algn="ctr">
              <a:lnSpc>
                <a:spcPct val="70000"/>
              </a:lnSpc>
              <a:spcBef>
                <a:spcPts val="1000"/>
              </a:spcBef>
              <a:buClr>
                <a:schemeClr val="dk2"/>
              </a:buClr>
              <a:buSzPct val="61111"/>
              <a:buFont typeface="Arial"/>
              <a:buNone/>
            </a:pPr>
            <a:r>
              <a:rPr lang="en" sz="1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(Yochai Benkler, 2006) 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600"/>
                                        <p:tgtEl>
                                          <p:spTgt spid="35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600"/>
                                        <p:tgtEl>
                                          <p:spTgt spid="35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600"/>
                                        <p:tgtEl>
                                          <p:spTgt spid="35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600"/>
                                        <p:tgtEl>
                                          <p:spTgt spid="35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600"/>
                                        <p:tgtEl>
                                          <p:spTgt spid="35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600"/>
                                        <p:tgtEl>
                                          <p:spTgt spid="35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600"/>
                                        <p:tgtEl>
                                          <p:spTgt spid="358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600"/>
                                        <p:tgtEl>
                                          <p:spTgt spid="358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600"/>
                                        <p:tgtEl>
                                          <p:spTgt spid="358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600"/>
                                        <p:tgtEl>
                                          <p:spTgt spid="358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600"/>
                                        <p:tgtEl>
                                          <p:spTgt spid="358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Shape 364"/>
          <p:cNvSpPr txBox="1"/>
          <p:nvPr>
            <p:ph idx="1" type="body"/>
          </p:nvPr>
        </p:nvSpPr>
        <p:spPr>
          <a:xfrm>
            <a:off x="578700" y="1588303"/>
            <a:ext cx="7986600" cy="257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369570" lvl="0" marL="457200" marR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100909"/>
            </a:pPr>
            <a:r>
              <a:rPr lang="en" sz="2220">
                <a:solidFill>
                  <a:srgbClr val="000000"/>
                </a:solidFill>
              </a:rPr>
              <a:t>Multiple</a:t>
            </a:r>
            <a:r>
              <a:rPr b="0" i="0" lang="en" sz="222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operational peer-to-peer instances in Malawi</a:t>
            </a:r>
            <a:br>
              <a:rPr b="0" i="0" lang="en" sz="222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</a:p>
          <a:p>
            <a:pPr indent="-369570" lvl="0" marL="457200" marR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100909"/>
            </a:pPr>
            <a:r>
              <a:rPr b="0" i="0" lang="en" sz="222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Want to develop a system that can be replicated and scaled up</a:t>
            </a:r>
            <a:br>
              <a:rPr b="0" i="0" lang="en" sz="222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</a:p>
          <a:p>
            <a:pPr indent="-369570" lvl="0" marL="457200" marR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100909"/>
            </a:pPr>
            <a:r>
              <a:rPr b="0" i="0" lang="en" sz="222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Want to expand the peer-to-peer network</a:t>
            </a:r>
          </a:p>
          <a:p>
            <a:pPr indent="-228600" lvl="2" marL="1143000" marR="0" rtl="0" algn="l">
              <a:lnSpc>
                <a:spcPct val="7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97368"/>
              <a:buFont typeface="Arial"/>
              <a:buNone/>
            </a:pPr>
            <a:r>
              <a:t/>
            </a:r>
            <a:endParaRPr b="0" i="0" sz="185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222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7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222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5" name="Shape 365"/>
          <p:cNvSpPr txBox="1"/>
          <p:nvPr/>
        </p:nvSpPr>
        <p:spPr>
          <a:xfrm>
            <a:off x="278200" y="108850"/>
            <a:ext cx="8575500" cy="95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 algn="ctr">
              <a:lnSpc>
                <a:spcPct val="7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1" lang="en" sz="3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Conclusion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66" name="Shape 366"/>
          <p:cNvSpPr/>
          <p:nvPr/>
        </p:nvSpPr>
        <p:spPr>
          <a:xfrm>
            <a:off x="4553125" y="4429950"/>
            <a:ext cx="3124500" cy="7281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" sz="1000" u="none" cap="none" strike="noStrike">
                <a:latin typeface="Arial"/>
                <a:ea typeface="Arial"/>
                <a:cs typeface="Arial"/>
                <a:sym typeface="Arial"/>
              </a:rPr>
              <a:t>By Jeremy S</a:t>
            </a:r>
            <a:r>
              <a:rPr lang="en" sz="1000"/>
              <a:t>mith, Charlie Schweik, Carl Meyer, Jeremy Schwartz </a:t>
            </a: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" sz="1000" u="none" cap="none" strike="noStrike">
                <a:latin typeface="Arial"/>
                <a:ea typeface="Arial"/>
                <a:cs typeface="Arial"/>
                <a:sym typeface="Arial"/>
              </a:rPr>
              <a:t>This work is licensed under the </a:t>
            </a:r>
            <a:r>
              <a:rPr b="0" i="0" lang="en" sz="1000" u="sng" cap="none" strike="noStrike">
                <a:latin typeface="Arial"/>
                <a:ea typeface="Arial"/>
                <a:cs typeface="Arial"/>
                <a:sym typeface="Arial"/>
                <a:hlinkClick r:id="rId3"/>
              </a:rPr>
              <a:t>Creative Commons Attribution 4.0 International License</a:t>
            </a:r>
            <a:r>
              <a:rPr b="0" i="0" lang="en" sz="1000" u="none" cap="none" strike="noStrike">
                <a:latin typeface="Arial"/>
                <a:ea typeface="Arial"/>
                <a:cs typeface="Arial"/>
                <a:sym typeface="Arial"/>
              </a:rPr>
              <a:t>.</a:t>
            </a:r>
          </a:p>
        </p:txBody>
      </p:sp>
      <p:pic>
        <p:nvPicPr>
          <p:cNvPr id="367" name="Shape 367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753814" y="4477642"/>
            <a:ext cx="1244761" cy="4366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600"/>
                                        <p:tgtEl>
                                          <p:spTgt spid="36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600"/>
                                        <p:tgtEl>
                                          <p:spTgt spid="36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600"/>
                                        <p:tgtEl>
                                          <p:spTgt spid="36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600"/>
                                        <p:tgtEl>
                                          <p:spTgt spid="36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600"/>
                                        <p:tgtEl>
                                          <p:spTgt spid="36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600"/>
                                        <p:tgtEl>
                                          <p:spTgt spid="36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x="0" y="139475"/>
            <a:ext cx="91440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i="0" lang="en" sz="4400" u="none" cap="none" strike="noStrike">
                <a:solidFill>
                  <a:srgbClr val="000000"/>
                </a:solidFill>
              </a:rPr>
              <a:t>Effo</a:t>
            </a:r>
            <a:r>
              <a:rPr b="1" i="0" lang="en" sz="4400" u="none" cap="none" strike="noStrike">
                <a:solidFill>
                  <a:srgbClr val="000000"/>
                </a:solidFill>
              </a:rPr>
              <a:t>rts </a:t>
            </a:r>
            <a:r>
              <a:rPr b="1" i="0" lang="en" sz="4400" u="none" cap="none" strike="noStrike">
                <a:solidFill>
                  <a:srgbClr val="000000"/>
                </a:solidFill>
              </a:rPr>
              <a:t>to close the digital divide</a:t>
            </a:r>
          </a:p>
        </p:txBody>
      </p:sp>
      <p:pic>
        <p:nvPicPr>
          <p:cNvPr id="100" name="Shape 10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74601" y="1715050"/>
            <a:ext cx="2084725" cy="144095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pic>
      <p:sp>
        <p:nvSpPr>
          <p:cNvPr id="101" name="Shape 101"/>
          <p:cNvSpPr txBox="1"/>
          <p:nvPr/>
        </p:nvSpPr>
        <p:spPr>
          <a:xfrm>
            <a:off x="3460711" y="3303492"/>
            <a:ext cx="1912500" cy="2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en" sz="1350">
                <a:latin typeface="Calibri"/>
                <a:ea typeface="Calibri"/>
                <a:cs typeface="Calibri"/>
                <a:sym typeface="Calibri"/>
              </a:rPr>
              <a:t>Facebook’s Aquila Drone</a:t>
            </a:r>
          </a:p>
        </p:txBody>
      </p:sp>
      <p:pic>
        <p:nvPicPr>
          <p:cNvPr id="102" name="Shape 10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36637" y="1715050"/>
            <a:ext cx="2084724" cy="14884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pic>
      <p:sp>
        <p:nvSpPr>
          <p:cNvPr id="103" name="Shape 103"/>
          <p:cNvSpPr txBox="1"/>
          <p:nvPr/>
        </p:nvSpPr>
        <p:spPr>
          <a:xfrm>
            <a:off x="625488" y="3303490"/>
            <a:ext cx="1707000" cy="2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" sz="1350">
                <a:latin typeface="Calibri"/>
                <a:ea typeface="Calibri"/>
                <a:cs typeface="Calibri"/>
                <a:sym typeface="Calibri"/>
              </a:rPr>
              <a:t>Google’s Project Loon</a:t>
            </a:r>
          </a:p>
        </p:txBody>
      </p:sp>
      <p:pic>
        <p:nvPicPr>
          <p:cNvPr id="104" name="Shape 10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262825" y="1715050"/>
            <a:ext cx="2347575" cy="144095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pic>
      <p:sp>
        <p:nvSpPr>
          <p:cNvPr id="105" name="Shape 105"/>
          <p:cNvSpPr txBox="1"/>
          <p:nvPr/>
        </p:nvSpPr>
        <p:spPr>
          <a:xfrm>
            <a:off x="5964300" y="3303499"/>
            <a:ext cx="3179700" cy="3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en" sz="1350">
                <a:latin typeface="Calibri"/>
                <a:ea typeface="Calibri"/>
                <a:cs typeface="Calibri"/>
                <a:sym typeface="Calibri"/>
              </a:rPr>
              <a:t>OneWeb’s Proposed </a:t>
            </a:r>
            <a:br>
              <a:rPr lang="en" sz="1350">
                <a:latin typeface="Calibri"/>
                <a:ea typeface="Calibri"/>
                <a:cs typeface="Calibri"/>
                <a:sym typeface="Calibri"/>
              </a:rPr>
            </a:br>
            <a:r>
              <a:rPr lang="en" sz="1350">
                <a:latin typeface="Calibri"/>
                <a:ea typeface="Calibri"/>
                <a:cs typeface="Calibri"/>
                <a:sym typeface="Calibri"/>
              </a:rPr>
              <a:t>Satellite Constellation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/>
          <p:nvPr>
            <p:ph idx="1" type="body"/>
          </p:nvPr>
        </p:nvSpPr>
        <p:spPr>
          <a:xfrm>
            <a:off x="269400" y="1684574"/>
            <a:ext cx="8605200" cy="28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228600" lvl="0" marL="22860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No cost to the ‘bit-less’</a:t>
            </a:r>
          </a:p>
          <a:p>
            <a:pPr indent="0" lvl="0" mar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Provides the ‘bit-less’ information THEY want</a:t>
            </a:r>
          </a:p>
          <a:p>
            <a:pPr indent="-228600" lvl="0" marL="22860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Relies on “Open Access” and “Commons-based Peer Production” </a:t>
            </a:r>
          </a:p>
          <a:p>
            <a:pPr indent="0" lvl="0" marL="0" marR="0" rtl="0" algn="ctr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Shape 111"/>
          <p:cNvSpPr txBox="1"/>
          <p:nvPr/>
        </p:nvSpPr>
        <p:spPr>
          <a:xfrm>
            <a:off x="254000" y="205625"/>
            <a:ext cx="8587500" cy="89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 algn="ctr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1" lang="en" sz="3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An Alternative and Operational System</a:t>
            </a:r>
            <a:br>
              <a:rPr lang="en" sz="3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/>
          <p:nvPr>
            <p:ph idx="1" type="body"/>
          </p:nvPr>
        </p:nvSpPr>
        <p:spPr>
          <a:xfrm>
            <a:off x="578650" y="1712975"/>
            <a:ext cx="7986600" cy="29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ctr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222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 internet-based phenomenon, with three key characteristics</a:t>
            </a:r>
          </a:p>
          <a:p>
            <a:pPr indent="0" lvl="0" marL="0" marR="0" rtl="0" algn="ctr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sz="2220">
              <a:solidFill>
                <a:srgbClr val="000000"/>
              </a:solidFill>
            </a:endParaRPr>
          </a:p>
          <a:p>
            <a:pPr indent="-385763" lvl="0" marL="385763" marR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100909"/>
              <a:buFont typeface="Calibri"/>
              <a:buAutoNum type="arabicPeriod"/>
            </a:pPr>
            <a:r>
              <a:rPr b="0" i="0" lang="en" sz="222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Identification of problems and their solutions are</a:t>
            </a:r>
            <a:r>
              <a:rPr lang="en" sz="2220">
                <a:solidFill>
                  <a:srgbClr val="000000"/>
                </a:solidFill>
              </a:rPr>
              <a:t> </a:t>
            </a:r>
            <a:r>
              <a:rPr b="0" i="0" lang="en" sz="222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“decentralized”</a:t>
            </a:r>
          </a:p>
          <a:p>
            <a:pPr indent="-385763" lvl="0" marL="385763" marR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100909"/>
              <a:buFont typeface="Calibri"/>
              <a:buAutoNum type="arabicPeriod"/>
            </a:pPr>
            <a:r>
              <a:rPr b="0" i="0" lang="en" sz="222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Diverse motivations of participants</a:t>
            </a:r>
          </a:p>
          <a:p>
            <a:pPr indent="-385763" lvl="0" marL="385763" marR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100909"/>
              <a:buFont typeface="Calibri"/>
              <a:buAutoNum type="arabicPeriod"/>
            </a:pPr>
            <a:r>
              <a:rPr b="0" i="0" lang="en" sz="222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Governance is separated from property</a:t>
            </a:r>
          </a:p>
          <a:p>
            <a:pPr indent="0" lvl="0" marL="0" marR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222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7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222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Shape 117"/>
          <p:cNvSpPr txBox="1"/>
          <p:nvPr/>
        </p:nvSpPr>
        <p:spPr>
          <a:xfrm>
            <a:off x="483800" y="326575"/>
            <a:ext cx="8115900" cy="125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 algn="ctr">
              <a:lnSpc>
                <a:spcPct val="70000"/>
              </a:lnSpc>
              <a:spcBef>
                <a:spcPts val="1000"/>
              </a:spcBef>
              <a:buNone/>
            </a:pPr>
            <a:r>
              <a:rPr b="1" lang="en" sz="3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Commons-based Peer Production</a:t>
            </a:r>
          </a:p>
          <a:p>
            <a:pPr lvl="0" rtl="0" algn="ctr">
              <a:lnSpc>
                <a:spcPct val="7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" sz="1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(Yochai Benkler, 2006)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600"/>
                                        <p:tgtEl>
                                          <p:spTgt spid="11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600"/>
                                        <p:tgtEl>
                                          <p:spTgt spid="11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600"/>
                                        <p:tgtEl>
                                          <p:spTgt spid="11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600"/>
                                        <p:tgtEl>
                                          <p:spTgt spid="11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600"/>
                                        <p:tgtEl>
                                          <p:spTgt spid="11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600"/>
                                        <p:tgtEl>
                                          <p:spTgt spid="11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600"/>
                                        <p:tgtEl>
                                          <p:spTgt spid="116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/>
          <p:nvPr/>
        </p:nvSpPr>
        <p:spPr>
          <a:xfrm>
            <a:off x="191144" y="163501"/>
            <a:ext cx="8881990" cy="39207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" sz="2400">
                <a:latin typeface="Calibri"/>
                <a:ea typeface="Calibri"/>
                <a:cs typeface="Calibri"/>
                <a:sym typeface="Calibri"/>
              </a:rPr>
              <a:t>OER Technology Framework: </a:t>
            </a:r>
            <a:r>
              <a:rPr b="1" lang="en" sz="2400">
                <a:latin typeface="Calibri"/>
                <a:ea typeface="Calibri"/>
                <a:cs typeface="Calibri"/>
                <a:sym typeface="Calibri"/>
              </a:rPr>
              <a:t>$12</a:t>
            </a:r>
            <a:r>
              <a:rPr lang="en" sz="24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en" sz="2400">
                <a:latin typeface="Calibri"/>
                <a:ea typeface="Calibri"/>
                <a:cs typeface="Calibri"/>
                <a:sym typeface="Calibri"/>
              </a:rPr>
              <a:t>Keepod PC for Students</a:t>
            </a:r>
          </a:p>
        </p:txBody>
      </p:sp>
      <p:sp>
        <p:nvSpPr>
          <p:cNvPr id="123" name="Shape 123"/>
          <p:cNvSpPr/>
          <p:nvPr/>
        </p:nvSpPr>
        <p:spPr>
          <a:xfrm>
            <a:off x="-268941" y="4261427"/>
            <a:ext cx="2662518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en"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Keepod USB PC</a:t>
            </a:r>
          </a:p>
        </p:txBody>
      </p:sp>
      <p:sp>
        <p:nvSpPr>
          <p:cNvPr id="124" name="Shape 124"/>
          <p:cNvSpPr/>
          <p:nvPr/>
        </p:nvSpPr>
        <p:spPr>
          <a:xfrm>
            <a:off x="2675965" y="4261427"/>
            <a:ext cx="2662518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en"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Boots to Chromium OS</a:t>
            </a:r>
          </a:p>
        </p:txBody>
      </p:sp>
      <p:sp>
        <p:nvSpPr>
          <p:cNvPr id="125" name="Shape 125"/>
          <p:cNvSpPr/>
          <p:nvPr/>
        </p:nvSpPr>
        <p:spPr>
          <a:xfrm>
            <a:off x="5856709" y="4261427"/>
            <a:ext cx="295801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en"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Students use Keepods to access OER</a:t>
            </a:r>
          </a:p>
        </p:txBody>
      </p:sp>
      <p:pic>
        <p:nvPicPr>
          <p:cNvPr id="126" name="Shape 1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22701" y="1936657"/>
            <a:ext cx="2769045" cy="16268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Shape 1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4557" y="985838"/>
            <a:ext cx="1832161" cy="1032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Shape 12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5400000">
            <a:off x="588268" y="1985343"/>
            <a:ext cx="944739" cy="1797704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Shape 129"/>
          <p:cNvSpPr/>
          <p:nvPr/>
        </p:nvSpPr>
        <p:spPr>
          <a:xfrm>
            <a:off x="-270621" y="1772494"/>
            <a:ext cx="2662518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en"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Keepod v1</a:t>
            </a:r>
          </a:p>
        </p:txBody>
      </p:sp>
      <p:sp>
        <p:nvSpPr>
          <p:cNvPr id="130" name="Shape 130"/>
          <p:cNvSpPr/>
          <p:nvPr/>
        </p:nvSpPr>
        <p:spPr>
          <a:xfrm>
            <a:off x="-270621" y="3394690"/>
            <a:ext cx="2662518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en"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Keepod vNext</a:t>
            </a:r>
          </a:p>
        </p:txBody>
      </p:sp>
      <p:pic>
        <p:nvPicPr>
          <p:cNvPr descr="IMG_0723.jpg" id="131" name="Shape 131"/>
          <p:cNvPicPr preferRelativeResize="0"/>
          <p:nvPr/>
        </p:nvPicPr>
        <p:blipFill rotWithShape="1">
          <a:blip r:embed="rId6">
            <a:alphaModFix/>
          </a:blip>
          <a:srcRect b="0" l="15866" r="15859" t="0"/>
          <a:stretch/>
        </p:blipFill>
        <p:spPr>
          <a:xfrm>
            <a:off x="5812803" y="661726"/>
            <a:ext cx="3045822" cy="3332051"/>
          </a:xfrm>
          <a:prstGeom prst="roundRect">
            <a:avLst>
              <a:gd fmla="val 2943" name="adj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/>
        </p:nvSpPr>
        <p:spPr>
          <a:xfrm>
            <a:off x="191144" y="163501"/>
            <a:ext cx="8881990" cy="39207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" sz="2400">
                <a:latin typeface="Calibri"/>
                <a:ea typeface="Calibri"/>
                <a:cs typeface="Calibri"/>
                <a:sym typeface="Calibri"/>
              </a:rPr>
              <a:t>OER Partners: </a:t>
            </a:r>
            <a:r>
              <a:rPr b="1" lang="en" sz="2400">
                <a:latin typeface="Calibri"/>
                <a:ea typeface="Calibri"/>
                <a:cs typeface="Calibri"/>
                <a:sym typeface="Calibri"/>
              </a:rPr>
              <a:t>Google Apps for Education</a:t>
            </a:r>
          </a:p>
        </p:txBody>
      </p:sp>
      <p:pic>
        <p:nvPicPr>
          <p:cNvPr id="137" name="Shape 137"/>
          <p:cNvPicPr preferRelativeResize="0"/>
          <p:nvPr/>
        </p:nvPicPr>
        <p:blipFill rotWithShape="1">
          <a:blip r:embed="rId3">
            <a:alphaModFix/>
          </a:blip>
          <a:srcRect b="34" l="158" r="-47" t="-30"/>
          <a:stretch/>
        </p:blipFill>
        <p:spPr>
          <a:xfrm>
            <a:off x="715681" y="618566"/>
            <a:ext cx="7832912" cy="4408513"/>
          </a:xfrm>
          <a:prstGeom prst="roundRect">
            <a:avLst>
              <a:gd fmla="val 3432" name="adj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/>
          <p:nvPr/>
        </p:nvSpPr>
        <p:spPr>
          <a:xfrm>
            <a:off x="191144" y="163501"/>
            <a:ext cx="8881990" cy="39207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" sz="2400">
                <a:latin typeface="Calibri"/>
                <a:ea typeface="Calibri"/>
                <a:cs typeface="Calibri"/>
                <a:sym typeface="Calibri"/>
              </a:rPr>
              <a:t>OER Technology Framework: </a:t>
            </a:r>
            <a:r>
              <a:rPr b="1" lang="en" sz="2400">
                <a:latin typeface="Calibri"/>
                <a:ea typeface="Calibri"/>
                <a:cs typeface="Calibri"/>
                <a:sym typeface="Calibri"/>
              </a:rPr>
              <a:t>v1…Outernet for OER Delivery</a:t>
            </a:r>
          </a:p>
        </p:txBody>
      </p:sp>
      <p:pic>
        <p:nvPicPr>
          <p:cNvPr descr="IMG_2893.jpg" id="143" name="Shape 143"/>
          <p:cNvPicPr preferRelativeResize="0"/>
          <p:nvPr/>
        </p:nvPicPr>
        <p:blipFill rotWithShape="1">
          <a:blip r:embed="rId3">
            <a:alphaModFix/>
          </a:blip>
          <a:srcRect b="17041" l="0" r="0" t="910"/>
          <a:stretch/>
        </p:blipFill>
        <p:spPr>
          <a:xfrm>
            <a:off x="191144" y="1061516"/>
            <a:ext cx="2847892" cy="3115522"/>
          </a:xfrm>
          <a:prstGeom prst="roundRect">
            <a:avLst>
              <a:gd fmla="val 3531" name="adj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pic>
      <p:pic>
        <p:nvPicPr>
          <p:cNvPr descr="IMG_9832.jpg" id="144" name="Shape 144"/>
          <p:cNvPicPr preferRelativeResize="0"/>
          <p:nvPr/>
        </p:nvPicPr>
        <p:blipFill rotWithShape="1">
          <a:blip r:embed="rId4">
            <a:alphaModFix/>
          </a:blip>
          <a:srcRect b="50" l="192" r="392" t="594"/>
          <a:stretch/>
        </p:blipFill>
        <p:spPr>
          <a:xfrm>
            <a:off x="3193677" y="1061516"/>
            <a:ext cx="3294529" cy="3115523"/>
          </a:xfrm>
          <a:prstGeom prst="roundRect">
            <a:avLst>
              <a:gd fmla="val 3556" name="adj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pic>
      <p:pic>
        <p:nvPicPr>
          <p:cNvPr descr="IMG_1117.jpg" id="145" name="Shape 145"/>
          <p:cNvPicPr preferRelativeResize="0"/>
          <p:nvPr/>
        </p:nvPicPr>
        <p:blipFill rotWithShape="1">
          <a:blip r:embed="rId5">
            <a:alphaModFix/>
          </a:blip>
          <a:srcRect b="30737" l="-165" r="189" t="-1"/>
          <a:stretch/>
        </p:blipFill>
        <p:spPr>
          <a:xfrm>
            <a:off x="6642849" y="1061516"/>
            <a:ext cx="2339787" cy="3115523"/>
          </a:xfrm>
          <a:prstGeom prst="roundRect">
            <a:avLst>
              <a:gd fmla="val 4282" name="adj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pic>
      <p:sp>
        <p:nvSpPr>
          <p:cNvPr id="146" name="Shape 146"/>
          <p:cNvSpPr/>
          <p:nvPr/>
        </p:nvSpPr>
        <p:spPr>
          <a:xfrm>
            <a:off x="289112" y="4261427"/>
            <a:ext cx="2662518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en"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Outernet Mobile Hotspots</a:t>
            </a:r>
          </a:p>
        </p:txBody>
      </p:sp>
      <p:sp>
        <p:nvSpPr>
          <p:cNvPr id="147" name="Shape 147"/>
          <p:cNvSpPr/>
          <p:nvPr/>
        </p:nvSpPr>
        <p:spPr>
          <a:xfrm>
            <a:off x="3509683" y="4261427"/>
            <a:ext cx="2662518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en"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Outernet National Library</a:t>
            </a:r>
          </a:p>
        </p:txBody>
      </p:sp>
      <p:sp>
        <p:nvSpPr>
          <p:cNvPr id="148" name="Shape 148"/>
          <p:cNvSpPr/>
          <p:nvPr/>
        </p:nvSpPr>
        <p:spPr>
          <a:xfrm>
            <a:off x="6481482" y="4261427"/>
            <a:ext cx="2662518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en"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Outernet Content Browser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/>
          <p:nvPr/>
        </p:nvSpPr>
        <p:spPr>
          <a:xfrm>
            <a:off x="191144" y="163501"/>
            <a:ext cx="8881990" cy="39207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" sz="2400">
                <a:latin typeface="Calibri"/>
                <a:ea typeface="Calibri"/>
                <a:cs typeface="Calibri"/>
                <a:sym typeface="Calibri"/>
              </a:rPr>
              <a:t>OER Technology Framework: </a:t>
            </a:r>
            <a:r>
              <a:rPr b="1" lang="en" sz="2400">
                <a:latin typeface="Calibri"/>
                <a:ea typeface="Calibri"/>
                <a:cs typeface="Calibri"/>
                <a:sym typeface="Calibri"/>
              </a:rPr>
              <a:t>v2…World Possible &amp; Rachel Pi</a:t>
            </a:r>
          </a:p>
        </p:txBody>
      </p:sp>
      <p:sp>
        <p:nvSpPr>
          <p:cNvPr id="154" name="Shape 154"/>
          <p:cNvSpPr/>
          <p:nvPr/>
        </p:nvSpPr>
        <p:spPr>
          <a:xfrm>
            <a:off x="1248169" y="4246991"/>
            <a:ext cx="30189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en"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Rachel Pi </a:t>
            </a:r>
            <a:r>
              <a:rPr b="1" lang="en"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Server &amp; Hotspot Device</a:t>
            </a:r>
          </a:p>
        </p:txBody>
      </p:sp>
      <p:sp>
        <p:nvSpPr>
          <p:cNvPr id="155" name="Shape 155"/>
          <p:cNvSpPr/>
          <p:nvPr/>
        </p:nvSpPr>
        <p:spPr>
          <a:xfrm>
            <a:off x="5259148" y="4814047"/>
            <a:ext cx="26625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en"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Rachel Pi </a:t>
            </a:r>
            <a:r>
              <a:rPr b="1" lang="en"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OER Content Packs</a:t>
            </a:r>
          </a:p>
        </p:txBody>
      </p:sp>
      <p:pic>
        <p:nvPicPr>
          <p:cNvPr id="156" name="Shape 15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46137" y="1096658"/>
            <a:ext cx="2873400" cy="2873400"/>
          </a:xfrm>
          <a:prstGeom prst="roundRect">
            <a:avLst>
              <a:gd fmla="val 4902" name="adj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pic>
      <p:pic>
        <p:nvPicPr>
          <p:cNvPr descr="Rachel.png" id="157" name="Shape 157"/>
          <p:cNvPicPr preferRelativeResize="0"/>
          <p:nvPr/>
        </p:nvPicPr>
        <p:blipFill rotWithShape="1">
          <a:blip r:embed="rId4">
            <a:alphaModFix/>
          </a:blip>
          <a:srcRect b="49" l="0" r="0" t="59"/>
          <a:stretch/>
        </p:blipFill>
        <p:spPr>
          <a:xfrm>
            <a:off x="5423798" y="555578"/>
            <a:ext cx="2333100" cy="4231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op">
  <a:themeElements>
    <a:clrScheme name="Pop">
      <a:dk1>
        <a:srgbClr val="F8E71C"/>
      </a:dk1>
      <a:lt1>
        <a:srgbClr val="FFFFFF"/>
      </a:lt1>
      <a:dk2>
        <a:srgbClr val="000000"/>
      </a:dk2>
      <a:lt2>
        <a:srgbClr val="D9D9D9"/>
      </a:lt2>
      <a:accent1>
        <a:srgbClr val="666666"/>
      </a:accent1>
      <a:accent2>
        <a:srgbClr val="483165"/>
      </a:accent2>
      <a:accent3>
        <a:srgbClr val="EB1E95"/>
      </a:accent3>
      <a:accent4>
        <a:srgbClr val="0F9D58"/>
      </a:accent4>
      <a:accent5>
        <a:srgbClr val="01AFD1"/>
      </a:accent5>
      <a:accent6>
        <a:srgbClr val="9C27B0"/>
      </a:accent6>
      <a:hlink>
        <a:srgbClr val="01AFD1"/>
      </a:hlink>
      <a:folHlink>
        <a:srgbClr val="01AFD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alesforce Corporate PowerPoint Template - Official">
  <a:themeElements>
    <a:clrScheme name="Salesforce Color Pallet - June 2015 2">
      <a:dk1>
        <a:srgbClr val="1C1C1C"/>
      </a:dk1>
      <a:lt1>
        <a:srgbClr val="FFFFFF"/>
      </a:lt1>
      <a:dk2>
        <a:srgbClr val="19325C"/>
      </a:dk2>
      <a:lt2>
        <a:srgbClr val="D0D9DE"/>
      </a:lt2>
      <a:accent1>
        <a:srgbClr val="00A1E0"/>
      </a:accent1>
      <a:accent2>
        <a:srgbClr val="7C868D"/>
      </a:accent2>
      <a:accent3>
        <a:srgbClr val="00B2A9"/>
      </a:accent3>
      <a:accent4>
        <a:srgbClr val="963CBD"/>
      </a:accent4>
      <a:accent5>
        <a:srgbClr val="ED8B00"/>
      </a:accent5>
      <a:accent6>
        <a:srgbClr val="FFC72C"/>
      </a:accent6>
      <a:hlink>
        <a:srgbClr val="001871"/>
      </a:hlink>
      <a:folHlink>
        <a:srgbClr val="963C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