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67" r:id="rId2"/>
    <p:sldId id="274" r:id="rId3"/>
    <p:sldId id="271" r:id="rId4"/>
    <p:sldId id="273" r:id="rId5"/>
    <p:sldId id="315" r:id="rId6"/>
    <p:sldId id="272" r:id="rId7"/>
    <p:sldId id="297" r:id="rId8"/>
    <p:sldId id="300" r:id="rId9"/>
    <p:sldId id="296" r:id="rId10"/>
    <p:sldId id="303" r:id="rId11"/>
    <p:sldId id="287" r:id="rId12"/>
    <p:sldId id="280" r:id="rId13"/>
    <p:sldId id="281" r:id="rId14"/>
    <p:sldId id="282" r:id="rId15"/>
    <p:sldId id="283" r:id="rId16"/>
    <p:sldId id="284" r:id="rId17"/>
    <p:sldId id="319" r:id="rId18"/>
    <p:sldId id="317" r:id="rId19"/>
    <p:sldId id="310" r:id="rId20"/>
    <p:sldId id="312" r:id="rId21"/>
    <p:sldId id="31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800000"/>
    <a:srgbClr val="3DA15E"/>
    <a:srgbClr val="46BA6D"/>
    <a:srgbClr val="30804B"/>
    <a:srgbClr val="990000"/>
    <a:srgbClr val="9AB864"/>
    <a:srgbClr val="00CC99"/>
    <a:srgbClr val="7B9846"/>
    <a:srgbClr val="CCFF99"/>
    <a:srgbClr val="CDB7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2" autoAdjust="0"/>
    <p:restoredTop sz="98274" autoAdjust="0"/>
  </p:normalViewPr>
  <p:slideViewPr>
    <p:cSldViewPr>
      <p:cViewPr varScale="1">
        <p:scale>
          <a:sx n="73" d="100"/>
          <a:sy n="73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2286000"/>
            <a:ext cx="304800" cy="45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8839200" y="2286000"/>
            <a:ext cx="304800" cy="45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 descr="cec4thAnnual_bnnr_prin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287188"/>
          </a:xfrm>
          <a:prstGeom prst="rect">
            <a:avLst/>
          </a:prstGeom>
        </p:spPr>
      </p:pic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5A159-0E60-49A7-B00B-F0444EB8E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6EB4-4C34-4040-89D9-B07006E7A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97C89-1261-4553-9C82-ADD1D5C9B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0AA46-0E4F-4CF9-8E00-92B11B5A7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931AA-0995-47BA-9EB9-136ED05A4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40958-39DC-4435-84D7-237008B36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6989-6269-4394-8FEC-4CB2DE180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0" descr="cec2010_bann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4783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 bwMode="auto">
          <a:xfrm>
            <a:off x="0" y="1600200"/>
            <a:ext cx="304800" cy="5257800"/>
          </a:xfrm>
          <a:prstGeom prst="rect">
            <a:avLst/>
          </a:prstGeom>
          <a:solidFill>
            <a:srgbClr val="8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8839200" y="1600200"/>
            <a:ext cx="304800" cy="5257800"/>
          </a:xfrm>
          <a:prstGeom prst="rect">
            <a:avLst/>
          </a:prstGeom>
          <a:solidFill>
            <a:srgbClr val="8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29864-7EF6-4772-A5BD-18EE14C0D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9F3F-64C8-4A49-BBF6-B158AFED1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>
              <a:defRPr/>
            </a:pPr>
            <a:fld id="{E17CAB3C-DB4E-4029-9896-45B28B208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advClick="0"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PLATINUM</a:t>
            </a:r>
            <a:r>
              <a:rPr lang="en-US" sz="4400" b="0" i="0" dirty="0">
                <a:latin typeface="Script MT Bold" pitchFamily="66" charset="0"/>
              </a:rPr>
              <a:t> Sponsor</a:t>
            </a:r>
          </a:p>
        </p:txBody>
      </p:sp>
      <p:pic>
        <p:nvPicPr>
          <p:cNvPr id="1026" name="Picture 2" descr="E:\for Liz\logos\WGBY_57_logo w-outline 57 BLUE 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2775" y="3505200"/>
            <a:ext cx="3805595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413" y="2133600"/>
            <a:ext cx="82495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32004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533400" y="51816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PLATINUM</a:t>
            </a:r>
            <a:r>
              <a:rPr lang="en-US" sz="4800" b="0" i="0">
                <a:latin typeface="Script MT Bold" pitchFamily="66" charset="0"/>
              </a:rPr>
              <a:t> Sponsor</a:t>
            </a:r>
          </a:p>
        </p:txBody>
      </p:sp>
      <p:pic>
        <p:nvPicPr>
          <p:cNvPr id="6" name="Picture 2" descr="E:\for Liz\logos\WGBY_57_logo w-outline 57 BLUE 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2775" y="3505200"/>
            <a:ext cx="3805595" cy="1143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Script MT Bold" pitchFamily="66" charset="0"/>
              </a:rPr>
              <a:t>Conference Supporters</a:t>
            </a:r>
          </a:p>
        </p:txBody>
      </p:sp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733800"/>
            <a:ext cx="22860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53000" y="3886200"/>
            <a:ext cx="2606722" cy="682388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6477000" cy="993775"/>
          </a:xfrm>
        </p:spPr>
        <p:txBody>
          <a:bodyPr/>
          <a:lstStyle/>
          <a:p>
            <a:pPr algn="l" eaLnBrk="1" hangingPunct="1"/>
            <a:r>
              <a:rPr lang="en-US" sz="4800" dirty="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3074" name="Group 52"/>
          <p:cNvGrpSpPr>
            <a:grpSpLocks/>
          </p:cNvGrpSpPr>
          <p:nvPr/>
        </p:nvGrpSpPr>
        <p:grpSpPr bwMode="auto">
          <a:xfrm>
            <a:off x="5257800" y="3276600"/>
            <a:ext cx="2847975" cy="955675"/>
            <a:chOff x="0" y="0"/>
            <a:chExt cx="28467" cy="9561"/>
          </a:xfrm>
        </p:grpSpPr>
        <p:pic>
          <p:nvPicPr>
            <p:cNvPr id="278" name="Picture 44" descr="ACTION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407" cy="5974"/>
            </a:xfrm>
            <a:prstGeom prst="rect">
              <a:avLst/>
            </a:prstGeom>
            <a:noFill/>
          </p:spPr>
        </p:pic>
        <p:sp>
          <p:nvSpPr>
            <p:cNvPr id="43" name="Text Box 43"/>
            <p:cNvSpPr txBox="1">
              <a:spLocks noChangeArrowheads="1"/>
            </p:cNvSpPr>
            <p:nvPr/>
          </p:nvSpPr>
          <p:spPr bwMode="auto">
            <a:xfrm>
              <a:off x="0" y="6583"/>
              <a:ext cx="28467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www.actionnewengland.org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077" name="Group 53"/>
          <p:cNvGrpSpPr>
            <a:grpSpLocks/>
          </p:cNvGrpSpPr>
          <p:nvPr/>
        </p:nvGrpSpPr>
        <p:grpSpPr bwMode="auto">
          <a:xfrm>
            <a:off x="1600200" y="5715000"/>
            <a:ext cx="5672137" cy="914400"/>
            <a:chOff x="0" y="0"/>
            <a:chExt cx="56718" cy="7931"/>
          </a:xfrm>
        </p:grpSpPr>
        <p:pic>
          <p:nvPicPr>
            <p:cNvPr id="279" name="Picture 47" descr="ACCG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6673" cy="4381"/>
            </a:xfrm>
            <a:prstGeom prst="rect">
              <a:avLst/>
            </a:prstGeom>
            <a:noFill/>
          </p:spPr>
        </p:pic>
        <p:sp>
          <p:nvSpPr>
            <p:cNvPr id="44" name="Text Box 44"/>
            <p:cNvSpPr txBox="1">
              <a:spLocks noChangeArrowheads="1"/>
            </p:cNvSpPr>
            <p:nvPr/>
          </p:nvSpPr>
          <p:spPr bwMode="auto">
            <a:xfrm>
              <a:off x="0" y="4953"/>
              <a:ext cx="56718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www.myonlinechamber.com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080" name="Group 54"/>
          <p:cNvGrpSpPr>
            <a:grpSpLocks/>
          </p:cNvGrpSpPr>
          <p:nvPr/>
        </p:nvGrpSpPr>
        <p:grpSpPr bwMode="auto">
          <a:xfrm>
            <a:off x="3276600" y="3200400"/>
            <a:ext cx="1222375" cy="927100"/>
            <a:chOff x="0" y="0"/>
            <a:chExt cx="12223" cy="9264"/>
          </a:xfrm>
        </p:grpSpPr>
        <p:pic>
          <p:nvPicPr>
            <p:cNvPr id="280" name="Picture 50" descr="AIM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2192" cy="5715"/>
            </a:xfrm>
            <a:prstGeom prst="rect">
              <a:avLst/>
            </a:prstGeom>
            <a:noFill/>
          </p:spPr>
        </p:pic>
        <p:sp>
          <p:nvSpPr>
            <p:cNvPr id="45" name="Text Box 45"/>
            <p:cNvSpPr txBox="1">
              <a:spLocks noChangeArrowheads="1"/>
            </p:cNvSpPr>
            <p:nvPr/>
          </p:nvSpPr>
          <p:spPr bwMode="auto">
            <a:xfrm>
              <a:off x="0" y="6286"/>
              <a:ext cx="12223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www.aimnet.org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083" name="Group 55"/>
          <p:cNvGrpSpPr>
            <a:grpSpLocks/>
          </p:cNvGrpSpPr>
          <p:nvPr/>
        </p:nvGrpSpPr>
        <p:grpSpPr bwMode="auto">
          <a:xfrm>
            <a:off x="2286000" y="4191000"/>
            <a:ext cx="3829050" cy="1306512"/>
            <a:chOff x="0" y="0"/>
            <a:chExt cx="38290" cy="13074"/>
          </a:xfrm>
        </p:grpSpPr>
        <p:pic>
          <p:nvPicPr>
            <p:cNvPr id="281" name="Picture 53" descr="http://www.umass.edu/green/images/N-P%20Affiliates/CET_ColorLogo_Tagline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38290" cy="9525"/>
            </a:xfrm>
            <a:prstGeom prst="rect">
              <a:avLst/>
            </a:prstGeom>
            <a:noFill/>
          </p:spPr>
        </p:pic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0" y="10096"/>
              <a:ext cx="38265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www.cetonline.org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086" name="Group 67"/>
          <p:cNvGrpSpPr>
            <a:grpSpLocks/>
          </p:cNvGrpSpPr>
          <p:nvPr/>
        </p:nvGrpSpPr>
        <p:grpSpPr bwMode="auto">
          <a:xfrm>
            <a:off x="990600" y="3200400"/>
            <a:ext cx="1476375" cy="1068388"/>
            <a:chOff x="0" y="0"/>
            <a:chExt cx="12382" cy="10680"/>
          </a:xfrm>
        </p:grpSpPr>
        <p:pic>
          <p:nvPicPr>
            <p:cNvPr id="65" name="Picture 65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12382" cy="5429"/>
            </a:xfrm>
            <a:prstGeom prst="rect">
              <a:avLst/>
            </a:prstGeom>
            <a:noFill/>
          </p:spPr>
        </p:pic>
        <p:sp>
          <p:nvSpPr>
            <p:cNvPr id="66" name="Text Box 66"/>
            <p:cNvSpPr txBox="1">
              <a:spLocks noChangeArrowheads="1"/>
            </p:cNvSpPr>
            <p:nvPr/>
          </p:nvSpPr>
          <p:spPr bwMode="auto">
            <a:xfrm>
              <a:off x="0" y="6000"/>
              <a:ext cx="12382" cy="46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www.amherstarea.com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6388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4098" name="Group 56"/>
          <p:cNvGrpSpPr>
            <a:grpSpLocks/>
          </p:cNvGrpSpPr>
          <p:nvPr/>
        </p:nvGrpSpPr>
        <p:grpSpPr bwMode="auto">
          <a:xfrm>
            <a:off x="3505200" y="4343400"/>
            <a:ext cx="1511300" cy="1068388"/>
            <a:chOff x="0" y="0"/>
            <a:chExt cx="15113" cy="10693"/>
          </a:xfrm>
        </p:grpSpPr>
        <p:pic>
          <p:nvPicPr>
            <p:cNvPr id="282" name="Picture 56" descr="http://www.umass.edu/green/conference/img/sponsors/2009/Co-op%20Power%20Logo%20-%20Squarish%20Design%20-%20high%20resolution-sm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" y="0"/>
              <a:ext cx="12192" cy="7905"/>
            </a:xfrm>
            <a:prstGeom prst="rect">
              <a:avLst/>
            </a:prstGeom>
            <a:noFill/>
          </p:spPr>
        </p:pic>
        <p:sp>
          <p:nvSpPr>
            <p:cNvPr id="47" name="Text Box 47"/>
            <p:cNvSpPr txBox="1">
              <a:spLocks noChangeArrowheads="1"/>
            </p:cNvSpPr>
            <p:nvPr/>
          </p:nvSpPr>
          <p:spPr bwMode="auto">
            <a:xfrm>
              <a:off x="0" y="7715"/>
              <a:ext cx="15113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www.cooppower.coop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101" name="Group 57"/>
          <p:cNvGrpSpPr>
            <a:grpSpLocks/>
          </p:cNvGrpSpPr>
          <p:nvPr/>
        </p:nvGrpSpPr>
        <p:grpSpPr bwMode="auto">
          <a:xfrm>
            <a:off x="1066800" y="4953000"/>
            <a:ext cx="1682750" cy="1444625"/>
            <a:chOff x="0" y="0"/>
            <a:chExt cx="16821" cy="14446"/>
          </a:xfrm>
        </p:grpSpPr>
        <p:pic>
          <p:nvPicPr>
            <p:cNvPr id="283" name="Picture 59" descr="WMEDC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95" y="0"/>
              <a:ext cx="12668" cy="10477"/>
            </a:xfrm>
            <a:prstGeom prst="rect">
              <a:avLst/>
            </a:prstGeom>
            <a:noFill/>
          </p:spPr>
        </p:pic>
        <p:sp>
          <p:nvSpPr>
            <p:cNvPr id="48" name="Text Box 48"/>
            <p:cNvSpPr txBox="1">
              <a:spLocks noChangeArrowheads="1"/>
            </p:cNvSpPr>
            <p:nvPr/>
          </p:nvSpPr>
          <p:spPr bwMode="auto">
            <a:xfrm>
              <a:off x="0" y="10668"/>
              <a:ext cx="16821" cy="37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www.westernmassedc.com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104" name="Group 58"/>
          <p:cNvGrpSpPr>
            <a:grpSpLocks/>
          </p:cNvGrpSpPr>
          <p:nvPr/>
        </p:nvGrpSpPr>
        <p:grpSpPr bwMode="auto">
          <a:xfrm>
            <a:off x="6019800" y="5181600"/>
            <a:ext cx="2047875" cy="1282700"/>
            <a:chOff x="0" y="0"/>
            <a:chExt cx="20478" cy="12827"/>
          </a:xfrm>
        </p:grpSpPr>
        <p:pic>
          <p:nvPicPr>
            <p:cNvPr id="284" name="Picture 62" descr="http://www.umass.edu/green/conference/img/sponsors/2010/gem-logo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" y="0"/>
              <a:ext cx="9906" cy="8477"/>
            </a:xfrm>
            <a:prstGeom prst="rect">
              <a:avLst/>
            </a:prstGeom>
            <a:noFill/>
          </p:spPr>
        </p:pic>
        <p:sp>
          <p:nvSpPr>
            <p:cNvPr id="49" name="Text Box 49"/>
            <p:cNvSpPr txBox="1">
              <a:spLocks noChangeArrowheads="1"/>
            </p:cNvSpPr>
            <p:nvPr/>
          </p:nvSpPr>
          <p:spPr bwMode="auto">
            <a:xfrm>
              <a:off x="0" y="9048"/>
              <a:ext cx="20478" cy="37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www.greeneconomymedia.com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62000" y="3429000"/>
            <a:ext cx="3848100" cy="676275"/>
          </a:xfrm>
          <a:prstGeom prst="rect">
            <a:avLst/>
          </a:prstGeom>
        </p:spPr>
      </p:pic>
      <p:grpSp>
        <p:nvGrpSpPr>
          <p:cNvPr id="4107" name="Group 60"/>
          <p:cNvGrpSpPr>
            <a:grpSpLocks/>
          </p:cNvGrpSpPr>
          <p:nvPr/>
        </p:nvGrpSpPr>
        <p:grpSpPr bwMode="auto">
          <a:xfrm>
            <a:off x="6248400" y="3200400"/>
            <a:ext cx="2181225" cy="1604962"/>
            <a:chOff x="0" y="0"/>
            <a:chExt cx="21818" cy="16059"/>
          </a:xfrm>
        </p:grpSpPr>
        <p:pic>
          <p:nvPicPr>
            <p:cNvPr id="285" name="Picture 65" descr="http://www.umass.edu/green/images/N-P%20Affiliates/page0001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95" y="0"/>
              <a:ext cx="13621" cy="10953"/>
            </a:xfrm>
            <a:prstGeom prst="rect">
              <a:avLst/>
            </a:prstGeom>
            <a:noFill/>
          </p:spPr>
        </p:pic>
        <p:sp>
          <p:nvSpPr>
            <p:cNvPr id="50" name="Text Box 50"/>
            <p:cNvSpPr txBox="1">
              <a:spLocks noChangeArrowheads="1"/>
            </p:cNvSpPr>
            <p:nvPr/>
          </p:nvSpPr>
          <p:spPr bwMode="auto">
            <a:xfrm>
              <a:off x="0" y="11620"/>
              <a:ext cx="21818" cy="443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www.energyandsustainability.com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638800" cy="993775"/>
          </a:xfrm>
        </p:spPr>
        <p:txBody>
          <a:bodyPr/>
          <a:lstStyle/>
          <a:p>
            <a:pPr algn="l" eaLnBrk="1" hangingPunct="1"/>
            <a:r>
              <a:rPr lang="en-US" sz="4800" dirty="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5122" name="Group 61"/>
          <p:cNvGrpSpPr>
            <a:grpSpLocks/>
          </p:cNvGrpSpPr>
          <p:nvPr/>
        </p:nvGrpSpPr>
        <p:grpSpPr bwMode="auto">
          <a:xfrm>
            <a:off x="838200" y="4724400"/>
            <a:ext cx="3914775" cy="1636712"/>
            <a:chOff x="0" y="0"/>
            <a:chExt cx="39147" cy="16363"/>
          </a:xfrm>
        </p:grpSpPr>
        <p:pic>
          <p:nvPicPr>
            <p:cNvPr id="286" name="Picture 68" descr="http://www.umass.edu/green/conference/img/sponsors/2010/Franklin%20County%20REB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9147" cy="12382"/>
            </a:xfrm>
            <a:prstGeom prst="rect">
              <a:avLst/>
            </a:prstGeom>
            <a:noFill/>
          </p:spPr>
        </p:pic>
        <p:sp>
          <p:nvSpPr>
            <p:cNvPr id="51" name="Text Box 51"/>
            <p:cNvSpPr txBox="1">
              <a:spLocks noChangeArrowheads="1"/>
            </p:cNvSpPr>
            <p:nvPr/>
          </p:nvSpPr>
          <p:spPr bwMode="auto">
            <a:xfrm>
              <a:off x="0" y="12954"/>
              <a:ext cx="39109" cy="340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And the Northern Tier Energy Sector Partnership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www.fhreb.org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25" name="Group 63"/>
          <p:cNvGrpSpPr>
            <a:grpSpLocks/>
          </p:cNvGrpSpPr>
          <p:nvPr/>
        </p:nvGrpSpPr>
        <p:grpSpPr bwMode="auto">
          <a:xfrm>
            <a:off x="762000" y="3124200"/>
            <a:ext cx="1687513" cy="1517650"/>
            <a:chOff x="0" y="0"/>
            <a:chExt cx="16865" cy="15170"/>
          </a:xfrm>
        </p:grpSpPr>
        <p:pic>
          <p:nvPicPr>
            <p:cNvPr id="287" name="Picture 71" descr="UMass Center for Agriculture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6859" cy="11620"/>
            </a:xfrm>
            <a:prstGeom prst="rect">
              <a:avLst/>
            </a:prstGeom>
            <a:noFill/>
          </p:spPr>
        </p:pic>
        <p:sp>
          <p:nvSpPr>
            <p:cNvPr id="62" name="Text Box 62"/>
            <p:cNvSpPr txBox="1">
              <a:spLocks noChangeArrowheads="1"/>
            </p:cNvSpPr>
            <p:nvPr/>
          </p:nvSpPr>
          <p:spPr bwMode="auto">
            <a:xfrm>
              <a:off x="0" y="12192"/>
              <a:ext cx="16865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www.ag.umass.edu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28" name="Group 260"/>
          <p:cNvGrpSpPr>
            <a:grpSpLocks/>
          </p:cNvGrpSpPr>
          <p:nvPr/>
        </p:nvGrpSpPr>
        <p:grpSpPr bwMode="auto">
          <a:xfrm>
            <a:off x="6324600" y="2819400"/>
            <a:ext cx="2276475" cy="1612900"/>
            <a:chOff x="0" y="0"/>
            <a:chExt cx="22764" cy="16122"/>
          </a:xfrm>
        </p:grpSpPr>
        <p:pic>
          <p:nvPicPr>
            <p:cNvPr id="288" name="Picture 74" descr="http://www.umass.edu/green/images/N-P%20Affiliates/MA-FarmEnergyProgramLogo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2764" cy="12001"/>
            </a:xfrm>
            <a:prstGeom prst="rect">
              <a:avLst/>
            </a:prstGeom>
            <a:noFill/>
          </p:spPr>
        </p:pic>
        <p:sp>
          <p:nvSpPr>
            <p:cNvPr id="256" name="Text Box 256"/>
            <p:cNvSpPr txBox="1">
              <a:spLocks noChangeArrowheads="1"/>
            </p:cNvSpPr>
            <p:nvPr/>
          </p:nvSpPr>
          <p:spPr bwMode="auto">
            <a:xfrm>
              <a:off x="0" y="13144"/>
              <a:ext cx="22733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www.berkshirepioneerrcd.org/mfep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31" name="Group 259"/>
          <p:cNvGrpSpPr>
            <a:grpSpLocks/>
          </p:cNvGrpSpPr>
          <p:nvPr/>
        </p:nvGrpSpPr>
        <p:grpSpPr bwMode="auto">
          <a:xfrm>
            <a:off x="5105400" y="4876800"/>
            <a:ext cx="2276475" cy="955675"/>
            <a:chOff x="0" y="0"/>
            <a:chExt cx="22764" cy="9550"/>
          </a:xfrm>
        </p:grpSpPr>
        <p:pic>
          <p:nvPicPr>
            <p:cNvPr id="289" name="Picture 77" descr="MOBD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22764" cy="6000"/>
            </a:xfrm>
            <a:prstGeom prst="rect">
              <a:avLst/>
            </a:prstGeom>
            <a:noFill/>
          </p:spPr>
        </p:pic>
        <p:sp>
          <p:nvSpPr>
            <p:cNvPr id="258" name="Text Box 258"/>
            <p:cNvSpPr txBox="1">
              <a:spLocks noChangeArrowheads="1"/>
            </p:cNvSpPr>
            <p:nvPr/>
          </p:nvSpPr>
          <p:spPr bwMode="auto">
            <a:xfrm>
              <a:off x="0" y="6572"/>
              <a:ext cx="22733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www.massitsallhere.com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34" name="Group 262"/>
          <p:cNvGrpSpPr>
            <a:grpSpLocks/>
          </p:cNvGrpSpPr>
          <p:nvPr/>
        </p:nvGrpSpPr>
        <p:grpSpPr bwMode="auto">
          <a:xfrm>
            <a:off x="3733800" y="3352800"/>
            <a:ext cx="2181225" cy="965200"/>
            <a:chOff x="0" y="0"/>
            <a:chExt cx="21812" cy="9645"/>
          </a:xfrm>
        </p:grpSpPr>
        <p:pic>
          <p:nvPicPr>
            <p:cNvPr id="290" name="Picture 80" descr="MTTC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21812" cy="6096"/>
            </a:xfrm>
            <a:prstGeom prst="rect">
              <a:avLst/>
            </a:prstGeom>
            <a:noFill/>
          </p:spPr>
        </p:pic>
        <p:sp>
          <p:nvSpPr>
            <p:cNvPr id="261" name="Text Box 261"/>
            <p:cNvSpPr txBox="1">
              <a:spLocks noChangeArrowheads="1"/>
            </p:cNvSpPr>
            <p:nvPr/>
          </p:nvSpPr>
          <p:spPr bwMode="auto">
            <a:xfrm>
              <a:off x="0" y="6667"/>
              <a:ext cx="21780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www.mattcenter.org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5137" name="Group 70"/>
          <p:cNvGrpSpPr>
            <a:grpSpLocks/>
          </p:cNvGrpSpPr>
          <p:nvPr/>
        </p:nvGrpSpPr>
        <p:grpSpPr bwMode="auto">
          <a:xfrm>
            <a:off x="7696200" y="4953000"/>
            <a:ext cx="955675" cy="1306513"/>
            <a:chOff x="0" y="0"/>
            <a:chExt cx="9553" cy="13077"/>
          </a:xfrm>
        </p:grpSpPr>
        <p:pic>
          <p:nvPicPr>
            <p:cNvPr id="68" name="Picture 68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9553" cy="9553"/>
            </a:xfrm>
            <a:prstGeom prst="rect">
              <a:avLst/>
            </a:prstGeom>
            <a:noFill/>
          </p:spPr>
        </p:pic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0" y="10098"/>
              <a:ext cx="9528" cy="29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www.gcc.edu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3" name="Group 270"/>
          <p:cNvGrpSpPr>
            <a:grpSpLocks/>
          </p:cNvGrpSpPr>
          <p:nvPr/>
        </p:nvGrpSpPr>
        <p:grpSpPr bwMode="auto">
          <a:xfrm>
            <a:off x="2133600" y="5181600"/>
            <a:ext cx="4295775" cy="1296987"/>
            <a:chOff x="0" y="0"/>
            <a:chExt cx="42957" cy="12979"/>
          </a:xfrm>
        </p:grpSpPr>
        <p:pic>
          <p:nvPicPr>
            <p:cNvPr id="294" name="Picture 92" descr="http://www.umass.edu/green/images/N-P%20Affiliates/nesea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2957" cy="9429"/>
            </a:xfrm>
            <a:prstGeom prst="rect">
              <a:avLst/>
            </a:prstGeom>
            <a:noFill/>
          </p:spPr>
        </p:pic>
        <p:sp>
          <p:nvSpPr>
            <p:cNvPr id="269" name="Text Box 269"/>
            <p:cNvSpPr txBox="1">
              <a:spLocks noChangeArrowheads="1"/>
            </p:cNvSpPr>
            <p:nvPr/>
          </p:nvSpPr>
          <p:spPr bwMode="auto">
            <a:xfrm>
              <a:off x="0" y="10001"/>
              <a:ext cx="42932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www.nesea.org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36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8674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6164" name="Group 264"/>
          <p:cNvGrpSpPr>
            <a:grpSpLocks/>
          </p:cNvGrpSpPr>
          <p:nvPr/>
        </p:nvGrpSpPr>
        <p:grpSpPr bwMode="auto">
          <a:xfrm>
            <a:off x="609600" y="4191000"/>
            <a:ext cx="1714500" cy="1231900"/>
            <a:chOff x="0" y="0"/>
            <a:chExt cx="17145" cy="12312"/>
          </a:xfrm>
        </p:grpSpPr>
        <p:pic>
          <p:nvPicPr>
            <p:cNvPr id="291" name="Picture 83" descr="http://www.umass.edu/green/images/N-P%20Affiliates/NEBA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7145" cy="8763"/>
            </a:xfrm>
            <a:prstGeom prst="rect">
              <a:avLst/>
            </a:prstGeom>
            <a:noFill/>
          </p:spPr>
        </p:pic>
        <p:sp>
          <p:nvSpPr>
            <p:cNvPr id="263" name="Text Box 263"/>
            <p:cNvSpPr txBox="1">
              <a:spLocks noChangeArrowheads="1"/>
            </p:cNvSpPr>
            <p:nvPr/>
          </p:nvSpPr>
          <p:spPr bwMode="auto">
            <a:xfrm>
              <a:off x="0" y="9334"/>
              <a:ext cx="17138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www.nebaworks.com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167" name="Group 266"/>
          <p:cNvGrpSpPr>
            <a:grpSpLocks/>
          </p:cNvGrpSpPr>
          <p:nvPr/>
        </p:nvGrpSpPr>
        <p:grpSpPr bwMode="auto">
          <a:xfrm>
            <a:off x="6248400" y="3352800"/>
            <a:ext cx="2181225" cy="1344612"/>
            <a:chOff x="0" y="0"/>
            <a:chExt cx="21812" cy="13455"/>
          </a:xfrm>
        </p:grpSpPr>
        <p:pic>
          <p:nvPicPr>
            <p:cNvPr id="292" name="Picture 86" descr="NECEC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21812" cy="10001"/>
            </a:xfrm>
            <a:prstGeom prst="rect">
              <a:avLst/>
            </a:prstGeom>
            <a:noFill/>
          </p:spPr>
        </p:pic>
        <p:sp>
          <p:nvSpPr>
            <p:cNvPr id="265" name="Text Box 265"/>
            <p:cNvSpPr txBox="1">
              <a:spLocks noChangeArrowheads="1"/>
            </p:cNvSpPr>
            <p:nvPr/>
          </p:nvSpPr>
          <p:spPr bwMode="auto">
            <a:xfrm>
              <a:off x="0" y="10477"/>
              <a:ext cx="21780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www.cleanenergycouncil.org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176" name="Group 82"/>
          <p:cNvGrpSpPr>
            <a:grpSpLocks/>
          </p:cNvGrpSpPr>
          <p:nvPr/>
        </p:nvGrpSpPr>
        <p:grpSpPr bwMode="auto">
          <a:xfrm>
            <a:off x="3124200" y="3581400"/>
            <a:ext cx="1981200" cy="1103313"/>
            <a:chOff x="0" y="0"/>
            <a:chExt cx="19812" cy="11029"/>
          </a:xfrm>
        </p:grpSpPr>
        <p:pic>
          <p:nvPicPr>
            <p:cNvPr id="80" name="Picture 80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19789" cy="7369"/>
            </a:xfrm>
            <a:prstGeom prst="rect">
              <a:avLst/>
            </a:prstGeom>
            <a:noFill/>
          </p:spPr>
        </p:pic>
        <p:sp>
          <p:nvSpPr>
            <p:cNvPr id="81" name="Text Box 81"/>
            <p:cNvSpPr txBox="1">
              <a:spLocks noChangeArrowheads="1"/>
            </p:cNvSpPr>
            <p:nvPr/>
          </p:nvSpPr>
          <p:spPr bwMode="auto">
            <a:xfrm>
              <a:off x="0" y="8051"/>
              <a:ext cx="19812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massgreenstcc.com/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179" name="Group 85"/>
          <p:cNvGrpSpPr>
            <a:grpSpLocks/>
          </p:cNvGrpSpPr>
          <p:nvPr/>
        </p:nvGrpSpPr>
        <p:grpSpPr bwMode="auto">
          <a:xfrm>
            <a:off x="5867400" y="4876800"/>
            <a:ext cx="2597150" cy="1089025"/>
            <a:chOff x="0" y="0"/>
            <a:chExt cx="25977" cy="10890"/>
          </a:xfrm>
        </p:grpSpPr>
        <p:pic>
          <p:nvPicPr>
            <p:cNvPr id="83" name="Picture 83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25930" cy="7369"/>
            </a:xfrm>
            <a:prstGeom prst="rect">
              <a:avLst/>
            </a:prstGeom>
            <a:noFill/>
          </p:spPr>
        </p:pic>
        <p:sp>
          <p:nvSpPr>
            <p:cNvPr id="84" name="Text Box 84"/>
            <p:cNvSpPr txBox="1">
              <a:spLocks noChangeArrowheads="1"/>
            </p:cNvSpPr>
            <p:nvPr/>
          </p:nvSpPr>
          <p:spPr bwMode="auto">
            <a:xfrm>
              <a:off x="0" y="7912"/>
              <a:ext cx="25977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www.massecon.com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5626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7170" name="Group 268"/>
          <p:cNvGrpSpPr>
            <a:grpSpLocks/>
          </p:cNvGrpSpPr>
          <p:nvPr/>
        </p:nvGrpSpPr>
        <p:grpSpPr bwMode="auto">
          <a:xfrm>
            <a:off x="762000" y="3200400"/>
            <a:ext cx="4200525" cy="877887"/>
            <a:chOff x="0" y="0"/>
            <a:chExt cx="42005" cy="8788"/>
          </a:xfrm>
        </p:grpSpPr>
        <p:pic>
          <p:nvPicPr>
            <p:cNvPr id="293" name="Picture 89" descr="http://www.umass.edu/green/images/N-P%20Affiliates/NEWIE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2005" cy="5334"/>
            </a:xfrm>
            <a:prstGeom prst="rect">
              <a:avLst/>
            </a:prstGeom>
            <a:noFill/>
          </p:spPr>
        </p:pic>
        <p:sp>
          <p:nvSpPr>
            <p:cNvPr id="267" name="Text Box 267"/>
            <p:cNvSpPr txBox="1">
              <a:spLocks noChangeArrowheads="1"/>
            </p:cNvSpPr>
            <p:nvPr/>
          </p:nvSpPr>
          <p:spPr bwMode="auto">
            <a:xfrm>
              <a:off x="0" y="5810"/>
              <a:ext cx="41979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www.newiee.org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173" name="Group 272"/>
          <p:cNvGrpSpPr>
            <a:grpSpLocks/>
          </p:cNvGrpSpPr>
          <p:nvPr/>
        </p:nvGrpSpPr>
        <p:grpSpPr bwMode="auto">
          <a:xfrm>
            <a:off x="6629400" y="2590800"/>
            <a:ext cx="1516062" cy="1450975"/>
            <a:chOff x="0" y="0"/>
            <a:chExt cx="15163" cy="14503"/>
          </a:xfrm>
        </p:grpSpPr>
        <p:pic>
          <p:nvPicPr>
            <p:cNvPr id="98" name="Picture 98" descr="PVPC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5144" cy="13525"/>
            </a:xfrm>
            <a:prstGeom prst="rect">
              <a:avLst/>
            </a:prstGeom>
            <a:noFill/>
          </p:spPr>
        </p:pic>
        <p:sp>
          <p:nvSpPr>
            <p:cNvPr id="271" name="Text Box 271"/>
            <p:cNvSpPr txBox="1">
              <a:spLocks noChangeArrowheads="1"/>
            </p:cNvSpPr>
            <p:nvPr/>
          </p:nvSpPr>
          <p:spPr bwMode="auto">
            <a:xfrm>
              <a:off x="0" y="11525"/>
              <a:ext cx="15163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www.pvpc.org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3" name="Picture 12" descr="http://www.umass.edu/green/images/N-P%20Affiliates/PVLocalFirst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4191000"/>
            <a:ext cx="2606722" cy="122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9" name="Group 73"/>
          <p:cNvGrpSpPr>
            <a:grpSpLocks/>
          </p:cNvGrpSpPr>
          <p:nvPr/>
        </p:nvGrpSpPr>
        <p:grpSpPr bwMode="auto">
          <a:xfrm>
            <a:off x="1905000" y="5638800"/>
            <a:ext cx="3533775" cy="966787"/>
            <a:chOff x="0" y="0"/>
            <a:chExt cx="35347" cy="9664"/>
          </a:xfrm>
        </p:grpSpPr>
        <p:pic>
          <p:nvPicPr>
            <p:cNvPr id="71" name="Picture 71"/>
            <p:cNvPicPr>
              <a:picLocks noChangeAspect="1"/>
            </p:cNvPicPr>
            <p:nvPr/>
          </p:nvPicPr>
          <p:blipFill>
            <a:blip r:embed="rId5" cstate="print"/>
            <a:srcRect r="40596"/>
            <a:stretch>
              <a:fillRect/>
            </a:stretch>
          </p:blipFill>
          <p:spPr bwMode="auto">
            <a:xfrm>
              <a:off x="0" y="0"/>
              <a:ext cx="35347" cy="6141"/>
            </a:xfrm>
            <a:prstGeom prst="rect">
              <a:avLst/>
            </a:prstGeom>
            <a:noFill/>
          </p:spPr>
        </p:pic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0" y="6686"/>
              <a:ext cx="35337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www.umass.edu/windenergy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182" name="Group 76"/>
          <p:cNvGrpSpPr>
            <a:grpSpLocks/>
          </p:cNvGrpSpPr>
          <p:nvPr/>
        </p:nvGrpSpPr>
        <p:grpSpPr bwMode="auto">
          <a:xfrm>
            <a:off x="6096000" y="4953000"/>
            <a:ext cx="2509838" cy="1498600"/>
            <a:chOff x="0" y="0"/>
            <a:chExt cx="25111" cy="14986"/>
          </a:xfrm>
        </p:grpSpPr>
        <p:pic>
          <p:nvPicPr>
            <p:cNvPr id="74" name="Picture 74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25111" cy="11464"/>
            </a:xfrm>
            <a:prstGeom prst="rect">
              <a:avLst/>
            </a:prstGeom>
            <a:noFill/>
          </p:spPr>
        </p:pic>
        <p:sp>
          <p:nvSpPr>
            <p:cNvPr id="75" name="Text Box 75"/>
            <p:cNvSpPr txBox="1">
              <a:spLocks noChangeArrowheads="1"/>
            </p:cNvSpPr>
            <p:nvPr/>
          </p:nvSpPr>
          <p:spPr bwMode="auto">
            <a:xfrm>
              <a:off x="0" y="12007"/>
              <a:ext cx="25101" cy="29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usgbcma.org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185" name="Group 79"/>
          <p:cNvGrpSpPr>
            <a:grpSpLocks/>
          </p:cNvGrpSpPr>
          <p:nvPr/>
        </p:nvGrpSpPr>
        <p:grpSpPr bwMode="auto">
          <a:xfrm>
            <a:off x="4343400" y="3962400"/>
            <a:ext cx="1458912" cy="1293813"/>
            <a:chOff x="0" y="0"/>
            <a:chExt cx="14592" cy="12934"/>
          </a:xfrm>
        </p:grpSpPr>
        <p:pic>
          <p:nvPicPr>
            <p:cNvPr id="77" name="Picture 77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14466" cy="9416"/>
            </a:xfrm>
            <a:prstGeom prst="rect">
              <a:avLst/>
            </a:prstGeom>
            <a:noFill/>
          </p:spPr>
        </p:pic>
        <p:sp>
          <p:nvSpPr>
            <p:cNvPr id="78" name="Text Box 78"/>
            <p:cNvSpPr txBox="1">
              <a:spLocks noChangeArrowheads="1"/>
            </p:cNvSpPr>
            <p:nvPr/>
          </p:nvSpPr>
          <p:spPr bwMode="auto">
            <a:xfrm>
              <a:off x="0" y="9956"/>
              <a:ext cx="14592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www.rebhc.org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5626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Non-Profit Affiliates</a:t>
            </a:r>
          </a:p>
        </p:txBody>
      </p:sp>
      <p:grpSp>
        <p:nvGrpSpPr>
          <p:cNvPr id="8194" name="Group 274"/>
          <p:cNvGrpSpPr>
            <a:grpSpLocks/>
          </p:cNvGrpSpPr>
          <p:nvPr/>
        </p:nvGrpSpPr>
        <p:grpSpPr bwMode="auto">
          <a:xfrm>
            <a:off x="4419600" y="3886200"/>
            <a:ext cx="3984625" cy="1820862"/>
            <a:chOff x="0" y="0"/>
            <a:chExt cx="39846" cy="18218"/>
          </a:xfrm>
        </p:grpSpPr>
        <p:pic>
          <p:nvPicPr>
            <p:cNvPr id="101" name="Picture 101" descr="http://www.umass.edu/green/images/N-P%20Affiliates/SEBANE%20logo.gif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39814" cy="14573"/>
            </a:xfrm>
            <a:prstGeom prst="rect">
              <a:avLst/>
            </a:prstGeom>
            <a:noFill/>
          </p:spPr>
        </p:pic>
        <p:sp>
          <p:nvSpPr>
            <p:cNvPr id="273" name="Text Box 273"/>
            <p:cNvSpPr txBox="1">
              <a:spLocks noChangeArrowheads="1"/>
            </p:cNvSpPr>
            <p:nvPr/>
          </p:nvSpPr>
          <p:spPr bwMode="auto">
            <a:xfrm>
              <a:off x="0" y="15240"/>
              <a:ext cx="39846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www.sebane.org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197" name="Group 64"/>
          <p:cNvGrpSpPr>
            <a:grpSpLocks/>
          </p:cNvGrpSpPr>
          <p:nvPr/>
        </p:nvGrpSpPr>
        <p:grpSpPr bwMode="auto">
          <a:xfrm>
            <a:off x="381000" y="3276600"/>
            <a:ext cx="3448050" cy="1289050"/>
            <a:chOff x="0" y="0"/>
            <a:chExt cx="34480" cy="12884"/>
          </a:xfrm>
        </p:grpSpPr>
        <p:pic>
          <p:nvPicPr>
            <p:cNvPr id="107" name="Picture 107" descr="http://www.umass.edu/green/images/N-P%20Affiliates/New%20WNE%20Logo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4480" cy="9239"/>
            </a:xfrm>
            <a:prstGeom prst="rect">
              <a:avLst/>
            </a:prstGeom>
            <a:noFill/>
          </p:spPr>
        </p:pic>
        <p:sp>
          <p:nvSpPr>
            <p:cNvPr id="277" name="Text Box 277"/>
            <p:cNvSpPr txBox="1">
              <a:spLocks noChangeArrowheads="1"/>
            </p:cNvSpPr>
            <p:nvPr/>
          </p:nvSpPr>
          <p:spPr bwMode="auto">
            <a:xfrm>
              <a:off x="0" y="9906"/>
              <a:ext cx="34436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www.wne.edu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200" name="Group 276"/>
          <p:cNvGrpSpPr>
            <a:grpSpLocks/>
          </p:cNvGrpSpPr>
          <p:nvPr/>
        </p:nvGrpSpPr>
        <p:grpSpPr bwMode="auto">
          <a:xfrm>
            <a:off x="1752600" y="4953000"/>
            <a:ext cx="1838325" cy="1450975"/>
            <a:chOff x="0" y="0"/>
            <a:chExt cx="18383" cy="14503"/>
          </a:xfrm>
        </p:grpSpPr>
        <p:pic>
          <p:nvPicPr>
            <p:cNvPr id="297" name="Picture 104" descr="UMass Amherst Alumni Association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8383" cy="10953"/>
            </a:xfrm>
            <a:prstGeom prst="rect">
              <a:avLst/>
            </a:prstGeom>
            <a:noFill/>
          </p:spPr>
        </p:pic>
        <p:sp>
          <p:nvSpPr>
            <p:cNvPr id="275" name="Text Box 275"/>
            <p:cNvSpPr txBox="1">
              <a:spLocks noChangeArrowheads="1"/>
            </p:cNvSpPr>
            <p:nvPr/>
          </p:nvSpPr>
          <p:spPr bwMode="auto">
            <a:xfrm>
              <a:off x="0" y="11525"/>
              <a:ext cx="18364" cy="29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1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Calibri" pitchFamily="34" charset="0"/>
                </a:rPr>
                <a:t>www.umassalumni.com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55626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Non-Profit Affiliates</a:t>
            </a: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1" y="3352800"/>
            <a:ext cx="295492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52800"/>
            <a:ext cx="28907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99" y="4572000"/>
            <a:ext cx="217714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495800"/>
            <a:ext cx="34671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5715000"/>
            <a:ext cx="25908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7924800" cy="993775"/>
          </a:xfrm>
        </p:spPr>
        <p:txBody>
          <a:bodyPr/>
          <a:lstStyle/>
          <a:p>
            <a:pPr algn="l" eaLnBrk="1" hangingPunct="1"/>
            <a:r>
              <a:rPr lang="en-US" sz="4800" dirty="0" smtClean="0">
                <a:latin typeface="Script MT Bold" pitchFamily="66" charset="0"/>
              </a:rPr>
              <a:t>CEC ‘10 Session Moderators…</a:t>
            </a:r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3505200"/>
            <a:ext cx="8077200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Brian Beauregard, Holyoke Gas and Electric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Marybeth </a:t>
            </a:r>
            <a:r>
              <a:rPr lang="en-US" sz="2000" dirty="0" smtClean="0"/>
              <a:t>Campbell, Massachusetts Clean Energy Center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Vincent </a:t>
            </a:r>
            <a:r>
              <a:rPr lang="en-US" sz="2000" dirty="0" err="1" smtClean="0"/>
              <a:t>DeVito</a:t>
            </a:r>
            <a:r>
              <a:rPr lang="en-US" sz="2000" dirty="0" smtClean="0"/>
              <a:t>, Institute for Energy &amp; Sustainability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Said </a:t>
            </a:r>
            <a:r>
              <a:rPr lang="en-US" sz="2000" dirty="0" err="1" smtClean="0"/>
              <a:t>Dini</a:t>
            </a:r>
            <a:r>
              <a:rPr lang="en-US" sz="2000" dirty="0" smtClean="0"/>
              <a:t>, Western New England University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Michael </a:t>
            </a:r>
            <a:r>
              <a:rPr lang="en-US" sz="2000" dirty="0" smtClean="0"/>
              <a:t>Ryan, President, ACTION, Association of </a:t>
            </a:r>
            <a:r>
              <a:rPr lang="en-US" sz="2000" dirty="0" err="1" smtClean="0"/>
              <a:t>Cleantech</a:t>
            </a:r>
            <a:r>
              <a:rPr lang="en-US" sz="2000" dirty="0" smtClean="0"/>
              <a:t> </a:t>
            </a:r>
            <a:r>
              <a:rPr lang="en-US" sz="2000" dirty="0" smtClean="0"/>
              <a:t>	Incubators </a:t>
            </a:r>
            <a:r>
              <a:rPr lang="en-US" sz="2000" dirty="0" smtClean="0"/>
              <a:t>of </a:t>
            </a:r>
            <a:r>
              <a:rPr lang="en-US" sz="2000" dirty="0" smtClean="0"/>
              <a:t>New England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err="1" smtClean="0"/>
              <a:t>Jef</a:t>
            </a:r>
            <a:r>
              <a:rPr lang="en-US" sz="2000" dirty="0" smtClean="0"/>
              <a:t> Sharp, </a:t>
            </a:r>
            <a:r>
              <a:rPr lang="en-US" sz="2000" dirty="0" err="1" smtClean="0"/>
              <a:t>Panève</a:t>
            </a:r>
            <a:r>
              <a:rPr lang="en-US" sz="2000" dirty="0" smtClean="0"/>
              <a:t>, </a:t>
            </a:r>
            <a:r>
              <a:rPr lang="en-US" sz="2000" dirty="0" smtClean="0"/>
              <a:t>LLC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smtClean="0"/>
              <a:t>Mike </a:t>
            </a:r>
            <a:r>
              <a:rPr lang="en-US" sz="2000" dirty="0" err="1" smtClean="0"/>
              <a:t>Vedovelli</a:t>
            </a:r>
            <a:r>
              <a:rPr lang="en-US" sz="2000" dirty="0" smtClean="0"/>
              <a:t>, MA Office of Business Development</a:t>
            </a:r>
            <a:endParaRPr lang="en-US" sz="2000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533400" y="51054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4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GOLD</a:t>
            </a:r>
            <a:r>
              <a:rPr lang="en-US" sz="4400" b="0" i="0" dirty="0">
                <a:latin typeface="Script MT Bold" pitchFamily="66" charset="0"/>
              </a:rPr>
              <a:t> </a:t>
            </a:r>
            <a:r>
              <a:rPr lang="en-US" sz="4800" b="0" i="0" dirty="0" smtClean="0">
                <a:latin typeface="Script MT Bold" pitchFamily="66" charset="0"/>
              </a:rPr>
              <a:t>Sponsor</a:t>
            </a:r>
            <a:endParaRPr lang="en-US" sz="4800" b="0" i="0" dirty="0">
              <a:latin typeface="Script MT Bold" pitchFamily="66" charset="0"/>
            </a:endParaRPr>
          </a:p>
        </p:txBody>
      </p:sp>
      <p:pic>
        <p:nvPicPr>
          <p:cNvPr id="6151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0"/>
            <a:ext cx="4910138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2" descr="UMass Amherst - Gre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066800"/>
            <a:ext cx="5943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43000" y="3352800"/>
            <a:ext cx="7010400" cy="2954338"/>
          </a:xfrm>
          <a:prstGeom prst="rect">
            <a:avLst/>
          </a:prstGeom>
          <a:solidFill>
            <a:srgbClr val="9AB864"/>
          </a:solidFill>
          <a:ln w="9525">
            <a:noFill/>
            <a:miter lim="800000"/>
            <a:headEnd/>
            <a:tailEnd/>
          </a:ln>
        </p:spPr>
        <p:txBody>
          <a:bodyPr tIns="640080" bIns="640080">
            <a:spAutoFit/>
          </a:bodyPr>
          <a:lstStyle/>
          <a:p>
            <a:pPr algn="ctr"/>
            <a:r>
              <a:rPr lang="en-US" sz="3600" i="0">
                <a:solidFill>
                  <a:srgbClr val="800000"/>
                </a:solidFill>
                <a:latin typeface="Arial Rounded MT Bold" pitchFamily="34" charset="0"/>
              </a:rPr>
              <a:t>All things GREEN at UMass:</a:t>
            </a:r>
            <a:br>
              <a:rPr lang="en-US" sz="3600" i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sz="3600" i="0">
                <a:latin typeface="Arial Rounded MT Bold" pitchFamily="34" charset="0"/>
              </a:rPr>
              <a:t/>
            </a:r>
            <a:br>
              <a:rPr lang="en-US" sz="3600" i="0">
                <a:latin typeface="Arial Rounded MT Bold" pitchFamily="34" charset="0"/>
              </a:rPr>
            </a:br>
            <a:r>
              <a:rPr lang="en-US" sz="3600" i="0">
                <a:solidFill>
                  <a:srgbClr val="990000"/>
                </a:solidFill>
                <a:latin typeface="Arial Rounded MT Bold" pitchFamily="34" charset="0"/>
              </a:rPr>
              <a:t>www.umass.edu/green</a:t>
            </a:r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590800"/>
            <a:ext cx="8001000" cy="993775"/>
          </a:xfrm>
        </p:spPr>
        <p:txBody>
          <a:bodyPr/>
          <a:lstStyle/>
          <a:p>
            <a:pPr eaLnBrk="1" hangingPunct="1"/>
            <a:r>
              <a:rPr lang="en-US" sz="4800" dirty="0" smtClean="0">
                <a:latin typeface="Script MT Bold" pitchFamily="66" charset="0"/>
              </a:rPr>
              <a:t>Strategy to Develop a Green Regional Economy</a:t>
            </a:r>
            <a:br>
              <a:rPr lang="en-US" sz="4800" dirty="0" smtClean="0">
                <a:latin typeface="Script MT Bold" pitchFamily="66" charset="0"/>
              </a:rPr>
            </a:br>
            <a:endParaRPr lang="en-US" sz="4800" dirty="0" smtClean="0">
              <a:latin typeface="Script MT Bold" pitchFamily="66" charset="0"/>
            </a:endParaRPr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33800"/>
            <a:ext cx="269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TextBox 9"/>
          <p:cNvSpPr txBox="1">
            <a:spLocks noChangeArrowheads="1"/>
          </p:cNvSpPr>
          <p:nvPr/>
        </p:nvSpPr>
        <p:spPr bwMode="auto">
          <a:xfrm>
            <a:off x="1219200" y="4572000"/>
            <a:ext cx="6324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i="0" dirty="0">
                <a:latin typeface="Arial Rounded MT Bold" pitchFamily="34" charset="0"/>
              </a:rPr>
              <a:t>See Conference Notebook or visit </a:t>
            </a:r>
            <a:br>
              <a:rPr lang="en-US" sz="3600" i="0" dirty="0">
                <a:latin typeface="Arial Rounded MT Bold" pitchFamily="34" charset="0"/>
              </a:rPr>
            </a:br>
            <a:r>
              <a:rPr lang="en-US" sz="3600" i="0" dirty="0">
                <a:latin typeface="Arial Rounded MT Bold" pitchFamily="34" charset="0"/>
              </a:rPr>
              <a:t>www.pvpc.org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400" b="0" i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GOLD</a:t>
            </a:r>
            <a:r>
              <a:rPr lang="en-US" sz="4400" b="0" i="0">
                <a:latin typeface="Script MT Bold" pitchFamily="66" charset="0"/>
              </a:rPr>
              <a:t> </a:t>
            </a:r>
            <a:r>
              <a:rPr lang="en-US" sz="4800" b="0" i="0">
                <a:latin typeface="Script MT Bold" pitchFamily="66" charset="0"/>
              </a:rPr>
              <a:t>Sponsor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429000"/>
            <a:ext cx="5429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533400" y="48768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4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GOLD</a:t>
            </a:r>
            <a:r>
              <a:rPr lang="en-US" sz="4400" b="0" i="0" dirty="0">
                <a:latin typeface="Script MT Bold" pitchFamily="66" charset="0"/>
              </a:rPr>
              <a:t> </a:t>
            </a:r>
            <a:r>
              <a:rPr lang="en-US" sz="4800" b="0" i="0" dirty="0" smtClean="0">
                <a:latin typeface="Script MT Bold" pitchFamily="66" charset="0"/>
              </a:rPr>
              <a:t>Sponsor for Session 2C: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4800" b="0" i="0" dirty="0" smtClean="0">
                <a:latin typeface="Script MT Bold" pitchFamily="66" charset="0"/>
              </a:rPr>
              <a:t>Growing Sustainable Communities</a:t>
            </a:r>
          </a:p>
        </p:txBody>
      </p:sp>
      <p:pic>
        <p:nvPicPr>
          <p:cNvPr id="2050" name="Picture 2" descr="E:\for Liz\logos\PEOPL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505200"/>
            <a:ext cx="4893733" cy="914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533400" y="48768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4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GOLD</a:t>
            </a:r>
            <a:r>
              <a:rPr lang="en-US" sz="4400" b="0" i="0" dirty="0">
                <a:latin typeface="Script MT Bold" pitchFamily="66" charset="0"/>
              </a:rPr>
              <a:t> </a:t>
            </a:r>
            <a:r>
              <a:rPr lang="en-US" sz="4800" b="0" i="0" dirty="0" smtClean="0">
                <a:latin typeface="Script MT Bold" pitchFamily="66" charset="0"/>
              </a:rPr>
              <a:t>Sponsor</a:t>
            </a:r>
            <a:endParaRPr lang="en-US" sz="4800" b="0" i="0" dirty="0">
              <a:latin typeface="Script MT Bold" pitchFamily="66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0"/>
            <a:ext cx="2900363" cy="172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SILVER</a:t>
            </a:r>
            <a:r>
              <a:rPr lang="en-US" sz="4400" b="0" i="0">
                <a:latin typeface="Script MT Bold" pitchFamily="66" charset="0"/>
              </a:rPr>
              <a:t> Sponsor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57550"/>
            <a:ext cx="245318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cript MT Bold" pitchFamily="66" charset="0"/>
              </a:rPr>
              <a:t>Conference Supporter</a:t>
            </a:r>
            <a:endParaRPr lang="en-US" sz="4800" b="0" i="0" dirty="0">
              <a:effectLst>
                <a:outerShdw blurRad="38100" dist="38100" dir="2700000" algn="tl">
                  <a:srgbClr val="C0C0C0"/>
                </a:outerShdw>
              </a:effectLst>
              <a:latin typeface="Script MT Bold" pitchFamily="66" charset="0"/>
            </a:endParaRPr>
          </a:p>
        </p:txBody>
      </p:sp>
      <p:pic>
        <p:nvPicPr>
          <p:cNvPr id="12295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438400"/>
            <a:ext cx="1890713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95800"/>
            <a:ext cx="68294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32004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33400" y="51816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Handwriting" pitchFamily="66" charset="0"/>
              </a:rPr>
              <a:t>PLATINUM</a:t>
            </a:r>
            <a:r>
              <a:rPr lang="en-US" sz="4800" b="0" i="0" dirty="0">
                <a:latin typeface="Script MT Bold" pitchFamily="66" charset="0"/>
              </a:rPr>
              <a:t> Sponsor</a:t>
            </a:r>
          </a:p>
        </p:txBody>
      </p:sp>
      <p:pic>
        <p:nvPicPr>
          <p:cNvPr id="13319" name="Picture 7" descr="C_2c_1200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05200"/>
            <a:ext cx="3657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3048000" cy="993775"/>
          </a:xfrm>
        </p:spPr>
        <p:txBody>
          <a:bodyPr/>
          <a:lstStyle/>
          <a:p>
            <a:pPr algn="l" eaLnBrk="1" hangingPunct="1"/>
            <a:r>
              <a:rPr lang="en-US" sz="4800" smtClean="0">
                <a:latin typeface="Script MT Bold" pitchFamily="66" charset="0"/>
              </a:rPr>
              <a:t>Thank You</a:t>
            </a:r>
          </a:p>
        </p:txBody>
      </p:sp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533400" y="53340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4800" b="0" i="0" dirty="0">
                <a:effectLst>
                  <a:outerShdw blurRad="38100" dist="38100" dir="2700000" algn="tl">
                    <a:srgbClr val="C0C0C0"/>
                  </a:outerShdw>
                </a:effectLst>
                <a:latin typeface="Script MT Bold" pitchFamily="66" charset="0"/>
              </a:rPr>
              <a:t>Conference Supporters</a:t>
            </a:r>
          </a:p>
        </p:txBody>
      </p:sp>
      <p:pic>
        <p:nvPicPr>
          <p:cNvPr id="1434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581400"/>
            <a:ext cx="317587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05200"/>
            <a:ext cx="2057400" cy="12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1462</TotalTime>
  <Words>164</Words>
  <Application>Microsoft Office PowerPoint</Application>
  <PresentationFormat>On-screen Show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Thank You</vt:lpstr>
      <vt:lpstr>Thank You</vt:lpstr>
      <vt:lpstr>Thank You</vt:lpstr>
      <vt:lpstr>Thank You</vt:lpstr>
      <vt:lpstr>Thank You</vt:lpstr>
      <vt:lpstr>Thank You</vt:lpstr>
      <vt:lpstr>Thank You</vt:lpstr>
      <vt:lpstr>Thank You</vt:lpstr>
      <vt:lpstr>Thank You</vt:lpstr>
      <vt:lpstr>Thank You</vt:lpstr>
      <vt:lpstr>Thank You</vt:lpstr>
      <vt:lpstr>Non-Profit Affiliates</vt:lpstr>
      <vt:lpstr>Non-Profit Affiliates</vt:lpstr>
      <vt:lpstr>Non-Profit Affiliates</vt:lpstr>
      <vt:lpstr>Non-Profit Affiliates</vt:lpstr>
      <vt:lpstr>Non-Profit Affiliates</vt:lpstr>
      <vt:lpstr>Non-Profit Affiliates</vt:lpstr>
      <vt:lpstr>Non-Profit Affiliates</vt:lpstr>
      <vt:lpstr>CEC ‘10 Session Moderators…</vt:lpstr>
      <vt:lpstr>Slide 20</vt:lpstr>
      <vt:lpstr>Strategy to Develop a Green Regional Economy </vt:lpstr>
    </vt:vector>
  </TitlesOfParts>
  <Company>Amherst, MA 01003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Annual Conference Clean Energy Connections</dc:title>
  <dc:creator>stuiled</dc:creator>
  <cp:lastModifiedBy>Springfield Technical Community College</cp:lastModifiedBy>
  <cp:revision>79</cp:revision>
  <dcterms:created xsi:type="dcterms:W3CDTF">2009-11-03T17:08:50Z</dcterms:created>
  <dcterms:modified xsi:type="dcterms:W3CDTF">2011-11-01T14:48:26Z</dcterms:modified>
</cp:coreProperties>
</file>