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65" r:id="rId4"/>
    <p:sldId id="266" r:id="rId5"/>
    <p:sldId id="267" r:id="rId6"/>
    <p:sldId id="273" r:id="rId7"/>
    <p:sldId id="278" r:id="rId8"/>
    <p:sldId id="271" r:id="rId9"/>
    <p:sldId id="270" r:id="rId10"/>
    <p:sldId id="274" r:id="rId11"/>
    <p:sldId id="272" r:id="rId12"/>
    <p:sldId id="275" r:id="rId13"/>
  </p:sldIdLst>
  <p:sldSz cx="9144000" cy="6858000" type="screen4x3"/>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4C1A"/>
    <a:srgbClr val="996633"/>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63" autoAdjust="0"/>
    <p:restoredTop sz="94660"/>
  </p:normalViewPr>
  <p:slideViewPr>
    <p:cSldViewPr snapToGrid="0">
      <p:cViewPr varScale="1">
        <p:scale>
          <a:sx n="127" d="100"/>
          <a:sy n="127" d="100"/>
        </p:scale>
        <p:origin x="116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EE368C0-8C91-4F62-A588-4422A1998AAB}" type="datetimeFigureOut">
              <a:rPr lang="en-US" smtClean="0"/>
              <a:t>10/5/19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3803561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E368C0-8C91-4F62-A588-4422A1998AAB}" type="datetimeFigureOut">
              <a:rPr lang="en-US" smtClean="0"/>
              <a:t>10/5/19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4011603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E368C0-8C91-4F62-A588-4422A1998AAB}" type="datetimeFigureOut">
              <a:rPr lang="en-US" smtClean="0"/>
              <a:t>10/5/19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908133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E368C0-8C91-4F62-A588-4422A1998AAB}" type="datetimeFigureOut">
              <a:rPr lang="en-US" smtClean="0"/>
              <a:t>10/5/19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3821079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E368C0-8C91-4F62-A588-4422A1998AAB}" type="datetimeFigureOut">
              <a:rPr lang="en-US" smtClean="0"/>
              <a:t>10/5/19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450115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EE368C0-8C91-4F62-A588-4422A1998AAB}" type="datetimeFigureOut">
              <a:rPr lang="en-US" smtClean="0"/>
              <a:t>10/5/19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891952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EE368C0-8C91-4F62-A588-4422A1998AAB}" type="datetimeFigureOut">
              <a:rPr lang="en-US" smtClean="0"/>
              <a:t>10/5/19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167731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E368C0-8C91-4F62-A588-4422A1998AAB}" type="datetimeFigureOut">
              <a:rPr lang="en-US" smtClean="0"/>
              <a:t>10/5/19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1626757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E368C0-8C91-4F62-A588-4422A1998AAB}" type="datetimeFigureOut">
              <a:rPr lang="en-US" smtClean="0"/>
              <a:t>10/5/19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665537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EE368C0-8C91-4F62-A588-4422A1998AAB}" type="datetimeFigureOut">
              <a:rPr lang="en-US" smtClean="0"/>
              <a:t>10/5/19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755516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EE368C0-8C91-4F62-A588-4422A1998AAB}" type="datetimeFigureOut">
              <a:rPr lang="en-US" smtClean="0"/>
              <a:t>10/5/19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1035964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368C0-8C91-4F62-A588-4422A1998AAB}" type="datetimeFigureOut">
              <a:rPr lang="en-US" smtClean="0"/>
              <a:t>10/5/19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AD8175-EFB1-478B-8703-3DCEF27FEBB8}" type="slidenum">
              <a:rPr lang="en-US" smtClean="0"/>
              <a:t>‹#›</a:t>
            </a:fld>
            <a:endParaRPr lang="en-US"/>
          </a:p>
        </p:txBody>
      </p:sp>
    </p:spTree>
    <p:extLst>
      <p:ext uri="{BB962C8B-B14F-4D97-AF65-F5344CB8AC3E}">
        <p14:creationId xmlns:p14="http://schemas.microsoft.com/office/powerpoint/2010/main" val="17642108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00A4598-890F-465F-8D23-748C6AE11B5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2" name="Title 1">
            <a:extLst>
              <a:ext uri="{FF2B5EF4-FFF2-40B4-BE49-F238E27FC236}">
                <a16:creationId xmlns:a16="http://schemas.microsoft.com/office/drawing/2014/main" id="{938CB828-B2F2-42CB-9287-F0E9EECDD8DD}"/>
              </a:ext>
            </a:extLst>
          </p:cNvPr>
          <p:cNvSpPr>
            <a:spLocks noGrp="1"/>
          </p:cNvSpPr>
          <p:nvPr>
            <p:ph type="ctrTitle"/>
          </p:nvPr>
        </p:nvSpPr>
        <p:spPr>
          <a:xfrm>
            <a:off x="0" y="0"/>
            <a:ext cx="9144000" cy="868218"/>
          </a:xfrm>
          <a:solidFill>
            <a:srgbClr val="0070C0">
              <a:alpha val="39000"/>
            </a:srgbClr>
          </a:solidFill>
        </p:spPr>
        <p:txBody>
          <a:bodyPr>
            <a:normAutofit/>
          </a:bodyPr>
          <a:lstStyle/>
          <a:p>
            <a:r>
              <a:rPr lang="en-US" sz="2800" spc="200" dirty="0">
                <a:solidFill>
                  <a:schemeClr val="bg1"/>
                </a:solidFill>
                <a:ea typeface="Arial" panose="020B0604020202020204" pitchFamily="34" charset="0"/>
                <a:cs typeface="Arial" panose="020B0604020202020204" pitchFamily="34" charset="0"/>
              </a:rPr>
              <a:t>RURAL HERITAGE- LANDSCAPES AND BEYOND</a:t>
            </a:r>
            <a:br>
              <a:rPr lang="en-US" sz="2800" spc="200" dirty="0">
                <a:solidFill>
                  <a:schemeClr val="bg1"/>
                </a:solidFill>
                <a:ea typeface="Arial" panose="020B0604020202020204" pitchFamily="34" charset="0"/>
                <a:cs typeface="Arial" panose="020B0604020202020204" pitchFamily="34" charset="0"/>
              </a:rPr>
            </a:br>
            <a:r>
              <a:rPr lang="fr-FR" sz="2800" spc="200" dirty="0">
                <a:solidFill>
                  <a:schemeClr val="bg1"/>
                </a:solidFill>
                <a:ea typeface="Arial" panose="020B0604020202020204" pitchFamily="34" charset="0"/>
                <a:cs typeface="Arial" panose="020B0604020202020204" pitchFamily="34" charset="0"/>
              </a:rPr>
              <a:t>PATRIMOINE RURAL - PAYSAGES ET AU-DELÀ</a:t>
            </a:r>
            <a:endParaRPr lang="en-US" sz="5400" spc="200" dirty="0">
              <a:solidFill>
                <a:schemeClr val="bg1"/>
              </a:solidFill>
            </a:endParaRPr>
          </a:p>
        </p:txBody>
      </p:sp>
      <p:sp>
        <p:nvSpPr>
          <p:cNvPr id="3" name="Subtitle 2">
            <a:extLst>
              <a:ext uri="{FF2B5EF4-FFF2-40B4-BE49-F238E27FC236}">
                <a16:creationId xmlns:a16="http://schemas.microsoft.com/office/drawing/2014/main" id="{381FE19C-1992-4AB4-AE00-0EAF8B731BA1}"/>
              </a:ext>
            </a:extLst>
          </p:cNvPr>
          <p:cNvSpPr>
            <a:spLocks noGrp="1"/>
          </p:cNvSpPr>
          <p:nvPr>
            <p:ph type="subTitle" idx="1"/>
          </p:nvPr>
        </p:nvSpPr>
        <p:spPr>
          <a:xfrm>
            <a:off x="0" y="5689599"/>
            <a:ext cx="9144000" cy="1168399"/>
          </a:xfrm>
          <a:solidFill>
            <a:srgbClr val="996600">
              <a:alpha val="44000"/>
            </a:srgbClr>
          </a:solidFill>
        </p:spPr>
        <p:txBody>
          <a:bodyPr>
            <a:normAutofit fontScale="85000" lnSpcReduction="20000"/>
          </a:bodyPr>
          <a:lstStyle/>
          <a:p>
            <a:pPr>
              <a:spcBef>
                <a:spcPts val="0"/>
              </a:spcBef>
              <a:spcAft>
                <a:spcPts val="200"/>
              </a:spcAft>
            </a:pPr>
            <a:r>
              <a:rPr lang="en-US" sz="2600" dirty="0">
                <a:solidFill>
                  <a:schemeClr val="bg1"/>
                </a:solidFill>
                <a:ea typeface="MS Mincho" panose="02020609040205080304" pitchFamily="49" charset="-128"/>
                <a:cs typeface="Arial" panose="020B0604020202020204" pitchFamily="34" charset="0"/>
              </a:rPr>
              <a:t>ICOMOS Advisory Committee Scientific Symposium </a:t>
            </a:r>
          </a:p>
          <a:p>
            <a:pPr>
              <a:spcBef>
                <a:spcPts val="0"/>
              </a:spcBef>
              <a:spcAft>
                <a:spcPts val="200"/>
              </a:spcAft>
            </a:pPr>
            <a:r>
              <a:rPr lang="fr-FR" sz="2600" dirty="0">
                <a:solidFill>
                  <a:schemeClr val="bg1"/>
                </a:solidFill>
                <a:ea typeface="MS Mincho" panose="02020609040205080304" pitchFamily="49" charset="-128"/>
                <a:cs typeface="Arial" panose="020B0604020202020204" pitchFamily="34" charset="0"/>
              </a:rPr>
              <a:t>Symposium scientifique du Conseil consultatif de l’ICOMOS</a:t>
            </a:r>
          </a:p>
          <a:p>
            <a:pPr>
              <a:spcBef>
                <a:spcPts val="0"/>
              </a:spcBef>
              <a:spcAft>
                <a:spcPts val="200"/>
              </a:spcAft>
            </a:pPr>
            <a:r>
              <a:rPr lang="en-US" dirty="0">
                <a:solidFill>
                  <a:schemeClr val="bg1"/>
                </a:solidFill>
                <a:ea typeface="MS Mincho" panose="02020609040205080304" pitchFamily="49" charset="-128"/>
                <a:cs typeface="Arial" panose="020B0604020202020204" pitchFamily="34" charset="0"/>
              </a:rPr>
              <a:t>17 October 2019 at Marrakesh, Morocco </a:t>
            </a:r>
            <a:endParaRPr lang="en-US" sz="2800" dirty="0">
              <a:solidFill>
                <a:schemeClr val="bg1"/>
              </a:solidFill>
              <a:ea typeface="MS Mincho" panose="02020609040205080304" pitchFamily="49" charset="-128"/>
              <a:cs typeface="Arial" panose="020B0604020202020204" pitchFamily="34" charset="0"/>
            </a:endParaRPr>
          </a:p>
          <a:p>
            <a:pPr>
              <a:spcBef>
                <a:spcPts val="0"/>
              </a:spcBef>
              <a:spcAft>
                <a:spcPts val="500"/>
              </a:spcAft>
            </a:pPr>
            <a:r>
              <a:rPr lang="fr-FR" dirty="0">
                <a:solidFill>
                  <a:schemeClr val="bg1"/>
                </a:solidFill>
                <a:ea typeface="MS Mincho" panose="02020609040205080304" pitchFamily="49" charset="-128"/>
                <a:cs typeface="Arial" panose="020B0604020202020204" pitchFamily="34" charset="0"/>
              </a:rPr>
              <a:t>17 octobre 2019 à Marrakech, Maroc </a:t>
            </a:r>
          </a:p>
          <a:p>
            <a:pPr>
              <a:spcBef>
                <a:spcPts val="0"/>
              </a:spcBef>
              <a:spcAft>
                <a:spcPts val="500"/>
              </a:spcAft>
            </a:pPr>
            <a:endParaRPr lang="en-US" sz="2800" dirty="0">
              <a:ea typeface="MS Mincho" panose="02020609040205080304" pitchFamily="49" charset="-128"/>
              <a:cs typeface="Arial" panose="020B0604020202020204" pitchFamily="34" charset="0"/>
            </a:endParaRPr>
          </a:p>
          <a:p>
            <a:endParaRPr lang="en-US" dirty="0"/>
          </a:p>
        </p:txBody>
      </p:sp>
      <p:sp>
        <p:nvSpPr>
          <p:cNvPr id="10" name="TextBox 9">
            <a:extLst>
              <a:ext uri="{FF2B5EF4-FFF2-40B4-BE49-F238E27FC236}">
                <a16:creationId xmlns:a16="http://schemas.microsoft.com/office/drawing/2014/main" id="{0CDF9B5D-539B-46B8-8BEA-DD89AC576E06}"/>
              </a:ext>
            </a:extLst>
          </p:cNvPr>
          <p:cNvSpPr txBox="1"/>
          <p:nvPr/>
        </p:nvSpPr>
        <p:spPr>
          <a:xfrm>
            <a:off x="0" y="1514763"/>
            <a:ext cx="9144000" cy="830997"/>
          </a:xfrm>
          <a:prstGeom prst="rect">
            <a:avLst/>
          </a:prstGeom>
          <a:solidFill>
            <a:srgbClr val="996633">
              <a:alpha val="47843"/>
            </a:srgbClr>
          </a:solidFill>
        </p:spPr>
        <p:txBody>
          <a:bodyPr wrap="square" rtlCol="0">
            <a:spAutoFit/>
          </a:bodyPr>
          <a:lstStyle/>
          <a:p>
            <a:pPr algn="ctr"/>
            <a:r>
              <a:rPr lang="en-US" sz="2400" dirty="0">
                <a:solidFill>
                  <a:schemeClr val="bg1"/>
                </a:solidFill>
              </a:rPr>
              <a:t>Rural Landscapes: Farm and Forest Heritage in the 21st century</a:t>
            </a:r>
          </a:p>
          <a:p>
            <a:pPr algn="ctr"/>
            <a:r>
              <a:rPr lang="en-US" sz="2400" dirty="0">
                <a:solidFill>
                  <a:schemeClr val="bg1"/>
                </a:solidFill>
              </a:rPr>
              <a:t>Patricia M. O’Donnell, FASLA, AICP, F. US-ICOMOS</a:t>
            </a:r>
          </a:p>
        </p:txBody>
      </p:sp>
    </p:spTree>
    <p:extLst>
      <p:ext uri="{BB962C8B-B14F-4D97-AF65-F5344CB8AC3E}">
        <p14:creationId xmlns:p14="http://schemas.microsoft.com/office/powerpoint/2010/main" val="1191037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2391153-E924-4C3C-BA37-18DA40CB3BC2}"/>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 y="909074"/>
            <a:ext cx="9144000" cy="4401795"/>
          </a:xfrm>
          <a:prstGeom prst="rect">
            <a:avLst/>
          </a:prstGeom>
        </p:spPr>
      </p:pic>
      <p:sp>
        <p:nvSpPr>
          <p:cNvPr id="2" name="Title 1">
            <a:extLst>
              <a:ext uri="{FF2B5EF4-FFF2-40B4-BE49-F238E27FC236}">
                <a16:creationId xmlns:a16="http://schemas.microsoft.com/office/drawing/2014/main" id="{1B9B235C-AE42-4274-9CC6-63D34FC1BE0C}"/>
              </a:ext>
            </a:extLst>
          </p:cNvPr>
          <p:cNvSpPr>
            <a:spLocks noGrp="1"/>
          </p:cNvSpPr>
          <p:nvPr>
            <p:ph type="title"/>
          </p:nvPr>
        </p:nvSpPr>
        <p:spPr>
          <a:xfrm>
            <a:off x="0" y="0"/>
            <a:ext cx="9144000" cy="868218"/>
          </a:xfrm>
        </p:spPr>
        <p:txBody>
          <a:bodyPr>
            <a:normAutofit fontScale="90000"/>
          </a:bodyPr>
          <a:lstStyle/>
          <a:p>
            <a:pPr algn="ctr"/>
            <a:r>
              <a:rPr lang="en-US" sz="3200" dirty="0"/>
              <a:t>Burnt Mountain Forest Preserve Vermont USA</a:t>
            </a:r>
            <a:br>
              <a:rPr lang="en-US" sz="3200" dirty="0"/>
            </a:br>
            <a:r>
              <a:rPr lang="fr-FR" sz="3200" dirty="0"/>
              <a:t>Réserve forestière de </a:t>
            </a:r>
            <a:r>
              <a:rPr lang="fr-FR" sz="3200" dirty="0" err="1"/>
              <a:t>Burnt</a:t>
            </a:r>
            <a:r>
              <a:rPr lang="fr-FR" sz="3200" dirty="0"/>
              <a:t> Mountain, Vermont USA</a:t>
            </a:r>
            <a:endParaRPr lang="en-US" sz="3200" dirty="0"/>
          </a:p>
        </p:txBody>
      </p:sp>
      <p:sp>
        <p:nvSpPr>
          <p:cNvPr id="3" name="Content Placeholder 2">
            <a:extLst>
              <a:ext uri="{FF2B5EF4-FFF2-40B4-BE49-F238E27FC236}">
                <a16:creationId xmlns:a16="http://schemas.microsoft.com/office/drawing/2014/main" id="{86AD2816-60CF-49D8-9B48-E46CA4622D2E}"/>
              </a:ext>
            </a:extLst>
          </p:cNvPr>
          <p:cNvSpPr>
            <a:spLocks noGrp="1"/>
          </p:cNvSpPr>
          <p:nvPr>
            <p:ph idx="1"/>
          </p:nvPr>
        </p:nvSpPr>
        <p:spPr>
          <a:xfrm>
            <a:off x="0" y="5310869"/>
            <a:ext cx="9143999" cy="1267875"/>
          </a:xfrm>
        </p:spPr>
        <p:txBody>
          <a:bodyPr>
            <a:normAutofit fontScale="77500" lnSpcReduction="20000"/>
          </a:bodyPr>
          <a:lstStyle/>
          <a:p>
            <a:pPr>
              <a:lnSpc>
                <a:spcPct val="120000"/>
              </a:lnSpc>
              <a:spcBef>
                <a:spcPts val="0"/>
              </a:spcBef>
              <a:buFont typeface="Wingdings" panose="05000000000000000000" pitchFamily="2" charset="2"/>
              <a:buChar char="§"/>
            </a:pPr>
            <a:r>
              <a:rPr lang="en-US" sz="2400" dirty="0"/>
              <a:t>Nature Conservancy </a:t>
            </a:r>
          </a:p>
          <a:p>
            <a:pPr>
              <a:lnSpc>
                <a:spcPct val="120000"/>
              </a:lnSpc>
              <a:spcBef>
                <a:spcPts val="0"/>
              </a:spcBef>
              <a:buFont typeface="Wingdings" panose="05000000000000000000" pitchFamily="2" charset="2"/>
              <a:buChar char="§"/>
            </a:pPr>
            <a:r>
              <a:rPr lang="en-US" sz="2400" dirty="0"/>
              <a:t>5,500-acres “forever wild” easement - </a:t>
            </a:r>
            <a:r>
              <a:rPr lang="fr-FR" sz="2400" dirty="0"/>
              <a:t>5 500 acres de servitude « toujours sauvage »</a:t>
            </a:r>
            <a:endParaRPr lang="en-US" sz="2400" dirty="0"/>
          </a:p>
          <a:p>
            <a:pPr>
              <a:lnSpc>
                <a:spcPct val="120000"/>
              </a:lnSpc>
              <a:spcBef>
                <a:spcPts val="0"/>
              </a:spcBef>
              <a:buFont typeface="Wingdings" panose="05000000000000000000" pitchFamily="2" charset="2"/>
              <a:buChar char="§"/>
            </a:pPr>
            <a:r>
              <a:rPr lang="en-US" sz="2400" dirty="0"/>
              <a:t>Polluters purchase carbon credits </a:t>
            </a:r>
            <a:r>
              <a:rPr lang="fr-FR" sz="2400" dirty="0"/>
              <a:t>- Les pollueurs achètent des crédits de carbone</a:t>
            </a:r>
          </a:p>
          <a:p>
            <a:pPr>
              <a:lnSpc>
                <a:spcPct val="120000"/>
              </a:lnSpc>
              <a:spcBef>
                <a:spcPts val="0"/>
              </a:spcBef>
              <a:buFont typeface="Wingdings" panose="05000000000000000000" pitchFamily="2" charset="2"/>
              <a:buChar char="§"/>
            </a:pPr>
            <a:r>
              <a:rPr lang="en-US" sz="2400" dirty="0"/>
              <a:t>Funds sustain forest conservation - L</a:t>
            </a:r>
            <a:r>
              <a:rPr lang="fr-FR" sz="2400" dirty="0"/>
              <a:t>es fonds soutiennent la conservation de la forêt</a:t>
            </a:r>
            <a:endParaRPr lang="en-US" sz="2400" dirty="0"/>
          </a:p>
        </p:txBody>
      </p:sp>
      <p:sp>
        <p:nvSpPr>
          <p:cNvPr id="5" name="Rectangle 4">
            <a:extLst>
              <a:ext uri="{FF2B5EF4-FFF2-40B4-BE49-F238E27FC236}">
                <a16:creationId xmlns:a16="http://schemas.microsoft.com/office/drawing/2014/main" id="{5C78EF82-800A-4CD0-B6E1-949CA3257715}"/>
              </a:ext>
            </a:extLst>
          </p:cNvPr>
          <p:cNvSpPr/>
          <p:nvPr/>
        </p:nvSpPr>
        <p:spPr>
          <a:xfrm>
            <a:off x="-1" y="1037232"/>
            <a:ext cx="9144002" cy="923330"/>
          </a:xfrm>
          <a:prstGeom prst="rect">
            <a:avLst/>
          </a:prstGeom>
        </p:spPr>
        <p:txBody>
          <a:bodyPr wrap="square">
            <a:spAutoFit/>
          </a:bodyPr>
          <a:lstStyle/>
          <a:p>
            <a:r>
              <a:rPr lang="en-US" dirty="0"/>
              <a:t>Early estimates suggest that the parcel will yield over 236,772 credits in 10 years (1 credit = 1 metric ton of carbon), equal to removing 38,000 cars from the road. The carbon storage project is anticipated to generate $2 million in revenue over ten years, to support forest conservation.</a:t>
            </a:r>
          </a:p>
        </p:txBody>
      </p:sp>
      <p:sp>
        <p:nvSpPr>
          <p:cNvPr id="8" name="Content Placeholder 2">
            <a:extLst>
              <a:ext uri="{FF2B5EF4-FFF2-40B4-BE49-F238E27FC236}">
                <a16:creationId xmlns:a16="http://schemas.microsoft.com/office/drawing/2014/main" id="{95CD2464-72A1-9E4E-8CBB-D43346F7C6C3}"/>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Patricia M. </a:t>
            </a:r>
            <a:r>
              <a:rPr lang="fr-FR" sz="1200" dirty="0" err="1">
                <a:solidFill>
                  <a:schemeClr val="bg1"/>
                </a:solidFill>
              </a:rPr>
              <a:t>O’Donnell</a:t>
            </a:r>
            <a:r>
              <a:rPr lang="fr-FR" sz="1200" dirty="0">
                <a:solidFill>
                  <a:schemeClr val="bg1"/>
                </a:solidFill>
              </a:rPr>
              <a:t>	                </a:t>
            </a:r>
            <a:fld id="{9CCD5316-B75E-DC4C-9D6F-80CE9ACC8789}" type="slidenum">
              <a:rPr lang="fr-FR" sz="1200" smtClean="0">
                <a:solidFill>
                  <a:schemeClr val="bg1"/>
                </a:solidFill>
              </a:rPr>
              <a:t>10</a:t>
            </a:fld>
            <a:endParaRPr lang="en-US" sz="1200" i="1" dirty="0">
              <a:solidFill>
                <a:schemeClr val="bg1"/>
              </a:solidFill>
            </a:endParaRPr>
          </a:p>
        </p:txBody>
      </p:sp>
    </p:spTree>
    <p:extLst>
      <p:ext uri="{BB962C8B-B14F-4D97-AF65-F5344CB8AC3E}">
        <p14:creationId xmlns:p14="http://schemas.microsoft.com/office/powerpoint/2010/main" val="3805290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B235C-AE42-4274-9CC6-63D34FC1BE0C}"/>
              </a:ext>
            </a:extLst>
          </p:cNvPr>
          <p:cNvSpPr>
            <a:spLocks noGrp="1"/>
          </p:cNvSpPr>
          <p:nvPr>
            <p:ph type="title"/>
          </p:nvPr>
        </p:nvSpPr>
        <p:spPr>
          <a:xfrm>
            <a:off x="0" y="0"/>
            <a:ext cx="9144000" cy="780176"/>
          </a:xfrm>
        </p:spPr>
        <p:txBody>
          <a:bodyPr>
            <a:normAutofit fontScale="90000"/>
          </a:bodyPr>
          <a:lstStyle/>
          <a:p>
            <a:pPr algn="ctr"/>
            <a:r>
              <a:rPr lang="en-US" sz="3200" dirty="0"/>
              <a:t>UN Environment-The World Bank-Germany </a:t>
            </a:r>
            <a:br>
              <a:rPr lang="en-US" sz="3200" dirty="0"/>
            </a:br>
            <a:r>
              <a:rPr lang="en-US" sz="2700" dirty="0"/>
              <a:t>Global Landscapes Forum-</a:t>
            </a:r>
            <a:r>
              <a:rPr lang="fr-FR" sz="2700" dirty="0"/>
              <a:t>Forum mondial sur les paysages</a:t>
            </a:r>
            <a:endParaRPr lang="en-US" sz="3200" dirty="0"/>
          </a:p>
        </p:txBody>
      </p:sp>
      <p:sp>
        <p:nvSpPr>
          <p:cNvPr id="3" name="Content Placeholder 2">
            <a:extLst>
              <a:ext uri="{FF2B5EF4-FFF2-40B4-BE49-F238E27FC236}">
                <a16:creationId xmlns:a16="http://schemas.microsoft.com/office/drawing/2014/main" id="{86AD2816-60CF-49D8-9B48-E46CA4622D2E}"/>
              </a:ext>
            </a:extLst>
          </p:cNvPr>
          <p:cNvSpPr>
            <a:spLocks noGrp="1"/>
          </p:cNvSpPr>
          <p:nvPr>
            <p:ph idx="1"/>
          </p:nvPr>
        </p:nvSpPr>
        <p:spPr>
          <a:xfrm>
            <a:off x="314037" y="4781725"/>
            <a:ext cx="8562108" cy="1797019"/>
          </a:xfrm>
        </p:spPr>
        <p:txBody>
          <a:bodyPr>
            <a:normAutofit fontScale="55000" lnSpcReduction="20000"/>
          </a:bodyPr>
          <a:lstStyle/>
          <a:p>
            <a:pPr>
              <a:lnSpc>
                <a:spcPct val="120000"/>
              </a:lnSpc>
              <a:spcBef>
                <a:spcPts val="0"/>
              </a:spcBef>
              <a:buFont typeface="Wingdings" panose="05000000000000000000" pitchFamily="2" charset="2"/>
              <a:buChar char="§"/>
            </a:pPr>
            <a:r>
              <a:rPr lang="en-US" sz="2400" b="1" dirty="0"/>
              <a:t>Global Landscapes Forum- </a:t>
            </a:r>
            <a:r>
              <a:rPr lang="en-US" sz="2400" dirty="0"/>
              <a:t>Taking a Landscape Approach- seeking to balance competing land use demands, for human well-being and the environment. Creating solutions that consider food and livelihoods, finance, rights, restoration and progress towards climate and development goals.</a:t>
            </a:r>
            <a:r>
              <a:rPr lang="fr-FR" sz="2400" dirty="0"/>
              <a:t> </a:t>
            </a:r>
          </a:p>
          <a:p>
            <a:pPr>
              <a:lnSpc>
                <a:spcPct val="120000"/>
              </a:lnSpc>
              <a:spcBef>
                <a:spcPts val="0"/>
              </a:spcBef>
              <a:buFont typeface="Wingdings" panose="05000000000000000000" pitchFamily="2" charset="2"/>
              <a:buChar char="§"/>
            </a:pPr>
            <a:r>
              <a:rPr lang="fr-FR" sz="2400" b="1" dirty="0"/>
              <a:t>Forum mondial sur les paysages </a:t>
            </a:r>
            <a:r>
              <a:rPr lang="fr-FR" sz="2400" dirty="0"/>
              <a:t>- Adopter une approche paysagère - cherchant à équilibrer les demandes d’utilisation des sols, de bien-être humain et d’environnement. Créer des solutions qui tiennent compte de l’alimentation et des moyens de subsistance, des finances, des droits, de la restauration et des progrès en direction du climat et des objectifs de développement.</a:t>
            </a:r>
            <a:endParaRPr lang="en-US" sz="2400" dirty="0"/>
          </a:p>
          <a:p>
            <a:pPr>
              <a:lnSpc>
                <a:spcPct val="120000"/>
              </a:lnSpc>
              <a:spcBef>
                <a:spcPts val="0"/>
              </a:spcBef>
              <a:buFont typeface="Wingdings" panose="05000000000000000000" pitchFamily="2" charset="2"/>
              <a:buChar char="§"/>
            </a:pPr>
            <a:r>
              <a:rPr lang="en-US" sz="2400" dirty="0"/>
              <a:t>Guided by Agenda 2030, SDGs and Paris Agreement - </a:t>
            </a:r>
            <a:r>
              <a:rPr lang="fr-FR" sz="2400" dirty="0"/>
              <a:t>Guidé par l'Agenda 2030, les ODD et l'Accord de Paris</a:t>
            </a:r>
            <a:endParaRPr lang="en-US" sz="2400" dirty="0"/>
          </a:p>
        </p:txBody>
      </p:sp>
      <p:pic>
        <p:nvPicPr>
          <p:cNvPr id="6" name="Picture 5">
            <a:extLst>
              <a:ext uri="{FF2B5EF4-FFF2-40B4-BE49-F238E27FC236}">
                <a16:creationId xmlns:a16="http://schemas.microsoft.com/office/drawing/2014/main" id="{BADEC5ED-1F36-48BC-BDA8-8739DA5C689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56674" y="831698"/>
            <a:ext cx="6430650" cy="3951802"/>
          </a:xfrm>
          <a:prstGeom prst="rect">
            <a:avLst/>
          </a:prstGeom>
        </p:spPr>
      </p:pic>
      <p:pic>
        <p:nvPicPr>
          <p:cNvPr id="10" name="Picture 9">
            <a:extLst>
              <a:ext uri="{FF2B5EF4-FFF2-40B4-BE49-F238E27FC236}">
                <a16:creationId xmlns:a16="http://schemas.microsoft.com/office/drawing/2014/main" id="{3B59E04C-A278-4B45-88CA-131232DF309D}"/>
              </a:ext>
            </a:extLst>
          </p:cNvPr>
          <p:cNvPicPr>
            <a:picLocks noChangeAspect="1"/>
          </p:cNvPicPr>
          <p:nvPr/>
        </p:nvPicPr>
        <p:blipFill>
          <a:blip r:embed="rId3"/>
          <a:stretch>
            <a:fillRect/>
          </a:stretch>
        </p:blipFill>
        <p:spPr>
          <a:xfrm>
            <a:off x="5961468" y="831698"/>
            <a:ext cx="2105541" cy="695098"/>
          </a:xfrm>
          <a:prstGeom prst="rect">
            <a:avLst/>
          </a:prstGeom>
        </p:spPr>
      </p:pic>
      <p:sp>
        <p:nvSpPr>
          <p:cNvPr id="7" name="Content Placeholder 2">
            <a:extLst>
              <a:ext uri="{FF2B5EF4-FFF2-40B4-BE49-F238E27FC236}">
                <a16:creationId xmlns:a16="http://schemas.microsoft.com/office/drawing/2014/main" id="{7C9FBFC0-281F-2F47-AC51-753D5E74B6CD}"/>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Patricia M. </a:t>
            </a:r>
            <a:r>
              <a:rPr lang="fr-FR" sz="1200" dirty="0" err="1">
                <a:solidFill>
                  <a:schemeClr val="bg1"/>
                </a:solidFill>
              </a:rPr>
              <a:t>O’Donnell</a:t>
            </a:r>
            <a:r>
              <a:rPr lang="fr-FR" sz="1200" dirty="0">
                <a:solidFill>
                  <a:schemeClr val="bg1"/>
                </a:solidFill>
              </a:rPr>
              <a:t>	                </a:t>
            </a:r>
            <a:fld id="{9CCD5316-B75E-DC4C-9D6F-80CE9ACC8789}" type="slidenum">
              <a:rPr lang="fr-FR" sz="1200" smtClean="0">
                <a:solidFill>
                  <a:schemeClr val="bg1"/>
                </a:solidFill>
              </a:rPr>
              <a:t>11</a:t>
            </a:fld>
            <a:endParaRPr lang="en-US" sz="1200" i="1" dirty="0">
              <a:solidFill>
                <a:schemeClr val="bg1"/>
              </a:solidFill>
            </a:endParaRPr>
          </a:p>
        </p:txBody>
      </p:sp>
    </p:spTree>
    <p:extLst>
      <p:ext uri="{BB962C8B-B14F-4D97-AF65-F5344CB8AC3E}">
        <p14:creationId xmlns:p14="http://schemas.microsoft.com/office/powerpoint/2010/main" val="2556082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84B422-B40D-4204-9477-AE0A38E21B5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4031"/>
          <a:stretch/>
        </p:blipFill>
        <p:spPr>
          <a:xfrm>
            <a:off x="-3" y="0"/>
            <a:ext cx="9144000" cy="6313568"/>
          </a:xfrm>
          <a:prstGeom prst="rect">
            <a:avLst/>
          </a:prstGeom>
        </p:spPr>
      </p:pic>
      <p:sp>
        <p:nvSpPr>
          <p:cNvPr id="2" name="Title 1">
            <a:extLst>
              <a:ext uri="{FF2B5EF4-FFF2-40B4-BE49-F238E27FC236}">
                <a16:creationId xmlns:a16="http://schemas.microsoft.com/office/drawing/2014/main" id="{1B9B235C-AE42-4274-9CC6-63D34FC1BE0C}"/>
              </a:ext>
            </a:extLst>
          </p:cNvPr>
          <p:cNvSpPr>
            <a:spLocks noGrp="1"/>
          </p:cNvSpPr>
          <p:nvPr>
            <p:ph type="title"/>
          </p:nvPr>
        </p:nvSpPr>
        <p:spPr>
          <a:xfrm>
            <a:off x="0" y="0"/>
            <a:ext cx="9144000" cy="868218"/>
          </a:xfrm>
          <a:solidFill>
            <a:srgbClr val="0070C0">
              <a:alpha val="38000"/>
            </a:srgbClr>
          </a:solidFill>
        </p:spPr>
        <p:txBody>
          <a:bodyPr>
            <a:normAutofit fontScale="90000"/>
          </a:bodyPr>
          <a:lstStyle/>
          <a:p>
            <a:pPr algn="ctr"/>
            <a:r>
              <a:rPr lang="en-US" sz="3200" dirty="0">
                <a:solidFill>
                  <a:schemeClr val="bg1"/>
                </a:solidFill>
              </a:rPr>
              <a:t>Farms, Forests the Way Forward </a:t>
            </a:r>
            <a:br>
              <a:rPr lang="en-US" sz="3200" dirty="0">
                <a:solidFill>
                  <a:schemeClr val="bg1"/>
                </a:solidFill>
              </a:rPr>
            </a:br>
            <a:r>
              <a:rPr lang="fr-FR" sz="3200" dirty="0">
                <a:solidFill>
                  <a:schemeClr val="bg1"/>
                </a:solidFill>
              </a:rPr>
              <a:t>Fermes et forêts, la voie à suivre</a:t>
            </a:r>
            <a:endParaRPr lang="en-US" sz="3200" dirty="0">
              <a:solidFill>
                <a:schemeClr val="bg1"/>
              </a:solidFill>
            </a:endParaRPr>
          </a:p>
        </p:txBody>
      </p:sp>
      <p:sp>
        <p:nvSpPr>
          <p:cNvPr id="3" name="Content Placeholder 2">
            <a:extLst>
              <a:ext uri="{FF2B5EF4-FFF2-40B4-BE49-F238E27FC236}">
                <a16:creationId xmlns:a16="http://schemas.microsoft.com/office/drawing/2014/main" id="{86AD2816-60CF-49D8-9B48-E46CA4622D2E}"/>
              </a:ext>
            </a:extLst>
          </p:cNvPr>
          <p:cNvSpPr>
            <a:spLocks noGrp="1"/>
          </p:cNvSpPr>
          <p:nvPr>
            <p:ph idx="1"/>
          </p:nvPr>
        </p:nvSpPr>
        <p:spPr>
          <a:xfrm>
            <a:off x="0" y="868218"/>
            <a:ext cx="9143999" cy="2235710"/>
          </a:xfrm>
          <a:solidFill>
            <a:srgbClr val="0070C0">
              <a:alpha val="38000"/>
            </a:srgbClr>
          </a:solidFill>
        </p:spPr>
        <p:txBody>
          <a:bodyPr>
            <a:normAutofit fontScale="70000" lnSpcReduction="20000"/>
          </a:bodyPr>
          <a:lstStyle/>
          <a:p>
            <a:pPr>
              <a:lnSpc>
                <a:spcPct val="120000"/>
              </a:lnSpc>
              <a:spcBef>
                <a:spcPts val="0"/>
              </a:spcBef>
              <a:buFont typeface="Wingdings" panose="05000000000000000000" pitchFamily="2" charset="2"/>
              <a:buChar char="§"/>
            </a:pPr>
            <a:r>
              <a:rPr lang="en-US" sz="2400" dirty="0">
                <a:solidFill>
                  <a:schemeClr val="bg1"/>
                </a:solidFill>
              </a:rPr>
              <a:t>Activate SDGs locally – </a:t>
            </a:r>
            <a:r>
              <a:rPr lang="fr-FR" sz="2400" dirty="0">
                <a:solidFill>
                  <a:schemeClr val="bg1"/>
                </a:solidFill>
              </a:rPr>
              <a:t>Activer les </a:t>
            </a:r>
            <a:r>
              <a:rPr lang="fr-FR" sz="2400" dirty="0" err="1">
                <a:solidFill>
                  <a:schemeClr val="bg1"/>
                </a:solidFill>
              </a:rPr>
              <a:t>SDGs</a:t>
            </a:r>
            <a:r>
              <a:rPr lang="fr-FR" sz="2400" dirty="0">
                <a:solidFill>
                  <a:schemeClr val="bg1"/>
                </a:solidFill>
              </a:rPr>
              <a:t> localement</a:t>
            </a:r>
          </a:p>
          <a:p>
            <a:pPr>
              <a:lnSpc>
                <a:spcPct val="120000"/>
              </a:lnSpc>
              <a:spcBef>
                <a:spcPts val="0"/>
              </a:spcBef>
              <a:buFont typeface="Wingdings" panose="05000000000000000000" pitchFamily="2" charset="2"/>
              <a:buChar char="§"/>
            </a:pPr>
            <a:r>
              <a:rPr lang="en-US" sz="2400" dirty="0">
                <a:solidFill>
                  <a:schemeClr val="bg1"/>
                </a:solidFill>
              </a:rPr>
              <a:t>Innovate to be sustainable - </a:t>
            </a:r>
            <a:r>
              <a:rPr lang="fr-FR" sz="2400" dirty="0">
                <a:solidFill>
                  <a:schemeClr val="bg1"/>
                </a:solidFill>
              </a:rPr>
              <a:t>Innover pour être durable</a:t>
            </a:r>
          </a:p>
          <a:p>
            <a:pPr>
              <a:lnSpc>
                <a:spcPct val="120000"/>
              </a:lnSpc>
              <a:spcBef>
                <a:spcPts val="0"/>
              </a:spcBef>
              <a:buFont typeface="Wingdings" panose="05000000000000000000" pitchFamily="2" charset="2"/>
              <a:buChar char="§"/>
            </a:pPr>
            <a:r>
              <a:rPr lang="en-US" sz="2400" dirty="0">
                <a:solidFill>
                  <a:schemeClr val="bg1"/>
                </a:solidFill>
              </a:rPr>
              <a:t>Fund action, Global Landscapes Forum </a:t>
            </a:r>
            <a:r>
              <a:rPr lang="fr-FR" sz="2400" dirty="0">
                <a:solidFill>
                  <a:schemeClr val="bg1"/>
                </a:solidFill>
              </a:rPr>
              <a:t>-  Action de financement </a:t>
            </a:r>
          </a:p>
          <a:p>
            <a:pPr>
              <a:lnSpc>
                <a:spcPct val="120000"/>
              </a:lnSpc>
              <a:spcBef>
                <a:spcPts val="0"/>
              </a:spcBef>
              <a:buFont typeface="Wingdings" panose="05000000000000000000" pitchFamily="2" charset="2"/>
              <a:buChar char="§"/>
            </a:pPr>
            <a:r>
              <a:rPr lang="en-US" sz="2400" dirty="0">
                <a:solidFill>
                  <a:schemeClr val="bg1"/>
                </a:solidFill>
              </a:rPr>
              <a:t>Employ carbon credits- </a:t>
            </a:r>
            <a:r>
              <a:rPr lang="fr-FR" sz="2400" dirty="0">
                <a:solidFill>
                  <a:schemeClr val="bg1"/>
                </a:solidFill>
              </a:rPr>
              <a:t>Employer des crédits carbone</a:t>
            </a:r>
          </a:p>
          <a:p>
            <a:pPr>
              <a:lnSpc>
                <a:spcPct val="120000"/>
              </a:lnSpc>
              <a:spcBef>
                <a:spcPts val="0"/>
              </a:spcBef>
              <a:buFont typeface="Wingdings" panose="05000000000000000000" pitchFamily="2" charset="2"/>
              <a:buChar char="§"/>
            </a:pPr>
            <a:r>
              <a:rPr lang="en-US" sz="2400" dirty="0">
                <a:solidFill>
                  <a:schemeClr val="bg1"/>
                </a:solidFill>
              </a:rPr>
              <a:t>Foster conservation, best practices anglais -</a:t>
            </a:r>
            <a:r>
              <a:rPr lang="fr-FR" sz="2400" dirty="0">
                <a:solidFill>
                  <a:schemeClr val="bg1"/>
                </a:solidFill>
              </a:rPr>
              <a:t>Favoriser la conservation, les meilleures pratiques </a:t>
            </a:r>
          </a:p>
          <a:p>
            <a:pPr>
              <a:lnSpc>
                <a:spcPct val="120000"/>
              </a:lnSpc>
              <a:spcBef>
                <a:spcPts val="0"/>
              </a:spcBef>
              <a:buFont typeface="Wingdings" panose="05000000000000000000" pitchFamily="2" charset="2"/>
              <a:buChar char="§"/>
            </a:pPr>
            <a:r>
              <a:rPr lang="en-US" sz="2400" dirty="0">
                <a:solidFill>
                  <a:schemeClr val="bg1"/>
                </a:solidFill>
              </a:rPr>
              <a:t>Alleviate farm family poverty SDG 8 - </a:t>
            </a:r>
            <a:r>
              <a:rPr lang="fr-FR" sz="2400" dirty="0">
                <a:solidFill>
                  <a:schemeClr val="bg1"/>
                </a:solidFill>
              </a:rPr>
              <a:t>Réduire la pauvreté des familles d'agriculteurs SDG 8 </a:t>
            </a:r>
          </a:p>
          <a:p>
            <a:pPr>
              <a:lnSpc>
                <a:spcPct val="120000"/>
              </a:lnSpc>
              <a:spcBef>
                <a:spcPts val="0"/>
              </a:spcBef>
              <a:buFont typeface="Wingdings" panose="05000000000000000000" pitchFamily="2" charset="2"/>
              <a:buChar char="§"/>
            </a:pPr>
            <a:r>
              <a:rPr lang="en-US" sz="2400" dirty="0">
                <a:solidFill>
                  <a:schemeClr val="bg1"/>
                </a:solidFill>
              </a:rPr>
              <a:t>Advocate for productive landscapes, LALI </a:t>
            </a:r>
            <a:r>
              <a:rPr lang="fr-FR" sz="2400" dirty="0">
                <a:solidFill>
                  <a:schemeClr val="bg1"/>
                </a:solidFill>
              </a:rPr>
              <a:t>- familles d'agriculteurs </a:t>
            </a:r>
          </a:p>
          <a:p>
            <a:pPr>
              <a:lnSpc>
                <a:spcPct val="120000"/>
              </a:lnSpc>
              <a:spcBef>
                <a:spcPts val="0"/>
              </a:spcBef>
              <a:buFont typeface="Wingdings" panose="05000000000000000000" pitchFamily="2" charset="2"/>
              <a:buChar char="§"/>
            </a:pPr>
            <a:r>
              <a:rPr lang="en-US" sz="2400" dirty="0">
                <a:solidFill>
                  <a:schemeClr val="bg1"/>
                </a:solidFill>
              </a:rPr>
              <a:t>Support traditions - </a:t>
            </a:r>
            <a:r>
              <a:rPr lang="en-US" sz="2400" dirty="0" err="1">
                <a:solidFill>
                  <a:schemeClr val="bg1"/>
                </a:solidFill>
              </a:rPr>
              <a:t>Soutenir</a:t>
            </a:r>
            <a:r>
              <a:rPr lang="en-US" sz="2400" dirty="0">
                <a:solidFill>
                  <a:schemeClr val="bg1"/>
                </a:solidFill>
              </a:rPr>
              <a:t> les traditions</a:t>
            </a:r>
          </a:p>
        </p:txBody>
      </p:sp>
      <p:pic>
        <p:nvPicPr>
          <p:cNvPr id="7" name="Picture 6">
            <a:extLst>
              <a:ext uri="{FF2B5EF4-FFF2-40B4-BE49-F238E27FC236}">
                <a16:creationId xmlns:a16="http://schemas.microsoft.com/office/drawing/2014/main" id="{A7E8DC02-3F38-4E5A-B562-29CEA91DE7A8}"/>
              </a:ext>
            </a:extLst>
          </p:cNvPr>
          <p:cNvPicPr>
            <a:picLocks noChangeAspect="1"/>
          </p:cNvPicPr>
          <p:nvPr/>
        </p:nvPicPr>
        <p:blipFill>
          <a:blip r:embed="rId3"/>
          <a:stretch>
            <a:fillRect/>
          </a:stretch>
        </p:blipFill>
        <p:spPr>
          <a:xfrm>
            <a:off x="-2" y="6048392"/>
            <a:ext cx="9144000" cy="530352"/>
          </a:xfrm>
          <a:prstGeom prst="rect">
            <a:avLst/>
          </a:prstGeom>
        </p:spPr>
      </p:pic>
      <p:sp>
        <p:nvSpPr>
          <p:cNvPr id="8" name="Content Placeholder 2">
            <a:extLst>
              <a:ext uri="{FF2B5EF4-FFF2-40B4-BE49-F238E27FC236}">
                <a16:creationId xmlns:a16="http://schemas.microsoft.com/office/drawing/2014/main" id="{059F108C-AEC7-3D4B-9EF0-03BE44AF2DB5}"/>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Patricia M. </a:t>
            </a:r>
            <a:r>
              <a:rPr lang="fr-FR" sz="1200" dirty="0" err="1">
                <a:solidFill>
                  <a:schemeClr val="bg1"/>
                </a:solidFill>
              </a:rPr>
              <a:t>O’Donnell</a:t>
            </a:r>
            <a:r>
              <a:rPr lang="fr-FR" sz="1200" dirty="0">
                <a:solidFill>
                  <a:schemeClr val="bg1"/>
                </a:solidFill>
              </a:rPr>
              <a:t>	                </a:t>
            </a:r>
            <a:fld id="{9CCD5316-B75E-DC4C-9D6F-80CE9ACC8789}" type="slidenum">
              <a:rPr lang="fr-FR" sz="1200" smtClean="0">
                <a:solidFill>
                  <a:schemeClr val="bg1"/>
                </a:solidFill>
              </a:rPr>
              <a:t>12</a:t>
            </a:fld>
            <a:endParaRPr lang="en-US" sz="1200" i="1" dirty="0">
              <a:solidFill>
                <a:schemeClr val="bg1"/>
              </a:solidFill>
            </a:endParaRPr>
          </a:p>
        </p:txBody>
      </p:sp>
    </p:spTree>
    <p:extLst>
      <p:ext uri="{BB962C8B-B14F-4D97-AF65-F5344CB8AC3E}">
        <p14:creationId xmlns:p14="http://schemas.microsoft.com/office/powerpoint/2010/main" val="2017574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6F3054B-8796-479D-9761-BB5F07B231B1}"/>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9144000" cy="6578744"/>
          </a:xfrm>
          <a:prstGeom prst="rect">
            <a:avLst/>
          </a:prstGeom>
        </p:spPr>
      </p:pic>
      <p:sp>
        <p:nvSpPr>
          <p:cNvPr id="3" name="Content Placeholder 2">
            <a:extLst>
              <a:ext uri="{FF2B5EF4-FFF2-40B4-BE49-F238E27FC236}">
                <a16:creationId xmlns:a16="http://schemas.microsoft.com/office/drawing/2014/main" id="{86AD2816-60CF-49D8-9B48-E46CA4622D2E}"/>
              </a:ext>
            </a:extLst>
          </p:cNvPr>
          <p:cNvSpPr>
            <a:spLocks noGrp="1"/>
          </p:cNvSpPr>
          <p:nvPr>
            <p:ph idx="1"/>
          </p:nvPr>
        </p:nvSpPr>
        <p:spPr>
          <a:xfrm>
            <a:off x="0" y="5100506"/>
            <a:ext cx="9143997" cy="1478238"/>
          </a:xfrm>
        </p:spPr>
        <p:txBody>
          <a:bodyPr>
            <a:normAutofit lnSpcReduction="10000"/>
          </a:bodyPr>
          <a:lstStyle/>
          <a:p>
            <a:pPr>
              <a:lnSpc>
                <a:spcPct val="120000"/>
              </a:lnSpc>
              <a:spcBef>
                <a:spcPts val="0"/>
              </a:spcBef>
              <a:buFont typeface="Wingdings" panose="05000000000000000000" pitchFamily="2" charset="2"/>
              <a:buChar char="§"/>
            </a:pPr>
            <a:r>
              <a:rPr lang="en-US" sz="1600" dirty="0">
                <a:solidFill>
                  <a:schemeClr val="bg1"/>
                </a:solidFill>
              </a:rPr>
              <a:t>No farmers no food </a:t>
            </a:r>
            <a:r>
              <a:rPr lang="fr-FR" sz="1600" dirty="0">
                <a:solidFill>
                  <a:schemeClr val="bg1"/>
                </a:solidFill>
              </a:rPr>
              <a:t>-  Pas d'agriculteurs, pas de nourriture</a:t>
            </a:r>
          </a:p>
          <a:p>
            <a:pPr>
              <a:lnSpc>
                <a:spcPct val="120000"/>
              </a:lnSpc>
              <a:spcBef>
                <a:spcPts val="0"/>
              </a:spcBef>
              <a:buFont typeface="Wingdings" panose="05000000000000000000" pitchFamily="2" charset="2"/>
              <a:buChar char="§"/>
            </a:pPr>
            <a:r>
              <a:rPr lang="en-US" sz="1600" dirty="0">
                <a:solidFill>
                  <a:schemeClr val="bg1"/>
                </a:solidFill>
              </a:rPr>
              <a:t>Sustain culture/society/economy/environment - </a:t>
            </a:r>
            <a:r>
              <a:rPr lang="fr-FR" sz="1600" dirty="0">
                <a:solidFill>
                  <a:schemeClr val="bg1"/>
                </a:solidFill>
              </a:rPr>
              <a:t>Soutenir culture / société / économie / 'environnement</a:t>
            </a:r>
          </a:p>
          <a:p>
            <a:pPr>
              <a:lnSpc>
                <a:spcPct val="120000"/>
              </a:lnSpc>
              <a:spcBef>
                <a:spcPts val="0"/>
              </a:spcBef>
              <a:buFont typeface="Wingdings" panose="05000000000000000000" pitchFamily="2" charset="2"/>
              <a:buChar char="§"/>
            </a:pPr>
            <a:r>
              <a:rPr lang="en-US" sz="1600" dirty="0">
                <a:solidFill>
                  <a:schemeClr val="bg1"/>
                </a:solidFill>
              </a:rPr>
              <a:t>Improve land tenure security </a:t>
            </a:r>
            <a:r>
              <a:rPr lang="fr-FR" sz="1600" dirty="0">
                <a:solidFill>
                  <a:schemeClr val="bg1"/>
                </a:solidFill>
              </a:rPr>
              <a:t>- Améliorer la sécurité du régime foncier</a:t>
            </a:r>
          </a:p>
          <a:p>
            <a:pPr>
              <a:lnSpc>
                <a:spcPct val="120000"/>
              </a:lnSpc>
              <a:spcBef>
                <a:spcPts val="0"/>
              </a:spcBef>
              <a:buFont typeface="Wingdings" panose="05000000000000000000" pitchFamily="2" charset="2"/>
              <a:buChar char="§"/>
            </a:pPr>
            <a:r>
              <a:rPr lang="en-US" sz="1600" dirty="0">
                <a:solidFill>
                  <a:schemeClr val="bg1"/>
                </a:solidFill>
              </a:rPr>
              <a:t>Increased monoculture farming </a:t>
            </a:r>
            <a:r>
              <a:rPr lang="fr-FR" sz="1600" dirty="0">
                <a:solidFill>
                  <a:schemeClr val="bg1"/>
                </a:solidFill>
              </a:rPr>
              <a:t>- Augmentation de la monoculture </a:t>
            </a:r>
          </a:p>
          <a:p>
            <a:pPr>
              <a:lnSpc>
                <a:spcPct val="120000"/>
              </a:lnSpc>
              <a:spcBef>
                <a:spcPts val="0"/>
              </a:spcBef>
              <a:buFont typeface="Wingdings" panose="05000000000000000000" pitchFamily="2" charset="2"/>
              <a:buChar char="§"/>
            </a:pPr>
            <a:r>
              <a:rPr lang="en-US" sz="1600" dirty="0">
                <a:solidFill>
                  <a:schemeClr val="bg1"/>
                </a:solidFill>
              </a:rPr>
              <a:t>Decrease diverse small plot farming - </a:t>
            </a:r>
            <a:r>
              <a:rPr lang="fr-FR" sz="1600" dirty="0">
                <a:solidFill>
                  <a:schemeClr val="bg1"/>
                </a:solidFill>
              </a:rPr>
              <a:t>Diminuer la diversité des petites exploitations agricoles</a:t>
            </a:r>
          </a:p>
        </p:txBody>
      </p:sp>
      <p:sp>
        <p:nvSpPr>
          <p:cNvPr id="4" name="Content Placeholder 2">
            <a:extLst>
              <a:ext uri="{FF2B5EF4-FFF2-40B4-BE49-F238E27FC236}">
                <a16:creationId xmlns:a16="http://schemas.microsoft.com/office/drawing/2014/main"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Patricia M. </a:t>
            </a:r>
            <a:r>
              <a:rPr lang="fr-FR" sz="1200" dirty="0" err="1">
                <a:solidFill>
                  <a:schemeClr val="bg1"/>
                </a:solidFill>
              </a:rPr>
              <a:t>O’Donnell</a:t>
            </a:r>
            <a:r>
              <a:rPr lang="fr-FR" sz="1200" dirty="0">
                <a:solidFill>
                  <a:schemeClr val="bg1"/>
                </a:solidFill>
              </a:rPr>
              <a:t>	              </a:t>
            </a:r>
            <a:fld id="{5CE8EE3D-AC83-A240-A6BE-D1A16D18A242}" type="slidenum">
              <a:rPr lang="fr-FR" sz="1200" smtClean="0">
                <a:solidFill>
                  <a:schemeClr val="bg1"/>
                </a:solidFill>
              </a:rPr>
              <a:t>2</a:t>
            </a:fld>
            <a:endParaRPr lang="en-US" sz="1200" i="1" dirty="0">
              <a:solidFill>
                <a:schemeClr val="bg1"/>
              </a:solidFill>
            </a:endParaRPr>
          </a:p>
        </p:txBody>
      </p:sp>
      <p:sp>
        <p:nvSpPr>
          <p:cNvPr id="8" name="Title 1">
            <a:extLst>
              <a:ext uri="{FF2B5EF4-FFF2-40B4-BE49-F238E27FC236}">
                <a16:creationId xmlns:a16="http://schemas.microsoft.com/office/drawing/2014/main" id="{A0A927C0-D6CA-4EA7-8E90-54756A2DD72B}"/>
              </a:ext>
            </a:extLst>
          </p:cNvPr>
          <p:cNvSpPr>
            <a:spLocks noGrp="1"/>
          </p:cNvSpPr>
          <p:nvPr>
            <p:ph type="title"/>
          </p:nvPr>
        </p:nvSpPr>
        <p:spPr>
          <a:xfrm>
            <a:off x="-1" y="0"/>
            <a:ext cx="9143998" cy="977114"/>
          </a:xfrm>
          <a:solidFill>
            <a:srgbClr val="244C1A">
              <a:alpha val="70000"/>
            </a:srgbClr>
          </a:solidFill>
        </p:spPr>
        <p:txBody>
          <a:bodyPr>
            <a:noAutofit/>
          </a:bodyPr>
          <a:lstStyle/>
          <a:p>
            <a:pPr algn="ctr">
              <a:lnSpc>
                <a:spcPct val="100000"/>
              </a:lnSpc>
              <a:spcBef>
                <a:spcPts val="0"/>
              </a:spcBef>
            </a:pPr>
            <a:r>
              <a:rPr lang="en-US" sz="2800" dirty="0">
                <a:solidFill>
                  <a:schemeClr val="bg1"/>
                </a:solidFill>
                <a:ea typeface="+mn-ea"/>
                <a:cs typeface="+mn-cs"/>
              </a:rPr>
              <a:t>Challenges for Rural Farms of Productive Landscapes</a:t>
            </a:r>
            <a:br>
              <a:rPr lang="en-US" sz="2800" dirty="0">
                <a:solidFill>
                  <a:schemeClr val="bg1"/>
                </a:solidFill>
                <a:ea typeface="+mn-ea"/>
                <a:cs typeface="+mn-cs"/>
              </a:rPr>
            </a:br>
            <a:r>
              <a:rPr lang="fr-FR" sz="2800" dirty="0">
                <a:solidFill>
                  <a:schemeClr val="bg1"/>
                </a:solidFill>
                <a:ea typeface="+mn-ea"/>
                <a:cs typeface="+mn-cs"/>
              </a:rPr>
              <a:t>Défis pour les fermes rurales de paysages productifs</a:t>
            </a:r>
            <a:endParaRPr lang="en-US" sz="2800" dirty="0">
              <a:solidFill>
                <a:schemeClr val="bg1"/>
              </a:solidFill>
              <a:ea typeface="+mn-ea"/>
              <a:cs typeface="+mn-cs"/>
            </a:endParaRPr>
          </a:p>
        </p:txBody>
      </p:sp>
    </p:spTree>
    <p:extLst>
      <p:ext uri="{BB962C8B-B14F-4D97-AF65-F5344CB8AC3E}">
        <p14:creationId xmlns:p14="http://schemas.microsoft.com/office/powerpoint/2010/main" val="2017091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2FF90AC-5BAB-4E44-8C12-593B54005576}"/>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 y="0"/>
            <a:ext cx="9144000" cy="6606453"/>
          </a:xfrm>
          <a:prstGeom prst="rect">
            <a:avLst/>
          </a:prstGeom>
        </p:spPr>
      </p:pic>
      <p:sp>
        <p:nvSpPr>
          <p:cNvPr id="2" name="Title 1">
            <a:extLst>
              <a:ext uri="{FF2B5EF4-FFF2-40B4-BE49-F238E27FC236}">
                <a16:creationId xmlns:a16="http://schemas.microsoft.com/office/drawing/2014/main" id="{1B9B235C-AE42-4274-9CC6-63D34FC1BE0C}"/>
              </a:ext>
            </a:extLst>
          </p:cNvPr>
          <p:cNvSpPr>
            <a:spLocks noGrp="1"/>
          </p:cNvSpPr>
          <p:nvPr>
            <p:ph type="title"/>
          </p:nvPr>
        </p:nvSpPr>
        <p:spPr>
          <a:xfrm>
            <a:off x="0" y="0"/>
            <a:ext cx="9144000" cy="868218"/>
          </a:xfrm>
          <a:solidFill>
            <a:srgbClr val="244C1A">
              <a:alpha val="70000"/>
            </a:srgbClr>
          </a:solidFill>
        </p:spPr>
        <p:txBody>
          <a:bodyPr>
            <a:noAutofit/>
          </a:bodyPr>
          <a:lstStyle/>
          <a:p>
            <a:pPr algn="ctr">
              <a:lnSpc>
                <a:spcPct val="100000"/>
              </a:lnSpc>
              <a:spcBef>
                <a:spcPts val="0"/>
              </a:spcBef>
            </a:pPr>
            <a:r>
              <a:rPr lang="en-US" sz="2800" dirty="0">
                <a:solidFill>
                  <a:schemeClr val="bg1"/>
                </a:solidFill>
                <a:ea typeface="+mn-ea"/>
                <a:cs typeface="+mn-cs"/>
              </a:rPr>
              <a:t>Challenges for Rural Farmers of Productive Landscapes</a:t>
            </a:r>
            <a:br>
              <a:rPr lang="en-US" sz="2800" dirty="0">
                <a:solidFill>
                  <a:schemeClr val="bg1"/>
                </a:solidFill>
                <a:ea typeface="+mn-ea"/>
                <a:cs typeface="+mn-cs"/>
              </a:rPr>
            </a:br>
            <a:r>
              <a:rPr lang="fr-FR" sz="2800" dirty="0">
                <a:solidFill>
                  <a:schemeClr val="bg1"/>
                </a:solidFill>
                <a:ea typeface="+mn-ea"/>
                <a:cs typeface="+mn-cs"/>
              </a:rPr>
              <a:t>Défis pour les agriculteurs ruraux de paysages productifs</a:t>
            </a:r>
            <a:endParaRPr lang="en-US" sz="2800" dirty="0">
              <a:solidFill>
                <a:schemeClr val="bg1"/>
              </a:solidFill>
              <a:ea typeface="+mn-ea"/>
              <a:cs typeface="+mn-cs"/>
            </a:endParaRPr>
          </a:p>
        </p:txBody>
      </p:sp>
      <p:sp>
        <p:nvSpPr>
          <p:cNvPr id="3" name="Content Placeholder 2">
            <a:extLst>
              <a:ext uri="{FF2B5EF4-FFF2-40B4-BE49-F238E27FC236}">
                <a16:creationId xmlns:a16="http://schemas.microsoft.com/office/drawing/2014/main" id="{86AD2816-60CF-49D8-9B48-E46CA4622D2E}"/>
              </a:ext>
            </a:extLst>
          </p:cNvPr>
          <p:cNvSpPr>
            <a:spLocks noGrp="1"/>
          </p:cNvSpPr>
          <p:nvPr>
            <p:ph idx="1"/>
          </p:nvPr>
        </p:nvSpPr>
        <p:spPr>
          <a:xfrm>
            <a:off x="-2" y="4446165"/>
            <a:ext cx="9144001" cy="2132578"/>
          </a:xfrm>
          <a:solidFill>
            <a:srgbClr val="244C1A">
              <a:alpha val="70000"/>
            </a:srgbClr>
          </a:solidFill>
        </p:spPr>
        <p:txBody>
          <a:bodyPr>
            <a:normAutofit fontScale="92500" lnSpcReduction="10000"/>
          </a:bodyPr>
          <a:lstStyle/>
          <a:p>
            <a:pPr>
              <a:lnSpc>
                <a:spcPct val="120000"/>
              </a:lnSpc>
              <a:spcBef>
                <a:spcPts val="0"/>
              </a:spcBef>
              <a:buFont typeface="Wingdings" panose="05000000000000000000" pitchFamily="2" charset="2"/>
              <a:buChar char="§"/>
            </a:pPr>
            <a:r>
              <a:rPr lang="en-US" sz="2000" dirty="0">
                <a:solidFill>
                  <a:schemeClr val="bg1"/>
                </a:solidFill>
              </a:rPr>
              <a:t>Hard work, difficult daily life – </a:t>
            </a:r>
            <a:r>
              <a:rPr lang="fr-FR" sz="2000" dirty="0">
                <a:solidFill>
                  <a:schemeClr val="bg1"/>
                </a:solidFill>
              </a:rPr>
              <a:t>Travail dur, quotidien difficile </a:t>
            </a:r>
          </a:p>
          <a:p>
            <a:pPr>
              <a:lnSpc>
                <a:spcPct val="120000"/>
              </a:lnSpc>
              <a:spcBef>
                <a:spcPts val="0"/>
              </a:spcBef>
              <a:buFont typeface="Wingdings" panose="05000000000000000000" pitchFamily="2" charset="2"/>
              <a:buChar char="§"/>
            </a:pPr>
            <a:r>
              <a:rPr lang="en-US" sz="2000" dirty="0">
                <a:solidFill>
                  <a:schemeClr val="bg1"/>
                </a:solidFill>
              </a:rPr>
              <a:t>Financially feasible Land – Terrain </a:t>
            </a:r>
            <a:r>
              <a:rPr lang="en-US" sz="2000" dirty="0" err="1">
                <a:solidFill>
                  <a:schemeClr val="bg1"/>
                </a:solidFill>
              </a:rPr>
              <a:t>financièrement</a:t>
            </a:r>
            <a:r>
              <a:rPr lang="en-US" sz="2000" dirty="0">
                <a:solidFill>
                  <a:schemeClr val="bg1"/>
                </a:solidFill>
              </a:rPr>
              <a:t> </a:t>
            </a:r>
            <a:r>
              <a:rPr lang="en-US" sz="2000" dirty="0" err="1">
                <a:solidFill>
                  <a:schemeClr val="bg1"/>
                </a:solidFill>
              </a:rPr>
              <a:t>réalisable</a:t>
            </a:r>
            <a:endParaRPr lang="en-US" sz="2000" dirty="0">
              <a:solidFill>
                <a:schemeClr val="bg1"/>
              </a:solidFill>
            </a:endParaRPr>
          </a:p>
          <a:p>
            <a:pPr>
              <a:lnSpc>
                <a:spcPct val="120000"/>
              </a:lnSpc>
              <a:spcBef>
                <a:spcPts val="0"/>
              </a:spcBef>
              <a:buFont typeface="Wingdings" panose="05000000000000000000" pitchFamily="2" charset="2"/>
              <a:buChar char="§"/>
            </a:pPr>
            <a:r>
              <a:rPr lang="en-US" sz="2000" dirty="0">
                <a:solidFill>
                  <a:schemeClr val="bg1"/>
                </a:solidFill>
              </a:rPr>
              <a:t>Few young farmers - </a:t>
            </a:r>
            <a:r>
              <a:rPr lang="fr-FR" sz="2000" dirty="0">
                <a:solidFill>
                  <a:schemeClr val="bg1"/>
                </a:solidFill>
              </a:rPr>
              <a:t>Peu de jeunes agriculteurs</a:t>
            </a:r>
          </a:p>
          <a:p>
            <a:pPr>
              <a:lnSpc>
                <a:spcPct val="120000"/>
              </a:lnSpc>
              <a:spcBef>
                <a:spcPts val="0"/>
              </a:spcBef>
              <a:buFont typeface="Wingdings" panose="05000000000000000000" pitchFamily="2" charset="2"/>
              <a:buChar char="§"/>
            </a:pPr>
            <a:r>
              <a:rPr lang="fr-FR" sz="2000" dirty="0">
                <a:solidFill>
                  <a:schemeClr val="bg1"/>
                </a:solidFill>
              </a:rPr>
              <a:t>Community support - Soutien communautaire</a:t>
            </a:r>
            <a:endParaRPr lang="en-US" sz="2000" dirty="0">
              <a:solidFill>
                <a:schemeClr val="bg1"/>
              </a:solidFill>
            </a:endParaRPr>
          </a:p>
          <a:p>
            <a:pPr>
              <a:lnSpc>
                <a:spcPct val="120000"/>
              </a:lnSpc>
              <a:spcBef>
                <a:spcPts val="0"/>
              </a:spcBef>
              <a:buFont typeface="Wingdings" panose="05000000000000000000" pitchFamily="2" charset="2"/>
              <a:buChar char="§"/>
            </a:pPr>
            <a:r>
              <a:rPr lang="en-US" sz="2000" dirty="0">
                <a:solidFill>
                  <a:schemeClr val="bg1"/>
                </a:solidFill>
              </a:rPr>
              <a:t>Market access, sufficient income </a:t>
            </a:r>
            <a:r>
              <a:rPr lang="fr-FR" sz="2000" dirty="0">
                <a:solidFill>
                  <a:schemeClr val="bg1"/>
                </a:solidFill>
              </a:rPr>
              <a:t>- Accès au marché, revenu suffisant </a:t>
            </a:r>
          </a:p>
          <a:p>
            <a:pPr>
              <a:lnSpc>
                <a:spcPct val="120000"/>
              </a:lnSpc>
              <a:spcBef>
                <a:spcPts val="0"/>
              </a:spcBef>
              <a:buFont typeface="Wingdings" panose="05000000000000000000" pitchFamily="2" charset="2"/>
              <a:buChar char="§"/>
            </a:pPr>
            <a:r>
              <a:rPr lang="en-US" sz="2000" dirty="0">
                <a:solidFill>
                  <a:schemeClr val="bg1"/>
                </a:solidFill>
              </a:rPr>
              <a:t>Climate, weather, soil, water - </a:t>
            </a:r>
            <a:r>
              <a:rPr lang="fr-FR" sz="2000" dirty="0">
                <a:solidFill>
                  <a:schemeClr val="bg1"/>
                </a:solidFill>
              </a:rPr>
              <a:t>Climat, météo, sol, eau</a:t>
            </a:r>
          </a:p>
        </p:txBody>
      </p:sp>
      <p:sp>
        <p:nvSpPr>
          <p:cNvPr id="4" name="Content Placeholder 2">
            <a:extLst>
              <a:ext uri="{FF2B5EF4-FFF2-40B4-BE49-F238E27FC236}">
                <a16:creationId xmlns:a16="http://schemas.microsoft.com/office/drawing/2014/main"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Patricia M. </a:t>
            </a:r>
            <a:r>
              <a:rPr lang="fr-FR" sz="1200" dirty="0" err="1">
                <a:solidFill>
                  <a:schemeClr val="bg1"/>
                </a:solidFill>
              </a:rPr>
              <a:t>O’Donnell</a:t>
            </a:r>
            <a:r>
              <a:rPr lang="fr-FR" sz="1200" dirty="0">
                <a:solidFill>
                  <a:schemeClr val="bg1"/>
                </a:solidFill>
              </a:rPr>
              <a:t>	                </a:t>
            </a:r>
            <a:fld id="{9CCD5316-B75E-DC4C-9D6F-80CE9ACC8789}" type="slidenum">
              <a:rPr lang="fr-FR" sz="1200" smtClean="0">
                <a:solidFill>
                  <a:schemeClr val="bg1"/>
                </a:solidFill>
              </a:rPr>
              <a:t>3</a:t>
            </a:fld>
            <a:endParaRPr lang="en-US" sz="1200" i="1" dirty="0">
              <a:solidFill>
                <a:schemeClr val="bg1"/>
              </a:solidFill>
            </a:endParaRPr>
          </a:p>
        </p:txBody>
      </p:sp>
    </p:spTree>
    <p:extLst>
      <p:ext uri="{BB962C8B-B14F-4D97-AF65-F5344CB8AC3E}">
        <p14:creationId xmlns:p14="http://schemas.microsoft.com/office/powerpoint/2010/main" val="1432017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9F8CC06-A801-48B7-97BE-64817DC34ED6}"/>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9144000" cy="6616234"/>
          </a:xfrm>
          <a:prstGeom prst="rect">
            <a:avLst/>
          </a:prstGeom>
        </p:spPr>
      </p:pic>
      <p:sp>
        <p:nvSpPr>
          <p:cNvPr id="2" name="Title 1">
            <a:extLst>
              <a:ext uri="{FF2B5EF4-FFF2-40B4-BE49-F238E27FC236}">
                <a16:creationId xmlns:a16="http://schemas.microsoft.com/office/drawing/2014/main" id="{1B9B235C-AE42-4274-9CC6-63D34FC1BE0C}"/>
              </a:ext>
            </a:extLst>
          </p:cNvPr>
          <p:cNvSpPr>
            <a:spLocks noGrp="1"/>
          </p:cNvSpPr>
          <p:nvPr>
            <p:ph type="title"/>
          </p:nvPr>
        </p:nvSpPr>
        <p:spPr>
          <a:xfrm>
            <a:off x="0" y="0"/>
            <a:ext cx="9144000" cy="572655"/>
          </a:xfrm>
        </p:spPr>
        <p:txBody>
          <a:bodyPr>
            <a:normAutofit/>
          </a:bodyPr>
          <a:lstStyle/>
          <a:p>
            <a:pPr algn="ctr"/>
            <a:r>
              <a:rPr lang="en-US" sz="3200" dirty="0"/>
              <a:t> </a:t>
            </a:r>
            <a:r>
              <a:rPr lang="en-US" sz="3200" dirty="0">
                <a:solidFill>
                  <a:schemeClr val="bg1"/>
                </a:solidFill>
              </a:rPr>
              <a:t>USA Example CSAs - </a:t>
            </a:r>
            <a:r>
              <a:rPr lang="fr-FR" sz="3200" dirty="0">
                <a:solidFill>
                  <a:schemeClr val="bg1"/>
                </a:solidFill>
              </a:rPr>
              <a:t>États-Unis Exemple ASC</a:t>
            </a:r>
            <a:endParaRPr lang="en-US" sz="3200" dirty="0">
              <a:solidFill>
                <a:schemeClr val="bg1"/>
              </a:solidFill>
            </a:endParaRPr>
          </a:p>
        </p:txBody>
      </p:sp>
      <p:sp>
        <p:nvSpPr>
          <p:cNvPr id="3" name="Content Placeholder 2">
            <a:extLst>
              <a:ext uri="{FF2B5EF4-FFF2-40B4-BE49-F238E27FC236}">
                <a16:creationId xmlns:a16="http://schemas.microsoft.com/office/drawing/2014/main" id="{86AD2816-60CF-49D8-9B48-E46CA4622D2E}"/>
              </a:ext>
            </a:extLst>
          </p:cNvPr>
          <p:cNvSpPr>
            <a:spLocks noGrp="1"/>
          </p:cNvSpPr>
          <p:nvPr>
            <p:ph idx="1"/>
          </p:nvPr>
        </p:nvSpPr>
        <p:spPr>
          <a:xfrm>
            <a:off x="0" y="4907560"/>
            <a:ext cx="9143999" cy="1671184"/>
          </a:xfrm>
          <a:solidFill>
            <a:srgbClr val="244C1A">
              <a:alpha val="57000"/>
            </a:srgbClr>
          </a:solidFill>
        </p:spPr>
        <p:txBody>
          <a:bodyPr>
            <a:normAutofit fontScale="85000" lnSpcReduction="10000"/>
          </a:bodyPr>
          <a:lstStyle/>
          <a:p>
            <a:pPr>
              <a:lnSpc>
                <a:spcPct val="120000"/>
              </a:lnSpc>
              <a:spcBef>
                <a:spcPts val="0"/>
              </a:spcBef>
              <a:buFont typeface="Wingdings" panose="05000000000000000000" pitchFamily="2" charset="2"/>
              <a:buChar char="§"/>
            </a:pPr>
            <a:r>
              <a:rPr lang="en-US" sz="2400" dirty="0">
                <a:solidFill>
                  <a:schemeClr val="bg1"/>
                </a:solidFill>
              </a:rPr>
              <a:t>Community Supported Agriculture - </a:t>
            </a:r>
            <a:r>
              <a:rPr lang="fr-FR" sz="2400" dirty="0">
                <a:solidFill>
                  <a:schemeClr val="bg1"/>
                </a:solidFill>
              </a:rPr>
              <a:t>Agriculture soutenue par la communauté</a:t>
            </a:r>
            <a:endParaRPr lang="en-US" sz="2400" dirty="0">
              <a:solidFill>
                <a:schemeClr val="bg1"/>
              </a:solidFill>
            </a:endParaRPr>
          </a:p>
          <a:p>
            <a:pPr>
              <a:lnSpc>
                <a:spcPct val="120000"/>
              </a:lnSpc>
              <a:spcBef>
                <a:spcPts val="0"/>
              </a:spcBef>
              <a:buFont typeface="Wingdings" panose="05000000000000000000" pitchFamily="2" charset="2"/>
              <a:buChar char="§"/>
            </a:pPr>
            <a:r>
              <a:rPr lang="en-US" sz="2400" dirty="0">
                <a:solidFill>
                  <a:schemeClr val="bg1"/>
                </a:solidFill>
              </a:rPr>
              <a:t>Annual fee for weekly produce - </a:t>
            </a:r>
            <a:r>
              <a:rPr lang="fr-FR" sz="2400" dirty="0">
                <a:solidFill>
                  <a:schemeClr val="bg1"/>
                </a:solidFill>
              </a:rPr>
              <a:t>Frais annuels pour les produits hebdomadaires</a:t>
            </a:r>
          </a:p>
          <a:p>
            <a:pPr>
              <a:lnSpc>
                <a:spcPct val="120000"/>
              </a:lnSpc>
              <a:spcBef>
                <a:spcPts val="0"/>
              </a:spcBef>
              <a:buFont typeface="Wingdings" panose="05000000000000000000" pitchFamily="2" charset="2"/>
              <a:buChar char="§"/>
            </a:pPr>
            <a:r>
              <a:rPr lang="en-US" sz="2400" dirty="0">
                <a:solidFill>
                  <a:schemeClr val="bg1"/>
                </a:solidFill>
              </a:rPr>
              <a:t>Provides farmer income stream - </a:t>
            </a:r>
            <a:r>
              <a:rPr lang="fr-FR" sz="2400" dirty="0">
                <a:solidFill>
                  <a:schemeClr val="bg1"/>
                </a:solidFill>
              </a:rPr>
              <a:t>Fournit un flux de revenus aux agriculteurs </a:t>
            </a:r>
          </a:p>
          <a:p>
            <a:pPr>
              <a:lnSpc>
                <a:spcPct val="120000"/>
              </a:lnSpc>
              <a:spcBef>
                <a:spcPts val="0"/>
              </a:spcBef>
              <a:buFont typeface="Wingdings" panose="05000000000000000000" pitchFamily="2" charset="2"/>
              <a:buChar char="§"/>
            </a:pPr>
            <a:r>
              <a:rPr lang="en-US" sz="2400" dirty="0">
                <a:solidFill>
                  <a:schemeClr val="bg1"/>
                </a:solidFill>
              </a:rPr>
              <a:t>Improves fresh food access, health - </a:t>
            </a:r>
            <a:r>
              <a:rPr lang="fr-FR" sz="2400" dirty="0">
                <a:solidFill>
                  <a:schemeClr val="bg1"/>
                </a:solidFill>
              </a:rPr>
              <a:t>Améliore l'accès aux aliments frais, la santé </a:t>
            </a:r>
          </a:p>
        </p:txBody>
      </p:sp>
      <p:sp>
        <p:nvSpPr>
          <p:cNvPr id="7" name="Content Placeholder 2">
            <a:extLst>
              <a:ext uri="{FF2B5EF4-FFF2-40B4-BE49-F238E27FC236}">
                <a16:creationId xmlns:a16="http://schemas.microsoft.com/office/drawing/2014/main" id="{6317E505-851F-3A4A-B6BD-8CDA848DCC54}"/>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Patricia M. </a:t>
            </a:r>
            <a:r>
              <a:rPr lang="fr-FR" sz="1200" dirty="0" err="1">
                <a:solidFill>
                  <a:schemeClr val="bg1"/>
                </a:solidFill>
              </a:rPr>
              <a:t>O’Donnell</a:t>
            </a:r>
            <a:r>
              <a:rPr lang="fr-FR" sz="1200" dirty="0">
                <a:solidFill>
                  <a:schemeClr val="bg1"/>
                </a:solidFill>
              </a:rPr>
              <a:t>	                </a:t>
            </a:r>
            <a:fld id="{9CCD5316-B75E-DC4C-9D6F-80CE9ACC8789}" type="slidenum">
              <a:rPr lang="fr-FR" sz="1200" smtClean="0">
                <a:solidFill>
                  <a:schemeClr val="bg1"/>
                </a:solidFill>
              </a:rPr>
              <a:t>4</a:t>
            </a:fld>
            <a:endParaRPr lang="en-US" sz="1200" i="1" dirty="0">
              <a:solidFill>
                <a:schemeClr val="bg1"/>
              </a:solidFill>
            </a:endParaRPr>
          </a:p>
        </p:txBody>
      </p:sp>
    </p:spTree>
    <p:extLst>
      <p:ext uri="{BB962C8B-B14F-4D97-AF65-F5344CB8AC3E}">
        <p14:creationId xmlns:p14="http://schemas.microsoft.com/office/powerpoint/2010/main" val="3505307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8573FEE-21D4-4914-A6AE-4097C13E00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9144000" cy="6578744"/>
          </a:xfrm>
          <a:prstGeom prst="rect">
            <a:avLst/>
          </a:prstGeom>
        </p:spPr>
      </p:pic>
      <p:sp>
        <p:nvSpPr>
          <p:cNvPr id="2" name="Title 1">
            <a:extLst>
              <a:ext uri="{FF2B5EF4-FFF2-40B4-BE49-F238E27FC236}">
                <a16:creationId xmlns:a16="http://schemas.microsoft.com/office/drawing/2014/main" id="{1B9B235C-AE42-4274-9CC6-63D34FC1BE0C}"/>
              </a:ext>
            </a:extLst>
          </p:cNvPr>
          <p:cNvSpPr>
            <a:spLocks noGrp="1"/>
          </p:cNvSpPr>
          <p:nvPr>
            <p:ph type="title"/>
          </p:nvPr>
        </p:nvSpPr>
        <p:spPr>
          <a:xfrm>
            <a:off x="0" y="-1"/>
            <a:ext cx="9144000" cy="1132515"/>
          </a:xfrm>
        </p:spPr>
        <p:txBody>
          <a:bodyPr>
            <a:normAutofit/>
          </a:bodyPr>
          <a:lstStyle/>
          <a:p>
            <a:pPr algn="ctr"/>
            <a:r>
              <a:rPr lang="en-US" sz="3200" dirty="0">
                <a:solidFill>
                  <a:schemeClr val="bg1"/>
                </a:solidFill>
              </a:rPr>
              <a:t>Land Bargain Sale for Young Farm Family</a:t>
            </a:r>
            <a:br>
              <a:rPr lang="en-US" sz="3200" dirty="0">
                <a:solidFill>
                  <a:schemeClr val="bg1"/>
                </a:solidFill>
              </a:rPr>
            </a:br>
            <a:r>
              <a:rPr lang="fr-FR" sz="2600" dirty="0">
                <a:solidFill>
                  <a:schemeClr val="bg1"/>
                </a:solidFill>
              </a:rPr>
              <a:t>Vente aux enchères de terres pour une jeune famille d'agriculteurs</a:t>
            </a:r>
            <a:endParaRPr lang="en-US" sz="2600" dirty="0">
              <a:solidFill>
                <a:schemeClr val="bg1"/>
              </a:solidFill>
            </a:endParaRPr>
          </a:p>
        </p:txBody>
      </p:sp>
      <p:sp>
        <p:nvSpPr>
          <p:cNvPr id="3" name="Content Placeholder 2">
            <a:extLst>
              <a:ext uri="{FF2B5EF4-FFF2-40B4-BE49-F238E27FC236}">
                <a16:creationId xmlns:a16="http://schemas.microsoft.com/office/drawing/2014/main" id="{86AD2816-60CF-49D8-9B48-E46CA4622D2E}"/>
              </a:ext>
            </a:extLst>
          </p:cNvPr>
          <p:cNvSpPr>
            <a:spLocks noGrp="1"/>
          </p:cNvSpPr>
          <p:nvPr>
            <p:ph idx="1"/>
          </p:nvPr>
        </p:nvSpPr>
        <p:spPr>
          <a:xfrm>
            <a:off x="0" y="5250872"/>
            <a:ext cx="9143999" cy="1327872"/>
          </a:xfrm>
          <a:solidFill>
            <a:schemeClr val="accent6">
              <a:lumMod val="75000"/>
              <a:alpha val="67000"/>
            </a:schemeClr>
          </a:solidFill>
        </p:spPr>
        <p:txBody>
          <a:bodyPr>
            <a:normAutofit fontScale="85000" lnSpcReduction="20000"/>
          </a:bodyPr>
          <a:lstStyle/>
          <a:p>
            <a:pPr>
              <a:lnSpc>
                <a:spcPct val="120000"/>
              </a:lnSpc>
              <a:spcBef>
                <a:spcPts val="0"/>
              </a:spcBef>
              <a:buFont typeface="Wingdings" panose="05000000000000000000" pitchFamily="2" charset="2"/>
              <a:buChar char="§"/>
            </a:pPr>
            <a:r>
              <a:rPr lang="en-US" sz="2400" dirty="0">
                <a:solidFill>
                  <a:schemeClr val="bg1"/>
                </a:solidFill>
              </a:rPr>
              <a:t>Retiring Farmer Sells Land - </a:t>
            </a:r>
            <a:r>
              <a:rPr lang="fr-FR" sz="2400" dirty="0">
                <a:solidFill>
                  <a:schemeClr val="bg1"/>
                </a:solidFill>
              </a:rPr>
              <a:t>Un fermier qui se retire vend des terres</a:t>
            </a:r>
            <a:endParaRPr lang="en-US" sz="2400" dirty="0">
              <a:solidFill>
                <a:schemeClr val="bg1"/>
              </a:solidFill>
            </a:endParaRPr>
          </a:p>
          <a:p>
            <a:pPr>
              <a:lnSpc>
                <a:spcPct val="120000"/>
              </a:lnSpc>
              <a:spcBef>
                <a:spcPts val="0"/>
              </a:spcBef>
              <a:buFont typeface="Wingdings" panose="05000000000000000000" pitchFamily="2" charset="2"/>
              <a:buChar char="§"/>
            </a:pPr>
            <a:r>
              <a:rPr lang="en-US" sz="2400" dirty="0">
                <a:solidFill>
                  <a:schemeClr val="bg1"/>
                </a:solidFill>
              </a:rPr>
              <a:t>Charlotte Land Trust provides funds - </a:t>
            </a:r>
            <a:r>
              <a:rPr lang="fr-FR" sz="2400" dirty="0">
                <a:solidFill>
                  <a:schemeClr val="bg1"/>
                </a:solidFill>
              </a:rPr>
              <a:t>Charlotte Land Trust fournit des fonds</a:t>
            </a:r>
            <a:endParaRPr lang="en-US" sz="2400" dirty="0">
              <a:solidFill>
                <a:schemeClr val="bg1"/>
              </a:solidFill>
            </a:endParaRPr>
          </a:p>
          <a:p>
            <a:pPr>
              <a:lnSpc>
                <a:spcPct val="120000"/>
              </a:lnSpc>
              <a:spcBef>
                <a:spcPts val="0"/>
              </a:spcBef>
              <a:buFont typeface="Wingdings" panose="05000000000000000000" pitchFamily="2" charset="2"/>
              <a:buChar char="§"/>
            </a:pPr>
            <a:r>
              <a:rPr lang="en-US" sz="2400" dirty="0">
                <a:solidFill>
                  <a:schemeClr val="bg1"/>
                </a:solidFill>
              </a:rPr>
              <a:t>Young farm family pays lower price - </a:t>
            </a:r>
            <a:r>
              <a:rPr lang="fr-FR" sz="2400" dirty="0">
                <a:solidFill>
                  <a:schemeClr val="bg1"/>
                </a:solidFill>
              </a:rPr>
              <a:t>Jeune famille d'agriculteurs paye moins cher</a:t>
            </a:r>
            <a:endParaRPr lang="en-US" sz="2400" dirty="0">
              <a:solidFill>
                <a:schemeClr val="bg1"/>
              </a:solidFill>
            </a:endParaRPr>
          </a:p>
          <a:p>
            <a:pPr>
              <a:lnSpc>
                <a:spcPct val="120000"/>
              </a:lnSpc>
              <a:spcBef>
                <a:spcPts val="0"/>
              </a:spcBef>
              <a:buFont typeface="Wingdings" panose="05000000000000000000" pitchFamily="2" charset="2"/>
              <a:buChar char="§"/>
            </a:pPr>
            <a:r>
              <a:rPr lang="en-US" sz="2400" dirty="0">
                <a:solidFill>
                  <a:schemeClr val="bg1"/>
                </a:solidFill>
              </a:rPr>
              <a:t>Farm land conserved </a:t>
            </a:r>
            <a:r>
              <a:rPr lang="fr-FR" sz="2400" dirty="0">
                <a:solidFill>
                  <a:schemeClr val="bg1"/>
                </a:solidFill>
              </a:rPr>
              <a:t>- Terres agricoles conservées</a:t>
            </a:r>
          </a:p>
        </p:txBody>
      </p:sp>
      <p:pic>
        <p:nvPicPr>
          <p:cNvPr id="7" name="Picture 6">
            <a:extLst>
              <a:ext uri="{FF2B5EF4-FFF2-40B4-BE49-F238E27FC236}">
                <a16:creationId xmlns:a16="http://schemas.microsoft.com/office/drawing/2014/main" id="{498C0778-B87B-4576-B53B-E0ECE06E0233}"/>
              </a:ext>
            </a:extLst>
          </p:cNvPr>
          <p:cNvPicPr>
            <a:picLocks noChangeAspect="1"/>
          </p:cNvPicPr>
          <p:nvPr/>
        </p:nvPicPr>
        <p:blipFill>
          <a:blip r:embed="rId3"/>
          <a:stretch>
            <a:fillRect/>
          </a:stretch>
        </p:blipFill>
        <p:spPr>
          <a:xfrm>
            <a:off x="189268" y="992514"/>
            <a:ext cx="827896" cy="827896"/>
          </a:xfrm>
          <a:prstGeom prst="rect">
            <a:avLst/>
          </a:prstGeom>
        </p:spPr>
      </p:pic>
      <p:sp>
        <p:nvSpPr>
          <p:cNvPr id="8" name="Content Placeholder 2">
            <a:extLst>
              <a:ext uri="{FF2B5EF4-FFF2-40B4-BE49-F238E27FC236}">
                <a16:creationId xmlns:a16="http://schemas.microsoft.com/office/drawing/2014/main" id="{CF3740D8-D190-164A-BD26-96A4966CEED7}"/>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Patricia M. </a:t>
            </a:r>
            <a:r>
              <a:rPr lang="fr-FR" sz="1200" dirty="0" err="1">
                <a:solidFill>
                  <a:schemeClr val="bg1"/>
                </a:solidFill>
              </a:rPr>
              <a:t>O’Donnell</a:t>
            </a:r>
            <a:r>
              <a:rPr lang="fr-FR" sz="1200" dirty="0">
                <a:solidFill>
                  <a:schemeClr val="bg1"/>
                </a:solidFill>
              </a:rPr>
              <a:t>	                </a:t>
            </a:r>
            <a:fld id="{9CCD5316-B75E-DC4C-9D6F-80CE9ACC8789}" type="slidenum">
              <a:rPr lang="fr-FR" sz="1200" smtClean="0">
                <a:solidFill>
                  <a:schemeClr val="bg1"/>
                </a:solidFill>
              </a:rPr>
              <a:t>5</a:t>
            </a:fld>
            <a:endParaRPr lang="en-US" sz="1200" i="1" dirty="0">
              <a:solidFill>
                <a:schemeClr val="bg1"/>
              </a:solidFill>
            </a:endParaRPr>
          </a:p>
        </p:txBody>
      </p:sp>
    </p:spTree>
    <p:extLst>
      <p:ext uri="{BB962C8B-B14F-4D97-AF65-F5344CB8AC3E}">
        <p14:creationId xmlns:p14="http://schemas.microsoft.com/office/powerpoint/2010/main" val="1089141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924CF41-D146-4339-9838-D1DBFE93C653}"/>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35654"/>
            <a:ext cx="9144000" cy="6614397"/>
          </a:xfrm>
          <a:prstGeom prst="rect">
            <a:avLst/>
          </a:prstGeom>
        </p:spPr>
      </p:pic>
      <p:sp>
        <p:nvSpPr>
          <p:cNvPr id="2" name="Title 1">
            <a:extLst>
              <a:ext uri="{FF2B5EF4-FFF2-40B4-BE49-F238E27FC236}">
                <a16:creationId xmlns:a16="http://schemas.microsoft.com/office/drawing/2014/main" id="{1B9B235C-AE42-4274-9CC6-63D34FC1BE0C}"/>
              </a:ext>
            </a:extLst>
          </p:cNvPr>
          <p:cNvSpPr>
            <a:spLocks noGrp="1"/>
          </p:cNvSpPr>
          <p:nvPr>
            <p:ph type="title"/>
          </p:nvPr>
        </p:nvSpPr>
        <p:spPr>
          <a:xfrm>
            <a:off x="0" y="0"/>
            <a:ext cx="9144000" cy="626051"/>
          </a:xfrm>
        </p:spPr>
        <p:txBody>
          <a:bodyPr>
            <a:normAutofit fontScale="90000"/>
          </a:bodyPr>
          <a:lstStyle/>
          <a:p>
            <a:pPr algn="ctr"/>
            <a:r>
              <a:rPr lang="en-US" sz="3200" dirty="0">
                <a:solidFill>
                  <a:schemeClr val="bg1"/>
                </a:solidFill>
              </a:rPr>
              <a:t>Farm Fields Bird Habitat - </a:t>
            </a:r>
            <a:r>
              <a:rPr lang="fr-FR" sz="3200" dirty="0">
                <a:solidFill>
                  <a:schemeClr val="bg1"/>
                </a:solidFill>
              </a:rPr>
              <a:t>Habitat des oiseaux de la ferme  </a:t>
            </a:r>
            <a:endParaRPr lang="en-US" sz="3200" dirty="0">
              <a:solidFill>
                <a:schemeClr val="bg1"/>
              </a:solidFill>
            </a:endParaRPr>
          </a:p>
        </p:txBody>
      </p:sp>
      <p:sp>
        <p:nvSpPr>
          <p:cNvPr id="3" name="Content Placeholder 2">
            <a:extLst>
              <a:ext uri="{FF2B5EF4-FFF2-40B4-BE49-F238E27FC236}">
                <a16:creationId xmlns:a16="http://schemas.microsoft.com/office/drawing/2014/main" id="{86AD2816-60CF-49D8-9B48-E46CA4622D2E}"/>
              </a:ext>
            </a:extLst>
          </p:cNvPr>
          <p:cNvSpPr>
            <a:spLocks noGrp="1"/>
          </p:cNvSpPr>
          <p:nvPr>
            <p:ph idx="1"/>
          </p:nvPr>
        </p:nvSpPr>
        <p:spPr>
          <a:xfrm>
            <a:off x="163035" y="3699326"/>
            <a:ext cx="8562108" cy="1142678"/>
          </a:xfrm>
        </p:spPr>
        <p:txBody>
          <a:bodyPr>
            <a:normAutofit fontScale="85000" lnSpcReduction="10000"/>
          </a:bodyPr>
          <a:lstStyle/>
          <a:p>
            <a:pPr>
              <a:lnSpc>
                <a:spcPct val="120000"/>
              </a:lnSpc>
              <a:spcBef>
                <a:spcPts val="0"/>
              </a:spcBef>
              <a:buFont typeface="Wingdings" panose="05000000000000000000" pitchFamily="2" charset="2"/>
              <a:buChar char="§"/>
            </a:pPr>
            <a:r>
              <a:rPr lang="en-US" sz="2400" dirty="0">
                <a:solidFill>
                  <a:schemeClr val="bg1"/>
                </a:solidFill>
              </a:rPr>
              <a:t>Acting to further conservation - </a:t>
            </a:r>
            <a:r>
              <a:rPr lang="fr-FR" sz="2400" dirty="0">
                <a:solidFill>
                  <a:schemeClr val="bg1"/>
                </a:solidFill>
              </a:rPr>
              <a:t>Agir pour renforcer la conservation</a:t>
            </a:r>
            <a:endParaRPr lang="en-US" sz="2400" dirty="0">
              <a:solidFill>
                <a:schemeClr val="bg1"/>
              </a:solidFill>
            </a:endParaRPr>
          </a:p>
          <a:p>
            <a:pPr>
              <a:lnSpc>
                <a:spcPct val="120000"/>
              </a:lnSpc>
              <a:spcBef>
                <a:spcPts val="0"/>
              </a:spcBef>
              <a:buFont typeface="Wingdings" panose="05000000000000000000" pitchFamily="2" charset="2"/>
              <a:buChar char="§"/>
            </a:pPr>
            <a:r>
              <a:rPr lang="en-US" sz="2400" dirty="0">
                <a:solidFill>
                  <a:schemeClr val="bg1"/>
                </a:solidFill>
              </a:rPr>
              <a:t>Support Birds and Pollinators -</a:t>
            </a:r>
            <a:r>
              <a:rPr lang="fr-FR" sz="2400" dirty="0">
                <a:solidFill>
                  <a:schemeClr val="bg1"/>
                </a:solidFill>
              </a:rPr>
              <a:t> Soutenir les oiseaux et les pollinisateurs </a:t>
            </a:r>
          </a:p>
          <a:p>
            <a:pPr>
              <a:lnSpc>
                <a:spcPct val="120000"/>
              </a:lnSpc>
              <a:spcBef>
                <a:spcPts val="0"/>
              </a:spcBef>
              <a:buFont typeface="Wingdings" panose="05000000000000000000" pitchFamily="2" charset="2"/>
              <a:buChar char="§"/>
            </a:pPr>
            <a:r>
              <a:rPr lang="en-US" sz="2400" dirty="0">
                <a:solidFill>
                  <a:schemeClr val="bg1"/>
                </a:solidFill>
              </a:rPr>
              <a:t>Hay fields after nesting season - </a:t>
            </a:r>
            <a:r>
              <a:rPr lang="fr-FR" sz="2400" dirty="0">
                <a:solidFill>
                  <a:schemeClr val="bg1"/>
                </a:solidFill>
              </a:rPr>
              <a:t>Champs de foin après la saison de nidification   </a:t>
            </a:r>
            <a:endParaRPr lang="en-US" sz="2400" dirty="0">
              <a:solidFill>
                <a:schemeClr val="bg1"/>
              </a:solidFill>
            </a:endParaRPr>
          </a:p>
        </p:txBody>
      </p:sp>
      <p:pic>
        <p:nvPicPr>
          <p:cNvPr id="8" name="Picture 7">
            <a:extLst>
              <a:ext uri="{FF2B5EF4-FFF2-40B4-BE49-F238E27FC236}">
                <a16:creationId xmlns:a16="http://schemas.microsoft.com/office/drawing/2014/main" id="{4FE16757-F4C2-4AD8-A22F-2AC35C9105A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461232" y="703811"/>
            <a:ext cx="3494539" cy="2454864"/>
          </a:xfrm>
          <a:prstGeom prst="rect">
            <a:avLst/>
          </a:prstGeom>
        </p:spPr>
      </p:pic>
      <p:pic>
        <p:nvPicPr>
          <p:cNvPr id="9" name="Picture 8">
            <a:extLst>
              <a:ext uri="{FF2B5EF4-FFF2-40B4-BE49-F238E27FC236}">
                <a16:creationId xmlns:a16="http://schemas.microsoft.com/office/drawing/2014/main" id="{EE8497A4-1650-455F-98CB-7DB1EC70E26D}"/>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70160" r="12391"/>
          <a:stretch/>
        </p:blipFill>
        <p:spPr>
          <a:xfrm>
            <a:off x="394282" y="703166"/>
            <a:ext cx="1906545" cy="626050"/>
          </a:xfrm>
          <a:prstGeom prst="rect">
            <a:avLst/>
          </a:prstGeom>
        </p:spPr>
      </p:pic>
      <p:sp>
        <p:nvSpPr>
          <p:cNvPr id="10" name="Content Placeholder 2">
            <a:extLst>
              <a:ext uri="{FF2B5EF4-FFF2-40B4-BE49-F238E27FC236}">
                <a16:creationId xmlns:a16="http://schemas.microsoft.com/office/drawing/2014/main" id="{B82325E5-8D76-FB4B-BF6C-94A31F130015}"/>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Patricia M. </a:t>
            </a:r>
            <a:r>
              <a:rPr lang="fr-FR" sz="1200" dirty="0" err="1">
                <a:solidFill>
                  <a:schemeClr val="bg1"/>
                </a:solidFill>
              </a:rPr>
              <a:t>O’Donnell</a:t>
            </a:r>
            <a:r>
              <a:rPr lang="fr-FR" sz="1200" dirty="0">
                <a:solidFill>
                  <a:schemeClr val="bg1"/>
                </a:solidFill>
              </a:rPr>
              <a:t>	                </a:t>
            </a:r>
            <a:fld id="{9CCD5316-B75E-DC4C-9D6F-80CE9ACC8789}" type="slidenum">
              <a:rPr lang="fr-FR" sz="1200" smtClean="0">
                <a:solidFill>
                  <a:schemeClr val="bg1"/>
                </a:solidFill>
              </a:rPr>
              <a:t>6</a:t>
            </a:fld>
            <a:endParaRPr lang="en-US" sz="1200" i="1" dirty="0">
              <a:solidFill>
                <a:schemeClr val="bg1"/>
              </a:solidFill>
            </a:endParaRPr>
          </a:p>
        </p:txBody>
      </p:sp>
    </p:spTree>
    <p:extLst>
      <p:ext uri="{BB962C8B-B14F-4D97-AF65-F5344CB8AC3E}">
        <p14:creationId xmlns:p14="http://schemas.microsoft.com/office/powerpoint/2010/main" val="3117173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0D6914-7982-4D72-BD10-7E8580AFEB7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40803" y="880844"/>
            <a:ext cx="8062392" cy="4303552"/>
          </a:xfrm>
          <a:prstGeom prst="rect">
            <a:avLst/>
          </a:prstGeom>
        </p:spPr>
      </p:pic>
      <p:sp>
        <p:nvSpPr>
          <p:cNvPr id="2" name="Title 1">
            <a:extLst>
              <a:ext uri="{FF2B5EF4-FFF2-40B4-BE49-F238E27FC236}">
                <a16:creationId xmlns:a16="http://schemas.microsoft.com/office/drawing/2014/main" id="{1B9B235C-AE42-4274-9CC6-63D34FC1BE0C}"/>
              </a:ext>
            </a:extLst>
          </p:cNvPr>
          <p:cNvSpPr>
            <a:spLocks noGrp="1"/>
          </p:cNvSpPr>
          <p:nvPr>
            <p:ph type="title"/>
          </p:nvPr>
        </p:nvSpPr>
        <p:spPr>
          <a:xfrm>
            <a:off x="0" y="0"/>
            <a:ext cx="9144000" cy="868218"/>
          </a:xfrm>
        </p:spPr>
        <p:txBody>
          <a:bodyPr>
            <a:normAutofit fontScale="90000"/>
          </a:bodyPr>
          <a:lstStyle/>
          <a:p>
            <a:pPr algn="ctr"/>
            <a:r>
              <a:rPr lang="en-US" sz="3200" dirty="0"/>
              <a:t>Sustainable Agriculture Learning Partnerships</a:t>
            </a:r>
            <a:br>
              <a:rPr lang="en-US" sz="3200" dirty="0"/>
            </a:br>
            <a:r>
              <a:rPr lang="fr-FR" sz="3200" dirty="0"/>
              <a:t>Partenariats d'apprentissage en agriculture durable</a:t>
            </a:r>
            <a:endParaRPr lang="en-US" sz="3200" dirty="0"/>
          </a:p>
        </p:txBody>
      </p:sp>
      <p:sp>
        <p:nvSpPr>
          <p:cNvPr id="3" name="Content Placeholder 2">
            <a:extLst>
              <a:ext uri="{FF2B5EF4-FFF2-40B4-BE49-F238E27FC236}">
                <a16:creationId xmlns:a16="http://schemas.microsoft.com/office/drawing/2014/main" id="{86AD2816-60CF-49D8-9B48-E46CA4622D2E}"/>
              </a:ext>
            </a:extLst>
          </p:cNvPr>
          <p:cNvSpPr>
            <a:spLocks noGrp="1"/>
          </p:cNvSpPr>
          <p:nvPr>
            <p:ph idx="1"/>
          </p:nvPr>
        </p:nvSpPr>
        <p:spPr>
          <a:xfrm>
            <a:off x="314037" y="5184396"/>
            <a:ext cx="8562108" cy="1394348"/>
          </a:xfrm>
        </p:spPr>
        <p:txBody>
          <a:bodyPr>
            <a:normAutofit fontScale="70000" lnSpcReduction="20000"/>
          </a:bodyPr>
          <a:lstStyle/>
          <a:p>
            <a:pPr>
              <a:lnSpc>
                <a:spcPct val="120000"/>
              </a:lnSpc>
              <a:spcBef>
                <a:spcPts val="0"/>
              </a:spcBef>
              <a:buFont typeface="Wingdings" panose="05000000000000000000" pitchFamily="2" charset="2"/>
              <a:buChar char="§"/>
            </a:pPr>
            <a:r>
              <a:rPr lang="en-US" sz="2400" dirty="0"/>
              <a:t>Shelburne Farms, Vermont USA  Greater Burlington Sustainability Education Network</a:t>
            </a:r>
          </a:p>
          <a:p>
            <a:pPr>
              <a:lnSpc>
                <a:spcPct val="120000"/>
              </a:lnSpc>
              <a:spcBef>
                <a:spcPts val="0"/>
              </a:spcBef>
              <a:buFont typeface="Wingdings" panose="05000000000000000000" pitchFamily="2" charset="2"/>
              <a:buChar char="§"/>
            </a:pPr>
            <a:r>
              <a:rPr lang="en-US" sz="2400" dirty="0"/>
              <a:t>Regional Center of Expertise - </a:t>
            </a:r>
            <a:r>
              <a:rPr lang="fr-FR" sz="2400" dirty="0"/>
              <a:t>Centre régional d'expertise</a:t>
            </a:r>
          </a:p>
          <a:p>
            <a:pPr>
              <a:lnSpc>
                <a:spcPct val="120000"/>
              </a:lnSpc>
              <a:spcBef>
                <a:spcPts val="0"/>
              </a:spcBef>
              <a:buFont typeface="Wingdings" panose="05000000000000000000" pitchFamily="2" charset="2"/>
              <a:buChar char="§"/>
            </a:pPr>
            <a:r>
              <a:rPr lang="en-US" sz="2400" dirty="0"/>
              <a:t>Host All Americas RCE Meeting – RCE </a:t>
            </a:r>
            <a:r>
              <a:rPr lang="fr-FR" sz="2400" dirty="0"/>
              <a:t>Réunion de toutes les Amériques</a:t>
            </a:r>
          </a:p>
          <a:p>
            <a:pPr>
              <a:lnSpc>
                <a:spcPct val="120000"/>
              </a:lnSpc>
              <a:spcBef>
                <a:spcPts val="0"/>
              </a:spcBef>
              <a:buFont typeface="Wingdings" panose="05000000000000000000" pitchFamily="2" charset="2"/>
              <a:buChar char="§"/>
            </a:pPr>
            <a:r>
              <a:rPr lang="en-US" sz="2400" dirty="0"/>
              <a:t>168 RCEs globally promote education, training - </a:t>
            </a:r>
            <a:r>
              <a:rPr lang="fr-FR" sz="2400" dirty="0"/>
              <a:t>168 RCE encouragent l'éducation et la formation dans le monde</a:t>
            </a:r>
            <a:endParaRPr lang="en-US" sz="2400" dirty="0"/>
          </a:p>
        </p:txBody>
      </p:sp>
      <p:pic>
        <p:nvPicPr>
          <p:cNvPr id="8" name="Picture 7">
            <a:extLst>
              <a:ext uri="{FF2B5EF4-FFF2-40B4-BE49-F238E27FC236}">
                <a16:creationId xmlns:a16="http://schemas.microsoft.com/office/drawing/2014/main" id="{5057FB28-C6E8-4309-871E-AC3C4A080BC6}"/>
              </a:ext>
            </a:extLst>
          </p:cNvPr>
          <p:cNvPicPr>
            <a:picLocks noChangeAspect="1"/>
          </p:cNvPicPr>
          <p:nvPr/>
        </p:nvPicPr>
        <p:blipFill>
          <a:blip r:embed="rId3"/>
          <a:stretch>
            <a:fillRect/>
          </a:stretch>
        </p:blipFill>
        <p:spPr>
          <a:xfrm>
            <a:off x="540803" y="880844"/>
            <a:ext cx="612396" cy="612396"/>
          </a:xfrm>
          <a:prstGeom prst="rect">
            <a:avLst/>
          </a:prstGeom>
        </p:spPr>
      </p:pic>
      <p:pic>
        <p:nvPicPr>
          <p:cNvPr id="9" name="Picture 8">
            <a:extLst>
              <a:ext uri="{FF2B5EF4-FFF2-40B4-BE49-F238E27FC236}">
                <a16:creationId xmlns:a16="http://schemas.microsoft.com/office/drawing/2014/main" id="{D875CADE-0358-407F-BD2B-68BA9F3BFF89}"/>
              </a:ext>
            </a:extLst>
          </p:cNvPr>
          <p:cNvPicPr>
            <a:picLocks noChangeAspect="1"/>
          </p:cNvPicPr>
          <p:nvPr/>
        </p:nvPicPr>
        <p:blipFill>
          <a:blip r:embed="rId4"/>
          <a:stretch>
            <a:fillRect/>
          </a:stretch>
        </p:blipFill>
        <p:spPr>
          <a:xfrm>
            <a:off x="1878652" y="880844"/>
            <a:ext cx="612396" cy="612396"/>
          </a:xfrm>
          <a:prstGeom prst="rect">
            <a:avLst/>
          </a:prstGeom>
        </p:spPr>
      </p:pic>
      <p:pic>
        <p:nvPicPr>
          <p:cNvPr id="10" name="Picture 9">
            <a:extLst>
              <a:ext uri="{FF2B5EF4-FFF2-40B4-BE49-F238E27FC236}">
                <a16:creationId xmlns:a16="http://schemas.microsoft.com/office/drawing/2014/main" id="{99A3F291-26F0-4A1B-BB7A-C19AC74F91ED}"/>
              </a:ext>
            </a:extLst>
          </p:cNvPr>
          <p:cNvPicPr>
            <a:picLocks noChangeAspect="1"/>
          </p:cNvPicPr>
          <p:nvPr/>
        </p:nvPicPr>
        <p:blipFill>
          <a:blip r:embed="rId5"/>
          <a:stretch>
            <a:fillRect/>
          </a:stretch>
        </p:blipFill>
        <p:spPr>
          <a:xfrm>
            <a:off x="2535153" y="880844"/>
            <a:ext cx="612396" cy="612396"/>
          </a:xfrm>
          <a:prstGeom prst="rect">
            <a:avLst/>
          </a:prstGeom>
        </p:spPr>
      </p:pic>
      <p:pic>
        <p:nvPicPr>
          <p:cNvPr id="11" name="Picture 10">
            <a:extLst>
              <a:ext uri="{FF2B5EF4-FFF2-40B4-BE49-F238E27FC236}">
                <a16:creationId xmlns:a16="http://schemas.microsoft.com/office/drawing/2014/main" id="{CCBA3D3E-19FA-486D-B984-DAB577E5E147}"/>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203207" y="880844"/>
            <a:ext cx="631340" cy="612396"/>
          </a:xfrm>
          <a:prstGeom prst="rect">
            <a:avLst/>
          </a:prstGeom>
        </p:spPr>
      </p:pic>
      <p:pic>
        <p:nvPicPr>
          <p:cNvPr id="12" name="Picture 11">
            <a:extLst>
              <a:ext uri="{FF2B5EF4-FFF2-40B4-BE49-F238E27FC236}">
                <a16:creationId xmlns:a16="http://schemas.microsoft.com/office/drawing/2014/main" id="{04E75FAF-CCB7-461D-9924-F54CC4190BB0}"/>
              </a:ext>
            </a:extLst>
          </p:cNvPr>
          <p:cNvPicPr>
            <a:picLocks noChangeAspect="1"/>
          </p:cNvPicPr>
          <p:nvPr/>
        </p:nvPicPr>
        <p:blipFill>
          <a:blip r:embed="rId7"/>
          <a:stretch>
            <a:fillRect/>
          </a:stretch>
        </p:blipFill>
        <p:spPr>
          <a:xfrm>
            <a:off x="3191654" y="880844"/>
            <a:ext cx="612396" cy="612396"/>
          </a:xfrm>
          <a:prstGeom prst="rect">
            <a:avLst/>
          </a:prstGeom>
        </p:spPr>
      </p:pic>
      <p:sp>
        <p:nvSpPr>
          <p:cNvPr id="13" name="Content Placeholder 2">
            <a:extLst>
              <a:ext uri="{FF2B5EF4-FFF2-40B4-BE49-F238E27FC236}">
                <a16:creationId xmlns:a16="http://schemas.microsoft.com/office/drawing/2014/main" id="{BECC4404-EFF2-2C4D-A621-C6322C587ACE}"/>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Patricia M. </a:t>
            </a:r>
            <a:r>
              <a:rPr lang="fr-FR" sz="1200" dirty="0" err="1">
                <a:solidFill>
                  <a:schemeClr val="bg1"/>
                </a:solidFill>
              </a:rPr>
              <a:t>O’Donnell</a:t>
            </a:r>
            <a:r>
              <a:rPr lang="fr-FR" sz="1200" dirty="0">
                <a:solidFill>
                  <a:schemeClr val="bg1"/>
                </a:solidFill>
              </a:rPr>
              <a:t>	                </a:t>
            </a:r>
            <a:fld id="{9CCD5316-B75E-DC4C-9D6F-80CE9ACC8789}" type="slidenum">
              <a:rPr lang="fr-FR" sz="1200" smtClean="0">
                <a:solidFill>
                  <a:schemeClr val="bg1"/>
                </a:solidFill>
              </a:rPr>
              <a:t>7</a:t>
            </a:fld>
            <a:endParaRPr lang="en-US" sz="1200" i="1" dirty="0">
              <a:solidFill>
                <a:schemeClr val="bg1"/>
              </a:solidFill>
            </a:endParaRPr>
          </a:p>
        </p:txBody>
      </p:sp>
    </p:spTree>
    <p:extLst>
      <p:ext uri="{BB962C8B-B14F-4D97-AF65-F5344CB8AC3E}">
        <p14:creationId xmlns:p14="http://schemas.microsoft.com/office/powerpoint/2010/main" val="17116361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B235C-AE42-4274-9CC6-63D34FC1BE0C}"/>
              </a:ext>
            </a:extLst>
          </p:cNvPr>
          <p:cNvSpPr>
            <a:spLocks noGrp="1"/>
          </p:cNvSpPr>
          <p:nvPr>
            <p:ph type="title"/>
          </p:nvPr>
        </p:nvSpPr>
        <p:spPr>
          <a:xfrm>
            <a:off x="0" y="0"/>
            <a:ext cx="9144000" cy="529556"/>
          </a:xfrm>
        </p:spPr>
        <p:txBody>
          <a:bodyPr>
            <a:normAutofit fontScale="90000"/>
          </a:bodyPr>
          <a:lstStyle/>
          <a:p>
            <a:pPr algn="ctr"/>
            <a:r>
              <a:rPr lang="en-US" sz="3200" dirty="0"/>
              <a:t>Vectors of Forest Loss - </a:t>
            </a:r>
            <a:r>
              <a:rPr lang="fr-FR" sz="3200" dirty="0"/>
              <a:t>Vecteurs de perte de forêt</a:t>
            </a:r>
            <a:endParaRPr lang="en-US" sz="3200" dirty="0"/>
          </a:p>
        </p:txBody>
      </p:sp>
      <p:sp>
        <p:nvSpPr>
          <p:cNvPr id="3" name="Content Placeholder 2">
            <a:extLst>
              <a:ext uri="{FF2B5EF4-FFF2-40B4-BE49-F238E27FC236}">
                <a16:creationId xmlns:a16="http://schemas.microsoft.com/office/drawing/2014/main" id="{86AD2816-60CF-49D8-9B48-E46CA4622D2E}"/>
              </a:ext>
            </a:extLst>
          </p:cNvPr>
          <p:cNvSpPr>
            <a:spLocks noGrp="1"/>
          </p:cNvSpPr>
          <p:nvPr>
            <p:ph idx="1"/>
          </p:nvPr>
        </p:nvSpPr>
        <p:spPr>
          <a:xfrm>
            <a:off x="290945" y="5415822"/>
            <a:ext cx="8562108" cy="1162922"/>
          </a:xfrm>
        </p:spPr>
        <p:txBody>
          <a:bodyPr>
            <a:normAutofit fontScale="70000" lnSpcReduction="20000"/>
          </a:bodyPr>
          <a:lstStyle/>
          <a:p>
            <a:pPr>
              <a:lnSpc>
                <a:spcPct val="120000"/>
              </a:lnSpc>
              <a:spcBef>
                <a:spcPts val="0"/>
              </a:spcBef>
              <a:buFont typeface="Wingdings" panose="05000000000000000000" pitchFamily="2" charset="2"/>
              <a:buChar char="§"/>
            </a:pPr>
            <a:r>
              <a:rPr lang="en-US" sz="2400" dirty="0"/>
              <a:t>9-24-19 forest fire near Indonesia village - </a:t>
            </a:r>
            <a:r>
              <a:rPr lang="fr-FR" sz="2400" dirty="0"/>
              <a:t>incendie de forêt près du village d'Indonésie</a:t>
            </a:r>
            <a:endParaRPr lang="en-US" sz="2400" dirty="0"/>
          </a:p>
          <a:p>
            <a:pPr>
              <a:lnSpc>
                <a:spcPct val="120000"/>
              </a:lnSpc>
              <a:spcBef>
                <a:spcPts val="0"/>
              </a:spcBef>
              <a:buFont typeface="Wingdings" panose="05000000000000000000" pitchFamily="2" charset="2"/>
              <a:buChar char="§"/>
            </a:pPr>
            <a:r>
              <a:rPr lang="en-US" sz="2400" dirty="0"/>
              <a:t>Slash and burn farming - Agriculture sur </a:t>
            </a:r>
            <a:r>
              <a:rPr lang="en-US" sz="2400" dirty="0" err="1"/>
              <a:t>brûlis</a:t>
            </a:r>
            <a:endParaRPr lang="en-US" sz="2400" dirty="0"/>
          </a:p>
          <a:p>
            <a:pPr>
              <a:lnSpc>
                <a:spcPct val="120000"/>
              </a:lnSpc>
              <a:spcBef>
                <a:spcPts val="0"/>
              </a:spcBef>
              <a:buFont typeface="Wingdings" panose="05000000000000000000" pitchFamily="2" charset="2"/>
              <a:buChar char="§"/>
            </a:pPr>
            <a:r>
              <a:rPr lang="en-US" sz="2400" dirty="0"/>
              <a:t>Forest fires, CO2 Emissions- </a:t>
            </a:r>
            <a:r>
              <a:rPr lang="fr-FR" sz="2400" dirty="0"/>
              <a:t>Incendies de forêt, émissions de CO2</a:t>
            </a:r>
            <a:endParaRPr lang="en-US" sz="2400" dirty="0"/>
          </a:p>
          <a:p>
            <a:pPr>
              <a:lnSpc>
                <a:spcPct val="120000"/>
              </a:lnSpc>
              <a:spcBef>
                <a:spcPts val="0"/>
              </a:spcBef>
              <a:buFont typeface="Wingdings" panose="05000000000000000000" pitchFamily="2" charset="2"/>
              <a:buChar char="§"/>
            </a:pPr>
            <a:r>
              <a:rPr lang="en-US" sz="2400" dirty="0"/>
              <a:t>Direct climate change link </a:t>
            </a:r>
            <a:r>
              <a:rPr lang="fr-FR" sz="2400" dirty="0"/>
              <a:t>- Lien direct sur le changement climatique</a:t>
            </a:r>
          </a:p>
        </p:txBody>
      </p:sp>
      <p:pic>
        <p:nvPicPr>
          <p:cNvPr id="5" name="Picture 4">
            <a:extLst>
              <a:ext uri="{FF2B5EF4-FFF2-40B4-BE49-F238E27FC236}">
                <a16:creationId xmlns:a16="http://schemas.microsoft.com/office/drawing/2014/main" id="{1099759D-3CCB-4BE1-9A8D-DCBA7A37F2D7}"/>
              </a:ext>
            </a:extLst>
          </p:cNvPr>
          <p:cNvPicPr>
            <a:picLocks noChangeAspect="1"/>
          </p:cNvPicPr>
          <p:nvPr/>
        </p:nvPicPr>
        <p:blipFill>
          <a:blip r:embed="rId2"/>
          <a:stretch>
            <a:fillRect/>
          </a:stretch>
        </p:blipFill>
        <p:spPr>
          <a:xfrm>
            <a:off x="907300" y="529556"/>
            <a:ext cx="7329399" cy="4886266"/>
          </a:xfrm>
          <a:prstGeom prst="rect">
            <a:avLst/>
          </a:prstGeom>
        </p:spPr>
      </p:pic>
      <p:sp>
        <p:nvSpPr>
          <p:cNvPr id="6" name="Content Placeholder 2">
            <a:extLst>
              <a:ext uri="{FF2B5EF4-FFF2-40B4-BE49-F238E27FC236}">
                <a16:creationId xmlns:a16="http://schemas.microsoft.com/office/drawing/2014/main" id="{3ED30281-3316-4C42-81F1-217112C5281A}"/>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Patricia M. </a:t>
            </a:r>
            <a:r>
              <a:rPr lang="fr-FR" sz="1200" dirty="0" err="1">
                <a:solidFill>
                  <a:schemeClr val="bg1"/>
                </a:solidFill>
              </a:rPr>
              <a:t>O’Donnell</a:t>
            </a:r>
            <a:r>
              <a:rPr lang="fr-FR" sz="1200" dirty="0">
                <a:solidFill>
                  <a:schemeClr val="bg1"/>
                </a:solidFill>
              </a:rPr>
              <a:t>	                </a:t>
            </a:r>
            <a:fld id="{9CCD5316-B75E-DC4C-9D6F-80CE9ACC8789}" type="slidenum">
              <a:rPr lang="fr-FR" sz="1200" smtClean="0">
                <a:solidFill>
                  <a:schemeClr val="bg1"/>
                </a:solidFill>
              </a:rPr>
              <a:t>8</a:t>
            </a:fld>
            <a:endParaRPr lang="en-US" sz="1200" i="1" dirty="0">
              <a:solidFill>
                <a:schemeClr val="bg1"/>
              </a:solidFill>
            </a:endParaRPr>
          </a:p>
        </p:txBody>
      </p:sp>
    </p:spTree>
    <p:extLst>
      <p:ext uri="{BB962C8B-B14F-4D97-AF65-F5344CB8AC3E}">
        <p14:creationId xmlns:p14="http://schemas.microsoft.com/office/powerpoint/2010/main" val="423592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9B235C-AE42-4274-9CC6-63D34FC1BE0C}"/>
              </a:ext>
            </a:extLst>
          </p:cNvPr>
          <p:cNvSpPr>
            <a:spLocks noGrp="1"/>
          </p:cNvSpPr>
          <p:nvPr>
            <p:ph type="title"/>
          </p:nvPr>
        </p:nvSpPr>
        <p:spPr>
          <a:xfrm>
            <a:off x="0" y="0"/>
            <a:ext cx="9144000" cy="868218"/>
          </a:xfrm>
        </p:spPr>
        <p:txBody>
          <a:bodyPr>
            <a:normAutofit fontScale="90000"/>
          </a:bodyPr>
          <a:lstStyle/>
          <a:p>
            <a:pPr algn="ctr"/>
            <a:r>
              <a:rPr lang="en-US" sz="3200" dirty="0"/>
              <a:t>Latin American Landscape Initiative - SOS Amazon</a:t>
            </a:r>
            <a:br>
              <a:rPr lang="en-US" sz="3200" dirty="0"/>
            </a:br>
            <a:r>
              <a:rPr lang="fr-FR" sz="3200" dirty="0"/>
              <a:t>Initiative de paysage latino-américain - SOS Amazon</a:t>
            </a:r>
            <a:endParaRPr lang="en-US" sz="3200" dirty="0"/>
          </a:p>
        </p:txBody>
      </p:sp>
      <p:sp>
        <p:nvSpPr>
          <p:cNvPr id="3" name="Content Placeholder 2">
            <a:extLst>
              <a:ext uri="{FF2B5EF4-FFF2-40B4-BE49-F238E27FC236}">
                <a16:creationId xmlns:a16="http://schemas.microsoft.com/office/drawing/2014/main" id="{86AD2816-60CF-49D8-9B48-E46CA4622D2E}"/>
              </a:ext>
            </a:extLst>
          </p:cNvPr>
          <p:cNvSpPr>
            <a:spLocks noGrp="1"/>
          </p:cNvSpPr>
          <p:nvPr>
            <p:ph idx="1"/>
          </p:nvPr>
        </p:nvSpPr>
        <p:spPr>
          <a:xfrm>
            <a:off x="0" y="5366528"/>
            <a:ext cx="9479559" cy="1344665"/>
          </a:xfrm>
        </p:spPr>
        <p:txBody>
          <a:bodyPr>
            <a:normAutofit fontScale="62500" lnSpcReduction="20000"/>
          </a:bodyPr>
          <a:lstStyle/>
          <a:p>
            <a:pPr>
              <a:lnSpc>
                <a:spcPct val="120000"/>
              </a:lnSpc>
              <a:spcBef>
                <a:spcPts val="0"/>
              </a:spcBef>
              <a:buFont typeface="Wingdings" panose="05000000000000000000" pitchFamily="2" charset="2"/>
              <a:buChar char="§"/>
            </a:pPr>
            <a:r>
              <a:rPr lang="en-US" sz="2400" dirty="0"/>
              <a:t>LALI organizing citizen action raising awareness </a:t>
            </a:r>
            <a:r>
              <a:rPr lang="fr-FR" sz="2400" dirty="0"/>
              <a:t>-  LALI organise des actions citoyennes de sensibilisation</a:t>
            </a:r>
          </a:p>
          <a:p>
            <a:pPr>
              <a:lnSpc>
                <a:spcPct val="120000"/>
              </a:lnSpc>
              <a:spcBef>
                <a:spcPts val="0"/>
              </a:spcBef>
              <a:buFont typeface="Wingdings" panose="05000000000000000000" pitchFamily="2" charset="2"/>
              <a:buChar char="§"/>
            </a:pPr>
            <a:r>
              <a:rPr lang="en-US" sz="2400" dirty="0"/>
              <a:t>Sustain and increase forest conservation - M</a:t>
            </a:r>
            <a:r>
              <a:rPr lang="fr-FR" sz="2400" dirty="0" err="1"/>
              <a:t>aintenir</a:t>
            </a:r>
            <a:r>
              <a:rPr lang="fr-FR" sz="2400" dirty="0"/>
              <a:t> et accroître la conservation des forêts</a:t>
            </a:r>
            <a:endParaRPr lang="en-US" sz="2400" dirty="0"/>
          </a:p>
          <a:p>
            <a:pPr>
              <a:lnSpc>
                <a:spcPct val="120000"/>
              </a:lnSpc>
              <a:spcBef>
                <a:spcPts val="0"/>
              </a:spcBef>
              <a:buFont typeface="Wingdings" panose="05000000000000000000" pitchFamily="2" charset="2"/>
              <a:buChar char="§"/>
            </a:pPr>
            <a:r>
              <a:rPr lang="en-US" sz="2400" dirty="0"/>
              <a:t>Forests carbon sinks combat climate change - P</a:t>
            </a:r>
            <a:r>
              <a:rPr lang="fr-FR" sz="2400" dirty="0" err="1"/>
              <a:t>uits</a:t>
            </a:r>
            <a:r>
              <a:rPr lang="fr-FR" sz="2400" dirty="0"/>
              <a:t> de carbone forestiers combattent le changement climatique </a:t>
            </a:r>
          </a:p>
          <a:p>
            <a:pPr>
              <a:lnSpc>
                <a:spcPct val="120000"/>
              </a:lnSpc>
              <a:spcBef>
                <a:spcPts val="0"/>
              </a:spcBef>
              <a:buFont typeface="Wingdings" panose="05000000000000000000" pitchFamily="2" charset="2"/>
              <a:buChar char="§"/>
            </a:pPr>
            <a:r>
              <a:rPr lang="en-US" sz="2400" dirty="0"/>
              <a:t>Habitat retention, species diversity - </a:t>
            </a:r>
            <a:r>
              <a:rPr lang="fr-FR" sz="2400" dirty="0"/>
              <a:t>Conservation de l'habitat, diversité des espèces</a:t>
            </a:r>
          </a:p>
          <a:p>
            <a:pPr>
              <a:lnSpc>
                <a:spcPct val="120000"/>
              </a:lnSpc>
              <a:spcBef>
                <a:spcPts val="0"/>
              </a:spcBef>
              <a:buFont typeface="Wingdings" panose="05000000000000000000" pitchFamily="2" charset="2"/>
              <a:buChar char="§"/>
            </a:pPr>
            <a:r>
              <a:rPr lang="en-US" sz="2400" dirty="0"/>
              <a:t>Medical-culinary forest plants science traditions - </a:t>
            </a:r>
            <a:r>
              <a:rPr lang="fr-FR" sz="2400" dirty="0"/>
              <a:t>Plantes forestières médico-culinaires traditionnelles</a:t>
            </a:r>
          </a:p>
        </p:txBody>
      </p:sp>
      <p:pic>
        <p:nvPicPr>
          <p:cNvPr id="7" name="Picture 6">
            <a:extLst>
              <a:ext uri="{FF2B5EF4-FFF2-40B4-BE49-F238E27FC236}">
                <a16:creationId xmlns:a16="http://schemas.microsoft.com/office/drawing/2014/main" id="{F55E0E62-D735-4CFE-A5BB-CCDAA2AD5CA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775303"/>
            <a:ext cx="9144000" cy="4591226"/>
          </a:xfrm>
          <a:prstGeom prst="rect">
            <a:avLst/>
          </a:prstGeom>
        </p:spPr>
      </p:pic>
      <p:sp>
        <p:nvSpPr>
          <p:cNvPr id="6" name="Content Placeholder 2">
            <a:extLst>
              <a:ext uri="{FF2B5EF4-FFF2-40B4-BE49-F238E27FC236}">
                <a16:creationId xmlns:a16="http://schemas.microsoft.com/office/drawing/2014/main" id="{16F4743D-633B-4041-BEEC-5BD5A77127B3}"/>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Patricia M. </a:t>
            </a:r>
            <a:r>
              <a:rPr lang="fr-FR" sz="1200" dirty="0" err="1">
                <a:solidFill>
                  <a:schemeClr val="bg1"/>
                </a:solidFill>
              </a:rPr>
              <a:t>O’Donnell</a:t>
            </a:r>
            <a:r>
              <a:rPr lang="fr-FR" sz="1200" dirty="0">
                <a:solidFill>
                  <a:schemeClr val="bg1"/>
                </a:solidFill>
              </a:rPr>
              <a:t>	                </a:t>
            </a:r>
            <a:fld id="{9CCD5316-B75E-DC4C-9D6F-80CE9ACC8789}" type="slidenum">
              <a:rPr lang="fr-FR" sz="1200" smtClean="0">
                <a:solidFill>
                  <a:schemeClr val="bg1"/>
                </a:solidFill>
              </a:rPr>
              <a:t>9</a:t>
            </a:fld>
            <a:endParaRPr lang="en-US" sz="1200" i="1" dirty="0">
              <a:solidFill>
                <a:schemeClr val="bg1"/>
              </a:solidFill>
            </a:endParaRPr>
          </a:p>
        </p:txBody>
      </p:sp>
    </p:spTree>
    <p:extLst>
      <p:ext uri="{BB962C8B-B14F-4D97-AF65-F5344CB8AC3E}">
        <p14:creationId xmlns:p14="http://schemas.microsoft.com/office/powerpoint/2010/main" val="16794198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1034</TotalTime>
  <Words>988</Words>
  <Application>Microsoft Macintosh PowerPoint</Application>
  <PresentationFormat>On-screen Show (4:3)</PresentationFormat>
  <Paragraphs>80</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MS Mincho</vt:lpstr>
      <vt:lpstr>Arial</vt:lpstr>
      <vt:lpstr>Calibri</vt:lpstr>
      <vt:lpstr>Calibri Light</vt:lpstr>
      <vt:lpstr>Wingdings</vt:lpstr>
      <vt:lpstr>Office Theme</vt:lpstr>
      <vt:lpstr>RURAL HERITAGE- LANDSCAPES AND BEYOND PATRIMOINE RURAL - PAYSAGES ET AU-DELÀ</vt:lpstr>
      <vt:lpstr>Challenges for Rural Farms of Productive Landscapes Défis pour les fermes rurales de paysages productifs</vt:lpstr>
      <vt:lpstr>Challenges for Rural Farmers of Productive Landscapes Défis pour les agriculteurs ruraux de paysages productifs</vt:lpstr>
      <vt:lpstr> USA Example CSAs - États-Unis Exemple ASC</vt:lpstr>
      <vt:lpstr>Land Bargain Sale for Young Farm Family Vente aux enchères de terres pour une jeune famille d'agriculteurs</vt:lpstr>
      <vt:lpstr>Farm Fields Bird Habitat - Habitat des oiseaux de la ferme  </vt:lpstr>
      <vt:lpstr>Sustainable Agriculture Learning Partnerships Partenariats d'apprentissage en agriculture durable</vt:lpstr>
      <vt:lpstr>Vectors of Forest Loss - Vecteurs de perte de forêt</vt:lpstr>
      <vt:lpstr>Latin American Landscape Initiative - SOS Amazon Initiative de paysage latino-américain - SOS Amazon</vt:lpstr>
      <vt:lpstr>Burnt Mountain Forest Preserve Vermont USA Réserve forestière de Burnt Mountain, Vermont USA</vt:lpstr>
      <vt:lpstr>UN Environment-The World Bank-Germany  Global Landscapes Forum-Forum mondial sur les paysages</vt:lpstr>
      <vt:lpstr>Farms, Forests the Way Forward  Fermes et forêts, la voie à suivre</vt:lpstr>
    </vt:vector>
  </TitlesOfParts>
  <Manager>Patricia ODonnell</Manager>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Farms Forests PPT ODonnell</dc:title>
  <dc:subject>1000 PPT ODonnell</dc:subject>
  <dc:creator>Patricia ODonnell</dc:creator>
  <cp:keywords>ICOMOS Panel 2019</cp:keywords>
  <cp:lastModifiedBy>Elizabeth Brabec</cp:lastModifiedBy>
  <cp:revision>50</cp:revision>
  <cp:lastPrinted>2019-10-05T13:40:33Z</cp:lastPrinted>
  <dcterms:created xsi:type="dcterms:W3CDTF">2019-09-14T21:00:20Z</dcterms:created>
  <dcterms:modified xsi:type="dcterms:W3CDTF">2019-10-05T21:21:40Z</dcterms:modified>
</cp:coreProperties>
</file>