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1" r:id="rId2"/>
    <p:sldId id="273" r:id="rId3"/>
    <p:sldId id="261" r:id="rId4"/>
    <p:sldId id="257" r:id="rId5"/>
    <p:sldId id="275" r:id="rId6"/>
    <p:sldId id="259" r:id="rId7"/>
    <p:sldId id="278" r:id="rId8"/>
    <p:sldId id="277" r:id="rId9"/>
    <p:sldId id="276" r:id="rId10"/>
    <p:sldId id="280" r:id="rId11"/>
    <p:sldId id="279" r:id="rId12"/>
    <p:sldId id="258" r:id="rId13"/>
    <p:sldId id="263" r:id="rId14"/>
    <p:sldId id="268" r:id="rId15"/>
    <p:sldId id="270" r:id="rId16"/>
    <p:sldId id="260" r:id="rId17"/>
    <p:sldId id="267" r:id="rId18"/>
    <p:sldId id="266" r:id="rId19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733"/>
  </p:normalViewPr>
  <p:slideViewPr>
    <p:cSldViewPr snapToGrid="0" snapToObjects="1">
      <p:cViewPr varScale="1">
        <p:scale>
          <a:sx n="61" d="100"/>
          <a:sy n="61" d="100"/>
        </p:scale>
        <p:origin x="6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19FE9-AB53-46CB-BE59-20D74FC846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4B9F125-78EE-4670-BDF9-506FAD62B3DC}">
      <dgm:prSet/>
      <dgm:spPr/>
      <dgm:t>
        <a:bodyPr/>
        <a:lstStyle/>
        <a:p>
          <a:r>
            <a:rPr lang="en-US" dirty="0"/>
            <a:t>Discuss your mentoring experience: (positive, negative, or no experience.)</a:t>
          </a:r>
        </a:p>
      </dgm:t>
    </dgm:pt>
    <dgm:pt modelId="{78026881-4640-4BDB-A8FB-6E6A03B9135A}" type="parTrans" cxnId="{8647F247-2AE0-4CEE-8B7D-2C92DDB3554E}">
      <dgm:prSet/>
      <dgm:spPr/>
      <dgm:t>
        <a:bodyPr/>
        <a:lstStyle/>
        <a:p>
          <a:endParaRPr lang="en-US"/>
        </a:p>
      </dgm:t>
    </dgm:pt>
    <dgm:pt modelId="{B151E0BF-0750-4AFD-A41D-0B8B5CF32623}" type="sibTrans" cxnId="{8647F247-2AE0-4CEE-8B7D-2C92DDB3554E}">
      <dgm:prSet/>
      <dgm:spPr/>
      <dgm:t>
        <a:bodyPr/>
        <a:lstStyle/>
        <a:p>
          <a:endParaRPr lang="en-US"/>
        </a:p>
      </dgm:t>
    </dgm:pt>
    <dgm:pt modelId="{9E6634C5-D1CA-4DAB-90B5-300BC563AB38}">
      <dgm:prSet/>
      <dgm:spPr/>
      <dgm:t>
        <a:bodyPr/>
        <a:lstStyle/>
        <a:p>
          <a:r>
            <a:rPr lang="en-US" dirty="0"/>
            <a:t>What was the outcome of the mentor relationship? </a:t>
          </a:r>
        </a:p>
      </dgm:t>
    </dgm:pt>
    <dgm:pt modelId="{97073FD3-2F11-4AED-B54D-FD30F91852DB}" type="parTrans" cxnId="{6ADA7CBB-6796-4962-AAE4-6D3E242801FF}">
      <dgm:prSet/>
      <dgm:spPr/>
      <dgm:t>
        <a:bodyPr/>
        <a:lstStyle/>
        <a:p>
          <a:endParaRPr lang="en-US"/>
        </a:p>
      </dgm:t>
    </dgm:pt>
    <dgm:pt modelId="{452CB9BC-80CB-4F00-93F5-492595AE488E}" type="sibTrans" cxnId="{6ADA7CBB-6796-4962-AAE4-6D3E242801FF}">
      <dgm:prSet/>
      <dgm:spPr/>
      <dgm:t>
        <a:bodyPr/>
        <a:lstStyle/>
        <a:p>
          <a:endParaRPr lang="en-US"/>
        </a:p>
      </dgm:t>
    </dgm:pt>
    <dgm:pt modelId="{5640CF4F-B6D7-4934-A783-624C0ADB660D}">
      <dgm:prSet/>
      <dgm:spPr/>
      <dgm:t>
        <a:bodyPr/>
        <a:lstStyle/>
        <a:p>
          <a:r>
            <a:rPr lang="en-US" dirty="0"/>
            <a:t>What was the most important takeaway from this discussion? Please use Chat to record one or two sentences.</a:t>
          </a:r>
        </a:p>
      </dgm:t>
    </dgm:pt>
    <dgm:pt modelId="{C7C7D244-AF9B-4BDB-A69D-1622DA36215A}" type="parTrans" cxnId="{D39116A1-9600-4F24-B2A3-ABED21204B59}">
      <dgm:prSet/>
      <dgm:spPr/>
      <dgm:t>
        <a:bodyPr/>
        <a:lstStyle/>
        <a:p>
          <a:endParaRPr lang="en-US"/>
        </a:p>
      </dgm:t>
    </dgm:pt>
    <dgm:pt modelId="{4529DBBE-07E0-4EB6-AF4C-A0CC7BDBE448}" type="sibTrans" cxnId="{D39116A1-9600-4F24-B2A3-ABED21204B59}">
      <dgm:prSet/>
      <dgm:spPr/>
      <dgm:t>
        <a:bodyPr/>
        <a:lstStyle/>
        <a:p>
          <a:endParaRPr lang="en-US"/>
        </a:p>
      </dgm:t>
    </dgm:pt>
    <dgm:pt modelId="{E15C7CEB-9976-1F43-B1D6-A479E0F107F6}" type="pres">
      <dgm:prSet presAssocID="{3C219FE9-AB53-46CB-BE59-20D74FC846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B3B4082-F41E-FC43-925C-4D3C393A74EB}" type="pres">
      <dgm:prSet presAssocID="{84B9F125-78EE-4670-BDF9-506FAD62B3DC}" presName="hierRoot1" presStyleCnt="0"/>
      <dgm:spPr/>
    </dgm:pt>
    <dgm:pt modelId="{73485C4D-272F-D346-9C45-429664B2BA45}" type="pres">
      <dgm:prSet presAssocID="{84B9F125-78EE-4670-BDF9-506FAD62B3DC}" presName="composite" presStyleCnt="0"/>
      <dgm:spPr/>
    </dgm:pt>
    <dgm:pt modelId="{8BE81622-A0AE-0744-9155-4127A5B7D00C}" type="pres">
      <dgm:prSet presAssocID="{84B9F125-78EE-4670-BDF9-506FAD62B3DC}" presName="background" presStyleLbl="node0" presStyleIdx="0" presStyleCnt="3"/>
      <dgm:spPr/>
    </dgm:pt>
    <dgm:pt modelId="{D6944D16-77DA-0D4A-AF35-F81ABE5E1EE6}" type="pres">
      <dgm:prSet presAssocID="{84B9F125-78EE-4670-BDF9-506FAD62B3DC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9E7EE-69DD-6E49-910E-26B8B8C488E7}" type="pres">
      <dgm:prSet presAssocID="{84B9F125-78EE-4670-BDF9-506FAD62B3DC}" presName="hierChild2" presStyleCnt="0"/>
      <dgm:spPr/>
    </dgm:pt>
    <dgm:pt modelId="{0F145235-3CE5-6941-84AA-30A96B3BAEA9}" type="pres">
      <dgm:prSet presAssocID="{9E6634C5-D1CA-4DAB-90B5-300BC563AB38}" presName="hierRoot1" presStyleCnt="0"/>
      <dgm:spPr/>
    </dgm:pt>
    <dgm:pt modelId="{491B8381-402A-A24B-BFF7-E3CFEADC868D}" type="pres">
      <dgm:prSet presAssocID="{9E6634C5-D1CA-4DAB-90B5-300BC563AB38}" presName="composite" presStyleCnt="0"/>
      <dgm:spPr/>
    </dgm:pt>
    <dgm:pt modelId="{796935E0-4D9D-324F-A41B-CB6E0E4EE355}" type="pres">
      <dgm:prSet presAssocID="{9E6634C5-D1CA-4DAB-90B5-300BC563AB38}" presName="background" presStyleLbl="node0" presStyleIdx="1" presStyleCnt="3"/>
      <dgm:spPr/>
    </dgm:pt>
    <dgm:pt modelId="{393A8CB4-9546-B840-86B6-65551D131DD6}" type="pres">
      <dgm:prSet presAssocID="{9E6634C5-D1CA-4DAB-90B5-300BC563AB38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4DBAC9-7D68-3B4E-ACA2-97F2151CD045}" type="pres">
      <dgm:prSet presAssocID="{9E6634C5-D1CA-4DAB-90B5-300BC563AB38}" presName="hierChild2" presStyleCnt="0"/>
      <dgm:spPr/>
    </dgm:pt>
    <dgm:pt modelId="{9A459EA5-F552-D746-8079-E00F2AFA3AB6}" type="pres">
      <dgm:prSet presAssocID="{5640CF4F-B6D7-4934-A783-624C0ADB660D}" presName="hierRoot1" presStyleCnt="0"/>
      <dgm:spPr/>
    </dgm:pt>
    <dgm:pt modelId="{3065B22D-A991-1F4D-B54A-D7AF437A4CC9}" type="pres">
      <dgm:prSet presAssocID="{5640CF4F-B6D7-4934-A783-624C0ADB660D}" presName="composite" presStyleCnt="0"/>
      <dgm:spPr/>
    </dgm:pt>
    <dgm:pt modelId="{12B6D163-3B19-BA4A-A90D-7F790C9C0E32}" type="pres">
      <dgm:prSet presAssocID="{5640CF4F-B6D7-4934-A783-624C0ADB660D}" presName="background" presStyleLbl="node0" presStyleIdx="2" presStyleCnt="3"/>
      <dgm:spPr/>
    </dgm:pt>
    <dgm:pt modelId="{20ACCA67-30C8-E94E-8083-25B4D6014BB9}" type="pres">
      <dgm:prSet presAssocID="{5640CF4F-B6D7-4934-A783-624C0ADB660D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E94B6D-7CC4-9C41-A4ED-85896F4F7C38}" type="pres">
      <dgm:prSet presAssocID="{5640CF4F-B6D7-4934-A783-624C0ADB660D}" presName="hierChild2" presStyleCnt="0"/>
      <dgm:spPr/>
    </dgm:pt>
  </dgm:ptLst>
  <dgm:cxnLst>
    <dgm:cxn modelId="{8647F247-2AE0-4CEE-8B7D-2C92DDB3554E}" srcId="{3C219FE9-AB53-46CB-BE59-20D74FC846ED}" destId="{84B9F125-78EE-4670-BDF9-506FAD62B3DC}" srcOrd="0" destOrd="0" parTransId="{78026881-4640-4BDB-A8FB-6E6A03B9135A}" sibTransId="{B151E0BF-0750-4AFD-A41D-0B8B5CF32623}"/>
    <dgm:cxn modelId="{6ADA7CBB-6796-4962-AAE4-6D3E242801FF}" srcId="{3C219FE9-AB53-46CB-BE59-20D74FC846ED}" destId="{9E6634C5-D1CA-4DAB-90B5-300BC563AB38}" srcOrd="1" destOrd="0" parTransId="{97073FD3-2F11-4AED-B54D-FD30F91852DB}" sibTransId="{452CB9BC-80CB-4F00-93F5-492595AE488E}"/>
    <dgm:cxn modelId="{EE701F72-A66E-154D-B241-15012E282E4B}" type="presOf" srcId="{84B9F125-78EE-4670-BDF9-506FAD62B3DC}" destId="{D6944D16-77DA-0D4A-AF35-F81ABE5E1EE6}" srcOrd="0" destOrd="0" presId="urn:microsoft.com/office/officeart/2005/8/layout/hierarchy1"/>
    <dgm:cxn modelId="{A4F2F5D0-D14A-0340-B3A2-831F226ACABC}" type="presOf" srcId="{5640CF4F-B6D7-4934-A783-624C0ADB660D}" destId="{20ACCA67-30C8-E94E-8083-25B4D6014BB9}" srcOrd="0" destOrd="0" presId="urn:microsoft.com/office/officeart/2005/8/layout/hierarchy1"/>
    <dgm:cxn modelId="{8256C7A9-F15F-D046-86B7-4C47E0AFD2DE}" type="presOf" srcId="{3C219FE9-AB53-46CB-BE59-20D74FC846ED}" destId="{E15C7CEB-9976-1F43-B1D6-A479E0F107F6}" srcOrd="0" destOrd="0" presId="urn:microsoft.com/office/officeart/2005/8/layout/hierarchy1"/>
    <dgm:cxn modelId="{E39DDC98-2AFD-224A-B2DF-D66A916B853F}" type="presOf" srcId="{9E6634C5-D1CA-4DAB-90B5-300BC563AB38}" destId="{393A8CB4-9546-B840-86B6-65551D131DD6}" srcOrd="0" destOrd="0" presId="urn:microsoft.com/office/officeart/2005/8/layout/hierarchy1"/>
    <dgm:cxn modelId="{D39116A1-9600-4F24-B2A3-ABED21204B59}" srcId="{3C219FE9-AB53-46CB-BE59-20D74FC846ED}" destId="{5640CF4F-B6D7-4934-A783-624C0ADB660D}" srcOrd="2" destOrd="0" parTransId="{C7C7D244-AF9B-4BDB-A69D-1622DA36215A}" sibTransId="{4529DBBE-07E0-4EB6-AF4C-A0CC7BDBE448}"/>
    <dgm:cxn modelId="{D84AD4E4-1F13-1542-BD6A-3126F27B31E3}" type="presParOf" srcId="{E15C7CEB-9976-1F43-B1D6-A479E0F107F6}" destId="{7B3B4082-F41E-FC43-925C-4D3C393A74EB}" srcOrd="0" destOrd="0" presId="urn:microsoft.com/office/officeart/2005/8/layout/hierarchy1"/>
    <dgm:cxn modelId="{38FE0401-B39F-FE48-9BD5-6B1F005BD472}" type="presParOf" srcId="{7B3B4082-F41E-FC43-925C-4D3C393A74EB}" destId="{73485C4D-272F-D346-9C45-429664B2BA45}" srcOrd="0" destOrd="0" presId="urn:microsoft.com/office/officeart/2005/8/layout/hierarchy1"/>
    <dgm:cxn modelId="{3628557A-46F0-8E40-A422-6E5B48A75894}" type="presParOf" srcId="{73485C4D-272F-D346-9C45-429664B2BA45}" destId="{8BE81622-A0AE-0744-9155-4127A5B7D00C}" srcOrd="0" destOrd="0" presId="urn:microsoft.com/office/officeart/2005/8/layout/hierarchy1"/>
    <dgm:cxn modelId="{F30C9CBC-1B9E-7743-82F8-0DAADEA61883}" type="presParOf" srcId="{73485C4D-272F-D346-9C45-429664B2BA45}" destId="{D6944D16-77DA-0D4A-AF35-F81ABE5E1EE6}" srcOrd="1" destOrd="0" presId="urn:microsoft.com/office/officeart/2005/8/layout/hierarchy1"/>
    <dgm:cxn modelId="{1AA62519-3F1F-5243-8FC6-950A4292AC28}" type="presParOf" srcId="{7B3B4082-F41E-FC43-925C-4D3C393A74EB}" destId="{6AE9E7EE-69DD-6E49-910E-26B8B8C488E7}" srcOrd="1" destOrd="0" presId="urn:microsoft.com/office/officeart/2005/8/layout/hierarchy1"/>
    <dgm:cxn modelId="{EEBC5CA9-F80E-774A-8139-0EFE239FC367}" type="presParOf" srcId="{E15C7CEB-9976-1F43-B1D6-A479E0F107F6}" destId="{0F145235-3CE5-6941-84AA-30A96B3BAEA9}" srcOrd="1" destOrd="0" presId="urn:microsoft.com/office/officeart/2005/8/layout/hierarchy1"/>
    <dgm:cxn modelId="{BE8AB6DF-0FAB-FE44-AE9C-DF318DE52D3F}" type="presParOf" srcId="{0F145235-3CE5-6941-84AA-30A96B3BAEA9}" destId="{491B8381-402A-A24B-BFF7-E3CFEADC868D}" srcOrd="0" destOrd="0" presId="urn:microsoft.com/office/officeart/2005/8/layout/hierarchy1"/>
    <dgm:cxn modelId="{E2AB9444-75C1-8D4B-961D-1186A4FF1203}" type="presParOf" srcId="{491B8381-402A-A24B-BFF7-E3CFEADC868D}" destId="{796935E0-4D9D-324F-A41B-CB6E0E4EE355}" srcOrd="0" destOrd="0" presId="urn:microsoft.com/office/officeart/2005/8/layout/hierarchy1"/>
    <dgm:cxn modelId="{A043B2C8-33E5-D64C-B198-67A9E008B4B1}" type="presParOf" srcId="{491B8381-402A-A24B-BFF7-E3CFEADC868D}" destId="{393A8CB4-9546-B840-86B6-65551D131DD6}" srcOrd="1" destOrd="0" presId="urn:microsoft.com/office/officeart/2005/8/layout/hierarchy1"/>
    <dgm:cxn modelId="{02005F5A-7641-8542-913F-C8DC31874F83}" type="presParOf" srcId="{0F145235-3CE5-6941-84AA-30A96B3BAEA9}" destId="{334DBAC9-7D68-3B4E-ACA2-97F2151CD045}" srcOrd="1" destOrd="0" presId="urn:microsoft.com/office/officeart/2005/8/layout/hierarchy1"/>
    <dgm:cxn modelId="{7CBFAF86-A5A6-194C-88EB-C2DE2FE63041}" type="presParOf" srcId="{E15C7CEB-9976-1F43-B1D6-A479E0F107F6}" destId="{9A459EA5-F552-D746-8079-E00F2AFA3AB6}" srcOrd="2" destOrd="0" presId="urn:microsoft.com/office/officeart/2005/8/layout/hierarchy1"/>
    <dgm:cxn modelId="{7511876F-3202-9E40-97DA-A606CC27C7AA}" type="presParOf" srcId="{9A459EA5-F552-D746-8079-E00F2AFA3AB6}" destId="{3065B22D-A991-1F4D-B54A-D7AF437A4CC9}" srcOrd="0" destOrd="0" presId="urn:microsoft.com/office/officeart/2005/8/layout/hierarchy1"/>
    <dgm:cxn modelId="{ECDF8DE6-40C4-7C47-935C-0FC48285BFFF}" type="presParOf" srcId="{3065B22D-A991-1F4D-B54A-D7AF437A4CC9}" destId="{12B6D163-3B19-BA4A-A90D-7F790C9C0E32}" srcOrd="0" destOrd="0" presId="urn:microsoft.com/office/officeart/2005/8/layout/hierarchy1"/>
    <dgm:cxn modelId="{067DD1D4-5BC9-DA46-9E20-58AB237C75EE}" type="presParOf" srcId="{3065B22D-A991-1F4D-B54A-D7AF437A4CC9}" destId="{20ACCA67-30C8-E94E-8083-25B4D6014BB9}" srcOrd="1" destOrd="0" presId="urn:microsoft.com/office/officeart/2005/8/layout/hierarchy1"/>
    <dgm:cxn modelId="{D1E991DB-98D4-DC4E-9904-02E08F8564B2}" type="presParOf" srcId="{9A459EA5-F552-D746-8079-E00F2AFA3AB6}" destId="{00E94B6D-7CC4-9C41-A4ED-85896F4F7C3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81622-A0AE-0744-9155-4127A5B7D00C}">
      <dsp:nvSpPr>
        <dsp:cNvPr id="0" name=""/>
        <dsp:cNvSpPr/>
      </dsp:nvSpPr>
      <dsp:spPr>
        <a:xfrm>
          <a:off x="0" y="708588"/>
          <a:ext cx="3293022" cy="2091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44D16-77DA-0D4A-AF35-F81ABE5E1EE6}">
      <dsp:nvSpPr>
        <dsp:cNvPr id="0" name=""/>
        <dsp:cNvSpPr/>
      </dsp:nvSpPr>
      <dsp:spPr>
        <a:xfrm>
          <a:off x="365891" y="1056185"/>
          <a:ext cx="3293022" cy="209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Discuss your mentoring experience: (positive, negative, or no experience.)</a:t>
          </a:r>
        </a:p>
      </dsp:txBody>
      <dsp:txXfrm>
        <a:off x="427136" y="1117430"/>
        <a:ext cx="3170532" cy="1968579"/>
      </dsp:txXfrm>
    </dsp:sp>
    <dsp:sp modelId="{796935E0-4D9D-324F-A41B-CB6E0E4EE355}">
      <dsp:nvSpPr>
        <dsp:cNvPr id="0" name=""/>
        <dsp:cNvSpPr/>
      </dsp:nvSpPr>
      <dsp:spPr>
        <a:xfrm>
          <a:off x="4024805" y="708588"/>
          <a:ext cx="3293022" cy="2091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A8CB4-9546-B840-86B6-65551D131DD6}">
      <dsp:nvSpPr>
        <dsp:cNvPr id="0" name=""/>
        <dsp:cNvSpPr/>
      </dsp:nvSpPr>
      <dsp:spPr>
        <a:xfrm>
          <a:off x="4390696" y="1056185"/>
          <a:ext cx="3293022" cy="209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What was the outcome of the mentor relationship? </a:t>
          </a:r>
        </a:p>
      </dsp:txBody>
      <dsp:txXfrm>
        <a:off x="4451941" y="1117430"/>
        <a:ext cx="3170532" cy="1968579"/>
      </dsp:txXfrm>
    </dsp:sp>
    <dsp:sp modelId="{12B6D163-3B19-BA4A-A90D-7F790C9C0E32}">
      <dsp:nvSpPr>
        <dsp:cNvPr id="0" name=""/>
        <dsp:cNvSpPr/>
      </dsp:nvSpPr>
      <dsp:spPr>
        <a:xfrm>
          <a:off x="8049610" y="708588"/>
          <a:ext cx="3293022" cy="2091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CCA67-30C8-E94E-8083-25B4D6014BB9}">
      <dsp:nvSpPr>
        <dsp:cNvPr id="0" name=""/>
        <dsp:cNvSpPr/>
      </dsp:nvSpPr>
      <dsp:spPr>
        <a:xfrm>
          <a:off x="8415501" y="1056185"/>
          <a:ext cx="3293022" cy="209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What was the most important takeaway from this discussion? Please use Chat to record one or two sentences.</a:t>
          </a:r>
        </a:p>
      </dsp:txBody>
      <dsp:txXfrm>
        <a:off x="8476746" y="1117430"/>
        <a:ext cx="3170532" cy="1968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0466E-B80C-4117-A602-BDBF4AF3764D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8E817-C00F-48DC-A25A-DB95D08700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28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D1B1C54E-582B-4ADA-AFA4-F9AC2E8F45F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165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78476"/>
            <a:ext cx="5615940" cy="3664208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0E59285E-F20D-412C-B00F-4320A94A37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08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20D5D-ED13-4565-B579-3D699A7B87B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934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46442-789D-43F1-B683-F55DDDE56D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57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9285E-F20D-412C-B00F-4320A94A37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46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9285E-F20D-412C-B00F-4320A94A37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60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PMP can  fill the void between a FMP and IMP by offering opportunities for brainstorming,</a:t>
            </a:r>
            <a:r>
              <a:rPr lang="en-US" baseline="0" dirty="0"/>
              <a:t> problem solving, reflection, and learning environment.</a:t>
            </a:r>
          </a:p>
          <a:p>
            <a:r>
              <a:rPr lang="en-US" baseline="0" dirty="0"/>
              <a:t>(source:  K. Ross, Purposeful mentoring in Academic Libraries, 2013</a:t>
            </a:r>
          </a:p>
          <a:p>
            <a:r>
              <a:rPr lang="en-US" baseline="0" dirty="0"/>
              <a:t>PMP as a component of prof dev in libraries vs. FMP for tenure track librarians.  </a:t>
            </a:r>
          </a:p>
          <a:p>
            <a:r>
              <a:rPr lang="en-US" baseline="0" dirty="0"/>
              <a:t>(source: A. Level, &amp; M.Mach, Peer Mentoring Program, Library Management, V26, #6/7, 2005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46442-789D-43F1-B683-F55DDDE56D9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445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46442-789D-43F1-B683-F55DDDE56D9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76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20D5D-ED13-4565-B579-3D699A7B87B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3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27E4-3E9F-DC42-B1C0-CA2FF4E01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9C961-60B7-3C4B-AE0A-47DD63C4F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21441-C393-E146-AE5C-42A8ED01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76FF9-731C-45B0-A5EE-6576192E25D4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4E08D-5C92-D940-8CC0-DA68482E3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38E8C-850E-124F-B14E-0738498A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759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6ADE1-D759-A349-862C-E66C422D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4F7229-32DA-8149-ACB2-6E9EE38BC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C1BF8-77CC-F846-BD92-14C47D2F1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69AD1-322F-4451-989D-00B1076EDA91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F4E75-FDB9-7745-98B8-9A3E8B1CA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D4379-60E7-CE4E-ABCB-4B51BC3D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2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4ECC95-E581-AE45-A3D3-460181A125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5F1EF2-791B-754E-8E1E-4B577805F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BFF4C-7127-F644-8297-449995D4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46E44-D12E-4263-A014-88E2EA2C2DD3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E6184-A4E5-0543-8BE0-E581404B4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1F4AD-4BFB-F949-B2B7-B15D0E15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9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4EB81-D537-FF42-AC61-B4F177E6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41314-EEA9-884A-B55F-74C30E99F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34AC9-7F83-6747-BD34-F98DC6EEF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A783-8D4C-479D-B7D1-D40B69F4AC0F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F783B-4A77-5844-BD29-07DA1C0D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82D5F-000F-0448-9E24-5DDDFC212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0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0FE4-BBE2-C646-8809-CE71DD7AD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44788-74C7-B84C-A9E9-5181497A5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81EFB-657B-4D42-A213-AA85F435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5953-6E43-4B06-A6DA-2D78C75F5C6F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83A77-8D88-EC47-B3A1-4BD885277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310BF-E4A9-974D-B482-397CD748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331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D02CC-ADBE-6D43-8CE4-5A520C531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14975-6B73-DE41-9D2D-953E45ADB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F971D-7138-5B40-8B86-42DD6CEF5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DC47C-27F7-C44A-866F-784AB3B4D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F85E-0AF1-4C0D-B051-82E6443C609C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32906-36F0-0D44-8CB9-7526DFAF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2A052-BA5C-FE49-B20B-A9158ADD1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3A269-6A2A-6C40-995B-7E383C793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7ECA2-58A7-E847-8C51-FCB548747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8D8CD-0ACD-C348-BA81-47EEE3E37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C97642-64CD-4349-8D84-1657F19569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8755F4-CD05-7A43-9B15-DFD34484A9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29A4C-E5A7-FE44-A0E0-4989EBE48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A73A-AF82-4327-A6FC-FFB92116F17D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D78B83-C367-5B44-8739-1214EDA85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4EE938-19B8-5848-8C4A-4A4C9B804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11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F61F6-B1E2-6645-AC1C-94240DFF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A1C1DF-896A-5143-91E8-0E9AEB18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1C15F-F849-4DD5-BFBF-F57238A9DE09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5509-716C-5543-BE6A-8DF7ACF1A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ACFCE-553C-FE4D-9B71-4FFF303B5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9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700EF5-ECF3-DF43-B979-E0CFF2301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E98CE-3A88-474E-A3E2-327F9CB4FD53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A12E8-DEF6-2E4B-B8B8-9ECFD0548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D1306-EFEB-0C4A-B311-1BC56D90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58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B63B9-85B5-674A-AC05-792223620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EA00A-E66E-FF47-970C-3DF3A4BFA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C61C5-7989-C74C-BDD2-8EA089365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2778C-F115-A04A-912E-38A89F4F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0EB8-FAD0-4AD0-8B09-603FAA5EE285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889-5F0B-E048-AD63-30CBB0666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F522D0-5728-5E48-8668-C34669669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7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0010F-75B2-724F-9655-D1F086D24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A6E3F4-CA85-1649-818E-2B5B41F82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F7814-1BC8-734A-A586-B1B81A728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CC9D9-E7A4-C44C-86AA-D18588D1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D3CE-CF21-4B9D-9975-1735D23E1883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3CB6F-0C24-C748-8DEE-59AF11F60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65F63-9056-2340-946A-C5F24E11A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76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3E1AE-C65C-064D-9CE1-AF82A31A0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2C52C-0481-8345-8F34-AF774F002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D5AE3-56C4-9347-BC61-C56C87793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28521-14DB-4AFD-AAF2-1531EFA6858D}" type="datetime1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026D0-0383-4B48-9316-45B3CB5772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Shin Freedman  May 27,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F3D22-0927-CF4D-BBEA-36EF9828F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3040C-483F-064E-ACC5-10954AD34A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49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freedman@Framingham.edu" TargetMode="External"/><Relationship Id="rId7" Type="http://schemas.openxmlformats.org/officeDocument/2006/relationships/hyperlink" Target="http://works.bepress.com/shin_freedma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lar.google.com/citations?user=WTFQGkMAAAAJ" TargetMode="External"/><Relationship Id="rId5" Type="http://schemas.openxmlformats.org/officeDocument/2006/relationships/hyperlink" Target="http://www.researchgate.net/profile/shin_freedman/?ev=hdcxprf" TargetMode="External"/><Relationship Id="rId4" Type="http://schemas.openxmlformats.org/officeDocument/2006/relationships/hyperlink" Target="http://orcid.org/0000-0003-0710-0146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louisville.edu/graduate/mentorcenter/Resources" TargetMode="External"/><Relationship Id="rId3" Type="http://schemas.openxmlformats.org/officeDocument/2006/relationships/hyperlink" Target="https://taylorinstitute.ucalgary.ca/sites/default/files/TI%20Guides/19-UNV-TITL-010_MentorshipBooklet_Interactive.pdf" TargetMode="External"/><Relationship Id="rId7" Type="http://schemas.openxmlformats.org/officeDocument/2006/relationships/hyperlink" Target="http://www.mentoringpartnership.ca/mentoring-tool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calgary-primo.hosted.exlibrisgroup.com/permalink/f/mtt0p8/01UCALG_ALMA51750808420004336" TargetMode="External"/><Relationship Id="rId5" Type="http://schemas.openxmlformats.org/officeDocument/2006/relationships/hyperlink" Target="https://libguides.exeter.ac.uk/ld.php?content_id=32480819" TargetMode="External"/><Relationship Id="rId4" Type="http://schemas.openxmlformats.org/officeDocument/2006/relationships/hyperlink" Target="https://espace.curtin.edu.au/handle/20.500.11937/13607" TargetMode="External"/><Relationship Id="rId9" Type="http://schemas.openxmlformats.org/officeDocument/2006/relationships/hyperlink" Target="https://ucalgary-primo.hosted.exlibrisgroup.com/permalink/f/13e4ecq/01UCALG_ALMA51697497570004336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freedman@Framingham.edu" TargetMode="External"/><Relationship Id="rId7" Type="http://schemas.openxmlformats.org/officeDocument/2006/relationships/hyperlink" Target="http://works.bepress.com/shin_freedma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lar.google.com/citations?user=WTFQGkMAAAAJ" TargetMode="External"/><Relationship Id="rId5" Type="http://schemas.openxmlformats.org/officeDocument/2006/relationships/hyperlink" Target="http://www.researchgate.net/profile/shin_freedman/?ev=hdcxprf" TargetMode="External"/><Relationship Id="rId4" Type="http://schemas.openxmlformats.org/officeDocument/2006/relationships/hyperlink" Target="http://orcid.org/0000-0003-0710-014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4AF74-919F-FB49-B9BB-A0191FD0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355" y="258012"/>
            <a:ext cx="9888496" cy="900131"/>
          </a:xfrm>
        </p:spPr>
        <p:txBody>
          <a:bodyPr anchor="t">
            <a:no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Peer Mentoring: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During Transitioning &amp; Turbulent Times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40222" y="2378594"/>
            <a:ext cx="10026118" cy="3959619"/>
          </a:xfrm>
        </p:spPr>
        <p:txBody>
          <a:bodyPr>
            <a:normAutofit lnSpcReduction="10000"/>
          </a:bodyPr>
          <a:lstStyle/>
          <a:p>
            <a:endParaRPr lang="en-US" sz="2200" dirty="0"/>
          </a:p>
          <a:p>
            <a:pPr marL="0" indent="0" algn="ctr">
              <a:buNone/>
            </a:pPr>
            <a:r>
              <a:rPr lang="en-US" sz="2200" dirty="0" smtClean="0"/>
              <a:t>    by</a:t>
            </a:r>
          </a:p>
          <a:p>
            <a:pPr marL="0" indent="0" algn="ctr">
              <a:buNone/>
            </a:pPr>
            <a:r>
              <a:rPr lang="en-US" sz="4000" dirty="0" smtClean="0"/>
              <a:t>Shin Freedman, MLS, MBA</a:t>
            </a:r>
          </a:p>
          <a:p>
            <a:pPr marL="0" indent="0" algn="ctr">
              <a:buNone/>
            </a:pPr>
            <a:r>
              <a:rPr lang="en-US" sz="4000" dirty="0" smtClean="0"/>
              <a:t>Framingham State University</a:t>
            </a:r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r>
              <a:rPr lang="en-US" sz="2200" dirty="0" smtClean="0"/>
              <a:t>Presented at</a:t>
            </a:r>
          </a:p>
          <a:p>
            <a:pPr marL="0" indent="0" algn="ctr">
              <a:buNone/>
            </a:pPr>
            <a:r>
              <a:rPr lang="en-US" sz="3200" dirty="0" smtClean="0"/>
              <a:t>ACRL New England Chapter Conference</a:t>
            </a:r>
          </a:p>
          <a:p>
            <a:pPr marL="0" indent="0" algn="ctr">
              <a:buNone/>
            </a:pPr>
            <a:r>
              <a:rPr lang="en-US" sz="3200" dirty="0" smtClean="0"/>
              <a:t>May 2021</a:t>
            </a:r>
            <a:endParaRPr lang="en-US" sz="3200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4294967295"/>
          </p:nvPr>
        </p:nvSpPr>
        <p:spPr>
          <a:xfrm>
            <a:off x="11874500" y="8915400"/>
            <a:ext cx="317500" cy="57150"/>
          </a:xfrm>
        </p:spPr>
        <p:txBody>
          <a:bodyPr>
            <a:normAutofit fontScale="25000" lnSpcReduction="20000"/>
          </a:bodyPr>
          <a:lstStyle/>
          <a:p>
            <a:endParaRPr lang="en-US" sz="100" dirty="0"/>
          </a:p>
          <a:p>
            <a:endParaRPr lang="en-US" sz="100" dirty="0"/>
          </a:p>
          <a:p>
            <a:r>
              <a:rPr lang="en-US" sz="100" dirty="0"/>
              <a:t>Shin Freedman 	</a:t>
            </a:r>
            <a:r>
              <a:rPr lang="en-US" sz="100" dirty="0">
                <a:hlinkClick r:id="rId3"/>
              </a:rPr>
              <a:t>sfreedman@Framingham.edu</a:t>
            </a:r>
            <a:r>
              <a:rPr lang="en-US" sz="100" dirty="0"/>
              <a:t>   Twitter@ShinFreedman</a:t>
            </a:r>
          </a:p>
          <a:p>
            <a:r>
              <a:rPr lang="en-US" sz="100" dirty="0"/>
              <a:t>ORCID </a:t>
            </a:r>
            <a:r>
              <a:rPr lang="en-US" sz="100" u="sng" dirty="0">
                <a:hlinkClick r:id="rId4"/>
              </a:rPr>
              <a:t>http://orcid.org/0000-0003-0710-0146</a:t>
            </a:r>
            <a:endParaRPr lang="en-US" sz="100" u="sng" dirty="0"/>
          </a:p>
          <a:p>
            <a:r>
              <a:rPr lang="en-US" sz="100" dirty="0"/>
              <a:t>ResearchGate </a:t>
            </a:r>
            <a:r>
              <a:rPr lang="en-US" sz="100" dirty="0">
                <a:hlinkClick r:id="rId5"/>
              </a:rPr>
              <a:t>http://www.researchgate.net/profile/shin_freedman/?ev=hdcxprf </a:t>
            </a:r>
            <a:endParaRPr lang="en-US" sz="100" dirty="0"/>
          </a:p>
          <a:p>
            <a:pPr lvl="0" fontAlgn="base"/>
            <a:r>
              <a:rPr lang="en-US" sz="100" dirty="0"/>
              <a:t>Member of Google Scholars                         </a:t>
            </a:r>
            <a:r>
              <a:rPr lang="en-US" sz="100" dirty="0">
                <a:hlinkClick r:id="rId6"/>
              </a:rPr>
              <a:t>http://scholar.google.com/citations?user=WTFQGkMAAAAJ </a:t>
            </a:r>
            <a:endParaRPr lang="en-US" sz="100" dirty="0"/>
          </a:p>
          <a:p>
            <a:pPr lvl="0" fontAlgn="base"/>
            <a:r>
              <a:rPr lang="en-US" sz="100" dirty="0"/>
              <a:t>Member of Framingham State University Digital Repository  </a:t>
            </a:r>
            <a:r>
              <a:rPr lang="en-US" sz="100" dirty="0">
                <a:hlinkClick r:id="rId7"/>
              </a:rPr>
              <a:t>http://works.bepress.com/shin_freedman/ </a:t>
            </a:r>
            <a:endParaRPr lang="en-US" sz="100" dirty="0"/>
          </a:p>
          <a:p>
            <a:endParaRPr lang="en-US" sz="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27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Actions of Failed Mentorship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Failed mentoring relationships were characterized by </a:t>
            </a:r>
          </a:p>
          <a:p>
            <a:r>
              <a:rPr lang="en-US" sz="2400" dirty="0"/>
              <a:t>Poor communication, </a:t>
            </a:r>
          </a:p>
          <a:p>
            <a:r>
              <a:rPr lang="en-US" sz="2400" dirty="0"/>
              <a:t>Lack of commitment, </a:t>
            </a:r>
          </a:p>
          <a:p>
            <a:r>
              <a:rPr lang="en-US" sz="2400" dirty="0"/>
              <a:t>Personality differences, </a:t>
            </a:r>
          </a:p>
          <a:p>
            <a:r>
              <a:rPr lang="en-US" sz="2400" dirty="0"/>
              <a:t>Perceived (or real) competition, </a:t>
            </a:r>
          </a:p>
          <a:p>
            <a:r>
              <a:rPr lang="en-US" sz="2400" dirty="0"/>
              <a:t>Conflicts of interest, and </a:t>
            </a:r>
          </a:p>
          <a:p>
            <a:r>
              <a:rPr lang="en-US" sz="2400" dirty="0"/>
              <a:t>The mentor’s lack of experience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833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Peer Mentoring in Action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/>
              <a:t>Colorado State University Libraries </a:t>
            </a:r>
          </a:p>
          <a:p>
            <a:pPr lvl="1"/>
            <a:r>
              <a:rPr lang="en-US" dirty="0"/>
              <a:t>Texas A&amp;M's Libraries</a:t>
            </a:r>
          </a:p>
          <a:p>
            <a:pPr lvl="1"/>
            <a:r>
              <a:rPr lang="en-US" dirty="0"/>
              <a:t>University of Idaho Libraries</a:t>
            </a:r>
          </a:p>
          <a:p>
            <a:pPr lvl="1"/>
            <a:r>
              <a:rPr lang="en-US" dirty="0"/>
              <a:t>Penn State University Libraries</a:t>
            </a:r>
          </a:p>
          <a:p>
            <a:pPr lvl="1"/>
            <a:r>
              <a:rPr lang="en-US" dirty="0"/>
              <a:t>Cornell University libraries</a:t>
            </a:r>
          </a:p>
          <a:p>
            <a:pPr lvl="1"/>
            <a:r>
              <a:rPr lang="en-US" dirty="0"/>
              <a:t>Drexel University Libraries: Peer Mentoring in the Library Learning Terrace Adam Mizelle, </a:t>
            </a:r>
          </a:p>
          <a:p>
            <a:pPr lvl="1"/>
            <a:r>
              <a:rPr lang="en-US" dirty="0"/>
              <a:t>Brock University.  A mentorship in Academic Libraries: A universe of possibilities </a:t>
            </a:r>
          </a:p>
          <a:p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7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2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BF156-FA20-424D-924B-C9E7E2BA1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Mentoring vs. Coaching</a:t>
            </a:r>
          </a:p>
        </p:txBody>
      </p:sp>
      <p:pic>
        <p:nvPicPr>
          <p:cNvPr id="4098" name="Picture 2" descr="Coaching and Mentoring – The Differences - The Peak Performance Center">
            <a:extLst>
              <a:ext uri="{FF2B5EF4-FFF2-40B4-BE49-F238E27FC236}">
                <a16:creationId xmlns:a16="http://schemas.microsoft.com/office/drawing/2014/main" id="{30B4DB77-0441-8D41-A484-9CB6B0DBB5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258"/>
          <a:stretch/>
        </p:blipFill>
        <p:spPr bwMode="auto">
          <a:xfrm>
            <a:off x="2926080" y="651752"/>
            <a:ext cx="6477000" cy="52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534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B6ECB93-D7FF-4F09-A8ED-D4588EE7C7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dobe Caslon Pro" panose="0205050205050A020403" pitchFamily="18" charset="0"/>
              </a:rPr>
              <a:t>Four Phases of Mentorship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170" y="2276857"/>
            <a:ext cx="4158561" cy="3900106"/>
          </a:xfrm>
        </p:spPr>
        <p:txBody>
          <a:bodyPr anchor="ctr">
            <a:normAutofit/>
          </a:bodyPr>
          <a:lstStyle/>
          <a:p>
            <a:r>
              <a:rPr lang="en-US" dirty="0"/>
              <a:t>Preparation</a:t>
            </a:r>
          </a:p>
          <a:p>
            <a:r>
              <a:rPr lang="en-US" dirty="0"/>
              <a:t>Negotiation - agreement</a:t>
            </a:r>
          </a:p>
          <a:p>
            <a:r>
              <a:rPr lang="en-US" dirty="0"/>
              <a:t>Enabling Growth – </a:t>
            </a:r>
          </a:p>
          <a:p>
            <a:pPr lvl="1"/>
            <a:r>
              <a:rPr lang="en-US" sz="2800" dirty="0"/>
              <a:t>strategies &amp; 3 different questions to encourage and empower</a:t>
            </a:r>
          </a:p>
          <a:p>
            <a:r>
              <a:rPr lang="en-US" dirty="0"/>
              <a:t>Coming to Closure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293" r="15908" b="1"/>
          <a:stretch/>
        </p:blipFill>
        <p:spPr>
          <a:xfrm>
            <a:off x="7021286" y="1122917"/>
            <a:ext cx="5170714" cy="509690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344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ADD842-7469-481F-AEF2-DDA7D3A9AB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12191990" cy="235867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641" y="203925"/>
            <a:ext cx="9889797" cy="14131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Breakout </a:t>
            </a:r>
            <a:r>
              <a:rPr lang="en-US" sz="80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Session</a:t>
            </a:r>
            <a:endParaRPr lang="en-US" sz="80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058847-87A2-48B5-B733-C9FC6F0FF7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358676"/>
            <a:ext cx="12191990" cy="4545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CE886A-266A-45DB-B141-3271799F49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893697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ext Placeholder 2">
            <a:extLst>
              <a:ext uri="{FF2B5EF4-FFF2-40B4-BE49-F238E27FC236}">
                <a16:creationId xmlns:a16="http://schemas.microsoft.com/office/drawing/2014/main" id="{59161BF4-4567-4297-A79C-23EFDFC6E4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5733070"/>
              </p:ext>
            </p:extLst>
          </p:nvPr>
        </p:nvGraphicFramePr>
        <p:xfrm>
          <a:off x="283780" y="2358678"/>
          <a:ext cx="11708524" cy="3855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42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9234" y="2073715"/>
            <a:ext cx="6935759" cy="29930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8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Debriefing </a:t>
            </a:r>
            <a:br>
              <a:rPr lang="en-US" sz="68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68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Breakout Session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BD432D-FAB3-4B5D-BF27-4DA7C75B32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D6B450-4278-45B8-88C7-C061710E3C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399233" y="1883640"/>
            <a:ext cx="693576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4234A4C-A256-4139-A5F4-27078F0D67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399233" y="5066757"/>
            <a:ext cx="693576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19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8" name="Rectangle 74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29" name="Rectangle 76">
            <a:extLst>
              <a:ext uri="{FF2B5EF4-FFF2-40B4-BE49-F238E27FC236}">
                <a16:creationId xmlns:a16="http://schemas.microsoft.com/office/drawing/2014/main" id="{E19B653C-798C-4333-8452-3DF3AE3C1D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0" name="Rectangle 78">
            <a:extLst>
              <a:ext uri="{FF2B5EF4-FFF2-40B4-BE49-F238E27FC236}">
                <a16:creationId xmlns:a16="http://schemas.microsoft.com/office/drawing/2014/main" id="{0FE50278-E2EC-42B2-A1F1-921DD39901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305994" y="-5310547"/>
            <a:ext cx="1580014" cy="12192002"/>
          </a:xfrm>
          <a:prstGeom prst="rect">
            <a:avLst/>
          </a:prstGeom>
          <a:gradFill>
            <a:gsLst>
              <a:gs pos="19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1" name="Rectangle 80">
            <a:extLst>
              <a:ext uri="{FF2B5EF4-FFF2-40B4-BE49-F238E27FC236}">
                <a16:creationId xmlns:a16="http://schemas.microsoft.com/office/drawing/2014/main" id="{1236153F-0DB4-40DD-87C6-B40C1B7E282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0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72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10D97-E60B-B64F-AB28-50082D85C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545" y="157655"/>
            <a:ext cx="11235558" cy="110819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3 Takeaways on Peer Mentoring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B660732-FE95-8743-85EC-BF7B28157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816" y="3042600"/>
            <a:ext cx="2084832" cy="20644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ow To Improve Learning Transfer And Retention - eLearning Industry">
            <a:extLst>
              <a:ext uri="{FF2B5EF4-FFF2-40B4-BE49-F238E27FC236}">
                <a16:creationId xmlns:a16="http://schemas.microsoft.com/office/drawing/2014/main" id="{5CBEB2EC-94F2-DE4A-940F-FF95C4499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1687" y="3042600"/>
            <a:ext cx="2739875" cy="191344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lipart Teacher Mentor - Mentor Mentee , Free Transparent Clipart -  ClipartKey">
            <a:extLst>
              <a:ext uri="{FF2B5EF4-FFF2-40B4-BE49-F238E27FC236}">
                <a16:creationId xmlns:a16="http://schemas.microsoft.com/office/drawing/2014/main" id="{C9573E5C-3453-374F-B1D1-98A32816D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0456" y="3042600"/>
            <a:ext cx="2514600" cy="200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61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Further Reading on Mentoring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en-US" sz="1300" dirty="0"/>
              <a:t>Allen Darryl. “</a:t>
            </a:r>
            <a:r>
              <a:rPr lang="en-US" sz="1300" u="sng" dirty="0"/>
              <a:t>The dynamic mentoring primer: Exploring mentorship technology</a:t>
            </a:r>
            <a:r>
              <a:rPr lang="en-US" sz="1300" dirty="0"/>
              <a:t>. Kettering: Mentorship Institute, Inc. 2012</a:t>
            </a:r>
          </a:p>
          <a:p>
            <a:r>
              <a:rPr lang="en-US" sz="1300" dirty="0"/>
              <a:t>Barrette-Ng, N., Nowell, L., Anderson, S.J., Arcellana-Panlilio, M., Brown, B., ... &amp; Wilcox, G. </a:t>
            </a:r>
            <a:r>
              <a:rPr lang="en-US" sz="1300" dirty="0">
                <a:hlinkClick r:id="rId3"/>
              </a:rPr>
              <a:t>The Mentorship Guide for Teaching and Learning. </a:t>
            </a:r>
            <a:r>
              <a:rPr lang="en-US" sz="1300" dirty="0"/>
              <a:t>Calgary, AB: Taylor Institute for Teaching and Learning Guide Series. 2019</a:t>
            </a:r>
          </a:p>
          <a:p>
            <a:r>
              <a:rPr lang="en-US" sz="1300" dirty="0"/>
              <a:t>Beltman, S., &amp; Schaeben, M. (2012).</a:t>
            </a:r>
            <a:r>
              <a:rPr lang="en-US" sz="1300" dirty="0">
                <a:hlinkClick r:id="rId4"/>
              </a:rPr>
              <a:t> Institution-wide peer mentoring: Benefits for mentors. </a:t>
            </a:r>
            <a:r>
              <a:rPr lang="en-US" sz="1300" i="1" dirty="0"/>
              <a:t>The International Journal of the First Year in Higher Education</a:t>
            </a:r>
            <a:r>
              <a:rPr lang="en-US" sz="1300" dirty="0"/>
              <a:t>, </a:t>
            </a:r>
            <a:r>
              <a:rPr lang="en-US" sz="1300" i="1" dirty="0"/>
              <a:t>3</a:t>
            </a:r>
            <a:r>
              <a:rPr lang="en-US" sz="1300" dirty="0"/>
              <a:t>(2), 33-44.​ </a:t>
            </a:r>
          </a:p>
          <a:p>
            <a:r>
              <a:rPr lang="en-US" sz="1300" dirty="0"/>
              <a:t>CILIP. (2016). Mentoring for CILIP Professional Registration: Handbook to Support Mentors. </a:t>
            </a:r>
            <a:r>
              <a:rPr lang="en-US" sz="1300" dirty="0">
                <a:hlinkClick r:id="rId5"/>
              </a:rPr>
              <a:t>https://libguides.exeter.ac.uk/ld.php?content_id=32480819 </a:t>
            </a:r>
            <a:endParaRPr lang="en-US" sz="1300" dirty="0"/>
          </a:p>
          <a:p>
            <a:r>
              <a:rPr lang="en-US" sz="1300" dirty="0"/>
              <a:t>Owen, H., &amp; Kogan Page. (2011). </a:t>
            </a:r>
            <a:r>
              <a:rPr lang="en-US" sz="1300" dirty="0">
                <a:hlinkClick r:id="rId6"/>
              </a:rPr>
              <a:t>The complete guide to mentoring : How to design, implement and evaluate effective mentoring. </a:t>
            </a:r>
            <a:r>
              <a:rPr lang="en-US" sz="1300" dirty="0"/>
              <a:t>London, England: Kogan Page Limited.  TBA</a:t>
            </a:r>
          </a:p>
          <a:p>
            <a:r>
              <a:rPr lang="en-US" sz="1300" dirty="0"/>
              <a:t>TRIEC Mentorship Partnership. (2017). Tools for Mentors and Mentees. </a:t>
            </a:r>
            <a:r>
              <a:rPr lang="en-US" sz="1300" dirty="0">
                <a:hlinkClick r:id="rId7"/>
              </a:rPr>
              <a:t>http://www.mentoringpartnership.ca/mentoring-tools/ </a:t>
            </a:r>
            <a:endParaRPr lang="en-US" sz="1300" dirty="0"/>
          </a:p>
          <a:p>
            <a:r>
              <a:rPr lang="en-US" sz="1300" dirty="0"/>
              <a:t>University of Louisville (2020). Established Departmental Peer Mentoring Programs at U of L.  </a:t>
            </a:r>
            <a:r>
              <a:rPr lang="en-US" sz="1300" dirty="0">
                <a:hlinkClick r:id="rId8"/>
              </a:rPr>
              <a:t>http://louisville.edu/graduate/mentorcenter/Resources </a:t>
            </a:r>
            <a:endParaRPr lang="en-US" sz="1300" dirty="0"/>
          </a:p>
          <a:p>
            <a:r>
              <a:rPr lang="en-US" sz="1300" dirty="0"/>
              <a:t>Zachary, L. (2012). </a:t>
            </a:r>
            <a:r>
              <a:rPr lang="en-US" sz="1300" dirty="0">
                <a:hlinkClick r:id="rId9"/>
              </a:rPr>
              <a:t>The mentor's guide: Facilitating effective learning relationships. </a:t>
            </a:r>
            <a:r>
              <a:rPr lang="en-US" sz="1300" dirty="0"/>
              <a:t>San Francisco: Jossey-Bass.  </a:t>
            </a:r>
          </a:p>
          <a:p>
            <a:r>
              <a:rPr lang="en-US" sz="1300" dirty="0"/>
              <a:t>Shin Freedman, </a:t>
            </a:r>
            <a:r>
              <a:rPr lang="en-US" sz="1300" u="sng" dirty="0"/>
              <a:t>Mentoring Experience of Academic Librarians: A Pilot Study of Mentorship in Academic Libraries </a:t>
            </a:r>
            <a:r>
              <a:rPr lang="en-US" sz="1300" dirty="0"/>
              <a:t>, </a:t>
            </a:r>
            <a:r>
              <a:rPr lang="en-US" sz="1300" i="1" dirty="0"/>
              <a:t>Journal of Library Leadership and Management</a:t>
            </a:r>
            <a:r>
              <a:rPr lang="en-US" sz="1300" dirty="0"/>
              <a:t>, 35, no 2,2021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05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4AF74-919F-FB49-B9BB-A0191FD0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Q &amp; 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    	Questions on peer mentoring, or want to talk about mentoring?  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	Email me: 	Shin </a:t>
            </a:r>
            <a:r>
              <a:rPr lang="en-US" sz="2200" dirty="0"/>
              <a:t>Freedman </a:t>
            </a:r>
            <a:r>
              <a:rPr lang="en-US" sz="2200" dirty="0">
                <a:hlinkClick r:id="rId3"/>
              </a:rPr>
              <a:t>sfreedman@Framingham.edu</a:t>
            </a:r>
            <a:r>
              <a:rPr lang="en-US" sz="2200" dirty="0"/>
              <a:t>              </a:t>
            </a:r>
          </a:p>
          <a:p>
            <a:endParaRPr lang="en-US" sz="2200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4294967295"/>
          </p:nvPr>
        </p:nvSpPr>
        <p:spPr>
          <a:xfrm>
            <a:off x="11874500" y="8915400"/>
            <a:ext cx="317500" cy="57150"/>
          </a:xfrm>
        </p:spPr>
        <p:txBody>
          <a:bodyPr>
            <a:normAutofit fontScale="25000" lnSpcReduction="20000"/>
          </a:bodyPr>
          <a:lstStyle/>
          <a:p>
            <a:endParaRPr lang="en-US" sz="100" dirty="0"/>
          </a:p>
          <a:p>
            <a:endParaRPr lang="en-US" sz="100" dirty="0"/>
          </a:p>
          <a:p>
            <a:r>
              <a:rPr lang="en-US" sz="100" dirty="0"/>
              <a:t>Shin Freedman 	</a:t>
            </a:r>
            <a:r>
              <a:rPr lang="en-US" sz="100" dirty="0">
                <a:hlinkClick r:id="rId3"/>
              </a:rPr>
              <a:t>sfreedman@Framingham.edu</a:t>
            </a:r>
            <a:r>
              <a:rPr lang="en-US" sz="100" dirty="0"/>
              <a:t>   Twitter@ShinFreedman</a:t>
            </a:r>
          </a:p>
          <a:p>
            <a:r>
              <a:rPr lang="en-US" sz="100" dirty="0"/>
              <a:t>ORCID </a:t>
            </a:r>
            <a:r>
              <a:rPr lang="en-US" sz="100" u="sng" dirty="0">
                <a:hlinkClick r:id="rId4"/>
              </a:rPr>
              <a:t>http://orcid.org/0000-0003-0710-0146</a:t>
            </a:r>
            <a:endParaRPr lang="en-US" sz="100" u="sng" dirty="0"/>
          </a:p>
          <a:p>
            <a:r>
              <a:rPr lang="en-US" sz="100" dirty="0"/>
              <a:t>ResearchGate </a:t>
            </a:r>
            <a:r>
              <a:rPr lang="en-US" sz="100" dirty="0">
                <a:hlinkClick r:id="rId5"/>
              </a:rPr>
              <a:t>http://www.researchgate.net/profile/shin_freedman/?ev=hdcxprf </a:t>
            </a:r>
            <a:endParaRPr lang="en-US" sz="100" dirty="0"/>
          </a:p>
          <a:p>
            <a:pPr lvl="0" fontAlgn="base"/>
            <a:r>
              <a:rPr lang="en-US" sz="100" dirty="0"/>
              <a:t>Member of Google Scholars                         </a:t>
            </a:r>
            <a:r>
              <a:rPr lang="en-US" sz="100" dirty="0">
                <a:hlinkClick r:id="rId6"/>
              </a:rPr>
              <a:t>http://scholar.google.com/citations?user=WTFQGkMAAAAJ </a:t>
            </a:r>
            <a:endParaRPr lang="en-US" sz="100" dirty="0"/>
          </a:p>
          <a:p>
            <a:pPr lvl="0" fontAlgn="base"/>
            <a:r>
              <a:rPr lang="en-US" sz="100" dirty="0"/>
              <a:t>Member of Framingham State University Digital Repository  </a:t>
            </a:r>
            <a:r>
              <a:rPr lang="en-US" sz="100" dirty="0">
                <a:hlinkClick r:id="rId7"/>
              </a:rPr>
              <a:t>http://works.bepress.com/shin_freedman/ </a:t>
            </a:r>
            <a:endParaRPr lang="en-US" sz="100" dirty="0"/>
          </a:p>
          <a:p>
            <a:endParaRPr lang="en-US" sz="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6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">
            <a:extLst>
              <a:ext uri="{FF2B5EF4-FFF2-40B4-BE49-F238E27FC236}">
                <a16:creationId xmlns:a16="http://schemas.microsoft.com/office/drawing/2014/main" id="{488333BA-AE6E-427A-9B16-A39C8073F4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Presenter Biography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3080"/>
            <a:ext cx="10515600" cy="4146082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/>
              <a:t>H</a:t>
            </a:r>
            <a:r>
              <a:rPr lang="en-US" dirty="0"/>
              <a:t>ead, Scholarly Resources &amp; Collections at Framingham State University</a:t>
            </a:r>
          </a:p>
          <a:p>
            <a:r>
              <a:rPr lang="en-US" dirty="0"/>
              <a:t>Author of 3 books: </a:t>
            </a:r>
            <a:r>
              <a:rPr lang="en-US" sz="2800" i="1" dirty="0" smtClean="0"/>
              <a:t>Becoming </a:t>
            </a:r>
            <a:r>
              <a:rPr lang="en-US" sz="2800" i="1" dirty="0"/>
              <a:t>a Library Leader,</a:t>
            </a:r>
            <a:r>
              <a:rPr lang="en-US" sz="2800" dirty="0"/>
              <a:t> ACRL, </a:t>
            </a:r>
            <a:r>
              <a:rPr lang="en-US" sz="2800" dirty="0" smtClean="0"/>
              <a:t>2020, </a:t>
            </a:r>
            <a:r>
              <a:rPr lang="en-US" sz="2800" i="1" dirty="0" smtClean="0"/>
              <a:t>Narrative </a:t>
            </a:r>
            <a:r>
              <a:rPr lang="en-US" sz="2800" i="1" dirty="0"/>
              <a:t>Inquires from Fulbright Educators to China: Cross-Cultural Connections in Higher Education</a:t>
            </a:r>
            <a:r>
              <a:rPr lang="en-US" sz="2800" dirty="0"/>
              <a:t>, Routledge, </a:t>
            </a:r>
            <a:r>
              <a:rPr lang="en-US" sz="2800" dirty="0" smtClean="0"/>
              <a:t>2019, and </a:t>
            </a:r>
            <a:r>
              <a:rPr lang="en-US" sz="2800" i="1" dirty="0" smtClean="0"/>
              <a:t>A </a:t>
            </a:r>
            <a:r>
              <a:rPr lang="en-US" sz="2800" i="1" dirty="0"/>
              <a:t>Doll for a Day: Growing Up in Post-war Korea, 2019</a:t>
            </a:r>
          </a:p>
          <a:p>
            <a:r>
              <a:rPr lang="en-US" dirty="0"/>
              <a:t>U.S. Fulbright Scholar to China (2016)</a:t>
            </a:r>
          </a:p>
          <a:p>
            <a:r>
              <a:rPr lang="en-US" dirty="0"/>
              <a:t>Frequent lecturer on the subject of professional identity of academic librarians; collegiality, civility, and collaboration in academia, &amp; library leadership</a:t>
            </a:r>
          </a:p>
          <a:p>
            <a:r>
              <a:rPr lang="en-US" dirty="0"/>
              <a:t>Shin has conducted mentoring workshops at Dartmouth College Biomedical Conference (2009);University of Massachusetts, Amherst Campus (2011); SHC (2019 &amp; 2020); Mass. Conference of Chief Librarians of Mass Public Higher Education Institutions (2021) </a:t>
            </a:r>
            <a:r>
              <a:rPr lang="en-US" b="1" dirty="0"/>
              <a:t> </a:t>
            </a:r>
          </a:p>
          <a:p>
            <a:r>
              <a:rPr lang="en-US" dirty="0"/>
              <a:t>Currently serve as a mentor for the </a:t>
            </a:r>
            <a:r>
              <a:rPr lang="en-US" dirty="0" smtClean="0"/>
              <a:t>ALA/ACRL </a:t>
            </a:r>
            <a:r>
              <a:rPr lang="en-US" dirty="0"/>
              <a:t>Spectrum Mentoring Committee</a:t>
            </a:r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096699"/>
            <a:ext cx="4114800" cy="365125"/>
          </a:xfrm>
        </p:spPr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59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5BB727-7014-8248-8E4C-DD26566BB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Athena was the First Mentor</a:t>
            </a:r>
          </a:p>
        </p:txBody>
      </p:sp>
      <p:pic>
        <p:nvPicPr>
          <p:cNvPr id="6148" name="Picture 4" descr="Athena / Mentor » Marsha Bryant » University of Florida">
            <a:extLst>
              <a:ext uri="{FF2B5EF4-FFF2-40B4-BE49-F238E27FC236}">
                <a16:creationId xmlns:a16="http://schemas.microsoft.com/office/drawing/2014/main" id="{57A8270C-2494-3F4D-9E8E-8C347048C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5395" y="1388303"/>
            <a:ext cx="4961210" cy="501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556248"/>
            <a:ext cx="4114800" cy="165227"/>
          </a:xfrm>
        </p:spPr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662795" y="-3745097"/>
            <a:ext cx="1354979" cy="10750169"/>
          </a:xfrm>
          <a:prstGeom prst="downArrow">
            <a:avLst>
              <a:gd name="adj1" fmla="val 100000"/>
              <a:gd name="adj2" fmla="val 22582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Assistant, help, leadership, mentor icon - Download on Iconfinder">
            <a:extLst>
              <a:ext uri="{FF2B5EF4-FFF2-40B4-BE49-F238E27FC236}">
                <a16:creationId xmlns:a16="http://schemas.microsoft.com/office/drawing/2014/main" id="{B415BA4B-6F94-7A45-BC5A-5B724E60936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7463" y="2559090"/>
            <a:ext cx="2695575" cy="316067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20,296 BEST Mentor Icon IMAGES, STOCK PHOTOS &amp; VECTORS | Adobe Stock">
            <a:extLst>
              <a:ext uri="{FF2B5EF4-FFF2-40B4-BE49-F238E27FC236}">
                <a16:creationId xmlns:a16="http://schemas.microsoft.com/office/drawing/2014/main" id="{153CC698-1470-6E41-8718-3791EAD99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51300" y="2459421"/>
            <a:ext cx="4535488" cy="36786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entor free vector icons designed by Flat Icons | Free icons, Vector icon  design, Flat icon">
            <a:extLst>
              <a:ext uri="{FF2B5EF4-FFF2-40B4-BE49-F238E27FC236}">
                <a16:creationId xmlns:a16="http://schemas.microsoft.com/office/drawing/2014/main" id="{9C7D9E52-C13A-7F45-9CFA-6AB06948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56638" y="2459422"/>
            <a:ext cx="2695575" cy="32603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666E19-861B-414F-AB1C-C105679E3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850" y="1030014"/>
            <a:ext cx="10023398" cy="10319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Why Mentoring?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356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26" y="-21743"/>
            <a:ext cx="12194126" cy="639968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74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D7E9-4B55-E144-B359-F1C0A09DA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Mentoring Types</a:t>
            </a:r>
          </a:p>
        </p:txBody>
      </p:sp>
      <p:pic>
        <p:nvPicPr>
          <p:cNvPr id="3074" name="Picture 2" descr="252 Peer Mentor Illustrations &amp; Clip Art">
            <a:extLst>
              <a:ext uri="{FF2B5EF4-FFF2-40B4-BE49-F238E27FC236}">
                <a16:creationId xmlns:a16="http://schemas.microsoft.com/office/drawing/2014/main" id="{0A435790-F7B3-6649-B398-89734258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292773"/>
            <a:ext cx="12192000" cy="55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791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How Does Peer Mentoring matter?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000" dirty="0"/>
              <a:t>Peer mentoring </a:t>
            </a:r>
            <a:r>
              <a:rPr lang="en-US" sz="4000" dirty="0" smtClean="0"/>
              <a:t>. . .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“</a:t>
            </a:r>
            <a:r>
              <a:rPr lang="en-US" sz="4000" dirty="0"/>
              <a:t>preserves most of the benefits of traditional mentoring; while at the same time, it is in greater congruence with values-based transformational leadership and change, the values of librarianship, and the nature of a learning culture.”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1800" dirty="0"/>
              <a:t>(Source: Mary Ann Mavrinac, TRANSFORMATIONAL LEADERSHIP:  PEER MENTORING AS A VALUES-BASED LEARNING PROCESS,  </a:t>
            </a:r>
            <a:r>
              <a:rPr lang="en-US" sz="1800" i="1" dirty="0"/>
              <a:t>portal: Libraries and the Academy</a:t>
            </a:r>
            <a:r>
              <a:rPr lang="en-US" sz="1800" dirty="0"/>
              <a:t>, 2005 )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19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Peer Mentorship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en-US" sz="2000" dirty="0"/>
              <a:t>Mentoring, in a professional context, is characterized as an ongoing supportive developmental relationship between a more experienced professional and a less experienced newcomer. </a:t>
            </a:r>
          </a:p>
          <a:p>
            <a:r>
              <a:rPr lang="en-US" sz="2000" dirty="0"/>
              <a:t>Mentors can provide a variety of psychosocial (role modeling, and identity development) and career-related (org. socialization and professional advice) supports. </a:t>
            </a:r>
          </a:p>
          <a:p>
            <a:r>
              <a:rPr lang="en-US" sz="2000" dirty="0"/>
              <a:t>Through the transmission of tacit organizational knowledge and explicit practical advice, mentoring relationships enable newcomers to develop essential career competencies and socialize into their professional environments</a:t>
            </a:r>
            <a:r>
              <a:rPr lang="en-US" sz="2000" i="1" dirty="0"/>
              <a:t>.</a:t>
            </a:r>
          </a:p>
          <a:p>
            <a:endParaRPr lang="en-US" sz="2000" i="1" dirty="0"/>
          </a:p>
          <a:p>
            <a:pPr marL="0" indent="0">
              <a:buNone/>
            </a:pPr>
            <a:r>
              <a:rPr lang="en-US" sz="1800" i="1" dirty="0"/>
              <a:t>(source: </a:t>
            </a:r>
            <a:r>
              <a:rPr lang="en-US" sz="1600" dirty="0"/>
              <a:t>Pethrick, H., Nowell, L., Oddone Paolucci, E. </a:t>
            </a:r>
            <a:r>
              <a:rPr lang="en-US" sz="1600" i="1" dirty="0"/>
              <a:t>et al.</a:t>
            </a:r>
            <a:r>
              <a:rPr lang="en-US" sz="1600" dirty="0"/>
              <a:t> Psychosocial and career outcomes of peer mentorship in medical resident education: a systematic review protocol. </a:t>
            </a:r>
            <a:r>
              <a:rPr lang="en-US" sz="1600" i="1" dirty="0"/>
              <a:t>Syst Rev</a:t>
            </a:r>
            <a:r>
              <a:rPr lang="en-US" sz="1600" dirty="0"/>
              <a:t> </a:t>
            </a:r>
            <a:r>
              <a:rPr lang="en-US" sz="1600" b="1" dirty="0"/>
              <a:t>6, </a:t>
            </a:r>
            <a:r>
              <a:rPr lang="en-US" sz="1600" dirty="0"/>
              <a:t>178 (2017) doi:10.1186/s13643-017-0571-y)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89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Characteristics of Effective Mentors/Mentees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Reciprocity, </a:t>
            </a:r>
          </a:p>
          <a:p>
            <a:pPr algn="ctr"/>
            <a:r>
              <a:rPr lang="en-US" sz="3200" dirty="0"/>
              <a:t>Mutual respect, </a:t>
            </a:r>
          </a:p>
          <a:p>
            <a:pPr algn="ctr"/>
            <a:r>
              <a:rPr lang="en-US" sz="3200" dirty="0"/>
              <a:t>Clear expectations, </a:t>
            </a:r>
          </a:p>
          <a:p>
            <a:pPr algn="ctr"/>
            <a:r>
              <a:rPr lang="en-US" sz="3200" dirty="0"/>
              <a:t>Personal connection, and </a:t>
            </a:r>
          </a:p>
          <a:p>
            <a:pPr algn="ctr"/>
            <a:r>
              <a:rPr lang="en-US" sz="3200" dirty="0"/>
              <a:t>Shared values.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Shin Freedman  May 27,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7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722</Words>
  <Application>Microsoft Office PowerPoint</Application>
  <PresentationFormat>Widescreen</PresentationFormat>
  <Paragraphs>128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Adobe Caslon Pro</vt:lpstr>
      <vt:lpstr>Arial</vt:lpstr>
      <vt:lpstr>Calibri</vt:lpstr>
      <vt:lpstr>Calibri Light</vt:lpstr>
      <vt:lpstr>Office Theme</vt:lpstr>
      <vt:lpstr>Peer Mentoring: During Transitioning &amp; Turbulent Times</vt:lpstr>
      <vt:lpstr>Presenter Biography</vt:lpstr>
      <vt:lpstr>Athena was the First Mentor</vt:lpstr>
      <vt:lpstr>Why Mentoring?</vt:lpstr>
      <vt:lpstr>PowerPoint Presentation</vt:lpstr>
      <vt:lpstr>Mentoring Types</vt:lpstr>
      <vt:lpstr>How Does Peer Mentoring matter?</vt:lpstr>
      <vt:lpstr>Peer Mentorship</vt:lpstr>
      <vt:lpstr>Characteristics of Effective Mentors/Mentees </vt:lpstr>
      <vt:lpstr>Actions of Failed Mentorship</vt:lpstr>
      <vt:lpstr>Peer Mentoring in Action</vt:lpstr>
      <vt:lpstr>Mentoring vs. Coaching</vt:lpstr>
      <vt:lpstr>Four Phases of Mentorship</vt:lpstr>
      <vt:lpstr>Breakout Session</vt:lpstr>
      <vt:lpstr>Debriefing  the Breakout Session</vt:lpstr>
      <vt:lpstr>3 Takeaways on Peer Mentoring</vt:lpstr>
      <vt:lpstr>Further Reading on Mentoring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Freedman</dc:creator>
  <cp:lastModifiedBy>Shin Freedman</cp:lastModifiedBy>
  <cp:revision>20</cp:revision>
  <cp:lastPrinted>2021-05-26T15:57:50Z</cp:lastPrinted>
  <dcterms:created xsi:type="dcterms:W3CDTF">2021-05-25T23:20:42Z</dcterms:created>
  <dcterms:modified xsi:type="dcterms:W3CDTF">2021-05-27T11:44:30Z</dcterms:modified>
</cp:coreProperties>
</file>