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6" r:id="rId1"/>
    <p:sldMasterId id="2147483667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7010400" cy="9296400"/>
  <p:embeddedFontLst>
    <p:embeddedFont>
      <p:font typeface="EB Garamond" panose="020B0604020202020204" charset="0"/>
      <p:regular r:id="rId19"/>
      <p:bold r:id="rId20"/>
      <p:italic r:id="rId21"/>
      <p:boldItalic r:id="rId22"/>
    </p:embeddedFont>
    <p:embeddedFont>
      <p:font typeface="Frank Ruhl Libre" panose="020B0604020202020204" charset="-79"/>
      <p:regular r:id="rId23"/>
      <p:bold r:id="rId24"/>
    </p:embeddedFont>
    <p:embeddedFont>
      <p:font typeface="Garamond" panose="02020404030301010803" pitchFamily="18" charset="0"/>
      <p:regular r:id="rId25"/>
      <p:bold r:id="rId26"/>
      <p:italic r:id="rId27"/>
      <p:boldItalic r:id="rId28"/>
    </p:embeddedFont>
    <p:embeddedFont>
      <p:font typeface="Marcellus SC" panose="020B0604020202020204" charset="0"/>
      <p:regular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8A52B5-9503-4852-ACC8-360D5788140A}">
  <a:tblStyle styleId="{908A52B5-9503-4852-ACC8-360D5788140A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" Target="slides/slide1.xml"/><Relationship Id="rId21" Type="http://schemas.openxmlformats.org/officeDocument/2006/relationships/font" Target="fonts/font3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font" Target="fonts/font7.fntdata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6.fntdata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10" Type="http://schemas.openxmlformats.org/officeDocument/2006/relationships/slide" Target="slides/slide8.xml"/><Relationship Id="rId19" Type="http://schemas.openxmlformats.org/officeDocument/2006/relationships/font" Target="fonts/font1.fntdata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>
            <a:lvl1pPr marL="457200" marR="0" lvl="0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0" name="Google Shape;140;p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8" name="Google Shape;148;p1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1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3" name="Google Shape;163;p1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1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af43a5b6a6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9646" y="697230"/>
            <a:ext cx="6231900" cy="34863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af43a5b6a6_0_4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a7a575ce5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ga7a575ce5f_1_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p5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93150" rIns="93150" bIns="931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917475" y="1991825"/>
            <a:ext cx="50985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>
            <a:spLocks noGrp="1"/>
          </p:cNvSpPr>
          <p:nvPr>
            <p:ph type="ctrTitle"/>
          </p:nvPr>
        </p:nvSpPr>
        <p:spPr>
          <a:xfrm>
            <a:off x="917475" y="1583350"/>
            <a:ext cx="5098500" cy="11598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rt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subTitle" idx="1"/>
          </p:nvPr>
        </p:nvSpPr>
        <p:spPr>
          <a:xfrm>
            <a:off x="917475" y="2840052"/>
            <a:ext cx="5098500" cy="7848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>
                <a:solidFill>
                  <a:schemeClr val="accent3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3"/>
          <p:cNvSpPr txBox="1">
            <a:spLocks noGrp="1"/>
          </p:cNvSpPr>
          <p:nvPr>
            <p:ph type="body" idx="1"/>
          </p:nvPr>
        </p:nvSpPr>
        <p:spPr>
          <a:xfrm>
            <a:off x="1315400" y="980300"/>
            <a:ext cx="4257300" cy="322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31800" rtl="0">
              <a:spcBef>
                <a:spcPts val="600"/>
              </a:spcBef>
              <a:spcAft>
                <a:spcPts val="0"/>
              </a:spcAft>
              <a:buSzPts val="3200"/>
              <a:buChar char="⬗"/>
              <a:defRPr sz="3200" i="1"/>
            </a:lvl1pPr>
            <a:lvl2pPr marL="914400" lvl="1" indent="-431800" rtl="0">
              <a:spcBef>
                <a:spcPts val="0"/>
              </a:spcBef>
              <a:spcAft>
                <a:spcPts val="0"/>
              </a:spcAft>
              <a:buSzPts val="3200"/>
              <a:buChar char="⬗"/>
              <a:defRPr sz="3200" i="1"/>
            </a:lvl2pPr>
            <a:lvl3pPr marL="1371600" lvl="2" indent="-431800" rtl="0">
              <a:spcBef>
                <a:spcPts val="0"/>
              </a:spcBef>
              <a:spcAft>
                <a:spcPts val="0"/>
              </a:spcAft>
              <a:buSzPts val="3200"/>
              <a:buChar char="⬗"/>
              <a:defRPr sz="3200" i="1"/>
            </a:lvl3pPr>
            <a:lvl4pPr marL="1828800" lvl="3" indent="-431800" rtl="0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 i="1"/>
            </a:lvl4pPr>
            <a:lvl5pPr marL="2286000" lvl="4" indent="-431800" rtl="0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 i="1"/>
            </a:lvl5pPr>
            <a:lvl6pPr marL="2743200" lvl="5" indent="-431800" rtl="0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 i="1"/>
            </a:lvl6pPr>
            <a:lvl7pPr marL="3200400" lvl="6" indent="-431800" rtl="0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 i="1"/>
            </a:lvl7pPr>
            <a:lvl8pPr marL="3657600" lvl="7" indent="-431800" rtl="0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 i="1"/>
            </a:lvl8pPr>
            <a:lvl9pPr marL="4114800" lvl="8" indent="-431800" rtl="0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 i="1"/>
            </a:lvl9pPr>
          </a:lstStyle>
          <a:p>
            <a:endParaRPr/>
          </a:p>
        </p:txBody>
      </p:sp>
      <p:sp>
        <p:nvSpPr>
          <p:cNvPr id="49" name="Google Shape;49;p13"/>
          <p:cNvSpPr txBox="1"/>
          <p:nvPr/>
        </p:nvSpPr>
        <p:spPr>
          <a:xfrm>
            <a:off x="817400" y="7051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lt2"/>
                </a:solidFill>
                <a:latin typeface="Marcellus SC"/>
                <a:ea typeface="Marcellus SC"/>
                <a:cs typeface="Marcellus SC"/>
                <a:sym typeface="Marcellus SC"/>
              </a:rPr>
              <a:t>“</a:t>
            </a:r>
            <a:endParaRPr sz="9600">
              <a:solidFill>
                <a:schemeClr val="lt2"/>
              </a:solidFill>
              <a:latin typeface="Marcellus SC"/>
              <a:ea typeface="Marcellus SC"/>
              <a:cs typeface="Marcellus SC"/>
              <a:sym typeface="Marcellus SC"/>
            </a:endParaRPr>
          </a:p>
        </p:txBody>
      </p:sp>
      <p:sp>
        <p:nvSpPr>
          <p:cNvPr id="50" name="Google Shape;50;p13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title"/>
          </p:nvPr>
        </p:nvSpPr>
        <p:spPr>
          <a:xfrm>
            <a:off x="548025" y="431025"/>
            <a:ext cx="5511000" cy="775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body" idx="1"/>
          </p:nvPr>
        </p:nvSpPr>
        <p:spPr>
          <a:xfrm>
            <a:off x="548025" y="1410075"/>
            <a:ext cx="5511000" cy="321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⬗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⬗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⬗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54" name="Google Shape;54;p14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>
            <a:spLocks noGrp="1"/>
          </p:cNvSpPr>
          <p:nvPr>
            <p:ph type="title"/>
          </p:nvPr>
        </p:nvSpPr>
        <p:spPr>
          <a:xfrm>
            <a:off x="548025" y="431025"/>
            <a:ext cx="5511000" cy="775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5"/>
          <p:cNvSpPr txBox="1">
            <a:spLocks noGrp="1"/>
          </p:cNvSpPr>
          <p:nvPr>
            <p:ph type="body" idx="1"/>
          </p:nvPr>
        </p:nvSpPr>
        <p:spPr>
          <a:xfrm>
            <a:off x="548025" y="1410075"/>
            <a:ext cx="2567400" cy="330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⬗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⬗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⬗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body" idx="2"/>
          </p:nvPr>
        </p:nvSpPr>
        <p:spPr>
          <a:xfrm>
            <a:off x="3491636" y="1410075"/>
            <a:ext cx="2567400" cy="330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⬗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⬗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⬗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>
            <a:spLocks noGrp="1"/>
          </p:cNvSpPr>
          <p:nvPr>
            <p:ph type="title"/>
          </p:nvPr>
        </p:nvSpPr>
        <p:spPr>
          <a:xfrm>
            <a:off x="548025" y="431025"/>
            <a:ext cx="5511000" cy="775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6"/>
          <p:cNvSpPr txBox="1">
            <a:spLocks noGrp="1"/>
          </p:cNvSpPr>
          <p:nvPr>
            <p:ph type="body" idx="1"/>
          </p:nvPr>
        </p:nvSpPr>
        <p:spPr>
          <a:xfrm>
            <a:off x="548025" y="1410075"/>
            <a:ext cx="1837800" cy="3305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⬗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3" name="Google Shape;63;p16"/>
          <p:cNvSpPr txBox="1">
            <a:spLocks noGrp="1"/>
          </p:cNvSpPr>
          <p:nvPr>
            <p:ph type="body" idx="2"/>
          </p:nvPr>
        </p:nvSpPr>
        <p:spPr>
          <a:xfrm>
            <a:off x="2594365" y="1410075"/>
            <a:ext cx="1837800" cy="3305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⬗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body" idx="3"/>
          </p:nvPr>
        </p:nvSpPr>
        <p:spPr>
          <a:xfrm>
            <a:off x="4640704" y="1410075"/>
            <a:ext cx="1837800" cy="3305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600"/>
              </a:spcBef>
              <a:spcAft>
                <a:spcPts val="0"/>
              </a:spcAft>
              <a:buSzPts val="1600"/>
              <a:buChar char="⬗"/>
              <a:defRPr sz="1600"/>
            </a:lvl1pPr>
            <a:lvl2pPr marL="914400" lvl="1" indent="-330200" rtl="0">
              <a:spcBef>
                <a:spcPts val="0"/>
              </a:spcBef>
              <a:spcAft>
                <a:spcPts val="0"/>
              </a:spcAft>
              <a:buSzPts val="1600"/>
              <a:buChar char="⬗"/>
              <a:defRPr sz="1600"/>
            </a:lvl2pPr>
            <a:lvl3pPr marL="1371600" lvl="2" indent="-330200" rtl="0">
              <a:spcBef>
                <a:spcPts val="0"/>
              </a:spcBef>
              <a:spcAft>
                <a:spcPts val="0"/>
              </a:spcAft>
              <a:buSzPts val="1600"/>
              <a:buChar char="⬗"/>
              <a:defRPr sz="1600"/>
            </a:lvl3pPr>
            <a:lvl4pPr marL="1828800" lvl="3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5" name="Google Shape;65;p16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7"/>
          <p:cNvSpPr txBox="1">
            <a:spLocks noGrp="1"/>
          </p:cNvSpPr>
          <p:nvPr>
            <p:ph type="title"/>
          </p:nvPr>
        </p:nvSpPr>
        <p:spPr>
          <a:xfrm>
            <a:off x="548025" y="431025"/>
            <a:ext cx="5511000" cy="775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>
            <a:off x="548025" y="4330100"/>
            <a:ext cx="5511000" cy="51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rtl="0">
              <a:spcBef>
                <a:spcPts val="36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background">
  <p:cSld name="BLANK_1">
    <p:bg>
      <p:bgPr>
        <a:solidFill>
          <a:schemeClr val="dk2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20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548025" y="431025"/>
            <a:ext cx="55110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548025" y="431025"/>
            <a:ext cx="55110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548025" y="1410075"/>
            <a:ext cx="5511000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⬗"/>
              <a:defRPr/>
            </a:lvl1pPr>
            <a:lvl2pPr marL="914400" lvl="1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⬗"/>
              <a:defRPr/>
            </a:lvl2pPr>
            <a:lvl3pPr marL="1371600" lvl="2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⬗"/>
              <a:defRPr/>
            </a:lvl3pPr>
            <a:lvl4pPr marL="1828800" lvl="3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548025" y="431025"/>
            <a:ext cx="55110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6"/>
          <p:cNvSpPr txBox="1">
            <a:spLocks noGrp="1"/>
          </p:cNvSpPr>
          <p:nvPr>
            <p:ph type="body" idx="1"/>
          </p:nvPr>
        </p:nvSpPr>
        <p:spPr>
          <a:xfrm>
            <a:off x="548025" y="1410075"/>
            <a:ext cx="2567400" cy="33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⬗"/>
              <a:defRPr sz="2000"/>
            </a:lvl1pPr>
            <a:lvl2pPr marL="914400" lvl="1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⬗"/>
              <a:defRPr sz="2000"/>
            </a:lvl2pPr>
            <a:lvl3pPr marL="1371600" lvl="2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⬗"/>
              <a:defRPr sz="2000"/>
            </a:lvl3pPr>
            <a:lvl4pPr marL="1828800" lvl="3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2"/>
          </p:nvPr>
        </p:nvSpPr>
        <p:spPr>
          <a:xfrm>
            <a:off x="3491636" y="1410075"/>
            <a:ext cx="2567400" cy="33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Char char="⬗"/>
              <a:defRPr sz="2000"/>
            </a:lvl1pPr>
            <a:lvl2pPr marL="914400" lvl="1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⬗"/>
              <a:defRPr sz="2000"/>
            </a:lvl2pPr>
            <a:lvl3pPr marL="1371600" lvl="2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⬗"/>
              <a:defRPr sz="2000"/>
            </a:lvl3pPr>
            <a:lvl4pPr marL="1828800" lvl="3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7"/>
          <p:cNvSpPr txBox="1">
            <a:spLocks noGrp="1"/>
          </p:cNvSpPr>
          <p:nvPr>
            <p:ph type="ctrTitle"/>
          </p:nvPr>
        </p:nvSpPr>
        <p:spPr>
          <a:xfrm>
            <a:off x="917475" y="1583350"/>
            <a:ext cx="50985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7" name="Google Shape;27;p7"/>
          <p:cNvSpPr txBox="1">
            <a:spLocks noGrp="1"/>
          </p:cNvSpPr>
          <p:nvPr>
            <p:ph type="subTitle" idx="1"/>
          </p:nvPr>
        </p:nvSpPr>
        <p:spPr>
          <a:xfrm>
            <a:off x="917475" y="2840052"/>
            <a:ext cx="5098500" cy="78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None/>
              <a:defRPr>
                <a:solidFill>
                  <a:schemeClr val="accent3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3000"/>
              <a:buNone/>
              <a:defRPr sz="3000">
                <a:solidFill>
                  <a:schemeClr val="accent3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8"/>
          <p:cNvSpPr txBox="1">
            <a:spLocks noGrp="1"/>
          </p:cNvSpPr>
          <p:nvPr>
            <p:ph type="body" idx="1"/>
          </p:nvPr>
        </p:nvSpPr>
        <p:spPr>
          <a:xfrm>
            <a:off x="1315400" y="980300"/>
            <a:ext cx="4257300" cy="32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31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200"/>
              <a:buChar char="⬗"/>
              <a:defRPr sz="3200" i="1"/>
            </a:lvl1pPr>
            <a:lvl2pPr marL="914400" lvl="1" indent="-431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⬗"/>
              <a:defRPr sz="3200" i="1"/>
            </a:lvl2pPr>
            <a:lvl3pPr marL="1371600" lvl="2" indent="-431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⬗"/>
              <a:defRPr sz="3200" i="1"/>
            </a:lvl3pPr>
            <a:lvl4pPr marL="1828800" lvl="3" indent="-431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 i="1"/>
            </a:lvl4pPr>
            <a:lvl5pPr marL="2286000" lvl="4" indent="-431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 i="1"/>
            </a:lvl5pPr>
            <a:lvl6pPr marL="2743200" lvl="5" indent="-431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 i="1"/>
            </a:lvl6pPr>
            <a:lvl7pPr marL="3200400" lvl="6" indent="-431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 i="1"/>
            </a:lvl7pPr>
            <a:lvl8pPr marL="3657600" lvl="7" indent="-431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 i="1"/>
            </a:lvl8pPr>
            <a:lvl9pPr marL="4114800" lvl="8" indent="-4318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 i="1"/>
            </a:lvl9pPr>
          </a:lstStyle>
          <a:p>
            <a:endParaRPr/>
          </a:p>
        </p:txBody>
      </p:sp>
      <p:sp>
        <p:nvSpPr>
          <p:cNvPr id="30" name="Google Shape;30;p8"/>
          <p:cNvSpPr txBox="1"/>
          <p:nvPr/>
        </p:nvSpPr>
        <p:spPr>
          <a:xfrm>
            <a:off x="817400" y="705169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600"/>
              <a:buFont typeface="Arial"/>
              <a:buNone/>
            </a:pPr>
            <a:r>
              <a:rPr lang="en" sz="9600" b="0" i="0" u="none" strike="noStrike" cap="none">
                <a:solidFill>
                  <a:schemeClr val="lt2"/>
                </a:solidFill>
                <a:latin typeface="Marcellus SC"/>
                <a:ea typeface="Marcellus SC"/>
                <a:cs typeface="Marcellus SC"/>
                <a:sym typeface="Marcellus SC"/>
              </a:rPr>
              <a:t>“</a:t>
            </a:r>
            <a:endParaRPr sz="9600" b="0" i="0" u="none" strike="noStrike" cap="none">
              <a:solidFill>
                <a:schemeClr val="lt2"/>
              </a:solidFill>
              <a:latin typeface="Marcellus SC"/>
              <a:ea typeface="Marcellus SC"/>
              <a:cs typeface="Marcellus SC"/>
              <a:sym typeface="Marcellus SC"/>
            </a:endParaRPr>
          </a:p>
        </p:txBody>
      </p:sp>
      <p:sp>
        <p:nvSpPr>
          <p:cNvPr id="31" name="Google Shape;31;p8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9"/>
          <p:cNvSpPr txBox="1">
            <a:spLocks noGrp="1"/>
          </p:cNvSpPr>
          <p:nvPr>
            <p:ph type="title"/>
          </p:nvPr>
        </p:nvSpPr>
        <p:spPr>
          <a:xfrm>
            <a:off x="548025" y="431025"/>
            <a:ext cx="55110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9"/>
          <p:cNvSpPr txBox="1">
            <a:spLocks noGrp="1"/>
          </p:cNvSpPr>
          <p:nvPr>
            <p:ph type="body" idx="1"/>
          </p:nvPr>
        </p:nvSpPr>
        <p:spPr>
          <a:xfrm>
            <a:off x="548025" y="1410075"/>
            <a:ext cx="1837800" cy="3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⬗"/>
              <a:defRPr sz="1600"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⬗"/>
              <a:defRPr sz="1600"/>
            </a:lvl2pPr>
            <a:lvl3pPr marL="1371600" lvl="2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⬗"/>
              <a:defRPr sz="1600"/>
            </a:lvl3pPr>
            <a:lvl4pPr marL="1828800" lvl="3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5" name="Google Shape;35;p9"/>
          <p:cNvSpPr txBox="1">
            <a:spLocks noGrp="1"/>
          </p:cNvSpPr>
          <p:nvPr>
            <p:ph type="body" idx="2"/>
          </p:nvPr>
        </p:nvSpPr>
        <p:spPr>
          <a:xfrm>
            <a:off x="2594365" y="1410075"/>
            <a:ext cx="1837800" cy="3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⬗"/>
              <a:defRPr sz="1600"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⬗"/>
              <a:defRPr sz="1600"/>
            </a:lvl2pPr>
            <a:lvl3pPr marL="1371600" lvl="2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⬗"/>
              <a:defRPr sz="1600"/>
            </a:lvl3pPr>
            <a:lvl4pPr marL="1828800" lvl="3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3"/>
          </p:nvPr>
        </p:nvSpPr>
        <p:spPr>
          <a:xfrm>
            <a:off x="4640704" y="1410075"/>
            <a:ext cx="1837800" cy="330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⬗"/>
              <a:defRPr sz="1600"/>
            </a:lvl1pPr>
            <a:lvl2pPr marL="914400" lvl="1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⬗"/>
              <a:defRPr sz="1600"/>
            </a:lvl2pPr>
            <a:lvl3pPr marL="1371600" lvl="2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⬗"/>
              <a:defRPr sz="1600"/>
            </a:lvl3pPr>
            <a:lvl4pPr marL="1828800" lvl="3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1"/>
          <p:cNvSpPr txBox="1">
            <a:spLocks noGrp="1"/>
          </p:cNvSpPr>
          <p:nvPr>
            <p:ph type="ctrTitle"/>
          </p:nvPr>
        </p:nvSpPr>
        <p:spPr>
          <a:xfrm>
            <a:off x="917475" y="1991825"/>
            <a:ext cx="50985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48025" y="431025"/>
            <a:ext cx="55110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 b="0" i="0" u="none" strike="noStrike" cap="none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 b="0" i="0" u="none" strike="noStrike" cap="none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 b="0" i="0" u="none" strike="noStrike" cap="none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 b="0" i="0" u="none" strike="noStrike" cap="none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 b="0" i="0" u="none" strike="noStrike" cap="none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 b="0" i="0" u="none" strike="noStrike" cap="none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 b="0" i="0" u="none" strike="noStrike" cap="none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 b="0" i="0" u="none" strike="noStrike" cap="none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 b="0" i="0" u="none" strike="noStrike" cap="none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48025" y="1410075"/>
            <a:ext cx="5511000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  <a:defRPr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1pPr>
            <a:lvl2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  <a:defRPr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  <a:defRPr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3pPr>
            <a:lvl4pPr marL="1828800" marR="0" lvl="3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●"/>
              <a:defRPr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4pPr>
            <a:lvl5pPr marL="2286000" marR="0" lvl="4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○"/>
              <a:defRPr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5pPr>
            <a:lvl6pPr marL="2743200" marR="0" lvl="5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■"/>
              <a:defRPr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6pPr>
            <a:lvl7pPr marL="3200400" marR="0" lvl="6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●"/>
              <a:defRPr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7pPr>
            <a:lvl8pPr marL="3657600" marR="0" lvl="7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○"/>
              <a:defRPr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8pPr>
            <a:lvl9pPr marL="4114800" marR="0" lvl="8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■"/>
              <a:defRPr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0"/>
          <p:cNvSpPr txBox="1">
            <a:spLocks noGrp="1"/>
          </p:cNvSpPr>
          <p:nvPr>
            <p:ph type="title"/>
          </p:nvPr>
        </p:nvSpPr>
        <p:spPr>
          <a:xfrm>
            <a:off x="548025" y="431025"/>
            <a:ext cx="55110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  <a:defRPr sz="2400">
                <a:solidFill>
                  <a:schemeClr val="dk1"/>
                </a:solidFill>
                <a:latin typeface="Marcellus SC"/>
                <a:ea typeface="Marcellus SC"/>
                <a:cs typeface="Marcellus SC"/>
                <a:sym typeface="Marcellus SC"/>
              </a:defRPr>
            </a:lvl9pPr>
          </a:lstStyle>
          <a:p>
            <a:endParaRPr/>
          </a:p>
        </p:txBody>
      </p:sp>
      <p:sp>
        <p:nvSpPr>
          <p:cNvPr id="40" name="Google Shape;40;p10"/>
          <p:cNvSpPr txBox="1">
            <a:spLocks noGrp="1"/>
          </p:cNvSpPr>
          <p:nvPr>
            <p:ph type="body" idx="1"/>
          </p:nvPr>
        </p:nvSpPr>
        <p:spPr>
          <a:xfrm>
            <a:off x="548025" y="1410075"/>
            <a:ext cx="5511000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  <a:defRPr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  <a:defRPr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  <a:defRPr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●"/>
              <a:defRPr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○"/>
              <a:defRPr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■"/>
              <a:defRPr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●"/>
              <a:defRPr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○"/>
              <a:defRPr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■"/>
              <a:defRPr sz="24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defRPr>
            </a:lvl9pPr>
          </a:lstStyle>
          <a:p>
            <a:endParaRPr/>
          </a:p>
        </p:txBody>
      </p:sp>
      <p:sp>
        <p:nvSpPr>
          <p:cNvPr id="41" name="Google Shape;41;p10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 sz="1000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1pPr>
            <a:lvl2pPr lvl="1" rtl="0">
              <a:buNone/>
              <a:defRPr sz="1000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2pPr>
            <a:lvl3pPr lvl="2" rtl="0">
              <a:buNone/>
              <a:defRPr sz="1000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3pPr>
            <a:lvl4pPr lvl="3" rtl="0">
              <a:buNone/>
              <a:defRPr sz="1000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4pPr>
            <a:lvl5pPr lvl="4" rtl="0">
              <a:buNone/>
              <a:defRPr sz="1000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5pPr>
            <a:lvl6pPr lvl="5" rtl="0">
              <a:buNone/>
              <a:defRPr sz="1000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6pPr>
            <a:lvl7pPr lvl="6" rtl="0">
              <a:buNone/>
              <a:defRPr sz="1000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7pPr>
            <a:lvl8pPr lvl="7" rtl="0">
              <a:buNone/>
              <a:defRPr sz="1000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8pPr>
            <a:lvl9pPr lvl="8" rtl="0">
              <a:buNone/>
              <a:defRPr sz="1000">
                <a:solidFill>
                  <a:schemeClr val="dk1"/>
                </a:solidFill>
                <a:latin typeface="Frank Ruhl Libre"/>
                <a:ea typeface="Frank Ruhl Libre"/>
                <a:cs typeface="Frank Ruhl Libre"/>
                <a:sym typeface="Frank Ruhl Libre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avaandering@uri.edu" TargetMode="External"/><Relationship Id="rId4" Type="http://schemas.openxmlformats.org/officeDocument/2006/relationships/hyperlink" Target="mailto:Lindsay.lachapelle@salve.edu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unsplash.com/" TargetMode="External"/><Relationship Id="rId4" Type="http://schemas.openxmlformats.org/officeDocument/2006/relationships/hyperlink" Target="http://www.slidescarnival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 txBox="1">
            <a:spLocks noGrp="1"/>
          </p:cNvSpPr>
          <p:nvPr>
            <p:ph type="ctrTitle"/>
          </p:nvPr>
        </p:nvSpPr>
        <p:spPr>
          <a:xfrm>
            <a:off x="418125" y="1596625"/>
            <a:ext cx="4939800" cy="20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 sz="3800">
                <a:solidFill>
                  <a:srgbClr val="774528"/>
                </a:solidFill>
              </a:rPr>
              <a:t>Mapping Out Your Research: </a:t>
            </a:r>
            <a:endParaRPr sz="3800">
              <a:solidFill>
                <a:srgbClr val="774528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 sz="3200">
                <a:solidFill>
                  <a:srgbClr val="774528"/>
                </a:solidFill>
              </a:rPr>
              <a:t>From Topic Selection to a Thesis Statement</a:t>
            </a:r>
            <a:endParaRPr sz="3200">
              <a:solidFill>
                <a:srgbClr val="774528"/>
              </a:solidFill>
            </a:endParaRPr>
          </a:p>
        </p:txBody>
      </p:sp>
      <p:sp>
        <p:nvSpPr>
          <p:cNvPr id="82" name="Google Shape;82;p21"/>
          <p:cNvSpPr txBox="1"/>
          <p:nvPr/>
        </p:nvSpPr>
        <p:spPr>
          <a:xfrm>
            <a:off x="3521733" y="0"/>
            <a:ext cx="5409000" cy="4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B3683D"/>
                </a:solidFill>
                <a:latin typeface="EB Garamond"/>
                <a:ea typeface="EB Garamond"/>
                <a:cs typeface="EB Garamond"/>
                <a:sym typeface="EB Garamond"/>
              </a:rPr>
              <a:t>Created by Lindsay LaChapelle &amp; Alicia Vaandering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" sz="1200" b="0" i="0" u="none" strike="noStrike" cap="none">
                <a:solidFill>
                  <a:srgbClr val="B3683D"/>
                </a:solidFill>
                <a:latin typeface="EB Garamond"/>
                <a:ea typeface="EB Garamond"/>
                <a:cs typeface="EB Garamond"/>
                <a:sym typeface="EB Garamond"/>
              </a:rPr>
              <a:t>September 2019</a:t>
            </a:r>
            <a:endParaRPr sz="1200" b="0" i="0" u="none" strike="noStrike" cap="none">
              <a:solidFill>
                <a:srgbClr val="B3683D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  <p:pic>
        <p:nvPicPr>
          <p:cNvPr id="83" name="Google Shape;83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212531" y="493909"/>
            <a:ext cx="628037" cy="219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0"/>
          <p:cNvSpPr txBox="1">
            <a:spLocks noGrp="1"/>
          </p:cNvSpPr>
          <p:nvPr>
            <p:ph type="title"/>
          </p:nvPr>
        </p:nvSpPr>
        <p:spPr>
          <a:xfrm>
            <a:off x="431643" y="431025"/>
            <a:ext cx="5728084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3200">
                <a:solidFill>
                  <a:srgbClr val="774528"/>
                </a:solidFill>
              </a:rPr>
              <a:t>Be Strategic and make a plan!</a:t>
            </a:r>
            <a:endParaRPr sz="3200">
              <a:solidFill>
                <a:srgbClr val="774528"/>
              </a:solidFill>
            </a:endParaRPr>
          </a:p>
        </p:txBody>
      </p:sp>
      <p:sp>
        <p:nvSpPr>
          <p:cNvPr id="143" name="Google Shape;143;p30"/>
          <p:cNvSpPr txBox="1">
            <a:spLocks noGrp="1"/>
          </p:cNvSpPr>
          <p:nvPr>
            <p:ph type="body" idx="1"/>
          </p:nvPr>
        </p:nvSpPr>
        <p:spPr>
          <a:xfrm>
            <a:off x="431643" y="1410075"/>
            <a:ext cx="2424600" cy="33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 b="1">
                <a:solidFill>
                  <a:srgbClr val="B3683D"/>
                </a:solidFill>
              </a:rPr>
              <a:t>Ask yourself…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400" b="1"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⬗"/>
            </a:pPr>
            <a:r>
              <a:rPr lang="en" sz="1800"/>
              <a:t>What </a:t>
            </a:r>
            <a:r>
              <a:rPr lang="en" sz="1800" b="1">
                <a:solidFill>
                  <a:srgbClr val="B3683D"/>
                </a:solidFill>
              </a:rPr>
              <a:t>information</a:t>
            </a:r>
            <a:r>
              <a:rPr lang="en" sz="1800"/>
              <a:t> do you need? </a:t>
            </a:r>
            <a:endParaRPr/>
          </a:p>
          <a:p>
            <a:pPr marL="18288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r>
              <a:rPr lang="en" sz="1800"/>
              <a:t>*think about the scope of your information need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Char char="⬗"/>
            </a:pPr>
            <a:r>
              <a:rPr lang="en" sz="1800"/>
              <a:t>What </a:t>
            </a:r>
            <a:r>
              <a:rPr lang="en" sz="1800" b="1">
                <a:solidFill>
                  <a:srgbClr val="B3683D"/>
                </a:solidFill>
              </a:rPr>
              <a:t>types of sources </a:t>
            </a:r>
            <a:r>
              <a:rPr lang="en" sz="1800"/>
              <a:t>do you need to find your information?  </a:t>
            </a:r>
            <a:endParaRPr/>
          </a:p>
        </p:txBody>
      </p:sp>
      <p:sp>
        <p:nvSpPr>
          <p:cNvPr id="144" name="Google Shape;144;p30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10</a:t>
            </a:fld>
            <a:endParaRPr/>
          </a:p>
        </p:txBody>
      </p:sp>
      <p:sp>
        <p:nvSpPr>
          <p:cNvPr id="145" name="Google Shape;145;p30"/>
          <p:cNvSpPr txBox="1">
            <a:spLocks noGrp="1"/>
          </p:cNvSpPr>
          <p:nvPr>
            <p:ph type="body" idx="1"/>
          </p:nvPr>
        </p:nvSpPr>
        <p:spPr>
          <a:xfrm>
            <a:off x="2892314" y="1478645"/>
            <a:ext cx="2424600" cy="330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400" b="1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400" b="1"/>
          </a:p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⬗"/>
            </a:pPr>
            <a:r>
              <a:rPr lang="en" sz="1800"/>
              <a:t>What </a:t>
            </a:r>
            <a:r>
              <a:rPr lang="en" sz="1800" b="1">
                <a:solidFill>
                  <a:srgbClr val="B3683D"/>
                </a:solidFill>
              </a:rPr>
              <a:t>tools</a:t>
            </a:r>
            <a:r>
              <a:rPr lang="en" sz="1800"/>
              <a:t> do you need to find your sources? </a:t>
            </a:r>
            <a:endParaRPr/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⬗"/>
            </a:pPr>
            <a:r>
              <a:rPr lang="en" sz="1800"/>
              <a:t>Databases </a:t>
            </a:r>
            <a:endParaRPr/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⬗"/>
            </a:pPr>
            <a:r>
              <a:rPr lang="en" sz="1800"/>
              <a:t>Library catalog</a:t>
            </a:r>
            <a:endParaRPr/>
          </a:p>
          <a:p>
            <a:pPr marL="628650" lvl="1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⬗"/>
            </a:pPr>
            <a:r>
              <a:rPr lang="en" sz="1800"/>
              <a:t>Search engines</a:t>
            </a:r>
            <a:endParaRPr/>
          </a:p>
          <a:p>
            <a:pPr marL="171450" lvl="0" indent="-171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Char char="⬗"/>
            </a:pPr>
            <a:r>
              <a:rPr lang="en" sz="1800"/>
              <a:t>What </a:t>
            </a:r>
            <a:r>
              <a:rPr lang="en" sz="1800" b="1">
                <a:solidFill>
                  <a:srgbClr val="B3683D"/>
                </a:solidFill>
              </a:rPr>
              <a:t>terms</a:t>
            </a:r>
            <a:r>
              <a:rPr lang="en" sz="1800"/>
              <a:t> should you use to search for sources? 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1"/>
          <p:cNvSpPr txBox="1">
            <a:spLocks noGrp="1"/>
          </p:cNvSpPr>
          <p:nvPr>
            <p:ph type="title"/>
          </p:nvPr>
        </p:nvSpPr>
        <p:spPr>
          <a:xfrm>
            <a:off x="548024" y="770533"/>
            <a:ext cx="55110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3200">
                <a:solidFill>
                  <a:srgbClr val="774528"/>
                </a:solidFill>
              </a:rPr>
              <a:t>What is a Thesis?</a:t>
            </a:r>
            <a:endParaRPr sz="3200">
              <a:solidFill>
                <a:srgbClr val="774528"/>
              </a:solidFill>
            </a:endParaRPr>
          </a:p>
        </p:txBody>
      </p:sp>
      <p:sp>
        <p:nvSpPr>
          <p:cNvPr id="151" name="Google Shape;151;p31"/>
          <p:cNvSpPr txBox="1">
            <a:spLocks noGrp="1"/>
          </p:cNvSpPr>
          <p:nvPr>
            <p:ph type="body" idx="1"/>
          </p:nvPr>
        </p:nvSpPr>
        <p:spPr>
          <a:xfrm>
            <a:off x="548024" y="1688685"/>
            <a:ext cx="5738476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⬗"/>
            </a:pPr>
            <a:r>
              <a:rPr lang="en" sz="2000"/>
              <a:t>brief, succinct response to your research question </a:t>
            </a:r>
            <a:endParaRPr/>
          </a:p>
          <a:p>
            <a:pPr marL="45720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⬗"/>
            </a:pPr>
            <a:r>
              <a:rPr lang="en" sz="2000"/>
              <a:t>stance that demonstrates critical thought about a topic</a:t>
            </a:r>
            <a:endParaRPr sz="2000"/>
          </a:p>
          <a:p>
            <a:pPr marL="45720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⬗"/>
            </a:pPr>
            <a:r>
              <a:rPr lang="en" sz="2000"/>
              <a:t>specific, often complex, focus for the writing </a:t>
            </a:r>
            <a:endParaRPr sz="2800"/>
          </a:p>
        </p:txBody>
      </p:sp>
      <p:sp>
        <p:nvSpPr>
          <p:cNvPr id="152" name="Google Shape;152;p31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11</a:t>
            </a:fld>
            <a:endParaRPr/>
          </a:p>
        </p:txBody>
      </p:sp>
      <p:sp>
        <p:nvSpPr>
          <p:cNvPr id="153" name="Google Shape;153;p31"/>
          <p:cNvSpPr txBox="1"/>
          <p:nvPr/>
        </p:nvSpPr>
        <p:spPr>
          <a:xfrm>
            <a:off x="548024" y="2886082"/>
            <a:ext cx="4131132" cy="12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</a:pPr>
            <a:r>
              <a:rPr lang="en" sz="20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idea that shows insight about a topic</a:t>
            </a:r>
            <a:endParaRPr/>
          </a:p>
          <a:p>
            <a: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</a:pPr>
            <a:r>
              <a:rPr lang="en" sz="20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statement that is supported by the body of the essay</a:t>
            </a:r>
            <a:endParaRPr/>
          </a:p>
          <a:p>
            <a:pPr marL="457200" marR="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None/>
            </a:pPr>
            <a:endParaRPr sz="2800" b="0" i="0" u="none" strike="noStrike" cap="non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2"/>
          <p:cNvSpPr txBox="1">
            <a:spLocks noGrp="1"/>
          </p:cNvSpPr>
          <p:nvPr>
            <p:ph type="body" idx="1"/>
          </p:nvPr>
        </p:nvSpPr>
        <p:spPr>
          <a:xfrm>
            <a:off x="1405249" y="785150"/>
            <a:ext cx="4107600" cy="322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200"/>
              <a:buNone/>
            </a:pPr>
            <a:r>
              <a:rPr lang="en" sz="2000">
                <a:solidFill>
                  <a:srgbClr val="774528"/>
                </a:solidFill>
              </a:rPr>
              <a:t>The thesis is the "so what" of your paper. 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200"/>
              <a:buNone/>
            </a:pPr>
            <a:r>
              <a:rPr lang="en" sz="3000"/>
              <a:t>It may: </a:t>
            </a: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3200"/>
              <a:buNone/>
            </a:pPr>
            <a:endParaRPr sz="800"/>
          </a:p>
          <a:p>
            <a:pPr marL="457200" lvl="0" indent="-368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❖"/>
            </a:pPr>
            <a:r>
              <a:rPr lang="en" sz="2200" i="0"/>
              <a:t>say why or how</a:t>
            </a:r>
            <a:endParaRPr sz="2200"/>
          </a:p>
          <a:p>
            <a:pPr marL="457200" lvl="0" indent="-368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❖"/>
            </a:pPr>
            <a:r>
              <a:rPr lang="en" sz="2200" i="0"/>
              <a:t>say why we should care</a:t>
            </a:r>
            <a:endParaRPr sz="2200"/>
          </a:p>
          <a:p>
            <a:pPr marL="457200" lvl="0" indent="-368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❖"/>
            </a:pPr>
            <a:r>
              <a:rPr lang="en" sz="2200" i="0"/>
              <a:t>make specific comparisons</a:t>
            </a:r>
            <a:endParaRPr sz="2200"/>
          </a:p>
          <a:p>
            <a:pPr marL="457200" lvl="0" indent="-368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❖"/>
            </a:pPr>
            <a:r>
              <a:rPr lang="en" sz="2200" i="0"/>
              <a:t>make an evaluation</a:t>
            </a:r>
            <a:endParaRPr sz="2200"/>
          </a:p>
          <a:p>
            <a:pPr marL="457200" lvl="0" indent="-368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❖"/>
            </a:pPr>
            <a:r>
              <a:rPr lang="en" sz="2200" i="0"/>
              <a:t>consider the consequences</a:t>
            </a:r>
            <a:endParaRPr sz="3100"/>
          </a:p>
        </p:txBody>
      </p:sp>
      <p:sp>
        <p:nvSpPr>
          <p:cNvPr id="159" name="Google Shape;159;p32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12</a:t>
            </a:fld>
            <a:endParaRPr/>
          </a:p>
        </p:txBody>
      </p:sp>
      <p:sp>
        <p:nvSpPr>
          <p:cNvPr id="160" name="Google Shape;160;p32"/>
          <p:cNvSpPr/>
          <p:nvPr/>
        </p:nvSpPr>
        <p:spPr>
          <a:xfrm>
            <a:off x="629967" y="673768"/>
            <a:ext cx="689542" cy="816942"/>
          </a:xfrm>
          <a:custGeom>
            <a:avLst/>
            <a:gdLst/>
            <a:ahLst/>
            <a:cxnLst/>
            <a:rect l="l" t="t" r="r" b="b"/>
            <a:pathLst>
              <a:path w="15817" h="18981" extrusionOk="0">
                <a:moveTo>
                  <a:pt x="11364" y="1"/>
                </a:moveTo>
                <a:lnTo>
                  <a:pt x="11242" y="25"/>
                </a:lnTo>
                <a:lnTo>
                  <a:pt x="11169" y="74"/>
                </a:lnTo>
                <a:lnTo>
                  <a:pt x="11096" y="171"/>
                </a:lnTo>
                <a:lnTo>
                  <a:pt x="10780" y="731"/>
                </a:lnTo>
                <a:lnTo>
                  <a:pt x="10634" y="999"/>
                </a:lnTo>
                <a:lnTo>
                  <a:pt x="10537" y="1315"/>
                </a:lnTo>
                <a:lnTo>
                  <a:pt x="10512" y="1388"/>
                </a:lnTo>
                <a:lnTo>
                  <a:pt x="10537" y="1461"/>
                </a:lnTo>
                <a:lnTo>
                  <a:pt x="10585" y="1534"/>
                </a:lnTo>
                <a:lnTo>
                  <a:pt x="10634" y="1583"/>
                </a:lnTo>
                <a:lnTo>
                  <a:pt x="10707" y="1607"/>
                </a:lnTo>
                <a:lnTo>
                  <a:pt x="10804" y="1631"/>
                </a:lnTo>
                <a:lnTo>
                  <a:pt x="10877" y="1607"/>
                </a:lnTo>
                <a:lnTo>
                  <a:pt x="10950" y="1558"/>
                </a:lnTo>
                <a:lnTo>
                  <a:pt x="11145" y="1315"/>
                </a:lnTo>
                <a:lnTo>
                  <a:pt x="11291" y="1047"/>
                </a:lnTo>
                <a:lnTo>
                  <a:pt x="11510" y="731"/>
                </a:lnTo>
                <a:lnTo>
                  <a:pt x="11583" y="682"/>
                </a:lnTo>
                <a:lnTo>
                  <a:pt x="11656" y="609"/>
                </a:lnTo>
                <a:lnTo>
                  <a:pt x="11705" y="463"/>
                </a:lnTo>
                <a:lnTo>
                  <a:pt x="11729" y="342"/>
                </a:lnTo>
                <a:lnTo>
                  <a:pt x="11705" y="220"/>
                </a:lnTo>
                <a:lnTo>
                  <a:pt x="11656" y="123"/>
                </a:lnTo>
                <a:lnTo>
                  <a:pt x="11583" y="50"/>
                </a:lnTo>
                <a:lnTo>
                  <a:pt x="11486" y="25"/>
                </a:lnTo>
                <a:lnTo>
                  <a:pt x="11461" y="1"/>
                </a:lnTo>
                <a:close/>
                <a:moveTo>
                  <a:pt x="3821" y="171"/>
                </a:moveTo>
                <a:lnTo>
                  <a:pt x="3748" y="196"/>
                </a:lnTo>
                <a:lnTo>
                  <a:pt x="3699" y="244"/>
                </a:lnTo>
                <a:lnTo>
                  <a:pt x="3651" y="317"/>
                </a:lnTo>
                <a:lnTo>
                  <a:pt x="3651" y="390"/>
                </a:lnTo>
                <a:lnTo>
                  <a:pt x="3651" y="463"/>
                </a:lnTo>
                <a:lnTo>
                  <a:pt x="3699" y="634"/>
                </a:lnTo>
                <a:lnTo>
                  <a:pt x="3772" y="804"/>
                </a:lnTo>
                <a:lnTo>
                  <a:pt x="3943" y="1120"/>
                </a:lnTo>
                <a:lnTo>
                  <a:pt x="4113" y="1461"/>
                </a:lnTo>
                <a:lnTo>
                  <a:pt x="4259" y="1802"/>
                </a:lnTo>
                <a:lnTo>
                  <a:pt x="4332" y="1923"/>
                </a:lnTo>
                <a:lnTo>
                  <a:pt x="4429" y="1996"/>
                </a:lnTo>
                <a:lnTo>
                  <a:pt x="4527" y="2021"/>
                </a:lnTo>
                <a:lnTo>
                  <a:pt x="4624" y="1996"/>
                </a:lnTo>
                <a:lnTo>
                  <a:pt x="4721" y="1972"/>
                </a:lnTo>
                <a:lnTo>
                  <a:pt x="4794" y="1899"/>
                </a:lnTo>
                <a:lnTo>
                  <a:pt x="4843" y="1777"/>
                </a:lnTo>
                <a:lnTo>
                  <a:pt x="4843" y="1656"/>
                </a:lnTo>
                <a:lnTo>
                  <a:pt x="4794" y="1461"/>
                </a:lnTo>
                <a:lnTo>
                  <a:pt x="4697" y="1266"/>
                </a:lnTo>
                <a:lnTo>
                  <a:pt x="4502" y="901"/>
                </a:lnTo>
                <a:lnTo>
                  <a:pt x="4283" y="536"/>
                </a:lnTo>
                <a:lnTo>
                  <a:pt x="4162" y="390"/>
                </a:lnTo>
                <a:lnTo>
                  <a:pt x="4040" y="244"/>
                </a:lnTo>
                <a:lnTo>
                  <a:pt x="3967" y="196"/>
                </a:lnTo>
                <a:lnTo>
                  <a:pt x="3894" y="171"/>
                </a:lnTo>
                <a:close/>
                <a:moveTo>
                  <a:pt x="15452" y="4405"/>
                </a:moveTo>
                <a:lnTo>
                  <a:pt x="15379" y="4429"/>
                </a:lnTo>
                <a:lnTo>
                  <a:pt x="15306" y="4454"/>
                </a:lnTo>
                <a:lnTo>
                  <a:pt x="15135" y="4551"/>
                </a:lnTo>
                <a:lnTo>
                  <a:pt x="14941" y="4600"/>
                </a:lnTo>
                <a:lnTo>
                  <a:pt x="14551" y="4697"/>
                </a:lnTo>
                <a:lnTo>
                  <a:pt x="14357" y="4746"/>
                </a:lnTo>
                <a:lnTo>
                  <a:pt x="14162" y="4819"/>
                </a:lnTo>
                <a:lnTo>
                  <a:pt x="14016" y="4916"/>
                </a:lnTo>
                <a:lnTo>
                  <a:pt x="13870" y="5062"/>
                </a:lnTo>
                <a:lnTo>
                  <a:pt x="13822" y="5135"/>
                </a:lnTo>
                <a:lnTo>
                  <a:pt x="13822" y="5232"/>
                </a:lnTo>
                <a:lnTo>
                  <a:pt x="13846" y="5330"/>
                </a:lnTo>
                <a:lnTo>
                  <a:pt x="13895" y="5354"/>
                </a:lnTo>
                <a:lnTo>
                  <a:pt x="13943" y="5354"/>
                </a:lnTo>
                <a:lnTo>
                  <a:pt x="14138" y="5378"/>
                </a:lnTo>
                <a:lnTo>
                  <a:pt x="14357" y="5378"/>
                </a:lnTo>
                <a:lnTo>
                  <a:pt x="14600" y="5354"/>
                </a:lnTo>
                <a:lnTo>
                  <a:pt x="14819" y="5330"/>
                </a:lnTo>
                <a:lnTo>
                  <a:pt x="15038" y="5257"/>
                </a:lnTo>
                <a:lnTo>
                  <a:pt x="15257" y="5208"/>
                </a:lnTo>
                <a:lnTo>
                  <a:pt x="15452" y="5111"/>
                </a:lnTo>
                <a:lnTo>
                  <a:pt x="15646" y="5038"/>
                </a:lnTo>
                <a:lnTo>
                  <a:pt x="15719" y="4989"/>
                </a:lnTo>
                <a:lnTo>
                  <a:pt x="15768" y="4940"/>
                </a:lnTo>
                <a:lnTo>
                  <a:pt x="15817" y="4819"/>
                </a:lnTo>
                <a:lnTo>
                  <a:pt x="15792" y="4697"/>
                </a:lnTo>
                <a:lnTo>
                  <a:pt x="15768" y="4575"/>
                </a:lnTo>
                <a:lnTo>
                  <a:pt x="15671" y="4478"/>
                </a:lnTo>
                <a:lnTo>
                  <a:pt x="15573" y="4429"/>
                </a:lnTo>
                <a:lnTo>
                  <a:pt x="15452" y="4405"/>
                </a:lnTo>
                <a:close/>
                <a:moveTo>
                  <a:pt x="317" y="4697"/>
                </a:moveTo>
                <a:lnTo>
                  <a:pt x="220" y="4721"/>
                </a:lnTo>
                <a:lnTo>
                  <a:pt x="122" y="4746"/>
                </a:lnTo>
                <a:lnTo>
                  <a:pt x="25" y="4794"/>
                </a:lnTo>
                <a:lnTo>
                  <a:pt x="1" y="4867"/>
                </a:lnTo>
                <a:lnTo>
                  <a:pt x="1" y="4965"/>
                </a:lnTo>
                <a:lnTo>
                  <a:pt x="49" y="5038"/>
                </a:lnTo>
                <a:lnTo>
                  <a:pt x="195" y="5184"/>
                </a:lnTo>
                <a:lnTo>
                  <a:pt x="390" y="5305"/>
                </a:lnTo>
                <a:lnTo>
                  <a:pt x="779" y="5524"/>
                </a:lnTo>
                <a:lnTo>
                  <a:pt x="1169" y="5743"/>
                </a:lnTo>
                <a:lnTo>
                  <a:pt x="1388" y="5841"/>
                </a:lnTo>
                <a:lnTo>
                  <a:pt x="1582" y="5938"/>
                </a:lnTo>
                <a:lnTo>
                  <a:pt x="1655" y="5962"/>
                </a:lnTo>
                <a:lnTo>
                  <a:pt x="1801" y="5962"/>
                </a:lnTo>
                <a:lnTo>
                  <a:pt x="1850" y="5938"/>
                </a:lnTo>
                <a:lnTo>
                  <a:pt x="1923" y="5841"/>
                </a:lnTo>
                <a:lnTo>
                  <a:pt x="1972" y="5743"/>
                </a:lnTo>
                <a:lnTo>
                  <a:pt x="1996" y="5622"/>
                </a:lnTo>
                <a:lnTo>
                  <a:pt x="1972" y="5476"/>
                </a:lnTo>
                <a:lnTo>
                  <a:pt x="1899" y="5378"/>
                </a:lnTo>
                <a:lnTo>
                  <a:pt x="1826" y="5330"/>
                </a:lnTo>
                <a:lnTo>
                  <a:pt x="1777" y="5305"/>
                </a:lnTo>
                <a:lnTo>
                  <a:pt x="1582" y="5208"/>
                </a:lnTo>
                <a:lnTo>
                  <a:pt x="1388" y="5111"/>
                </a:lnTo>
                <a:lnTo>
                  <a:pt x="974" y="4892"/>
                </a:lnTo>
                <a:lnTo>
                  <a:pt x="755" y="4794"/>
                </a:lnTo>
                <a:lnTo>
                  <a:pt x="536" y="4721"/>
                </a:lnTo>
                <a:lnTo>
                  <a:pt x="317" y="4697"/>
                </a:lnTo>
                <a:close/>
                <a:moveTo>
                  <a:pt x="8809" y="6936"/>
                </a:moveTo>
                <a:lnTo>
                  <a:pt x="8736" y="6984"/>
                </a:lnTo>
                <a:lnTo>
                  <a:pt x="8663" y="7057"/>
                </a:lnTo>
                <a:lnTo>
                  <a:pt x="8566" y="7252"/>
                </a:lnTo>
                <a:lnTo>
                  <a:pt x="8468" y="7495"/>
                </a:lnTo>
                <a:lnTo>
                  <a:pt x="8420" y="7739"/>
                </a:lnTo>
                <a:lnTo>
                  <a:pt x="8395" y="7958"/>
                </a:lnTo>
                <a:lnTo>
                  <a:pt x="8395" y="8128"/>
                </a:lnTo>
                <a:lnTo>
                  <a:pt x="8322" y="8177"/>
                </a:lnTo>
                <a:lnTo>
                  <a:pt x="8201" y="8225"/>
                </a:lnTo>
                <a:lnTo>
                  <a:pt x="8079" y="8250"/>
                </a:lnTo>
                <a:lnTo>
                  <a:pt x="7982" y="8225"/>
                </a:lnTo>
                <a:lnTo>
                  <a:pt x="7909" y="8201"/>
                </a:lnTo>
                <a:lnTo>
                  <a:pt x="7982" y="8079"/>
                </a:lnTo>
                <a:lnTo>
                  <a:pt x="8055" y="7933"/>
                </a:lnTo>
                <a:lnTo>
                  <a:pt x="8103" y="7812"/>
                </a:lnTo>
                <a:lnTo>
                  <a:pt x="8103" y="7666"/>
                </a:lnTo>
                <a:lnTo>
                  <a:pt x="8103" y="7520"/>
                </a:lnTo>
                <a:lnTo>
                  <a:pt x="8055" y="7398"/>
                </a:lnTo>
                <a:lnTo>
                  <a:pt x="7957" y="7252"/>
                </a:lnTo>
                <a:lnTo>
                  <a:pt x="7836" y="7130"/>
                </a:lnTo>
                <a:lnTo>
                  <a:pt x="7763" y="7082"/>
                </a:lnTo>
                <a:lnTo>
                  <a:pt x="7617" y="7082"/>
                </a:lnTo>
                <a:lnTo>
                  <a:pt x="7544" y="7130"/>
                </a:lnTo>
                <a:lnTo>
                  <a:pt x="7446" y="7252"/>
                </a:lnTo>
                <a:lnTo>
                  <a:pt x="7373" y="7374"/>
                </a:lnTo>
                <a:lnTo>
                  <a:pt x="7325" y="7495"/>
                </a:lnTo>
                <a:lnTo>
                  <a:pt x="7300" y="7641"/>
                </a:lnTo>
                <a:lnTo>
                  <a:pt x="7300" y="7787"/>
                </a:lnTo>
                <a:lnTo>
                  <a:pt x="7300" y="7909"/>
                </a:lnTo>
                <a:lnTo>
                  <a:pt x="7325" y="8055"/>
                </a:lnTo>
                <a:lnTo>
                  <a:pt x="7373" y="8177"/>
                </a:lnTo>
                <a:lnTo>
                  <a:pt x="7179" y="8298"/>
                </a:lnTo>
                <a:lnTo>
                  <a:pt x="7081" y="8323"/>
                </a:lnTo>
                <a:lnTo>
                  <a:pt x="6984" y="8347"/>
                </a:lnTo>
                <a:lnTo>
                  <a:pt x="6911" y="8371"/>
                </a:lnTo>
                <a:lnTo>
                  <a:pt x="6814" y="8347"/>
                </a:lnTo>
                <a:lnTo>
                  <a:pt x="6692" y="8298"/>
                </a:lnTo>
                <a:lnTo>
                  <a:pt x="6570" y="8201"/>
                </a:lnTo>
                <a:lnTo>
                  <a:pt x="6497" y="8055"/>
                </a:lnTo>
                <a:lnTo>
                  <a:pt x="6449" y="7909"/>
                </a:lnTo>
                <a:lnTo>
                  <a:pt x="6449" y="7739"/>
                </a:lnTo>
                <a:lnTo>
                  <a:pt x="6497" y="7544"/>
                </a:lnTo>
                <a:lnTo>
                  <a:pt x="6497" y="7520"/>
                </a:lnTo>
                <a:lnTo>
                  <a:pt x="6473" y="7520"/>
                </a:lnTo>
                <a:lnTo>
                  <a:pt x="6449" y="7495"/>
                </a:lnTo>
                <a:lnTo>
                  <a:pt x="6424" y="7520"/>
                </a:lnTo>
                <a:lnTo>
                  <a:pt x="6327" y="7617"/>
                </a:lnTo>
                <a:lnTo>
                  <a:pt x="6254" y="7739"/>
                </a:lnTo>
                <a:lnTo>
                  <a:pt x="6230" y="7836"/>
                </a:lnTo>
                <a:lnTo>
                  <a:pt x="6206" y="7958"/>
                </a:lnTo>
                <a:lnTo>
                  <a:pt x="6206" y="8055"/>
                </a:lnTo>
                <a:lnTo>
                  <a:pt x="6206" y="8177"/>
                </a:lnTo>
                <a:lnTo>
                  <a:pt x="6254" y="8274"/>
                </a:lnTo>
                <a:lnTo>
                  <a:pt x="6303" y="8371"/>
                </a:lnTo>
                <a:lnTo>
                  <a:pt x="6376" y="8469"/>
                </a:lnTo>
                <a:lnTo>
                  <a:pt x="6449" y="8542"/>
                </a:lnTo>
                <a:lnTo>
                  <a:pt x="6546" y="8615"/>
                </a:lnTo>
                <a:lnTo>
                  <a:pt x="6643" y="8663"/>
                </a:lnTo>
                <a:lnTo>
                  <a:pt x="6765" y="8712"/>
                </a:lnTo>
                <a:lnTo>
                  <a:pt x="6862" y="8736"/>
                </a:lnTo>
                <a:lnTo>
                  <a:pt x="7008" y="8736"/>
                </a:lnTo>
                <a:lnTo>
                  <a:pt x="7130" y="8712"/>
                </a:lnTo>
                <a:lnTo>
                  <a:pt x="7349" y="8615"/>
                </a:lnTo>
                <a:lnTo>
                  <a:pt x="7592" y="8493"/>
                </a:lnTo>
                <a:lnTo>
                  <a:pt x="7690" y="8566"/>
                </a:lnTo>
                <a:lnTo>
                  <a:pt x="7836" y="8639"/>
                </a:lnTo>
                <a:lnTo>
                  <a:pt x="7982" y="8663"/>
                </a:lnTo>
                <a:lnTo>
                  <a:pt x="8128" y="8688"/>
                </a:lnTo>
                <a:lnTo>
                  <a:pt x="8225" y="8688"/>
                </a:lnTo>
                <a:lnTo>
                  <a:pt x="8347" y="8663"/>
                </a:lnTo>
                <a:lnTo>
                  <a:pt x="8566" y="8566"/>
                </a:lnTo>
                <a:lnTo>
                  <a:pt x="8639" y="8663"/>
                </a:lnTo>
                <a:lnTo>
                  <a:pt x="8736" y="8736"/>
                </a:lnTo>
                <a:lnTo>
                  <a:pt x="8833" y="8809"/>
                </a:lnTo>
                <a:lnTo>
                  <a:pt x="8931" y="8858"/>
                </a:lnTo>
                <a:lnTo>
                  <a:pt x="9174" y="8907"/>
                </a:lnTo>
                <a:lnTo>
                  <a:pt x="9417" y="8931"/>
                </a:lnTo>
                <a:lnTo>
                  <a:pt x="9661" y="8882"/>
                </a:lnTo>
                <a:lnTo>
                  <a:pt x="9880" y="8809"/>
                </a:lnTo>
                <a:lnTo>
                  <a:pt x="9977" y="8736"/>
                </a:lnTo>
                <a:lnTo>
                  <a:pt x="10074" y="8663"/>
                </a:lnTo>
                <a:lnTo>
                  <a:pt x="10172" y="8566"/>
                </a:lnTo>
                <a:lnTo>
                  <a:pt x="10269" y="8469"/>
                </a:lnTo>
                <a:lnTo>
                  <a:pt x="10293" y="8396"/>
                </a:lnTo>
                <a:lnTo>
                  <a:pt x="10293" y="8347"/>
                </a:lnTo>
                <a:lnTo>
                  <a:pt x="10269" y="8298"/>
                </a:lnTo>
                <a:lnTo>
                  <a:pt x="10245" y="8250"/>
                </a:lnTo>
                <a:lnTo>
                  <a:pt x="10172" y="8225"/>
                </a:lnTo>
                <a:lnTo>
                  <a:pt x="10123" y="8201"/>
                </a:lnTo>
                <a:lnTo>
                  <a:pt x="10001" y="8201"/>
                </a:lnTo>
                <a:lnTo>
                  <a:pt x="9782" y="8323"/>
                </a:lnTo>
                <a:lnTo>
                  <a:pt x="9563" y="8420"/>
                </a:lnTo>
                <a:lnTo>
                  <a:pt x="9442" y="8444"/>
                </a:lnTo>
                <a:lnTo>
                  <a:pt x="9344" y="8469"/>
                </a:lnTo>
                <a:lnTo>
                  <a:pt x="9223" y="8469"/>
                </a:lnTo>
                <a:lnTo>
                  <a:pt x="9101" y="8420"/>
                </a:lnTo>
                <a:lnTo>
                  <a:pt x="9004" y="8347"/>
                </a:lnTo>
                <a:lnTo>
                  <a:pt x="8931" y="8274"/>
                </a:lnTo>
                <a:lnTo>
                  <a:pt x="9052" y="8128"/>
                </a:lnTo>
                <a:lnTo>
                  <a:pt x="9150" y="7982"/>
                </a:lnTo>
                <a:lnTo>
                  <a:pt x="9247" y="7836"/>
                </a:lnTo>
                <a:lnTo>
                  <a:pt x="9296" y="7666"/>
                </a:lnTo>
                <a:lnTo>
                  <a:pt x="9320" y="7495"/>
                </a:lnTo>
                <a:lnTo>
                  <a:pt x="9296" y="7349"/>
                </a:lnTo>
                <a:lnTo>
                  <a:pt x="9247" y="7203"/>
                </a:lnTo>
                <a:lnTo>
                  <a:pt x="9150" y="7057"/>
                </a:lnTo>
                <a:lnTo>
                  <a:pt x="9052" y="6984"/>
                </a:lnTo>
                <a:lnTo>
                  <a:pt x="8955" y="6936"/>
                </a:lnTo>
                <a:close/>
                <a:moveTo>
                  <a:pt x="1947" y="9710"/>
                </a:moveTo>
                <a:lnTo>
                  <a:pt x="1801" y="9758"/>
                </a:lnTo>
                <a:lnTo>
                  <a:pt x="1582" y="9856"/>
                </a:lnTo>
                <a:lnTo>
                  <a:pt x="1363" y="10002"/>
                </a:lnTo>
                <a:lnTo>
                  <a:pt x="925" y="10294"/>
                </a:lnTo>
                <a:lnTo>
                  <a:pt x="706" y="10415"/>
                </a:lnTo>
                <a:lnTo>
                  <a:pt x="585" y="10513"/>
                </a:lnTo>
                <a:lnTo>
                  <a:pt x="463" y="10610"/>
                </a:lnTo>
                <a:lnTo>
                  <a:pt x="366" y="10707"/>
                </a:lnTo>
                <a:lnTo>
                  <a:pt x="317" y="10829"/>
                </a:lnTo>
                <a:lnTo>
                  <a:pt x="317" y="10878"/>
                </a:lnTo>
                <a:lnTo>
                  <a:pt x="341" y="10926"/>
                </a:lnTo>
                <a:lnTo>
                  <a:pt x="366" y="10999"/>
                </a:lnTo>
                <a:lnTo>
                  <a:pt x="439" y="11048"/>
                </a:lnTo>
                <a:lnTo>
                  <a:pt x="536" y="11097"/>
                </a:lnTo>
                <a:lnTo>
                  <a:pt x="633" y="11097"/>
                </a:lnTo>
                <a:lnTo>
                  <a:pt x="755" y="11072"/>
                </a:lnTo>
                <a:lnTo>
                  <a:pt x="877" y="11048"/>
                </a:lnTo>
                <a:lnTo>
                  <a:pt x="1120" y="10926"/>
                </a:lnTo>
                <a:lnTo>
                  <a:pt x="1315" y="10829"/>
                </a:lnTo>
                <a:lnTo>
                  <a:pt x="1728" y="10610"/>
                </a:lnTo>
                <a:lnTo>
                  <a:pt x="1947" y="10488"/>
                </a:lnTo>
                <a:lnTo>
                  <a:pt x="2142" y="10342"/>
                </a:lnTo>
                <a:lnTo>
                  <a:pt x="2264" y="10245"/>
                </a:lnTo>
                <a:lnTo>
                  <a:pt x="2312" y="10123"/>
                </a:lnTo>
                <a:lnTo>
                  <a:pt x="2312" y="10002"/>
                </a:lnTo>
                <a:lnTo>
                  <a:pt x="2264" y="9880"/>
                </a:lnTo>
                <a:lnTo>
                  <a:pt x="2191" y="9783"/>
                </a:lnTo>
                <a:lnTo>
                  <a:pt x="2069" y="9734"/>
                </a:lnTo>
                <a:lnTo>
                  <a:pt x="1947" y="9710"/>
                </a:lnTo>
                <a:close/>
                <a:moveTo>
                  <a:pt x="14065" y="10026"/>
                </a:moveTo>
                <a:lnTo>
                  <a:pt x="13895" y="10050"/>
                </a:lnTo>
                <a:lnTo>
                  <a:pt x="13846" y="10075"/>
                </a:lnTo>
                <a:lnTo>
                  <a:pt x="13797" y="10123"/>
                </a:lnTo>
                <a:lnTo>
                  <a:pt x="13773" y="10172"/>
                </a:lnTo>
                <a:lnTo>
                  <a:pt x="13749" y="10221"/>
                </a:lnTo>
                <a:lnTo>
                  <a:pt x="13773" y="10318"/>
                </a:lnTo>
                <a:lnTo>
                  <a:pt x="13797" y="10367"/>
                </a:lnTo>
                <a:lnTo>
                  <a:pt x="13846" y="10415"/>
                </a:lnTo>
                <a:lnTo>
                  <a:pt x="14138" y="10586"/>
                </a:lnTo>
                <a:lnTo>
                  <a:pt x="14454" y="10756"/>
                </a:lnTo>
                <a:lnTo>
                  <a:pt x="14624" y="10878"/>
                </a:lnTo>
                <a:lnTo>
                  <a:pt x="14819" y="10975"/>
                </a:lnTo>
                <a:lnTo>
                  <a:pt x="15014" y="11048"/>
                </a:lnTo>
                <a:lnTo>
                  <a:pt x="15208" y="11097"/>
                </a:lnTo>
                <a:lnTo>
                  <a:pt x="15379" y="11097"/>
                </a:lnTo>
                <a:lnTo>
                  <a:pt x="15427" y="11072"/>
                </a:lnTo>
                <a:lnTo>
                  <a:pt x="15500" y="11024"/>
                </a:lnTo>
                <a:lnTo>
                  <a:pt x="15573" y="10951"/>
                </a:lnTo>
                <a:lnTo>
                  <a:pt x="15598" y="10829"/>
                </a:lnTo>
                <a:lnTo>
                  <a:pt x="15598" y="10707"/>
                </a:lnTo>
                <a:lnTo>
                  <a:pt x="15549" y="10586"/>
                </a:lnTo>
                <a:lnTo>
                  <a:pt x="15500" y="10537"/>
                </a:lnTo>
                <a:lnTo>
                  <a:pt x="15452" y="10513"/>
                </a:lnTo>
                <a:lnTo>
                  <a:pt x="15379" y="10464"/>
                </a:lnTo>
                <a:lnTo>
                  <a:pt x="15306" y="10464"/>
                </a:lnTo>
                <a:lnTo>
                  <a:pt x="15135" y="10415"/>
                </a:lnTo>
                <a:lnTo>
                  <a:pt x="14965" y="10367"/>
                </a:lnTo>
                <a:lnTo>
                  <a:pt x="14600" y="10196"/>
                </a:lnTo>
                <a:lnTo>
                  <a:pt x="14430" y="10099"/>
                </a:lnTo>
                <a:lnTo>
                  <a:pt x="14260" y="10050"/>
                </a:lnTo>
                <a:lnTo>
                  <a:pt x="14065" y="10026"/>
                </a:lnTo>
                <a:close/>
                <a:moveTo>
                  <a:pt x="8468" y="2605"/>
                </a:moveTo>
                <a:lnTo>
                  <a:pt x="8760" y="2629"/>
                </a:lnTo>
                <a:lnTo>
                  <a:pt x="9052" y="2678"/>
                </a:lnTo>
                <a:lnTo>
                  <a:pt x="9344" y="2726"/>
                </a:lnTo>
                <a:lnTo>
                  <a:pt x="9125" y="2799"/>
                </a:lnTo>
                <a:lnTo>
                  <a:pt x="9101" y="2824"/>
                </a:lnTo>
                <a:lnTo>
                  <a:pt x="9101" y="2848"/>
                </a:lnTo>
                <a:lnTo>
                  <a:pt x="9101" y="2872"/>
                </a:lnTo>
                <a:lnTo>
                  <a:pt x="9125" y="2897"/>
                </a:lnTo>
                <a:lnTo>
                  <a:pt x="9223" y="2945"/>
                </a:lnTo>
                <a:lnTo>
                  <a:pt x="9320" y="2970"/>
                </a:lnTo>
                <a:lnTo>
                  <a:pt x="9442" y="2945"/>
                </a:lnTo>
                <a:lnTo>
                  <a:pt x="9563" y="2921"/>
                </a:lnTo>
                <a:lnTo>
                  <a:pt x="9855" y="2872"/>
                </a:lnTo>
                <a:lnTo>
                  <a:pt x="10269" y="3043"/>
                </a:lnTo>
                <a:lnTo>
                  <a:pt x="10074" y="3067"/>
                </a:lnTo>
                <a:lnTo>
                  <a:pt x="9855" y="3116"/>
                </a:lnTo>
                <a:lnTo>
                  <a:pt x="9685" y="3189"/>
                </a:lnTo>
                <a:lnTo>
                  <a:pt x="9515" y="3262"/>
                </a:lnTo>
                <a:lnTo>
                  <a:pt x="9515" y="3286"/>
                </a:lnTo>
                <a:lnTo>
                  <a:pt x="9490" y="3310"/>
                </a:lnTo>
                <a:lnTo>
                  <a:pt x="9515" y="3335"/>
                </a:lnTo>
                <a:lnTo>
                  <a:pt x="9539" y="3359"/>
                </a:lnTo>
                <a:lnTo>
                  <a:pt x="9953" y="3335"/>
                </a:lnTo>
                <a:lnTo>
                  <a:pt x="10342" y="3310"/>
                </a:lnTo>
                <a:lnTo>
                  <a:pt x="10780" y="3310"/>
                </a:lnTo>
                <a:lnTo>
                  <a:pt x="11048" y="3505"/>
                </a:lnTo>
                <a:lnTo>
                  <a:pt x="10756" y="3578"/>
                </a:lnTo>
                <a:lnTo>
                  <a:pt x="10464" y="3675"/>
                </a:lnTo>
                <a:lnTo>
                  <a:pt x="10245" y="3797"/>
                </a:lnTo>
                <a:lnTo>
                  <a:pt x="10099" y="3918"/>
                </a:lnTo>
                <a:lnTo>
                  <a:pt x="10074" y="3943"/>
                </a:lnTo>
                <a:lnTo>
                  <a:pt x="10099" y="3943"/>
                </a:lnTo>
                <a:lnTo>
                  <a:pt x="10391" y="3918"/>
                </a:lnTo>
                <a:lnTo>
                  <a:pt x="10683" y="3870"/>
                </a:lnTo>
                <a:lnTo>
                  <a:pt x="10975" y="3821"/>
                </a:lnTo>
                <a:lnTo>
                  <a:pt x="11291" y="3773"/>
                </a:lnTo>
                <a:lnTo>
                  <a:pt x="11364" y="3773"/>
                </a:lnTo>
                <a:lnTo>
                  <a:pt x="11583" y="3967"/>
                </a:lnTo>
                <a:lnTo>
                  <a:pt x="11778" y="4186"/>
                </a:lnTo>
                <a:lnTo>
                  <a:pt x="11388" y="4210"/>
                </a:lnTo>
                <a:lnTo>
                  <a:pt x="10829" y="4259"/>
                </a:lnTo>
                <a:lnTo>
                  <a:pt x="10561" y="4283"/>
                </a:lnTo>
                <a:lnTo>
                  <a:pt x="10318" y="4381"/>
                </a:lnTo>
                <a:lnTo>
                  <a:pt x="10293" y="4405"/>
                </a:lnTo>
                <a:lnTo>
                  <a:pt x="10293" y="4429"/>
                </a:lnTo>
                <a:lnTo>
                  <a:pt x="10318" y="4454"/>
                </a:lnTo>
                <a:lnTo>
                  <a:pt x="10585" y="4527"/>
                </a:lnTo>
                <a:lnTo>
                  <a:pt x="11705" y="4527"/>
                </a:lnTo>
                <a:lnTo>
                  <a:pt x="11997" y="4502"/>
                </a:lnTo>
                <a:lnTo>
                  <a:pt x="12216" y="4867"/>
                </a:lnTo>
                <a:lnTo>
                  <a:pt x="11851" y="4867"/>
                </a:lnTo>
                <a:lnTo>
                  <a:pt x="11267" y="4892"/>
                </a:lnTo>
                <a:lnTo>
                  <a:pt x="10658" y="4940"/>
                </a:lnTo>
                <a:lnTo>
                  <a:pt x="10634" y="4940"/>
                </a:lnTo>
                <a:lnTo>
                  <a:pt x="10634" y="4965"/>
                </a:lnTo>
                <a:lnTo>
                  <a:pt x="10634" y="4989"/>
                </a:lnTo>
                <a:lnTo>
                  <a:pt x="10658" y="5013"/>
                </a:lnTo>
                <a:lnTo>
                  <a:pt x="10902" y="5086"/>
                </a:lnTo>
                <a:lnTo>
                  <a:pt x="11169" y="5111"/>
                </a:lnTo>
                <a:lnTo>
                  <a:pt x="12021" y="5111"/>
                </a:lnTo>
                <a:lnTo>
                  <a:pt x="12362" y="5135"/>
                </a:lnTo>
                <a:lnTo>
                  <a:pt x="12556" y="5622"/>
                </a:lnTo>
                <a:lnTo>
                  <a:pt x="11461" y="5622"/>
                </a:lnTo>
                <a:lnTo>
                  <a:pt x="11291" y="5646"/>
                </a:lnTo>
                <a:lnTo>
                  <a:pt x="11145" y="5695"/>
                </a:lnTo>
                <a:lnTo>
                  <a:pt x="10999" y="5768"/>
                </a:lnTo>
                <a:lnTo>
                  <a:pt x="10975" y="5792"/>
                </a:lnTo>
                <a:lnTo>
                  <a:pt x="10999" y="5841"/>
                </a:lnTo>
                <a:lnTo>
                  <a:pt x="11267" y="5889"/>
                </a:lnTo>
                <a:lnTo>
                  <a:pt x="11534" y="5889"/>
                </a:lnTo>
                <a:lnTo>
                  <a:pt x="12070" y="5914"/>
                </a:lnTo>
                <a:lnTo>
                  <a:pt x="12654" y="5938"/>
                </a:lnTo>
                <a:lnTo>
                  <a:pt x="12702" y="6060"/>
                </a:lnTo>
                <a:lnTo>
                  <a:pt x="12727" y="6181"/>
                </a:lnTo>
                <a:lnTo>
                  <a:pt x="12386" y="6181"/>
                </a:lnTo>
                <a:lnTo>
                  <a:pt x="11729" y="6254"/>
                </a:lnTo>
                <a:lnTo>
                  <a:pt x="11413" y="6279"/>
                </a:lnTo>
                <a:lnTo>
                  <a:pt x="11121" y="6352"/>
                </a:lnTo>
                <a:lnTo>
                  <a:pt x="11096" y="6352"/>
                </a:lnTo>
                <a:lnTo>
                  <a:pt x="11096" y="6376"/>
                </a:lnTo>
                <a:lnTo>
                  <a:pt x="11096" y="6400"/>
                </a:lnTo>
                <a:lnTo>
                  <a:pt x="11121" y="6425"/>
                </a:lnTo>
                <a:lnTo>
                  <a:pt x="11388" y="6473"/>
                </a:lnTo>
                <a:lnTo>
                  <a:pt x="11656" y="6498"/>
                </a:lnTo>
                <a:lnTo>
                  <a:pt x="12508" y="6498"/>
                </a:lnTo>
                <a:lnTo>
                  <a:pt x="12824" y="6522"/>
                </a:lnTo>
                <a:lnTo>
                  <a:pt x="12873" y="6838"/>
                </a:lnTo>
                <a:lnTo>
                  <a:pt x="12556" y="6838"/>
                </a:lnTo>
                <a:lnTo>
                  <a:pt x="12240" y="6863"/>
                </a:lnTo>
                <a:lnTo>
                  <a:pt x="11753" y="6887"/>
                </a:lnTo>
                <a:lnTo>
                  <a:pt x="11510" y="6911"/>
                </a:lnTo>
                <a:lnTo>
                  <a:pt x="11267" y="6936"/>
                </a:lnTo>
                <a:lnTo>
                  <a:pt x="11242" y="6936"/>
                </a:lnTo>
                <a:lnTo>
                  <a:pt x="11242" y="6960"/>
                </a:lnTo>
                <a:lnTo>
                  <a:pt x="11242" y="7009"/>
                </a:lnTo>
                <a:lnTo>
                  <a:pt x="11267" y="7009"/>
                </a:lnTo>
                <a:lnTo>
                  <a:pt x="11461" y="7082"/>
                </a:lnTo>
                <a:lnTo>
                  <a:pt x="11680" y="7130"/>
                </a:lnTo>
                <a:lnTo>
                  <a:pt x="12727" y="7130"/>
                </a:lnTo>
                <a:lnTo>
                  <a:pt x="12921" y="7106"/>
                </a:lnTo>
                <a:lnTo>
                  <a:pt x="12994" y="7593"/>
                </a:lnTo>
                <a:lnTo>
                  <a:pt x="12994" y="7593"/>
                </a:lnTo>
                <a:lnTo>
                  <a:pt x="12848" y="7568"/>
                </a:lnTo>
                <a:lnTo>
                  <a:pt x="12702" y="7568"/>
                </a:lnTo>
                <a:lnTo>
                  <a:pt x="12435" y="7593"/>
                </a:lnTo>
                <a:lnTo>
                  <a:pt x="11997" y="7593"/>
                </a:lnTo>
                <a:lnTo>
                  <a:pt x="11778" y="7617"/>
                </a:lnTo>
                <a:lnTo>
                  <a:pt x="11559" y="7690"/>
                </a:lnTo>
                <a:lnTo>
                  <a:pt x="11534" y="7690"/>
                </a:lnTo>
                <a:lnTo>
                  <a:pt x="11534" y="7739"/>
                </a:lnTo>
                <a:lnTo>
                  <a:pt x="11534" y="7763"/>
                </a:lnTo>
                <a:lnTo>
                  <a:pt x="11559" y="7787"/>
                </a:lnTo>
                <a:lnTo>
                  <a:pt x="11778" y="7836"/>
                </a:lnTo>
                <a:lnTo>
                  <a:pt x="11997" y="7860"/>
                </a:lnTo>
                <a:lnTo>
                  <a:pt x="12435" y="7860"/>
                </a:lnTo>
                <a:lnTo>
                  <a:pt x="12702" y="7885"/>
                </a:lnTo>
                <a:lnTo>
                  <a:pt x="12848" y="7885"/>
                </a:lnTo>
                <a:lnTo>
                  <a:pt x="12994" y="7860"/>
                </a:lnTo>
                <a:lnTo>
                  <a:pt x="12994" y="7909"/>
                </a:lnTo>
                <a:lnTo>
                  <a:pt x="12994" y="8250"/>
                </a:lnTo>
                <a:lnTo>
                  <a:pt x="12873" y="8201"/>
                </a:lnTo>
                <a:lnTo>
                  <a:pt x="12775" y="8201"/>
                </a:lnTo>
                <a:lnTo>
                  <a:pt x="12532" y="8177"/>
                </a:lnTo>
                <a:lnTo>
                  <a:pt x="12094" y="8177"/>
                </a:lnTo>
                <a:lnTo>
                  <a:pt x="11875" y="8201"/>
                </a:lnTo>
                <a:lnTo>
                  <a:pt x="11656" y="8250"/>
                </a:lnTo>
                <a:lnTo>
                  <a:pt x="11656" y="8274"/>
                </a:lnTo>
                <a:lnTo>
                  <a:pt x="11632" y="8298"/>
                </a:lnTo>
                <a:lnTo>
                  <a:pt x="11656" y="8298"/>
                </a:lnTo>
                <a:lnTo>
                  <a:pt x="11656" y="8323"/>
                </a:lnTo>
                <a:lnTo>
                  <a:pt x="12045" y="8396"/>
                </a:lnTo>
                <a:lnTo>
                  <a:pt x="12410" y="8444"/>
                </a:lnTo>
                <a:lnTo>
                  <a:pt x="12702" y="8469"/>
                </a:lnTo>
                <a:lnTo>
                  <a:pt x="12824" y="8493"/>
                </a:lnTo>
                <a:lnTo>
                  <a:pt x="12970" y="8469"/>
                </a:lnTo>
                <a:lnTo>
                  <a:pt x="12873" y="8858"/>
                </a:lnTo>
                <a:lnTo>
                  <a:pt x="12654" y="8809"/>
                </a:lnTo>
                <a:lnTo>
                  <a:pt x="12483" y="8785"/>
                </a:lnTo>
                <a:lnTo>
                  <a:pt x="12264" y="8736"/>
                </a:lnTo>
                <a:lnTo>
                  <a:pt x="11826" y="8736"/>
                </a:lnTo>
                <a:lnTo>
                  <a:pt x="11607" y="8809"/>
                </a:lnTo>
                <a:lnTo>
                  <a:pt x="11583" y="8834"/>
                </a:lnTo>
                <a:lnTo>
                  <a:pt x="11583" y="8858"/>
                </a:lnTo>
                <a:lnTo>
                  <a:pt x="11583" y="8882"/>
                </a:lnTo>
                <a:lnTo>
                  <a:pt x="11851" y="8882"/>
                </a:lnTo>
                <a:lnTo>
                  <a:pt x="12094" y="8931"/>
                </a:lnTo>
                <a:lnTo>
                  <a:pt x="12556" y="9053"/>
                </a:lnTo>
                <a:lnTo>
                  <a:pt x="12775" y="9126"/>
                </a:lnTo>
                <a:lnTo>
                  <a:pt x="12654" y="9345"/>
                </a:lnTo>
                <a:lnTo>
                  <a:pt x="12508" y="9296"/>
                </a:lnTo>
                <a:lnTo>
                  <a:pt x="12313" y="9272"/>
                </a:lnTo>
                <a:lnTo>
                  <a:pt x="12143" y="9223"/>
                </a:lnTo>
                <a:lnTo>
                  <a:pt x="11972" y="9199"/>
                </a:lnTo>
                <a:lnTo>
                  <a:pt x="11607" y="9199"/>
                </a:lnTo>
                <a:lnTo>
                  <a:pt x="11583" y="9223"/>
                </a:lnTo>
                <a:lnTo>
                  <a:pt x="11583" y="9247"/>
                </a:lnTo>
                <a:lnTo>
                  <a:pt x="11583" y="9272"/>
                </a:lnTo>
                <a:lnTo>
                  <a:pt x="11924" y="9418"/>
                </a:lnTo>
                <a:lnTo>
                  <a:pt x="12240" y="9564"/>
                </a:lnTo>
                <a:lnTo>
                  <a:pt x="12532" y="9637"/>
                </a:lnTo>
                <a:lnTo>
                  <a:pt x="12337" y="9929"/>
                </a:lnTo>
                <a:lnTo>
                  <a:pt x="12337" y="9977"/>
                </a:lnTo>
                <a:lnTo>
                  <a:pt x="12167" y="9904"/>
                </a:lnTo>
                <a:lnTo>
                  <a:pt x="11997" y="9880"/>
                </a:lnTo>
                <a:lnTo>
                  <a:pt x="11802" y="9831"/>
                </a:lnTo>
                <a:lnTo>
                  <a:pt x="11242" y="9831"/>
                </a:lnTo>
                <a:lnTo>
                  <a:pt x="11218" y="9856"/>
                </a:lnTo>
                <a:lnTo>
                  <a:pt x="11218" y="9880"/>
                </a:lnTo>
                <a:lnTo>
                  <a:pt x="11242" y="9880"/>
                </a:lnTo>
                <a:lnTo>
                  <a:pt x="11534" y="10002"/>
                </a:lnTo>
                <a:lnTo>
                  <a:pt x="11851" y="10123"/>
                </a:lnTo>
                <a:lnTo>
                  <a:pt x="12167" y="10245"/>
                </a:lnTo>
                <a:lnTo>
                  <a:pt x="11972" y="10513"/>
                </a:lnTo>
                <a:lnTo>
                  <a:pt x="11826" y="10488"/>
                </a:lnTo>
                <a:lnTo>
                  <a:pt x="11413" y="10391"/>
                </a:lnTo>
                <a:lnTo>
                  <a:pt x="11023" y="10342"/>
                </a:lnTo>
                <a:lnTo>
                  <a:pt x="10975" y="10342"/>
                </a:lnTo>
                <a:lnTo>
                  <a:pt x="10975" y="10367"/>
                </a:lnTo>
                <a:lnTo>
                  <a:pt x="10975" y="10391"/>
                </a:lnTo>
                <a:lnTo>
                  <a:pt x="10999" y="10440"/>
                </a:lnTo>
                <a:lnTo>
                  <a:pt x="11145" y="10537"/>
                </a:lnTo>
                <a:lnTo>
                  <a:pt x="11315" y="10610"/>
                </a:lnTo>
                <a:lnTo>
                  <a:pt x="11632" y="10732"/>
                </a:lnTo>
                <a:lnTo>
                  <a:pt x="11802" y="10780"/>
                </a:lnTo>
                <a:lnTo>
                  <a:pt x="11656" y="10999"/>
                </a:lnTo>
                <a:lnTo>
                  <a:pt x="11510" y="10951"/>
                </a:lnTo>
                <a:lnTo>
                  <a:pt x="11364" y="10926"/>
                </a:lnTo>
                <a:lnTo>
                  <a:pt x="11072" y="10853"/>
                </a:lnTo>
                <a:lnTo>
                  <a:pt x="10950" y="10853"/>
                </a:lnTo>
                <a:lnTo>
                  <a:pt x="10804" y="10902"/>
                </a:lnTo>
                <a:lnTo>
                  <a:pt x="10780" y="10926"/>
                </a:lnTo>
                <a:lnTo>
                  <a:pt x="10756" y="10951"/>
                </a:lnTo>
                <a:lnTo>
                  <a:pt x="10756" y="10999"/>
                </a:lnTo>
                <a:lnTo>
                  <a:pt x="10780" y="11048"/>
                </a:lnTo>
                <a:lnTo>
                  <a:pt x="10902" y="11121"/>
                </a:lnTo>
                <a:lnTo>
                  <a:pt x="11023" y="11170"/>
                </a:lnTo>
                <a:lnTo>
                  <a:pt x="11267" y="11243"/>
                </a:lnTo>
                <a:lnTo>
                  <a:pt x="11461" y="11291"/>
                </a:lnTo>
                <a:lnTo>
                  <a:pt x="11242" y="11583"/>
                </a:lnTo>
                <a:lnTo>
                  <a:pt x="11072" y="11535"/>
                </a:lnTo>
                <a:lnTo>
                  <a:pt x="10877" y="11535"/>
                </a:lnTo>
                <a:lnTo>
                  <a:pt x="10683" y="11583"/>
                </a:lnTo>
                <a:lnTo>
                  <a:pt x="10658" y="11608"/>
                </a:lnTo>
                <a:lnTo>
                  <a:pt x="10683" y="11632"/>
                </a:lnTo>
                <a:lnTo>
                  <a:pt x="10829" y="11681"/>
                </a:lnTo>
                <a:lnTo>
                  <a:pt x="10975" y="11729"/>
                </a:lnTo>
                <a:lnTo>
                  <a:pt x="11096" y="11778"/>
                </a:lnTo>
                <a:lnTo>
                  <a:pt x="10877" y="12143"/>
                </a:lnTo>
                <a:lnTo>
                  <a:pt x="10829" y="12118"/>
                </a:lnTo>
                <a:lnTo>
                  <a:pt x="10658" y="12045"/>
                </a:lnTo>
                <a:lnTo>
                  <a:pt x="10561" y="11997"/>
                </a:lnTo>
                <a:lnTo>
                  <a:pt x="10464" y="11972"/>
                </a:lnTo>
                <a:lnTo>
                  <a:pt x="10439" y="11997"/>
                </a:lnTo>
                <a:lnTo>
                  <a:pt x="10439" y="12045"/>
                </a:lnTo>
                <a:lnTo>
                  <a:pt x="10488" y="12118"/>
                </a:lnTo>
                <a:lnTo>
                  <a:pt x="10585" y="12191"/>
                </a:lnTo>
                <a:lnTo>
                  <a:pt x="10756" y="12313"/>
                </a:lnTo>
                <a:lnTo>
                  <a:pt x="10561" y="12654"/>
                </a:lnTo>
                <a:lnTo>
                  <a:pt x="10415" y="12629"/>
                </a:lnTo>
                <a:lnTo>
                  <a:pt x="10172" y="12629"/>
                </a:lnTo>
                <a:lnTo>
                  <a:pt x="10026" y="12654"/>
                </a:lnTo>
                <a:lnTo>
                  <a:pt x="10026" y="12678"/>
                </a:lnTo>
                <a:lnTo>
                  <a:pt x="10026" y="12702"/>
                </a:lnTo>
                <a:lnTo>
                  <a:pt x="10245" y="12800"/>
                </a:lnTo>
                <a:lnTo>
                  <a:pt x="10439" y="12897"/>
                </a:lnTo>
                <a:lnTo>
                  <a:pt x="10196" y="13384"/>
                </a:lnTo>
                <a:lnTo>
                  <a:pt x="9880" y="13384"/>
                </a:lnTo>
                <a:lnTo>
                  <a:pt x="9904" y="13432"/>
                </a:lnTo>
                <a:lnTo>
                  <a:pt x="10147" y="13505"/>
                </a:lnTo>
                <a:lnTo>
                  <a:pt x="10074" y="13700"/>
                </a:lnTo>
                <a:lnTo>
                  <a:pt x="10026" y="13895"/>
                </a:lnTo>
                <a:lnTo>
                  <a:pt x="9953" y="14284"/>
                </a:lnTo>
                <a:lnTo>
                  <a:pt x="9880" y="14673"/>
                </a:lnTo>
                <a:lnTo>
                  <a:pt x="9807" y="15087"/>
                </a:lnTo>
                <a:lnTo>
                  <a:pt x="9101" y="15111"/>
                </a:lnTo>
                <a:lnTo>
                  <a:pt x="9247" y="14673"/>
                </a:lnTo>
                <a:lnTo>
                  <a:pt x="9344" y="14235"/>
                </a:lnTo>
                <a:lnTo>
                  <a:pt x="9539" y="13359"/>
                </a:lnTo>
                <a:lnTo>
                  <a:pt x="9734" y="12459"/>
                </a:lnTo>
                <a:lnTo>
                  <a:pt x="9855" y="12021"/>
                </a:lnTo>
                <a:lnTo>
                  <a:pt x="9977" y="11583"/>
                </a:lnTo>
                <a:lnTo>
                  <a:pt x="10269" y="10659"/>
                </a:lnTo>
                <a:lnTo>
                  <a:pt x="10537" y="9734"/>
                </a:lnTo>
                <a:lnTo>
                  <a:pt x="10658" y="9320"/>
                </a:lnTo>
                <a:lnTo>
                  <a:pt x="10756" y="8858"/>
                </a:lnTo>
                <a:lnTo>
                  <a:pt x="10780" y="8639"/>
                </a:lnTo>
                <a:lnTo>
                  <a:pt x="10780" y="8396"/>
                </a:lnTo>
                <a:lnTo>
                  <a:pt x="10756" y="8177"/>
                </a:lnTo>
                <a:lnTo>
                  <a:pt x="10707" y="7958"/>
                </a:lnTo>
                <a:lnTo>
                  <a:pt x="10683" y="7933"/>
                </a:lnTo>
                <a:lnTo>
                  <a:pt x="10634" y="7933"/>
                </a:lnTo>
                <a:lnTo>
                  <a:pt x="10610" y="7958"/>
                </a:lnTo>
                <a:lnTo>
                  <a:pt x="10537" y="8177"/>
                </a:lnTo>
                <a:lnTo>
                  <a:pt x="10464" y="8420"/>
                </a:lnTo>
                <a:lnTo>
                  <a:pt x="10366" y="8882"/>
                </a:lnTo>
                <a:lnTo>
                  <a:pt x="10293" y="9369"/>
                </a:lnTo>
                <a:lnTo>
                  <a:pt x="10172" y="9831"/>
                </a:lnTo>
                <a:lnTo>
                  <a:pt x="9904" y="10756"/>
                </a:lnTo>
                <a:lnTo>
                  <a:pt x="9588" y="11656"/>
                </a:lnTo>
                <a:lnTo>
                  <a:pt x="9466" y="12094"/>
                </a:lnTo>
                <a:lnTo>
                  <a:pt x="9369" y="12532"/>
                </a:lnTo>
                <a:lnTo>
                  <a:pt x="9174" y="13384"/>
                </a:lnTo>
                <a:lnTo>
                  <a:pt x="8979" y="14260"/>
                </a:lnTo>
                <a:lnTo>
                  <a:pt x="8858" y="14698"/>
                </a:lnTo>
                <a:lnTo>
                  <a:pt x="8736" y="15111"/>
                </a:lnTo>
                <a:lnTo>
                  <a:pt x="8128" y="15136"/>
                </a:lnTo>
                <a:lnTo>
                  <a:pt x="7519" y="15087"/>
                </a:lnTo>
                <a:lnTo>
                  <a:pt x="7179" y="15063"/>
                </a:lnTo>
                <a:lnTo>
                  <a:pt x="7154" y="15038"/>
                </a:lnTo>
                <a:lnTo>
                  <a:pt x="7081" y="14698"/>
                </a:lnTo>
                <a:lnTo>
                  <a:pt x="7033" y="14357"/>
                </a:lnTo>
                <a:lnTo>
                  <a:pt x="6935" y="13651"/>
                </a:lnTo>
                <a:lnTo>
                  <a:pt x="6765" y="12605"/>
                </a:lnTo>
                <a:lnTo>
                  <a:pt x="6570" y="11583"/>
                </a:lnTo>
                <a:lnTo>
                  <a:pt x="6230" y="9880"/>
                </a:lnTo>
                <a:lnTo>
                  <a:pt x="6060" y="9028"/>
                </a:lnTo>
                <a:lnTo>
                  <a:pt x="5841" y="8177"/>
                </a:lnTo>
                <a:lnTo>
                  <a:pt x="5816" y="8152"/>
                </a:lnTo>
                <a:lnTo>
                  <a:pt x="5768" y="8128"/>
                </a:lnTo>
                <a:lnTo>
                  <a:pt x="5743" y="8128"/>
                </a:lnTo>
                <a:lnTo>
                  <a:pt x="5695" y="8152"/>
                </a:lnTo>
                <a:lnTo>
                  <a:pt x="5646" y="8298"/>
                </a:lnTo>
                <a:lnTo>
                  <a:pt x="5646" y="8420"/>
                </a:lnTo>
                <a:lnTo>
                  <a:pt x="5646" y="8542"/>
                </a:lnTo>
                <a:lnTo>
                  <a:pt x="5646" y="8663"/>
                </a:lnTo>
                <a:lnTo>
                  <a:pt x="5719" y="8931"/>
                </a:lnTo>
                <a:lnTo>
                  <a:pt x="5768" y="9199"/>
                </a:lnTo>
                <a:lnTo>
                  <a:pt x="5865" y="9734"/>
                </a:lnTo>
                <a:lnTo>
                  <a:pt x="5962" y="10245"/>
                </a:lnTo>
                <a:lnTo>
                  <a:pt x="6035" y="10780"/>
                </a:lnTo>
                <a:lnTo>
                  <a:pt x="6133" y="11316"/>
                </a:lnTo>
                <a:lnTo>
                  <a:pt x="6327" y="12337"/>
                </a:lnTo>
                <a:lnTo>
                  <a:pt x="6522" y="13384"/>
                </a:lnTo>
                <a:lnTo>
                  <a:pt x="6570" y="13773"/>
                </a:lnTo>
                <a:lnTo>
                  <a:pt x="6619" y="14211"/>
                </a:lnTo>
                <a:lnTo>
                  <a:pt x="6668" y="14625"/>
                </a:lnTo>
                <a:lnTo>
                  <a:pt x="6716" y="14819"/>
                </a:lnTo>
                <a:lnTo>
                  <a:pt x="6765" y="15014"/>
                </a:lnTo>
                <a:lnTo>
                  <a:pt x="6497" y="15038"/>
                </a:lnTo>
                <a:lnTo>
                  <a:pt x="6473" y="14625"/>
                </a:lnTo>
                <a:lnTo>
                  <a:pt x="6400" y="14235"/>
                </a:lnTo>
                <a:lnTo>
                  <a:pt x="6279" y="13846"/>
                </a:lnTo>
                <a:lnTo>
                  <a:pt x="6133" y="13481"/>
                </a:lnTo>
                <a:lnTo>
                  <a:pt x="5938" y="13116"/>
                </a:lnTo>
                <a:lnTo>
                  <a:pt x="5743" y="12775"/>
                </a:lnTo>
                <a:lnTo>
                  <a:pt x="5281" y="12070"/>
                </a:lnTo>
                <a:lnTo>
                  <a:pt x="4746" y="11267"/>
                </a:lnTo>
                <a:lnTo>
                  <a:pt x="4210" y="10415"/>
                </a:lnTo>
                <a:lnTo>
                  <a:pt x="3967" y="9977"/>
                </a:lnTo>
                <a:lnTo>
                  <a:pt x="3724" y="9539"/>
                </a:lnTo>
                <a:lnTo>
                  <a:pt x="3529" y="9077"/>
                </a:lnTo>
                <a:lnTo>
                  <a:pt x="3359" y="8615"/>
                </a:lnTo>
                <a:lnTo>
                  <a:pt x="3286" y="8396"/>
                </a:lnTo>
                <a:lnTo>
                  <a:pt x="3261" y="8152"/>
                </a:lnTo>
                <a:lnTo>
                  <a:pt x="3237" y="7909"/>
                </a:lnTo>
                <a:lnTo>
                  <a:pt x="3237" y="7666"/>
                </a:lnTo>
                <a:lnTo>
                  <a:pt x="3261" y="7155"/>
                </a:lnTo>
                <a:lnTo>
                  <a:pt x="3310" y="6668"/>
                </a:lnTo>
                <a:lnTo>
                  <a:pt x="3334" y="6376"/>
                </a:lnTo>
                <a:lnTo>
                  <a:pt x="3407" y="6108"/>
                </a:lnTo>
                <a:lnTo>
                  <a:pt x="3480" y="5841"/>
                </a:lnTo>
                <a:lnTo>
                  <a:pt x="3578" y="5597"/>
                </a:lnTo>
                <a:lnTo>
                  <a:pt x="3699" y="5354"/>
                </a:lnTo>
                <a:lnTo>
                  <a:pt x="3845" y="5111"/>
                </a:lnTo>
                <a:lnTo>
                  <a:pt x="4016" y="4892"/>
                </a:lnTo>
                <a:lnTo>
                  <a:pt x="4186" y="4673"/>
                </a:lnTo>
                <a:lnTo>
                  <a:pt x="4648" y="4162"/>
                </a:lnTo>
                <a:lnTo>
                  <a:pt x="5062" y="3748"/>
                </a:lnTo>
                <a:lnTo>
                  <a:pt x="5403" y="3432"/>
                </a:lnTo>
                <a:lnTo>
                  <a:pt x="5743" y="3189"/>
                </a:lnTo>
                <a:lnTo>
                  <a:pt x="6060" y="3018"/>
                </a:lnTo>
                <a:lnTo>
                  <a:pt x="6352" y="2872"/>
                </a:lnTo>
                <a:lnTo>
                  <a:pt x="6668" y="2775"/>
                </a:lnTo>
                <a:lnTo>
                  <a:pt x="6984" y="2702"/>
                </a:lnTo>
                <a:lnTo>
                  <a:pt x="7276" y="2653"/>
                </a:lnTo>
                <a:lnTo>
                  <a:pt x="7568" y="2629"/>
                </a:lnTo>
                <a:lnTo>
                  <a:pt x="7860" y="2605"/>
                </a:lnTo>
                <a:close/>
                <a:moveTo>
                  <a:pt x="6716" y="15525"/>
                </a:moveTo>
                <a:lnTo>
                  <a:pt x="6619" y="15720"/>
                </a:lnTo>
                <a:lnTo>
                  <a:pt x="6352" y="16158"/>
                </a:lnTo>
                <a:lnTo>
                  <a:pt x="6279" y="16109"/>
                </a:lnTo>
                <a:lnTo>
                  <a:pt x="6230" y="16060"/>
                </a:lnTo>
                <a:lnTo>
                  <a:pt x="6206" y="15963"/>
                </a:lnTo>
                <a:lnTo>
                  <a:pt x="6206" y="15866"/>
                </a:lnTo>
                <a:lnTo>
                  <a:pt x="6206" y="15768"/>
                </a:lnTo>
                <a:lnTo>
                  <a:pt x="6230" y="15695"/>
                </a:lnTo>
                <a:lnTo>
                  <a:pt x="6279" y="15598"/>
                </a:lnTo>
                <a:lnTo>
                  <a:pt x="6327" y="15549"/>
                </a:lnTo>
                <a:lnTo>
                  <a:pt x="6595" y="15525"/>
                </a:lnTo>
                <a:close/>
                <a:moveTo>
                  <a:pt x="6887" y="15525"/>
                </a:moveTo>
                <a:lnTo>
                  <a:pt x="7276" y="15549"/>
                </a:lnTo>
                <a:lnTo>
                  <a:pt x="7641" y="15598"/>
                </a:lnTo>
                <a:lnTo>
                  <a:pt x="8225" y="15647"/>
                </a:lnTo>
                <a:lnTo>
                  <a:pt x="8809" y="15671"/>
                </a:lnTo>
                <a:lnTo>
                  <a:pt x="8541" y="15963"/>
                </a:lnTo>
                <a:lnTo>
                  <a:pt x="8298" y="16255"/>
                </a:lnTo>
                <a:lnTo>
                  <a:pt x="7909" y="16231"/>
                </a:lnTo>
                <a:lnTo>
                  <a:pt x="8249" y="15744"/>
                </a:lnTo>
                <a:lnTo>
                  <a:pt x="8249" y="15720"/>
                </a:lnTo>
                <a:lnTo>
                  <a:pt x="8225" y="15695"/>
                </a:lnTo>
                <a:lnTo>
                  <a:pt x="8201" y="15671"/>
                </a:lnTo>
                <a:lnTo>
                  <a:pt x="8176" y="15695"/>
                </a:lnTo>
                <a:lnTo>
                  <a:pt x="7690" y="16231"/>
                </a:lnTo>
                <a:lnTo>
                  <a:pt x="7179" y="16182"/>
                </a:lnTo>
                <a:lnTo>
                  <a:pt x="7325" y="15939"/>
                </a:lnTo>
                <a:lnTo>
                  <a:pt x="7471" y="15671"/>
                </a:lnTo>
                <a:lnTo>
                  <a:pt x="7471" y="15647"/>
                </a:lnTo>
                <a:lnTo>
                  <a:pt x="7446" y="15622"/>
                </a:lnTo>
                <a:lnTo>
                  <a:pt x="7422" y="15647"/>
                </a:lnTo>
                <a:lnTo>
                  <a:pt x="7203" y="15890"/>
                </a:lnTo>
                <a:lnTo>
                  <a:pt x="6935" y="16182"/>
                </a:lnTo>
                <a:lnTo>
                  <a:pt x="6741" y="16206"/>
                </a:lnTo>
                <a:lnTo>
                  <a:pt x="6570" y="16255"/>
                </a:lnTo>
                <a:lnTo>
                  <a:pt x="6668" y="16060"/>
                </a:lnTo>
                <a:lnTo>
                  <a:pt x="6814" y="15817"/>
                </a:lnTo>
                <a:lnTo>
                  <a:pt x="6862" y="15671"/>
                </a:lnTo>
                <a:lnTo>
                  <a:pt x="6887" y="15525"/>
                </a:lnTo>
                <a:close/>
                <a:moveTo>
                  <a:pt x="9661" y="15622"/>
                </a:moveTo>
                <a:lnTo>
                  <a:pt x="9734" y="15671"/>
                </a:lnTo>
                <a:lnTo>
                  <a:pt x="9807" y="15695"/>
                </a:lnTo>
                <a:lnTo>
                  <a:pt x="9953" y="15695"/>
                </a:lnTo>
                <a:lnTo>
                  <a:pt x="9782" y="15793"/>
                </a:lnTo>
                <a:lnTo>
                  <a:pt x="9661" y="15939"/>
                </a:lnTo>
                <a:lnTo>
                  <a:pt x="9539" y="16085"/>
                </a:lnTo>
                <a:lnTo>
                  <a:pt x="9417" y="16279"/>
                </a:lnTo>
                <a:lnTo>
                  <a:pt x="9271" y="16279"/>
                </a:lnTo>
                <a:lnTo>
                  <a:pt x="9612" y="15817"/>
                </a:lnTo>
                <a:lnTo>
                  <a:pt x="9612" y="15793"/>
                </a:lnTo>
                <a:lnTo>
                  <a:pt x="9612" y="15768"/>
                </a:lnTo>
                <a:lnTo>
                  <a:pt x="9563" y="15768"/>
                </a:lnTo>
                <a:lnTo>
                  <a:pt x="9320" y="16012"/>
                </a:lnTo>
                <a:lnTo>
                  <a:pt x="9077" y="16255"/>
                </a:lnTo>
                <a:lnTo>
                  <a:pt x="8517" y="16255"/>
                </a:lnTo>
                <a:lnTo>
                  <a:pt x="8882" y="15720"/>
                </a:lnTo>
                <a:lnTo>
                  <a:pt x="8906" y="15695"/>
                </a:lnTo>
                <a:lnTo>
                  <a:pt x="8882" y="15671"/>
                </a:lnTo>
                <a:lnTo>
                  <a:pt x="9271" y="15671"/>
                </a:lnTo>
                <a:lnTo>
                  <a:pt x="9661" y="15622"/>
                </a:lnTo>
                <a:close/>
                <a:moveTo>
                  <a:pt x="10074" y="15768"/>
                </a:moveTo>
                <a:lnTo>
                  <a:pt x="10074" y="15841"/>
                </a:lnTo>
                <a:lnTo>
                  <a:pt x="10099" y="15939"/>
                </a:lnTo>
                <a:lnTo>
                  <a:pt x="10074" y="16060"/>
                </a:lnTo>
                <a:lnTo>
                  <a:pt x="10050" y="16182"/>
                </a:lnTo>
                <a:lnTo>
                  <a:pt x="9977" y="16304"/>
                </a:lnTo>
                <a:lnTo>
                  <a:pt x="9758" y="16279"/>
                </a:lnTo>
                <a:lnTo>
                  <a:pt x="9880" y="16012"/>
                </a:lnTo>
                <a:lnTo>
                  <a:pt x="9977" y="15890"/>
                </a:lnTo>
                <a:lnTo>
                  <a:pt x="10074" y="15768"/>
                </a:lnTo>
                <a:close/>
                <a:moveTo>
                  <a:pt x="6522" y="16571"/>
                </a:moveTo>
                <a:lnTo>
                  <a:pt x="6595" y="16620"/>
                </a:lnTo>
                <a:lnTo>
                  <a:pt x="6424" y="16888"/>
                </a:lnTo>
                <a:lnTo>
                  <a:pt x="6376" y="17034"/>
                </a:lnTo>
                <a:lnTo>
                  <a:pt x="6327" y="17180"/>
                </a:lnTo>
                <a:lnTo>
                  <a:pt x="6254" y="17082"/>
                </a:lnTo>
                <a:lnTo>
                  <a:pt x="6230" y="16985"/>
                </a:lnTo>
                <a:lnTo>
                  <a:pt x="6206" y="16912"/>
                </a:lnTo>
                <a:lnTo>
                  <a:pt x="6230" y="16815"/>
                </a:lnTo>
                <a:lnTo>
                  <a:pt x="6254" y="16839"/>
                </a:lnTo>
                <a:lnTo>
                  <a:pt x="6303" y="16839"/>
                </a:lnTo>
                <a:lnTo>
                  <a:pt x="6352" y="16815"/>
                </a:lnTo>
                <a:lnTo>
                  <a:pt x="6376" y="16766"/>
                </a:lnTo>
                <a:lnTo>
                  <a:pt x="6424" y="16596"/>
                </a:lnTo>
                <a:lnTo>
                  <a:pt x="6449" y="16596"/>
                </a:lnTo>
                <a:lnTo>
                  <a:pt x="6522" y="16571"/>
                </a:lnTo>
                <a:close/>
                <a:moveTo>
                  <a:pt x="7884" y="16693"/>
                </a:moveTo>
                <a:lnTo>
                  <a:pt x="7957" y="16717"/>
                </a:lnTo>
                <a:lnTo>
                  <a:pt x="7787" y="16985"/>
                </a:lnTo>
                <a:lnTo>
                  <a:pt x="7617" y="17253"/>
                </a:lnTo>
                <a:lnTo>
                  <a:pt x="7592" y="17326"/>
                </a:lnTo>
                <a:lnTo>
                  <a:pt x="7300" y="17326"/>
                </a:lnTo>
                <a:lnTo>
                  <a:pt x="7398" y="17107"/>
                </a:lnTo>
                <a:lnTo>
                  <a:pt x="7519" y="16888"/>
                </a:lnTo>
                <a:lnTo>
                  <a:pt x="7617" y="16717"/>
                </a:lnTo>
                <a:lnTo>
                  <a:pt x="7884" y="16693"/>
                </a:lnTo>
                <a:close/>
                <a:moveTo>
                  <a:pt x="8225" y="16717"/>
                </a:moveTo>
                <a:lnTo>
                  <a:pt x="8736" y="16742"/>
                </a:lnTo>
                <a:lnTo>
                  <a:pt x="8541" y="17034"/>
                </a:lnTo>
                <a:lnTo>
                  <a:pt x="8371" y="17326"/>
                </a:lnTo>
                <a:lnTo>
                  <a:pt x="7909" y="17326"/>
                </a:lnTo>
                <a:lnTo>
                  <a:pt x="7933" y="17277"/>
                </a:lnTo>
                <a:lnTo>
                  <a:pt x="8225" y="16717"/>
                </a:lnTo>
                <a:close/>
                <a:moveTo>
                  <a:pt x="9223" y="16742"/>
                </a:moveTo>
                <a:lnTo>
                  <a:pt x="8979" y="17350"/>
                </a:lnTo>
                <a:lnTo>
                  <a:pt x="8663" y="17350"/>
                </a:lnTo>
                <a:lnTo>
                  <a:pt x="8979" y="16742"/>
                </a:lnTo>
                <a:close/>
                <a:moveTo>
                  <a:pt x="9928" y="16742"/>
                </a:moveTo>
                <a:lnTo>
                  <a:pt x="9661" y="17253"/>
                </a:lnTo>
                <a:lnTo>
                  <a:pt x="9612" y="17350"/>
                </a:lnTo>
                <a:lnTo>
                  <a:pt x="9320" y="17350"/>
                </a:lnTo>
                <a:lnTo>
                  <a:pt x="9563" y="16742"/>
                </a:lnTo>
                <a:close/>
                <a:moveTo>
                  <a:pt x="10147" y="16839"/>
                </a:moveTo>
                <a:lnTo>
                  <a:pt x="10220" y="16961"/>
                </a:lnTo>
                <a:lnTo>
                  <a:pt x="10245" y="17107"/>
                </a:lnTo>
                <a:lnTo>
                  <a:pt x="10220" y="17228"/>
                </a:lnTo>
                <a:lnTo>
                  <a:pt x="10147" y="17350"/>
                </a:lnTo>
                <a:lnTo>
                  <a:pt x="9928" y="17350"/>
                </a:lnTo>
                <a:lnTo>
                  <a:pt x="9953" y="17277"/>
                </a:lnTo>
                <a:lnTo>
                  <a:pt x="10050" y="17082"/>
                </a:lnTo>
                <a:lnTo>
                  <a:pt x="10147" y="16839"/>
                </a:lnTo>
                <a:close/>
                <a:moveTo>
                  <a:pt x="6862" y="16693"/>
                </a:moveTo>
                <a:lnTo>
                  <a:pt x="7081" y="16717"/>
                </a:lnTo>
                <a:lnTo>
                  <a:pt x="7300" y="16717"/>
                </a:lnTo>
                <a:lnTo>
                  <a:pt x="7106" y="17009"/>
                </a:lnTo>
                <a:lnTo>
                  <a:pt x="6935" y="17326"/>
                </a:lnTo>
                <a:lnTo>
                  <a:pt x="6741" y="17350"/>
                </a:lnTo>
                <a:lnTo>
                  <a:pt x="6570" y="17399"/>
                </a:lnTo>
                <a:lnTo>
                  <a:pt x="6619" y="17204"/>
                </a:lnTo>
                <a:lnTo>
                  <a:pt x="6692" y="17034"/>
                </a:lnTo>
                <a:lnTo>
                  <a:pt x="6862" y="16693"/>
                </a:lnTo>
                <a:close/>
                <a:moveTo>
                  <a:pt x="6473" y="17618"/>
                </a:moveTo>
                <a:lnTo>
                  <a:pt x="6643" y="17691"/>
                </a:lnTo>
                <a:lnTo>
                  <a:pt x="6814" y="17715"/>
                </a:lnTo>
                <a:lnTo>
                  <a:pt x="6789" y="17910"/>
                </a:lnTo>
                <a:lnTo>
                  <a:pt x="6765" y="18080"/>
                </a:lnTo>
                <a:lnTo>
                  <a:pt x="6643" y="17983"/>
                </a:lnTo>
                <a:lnTo>
                  <a:pt x="6546" y="17861"/>
                </a:lnTo>
                <a:lnTo>
                  <a:pt x="6352" y="17642"/>
                </a:lnTo>
                <a:lnTo>
                  <a:pt x="6376" y="17618"/>
                </a:lnTo>
                <a:lnTo>
                  <a:pt x="6424" y="17642"/>
                </a:lnTo>
                <a:lnTo>
                  <a:pt x="6473" y="17618"/>
                </a:lnTo>
                <a:close/>
                <a:moveTo>
                  <a:pt x="7398" y="17739"/>
                </a:moveTo>
                <a:lnTo>
                  <a:pt x="7300" y="18031"/>
                </a:lnTo>
                <a:lnTo>
                  <a:pt x="7252" y="18177"/>
                </a:lnTo>
                <a:lnTo>
                  <a:pt x="7252" y="18299"/>
                </a:lnTo>
                <a:lnTo>
                  <a:pt x="7008" y="18202"/>
                </a:lnTo>
                <a:lnTo>
                  <a:pt x="7154" y="17739"/>
                </a:lnTo>
                <a:close/>
                <a:moveTo>
                  <a:pt x="8833" y="17715"/>
                </a:moveTo>
                <a:lnTo>
                  <a:pt x="8785" y="17837"/>
                </a:lnTo>
                <a:lnTo>
                  <a:pt x="8736" y="17983"/>
                </a:lnTo>
                <a:lnTo>
                  <a:pt x="8712" y="18104"/>
                </a:lnTo>
                <a:lnTo>
                  <a:pt x="8736" y="18153"/>
                </a:lnTo>
                <a:lnTo>
                  <a:pt x="8736" y="18202"/>
                </a:lnTo>
                <a:lnTo>
                  <a:pt x="8809" y="18250"/>
                </a:lnTo>
                <a:lnTo>
                  <a:pt x="8882" y="18250"/>
                </a:lnTo>
                <a:lnTo>
                  <a:pt x="8931" y="18226"/>
                </a:lnTo>
                <a:lnTo>
                  <a:pt x="9004" y="18153"/>
                </a:lnTo>
                <a:lnTo>
                  <a:pt x="9125" y="17958"/>
                </a:lnTo>
                <a:lnTo>
                  <a:pt x="9198" y="17739"/>
                </a:lnTo>
                <a:lnTo>
                  <a:pt x="9393" y="17739"/>
                </a:lnTo>
                <a:lnTo>
                  <a:pt x="9369" y="17861"/>
                </a:lnTo>
                <a:lnTo>
                  <a:pt x="9369" y="18007"/>
                </a:lnTo>
                <a:lnTo>
                  <a:pt x="9125" y="18153"/>
                </a:lnTo>
                <a:lnTo>
                  <a:pt x="8833" y="18275"/>
                </a:lnTo>
                <a:lnTo>
                  <a:pt x="8566" y="18372"/>
                </a:lnTo>
                <a:lnTo>
                  <a:pt x="8249" y="18421"/>
                </a:lnTo>
                <a:lnTo>
                  <a:pt x="8274" y="18275"/>
                </a:lnTo>
                <a:lnTo>
                  <a:pt x="8371" y="17983"/>
                </a:lnTo>
                <a:lnTo>
                  <a:pt x="8468" y="17715"/>
                </a:lnTo>
                <a:close/>
                <a:moveTo>
                  <a:pt x="8176" y="17715"/>
                </a:moveTo>
                <a:lnTo>
                  <a:pt x="8030" y="18056"/>
                </a:lnTo>
                <a:lnTo>
                  <a:pt x="7957" y="18250"/>
                </a:lnTo>
                <a:lnTo>
                  <a:pt x="7933" y="18445"/>
                </a:lnTo>
                <a:lnTo>
                  <a:pt x="7738" y="18421"/>
                </a:lnTo>
                <a:lnTo>
                  <a:pt x="7568" y="18396"/>
                </a:lnTo>
                <a:lnTo>
                  <a:pt x="7568" y="18226"/>
                </a:lnTo>
                <a:lnTo>
                  <a:pt x="7641" y="17983"/>
                </a:lnTo>
                <a:lnTo>
                  <a:pt x="7738" y="17715"/>
                </a:lnTo>
                <a:close/>
                <a:moveTo>
                  <a:pt x="8128" y="2094"/>
                </a:moveTo>
                <a:lnTo>
                  <a:pt x="7714" y="2142"/>
                </a:lnTo>
                <a:lnTo>
                  <a:pt x="7325" y="2191"/>
                </a:lnTo>
                <a:lnTo>
                  <a:pt x="6935" y="2264"/>
                </a:lnTo>
                <a:lnTo>
                  <a:pt x="6546" y="2386"/>
                </a:lnTo>
                <a:lnTo>
                  <a:pt x="6181" y="2507"/>
                </a:lnTo>
                <a:lnTo>
                  <a:pt x="5841" y="2653"/>
                </a:lnTo>
                <a:lnTo>
                  <a:pt x="5500" y="2824"/>
                </a:lnTo>
                <a:lnTo>
                  <a:pt x="5184" y="3018"/>
                </a:lnTo>
                <a:lnTo>
                  <a:pt x="4892" y="3237"/>
                </a:lnTo>
                <a:lnTo>
                  <a:pt x="4551" y="3554"/>
                </a:lnTo>
                <a:lnTo>
                  <a:pt x="4210" y="3918"/>
                </a:lnTo>
                <a:lnTo>
                  <a:pt x="3918" y="4332"/>
                </a:lnTo>
                <a:lnTo>
                  <a:pt x="3626" y="4746"/>
                </a:lnTo>
                <a:lnTo>
                  <a:pt x="3383" y="5159"/>
                </a:lnTo>
                <a:lnTo>
                  <a:pt x="3164" y="5549"/>
                </a:lnTo>
                <a:lnTo>
                  <a:pt x="3018" y="5889"/>
                </a:lnTo>
                <a:lnTo>
                  <a:pt x="2921" y="6157"/>
                </a:lnTo>
                <a:lnTo>
                  <a:pt x="2823" y="6595"/>
                </a:lnTo>
                <a:lnTo>
                  <a:pt x="2775" y="7057"/>
                </a:lnTo>
                <a:lnTo>
                  <a:pt x="2750" y="7495"/>
                </a:lnTo>
                <a:lnTo>
                  <a:pt x="2775" y="7958"/>
                </a:lnTo>
                <a:lnTo>
                  <a:pt x="2823" y="8396"/>
                </a:lnTo>
                <a:lnTo>
                  <a:pt x="2921" y="8834"/>
                </a:lnTo>
                <a:lnTo>
                  <a:pt x="3067" y="9272"/>
                </a:lnTo>
                <a:lnTo>
                  <a:pt x="3237" y="9685"/>
                </a:lnTo>
                <a:lnTo>
                  <a:pt x="3602" y="10367"/>
                </a:lnTo>
                <a:lnTo>
                  <a:pt x="3991" y="11024"/>
                </a:lnTo>
                <a:lnTo>
                  <a:pt x="4843" y="12337"/>
                </a:lnTo>
                <a:lnTo>
                  <a:pt x="5281" y="13019"/>
                </a:lnTo>
                <a:lnTo>
                  <a:pt x="5476" y="13384"/>
                </a:lnTo>
                <a:lnTo>
                  <a:pt x="5646" y="13724"/>
                </a:lnTo>
                <a:lnTo>
                  <a:pt x="5792" y="14089"/>
                </a:lnTo>
                <a:lnTo>
                  <a:pt x="5914" y="14454"/>
                </a:lnTo>
                <a:lnTo>
                  <a:pt x="5987" y="14844"/>
                </a:lnTo>
                <a:lnTo>
                  <a:pt x="5987" y="15282"/>
                </a:lnTo>
                <a:lnTo>
                  <a:pt x="5962" y="15379"/>
                </a:lnTo>
                <a:lnTo>
                  <a:pt x="5962" y="15428"/>
                </a:lnTo>
                <a:lnTo>
                  <a:pt x="5889" y="15525"/>
                </a:lnTo>
                <a:lnTo>
                  <a:pt x="5841" y="15647"/>
                </a:lnTo>
                <a:lnTo>
                  <a:pt x="5816" y="15768"/>
                </a:lnTo>
                <a:lnTo>
                  <a:pt x="5792" y="15914"/>
                </a:lnTo>
                <a:lnTo>
                  <a:pt x="5816" y="16036"/>
                </a:lnTo>
                <a:lnTo>
                  <a:pt x="5841" y="16158"/>
                </a:lnTo>
                <a:lnTo>
                  <a:pt x="5889" y="16279"/>
                </a:lnTo>
                <a:lnTo>
                  <a:pt x="5962" y="16377"/>
                </a:lnTo>
                <a:lnTo>
                  <a:pt x="5865" y="16474"/>
                </a:lnTo>
                <a:lnTo>
                  <a:pt x="5792" y="16620"/>
                </a:lnTo>
                <a:lnTo>
                  <a:pt x="5768" y="16766"/>
                </a:lnTo>
                <a:lnTo>
                  <a:pt x="5768" y="16912"/>
                </a:lnTo>
                <a:lnTo>
                  <a:pt x="5768" y="17058"/>
                </a:lnTo>
                <a:lnTo>
                  <a:pt x="5816" y="17204"/>
                </a:lnTo>
                <a:lnTo>
                  <a:pt x="5889" y="17350"/>
                </a:lnTo>
                <a:lnTo>
                  <a:pt x="5987" y="17472"/>
                </a:lnTo>
                <a:lnTo>
                  <a:pt x="5962" y="17496"/>
                </a:lnTo>
                <a:lnTo>
                  <a:pt x="5914" y="17618"/>
                </a:lnTo>
                <a:lnTo>
                  <a:pt x="5914" y="17715"/>
                </a:lnTo>
                <a:lnTo>
                  <a:pt x="5938" y="17837"/>
                </a:lnTo>
                <a:lnTo>
                  <a:pt x="5987" y="17934"/>
                </a:lnTo>
                <a:lnTo>
                  <a:pt x="6133" y="18129"/>
                </a:lnTo>
                <a:lnTo>
                  <a:pt x="6303" y="18299"/>
                </a:lnTo>
                <a:lnTo>
                  <a:pt x="6424" y="18421"/>
                </a:lnTo>
                <a:lnTo>
                  <a:pt x="6570" y="18518"/>
                </a:lnTo>
                <a:lnTo>
                  <a:pt x="6862" y="18688"/>
                </a:lnTo>
                <a:lnTo>
                  <a:pt x="7179" y="18810"/>
                </a:lnTo>
                <a:lnTo>
                  <a:pt x="7495" y="18859"/>
                </a:lnTo>
                <a:lnTo>
                  <a:pt x="7738" y="18883"/>
                </a:lnTo>
                <a:lnTo>
                  <a:pt x="7982" y="18883"/>
                </a:lnTo>
                <a:lnTo>
                  <a:pt x="8030" y="18956"/>
                </a:lnTo>
                <a:lnTo>
                  <a:pt x="8079" y="18980"/>
                </a:lnTo>
                <a:lnTo>
                  <a:pt x="8128" y="18980"/>
                </a:lnTo>
                <a:lnTo>
                  <a:pt x="8176" y="18956"/>
                </a:lnTo>
                <a:lnTo>
                  <a:pt x="8201" y="18907"/>
                </a:lnTo>
                <a:lnTo>
                  <a:pt x="8201" y="18883"/>
                </a:lnTo>
                <a:lnTo>
                  <a:pt x="8493" y="18834"/>
                </a:lnTo>
                <a:lnTo>
                  <a:pt x="8785" y="18761"/>
                </a:lnTo>
                <a:lnTo>
                  <a:pt x="9052" y="18664"/>
                </a:lnTo>
                <a:lnTo>
                  <a:pt x="9320" y="18542"/>
                </a:lnTo>
                <a:lnTo>
                  <a:pt x="9563" y="18396"/>
                </a:lnTo>
                <a:lnTo>
                  <a:pt x="9807" y="18226"/>
                </a:lnTo>
                <a:lnTo>
                  <a:pt x="10050" y="18056"/>
                </a:lnTo>
                <a:lnTo>
                  <a:pt x="10269" y="17837"/>
                </a:lnTo>
                <a:lnTo>
                  <a:pt x="10318" y="17764"/>
                </a:lnTo>
                <a:lnTo>
                  <a:pt x="10342" y="17691"/>
                </a:lnTo>
                <a:lnTo>
                  <a:pt x="10464" y="17593"/>
                </a:lnTo>
                <a:lnTo>
                  <a:pt x="10537" y="17447"/>
                </a:lnTo>
                <a:lnTo>
                  <a:pt x="10585" y="17301"/>
                </a:lnTo>
                <a:lnTo>
                  <a:pt x="10634" y="17107"/>
                </a:lnTo>
                <a:lnTo>
                  <a:pt x="10634" y="16936"/>
                </a:lnTo>
                <a:lnTo>
                  <a:pt x="10585" y="16742"/>
                </a:lnTo>
                <a:lnTo>
                  <a:pt x="10512" y="16596"/>
                </a:lnTo>
                <a:lnTo>
                  <a:pt x="10391" y="16474"/>
                </a:lnTo>
                <a:lnTo>
                  <a:pt x="10488" y="16255"/>
                </a:lnTo>
                <a:lnTo>
                  <a:pt x="10537" y="16036"/>
                </a:lnTo>
                <a:lnTo>
                  <a:pt x="10537" y="15817"/>
                </a:lnTo>
                <a:lnTo>
                  <a:pt x="10488" y="15574"/>
                </a:lnTo>
                <a:lnTo>
                  <a:pt x="10415" y="15476"/>
                </a:lnTo>
                <a:lnTo>
                  <a:pt x="10342" y="15379"/>
                </a:lnTo>
                <a:lnTo>
                  <a:pt x="10342" y="15306"/>
                </a:lnTo>
                <a:lnTo>
                  <a:pt x="10415" y="14965"/>
                </a:lnTo>
                <a:lnTo>
                  <a:pt x="10464" y="14625"/>
                </a:lnTo>
                <a:lnTo>
                  <a:pt x="10512" y="14284"/>
                </a:lnTo>
                <a:lnTo>
                  <a:pt x="10585" y="13943"/>
                </a:lnTo>
                <a:lnTo>
                  <a:pt x="10658" y="13700"/>
                </a:lnTo>
                <a:lnTo>
                  <a:pt x="10756" y="13457"/>
                </a:lnTo>
                <a:lnTo>
                  <a:pt x="10999" y="12994"/>
                </a:lnTo>
                <a:lnTo>
                  <a:pt x="11023" y="12970"/>
                </a:lnTo>
                <a:lnTo>
                  <a:pt x="11023" y="12946"/>
                </a:lnTo>
                <a:lnTo>
                  <a:pt x="11340" y="12459"/>
                </a:lnTo>
                <a:lnTo>
                  <a:pt x="11632" y="11972"/>
                </a:lnTo>
                <a:lnTo>
                  <a:pt x="12191" y="11194"/>
                </a:lnTo>
                <a:lnTo>
                  <a:pt x="12483" y="10780"/>
                </a:lnTo>
                <a:lnTo>
                  <a:pt x="12751" y="10367"/>
                </a:lnTo>
                <a:lnTo>
                  <a:pt x="12994" y="9953"/>
                </a:lnTo>
                <a:lnTo>
                  <a:pt x="13213" y="9515"/>
                </a:lnTo>
                <a:lnTo>
                  <a:pt x="13384" y="9053"/>
                </a:lnTo>
                <a:lnTo>
                  <a:pt x="13457" y="8809"/>
                </a:lnTo>
                <a:lnTo>
                  <a:pt x="13505" y="8590"/>
                </a:lnTo>
                <a:lnTo>
                  <a:pt x="13554" y="8152"/>
                </a:lnTo>
                <a:lnTo>
                  <a:pt x="13554" y="7714"/>
                </a:lnTo>
                <a:lnTo>
                  <a:pt x="13505" y="7276"/>
                </a:lnTo>
                <a:lnTo>
                  <a:pt x="13432" y="6838"/>
                </a:lnTo>
                <a:lnTo>
                  <a:pt x="13335" y="6400"/>
                </a:lnTo>
                <a:lnTo>
                  <a:pt x="13213" y="5962"/>
                </a:lnTo>
                <a:lnTo>
                  <a:pt x="12946" y="5135"/>
                </a:lnTo>
                <a:lnTo>
                  <a:pt x="12800" y="4770"/>
                </a:lnTo>
                <a:lnTo>
                  <a:pt x="12605" y="4429"/>
                </a:lnTo>
                <a:lnTo>
                  <a:pt x="12386" y="4113"/>
                </a:lnTo>
                <a:lnTo>
                  <a:pt x="12143" y="3797"/>
                </a:lnTo>
                <a:lnTo>
                  <a:pt x="12143" y="3773"/>
                </a:lnTo>
                <a:lnTo>
                  <a:pt x="12094" y="3675"/>
                </a:lnTo>
                <a:lnTo>
                  <a:pt x="12021" y="3602"/>
                </a:lnTo>
                <a:lnTo>
                  <a:pt x="11948" y="3554"/>
                </a:lnTo>
                <a:lnTo>
                  <a:pt x="11851" y="3505"/>
                </a:lnTo>
                <a:lnTo>
                  <a:pt x="11607" y="3286"/>
                </a:lnTo>
                <a:lnTo>
                  <a:pt x="11340" y="3091"/>
                </a:lnTo>
                <a:lnTo>
                  <a:pt x="11072" y="2897"/>
                </a:lnTo>
                <a:lnTo>
                  <a:pt x="10804" y="2726"/>
                </a:lnTo>
                <a:lnTo>
                  <a:pt x="10464" y="2556"/>
                </a:lnTo>
                <a:lnTo>
                  <a:pt x="10099" y="2386"/>
                </a:lnTo>
                <a:lnTo>
                  <a:pt x="9709" y="2264"/>
                </a:lnTo>
                <a:lnTo>
                  <a:pt x="9320" y="2191"/>
                </a:lnTo>
                <a:lnTo>
                  <a:pt x="8931" y="2142"/>
                </a:lnTo>
                <a:lnTo>
                  <a:pt x="8517" y="209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3"/>
          <p:cNvSpPr txBox="1">
            <a:spLocks noGrp="1"/>
          </p:cNvSpPr>
          <p:nvPr>
            <p:ph type="title"/>
          </p:nvPr>
        </p:nvSpPr>
        <p:spPr>
          <a:xfrm>
            <a:off x="600153" y="256644"/>
            <a:ext cx="3499500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3000">
                <a:solidFill>
                  <a:srgbClr val="774528"/>
                </a:solidFill>
              </a:rPr>
              <a:t>Research &amp; Thesis</a:t>
            </a:r>
            <a:endParaRPr/>
          </a:p>
        </p:txBody>
      </p:sp>
      <p:sp>
        <p:nvSpPr>
          <p:cNvPr id="166" name="Google Shape;166;p33"/>
          <p:cNvSpPr txBox="1">
            <a:spLocks noGrp="1"/>
          </p:cNvSpPr>
          <p:nvPr>
            <p:ph type="body" idx="1"/>
          </p:nvPr>
        </p:nvSpPr>
        <p:spPr>
          <a:xfrm>
            <a:off x="512903" y="1032150"/>
            <a:ext cx="8372400" cy="36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" sz="1800"/>
              <a:t>Your research serves as evidence that backs up your thesis and subpoints in each body paragraph</a:t>
            </a:r>
            <a:endParaRPr sz="1800"/>
          </a:p>
          <a:p>
            <a:pPr marL="457200" lvl="0" indent="-3810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" sz="1800"/>
              <a:t>Allow your research to guide your thesis</a:t>
            </a:r>
            <a:endParaRPr/>
          </a:p>
          <a:p>
            <a:pPr marL="457200" lvl="0" indent="-381000" algn="l" rtl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" sz="1800"/>
              <a:t>Your research will then help shape your argument and how you differentiate main ideas in each body paragraph</a:t>
            </a:r>
            <a:endParaRPr sz="1800"/>
          </a:p>
          <a:p>
            <a:pPr marL="457200" lvl="0" indent="-381000" algn="l" rtl="0">
              <a:spcBef>
                <a:spcPts val="3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" sz="1800"/>
              <a:t>Your quotes and paraphrases must support your thesis</a:t>
            </a:r>
            <a:endParaRPr/>
          </a:p>
          <a:p>
            <a:pPr marL="914400" lvl="1" indent="-381000" algn="l" rtl="0">
              <a:spcBef>
                <a:spcPts val="3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" sz="1800"/>
              <a:t>If they don’t then, create a counterargument </a:t>
            </a:r>
            <a:endParaRPr/>
          </a:p>
          <a:p>
            <a:pPr marL="914400" lvl="1" indent="-381000" algn="l" rtl="0">
              <a:spcBef>
                <a:spcPts val="3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" sz="1800"/>
              <a:t>This helps to strengthen your points featured in the paper</a:t>
            </a:r>
            <a:endParaRPr sz="1800"/>
          </a:p>
          <a:p>
            <a:pPr marL="457200" lvl="0" indent="-381000" algn="l" rtl="0">
              <a:spcBef>
                <a:spcPts val="3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" sz="1800"/>
              <a:t>A thesis is “working”-subject to changes</a:t>
            </a:r>
            <a:endParaRPr/>
          </a:p>
          <a:p>
            <a:pPr marL="457200" lvl="0" indent="-381000" algn="l" rtl="0">
              <a:spcBef>
                <a:spcPts val="300"/>
              </a:spcBef>
              <a:spcAft>
                <a:spcPts val="0"/>
              </a:spcAft>
              <a:buSzPts val="2400"/>
              <a:buFont typeface="Arial"/>
              <a:buChar char="•"/>
            </a:pPr>
            <a:r>
              <a:rPr lang="en" sz="1800"/>
              <a:t>Patterns in your research may affect a specific idea, diction, and phrases used in your thesis</a:t>
            </a:r>
            <a:endParaRPr sz="1800"/>
          </a:p>
        </p:txBody>
      </p:sp>
      <p:sp>
        <p:nvSpPr>
          <p:cNvPr id="167" name="Google Shape;167;p33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4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14</a:t>
            </a:fld>
            <a:endParaRPr/>
          </a:p>
        </p:txBody>
      </p:sp>
      <p:sp>
        <p:nvSpPr>
          <p:cNvPr id="173" name="Google Shape;173;p34"/>
          <p:cNvSpPr txBox="1">
            <a:spLocks noGrp="1"/>
          </p:cNvSpPr>
          <p:nvPr>
            <p:ph type="ctrTitle" idx="4294967295"/>
          </p:nvPr>
        </p:nvSpPr>
        <p:spPr>
          <a:xfrm>
            <a:off x="685800" y="821350"/>
            <a:ext cx="45657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</a:pPr>
            <a:r>
              <a:rPr lang="en" sz="4800" b="0" i="0" u="none" strike="noStrike" cap="none">
                <a:solidFill>
                  <a:srgbClr val="774528"/>
                </a:solidFill>
                <a:latin typeface="Marcellus SC"/>
                <a:ea typeface="Marcellus SC"/>
                <a:cs typeface="Marcellus SC"/>
                <a:sym typeface="Marcellus SC"/>
              </a:rPr>
              <a:t>Thanks!</a:t>
            </a:r>
            <a:endParaRPr sz="4800" b="0" i="0" u="none" strike="noStrike" cap="none">
              <a:solidFill>
                <a:srgbClr val="774528"/>
              </a:solidFill>
              <a:latin typeface="Marcellus SC"/>
              <a:ea typeface="Marcellus SC"/>
              <a:cs typeface="Marcellus SC"/>
              <a:sym typeface="Marcellus SC"/>
            </a:endParaRPr>
          </a:p>
        </p:txBody>
      </p:sp>
      <p:sp>
        <p:nvSpPr>
          <p:cNvPr id="174" name="Google Shape;174;p34"/>
          <p:cNvSpPr txBox="1">
            <a:spLocks noGrp="1"/>
          </p:cNvSpPr>
          <p:nvPr>
            <p:ph type="subTitle" idx="4294967295"/>
          </p:nvPr>
        </p:nvSpPr>
        <p:spPr>
          <a:xfrm>
            <a:off x="685800" y="2020972"/>
            <a:ext cx="4565700" cy="20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None/>
            </a:pPr>
            <a:r>
              <a:rPr lang="en" sz="3600" b="1" i="0" u="none" strike="noStrike" cap="none">
                <a:solidFill>
                  <a:srgbClr val="B3683D"/>
                </a:solidFill>
                <a:latin typeface="EB Garamond"/>
                <a:ea typeface="EB Garamond"/>
                <a:cs typeface="EB Garamond"/>
                <a:sym typeface="EB Garamond"/>
              </a:rPr>
              <a:t>Any questions?</a:t>
            </a:r>
            <a:endParaRPr sz="3600" b="1" i="0" u="none" strike="noStrike" cap="none">
              <a:solidFill>
                <a:srgbClr val="B3683D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You can find us at:</a:t>
            </a:r>
            <a:endParaRPr sz="2400" b="0" i="0" u="none" strike="noStrike" cap="non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</a:pPr>
            <a:r>
              <a:rPr lang="en" sz="2400" b="0" i="0" u="sng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lindsay.lachapelle@salve.edu</a:t>
            </a:r>
            <a:endParaRPr sz="2400" b="0" i="0" u="none" strike="noStrike" cap="non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</a:pPr>
            <a:r>
              <a:rPr lang="en" sz="2400" b="0" i="0" u="sng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avaandering@uri.edu</a:t>
            </a:r>
            <a:r>
              <a:rPr lang="en"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 </a:t>
            </a:r>
            <a:endParaRPr sz="2400" b="0" i="0" u="none" strike="noStrike" cap="non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5"/>
          <p:cNvSpPr txBox="1">
            <a:spLocks noGrp="1"/>
          </p:cNvSpPr>
          <p:nvPr>
            <p:ph type="title"/>
          </p:nvPr>
        </p:nvSpPr>
        <p:spPr>
          <a:xfrm>
            <a:off x="548025" y="431025"/>
            <a:ext cx="5511000" cy="775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Credits</a:t>
            </a:r>
            <a:endParaRPr/>
          </a:p>
        </p:txBody>
      </p:sp>
      <p:sp>
        <p:nvSpPr>
          <p:cNvPr id="180" name="Google Shape;180;p35"/>
          <p:cNvSpPr txBox="1">
            <a:spLocks noGrp="1"/>
          </p:cNvSpPr>
          <p:nvPr>
            <p:ph type="body" idx="1"/>
          </p:nvPr>
        </p:nvSpPr>
        <p:spPr>
          <a:xfrm>
            <a:off x="548025" y="1410075"/>
            <a:ext cx="5511000" cy="3211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2400"/>
              <a:t>Special thanks to all the people who made and released these awesome resources for free: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Char char="⬗"/>
            </a:pPr>
            <a:r>
              <a:rPr lang="en" sz="2400"/>
              <a:t>Presentation template and backgrounds by </a:t>
            </a:r>
            <a:r>
              <a:rPr lang="en" sz="2400" u="sng">
                <a:solidFill>
                  <a:schemeClr val="hlink"/>
                </a:solidFill>
                <a:hlinkClick r:id="rId4"/>
              </a:rPr>
              <a:t>SlidesCarnival</a:t>
            </a:r>
            <a:endParaRPr sz="2400"/>
          </a:p>
          <a:p>
            <a:pPr marL="45720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Char char="⬗"/>
            </a:pPr>
            <a:r>
              <a:rPr lang="en" sz="2400"/>
              <a:t>Photographs by </a:t>
            </a:r>
            <a:r>
              <a:rPr lang="en" sz="2400" u="sng">
                <a:solidFill>
                  <a:schemeClr val="hlink"/>
                </a:solidFill>
                <a:hlinkClick r:id="rId5"/>
              </a:rPr>
              <a:t>Unsplash</a:t>
            </a:r>
            <a:endParaRPr sz="2400"/>
          </a:p>
        </p:txBody>
      </p:sp>
      <p:sp>
        <p:nvSpPr>
          <p:cNvPr id="181" name="Google Shape;181;p35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15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2"/>
          <p:cNvSpPr txBox="1">
            <a:spLocks noGrp="1"/>
          </p:cNvSpPr>
          <p:nvPr>
            <p:ph type="ctrTitle" idx="4294967295"/>
          </p:nvPr>
        </p:nvSpPr>
        <p:spPr>
          <a:xfrm>
            <a:off x="635922" y="235364"/>
            <a:ext cx="4565700" cy="115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</a:pPr>
            <a:r>
              <a:rPr lang="en" sz="6000" b="0" i="0" u="none" strike="noStrike" cap="none">
                <a:solidFill>
                  <a:srgbClr val="774528"/>
                </a:solidFill>
                <a:latin typeface="Marcellus SC"/>
                <a:ea typeface="Marcellus SC"/>
                <a:cs typeface="Marcellus SC"/>
                <a:sym typeface="Marcellus SC"/>
              </a:rPr>
              <a:t>Hello!</a:t>
            </a:r>
            <a:endParaRPr sz="6000" b="0" i="0" u="none" strike="noStrike" cap="none">
              <a:solidFill>
                <a:srgbClr val="774528"/>
              </a:solidFill>
              <a:latin typeface="Marcellus SC"/>
              <a:ea typeface="Marcellus SC"/>
              <a:cs typeface="Marcellus SC"/>
              <a:sym typeface="Marcellus SC"/>
            </a:endParaRPr>
          </a:p>
        </p:txBody>
      </p:sp>
      <p:sp>
        <p:nvSpPr>
          <p:cNvPr id="89" name="Google Shape;89;p22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2</a:t>
            </a:fld>
            <a:endParaRPr/>
          </a:p>
        </p:txBody>
      </p:sp>
      <p:sp>
        <p:nvSpPr>
          <p:cNvPr id="90" name="Google Shape;90;p22"/>
          <p:cNvSpPr txBox="1"/>
          <p:nvPr/>
        </p:nvSpPr>
        <p:spPr>
          <a:xfrm>
            <a:off x="635924" y="1325317"/>
            <a:ext cx="4892100" cy="29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None/>
            </a:pPr>
            <a:r>
              <a:rPr lang="en" sz="2200" b="1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Lindsay LaChapelle</a:t>
            </a:r>
            <a:endParaRPr sz="1200"/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EB Garamond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Writing Center Coordinator</a:t>
            </a:r>
            <a:endParaRPr sz="1800" b="0" i="0" u="none" strike="noStrike" cap="non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EB Garamond"/>
              <a:buNone/>
            </a:pPr>
            <a:r>
              <a:rPr lang="en" sz="18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Salve Regina University</a:t>
            </a:r>
            <a:endParaRPr sz="18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EB Garamond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You can find me at lindsay.lachapelle@salve.edu</a:t>
            </a:r>
            <a:endParaRPr sz="1200"/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200" b="0" i="0" u="none" strike="noStrike" cap="non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200" b="1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Alicia Vaandering</a:t>
            </a:r>
            <a:endParaRPr sz="1200"/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EB Garamond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Student Success Librarian</a:t>
            </a:r>
            <a:endParaRPr sz="1800" b="0" i="0" u="none" strike="noStrike" cap="non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EB Garamond"/>
              <a:buNone/>
            </a:pPr>
            <a:r>
              <a:rPr lang="en" sz="18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University of Rhode Island</a:t>
            </a:r>
            <a:endParaRPr sz="180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You can find me at avaandering@uri.edu</a:t>
            </a:r>
            <a:endParaRPr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 txBox="1">
            <a:spLocks noGrp="1"/>
          </p:cNvSpPr>
          <p:nvPr>
            <p:ph type="ctrTitle" idx="4294967295"/>
          </p:nvPr>
        </p:nvSpPr>
        <p:spPr>
          <a:xfrm>
            <a:off x="477184" y="295382"/>
            <a:ext cx="4565700" cy="7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</a:pPr>
            <a:r>
              <a:rPr lang="en" sz="4400">
                <a:solidFill>
                  <a:srgbClr val="774528"/>
                </a:solidFill>
              </a:rPr>
              <a:t>Background</a:t>
            </a:r>
            <a:endParaRPr sz="2400" b="0" i="0" u="none" strike="noStrike" cap="none">
              <a:solidFill>
                <a:srgbClr val="774528"/>
              </a:solidFill>
              <a:latin typeface="Marcellus SC"/>
              <a:ea typeface="Marcellus SC"/>
              <a:cs typeface="Marcellus SC"/>
              <a:sym typeface="Marcellus SC"/>
            </a:endParaRPr>
          </a:p>
        </p:txBody>
      </p:sp>
      <p:sp>
        <p:nvSpPr>
          <p:cNvPr id="96" name="Google Shape;96;p23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97" name="Google Shape;97;p23"/>
          <p:cNvSpPr txBox="1"/>
          <p:nvPr/>
        </p:nvSpPr>
        <p:spPr>
          <a:xfrm>
            <a:off x="374375" y="1011794"/>
            <a:ext cx="5288400" cy="35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44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EB Garamond"/>
              <a:buChar char="⬗"/>
            </a:pPr>
            <a:r>
              <a:rPr lang="en" sz="2200" dirty="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Taught to 300-level history class with primarily sophomore and junior history majors</a:t>
            </a:r>
            <a:endParaRPr sz="1200" dirty="0"/>
          </a:p>
          <a:p>
            <a:pPr marL="457200" marR="0" lvl="0" indent="-444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EB Garamond"/>
              <a:buChar char="⬗"/>
            </a:pPr>
            <a:r>
              <a:rPr lang="en" sz="2200" dirty="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Most students had previous experience with library and Writing Center instruction</a:t>
            </a:r>
            <a:endParaRPr sz="2200" dirty="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457200" marR="0" lvl="0" indent="-444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EB Garamond"/>
              <a:buChar char="⬗"/>
            </a:pPr>
            <a:r>
              <a:rPr lang="en" sz="2200" dirty="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Focus on topic development, drafting research question, and identifying next steps of research and writing</a:t>
            </a:r>
            <a:endParaRPr sz="2200" dirty="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457200" marR="0" lvl="0" indent="-4445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200"/>
              <a:buFont typeface="EB Garamond"/>
              <a:buChar char="⬗"/>
            </a:pPr>
            <a:r>
              <a:rPr lang="en" sz="2200" dirty="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Goal: reinforcing concepts and skills</a:t>
            </a:r>
            <a:endParaRPr sz="1200" dirty="0"/>
          </a:p>
          <a:p>
            <a:pPr marL="457200" marR="0" lvl="0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None/>
            </a:pPr>
            <a:endParaRPr sz="1600" b="0" i="0" u="none" strike="noStrike" cap="none" dirty="0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4"/>
          <p:cNvSpPr txBox="1">
            <a:spLocks noGrp="1"/>
          </p:cNvSpPr>
          <p:nvPr>
            <p:ph type="ctrTitle" idx="4294967295"/>
          </p:nvPr>
        </p:nvSpPr>
        <p:spPr>
          <a:xfrm>
            <a:off x="432904" y="829210"/>
            <a:ext cx="4565700" cy="716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</a:pPr>
            <a:r>
              <a:rPr lang="en" sz="4400" b="0" i="0" u="none" strike="noStrike" cap="none">
                <a:solidFill>
                  <a:srgbClr val="774528"/>
                </a:solidFill>
                <a:latin typeface="Marcellus SC"/>
                <a:ea typeface="Marcellus SC"/>
                <a:cs typeface="Marcellus SC"/>
                <a:sym typeface="Marcellus SC"/>
              </a:rPr>
              <a:t>Objectives</a:t>
            </a:r>
            <a:endParaRPr sz="4400" b="0" i="0" u="none" strike="noStrike" cap="none">
              <a:solidFill>
                <a:srgbClr val="774528"/>
              </a:solidFill>
              <a:latin typeface="Marcellus SC"/>
              <a:ea typeface="Marcellus SC"/>
              <a:cs typeface="Marcellus SC"/>
              <a:sym typeface="Marcellus SC"/>
            </a:endParaRPr>
          </a:p>
        </p:txBody>
      </p:sp>
      <p:sp>
        <p:nvSpPr>
          <p:cNvPr id="103" name="Google Shape;103;p24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  <p:sp>
        <p:nvSpPr>
          <p:cNvPr id="104" name="Google Shape;104;p24"/>
          <p:cNvSpPr txBox="1"/>
          <p:nvPr/>
        </p:nvSpPr>
        <p:spPr>
          <a:xfrm>
            <a:off x="364331" y="1580976"/>
            <a:ext cx="5288324" cy="25149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</a:pPr>
            <a:r>
              <a:rPr lang="en"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To identify the issues and unique perspectives that are part of your research topic.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</a:pPr>
            <a:r>
              <a:rPr lang="en"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To draft a unique research question.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</a:pPr>
            <a:r>
              <a:rPr lang="en" sz="24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To articulate how to move from a research question to a working thesis and into the next steps of your research.</a:t>
            </a:r>
            <a:endParaRPr/>
          </a:p>
          <a:p>
            <a:pPr marL="457200" marR="0" lvl="0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None/>
            </a:pPr>
            <a:endParaRPr sz="1800" b="0" i="0" u="none" strike="noStrike" cap="non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5"/>
          <p:cNvSpPr txBox="1">
            <a:spLocks noGrp="1"/>
          </p:cNvSpPr>
          <p:nvPr>
            <p:ph type="ctrTitle" idx="4294967295"/>
          </p:nvPr>
        </p:nvSpPr>
        <p:spPr>
          <a:xfrm>
            <a:off x="507334" y="517063"/>
            <a:ext cx="4565700" cy="716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arcellus SC"/>
              <a:buNone/>
            </a:pPr>
            <a:r>
              <a:rPr lang="en" sz="4400" b="0" i="0" u="none" strike="noStrike" cap="none">
                <a:solidFill>
                  <a:srgbClr val="774528"/>
                </a:solidFill>
                <a:latin typeface="Marcellus SC"/>
                <a:ea typeface="Marcellus SC"/>
                <a:cs typeface="Marcellus SC"/>
                <a:sym typeface="Marcellus SC"/>
              </a:rPr>
              <a:t>Overview</a:t>
            </a:r>
            <a:endParaRPr sz="2400" b="0" i="0" u="none" strike="noStrike" cap="none">
              <a:solidFill>
                <a:srgbClr val="774528"/>
              </a:solidFill>
              <a:latin typeface="Marcellus SC"/>
              <a:ea typeface="Marcellus SC"/>
              <a:cs typeface="Marcellus SC"/>
              <a:sym typeface="Marcellus SC"/>
            </a:endParaRPr>
          </a:p>
        </p:txBody>
      </p:sp>
      <p:sp>
        <p:nvSpPr>
          <p:cNvPr id="110" name="Google Shape;110;p25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111" name="Google Shape;111;p25"/>
          <p:cNvSpPr txBox="1"/>
          <p:nvPr/>
        </p:nvSpPr>
        <p:spPr>
          <a:xfrm>
            <a:off x="407550" y="1391568"/>
            <a:ext cx="5223900" cy="298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</a:pPr>
            <a:r>
              <a:rPr lang="en" sz="23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Topic speed</a:t>
            </a:r>
            <a:r>
              <a:rPr lang="en" sz="2300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 </a:t>
            </a:r>
            <a:r>
              <a:rPr lang="en" sz="23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dating: explore and focus your research topic 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</a:pPr>
            <a:r>
              <a:rPr lang="en" sz="23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Developing a research question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</a:pPr>
            <a:r>
              <a:rPr lang="en" sz="23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Creating a research strategy</a:t>
            </a:r>
            <a:endParaRPr/>
          </a:p>
          <a:p>
            <a:pPr marL="457200" marR="0" lvl="0" indent="-4572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Char char="⬗"/>
            </a:pPr>
            <a:r>
              <a:rPr lang="en" sz="2300" b="0" i="0" u="none" strike="noStrike" cap="none">
                <a:solidFill>
                  <a:schemeClr val="dk1"/>
                </a:solidFill>
                <a:latin typeface="EB Garamond"/>
                <a:ea typeface="EB Garamond"/>
                <a:cs typeface="EB Garamond"/>
                <a:sym typeface="EB Garamond"/>
              </a:rPr>
              <a:t>From research question to thesis statement</a:t>
            </a:r>
            <a:endParaRPr/>
          </a:p>
          <a:p>
            <a:pPr marL="457200" marR="0" lvl="0" indent="-3048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EB Garamond"/>
              <a:buNone/>
            </a:pPr>
            <a:endParaRPr sz="1800" b="0" i="0" u="none" strike="noStrike" cap="none">
              <a:solidFill>
                <a:schemeClr val="dk1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6"/>
          <p:cNvSpPr txBox="1">
            <a:spLocks noGrp="1"/>
          </p:cNvSpPr>
          <p:nvPr>
            <p:ph type="title"/>
          </p:nvPr>
        </p:nvSpPr>
        <p:spPr>
          <a:xfrm>
            <a:off x="4571327" y="437109"/>
            <a:ext cx="3653415" cy="1002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3200">
                <a:solidFill>
                  <a:srgbClr val="774528"/>
                </a:solidFill>
              </a:rPr>
              <a:t>Topic Speed Dating</a:t>
            </a:r>
            <a:endParaRPr>
              <a:solidFill>
                <a:srgbClr val="774528"/>
              </a:solidFill>
            </a:endParaRPr>
          </a:p>
        </p:txBody>
      </p:sp>
      <p:graphicFrame>
        <p:nvGraphicFramePr>
          <p:cNvPr id="117" name="Google Shape;117;p26"/>
          <p:cNvGraphicFramePr/>
          <p:nvPr/>
        </p:nvGraphicFramePr>
        <p:xfrm>
          <a:off x="270800" y="437109"/>
          <a:ext cx="3833475" cy="4060725"/>
        </p:xfrm>
        <a:graphic>
          <a:graphicData uri="http://schemas.openxmlformats.org/drawingml/2006/table">
            <a:tbl>
              <a:tblPr>
                <a:noFill/>
                <a:tableStyleId>{908A52B5-9503-4852-ACC8-360D5788140A}</a:tableStyleId>
              </a:tblPr>
              <a:tblGrid>
                <a:gridCol w="12127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0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9325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>
                          <a:latin typeface="Marcellus SC"/>
                          <a:ea typeface="Marcellus SC"/>
                          <a:cs typeface="Marcellus SC"/>
                          <a:sym typeface="Marcellus SC"/>
                        </a:rPr>
                        <a:t>1-</a:t>
                      </a:r>
                      <a:r>
                        <a:rPr lang="en" sz="1800" u="none" strike="noStrike" cap="none">
                          <a:latin typeface="Marcellus SC"/>
                          <a:ea typeface="Marcellus SC"/>
                          <a:cs typeface="Marcellus SC"/>
                          <a:sym typeface="Marcellus SC"/>
                        </a:rPr>
                        <a:t>2 minutes</a:t>
                      </a:r>
                      <a:endParaRPr sz="1800" u="none" strike="noStrike" cap="none">
                        <a:latin typeface="Marcellus SC"/>
                        <a:ea typeface="Marcellus SC"/>
                        <a:cs typeface="Marcellus SC"/>
                        <a:sym typeface="Marcellus SC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b="0" i="0" u="none" strike="noStrike" cap="none">
                          <a:solidFill>
                            <a:srgbClr val="0000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1 person shares topic and potential directions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411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33750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>
                          <a:latin typeface="Marcellus SC"/>
                          <a:ea typeface="Marcellus SC"/>
                          <a:cs typeface="Marcellus SC"/>
                          <a:sym typeface="Marcellus SC"/>
                        </a:rPr>
                        <a:t>1-</a:t>
                      </a:r>
                      <a:r>
                        <a:rPr lang="en" sz="1800" b="0" i="0" u="none" strike="noStrike" cap="none">
                          <a:solidFill>
                            <a:srgbClr val="000000"/>
                          </a:solidFill>
                          <a:latin typeface="Marcellus SC"/>
                          <a:ea typeface="Marcellus SC"/>
                          <a:cs typeface="Marcellus SC"/>
                          <a:sym typeface="Marcellus SC"/>
                        </a:rPr>
                        <a:t>2 minutes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Marcellus SC"/>
                        <a:ea typeface="Marcellus SC"/>
                        <a:cs typeface="Marcellus SC"/>
                        <a:sym typeface="Marcellus SC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b="0" i="0" u="none" strike="noStrike" cap="none">
                          <a:solidFill>
                            <a:srgbClr val="0000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2nd person responds with questions, feedback, and suggestions/general discussion of potential sources and keywords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Garamond"/>
                        <a:ea typeface="Garamond"/>
                        <a:cs typeface="Garamond"/>
                        <a:sym typeface="Garamond"/>
                      </a:endParaRPr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411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9250">
                <a:tc grid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b="1" u="none" strike="noStrike" cap="none">
                          <a:latin typeface="EB Garamond"/>
                          <a:ea typeface="EB Garamond"/>
                          <a:cs typeface="EB Garamond"/>
                          <a:sym typeface="EB Garamond"/>
                        </a:rPr>
                        <a:t>Switch and repeat</a:t>
                      </a:r>
                      <a:endParaRPr sz="1800" b="1" u="none" strike="noStrike" cap="none">
                        <a:latin typeface="EB Garamond"/>
                        <a:ea typeface="EB Garamond"/>
                        <a:cs typeface="EB Garamond"/>
                        <a:sym typeface="EB Garamond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4117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3400">
                <a:tc>
                  <a:txBody>
                    <a:bodyPr/>
                    <a:lstStyle/>
                    <a:p>
                      <a:pPr marL="0" marR="0" lvl="0" indent="0" algn="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b="0" i="0" u="none" strike="noStrike" cap="none">
                          <a:solidFill>
                            <a:srgbClr val="000000"/>
                          </a:solidFill>
                          <a:latin typeface="Marcellus SC"/>
                          <a:ea typeface="Marcellus SC"/>
                          <a:cs typeface="Marcellus SC"/>
                          <a:sym typeface="Marcellus SC"/>
                        </a:rPr>
                        <a:t>1 minute</a:t>
                      </a:r>
                      <a:endParaRPr sz="1800" b="0" i="0" u="none" strike="noStrike" cap="none">
                        <a:solidFill>
                          <a:srgbClr val="000000"/>
                        </a:solidFill>
                        <a:latin typeface="Marcellus SC"/>
                        <a:ea typeface="Marcellus SC"/>
                        <a:cs typeface="Marcellus SC"/>
                        <a:sym typeface="Marcellus SC"/>
                      </a:endParaRPr>
                    </a:p>
                  </a:txBody>
                  <a:tcPr marL="91425" marR="91425" marT="68575" marB="68575" anchor="ctr">
                    <a:lnL w="19050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4117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b="0" i="0" u="none" strike="noStrike" cap="none">
                          <a:solidFill>
                            <a:srgbClr val="000000"/>
                          </a:solidFill>
                          <a:latin typeface="Garamond"/>
                          <a:ea typeface="Garamond"/>
                          <a:cs typeface="Garamond"/>
                          <a:sym typeface="Garamond"/>
                        </a:rPr>
                        <a:t>Write major takeaways on worksheet</a:t>
                      </a:r>
                      <a:endParaRPr sz="1800" u="none" strike="noStrike" cap="none"/>
                    </a:p>
                  </a:txBody>
                  <a:tcPr marL="91425" marR="91425" marT="68575" marB="68575" anchor="ctr">
                    <a:lnL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lt2"/>
                      </a:solidFill>
                      <a:prstDash val="dash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lt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>
                        <a:alpha val="14117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18" name="Google Shape;118;p26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>
            <a:spLocks noGrp="1"/>
          </p:cNvSpPr>
          <p:nvPr>
            <p:ph type="title"/>
          </p:nvPr>
        </p:nvSpPr>
        <p:spPr>
          <a:xfrm>
            <a:off x="355125" y="4157675"/>
            <a:ext cx="3813300" cy="64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4400">
                <a:solidFill>
                  <a:srgbClr val="774528"/>
                </a:solidFill>
              </a:rPr>
              <a:t>Reflect</a:t>
            </a:r>
            <a:endParaRPr sz="4400">
              <a:solidFill>
                <a:srgbClr val="774528"/>
              </a:solidFill>
            </a:endParaRPr>
          </a:p>
        </p:txBody>
      </p:sp>
      <p:sp>
        <p:nvSpPr>
          <p:cNvPr id="124" name="Google Shape;124;p27"/>
          <p:cNvSpPr txBox="1">
            <a:spLocks noGrp="1"/>
          </p:cNvSpPr>
          <p:nvPr>
            <p:ph type="body" idx="1"/>
          </p:nvPr>
        </p:nvSpPr>
        <p:spPr>
          <a:xfrm>
            <a:off x="569475" y="488525"/>
            <a:ext cx="5442000" cy="321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/>
              <a:t>Consider the conversations you had with your peers and the feedback you received. </a:t>
            </a:r>
            <a:endParaRPr sz="180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600"/>
          </a:p>
          <a:p>
            <a:pPr marL="457200" lvl="0" indent="-3492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Char char="⬗"/>
            </a:pPr>
            <a:r>
              <a:rPr lang="en" sz="1900"/>
              <a:t>How did the way you explained your topic change from one conversation to the next? </a:t>
            </a:r>
            <a:endParaRPr sz="1900"/>
          </a:p>
          <a:p>
            <a:pPr marL="457200" lvl="0" indent="-3492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Char char="⬗"/>
            </a:pPr>
            <a:r>
              <a:rPr lang="en" sz="1900"/>
              <a:t>How has talking about your topic helped you to focus the scope? </a:t>
            </a:r>
            <a:endParaRPr sz="1900"/>
          </a:p>
          <a:p>
            <a:pPr marL="457200" lvl="0" indent="-3492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Char char="⬗"/>
            </a:pPr>
            <a:r>
              <a:rPr lang="en" sz="1900"/>
              <a:t>What keywords have you brainstormed after discussing your focused topic? </a:t>
            </a:r>
            <a:endParaRPr sz="1900"/>
          </a:p>
          <a:p>
            <a:pPr marL="457200" lvl="0" indent="-3492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900"/>
              <a:buChar char="⬗"/>
            </a:pPr>
            <a:r>
              <a:rPr lang="en" sz="1900"/>
              <a:t>What questions do you still have? </a:t>
            </a:r>
            <a:endParaRPr sz="1900"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endParaRPr/>
          </a:p>
        </p:txBody>
      </p:sp>
      <p:sp>
        <p:nvSpPr>
          <p:cNvPr id="125" name="Google Shape;125;p27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>
            <a:spLocks noGrp="1"/>
          </p:cNvSpPr>
          <p:nvPr>
            <p:ph type="sldNum" idx="12"/>
          </p:nvPr>
        </p:nvSpPr>
        <p:spPr>
          <a:xfrm>
            <a:off x="270800" y="4882950"/>
            <a:ext cx="8614500" cy="2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131" name="Google Shape;131;p28"/>
          <p:cNvSpPr txBox="1">
            <a:spLocks noGrp="1"/>
          </p:cNvSpPr>
          <p:nvPr>
            <p:ph type="body" idx="1"/>
          </p:nvPr>
        </p:nvSpPr>
        <p:spPr>
          <a:xfrm>
            <a:off x="481117" y="1362636"/>
            <a:ext cx="5191136" cy="3744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sz="1100">
              <a:solidFill>
                <a:srgbClr val="383D32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⬗"/>
            </a:pPr>
            <a:r>
              <a:rPr lang="en" sz="1800">
                <a:solidFill>
                  <a:srgbClr val="383D32"/>
                </a:solidFill>
              </a:rPr>
              <a:t>Research questions should be:</a:t>
            </a:r>
            <a:endParaRPr/>
          </a:p>
          <a:p>
            <a:pPr marL="914400" marR="0" lvl="2" indent="-18288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⬗"/>
            </a:pPr>
            <a:r>
              <a:rPr lang="en" sz="1600">
                <a:solidFill>
                  <a:srgbClr val="383D32"/>
                </a:solidFill>
              </a:rPr>
              <a:t>Open-ended</a:t>
            </a:r>
            <a:endParaRPr sz="1600">
              <a:solidFill>
                <a:srgbClr val="383D32"/>
              </a:solidFill>
            </a:endParaRPr>
          </a:p>
          <a:p>
            <a:pPr marL="914400" marR="0" lvl="2" indent="-18288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⬗"/>
            </a:pPr>
            <a:r>
              <a:rPr lang="en" sz="1600">
                <a:solidFill>
                  <a:srgbClr val="383D32"/>
                </a:solidFill>
              </a:rPr>
              <a:t>Specific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⬗"/>
            </a:pPr>
            <a:r>
              <a:rPr lang="en" sz="1800">
                <a:solidFill>
                  <a:srgbClr val="383D32"/>
                </a:solidFill>
              </a:rPr>
              <a:t>Types of research questions</a:t>
            </a:r>
            <a:endParaRPr/>
          </a:p>
          <a:p>
            <a:pPr marL="914400" lvl="2" indent="-18288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⬗"/>
            </a:pPr>
            <a:r>
              <a:rPr lang="en" sz="1600">
                <a:solidFill>
                  <a:srgbClr val="383D32"/>
                </a:solidFill>
              </a:rPr>
              <a:t>Cause and effect questions: explore how one thing or event impacts another</a:t>
            </a:r>
            <a:endParaRPr/>
          </a:p>
          <a:p>
            <a:pPr marL="914400" lvl="2" indent="-18288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⬗"/>
            </a:pPr>
            <a:r>
              <a:rPr lang="en" sz="1600">
                <a:solidFill>
                  <a:srgbClr val="383D32"/>
                </a:solidFill>
              </a:rPr>
              <a:t>Comparison questions: explore the differences and/or similarities between two or more things</a:t>
            </a:r>
            <a:endParaRPr/>
          </a:p>
          <a:p>
            <a:pPr marL="914400" lvl="2" indent="-18288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Char char="⬗"/>
            </a:pPr>
            <a:r>
              <a:rPr lang="en" sz="1600">
                <a:solidFill>
                  <a:srgbClr val="383D32"/>
                </a:solidFill>
              </a:rPr>
              <a:t>Significance questions: explore the significance of something, an event, or a person</a:t>
            </a:r>
            <a:endParaRPr sz="1200">
              <a:solidFill>
                <a:srgbClr val="383D32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sz="1100">
              <a:solidFill>
                <a:srgbClr val="383D32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 sz="1100">
              <a:solidFill>
                <a:srgbClr val="383D32"/>
              </a:solidFill>
            </a:endParaRPr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endParaRPr/>
          </a:p>
        </p:txBody>
      </p:sp>
      <p:sp>
        <p:nvSpPr>
          <p:cNvPr id="132" name="Google Shape;132;p28"/>
          <p:cNvSpPr txBox="1">
            <a:spLocks noGrp="1"/>
          </p:cNvSpPr>
          <p:nvPr>
            <p:ph type="title"/>
          </p:nvPr>
        </p:nvSpPr>
        <p:spPr>
          <a:xfrm>
            <a:off x="389746" y="713516"/>
            <a:ext cx="5830473" cy="77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" sz="3200">
                <a:solidFill>
                  <a:srgbClr val="774528"/>
                </a:solidFill>
              </a:rPr>
              <a:t>Getting Started with </a:t>
            </a:r>
            <a:br>
              <a:rPr lang="en" sz="3200">
                <a:solidFill>
                  <a:srgbClr val="774528"/>
                </a:solidFill>
              </a:rPr>
            </a:br>
            <a:r>
              <a:rPr lang="en" sz="3200">
                <a:solidFill>
                  <a:srgbClr val="774528"/>
                </a:solidFill>
              </a:rPr>
              <a:t>Research Questions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9"/>
          <p:cNvSpPr txBox="1"/>
          <p:nvPr/>
        </p:nvSpPr>
        <p:spPr>
          <a:xfrm>
            <a:off x="446050" y="542692"/>
            <a:ext cx="5326596" cy="3873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EB Garamond"/>
              <a:buNone/>
            </a:pPr>
            <a:r>
              <a:rPr lang="en" sz="2800" b="0" i="0" u="none" strike="noStrike" cap="none">
                <a:solidFill>
                  <a:srgbClr val="774528"/>
                </a:solidFill>
                <a:latin typeface="EB Garamond"/>
                <a:ea typeface="EB Garamond"/>
                <a:cs typeface="EB Garamond"/>
                <a:sym typeface="EB Garamond"/>
              </a:rPr>
              <a:t>Examples: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EB Garamond"/>
              <a:buNone/>
            </a:pPr>
            <a:endParaRPr sz="2800" b="0" i="0" u="none" strike="noStrike" cap="none">
              <a:solidFill>
                <a:srgbClr val="383D32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EB Garamond"/>
              <a:buNone/>
            </a:pPr>
            <a:r>
              <a:rPr lang="en" sz="2800" b="0" i="0" u="none" strike="noStrike" cap="none">
                <a:solidFill>
                  <a:srgbClr val="B3683D"/>
                </a:solidFill>
                <a:latin typeface="EB Garamond"/>
                <a:ea typeface="EB Garamond"/>
                <a:cs typeface="EB Garamond"/>
                <a:sym typeface="EB Garamond"/>
              </a:rPr>
              <a:t>“Why did Robert E. Lee surrender his Confederate army at Appomattox Court House?”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EB Garamond"/>
              <a:buNone/>
            </a:pPr>
            <a:endParaRPr sz="2800" b="0" i="0" u="none" strike="noStrike" cap="none">
              <a:solidFill>
                <a:srgbClr val="B3683D"/>
              </a:solidFill>
              <a:latin typeface="EB Garamond"/>
              <a:ea typeface="EB Garamond"/>
              <a:cs typeface="EB Garamond"/>
              <a:sym typeface="EB Garamon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EB Garamond"/>
              <a:buNone/>
            </a:pPr>
            <a:r>
              <a:rPr lang="en" sz="2800" b="0" i="0" u="none" strike="noStrike" cap="none">
                <a:solidFill>
                  <a:srgbClr val="B3683D"/>
                </a:solidFill>
                <a:latin typeface="EB Garamond"/>
                <a:ea typeface="EB Garamond"/>
                <a:cs typeface="EB Garamond"/>
                <a:sym typeface="EB Garamond"/>
              </a:rPr>
              <a:t>“How did the military service of Irish-American soldiers reduce nativism in the North during the war?”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400"/>
              <a:buFont typeface="EB Garamond"/>
              <a:buNone/>
            </a:pPr>
            <a:endParaRPr sz="1100" b="0" i="0" u="none" strike="noStrike" cap="none">
              <a:solidFill>
                <a:srgbClr val="383D32"/>
              </a:solidFill>
              <a:latin typeface="EB Garamond"/>
              <a:ea typeface="EB Garamond"/>
              <a:cs typeface="EB Garamond"/>
              <a:sym typeface="EB Garam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ignier template">
  <a:themeElements>
    <a:clrScheme name="Custom 347">
      <a:dk1>
        <a:srgbClr val="413724"/>
      </a:dk1>
      <a:lt1>
        <a:srgbClr val="FFFFFF"/>
      </a:lt1>
      <a:dk2>
        <a:srgbClr val="E5DCCA"/>
      </a:dk2>
      <a:lt2>
        <a:srgbClr val="B0A491"/>
      </a:lt2>
      <a:accent1>
        <a:srgbClr val="FFDF94"/>
      </a:accent1>
      <a:accent2>
        <a:srgbClr val="E0B85D"/>
      </a:accent2>
      <a:accent3>
        <a:srgbClr val="CF9472"/>
      </a:accent3>
      <a:accent4>
        <a:srgbClr val="727B65"/>
      </a:accent4>
      <a:accent5>
        <a:srgbClr val="B4C0CC"/>
      </a:accent5>
      <a:accent6>
        <a:srgbClr val="95AECD"/>
      </a:accent6>
      <a:hlink>
        <a:srgbClr val="7A6744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Reignier template">
  <a:themeElements>
    <a:clrScheme name="Custom 347">
      <a:dk1>
        <a:srgbClr val="413724"/>
      </a:dk1>
      <a:lt1>
        <a:srgbClr val="FFFFFF"/>
      </a:lt1>
      <a:dk2>
        <a:srgbClr val="E5DCCA"/>
      </a:dk2>
      <a:lt2>
        <a:srgbClr val="B0A491"/>
      </a:lt2>
      <a:accent1>
        <a:srgbClr val="FFDF94"/>
      </a:accent1>
      <a:accent2>
        <a:srgbClr val="E0B85D"/>
      </a:accent2>
      <a:accent3>
        <a:srgbClr val="CF9472"/>
      </a:accent3>
      <a:accent4>
        <a:srgbClr val="727B65"/>
      </a:accent4>
      <a:accent5>
        <a:srgbClr val="B4C0CC"/>
      </a:accent5>
      <a:accent6>
        <a:srgbClr val="95AECD"/>
      </a:accent6>
      <a:hlink>
        <a:srgbClr val="7A6744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680</Words>
  <Application>Microsoft Office PowerPoint</Application>
  <PresentationFormat>On-screen Show (16:9)</PresentationFormat>
  <Paragraphs>116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Noto Sans Symbols</vt:lpstr>
      <vt:lpstr>EB Garamond</vt:lpstr>
      <vt:lpstr>Garamond</vt:lpstr>
      <vt:lpstr>Marcellus SC</vt:lpstr>
      <vt:lpstr>Arial</vt:lpstr>
      <vt:lpstr>Frank Ruhl Libre</vt:lpstr>
      <vt:lpstr>Reignier template</vt:lpstr>
      <vt:lpstr>Reignier template</vt:lpstr>
      <vt:lpstr>Mapping Out Your Research:  From Topic Selection to a Thesis Statement</vt:lpstr>
      <vt:lpstr>Hello!</vt:lpstr>
      <vt:lpstr>Background</vt:lpstr>
      <vt:lpstr>Objectives</vt:lpstr>
      <vt:lpstr>Overview</vt:lpstr>
      <vt:lpstr>Topic Speed Dating</vt:lpstr>
      <vt:lpstr>Reflect</vt:lpstr>
      <vt:lpstr>Getting Started with  Research Questions</vt:lpstr>
      <vt:lpstr>PowerPoint Presentation</vt:lpstr>
      <vt:lpstr>Be Strategic and make a plan!</vt:lpstr>
      <vt:lpstr>What is a Thesis?</vt:lpstr>
      <vt:lpstr>PowerPoint Presentation</vt:lpstr>
      <vt:lpstr>Research &amp; Thesis</vt:lpstr>
      <vt:lpstr>Thanks!</vt:lpstr>
      <vt:lpstr>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Out Your Research:  From Topic Selection to a Thesis Statement</dc:title>
  <cp:lastModifiedBy>Alicia Vaandering</cp:lastModifiedBy>
  <cp:revision>2</cp:revision>
  <dcterms:modified xsi:type="dcterms:W3CDTF">2021-01-04T20:03:14Z</dcterms:modified>
</cp:coreProperties>
</file>