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18400" cy="21945600"/>
  <p:notesSz cx="7004050" cy="9283700"/>
  <p:defaultTextStyle>
    <a:defPPr>
      <a:defRPr lang="en-US"/>
    </a:defPPr>
    <a:lvl1pPr algn="l" rtl="0" fontAlgn="base">
      <a:spcBef>
        <a:spcPct val="0"/>
      </a:spcBef>
      <a:spcAft>
        <a:spcPct val="0"/>
      </a:spcAft>
      <a:defRPr sz="2200" kern="1200">
        <a:solidFill>
          <a:schemeClr val="tx1"/>
        </a:solidFill>
        <a:latin typeface="Arial" charset="0"/>
        <a:ea typeface="+mn-ea"/>
        <a:cs typeface="+mn-cs"/>
      </a:defRPr>
    </a:lvl1pPr>
    <a:lvl2pPr marL="457200" algn="l" rtl="0" fontAlgn="base">
      <a:spcBef>
        <a:spcPct val="0"/>
      </a:spcBef>
      <a:spcAft>
        <a:spcPct val="0"/>
      </a:spcAft>
      <a:defRPr sz="2200" kern="1200">
        <a:solidFill>
          <a:schemeClr val="tx1"/>
        </a:solidFill>
        <a:latin typeface="Arial" charset="0"/>
        <a:ea typeface="+mn-ea"/>
        <a:cs typeface="+mn-cs"/>
      </a:defRPr>
    </a:lvl2pPr>
    <a:lvl3pPr marL="914400" algn="l" rtl="0" fontAlgn="base">
      <a:spcBef>
        <a:spcPct val="0"/>
      </a:spcBef>
      <a:spcAft>
        <a:spcPct val="0"/>
      </a:spcAft>
      <a:defRPr sz="2200" kern="1200">
        <a:solidFill>
          <a:schemeClr val="tx1"/>
        </a:solidFill>
        <a:latin typeface="Arial" charset="0"/>
        <a:ea typeface="+mn-ea"/>
        <a:cs typeface="+mn-cs"/>
      </a:defRPr>
    </a:lvl3pPr>
    <a:lvl4pPr marL="1371600" algn="l" rtl="0" fontAlgn="base">
      <a:spcBef>
        <a:spcPct val="0"/>
      </a:spcBef>
      <a:spcAft>
        <a:spcPct val="0"/>
      </a:spcAft>
      <a:defRPr sz="2200" kern="1200">
        <a:solidFill>
          <a:schemeClr val="tx1"/>
        </a:solidFill>
        <a:latin typeface="Arial" charset="0"/>
        <a:ea typeface="+mn-ea"/>
        <a:cs typeface="+mn-cs"/>
      </a:defRPr>
    </a:lvl4pPr>
    <a:lvl5pPr marL="1828800" algn="l"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3C4"/>
    <a:srgbClr val="0066FF"/>
    <a:srgbClr val="6699FF"/>
    <a:srgbClr val="3399FF"/>
    <a:srgbClr val="C0C0C0"/>
    <a:srgbClr val="003A74"/>
    <a:srgbClr val="FFFF99"/>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698" autoAdjust="0"/>
    <p:restoredTop sz="94676" autoAdjust="0"/>
  </p:normalViewPr>
  <p:slideViewPr>
    <p:cSldViewPr>
      <p:cViewPr>
        <p:scale>
          <a:sx n="40" d="100"/>
          <a:sy n="40" d="100"/>
        </p:scale>
        <p:origin x="-640" y="-344"/>
      </p:cViewPr>
      <p:guideLst>
        <p:guide orient="horz" pos="6912"/>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7680960" y="0"/>
            <a:ext cx="7132320" cy="21945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428" tIns="122428" rIns="122428" bIns="122428"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Poster Print Size:</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This poster template is 24” high by 36” wide. It can be used to print any poster with a 2:3 aspect ratio including 36x54 and 48x72.</a:t>
            </a:r>
          </a:p>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Placeholders</a:t>
            </a:r>
            <a:r>
              <a:rPr sz="4700" dirty="0" smtClean="0">
                <a:solidFill>
                  <a:srgbClr val="7F7F7F"/>
                </a:solidFill>
                <a:latin typeface="Calibri" pitchFamily="34" charset="0"/>
                <a:cs typeface="Calibri" panose="020F0502020204030204" pitchFamily="34" charset="0"/>
              </a:rPr>
              <a:t>:</a:t>
            </a:r>
            <a:endParaRPr sz="4700" dirty="0">
              <a:solidFill>
                <a:srgbClr val="7F7F7F"/>
              </a:solidFill>
              <a:latin typeface="Calibri" pitchFamily="34" charset="0"/>
              <a:cs typeface="Calibri" panose="020F0502020204030204" pitchFamily="34" charset="0"/>
            </a:endParaRPr>
          </a:p>
          <a:p>
            <a:pPr lvl="0">
              <a:spcBef>
                <a:spcPts val="0"/>
              </a:spcBef>
              <a:spcAft>
                <a:spcPts val="1286"/>
              </a:spcAft>
            </a:pPr>
            <a:r>
              <a:rPr sz="3300" dirty="0">
                <a:solidFill>
                  <a:srgbClr val="7F7F7F"/>
                </a:solidFill>
                <a:latin typeface="Calibri" pitchFamily="34" charset="0"/>
                <a:cs typeface="Calibri" panose="020F0502020204030204" pitchFamily="34" charset="0"/>
              </a:rPr>
              <a:t>The </a:t>
            </a:r>
            <a:r>
              <a:rPr lang="en-US" sz="3300" dirty="0" smtClean="0">
                <a:solidFill>
                  <a:srgbClr val="7F7F7F"/>
                </a:solidFill>
                <a:latin typeface="Calibri" pitchFamily="34" charset="0"/>
                <a:cs typeface="Calibri" panose="020F0502020204030204" pitchFamily="34" charset="0"/>
              </a:rPr>
              <a:t>various elements included</a:t>
            </a:r>
            <a:r>
              <a:rPr sz="3300" dirty="0" smtClean="0">
                <a:solidFill>
                  <a:srgbClr val="7F7F7F"/>
                </a:solidFill>
                <a:latin typeface="Calibri" pitchFamily="34" charset="0"/>
                <a:cs typeface="Calibri" panose="020F0502020204030204" pitchFamily="34" charset="0"/>
              </a:rPr>
              <a:t> </a:t>
            </a:r>
            <a:r>
              <a:rPr sz="3300" dirty="0">
                <a:solidFill>
                  <a:srgbClr val="7F7F7F"/>
                </a:solidFill>
                <a:latin typeface="Calibri" pitchFamily="34" charset="0"/>
                <a:cs typeface="Calibri" panose="020F0502020204030204" pitchFamily="34" charset="0"/>
              </a:rPr>
              <a:t>in this </a:t>
            </a:r>
            <a:r>
              <a:rPr lang="en-US" sz="3300" dirty="0" smtClean="0">
                <a:solidFill>
                  <a:srgbClr val="7F7F7F"/>
                </a:solidFill>
                <a:latin typeface="Calibri" pitchFamily="34" charset="0"/>
                <a:cs typeface="Calibri" panose="020F0502020204030204" pitchFamily="34" charset="0"/>
              </a:rPr>
              <a:t>poster are ones</a:t>
            </a:r>
            <a:r>
              <a:rPr lang="en-US" sz="3300" baseline="0" dirty="0" smtClean="0">
                <a:solidFill>
                  <a:srgbClr val="7F7F7F"/>
                </a:solidFill>
                <a:latin typeface="Calibri" pitchFamily="34" charset="0"/>
                <a:cs typeface="Calibri" panose="020F0502020204030204" pitchFamily="34" charset="0"/>
              </a:rPr>
              <a:t> we often see in medical, research, and scientific posters.</a:t>
            </a:r>
            <a:r>
              <a:rPr sz="3300" dirty="0" smtClean="0">
                <a:solidFill>
                  <a:srgbClr val="7F7F7F"/>
                </a:solidFill>
                <a:latin typeface="Calibri" pitchFamily="34" charset="0"/>
                <a:cs typeface="Calibri" panose="020F0502020204030204" pitchFamily="34" charset="0"/>
              </a:rPr>
              <a:t> </a:t>
            </a:r>
            <a:r>
              <a:rPr lang="en-US" sz="3300" dirty="0" smtClean="0">
                <a:solidFill>
                  <a:srgbClr val="7F7F7F"/>
                </a:solidFill>
                <a:latin typeface="Calibri" pitchFamily="34" charset="0"/>
                <a:cs typeface="Calibri" panose="020F0502020204030204" pitchFamily="34" charset="0"/>
              </a:rPr>
              <a:t>Feel</a:t>
            </a:r>
            <a:r>
              <a:rPr lang="en-US" sz="3300" baseline="0" dirty="0" smtClean="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286"/>
              </a:spcAft>
            </a:pPr>
            <a:r>
              <a:rPr lang="en-US" sz="4700" dirty="0" smtClean="0">
                <a:solidFill>
                  <a:srgbClr val="7F7F7F"/>
                </a:solidFill>
                <a:latin typeface="Calibri" pitchFamily="34" charset="0"/>
                <a:cs typeface="Calibri" panose="020F0502020204030204" pitchFamily="34" charset="0"/>
              </a:rPr>
              <a:t>Image</a:t>
            </a:r>
            <a:r>
              <a:rPr lang="en-US" sz="4700" baseline="0" dirty="0" smtClean="0">
                <a:solidFill>
                  <a:srgbClr val="7F7F7F"/>
                </a:solidFill>
                <a:latin typeface="Calibri" pitchFamily="34" charset="0"/>
                <a:cs typeface="Calibri" panose="020F0502020204030204" pitchFamily="34" charset="0"/>
              </a:rPr>
              <a:t> Quality</a:t>
            </a:r>
            <a:r>
              <a:rPr lang="en-US" sz="4700" dirty="0" smtClean="0">
                <a:solidFill>
                  <a:srgbClr val="7F7F7F"/>
                </a:solidFill>
                <a:latin typeface="Calibri" pitchFamily="34" charset="0"/>
                <a:cs typeface="Calibri" panose="020F0502020204030204" pitchFamily="34" charset="0"/>
              </a:rPr>
              <a:t>:</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You can place digital photos or logo art in your poster file by selecting the </a:t>
            </a:r>
            <a:r>
              <a:rPr lang="en-US" sz="3300" b="1" dirty="0" smtClean="0">
                <a:solidFill>
                  <a:srgbClr val="7F7F7F"/>
                </a:solidFill>
                <a:latin typeface="Calibri" pitchFamily="34" charset="0"/>
                <a:cs typeface="Calibri" panose="020F0502020204030204" pitchFamily="34" charset="0"/>
              </a:rPr>
              <a:t>Insert, Picture</a:t>
            </a:r>
            <a:r>
              <a:rPr lang="en-US" sz="3300" dirty="0" smtClean="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3300" b="1" dirty="0" smtClean="0">
                <a:solidFill>
                  <a:srgbClr val="7F7F7F"/>
                </a:solidFill>
                <a:latin typeface="Calibri" pitchFamily="34" charset="0"/>
                <a:cs typeface="Calibri" panose="020F0502020204030204" pitchFamily="34" charset="0"/>
              </a:rPr>
              <a:t>150-200 pixels per inch in their final printed size</a:t>
            </a:r>
            <a:r>
              <a:rPr lang="en-US" sz="3300" dirty="0" smtClean="0">
                <a:solidFill>
                  <a:srgbClr val="7F7F7F"/>
                </a:solidFill>
                <a:latin typeface="Calibri" pitchFamily="34" charset="0"/>
                <a:cs typeface="Calibri" panose="020F0502020204030204" pitchFamily="34" charset="0"/>
              </a:rPr>
              <a:t>. For instance, a 1600 x 1200 pixel</a:t>
            </a:r>
            <a:r>
              <a:rPr lang="en-US" sz="3300" baseline="0" dirty="0" smtClean="0">
                <a:solidFill>
                  <a:srgbClr val="7F7F7F"/>
                </a:solidFill>
                <a:latin typeface="Calibri" pitchFamily="34" charset="0"/>
                <a:cs typeface="Calibri" panose="020F0502020204030204" pitchFamily="34" charset="0"/>
              </a:rPr>
              <a:t> photo will usually look fine up to </a:t>
            </a:r>
            <a:r>
              <a:rPr lang="en-US" sz="3300" dirty="0" smtClean="0">
                <a:solidFill>
                  <a:srgbClr val="7F7F7F"/>
                </a:solidFill>
                <a:latin typeface="Calibri" pitchFamily="34" charset="0"/>
                <a:cs typeface="Calibri" panose="020F0502020204030204" pitchFamily="34" charset="0"/>
              </a:rPr>
              <a:t>8“-10” wide on your printed poster.</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286"/>
              </a:spcAft>
            </a:pPr>
            <a:r>
              <a:rPr lang="en-US" sz="3300" dirty="0" smtClean="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286"/>
              </a:spcAft>
            </a:pPr>
            <a:r>
              <a:rPr lang="en-US" sz="2400" dirty="0" smtClean="0">
                <a:solidFill>
                  <a:srgbClr val="7F7F7F"/>
                </a:solidFill>
                <a:latin typeface="Calibri" pitchFamily="34" charset="0"/>
                <a:cs typeface="Calibri" panose="020F0502020204030204" pitchFamily="34" charset="0"/>
              </a:rPr>
              <a:t/>
            </a:r>
            <a:br>
              <a:rPr lang="en-US" sz="2400" dirty="0" smtClean="0">
                <a:solidFill>
                  <a:srgbClr val="7F7F7F"/>
                </a:solidFill>
                <a:latin typeface="Calibri" pitchFamily="34" charset="0"/>
                <a:cs typeface="Calibri" panose="020F0502020204030204" pitchFamily="34" charset="0"/>
              </a:rPr>
            </a:br>
            <a:r>
              <a:rPr lang="en-US" sz="2400" dirty="0" smtClean="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33467040" y="0"/>
            <a:ext cx="7132320" cy="219456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286"/>
                </a:spcAft>
              </a:pPr>
              <a:r>
                <a:rPr lang="en-US" sz="4700" dirty="0" smtClean="0">
                  <a:solidFill>
                    <a:schemeClr val="bg1">
                      <a:lumMod val="50000"/>
                    </a:schemeClr>
                  </a:solidFill>
                  <a:latin typeface="Calibri" pitchFamily="34" charset="0"/>
                  <a:cs typeface="Calibri" panose="020F0502020204030204" pitchFamily="34" charset="0"/>
                </a:rPr>
                <a:t>Change</a:t>
              </a:r>
              <a:r>
                <a:rPr lang="en-US" sz="4700" baseline="0" dirty="0" smtClean="0">
                  <a:solidFill>
                    <a:schemeClr val="bg1">
                      <a:lumMod val="50000"/>
                    </a:schemeClr>
                  </a:solidFill>
                  <a:latin typeface="Calibri" pitchFamily="34" charset="0"/>
                  <a:cs typeface="Calibri" panose="020F0502020204030204" pitchFamily="34" charset="0"/>
                </a:rPr>
                <a:t> Color Theme</a:t>
              </a:r>
              <a:r>
                <a:rPr lang="en-US" sz="4700" dirty="0" smtClean="0">
                  <a:solidFill>
                    <a:schemeClr val="bg1">
                      <a:lumMod val="50000"/>
                    </a:schemeClr>
                  </a:solidFill>
                  <a:latin typeface="Calibri" pitchFamily="34" charset="0"/>
                  <a:cs typeface="Calibri" panose="020F0502020204030204" pitchFamily="34" charset="0"/>
                </a:rPr>
                <a:t>:</a:t>
              </a:r>
              <a:endParaRPr sz="4700" dirty="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dirty="0" smtClean="0">
                  <a:solidFill>
                    <a:schemeClr val="bg1">
                      <a:lumMod val="50000"/>
                    </a:schemeClr>
                  </a:solidFill>
                  <a:latin typeface="Calibri" pitchFamily="34" charset="0"/>
                  <a:cs typeface="Calibri" panose="020F0502020204030204" pitchFamily="34" charset="0"/>
                </a:rPr>
                <a:t>This template is designed to use the built-in color themes in</a:t>
              </a:r>
              <a:r>
                <a:rPr lang="en-US" sz="3300" baseline="0" dirty="0" smtClean="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To change the color theme, select the </a:t>
              </a:r>
              <a:r>
                <a:rPr lang="en-US" sz="3300" b="1" baseline="0" dirty="0" smtClean="0">
                  <a:solidFill>
                    <a:schemeClr val="bg1">
                      <a:lumMod val="50000"/>
                    </a:schemeClr>
                  </a:solidFill>
                  <a:latin typeface="Calibri" pitchFamily="34" charset="0"/>
                  <a:cs typeface="Calibri" panose="020F0502020204030204" pitchFamily="34" charset="0"/>
                </a:rPr>
                <a:t>Design</a:t>
              </a:r>
              <a:r>
                <a:rPr lang="en-US" sz="3300" baseline="0" dirty="0" smtClean="0">
                  <a:solidFill>
                    <a:schemeClr val="bg1">
                      <a:lumMod val="50000"/>
                    </a:schemeClr>
                  </a:solidFill>
                  <a:latin typeface="Calibri" pitchFamily="34" charset="0"/>
                  <a:cs typeface="Calibri" panose="020F0502020204030204" pitchFamily="34" charset="0"/>
                </a:rPr>
                <a:t> tab, then select the </a:t>
              </a:r>
              <a:r>
                <a:rPr lang="en-US" sz="3300" b="1" baseline="0" dirty="0" smtClean="0">
                  <a:solidFill>
                    <a:schemeClr val="bg1">
                      <a:lumMod val="50000"/>
                    </a:schemeClr>
                  </a:solidFill>
                  <a:latin typeface="Calibri" pitchFamily="34" charset="0"/>
                  <a:cs typeface="Calibri" panose="020F0502020204030204" pitchFamily="34" charset="0"/>
                </a:rPr>
                <a:t>Colors</a:t>
              </a:r>
              <a:r>
                <a:rPr lang="en-US" sz="3300" baseline="0" dirty="0" smtClean="0">
                  <a:solidFill>
                    <a:schemeClr val="bg1">
                      <a:lumMod val="50000"/>
                    </a:schemeClr>
                  </a:solidFill>
                  <a:latin typeface="Calibri" pitchFamily="34" charset="0"/>
                  <a:cs typeface="Calibri" panose="020F0502020204030204" pitchFamily="34" charset="0"/>
                </a:rPr>
                <a:t> drop-down list.</a:t>
              </a:r>
            </a:p>
            <a:p>
              <a:pPr lvl="0">
                <a:spcBef>
                  <a:spcPts val="0"/>
                </a:spcBef>
                <a:spcAft>
                  <a:spcPts val="1286"/>
                </a:spcAft>
              </a:pPr>
              <a:endParaRPr lang="en-US" sz="48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286"/>
                </a:spcAft>
              </a:pPr>
              <a:r>
                <a:rPr lang="en-US" sz="4700" dirty="0" smtClean="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286"/>
                </a:spcAft>
              </a:pPr>
              <a:r>
                <a:rPr lang="en-US" sz="3300" dirty="0" smtClean="0">
                  <a:solidFill>
                    <a:schemeClr val="bg1">
                      <a:lumMod val="50000"/>
                    </a:schemeClr>
                  </a:solidFill>
                  <a:latin typeface="Calibri" pitchFamily="34" charset="0"/>
                  <a:cs typeface="Calibri" panose="020F0502020204030204" pitchFamily="34" charset="0"/>
                </a:rPr>
                <a:t>Once your poster file is ready, visit</a:t>
              </a:r>
              <a:r>
                <a:rPr lang="en-US" sz="3300" baseline="0" dirty="0" smtClean="0">
                  <a:solidFill>
                    <a:schemeClr val="bg1">
                      <a:lumMod val="50000"/>
                    </a:schemeClr>
                  </a:solidFill>
                  <a:latin typeface="Calibri" pitchFamily="34" charset="0"/>
                  <a:cs typeface="Calibri" panose="020F0502020204030204" pitchFamily="34" charset="0"/>
                </a:rPr>
                <a:t> </a:t>
              </a:r>
              <a:r>
                <a:rPr lang="en-US" sz="3300" b="1" baseline="0" dirty="0" smtClean="0">
                  <a:solidFill>
                    <a:schemeClr val="bg1">
                      <a:lumMod val="50000"/>
                    </a:schemeClr>
                  </a:solidFill>
                  <a:latin typeface="Calibri" pitchFamily="34" charset="0"/>
                  <a:cs typeface="Calibri" panose="020F0502020204030204" pitchFamily="34" charset="0"/>
                </a:rPr>
                <a:t>www.genigraphics.com</a:t>
              </a:r>
              <a:r>
                <a:rPr lang="en-US" sz="3300" baseline="0" dirty="0" smtClean="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286"/>
                </a:spcAft>
              </a:pPr>
              <a:r>
                <a:rPr lang="en-US" sz="3300" baseline="0" dirty="0" smtClean="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3300" baseline="0" dirty="0" smtClean="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3300" baseline="0" dirty="0" smtClean="0">
                  <a:solidFill>
                    <a:schemeClr val="bg1">
                      <a:lumMod val="50000"/>
                    </a:schemeClr>
                  </a:solidFill>
                  <a:latin typeface="Calibri" pitchFamily="34" charset="0"/>
                  <a:cs typeface="Calibri" panose="020F0502020204030204" pitchFamily="34" charset="0"/>
                </a:rPr>
                <a:t>US and Canada:  1-800-790-4001</a:t>
              </a:r>
              <a:br>
                <a:rPr lang="en-US" sz="3300" baseline="0" dirty="0" smtClean="0">
                  <a:solidFill>
                    <a:schemeClr val="bg1">
                      <a:lumMod val="50000"/>
                    </a:schemeClr>
                  </a:solidFill>
                  <a:latin typeface="Calibri" pitchFamily="34" charset="0"/>
                  <a:cs typeface="Calibri" panose="020F0502020204030204" pitchFamily="34" charset="0"/>
                </a:rPr>
              </a:br>
              <a:r>
                <a:rPr lang="en-US" sz="3300" baseline="0" dirty="0" smtClean="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2400" dirty="0" smtClean="0">
                  <a:solidFill>
                    <a:schemeClr val="bg1">
                      <a:lumMod val="50000"/>
                    </a:schemeClr>
                  </a:solidFill>
                  <a:latin typeface="Calibri" pitchFamily="34" charset="0"/>
                  <a:cs typeface="Calibri" panose="020F0502020204030204" pitchFamily="34" charset="0"/>
                </a:rPr>
                <a:t/>
              </a:r>
              <a:br>
                <a:rPr lang="en-US" sz="2400" dirty="0" smtClean="0">
                  <a:solidFill>
                    <a:schemeClr val="bg1">
                      <a:lumMod val="50000"/>
                    </a:schemeClr>
                  </a:solidFill>
                  <a:latin typeface="Calibri" pitchFamily="34" charset="0"/>
                  <a:cs typeface="Calibri" panose="020F0502020204030204" pitchFamily="34" charset="0"/>
                </a:rPr>
              </a:br>
              <a:r>
                <a:rPr lang="en-US" sz="2400" dirty="0" smtClean="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spTree>
    <p:extLst>
      <p:ext uri="{BB962C8B-B14F-4D97-AF65-F5344CB8AC3E}">
        <p14:creationId xmlns:p14="http://schemas.microsoft.com/office/powerpoint/2010/main" val="3309477695"/>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3656013"/>
            <a:ext cx="5484813" cy="1828165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5484813" y="0"/>
            <a:ext cx="27422475" cy="36560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5484813" y="3656013"/>
            <a:ext cx="27422475" cy="1828165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5484813" y="0"/>
            <a:ext cx="0" cy="219392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3657600"/>
            <a:ext cx="32907288"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508200" y="21683472"/>
            <a:ext cx="5297435" cy="1859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tiff"/><Relationship Id="rId5" Type="http://schemas.openxmlformats.org/officeDocument/2006/relationships/image" Target="../media/image6.tiff"/><Relationship Id="rId6" Type="http://schemas.openxmlformats.org/officeDocument/2006/relationships/image" Target="../media/image7.tiff"/><Relationship Id="rId1" Type="http://schemas.openxmlformats.org/officeDocument/2006/relationships/slideLayout" Target="../slideLayouts/slideLayout1.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Text Box 122"/>
          <p:cNvSpPr txBox="1">
            <a:spLocks noChangeArrowheads="1"/>
          </p:cNvSpPr>
          <p:nvPr/>
        </p:nvSpPr>
        <p:spPr bwMode="auto">
          <a:xfrm>
            <a:off x="5495925" y="705399"/>
            <a:ext cx="27422475"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2880" tIns="182880" rIns="182880" bIns="182880">
            <a:spAutoFit/>
          </a:bodyPr>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6600" b="1" dirty="0" smtClean="0">
                <a:solidFill>
                  <a:schemeClr val="bg1"/>
                </a:solidFill>
                <a:latin typeface="Calibri" pitchFamily="34" charset="0"/>
              </a:rPr>
              <a:t>We the People: A High School Civics Project</a:t>
            </a:r>
            <a:endParaRPr lang="en-US" sz="6600" b="1" dirty="0">
              <a:solidFill>
                <a:schemeClr val="bg1"/>
              </a:solidFill>
              <a:latin typeface="Calibri" pitchFamily="34" charset="0"/>
            </a:endParaRPr>
          </a:p>
        </p:txBody>
      </p:sp>
      <p:sp>
        <p:nvSpPr>
          <p:cNvPr id="2171" name="Text Box 123"/>
          <p:cNvSpPr txBox="1">
            <a:spLocks noChangeArrowheads="1"/>
          </p:cNvSpPr>
          <p:nvPr/>
        </p:nvSpPr>
        <p:spPr bwMode="auto">
          <a:xfrm>
            <a:off x="5439660" y="1913194"/>
            <a:ext cx="27422475" cy="152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4000" dirty="0" smtClean="0">
                <a:solidFill>
                  <a:schemeClr val="bg1"/>
                </a:solidFill>
                <a:latin typeface="Calibri" pitchFamily="34" charset="0"/>
              </a:rPr>
              <a:t>Taylor Dadmun, M. Ed. Candidate, B.S. Political Science</a:t>
            </a:r>
            <a:br>
              <a:rPr lang="en-US" sz="4000" dirty="0" smtClean="0">
                <a:solidFill>
                  <a:schemeClr val="bg1"/>
                </a:solidFill>
                <a:latin typeface="Calibri" pitchFamily="34" charset="0"/>
              </a:rPr>
            </a:br>
            <a:r>
              <a:rPr lang="en-US" sz="4000" dirty="0" smtClean="0">
                <a:solidFill>
                  <a:schemeClr val="bg1"/>
                </a:solidFill>
                <a:latin typeface="Calibri" pitchFamily="34" charset="0"/>
              </a:rPr>
              <a:t>University of Massachusetts Amherst College of Education</a:t>
            </a:r>
          </a:p>
        </p:txBody>
      </p:sp>
      <p:sp>
        <p:nvSpPr>
          <p:cNvPr id="2178" name="Text Box 130"/>
          <p:cNvSpPr txBox="1">
            <a:spLocks noChangeArrowheads="1"/>
          </p:cNvSpPr>
          <p:nvPr/>
        </p:nvSpPr>
        <p:spPr bwMode="auto">
          <a:xfrm>
            <a:off x="14872596" y="3756833"/>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smtClean="0">
                <a:latin typeface="Calibri" pitchFamily="34" charset="0"/>
              </a:rPr>
              <a:t>The Program</a:t>
            </a:r>
            <a:endParaRPr lang="en-US" sz="4000" b="1" dirty="0">
              <a:latin typeface="Calibri" pitchFamily="34" charset="0"/>
            </a:endParaRPr>
          </a:p>
        </p:txBody>
      </p:sp>
      <p:sp>
        <p:nvSpPr>
          <p:cNvPr id="2179" name="Text Box 131"/>
          <p:cNvSpPr txBox="1">
            <a:spLocks noChangeArrowheads="1"/>
          </p:cNvSpPr>
          <p:nvPr/>
        </p:nvSpPr>
        <p:spPr bwMode="auto">
          <a:xfrm>
            <a:off x="5566300" y="14807767"/>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smtClean="0">
                <a:latin typeface="Calibri" pitchFamily="34" charset="0"/>
              </a:rPr>
              <a:t>The Students</a:t>
            </a:r>
            <a:endParaRPr lang="en-US" sz="4000" b="1" dirty="0">
              <a:latin typeface="Calibri" pitchFamily="34" charset="0"/>
            </a:endParaRPr>
          </a:p>
        </p:txBody>
      </p:sp>
      <p:sp>
        <p:nvSpPr>
          <p:cNvPr id="2181" name="Text Box 133"/>
          <p:cNvSpPr txBox="1">
            <a:spLocks noChangeArrowheads="1"/>
          </p:cNvSpPr>
          <p:nvPr/>
        </p:nvSpPr>
        <p:spPr bwMode="auto">
          <a:xfrm>
            <a:off x="23995063" y="15646888"/>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smtClean="0">
                <a:latin typeface="Calibri" pitchFamily="34" charset="0"/>
              </a:rPr>
              <a:t>The Findings</a:t>
            </a:r>
            <a:endParaRPr lang="en-US" sz="4000" b="1" dirty="0">
              <a:latin typeface="Calibri" pitchFamily="34" charset="0"/>
            </a:endParaRPr>
          </a:p>
        </p:txBody>
      </p:sp>
      <p:sp>
        <p:nvSpPr>
          <p:cNvPr id="2182" name="Text Box 134"/>
          <p:cNvSpPr txBox="1">
            <a:spLocks noChangeArrowheads="1"/>
          </p:cNvSpPr>
          <p:nvPr/>
        </p:nvSpPr>
        <p:spPr bwMode="auto">
          <a:xfrm>
            <a:off x="23995063" y="3656013"/>
            <a:ext cx="8226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smtClean="0">
                <a:latin typeface="Calibri" pitchFamily="34" charset="0"/>
              </a:rPr>
              <a:t>Implementation of PBL</a:t>
            </a:r>
            <a:endParaRPr lang="en-US" sz="4000" b="1" dirty="0">
              <a:latin typeface="Calibri" pitchFamily="34" charset="0"/>
            </a:endParaRPr>
          </a:p>
        </p:txBody>
      </p:sp>
      <p:sp>
        <p:nvSpPr>
          <p:cNvPr id="2183" name="Text Box 135"/>
          <p:cNvSpPr txBox="1">
            <a:spLocks noChangeArrowheads="1"/>
          </p:cNvSpPr>
          <p:nvPr/>
        </p:nvSpPr>
        <p:spPr bwMode="auto">
          <a:xfrm>
            <a:off x="5439660" y="3756833"/>
            <a:ext cx="822801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smtClean="0">
                <a:latin typeface="Calibri" pitchFamily="34" charset="0"/>
              </a:rPr>
              <a:t>Goals</a:t>
            </a:r>
            <a:endParaRPr lang="en-US" sz="4000" b="1" dirty="0">
              <a:latin typeface="Calibri" pitchFamily="34" charset="0"/>
            </a:endParaRPr>
          </a:p>
        </p:txBody>
      </p:sp>
      <p:sp>
        <p:nvSpPr>
          <p:cNvPr id="2231" name="Text Box 183"/>
          <p:cNvSpPr txBox="1">
            <a:spLocks noChangeArrowheads="1"/>
          </p:cNvSpPr>
          <p:nvPr/>
        </p:nvSpPr>
        <p:spPr bwMode="auto">
          <a:xfrm>
            <a:off x="457200" y="17830800"/>
            <a:ext cx="457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dirty="0">
                <a:solidFill>
                  <a:schemeClr val="bg1"/>
                </a:solidFill>
                <a:latin typeface="Calibri" pitchFamily="34" charset="0"/>
              </a:rPr>
              <a:t>CONTACT</a:t>
            </a:r>
          </a:p>
        </p:txBody>
      </p:sp>
      <p:sp>
        <p:nvSpPr>
          <p:cNvPr id="2236" name="Text Box 188"/>
          <p:cNvSpPr txBox="1">
            <a:spLocks noChangeArrowheads="1"/>
          </p:cNvSpPr>
          <p:nvPr/>
        </p:nvSpPr>
        <p:spPr bwMode="auto">
          <a:xfrm>
            <a:off x="457200" y="18880138"/>
            <a:ext cx="4572000" cy="1477328"/>
          </a:xfrm>
          <a:prstGeom prst="rect">
            <a:avLst/>
          </a:prstGeom>
          <a:solidFill>
            <a:schemeClr val="accent1">
              <a:lumMod val="75000"/>
            </a:schemeClr>
          </a:solidFill>
          <a:ln>
            <a:noFill/>
          </a:ln>
          <a:effectLst/>
        </p:spPr>
        <p:txBody>
          <a:bodyPr lIns="228600" tIns="228600" rIns="228600" bIns="228600">
            <a:spAutoFit/>
          </a:bodyPr>
          <a:lstStyle/>
          <a:p>
            <a:r>
              <a:rPr lang="en-US" dirty="0" smtClean="0">
                <a:solidFill>
                  <a:schemeClr val="bg1"/>
                </a:solidFill>
                <a:latin typeface="Calibri" pitchFamily="34" charset="0"/>
              </a:rPr>
              <a:t>Taylor Dadmun</a:t>
            </a:r>
            <a:endParaRPr lang="en-US" dirty="0">
              <a:solidFill>
                <a:schemeClr val="bg1"/>
              </a:solidFill>
              <a:latin typeface="Calibri" pitchFamily="34" charset="0"/>
            </a:endParaRPr>
          </a:p>
          <a:p>
            <a:r>
              <a:rPr lang="en-US" dirty="0" smtClean="0">
                <a:solidFill>
                  <a:schemeClr val="bg1"/>
                </a:solidFill>
                <a:latin typeface="Calibri" pitchFamily="34" charset="0"/>
              </a:rPr>
              <a:t>Bridges to the Future</a:t>
            </a:r>
            <a:endParaRPr lang="en-US" dirty="0">
              <a:solidFill>
                <a:schemeClr val="bg1"/>
              </a:solidFill>
              <a:latin typeface="Calibri" pitchFamily="34" charset="0"/>
            </a:endParaRPr>
          </a:p>
          <a:p>
            <a:r>
              <a:rPr lang="en-US" dirty="0" err="1" smtClean="0">
                <a:solidFill>
                  <a:schemeClr val="bg1"/>
                </a:solidFill>
                <a:latin typeface="Calibri" pitchFamily="34" charset="0"/>
              </a:rPr>
              <a:t>tcdadmun@umass.edu</a:t>
            </a:r>
            <a:endParaRPr lang="en-US" dirty="0">
              <a:solidFill>
                <a:schemeClr val="bg1"/>
              </a:solidFill>
              <a:latin typeface="Calibri" pitchFamily="34" charset="0"/>
            </a:endParaRPr>
          </a:p>
        </p:txBody>
      </p:sp>
      <p:sp>
        <p:nvSpPr>
          <p:cNvPr id="2237" name="Text Box 189"/>
          <p:cNvSpPr txBox="1">
            <a:spLocks noChangeArrowheads="1"/>
          </p:cNvSpPr>
          <p:nvPr/>
        </p:nvSpPr>
        <p:spPr bwMode="auto">
          <a:xfrm>
            <a:off x="297770" y="4573494"/>
            <a:ext cx="4572000" cy="7386638"/>
          </a:xfrm>
          <a:prstGeom prst="rect">
            <a:avLst/>
          </a:prstGeom>
          <a:solidFill>
            <a:schemeClr val="accent1">
              <a:lumMod val="75000"/>
            </a:schemeClr>
          </a:solidFill>
          <a:ln>
            <a:noFill/>
          </a:ln>
          <a:effectLst/>
        </p:spPr>
        <p:txBody>
          <a:bodyPr lIns="182880" tIns="182880" rIns="182880" bIns="182880">
            <a:spAutoFit/>
          </a:bodyPr>
          <a:lstStyle/>
          <a:p>
            <a:pPr lvl="0" defTabSz="4023067" fontAlgn="auto">
              <a:spcBef>
                <a:spcPts val="0"/>
              </a:spcBef>
              <a:spcAft>
                <a:spcPts val="0"/>
              </a:spcAft>
            </a:pPr>
            <a:r>
              <a:rPr lang="en-US" sz="2400" dirty="0" smtClean="0">
                <a:solidFill>
                  <a:schemeClr val="bg1"/>
                </a:solidFill>
                <a:latin typeface="Calibri" pitchFamily="34" charset="0"/>
              </a:rPr>
              <a:t>In the We the People program, students will immerse themselves in civics education with an authentic learning model. They competed in the MA state competition and will later be competing at the National level at the end of April. The following is the research of their growth and development, both social-emotionally and content-wise.</a:t>
            </a:r>
          </a:p>
          <a:p>
            <a:pPr lvl="0" defTabSz="4023067" fontAlgn="auto">
              <a:spcBef>
                <a:spcPts val="0"/>
              </a:spcBef>
              <a:spcAft>
                <a:spcPts val="0"/>
              </a:spcAft>
            </a:pPr>
            <a:endParaRPr lang="en-US" sz="2400" dirty="0">
              <a:solidFill>
                <a:schemeClr val="bg1"/>
              </a:solidFill>
              <a:latin typeface="Calibri" pitchFamily="34" charset="0"/>
            </a:endParaRPr>
          </a:p>
          <a:p>
            <a:pPr lvl="0" defTabSz="4023067" fontAlgn="auto">
              <a:spcBef>
                <a:spcPts val="0"/>
              </a:spcBef>
              <a:spcAft>
                <a:spcPts val="0"/>
              </a:spcAft>
            </a:pPr>
            <a:r>
              <a:rPr lang="en-US" sz="2400" dirty="0" smtClean="0">
                <a:solidFill>
                  <a:schemeClr val="bg1"/>
                </a:solidFill>
                <a:latin typeface="Calibri" pitchFamily="34" charset="0"/>
              </a:rPr>
              <a:t>Through this program, the students became engaged with material dealing with topics such as immigration, free speech in schools, the value of civic virtue, and the intention of the Founders in writing the Constitution.  </a:t>
            </a:r>
            <a:endParaRPr lang="en-US" sz="2400" dirty="0">
              <a:solidFill>
                <a:schemeClr val="bg1"/>
              </a:solidFill>
              <a:latin typeface="Calibri" pitchFamily="34" charset="0"/>
            </a:endParaRPr>
          </a:p>
        </p:txBody>
      </p:sp>
      <p:sp>
        <p:nvSpPr>
          <p:cNvPr id="2238" name="Text Box 190"/>
          <p:cNvSpPr txBox="1">
            <a:spLocks noChangeArrowheads="1"/>
          </p:cNvSpPr>
          <p:nvPr/>
        </p:nvSpPr>
        <p:spPr bwMode="auto">
          <a:xfrm>
            <a:off x="5767874" y="4616256"/>
            <a:ext cx="7953901" cy="5324535"/>
          </a:xfrm>
          <a:prstGeom prst="rect">
            <a:avLst/>
          </a:prstGeom>
          <a:solidFill>
            <a:schemeClr val="bg1"/>
          </a:solidFill>
          <a:ln>
            <a:noFill/>
          </a:ln>
          <a:effectLst/>
        </p:spPr>
        <p:txBody>
          <a:bodyPr wrap="square" lIns="182880" tIns="182880" rIns="182880" bIns="182880">
            <a:spAutoFit/>
          </a:bodyPr>
          <a:lstStyle/>
          <a:p>
            <a:pPr lvl="0" defTabSz="4023067" fontAlgn="auto">
              <a:spcBef>
                <a:spcPts val="0"/>
              </a:spcBef>
              <a:spcAft>
                <a:spcPts val="0"/>
              </a:spcAft>
            </a:pPr>
            <a:r>
              <a:rPr lang="en-US" sz="2300" dirty="0"/>
              <a:t>These students are meeting in daily study groups aimed at deepening their understanding of their specific area of focus on the Constitution with an aim at winning the state championship. This involves a complex understanding of the Constitution, its Framers, and Case Law in relation to a series of three questions they must also write a speech for</a:t>
            </a:r>
            <a:r>
              <a:rPr lang="en-US" sz="2300" dirty="0" smtClean="0"/>
              <a:t>.</a:t>
            </a:r>
          </a:p>
          <a:p>
            <a:pPr lvl="0" defTabSz="4023067" fontAlgn="auto">
              <a:spcBef>
                <a:spcPts val="0"/>
              </a:spcBef>
              <a:spcAft>
                <a:spcPts val="0"/>
              </a:spcAft>
            </a:pPr>
            <a:r>
              <a:rPr lang="en-US" sz="2300" dirty="0"/>
              <a:t>The issues the students are delving into are ones that directly affect their lives or the lives of their friends/families--i.e. Students’ free speech rights in public schools, immigration policies and reforms, rights of the accused in a criminal trial, etc. They </a:t>
            </a:r>
            <a:r>
              <a:rPr lang="en-US" sz="2300" dirty="0" smtClean="0"/>
              <a:t>presented </a:t>
            </a:r>
            <a:r>
              <a:rPr lang="en-US" sz="2300" dirty="0"/>
              <a:t>to real lawyers, judges, and state legislators at the </a:t>
            </a:r>
            <a:r>
              <a:rPr lang="en-US" sz="2300" dirty="0" smtClean="0"/>
              <a:t>competition, where they won. </a:t>
            </a:r>
            <a:r>
              <a:rPr lang="en-US" sz="2300" dirty="0"/>
              <a:t>It hones public speaking and presentation skills as well.</a:t>
            </a:r>
            <a:endParaRPr lang="en-US" sz="2300" dirty="0">
              <a:solidFill>
                <a:prstClr val="black"/>
              </a:solidFill>
              <a:latin typeface="Calibri" pitchFamily="34" charset="0"/>
            </a:endParaRPr>
          </a:p>
        </p:txBody>
      </p:sp>
      <p:sp>
        <p:nvSpPr>
          <p:cNvPr id="2239" name="Text Box 191"/>
          <p:cNvSpPr txBox="1">
            <a:spLocks noChangeArrowheads="1"/>
          </p:cNvSpPr>
          <p:nvPr/>
        </p:nvSpPr>
        <p:spPr bwMode="auto">
          <a:xfrm>
            <a:off x="23951293" y="4572000"/>
            <a:ext cx="8852004" cy="6740307"/>
          </a:xfrm>
          <a:prstGeom prst="rect">
            <a:avLst/>
          </a:prstGeom>
          <a:solidFill>
            <a:schemeClr val="bg1"/>
          </a:solidFill>
          <a:ln>
            <a:noFill/>
          </a:ln>
          <a:effectLst/>
        </p:spPr>
        <p:txBody>
          <a:bodyPr wrap="square" lIns="182880" tIns="182880" rIns="182880" bIns="182880">
            <a:spAutoFit/>
          </a:bodyPr>
          <a:lstStyle/>
          <a:p>
            <a:r>
              <a:rPr lang="en-US" sz="2300" b="1" dirty="0"/>
              <a:t>Challenging </a:t>
            </a:r>
            <a:r>
              <a:rPr lang="en-US" sz="2300" b="1" dirty="0" smtClean="0"/>
              <a:t>Question</a:t>
            </a:r>
            <a:r>
              <a:rPr lang="en-US" sz="2300" dirty="0" smtClean="0"/>
              <a:t>: Each </a:t>
            </a:r>
            <a:r>
              <a:rPr lang="en-US" sz="2300" dirty="0"/>
              <a:t>student trio is tasked with answering/studying three different complex Constitutional questions</a:t>
            </a:r>
          </a:p>
          <a:p>
            <a:r>
              <a:rPr lang="en-US" sz="2300" b="1" dirty="0"/>
              <a:t>Sustained </a:t>
            </a:r>
            <a:r>
              <a:rPr lang="en-US" sz="2300" b="1" dirty="0" smtClean="0"/>
              <a:t>Inquiry</a:t>
            </a:r>
            <a:r>
              <a:rPr lang="en-US" sz="2300" dirty="0" smtClean="0"/>
              <a:t>: The </a:t>
            </a:r>
            <a:r>
              <a:rPr lang="en-US" sz="2300" dirty="0"/>
              <a:t>students have been focused on their same three questions the entirety of the semester</a:t>
            </a:r>
          </a:p>
          <a:p>
            <a:r>
              <a:rPr lang="en-US" sz="2300" b="1" dirty="0" smtClean="0"/>
              <a:t>Authenticity</a:t>
            </a:r>
            <a:r>
              <a:rPr lang="en-US" sz="2300" dirty="0" smtClean="0"/>
              <a:t>: These </a:t>
            </a:r>
            <a:r>
              <a:rPr lang="en-US" sz="2300" dirty="0"/>
              <a:t>questions have very real world applications for the students, and real-world skills like public speaking and debate are improved. </a:t>
            </a:r>
          </a:p>
          <a:p>
            <a:r>
              <a:rPr lang="en-US" sz="2300" b="1" dirty="0"/>
              <a:t>Student Voice and </a:t>
            </a:r>
            <a:r>
              <a:rPr lang="en-US" sz="2300" b="1" dirty="0" smtClean="0"/>
              <a:t>Choice</a:t>
            </a:r>
            <a:r>
              <a:rPr lang="en-US" sz="2300" dirty="0" smtClean="0"/>
              <a:t>: Students </a:t>
            </a:r>
            <a:r>
              <a:rPr lang="en-US" sz="2300" dirty="0"/>
              <a:t>were presented with the questions at the start of the semester and able to choose which resonate with them most.</a:t>
            </a:r>
          </a:p>
          <a:p>
            <a:r>
              <a:rPr lang="en-US" sz="2300" b="1" dirty="0" smtClean="0"/>
              <a:t>Reflection</a:t>
            </a:r>
            <a:r>
              <a:rPr lang="en-US" sz="2300" dirty="0" smtClean="0"/>
              <a:t>: Questions </a:t>
            </a:r>
            <a:r>
              <a:rPr lang="en-US" sz="2300" dirty="0"/>
              <a:t>require students to reflect on their own opinions. Daily check-ins for progress and where to do next are done. </a:t>
            </a:r>
          </a:p>
          <a:p>
            <a:r>
              <a:rPr lang="en-US" sz="2300" b="1" dirty="0"/>
              <a:t>Critique and </a:t>
            </a:r>
            <a:r>
              <a:rPr lang="en-US" sz="2300" b="1" dirty="0" smtClean="0"/>
              <a:t>Revision</a:t>
            </a:r>
            <a:r>
              <a:rPr lang="en-US" sz="2300" dirty="0" smtClean="0"/>
              <a:t>: Students </a:t>
            </a:r>
            <a:r>
              <a:rPr lang="en-US" sz="2300" dirty="0"/>
              <a:t>frequently participate in practice hearings to get feedback and areas of improvement</a:t>
            </a:r>
          </a:p>
          <a:p>
            <a:r>
              <a:rPr lang="en-US" sz="2300" b="1" dirty="0"/>
              <a:t>Public </a:t>
            </a:r>
            <a:r>
              <a:rPr lang="en-US" sz="2300" b="1" dirty="0" smtClean="0"/>
              <a:t>Product</a:t>
            </a:r>
            <a:r>
              <a:rPr lang="en-US" sz="2300" dirty="0" smtClean="0"/>
              <a:t>: In </a:t>
            </a:r>
            <a:r>
              <a:rPr lang="en-US" sz="2300" dirty="0"/>
              <a:t>January, students presented their speeches and knowledge to judges, lawyers, and </a:t>
            </a:r>
            <a:r>
              <a:rPr lang="en-US" sz="2300" dirty="0" smtClean="0"/>
              <a:t>experts.</a:t>
            </a:r>
            <a:endParaRPr lang="en-US" sz="2300" dirty="0">
              <a:solidFill>
                <a:prstClr val="black"/>
              </a:solidFill>
              <a:latin typeface="Calibri" pitchFamily="34" charset="0"/>
            </a:endParaRPr>
          </a:p>
        </p:txBody>
      </p:sp>
      <p:sp>
        <p:nvSpPr>
          <p:cNvPr id="2240" name="Text Box 192"/>
          <p:cNvSpPr txBox="1">
            <a:spLocks noChangeArrowheads="1"/>
          </p:cNvSpPr>
          <p:nvPr/>
        </p:nvSpPr>
        <p:spPr bwMode="auto">
          <a:xfrm>
            <a:off x="5890328" y="15694650"/>
            <a:ext cx="7578373" cy="5324535"/>
          </a:xfrm>
          <a:prstGeom prst="rect">
            <a:avLst/>
          </a:prstGeom>
          <a:solidFill>
            <a:schemeClr val="bg1"/>
          </a:solidFill>
          <a:ln>
            <a:noFill/>
          </a:ln>
          <a:effectLst/>
        </p:spPr>
        <p:txBody>
          <a:bodyPr wrap="square" lIns="182880" tIns="182880" rIns="182880" bIns="182880">
            <a:spAutoFit/>
          </a:bodyPr>
          <a:lstStyle/>
          <a:p>
            <a:pPr lvl="1"/>
            <a:r>
              <a:rPr lang="en-US" sz="2300" dirty="0" smtClean="0"/>
              <a:t>These </a:t>
            </a:r>
            <a:r>
              <a:rPr lang="en-US" sz="2300" dirty="0"/>
              <a:t>students were in the civics class I was co-teaching, We the People. They often came before or stayed after school to work on studying for the class and the state competition in </a:t>
            </a:r>
            <a:r>
              <a:rPr lang="en-US" sz="2300" dirty="0" smtClean="0"/>
              <a:t>January</a:t>
            </a:r>
          </a:p>
          <a:p>
            <a:pPr lvl="1"/>
            <a:r>
              <a:rPr lang="en-US" sz="2300" dirty="0"/>
              <a:t>The first group of them were six seniors, three boys and three girls. They are very high-achieving, but many of them have varying degrees of difficulties at home that tend to hamper them in some way. By the end of the try, the majority of the junior/senior level class was present for the meetings before/after </a:t>
            </a:r>
            <a:r>
              <a:rPr lang="en-US" sz="2300" dirty="0" smtClean="0"/>
              <a:t>school</a:t>
            </a:r>
            <a:r>
              <a:rPr lang="en-US" sz="2300" dirty="0"/>
              <a:t> </a:t>
            </a:r>
            <a:r>
              <a:rPr lang="en-US" sz="2300" dirty="0" smtClean="0"/>
              <a:t>to prepare for the state competition. </a:t>
            </a:r>
            <a:r>
              <a:rPr lang="en-US" sz="2300" dirty="0"/>
              <a:t>It is formatted as a Congressional Hearing, in that they give a 4 minute speech and 6 minutes of cold questioning, leading to a great need for preparation.</a:t>
            </a:r>
          </a:p>
        </p:txBody>
      </p:sp>
      <p:sp>
        <p:nvSpPr>
          <p:cNvPr id="2241" name="Text Box 193"/>
          <p:cNvSpPr txBox="1">
            <a:spLocks noChangeArrowheads="1"/>
          </p:cNvSpPr>
          <p:nvPr/>
        </p:nvSpPr>
        <p:spPr bwMode="auto">
          <a:xfrm>
            <a:off x="24127619" y="16494869"/>
            <a:ext cx="8499352" cy="5324535"/>
          </a:xfrm>
          <a:prstGeom prst="rect">
            <a:avLst/>
          </a:prstGeom>
          <a:solidFill>
            <a:schemeClr val="bg1"/>
          </a:solidFill>
          <a:ln>
            <a:noFill/>
          </a:ln>
          <a:effectLst/>
        </p:spPr>
        <p:txBody>
          <a:bodyPr wrap="square" lIns="182880" tIns="182880" rIns="182880" bIns="182880">
            <a:spAutoFit/>
          </a:bodyPr>
          <a:lstStyle/>
          <a:p>
            <a:pPr lvl="0" defTabSz="4023067" fontAlgn="auto">
              <a:spcBef>
                <a:spcPts val="0"/>
              </a:spcBef>
              <a:spcAft>
                <a:spcPts val="0"/>
              </a:spcAft>
            </a:pPr>
            <a:r>
              <a:rPr lang="en-US" sz="2300" dirty="0" smtClean="0"/>
              <a:t>Based on a set rubric from the Center for Civic Education, these </a:t>
            </a:r>
            <a:r>
              <a:rPr lang="en-US" sz="2300" dirty="0"/>
              <a:t>students have grown exponentially in their public speaking and confidence. They are able to succinctly and eloquently debate complex constitutional problems, all while basing it strictly in evidence and fact. Seeing their growth, especially in aspects many of them felt impossible back in September has been so rewarding to witness</a:t>
            </a:r>
            <a:r>
              <a:rPr lang="en-US" sz="2300" dirty="0" smtClean="0"/>
              <a:t>.</a:t>
            </a:r>
          </a:p>
          <a:p>
            <a:pPr lvl="0" defTabSz="4023067" fontAlgn="auto">
              <a:spcBef>
                <a:spcPts val="0"/>
              </a:spcBef>
              <a:spcAft>
                <a:spcPts val="0"/>
              </a:spcAft>
            </a:pPr>
            <a:r>
              <a:rPr lang="en-US" sz="2300" dirty="0" smtClean="0"/>
              <a:t>In </a:t>
            </a:r>
            <a:r>
              <a:rPr lang="en-US" sz="2300" dirty="0"/>
              <a:t>any amount of spare time they have, many of these students are choosing to do work to prepare for the state competition, if not directly coming into the room to discuss. I get constant emails with questions and ideas from them at all hours of the day and night. They have not only met but exceeded the incredibly high expectations that have been placed on them</a:t>
            </a:r>
            <a:r>
              <a:rPr lang="en-US" sz="2300" dirty="0" smtClean="0"/>
              <a:t>. They are currently preparing to present at Nationals</a:t>
            </a:r>
            <a:endParaRPr lang="en-US" sz="2300" dirty="0">
              <a:solidFill>
                <a:prstClr val="black"/>
              </a:solidFill>
              <a:latin typeface="Calibri" pitchFamily="34" charset="0"/>
            </a:endParaRPr>
          </a:p>
        </p:txBody>
      </p:sp>
      <p:sp>
        <p:nvSpPr>
          <p:cNvPr id="2242" name="Text Box 194"/>
          <p:cNvSpPr txBox="1">
            <a:spLocks noChangeArrowheads="1"/>
          </p:cNvSpPr>
          <p:nvPr/>
        </p:nvSpPr>
        <p:spPr bwMode="auto">
          <a:xfrm>
            <a:off x="14258718" y="4701566"/>
            <a:ext cx="8959838" cy="5663089"/>
          </a:xfrm>
          <a:prstGeom prst="rect">
            <a:avLst/>
          </a:prstGeom>
          <a:solidFill>
            <a:schemeClr val="bg1"/>
          </a:solidFill>
          <a:ln>
            <a:noFill/>
          </a:ln>
          <a:effectLst/>
        </p:spPr>
        <p:txBody>
          <a:bodyPr wrap="square" lIns="182880" tIns="182880" rIns="182880" bIns="182880">
            <a:spAutoFit/>
          </a:bodyPr>
          <a:lstStyle/>
          <a:p>
            <a:pPr lvl="0" defTabSz="4023067" fontAlgn="auto">
              <a:spcBef>
                <a:spcPts val="0"/>
              </a:spcBef>
              <a:spcAft>
                <a:spcPts val="0"/>
              </a:spcAft>
            </a:pPr>
            <a:r>
              <a:rPr lang="en-US" sz="2300" dirty="0"/>
              <a:t>The We the People program is a simulated Congressional hearing competition for high school students. This year, students in the class I co-taught won the Massachusetts championship to go on to represent the state at the National Finals in Washington D.C. The program has been in existence since the 1980s and has helped thousands of students become well versed in the foundations of the Constitution of the United States. </a:t>
            </a:r>
            <a:endParaRPr lang="en-US" sz="2300" dirty="0" smtClean="0"/>
          </a:p>
          <a:p>
            <a:pPr lvl="0" defTabSz="4023067" fontAlgn="auto">
              <a:spcBef>
                <a:spcPts val="0"/>
              </a:spcBef>
              <a:spcAft>
                <a:spcPts val="0"/>
              </a:spcAft>
            </a:pPr>
            <a:endParaRPr lang="en-US" sz="2300" dirty="0" smtClean="0">
              <a:solidFill>
                <a:prstClr val="black"/>
              </a:solidFill>
              <a:latin typeface="Calibri"/>
            </a:endParaRPr>
          </a:p>
          <a:p>
            <a:pPr lvl="0" defTabSz="4023067" fontAlgn="auto">
              <a:spcBef>
                <a:spcPts val="0"/>
              </a:spcBef>
              <a:spcAft>
                <a:spcPts val="0"/>
              </a:spcAft>
            </a:pPr>
            <a:r>
              <a:rPr lang="en-US" sz="2300" dirty="0"/>
              <a:t>The We the People Competition is truly an authentic learning experience. Students present their semester's worth of work at the state competition to state legislators, judges, lawyers, and professionals in government and education. Students stay with the program for years afterwards, often coming back to coach the current students.</a:t>
            </a:r>
            <a:endParaRPr lang="en-US" sz="2300" dirty="0">
              <a:solidFill>
                <a:prstClr val="black"/>
              </a:solidFill>
              <a:latin typeface="Calibri"/>
            </a:endParaRPr>
          </a:p>
          <a:p>
            <a:pPr lvl="0" defTabSz="4023067" fontAlgn="auto">
              <a:spcBef>
                <a:spcPts val="0"/>
              </a:spcBef>
              <a:spcAft>
                <a:spcPts val="0"/>
              </a:spcAft>
            </a:pPr>
            <a:endParaRPr lang="en-US" dirty="0">
              <a:solidFill>
                <a:prstClr val="black"/>
              </a:solidFill>
              <a:latin typeface="Calibri"/>
            </a:endParaRPr>
          </a:p>
        </p:txBody>
      </p:sp>
      <p:pic>
        <p:nvPicPr>
          <p:cNvPr id="31" name="Picture 30">
            <a:extLst>
              <a:ext uri="{FF2B5EF4-FFF2-40B4-BE49-F238E27FC236}">
                <a16:creationId xmlns="" xmlns:a16="http://schemas.microsoft.com/office/drawing/2014/main" id="{FA47CC46-2C39-4C9B-A400-9D128BF7EE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42543" y="18320105"/>
            <a:ext cx="6514888" cy="2603285"/>
          </a:xfrm>
          <a:prstGeom prst="rect">
            <a:avLst/>
          </a:prstGeom>
        </p:spPr>
      </p:pic>
      <p:pic>
        <p:nvPicPr>
          <p:cNvPr id="2" name="Picture 1"/>
          <p:cNvPicPr>
            <a:picLocks noChangeAspect="1"/>
          </p:cNvPicPr>
          <p:nvPr/>
        </p:nvPicPr>
        <p:blipFill>
          <a:blip r:embed="rId3"/>
          <a:stretch>
            <a:fillRect/>
          </a:stretch>
        </p:blipFill>
        <p:spPr>
          <a:xfrm>
            <a:off x="1163479" y="225784"/>
            <a:ext cx="3159442" cy="3159442"/>
          </a:xfrm>
          <a:prstGeom prst="rect">
            <a:avLst/>
          </a:prstGeom>
        </p:spPr>
      </p:pic>
      <p:pic>
        <p:nvPicPr>
          <p:cNvPr id="4" name="Picture 3"/>
          <p:cNvPicPr>
            <a:picLocks noChangeAspect="1"/>
          </p:cNvPicPr>
          <p:nvPr/>
        </p:nvPicPr>
        <p:blipFill>
          <a:blip r:embed="rId4"/>
          <a:stretch>
            <a:fillRect/>
          </a:stretch>
        </p:blipFill>
        <p:spPr>
          <a:xfrm>
            <a:off x="13700834" y="10891499"/>
            <a:ext cx="9962519" cy="6419101"/>
          </a:xfrm>
          <a:prstGeom prst="rect">
            <a:avLst/>
          </a:prstGeom>
        </p:spPr>
      </p:pic>
      <p:pic>
        <p:nvPicPr>
          <p:cNvPr id="5" name="Picture 4"/>
          <p:cNvPicPr>
            <a:picLocks noChangeAspect="1"/>
          </p:cNvPicPr>
          <p:nvPr/>
        </p:nvPicPr>
        <p:blipFill rotWithShape="1">
          <a:blip r:embed="rId5"/>
          <a:srcRect l="15330" t="6134" r="22795" b="8425"/>
          <a:stretch/>
        </p:blipFill>
        <p:spPr>
          <a:xfrm>
            <a:off x="6998726" y="9761423"/>
            <a:ext cx="5361574" cy="4923722"/>
          </a:xfrm>
          <a:prstGeom prst="rect">
            <a:avLst/>
          </a:prstGeom>
        </p:spPr>
      </p:pic>
      <p:pic>
        <p:nvPicPr>
          <p:cNvPr id="6" name="Picture 5"/>
          <p:cNvPicPr>
            <a:picLocks noChangeAspect="1"/>
          </p:cNvPicPr>
          <p:nvPr/>
        </p:nvPicPr>
        <p:blipFill rotWithShape="1">
          <a:blip r:embed="rId6"/>
          <a:srcRect t="19069" b="23941"/>
          <a:stretch/>
        </p:blipFill>
        <p:spPr>
          <a:xfrm>
            <a:off x="24127619" y="12211234"/>
            <a:ext cx="8193428" cy="3502073"/>
          </a:xfrm>
          <a:prstGeom prst="rect">
            <a:avLst/>
          </a:prstGeom>
        </p:spPr>
      </p:pic>
    </p:spTree>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1362</TotalTime>
  <Words>777</Words>
  <Application>Microsoft Macintosh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Default Design</vt:lpstr>
      <vt:lpstr>PowerPoint Presentation</vt:lpstr>
    </vt:vector>
  </TitlesOfParts>
  <Company>Genigraphics 800.790.4001</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24x36</dc:title>
  <dc:creator>Genigraphics 800.790.4001</dc:creator>
  <dc:description>To order poster prints visit us at www.genigraphics.com</dc:description>
  <cp:lastModifiedBy>Taylor Dadmun</cp:lastModifiedBy>
  <cp:revision>58</cp:revision>
  <dcterms:created xsi:type="dcterms:W3CDTF">2008-05-03T03:01:56Z</dcterms:created>
  <dcterms:modified xsi:type="dcterms:W3CDTF">2019-04-17T21:55:06Z</dcterms:modified>
</cp:coreProperties>
</file>