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9144000"/>
  <p:embeddedFontLst>
    <p:embeddedFont>
      <p:font typeface="Gill Sans" panose="020B0502020104020203" pitchFamily="34" charset="-79"/>
      <p:regular r:id="rId26"/>
      <p:bold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31" roundtripDataSignature="AMtx7mgf+NAt9gF0yKhefrM9hzxRNuR1C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53"/>
    <p:restoredTop sz="94600"/>
  </p:normalViewPr>
  <p:slideViewPr>
    <p:cSldViewPr snapToGrid="0">
      <p:cViewPr varScale="1">
        <p:scale>
          <a:sx n="80" d="100"/>
          <a:sy n="80" d="100"/>
        </p:scale>
        <p:origin x="1120" y="17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le.ac.uk/oerresources/ssds/presentationskills/page_79.htm"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See also: “Useful Questions for Dialogue Facilitation” </a:t>
            </a:r>
            <a:r>
              <a:rPr lang="en-US" dirty="0" err="1"/>
              <a:t>UMichigan</a:t>
            </a:r>
            <a:r>
              <a:rPr lang="en-US" dirty="0"/>
              <a:t>. https://</a:t>
            </a:r>
            <a:r>
              <a:rPr lang="en-US" dirty="0" err="1"/>
              <a:t>sites.lsa.umich.edu</a:t>
            </a:r>
            <a:r>
              <a:rPr lang="en-US" dirty="0"/>
              <a:t>/inclusive-teaching/2017/08/24/useful-questions-for-dialogue-facilitation</a:t>
            </a:r>
            <a:endParaRPr dirty="0"/>
          </a:p>
        </p:txBody>
      </p:sp>
      <p:sp>
        <p:nvSpPr>
          <p:cNvPr id="164" name="Google Shape;16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dirty="0"/>
              <a:t>See also: Sari Rose, “</a:t>
            </a:r>
            <a:r>
              <a:rPr lang="en-US" sz="1050" dirty="0"/>
              <a:t>Effective Questioning Techniques: In Theory and Practice” </a:t>
            </a:r>
            <a:r>
              <a:rPr lang="en-US" sz="1200" dirty="0"/>
              <a:t>https://</a:t>
            </a:r>
            <a:r>
              <a:rPr lang="en-US" sz="1200" dirty="0" err="1"/>
              <a:t>files.eric.ed.gov</a:t>
            </a:r>
            <a:r>
              <a:rPr lang="en-US" sz="1200" dirty="0"/>
              <a:t>/</a:t>
            </a:r>
            <a:r>
              <a:rPr lang="en-US" sz="1200" dirty="0" err="1"/>
              <a:t>fulltext</a:t>
            </a:r>
            <a:r>
              <a:rPr lang="en-US" sz="1200" dirty="0"/>
              <a:t>/ED433314.pdf</a:t>
            </a:r>
          </a:p>
          <a:p>
            <a:pPr marL="0" lvl="0" indent="0" algn="l" rtl="0">
              <a:spcBef>
                <a:spcPts val="0"/>
              </a:spcBef>
              <a:spcAft>
                <a:spcPts val="0"/>
              </a:spcAft>
              <a:buNone/>
            </a:pPr>
            <a:endParaRPr dirty="0"/>
          </a:p>
        </p:txBody>
      </p:sp>
      <p:sp>
        <p:nvSpPr>
          <p:cNvPr id="171" name="Google Shape;17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77" name="Google Shape;17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4" name="Google Shape;184;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2" name="Google Shape;202;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8" name="Google Shape;20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For more ideas, see also:”101 Incredible Coaching Questions” https://</a:t>
            </a:r>
            <a:r>
              <a:rPr lang="en-US" dirty="0" err="1"/>
              <a:t>www.schoolofcoachingmastery.com</a:t>
            </a:r>
            <a:r>
              <a:rPr lang="en-US" dirty="0"/>
              <a:t>/coaching-blog/bid/54576/101-incredible-coaching-questions</a:t>
            </a:r>
          </a:p>
          <a:p>
            <a:pPr marL="0" lvl="0" indent="0" algn="l" rtl="0">
              <a:spcBef>
                <a:spcPts val="0"/>
              </a:spcBef>
              <a:spcAft>
                <a:spcPts val="0"/>
              </a:spcAft>
              <a:buNone/>
            </a:pPr>
            <a:endParaRPr dirty="0"/>
          </a:p>
        </p:txBody>
      </p:sp>
      <p:sp>
        <p:nvSpPr>
          <p:cNvPr id="214" name="Google Shape;214;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This slide from various sources. See: </a:t>
            </a:r>
            <a:r>
              <a:rPr lang="en-US" dirty="0">
                <a:hlinkClick r:id="rId3"/>
              </a:rPr>
              <a:t>https://www.le.ac.uk/oerresources/ssds/presentationskills/page_79.htm</a:t>
            </a:r>
            <a:r>
              <a:rPr lang="en-US" dirty="0"/>
              <a:t> </a:t>
            </a:r>
          </a:p>
          <a:p>
            <a:pPr marL="0" lvl="0" indent="0" algn="l" rtl="0">
              <a:spcBef>
                <a:spcPts val="0"/>
              </a:spcBef>
              <a:spcAft>
                <a:spcPts val="0"/>
              </a:spcAft>
              <a:buNone/>
            </a:pPr>
            <a:endParaRPr dirty="0"/>
          </a:p>
        </p:txBody>
      </p:sp>
      <p:sp>
        <p:nvSpPr>
          <p:cNvPr id="220" name="Google Shape;22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Essentially it is a nonsense question which encourages the student to recognise the limitations of logical thought and instead requires them to solve the problem by achieving an inner understanding, leading to transcendence.</a:t>
            </a:r>
            <a:endParaRPr/>
          </a:p>
          <a:p>
            <a:pPr marL="0" lvl="0" indent="0" algn="l" rtl="0">
              <a:spcBef>
                <a:spcPts val="0"/>
              </a:spcBef>
              <a:spcAft>
                <a:spcPts val="0"/>
              </a:spcAft>
              <a:buNone/>
            </a:pPr>
            <a:endParaRPr/>
          </a:p>
          <a:p>
            <a:pPr marL="0" lvl="0" indent="0" algn="l" rtl="0">
              <a:spcBef>
                <a:spcPts val="0"/>
              </a:spcBef>
              <a:spcAft>
                <a:spcPts val="0"/>
              </a:spcAft>
              <a:buNone/>
            </a:pPr>
            <a:r>
              <a:rPr lang="en-US"/>
              <a:t>A kōan is a story, dialogue, question, or statement which is used in Zen practice to provoke the "great doubt" and to practice or test a student's progress in Zen.</a:t>
            </a:r>
            <a:endParaRPr b="1"/>
          </a:p>
          <a:p>
            <a:pPr marL="0" lvl="0" indent="0" algn="l" rtl="0">
              <a:spcBef>
                <a:spcPts val="0"/>
              </a:spcBef>
              <a:spcAft>
                <a:spcPts val="0"/>
              </a:spcAft>
              <a:buNone/>
            </a:pPr>
            <a:endParaRPr b="1"/>
          </a:p>
          <a:p>
            <a:pPr marL="0" lvl="0" indent="0" algn="l" rtl="0">
              <a:spcBef>
                <a:spcPts val="0"/>
              </a:spcBef>
              <a:spcAft>
                <a:spcPts val="0"/>
              </a:spcAft>
              <a:buNone/>
            </a:pPr>
            <a:r>
              <a:rPr lang="en-US" b="1"/>
              <a:t>Koan</a:t>
            </a:r>
            <a:r>
              <a:rPr lang="en-US"/>
              <a:t>, Japanese Kōan, in Zen </a:t>
            </a:r>
            <a:r>
              <a:rPr lang="en-US" b="1"/>
              <a:t>Buddhism</a:t>
            </a:r>
            <a:r>
              <a:rPr lang="en-US"/>
              <a:t> of Japan, a succinct paradoxical statement or question used as a meditation discipline for novices, particularly in the Rinzai sect. ... There are said to be 1,700 koans in all.</a:t>
            </a:r>
            <a:endParaRPr/>
          </a:p>
        </p:txBody>
      </p:sp>
      <p:sp>
        <p:nvSpPr>
          <p:cNvPr id="110" name="Google Shape;11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0" name="Google Shape;23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43" name="Google Shape;243;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8" name="Google Shape;268;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For further citations, not mentioned on the slides, please contact me.--Judy</a:t>
            </a:r>
            <a:endParaRPr/>
          </a:p>
        </p:txBody>
      </p:sp>
      <p:sp>
        <p:nvSpPr>
          <p:cNvPr id="274" name="Google Shape;274;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 name="Google Shape;118;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4" name="Google Shape;12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 name="Google Shape;13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 name="Google Shape;13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0" name="Google Shape;14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2" name="Google Shape;152;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Some of this slide is taken from https://</a:t>
            </a:r>
            <a:r>
              <a:rPr lang="en-US" dirty="0" err="1"/>
              <a:t>classteaching.wordpress.com</a:t>
            </a:r>
            <a:r>
              <a:rPr lang="en-US" dirty="0"/>
              <a:t>/2017/01/19/the-importance-of-questioning/</a:t>
            </a:r>
          </a:p>
          <a:p>
            <a:pPr marL="0" lvl="0" indent="0" algn="l" rtl="0">
              <a:spcBef>
                <a:spcPts val="0"/>
              </a:spcBef>
              <a:spcAft>
                <a:spcPts val="0"/>
              </a:spcAft>
              <a:buNone/>
            </a:pPr>
            <a:endParaRPr dirty="0"/>
          </a:p>
        </p:txBody>
      </p:sp>
      <p:sp>
        <p:nvSpPr>
          <p:cNvPr id="158" name="Google Shape;15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
        <p:cNvGrpSpPr/>
        <p:nvPr/>
      </p:nvGrpSpPr>
      <p:grpSpPr>
        <a:xfrm>
          <a:off x="0" y="0"/>
          <a:ext cx="0" cy="0"/>
          <a:chOff x="0" y="0"/>
          <a:chExt cx="0" cy="0"/>
        </a:xfrm>
      </p:grpSpPr>
      <p:sp>
        <p:nvSpPr>
          <p:cNvPr id="19" name="Google Shape;19;p25"/>
          <p:cNvSpPr txBox="1">
            <a:spLocks noGrp="1"/>
          </p:cNvSpPr>
          <p:nvPr>
            <p:ph type="ctrTitle"/>
          </p:nvPr>
        </p:nvSpPr>
        <p:spPr>
          <a:xfrm>
            <a:off x="2417779" y="802298"/>
            <a:ext cx="8637073" cy="2541431"/>
          </a:xfrm>
          <a:prstGeom prst="rect">
            <a:avLst/>
          </a:prstGeom>
          <a:noFill/>
          <a:ln>
            <a:noFill/>
          </a:ln>
        </p:spPr>
        <p:txBody>
          <a:bodyPr spcFirstLastPara="1" wrap="square" lIns="91425" tIns="45700" rIns="91425" bIns="0" anchor="b" anchorCtr="0">
            <a:normAutofit/>
          </a:bodyPr>
          <a:lstStyle>
            <a:lvl1pPr lvl="0" algn="l">
              <a:lnSpc>
                <a:spcPct val="90000"/>
              </a:lnSpc>
              <a:spcBef>
                <a:spcPts val="0"/>
              </a:spcBef>
              <a:spcAft>
                <a:spcPts val="0"/>
              </a:spcAft>
              <a:buClr>
                <a:schemeClr val="dk1"/>
              </a:buClr>
              <a:buSzPts val="6600"/>
              <a:buFont typeface="Gill Sans"/>
              <a:buNone/>
              <a:defRPr sz="6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25"/>
          <p:cNvSpPr txBox="1">
            <a:spLocks noGrp="1"/>
          </p:cNvSpPr>
          <p:nvPr>
            <p:ph type="subTitle" idx="1"/>
          </p:nvPr>
        </p:nvSpPr>
        <p:spPr>
          <a:xfrm>
            <a:off x="2417780" y="3531204"/>
            <a:ext cx="8637072" cy="977621"/>
          </a:xfrm>
          <a:prstGeom prst="rect">
            <a:avLst/>
          </a:prstGeom>
          <a:noFill/>
          <a:ln>
            <a:noFill/>
          </a:ln>
        </p:spPr>
        <p:txBody>
          <a:bodyPr spcFirstLastPara="1" wrap="square" lIns="91425" tIns="91425" rIns="91425" bIns="91425" anchor="t" anchorCtr="0">
            <a:normAutofit/>
          </a:bodyPr>
          <a:lstStyle>
            <a:lvl1pPr lvl="0" algn="l">
              <a:lnSpc>
                <a:spcPct val="120000"/>
              </a:lnSpc>
              <a:spcBef>
                <a:spcPts val="1000"/>
              </a:spcBef>
              <a:spcAft>
                <a:spcPts val="0"/>
              </a:spcAft>
              <a:buSzPts val="1800"/>
              <a:buNone/>
              <a:defRPr sz="1800" b="0" cap="none">
                <a:solidFill>
                  <a:schemeClr val="dk1"/>
                </a:solidFill>
              </a:defRPr>
            </a:lvl1pPr>
            <a:lvl2pPr lvl="1" algn="ctr">
              <a:lnSpc>
                <a:spcPct val="120000"/>
              </a:lnSpc>
              <a:spcBef>
                <a:spcPts val="500"/>
              </a:spcBef>
              <a:spcAft>
                <a:spcPts val="0"/>
              </a:spcAft>
              <a:buSzPts val="1800"/>
              <a:buNone/>
              <a:defRPr sz="1800"/>
            </a:lvl2pPr>
            <a:lvl3pPr lvl="2" algn="ctr">
              <a:lnSpc>
                <a:spcPct val="120000"/>
              </a:lnSpc>
              <a:spcBef>
                <a:spcPts val="500"/>
              </a:spcBef>
              <a:spcAft>
                <a:spcPts val="0"/>
              </a:spcAft>
              <a:buSzPts val="1800"/>
              <a:buNone/>
              <a:defRPr sz="1800"/>
            </a:lvl3pPr>
            <a:lvl4pPr lvl="3" algn="ctr">
              <a:lnSpc>
                <a:spcPct val="120000"/>
              </a:lnSpc>
              <a:spcBef>
                <a:spcPts val="500"/>
              </a:spcBef>
              <a:spcAft>
                <a:spcPts val="0"/>
              </a:spcAft>
              <a:buSzPts val="1600"/>
              <a:buNone/>
              <a:defRPr sz="1600"/>
            </a:lvl4pPr>
            <a:lvl5pPr lvl="4" algn="ctr">
              <a:lnSpc>
                <a:spcPct val="120000"/>
              </a:lnSpc>
              <a:spcBef>
                <a:spcPts val="500"/>
              </a:spcBef>
              <a:spcAft>
                <a:spcPts val="0"/>
              </a:spcAft>
              <a:buSzPts val="1600"/>
              <a:buNone/>
              <a:defRPr sz="1600"/>
            </a:lvl5pPr>
            <a:lvl6pPr lvl="5" algn="ctr">
              <a:lnSpc>
                <a:spcPct val="120000"/>
              </a:lnSpc>
              <a:spcBef>
                <a:spcPts val="500"/>
              </a:spcBef>
              <a:spcAft>
                <a:spcPts val="0"/>
              </a:spcAft>
              <a:buSzPts val="1600"/>
              <a:buNone/>
              <a:defRPr sz="1600"/>
            </a:lvl6pPr>
            <a:lvl7pPr lvl="6" algn="ctr">
              <a:lnSpc>
                <a:spcPct val="120000"/>
              </a:lnSpc>
              <a:spcBef>
                <a:spcPts val="500"/>
              </a:spcBef>
              <a:spcAft>
                <a:spcPts val="0"/>
              </a:spcAft>
              <a:buSzPts val="1600"/>
              <a:buNone/>
              <a:defRPr sz="1600"/>
            </a:lvl7pPr>
            <a:lvl8pPr lvl="7" algn="ctr">
              <a:lnSpc>
                <a:spcPct val="120000"/>
              </a:lnSpc>
              <a:spcBef>
                <a:spcPts val="500"/>
              </a:spcBef>
              <a:spcAft>
                <a:spcPts val="0"/>
              </a:spcAft>
              <a:buSzPts val="1600"/>
              <a:buNone/>
              <a:defRPr sz="1600"/>
            </a:lvl8pPr>
            <a:lvl9pPr lvl="8" algn="ctr">
              <a:lnSpc>
                <a:spcPct val="120000"/>
              </a:lnSpc>
              <a:spcBef>
                <a:spcPts val="500"/>
              </a:spcBef>
              <a:spcAft>
                <a:spcPts val="0"/>
              </a:spcAft>
              <a:buSzPts val="1600"/>
              <a:buNone/>
              <a:defRPr sz="1600"/>
            </a:lvl9pPr>
          </a:lstStyle>
          <a:p>
            <a:endParaRPr/>
          </a:p>
        </p:txBody>
      </p:sp>
      <p:sp>
        <p:nvSpPr>
          <p:cNvPr id="21" name="Google Shape;21;p25"/>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5"/>
          <p:cNvSpPr txBox="1">
            <a:spLocks noGrp="1"/>
          </p:cNvSpPr>
          <p:nvPr>
            <p:ph type="ftr" idx="11"/>
          </p:nvPr>
        </p:nvSpPr>
        <p:spPr>
          <a:xfrm>
            <a:off x="2416500" y="329307"/>
            <a:ext cx="4973915"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25"/>
          <p:cNvSpPr txBox="1">
            <a:spLocks noGrp="1"/>
          </p:cNvSpPr>
          <p:nvPr>
            <p:ph type="sldNum" idx="12"/>
          </p:nvPr>
        </p:nvSpPr>
        <p:spPr>
          <a:xfrm>
            <a:off x="1437664"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24" name="Google Shape;24;p25"/>
          <p:cNvCxnSpPr/>
          <p:nvPr/>
        </p:nvCxnSpPr>
        <p:spPr>
          <a:xfrm>
            <a:off x="2417780" y="3528542"/>
            <a:ext cx="863707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transition spd="slow">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6"/>
        <p:cNvGrpSpPr/>
        <p:nvPr/>
      </p:nvGrpSpPr>
      <p:grpSpPr>
        <a:xfrm>
          <a:off x="0" y="0"/>
          <a:ext cx="0" cy="0"/>
          <a:chOff x="0" y="0"/>
          <a:chExt cx="0" cy="0"/>
        </a:xfrm>
      </p:grpSpPr>
      <p:sp>
        <p:nvSpPr>
          <p:cNvPr id="87" name="Google Shape;87;p34"/>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34"/>
          <p:cNvSpPr txBox="1">
            <a:spLocks noGrp="1"/>
          </p:cNvSpPr>
          <p:nvPr>
            <p:ph type="body" idx="1"/>
          </p:nvPr>
        </p:nvSpPr>
        <p:spPr>
          <a:xfrm rot="5400000">
            <a:off x="4527910" y="-1060599"/>
            <a:ext cx="3450613" cy="9603275"/>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89" name="Google Shape;89;p34"/>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34"/>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34"/>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92" name="Google Shape;92;p34"/>
          <p:cNvCxnSpPr/>
          <p:nvPr/>
        </p:nvCxnSpPr>
        <p:spPr>
          <a:xfrm>
            <a:off x="1453896" y="1847088"/>
            <a:ext cx="960752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3"/>
        <p:cNvGrpSpPr/>
        <p:nvPr/>
      </p:nvGrpSpPr>
      <p:grpSpPr>
        <a:xfrm>
          <a:off x="0" y="0"/>
          <a:ext cx="0" cy="0"/>
          <a:chOff x="0" y="0"/>
          <a:chExt cx="0" cy="0"/>
        </a:xfrm>
      </p:grpSpPr>
      <p:sp>
        <p:nvSpPr>
          <p:cNvPr id="94" name="Google Shape;94;p35"/>
          <p:cNvSpPr txBox="1">
            <a:spLocks noGrp="1"/>
          </p:cNvSpPr>
          <p:nvPr>
            <p:ph type="title"/>
          </p:nvPr>
        </p:nvSpPr>
        <p:spPr>
          <a:xfrm rot="5400000">
            <a:off x="7917038" y="2321047"/>
            <a:ext cx="4659889" cy="1615742"/>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3200"/>
              <a:buFont typeface="Gill San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5" name="Google Shape;95;p35"/>
          <p:cNvSpPr txBox="1">
            <a:spLocks noGrp="1"/>
          </p:cNvSpPr>
          <p:nvPr>
            <p:ph type="body" idx="1"/>
          </p:nvPr>
        </p:nvSpPr>
        <p:spPr>
          <a:xfrm rot="5400000">
            <a:off x="3029143" y="-785498"/>
            <a:ext cx="4659889" cy="7828830"/>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96" name="Google Shape;96;p35"/>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35"/>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35"/>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99" name="Google Shape;99;p35"/>
          <p:cNvCxnSpPr/>
          <p:nvPr/>
        </p:nvCxnSpPr>
        <p:spPr>
          <a:xfrm>
            <a:off x="9439111" y="798973"/>
            <a:ext cx="0" cy="4659889"/>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26"/>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6"/>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28" name="Google Shape;28;p26"/>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26"/>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6"/>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31" name="Google Shape;31;p26"/>
          <p:cNvCxnSpPr/>
          <p:nvPr/>
        </p:nvCxnSpPr>
        <p:spPr>
          <a:xfrm>
            <a:off x="1453896" y="1847088"/>
            <a:ext cx="960752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sp>
        <p:nvSpPr>
          <p:cNvPr id="33" name="Google Shape;33;p27"/>
          <p:cNvSpPr txBox="1">
            <a:spLocks noGrp="1"/>
          </p:cNvSpPr>
          <p:nvPr>
            <p:ph type="title"/>
          </p:nvPr>
        </p:nvSpPr>
        <p:spPr>
          <a:xfrm>
            <a:off x="1454239" y="1756130"/>
            <a:ext cx="8643154" cy="188795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600"/>
              <a:buFont typeface="Gill Sans"/>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27"/>
          <p:cNvSpPr txBox="1">
            <a:spLocks noGrp="1"/>
          </p:cNvSpPr>
          <p:nvPr>
            <p:ph type="body" idx="1"/>
          </p:nvPr>
        </p:nvSpPr>
        <p:spPr>
          <a:xfrm>
            <a:off x="1454239" y="3806195"/>
            <a:ext cx="8630446" cy="1012929"/>
          </a:xfrm>
          <a:prstGeom prst="rect">
            <a:avLst/>
          </a:prstGeom>
          <a:noFill/>
          <a:ln>
            <a:noFill/>
          </a:ln>
        </p:spPr>
        <p:txBody>
          <a:bodyPr spcFirstLastPara="1" wrap="square" lIns="91425" tIns="91425" rIns="91425" bIns="45700" anchor="t" anchorCtr="0">
            <a:normAutofit/>
          </a:bodyPr>
          <a:lstStyle>
            <a:lvl1pPr marL="457200" lvl="0" indent="-228600" algn="l">
              <a:lnSpc>
                <a:spcPct val="120000"/>
              </a:lnSpc>
              <a:spcBef>
                <a:spcPts val="1000"/>
              </a:spcBef>
              <a:spcAft>
                <a:spcPts val="0"/>
              </a:spcAft>
              <a:buSzPts val="1800"/>
              <a:buNone/>
              <a:defRPr sz="1800">
                <a:solidFill>
                  <a:schemeClr val="dk1"/>
                </a:solidFill>
              </a:defRPr>
            </a:lvl1pPr>
            <a:lvl2pPr marL="914400" lvl="1" indent="-228600" algn="l">
              <a:lnSpc>
                <a:spcPct val="120000"/>
              </a:lnSpc>
              <a:spcBef>
                <a:spcPts val="500"/>
              </a:spcBef>
              <a:spcAft>
                <a:spcPts val="0"/>
              </a:spcAft>
              <a:buSzPts val="1800"/>
              <a:buNone/>
              <a:defRPr sz="1800">
                <a:solidFill>
                  <a:srgbClr val="888888"/>
                </a:solidFill>
              </a:defRPr>
            </a:lvl2pPr>
            <a:lvl3pPr marL="1371600" lvl="2" indent="-228600" algn="l">
              <a:lnSpc>
                <a:spcPct val="120000"/>
              </a:lnSpc>
              <a:spcBef>
                <a:spcPts val="500"/>
              </a:spcBef>
              <a:spcAft>
                <a:spcPts val="0"/>
              </a:spcAft>
              <a:buSzPts val="1800"/>
              <a:buNone/>
              <a:defRPr sz="1800">
                <a:solidFill>
                  <a:srgbClr val="888888"/>
                </a:solidFill>
              </a:defRPr>
            </a:lvl3pPr>
            <a:lvl4pPr marL="1828800" lvl="3" indent="-228600" algn="l">
              <a:lnSpc>
                <a:spcPct val="120000"/>
              </a:lnSpc>
              <a:spcBef>
                <a:spcPts val="500"/>
              </a:spcBef>
              <a:spcAft>
                <a:spcPts val="0"/>
              </a:spcAft>
              <a:buSzPts val="1600"/>
              <a:buNone/>
              <a:defRPr sz="1600">
                <a:solidFill>
                  <a:srgbClr val="888888"/>
                </a:solidFill>
              </a:defRPr>
            </a:lvl4pPr>
            <a:lvl5pPr marL="2286000" lvl="4" indent="-228600" algn="l">
              <a:lnSpc>
                <a:spcPct val="120000"/>
              </a:lnSpc>
              <a:spcBef>
                <a:spcPts val="500"/>
              </a:spcBef>
              <a:spcAft>
                <a:spcPts val="0"/>
              </a:spcAft>
              <a:buSzPts val="1600"/>
              <a:buNone/>
              <a:defRPr sz="1600">
                <a:solidFill>
                  <a:srgbClr val="888888"/>
                </a:solidFill>
              </a:defRPr>
            </a:lvl5pPr>
            <a:lvl6pPr marL="2743200" lvl="5" indent="-228600" algn="l">
              <a:lnSpc>
                <a:spcPct val="120000"/>
              </a:lnSpc>
              <a:spcBef>
                <a:spcPts val="500"/>
              </a:spcBef>
              <a:spcAft>
                <a:spcPts val="0"/>
              </a:spcAft>
              <a:buSzPts val="1600"/>
              <a:buNone/>
              <a:defRPr sz="1600">
                <a:solidFill>
                  <a:srgbClr val="888888"/>
                </a:solidFill>
              </a:defRPr>
            </a:lvl6pPr>
            <a:lvl7pPr marL="3200400" lvl="6" indent="-228600" algn="l">
              <a:lnSpc>
                <a:spcPct val="120000"/>
              </a:lnSpc>
              <a:spcBef>
                <a:spcPts val="500"/>
              </a:spcBef>
              <a:spcAft>
                <a:spcPts val="0"/>
              </a:spcAft>
              <a:buSzPts val="1600"/>
              <a:buNone/>
              <a:defRPr sz="1600">
                <a:solidFill>
                  <a:srgbClr val="888888"/>
                </a:solidFill>
              </a:defRPr>
            </a:lvl7pPr>
            <a:lvl8pPr marL="3657600" lvl="7" indent="-228600" algn="l">
              <a:lnSpc>
                <a:spcPct val="120000"/>
              </a:lnSpc>
              <a:spcBef>
                <a:spcPts val="500"/>
              </a:spcBef>
              <a:spcAft>
                <a:spcPts val="0"/>
              </a:spcAft>
              <a:buSzPts val="1600"/>
              <a:buNone/>
              <a:defRPr sz="1600">
                <a:solidFill>
                  <a:srgbClr val="888888"/>
                </a:solidFill>
              </a:defRPr>
            </a:lvl8pPr>
            <a:lvl9pPr marL="4114800" lvl="8" indent="-228600" algn="l">
              <a:lnSpc>
                <a:spcPct val="120000"/>
              </a:lnSpc>
              <a:spcBef>
                <a:spcPts val="500"/>
              </a:spcBef>
              <a:spcAft>
                <a:spcPts val="0"/>
              </a:spcAft>
              <a:buSzPts val="1600"/>
              <a:buNone/>
              <a:defRPr sz="1600">
                <a:solidFill>
                  <a:srgbClr val="888888"/>
                </a:solidFill>
              </a:defRPr>
            </a:lvl9pPr>
          </a:lstStyle>
          <a:p>
            <a:endParaRPr/>
          </a:p>
        </p:txBody>
      </p:sp>
      <p:sp>
        <p:nvSpPr>
          <p:cNvPr id="35" name="Google Shape;35;p27"/>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27"/>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27"/>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38" name="Google Shape;38;p27"/>
          <p:cNvCxnSpPr/>
          <p:nvPr/>
        </p:nvCxnSpPr>
        <p:spPr>
          <a:xfrm>
            <a:off x="1454239" y="3804985"/>
            <a:ext cx="8630446"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transition spd="slow">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9"/>
        <p:cNvGrpSpPr/>
        <p:nvPr/>
      </p:nvGrpSpPr>
      <p:grpSpPr>
        <a:xfrm>
          <a:off x="0" y="0"/>
          <a:ext cx="0" cy="0"/>
          <a:chOff x="0" y="0"/>
          <a:chExt cx="0" cy="0"/>
        </a:xfrm>
      </p:grpSpPr>
      <p:sp>
        <p:nvSpPr>
          <p:cNvPr id="40" name="Google Shape;40;p28"/>
          <p:cNvSpPr txBox="1">
            <a:spLocks noGrp="1"/>
          </p:cNvSpPr>
          <p:nvPr>
            <p:ph type="title"/>
          </p:nvPr>
        </p:nvSpPr>
        <p:spPr>
          <a:xfrm>
            <a:off x="1449217" y="804889"/>
            <a:ext cx="9605635" cy="105930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28"/>
          <p:cNvSpPr txBox="1">
            <a:spLocks noGrp="1"/>
          </p:cNvSpPr>
          <p:nvPr>
            <p:ph type="body" idx="1"/>
          </p:nvPr>
        </p:nvSpPr>
        <p:spPr>
          <a:xfrm>
            <a:off x="1447331" y="2010878"/>
            <a:ext cx="4645152" cy="3448595"/>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42" name="Google Shape;42;p28"/>
          <p:cNvSpPr txBox="1">
            <a:spLocks noGrp="1"/>
          </p:cNvSpPr>
          <p:nvPr>
            <p:ph type="body" idx="2"/>
          </p:nvPr>
        </p:nvSpPr>
        <p:spPr>
          <a:xfrm>
            <a:off x="6413771" y="2017343"/>
            <a:ext cx="4645152" cy="3441520"/>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43" name="Google Shape;43;p28"/>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8"/>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28"/>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46" name="Google Shape;46;p28"/>
          <p:cNvCxnSpPr/>
          <p:nvPr/>
        </p:nvCxnSpPr>
        <p:spPr>
          <a:xfrm>
            <a:off x="1453896" y="1847088"/>
            <a:ext cx="960752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transition spd="slow">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7"/>
        <p:cNvGrpSpPr/>
        <p:nvPr/>
      </p:nvGrpSpPr>
      <p:grpSpPr>
        <a:xfrm>
          <a:off x="0" y="0"/>
          <a:ext cx="0" cy="0"/>
          <a:chOff x="0" y="0"/>
          <a:chExt cx="0" cy="0"/>
        </a:xfrm>
      </p:grpSpPr>
      <p:sp>
        <p:nvSpPr>
          <p:cNvPr id="48" name="Google Shape;48;p29"/>
          <p:cNvSpPr txBox="1">
            <a:spLocks noGrp="1"/>
          </p:cNvSpPr>
          <p:nvPr>
            <p:ph type="title"/>
          </p:nvPr>
        </p:nvSpPr>
        <p:spPr>
          <a:xfrm>
            <a:off x="1447191" y="804163"/>
            <a:ext cx="9607661" cy="1056319"/>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29"/>
          <p:cNvSpPr txBox="1">
            <a:spLocks noGrp="1"/>
          </p:cNvSpPr>
          <p:nvPr>
            <p:ph type="body" idx="1"/>
          </p:nvPr>
        </p:nvSpPr>
        <p:spPr>
          <a:xfrm>
            <a:off x="1447191" y="2019549"/>
            <a:ext cx="4645152" cy="801943"/>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1000"/>
              </a:spcBef>
              <a:spcAft>
                <a:spcPts val="0"/>
              </a:spcAft>
              <a:buSzPts val="2200"/>
              <a:buNone/>
              <a:defRPr sz="2200" b="0" cap="none">
                <a:solidFill>
                  <a:schemeClr val="accent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50" name="Google Shape;50;p29"/>
          <p:cNvSpPr txBox="1">
            <a:spLocks noGrp="1"/>
          </p:cNvSpPr>
          <p:nvPr>
            <p:ph type="body" idx="2"/>
          </p:nvPr>
        </p:nvSpPr>
        <p:spPr>
          <a:xfrm>
            <a:off x="1447191" y="2824269"/>
            <a:ext cx="4645152" cy="2644457"/>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51" name="Google Shape;51;p29"/>
          <p:cNvSpPr txBox="1">
            <a:spLocks noGrp="1"/>
          </p:cNvSpPr>
          <p:nvPr>
            <p:ph type="body" idx="3"/>
          </p:nvPr>
        </p:nvSpPr>
        <p:spPr>
          <a:xfrm>
            <a:off x="6412362" y="2023003"/>
            <a:ext cx="4645152" cy="802237"/>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1000"/>
              </a:spcBef>
              <a:spcAft>
                <a:spcPts val="0"/>
              </a:spcAft>
              <a:buSzPts val="2200"/>
              <a:buNone/>
              <a:defRPr sz="2200" b="0" cap="none">
                <a:solidFill>
                  <a:schemeClr val="accent1"/>
                </a:solidFill>
              </a:defRPr>
            </a:lvl1pPr>
            <a:lvl2pPr marL="914400" lvl="1" indent="-228600" algn="l">
              <a:lnSpc>
                <a:spcPct val="120000"/>
              </a:lnSpc>
              <a:spcBef>
                <a:spcPts val="500"/>
              </a:spcBef>
              <a:spcAft>
                <a:spcPts val="0"/>
              </a:spcAft>
              <a:buSzPts val="2000"/>
              <a:buNone/>
              <a:defRPr sz="2000" b="1"/>
            </a:lvl2pPr>
            <a:lvl3pPr marL="1371600" lvl="2" indent="-228600" algn="l">
              <a:lnSpc>
                <a:spcPct val="120000"/>
              </a:lnSpc>
              <a:spcBef>
                <a:spcPts val="500"/>
              </a:spcBef>
              <a:spcAft>
                <a:spcPts val="0"/>
              </a:spcAft>
              <a:buSzPts val="1800"/>
              <a:buNone/>
              <a:defRPr sz="1800" b="1"/>
            </a:lvl3pPr>
            <a:lvl4pPr marL="1828800" lvl="3" indent="-228600" algn="l">
              <a:lnSpc>
                <a:spcPct val="120000"/>
              </a:lnSpc>
              <a:spcBef>
                <a:spcPts val="500"/>
              </a:spcBef>
              <a:spcAft>
                <a:spcPts val="0"/>
              </a:spcAft>
              <a:buSzPts val="1600"/>
              <a:buNone/>
              <a:defRPr sz="1600" b="1"/>
            </a:lvl4pPr>
            <a:lvl5pPr marL="2286000" lvl="4" indent="-228600" algn="l">
              <a:lnSpc>
                <a:spcPct val="120000"/>
              </a:lnSpc>
              <a:spcBef>
                <a:spcPts val="500"/>
              </a:spcBef>
              <a:spcAft>
                <a:spcPts val="0"/>
              </a:spcAft>
              <a:buSzPts val="1600"/>
              <a:buNone/>
              <a:defRPr sz="1600" b="1"/>
            </a:lvl5pPr>
            <a:lvl6pPr marL="2743200" lvl="5" indent="-228600" algn="l">
              <a:lnSpc>
                <a:spcPct val="120000"/>
              </a:lnSpc>
              <a:spcBef>
                <a:spcPts val="500"/>
              </a:spcBef>
              <a:spcAft>
                <a:spcPts val="0"/>
              </a:spcAft>
              <a:buSzPts val="1600"/>
              <a:buNone/>
              <a:defRPr sz="1600" b="1"/>
            </a:lvl6pPr>
            <a:lvl7pPr marL="3200400" lvl="6" indent="-228600" algn="l">
              <a:lnSpc>
                <a:spcPct val="120000"/>
              </a:lnSpc>
              <a:spcBef>
                <a:spcPts val="500"/>
              </a:spcBef>
              <a:spcAft>
                <a:spcPts val="0"/>
              </a:spcAft>
              <a:buSzPts val="1600"/>
              <a:buNone/>
              <a:defRPr sz="1600" b="1"/>
            </a:lvl7pPr>
            <a:lvl8pPr marL="3657600" lvl="7" indent="-228600" algn="l">
              <a:lnSpc>
                <a:spcPct val="120000"/>
              </a:lnSpc>
              <a:spcBef>
                <a:spcPts val="500"/>
              </a:spcBef>
              <a:spcAft>
                <a:spcPts val="0"/>
              </a:spcAft>
              <a:buSzPts val="1600"/>
              <a:buNone/>
              <a:defRPr sz="1600" b="1"/>
            </a:lvl8pPr>
            <a:lvl9pPr marL="4114800" lvl="8" indent="-228600" algn="l">
              <a:lnSpc>
                <a:spcPct val="120000"/>
              </a:lnSpc>
              <a:spcBef>
                <a:spcPts val="500"/>
              </a:spcBef>
              <a:spcAft>
                <a:spcPts val="0"/>
              </a:spcAft>
              <a:buSzPts val="1600"/>
              <a:buNone/>
              <a:defRPr sz="1600" b="1"/>
            </a:lvl9pPr>
          </a:lstStyle>
          <a:p>
            <a:endParaRPr/>
          </a:p>
        </p:txBody>
      </p:sp>
      <p:sp>
        <p:nvSpPr>
          <p:cNvPr id="52" name="Google Shape;52;p29"/>
          <p:cNvSpPr txBox="1">
            <a:spLocks noGrp="1"/>
          </p:cNvSpPr>
          <p:nvPr>
            <p:ph type="body" idx="4"/>
          </p:nvPr>
        </p:nvSpPr>
        <p:spPr>
          <a:xfrm>
            <a:off x="6412362" y="2821491"/>
            <a:ext cx="4645152" cy="2637371"/>
          </a:xfrm>
          <a:prstGeom prst="rect">
            <a:avLst/>
          </a:prstGeom>
          <a:noFill/>
          <a:ln>
            <a:noFill/>
          </a:ln>
        </p:spPr>
        <p:txBody>
          <a:bodyPr spcFirstLastPara="1" wrap="square" lIns="91425" tIns="45700" rIns="91425" bIns="45700" anchor="t"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53" name="Google Shape;53;p29"/>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29"/>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29"/>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56" name="Google Shape;56;p29"/>
          <p:cNvCxnSpPr/>
          <p:nvPr/>
        </p:nvCxnSpPr>
        <p:spPr>
          <a:xfrm>
            <a:off x="1453896" y="1847088"/>
            <a:ext cx="960752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transition spd="slow">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30"/>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30"/>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30"/>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30"/>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62" name="Google Shape;62;p30"/>
          <p:cNvCxnSpPr/>
          <p:nvPr/>
        </p:nvCxnSpPr>
        <p:spPr>
          <a:xfrm>
            <a:off x="1453896" y="1847088"/>
            <a:ext cx="9607522"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transition spd="slow">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3"/>
        <p:cNvGrpSpPr/>
        <p:nvPr/>
      </p:nvGrpSpPr>
      <p:grpSpPr>
        <a:xfrm>
          <a:off x="0" y="0"/>
          <a:ext cx="0" cy="0"/>
          <a:chOff x="0" y="0"/>
          <a:chExt cx="0" cy="0"/>
        </a:xfrm>
      </p:grpSpPr>
      <p:sp>
        <p:nvSpPr>
          <p:cNvPr id="64" name="Google Shape;64;p31"/>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31"/>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31"/>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transition spd="slow">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7"/>
        <p:cNvGrpSpPr/>
        <p:nvPr/>
      </p:nvGrpSpPr>
      <p:grpSpPr>
        <a:xfrm>
          <a:off x="0" y="0"/>
          <a:ext cx="0" cy="0"/>
          <a:chOff x="0" y="0"/>
          <a:chExt cx="0" cy="0"/>
        </a:xfrm>
      </p:grpSpPr>
      <p:sp>
        <p:nvSpPr>
          <p:cNvPr id="68" name="Google Shape;68;p32"/>
          <p:cNvSpPr txBox="1">
            <a:spLocks noGrp="1"/>
          </p:cNvSpPr>
          <p:nvPr>
            <p:ph type="title"/>
          </p:nvPr>
        </p:nvSpPr>
        <p:spPr>
          <a:xfrm>
            <a:off x="1444671" y="798973"/>
            <a:ext cx="3273099" cy="224711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Gill Sans"/>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32"/>
          <p:cNvSpPr txBox="1">
            <a:spLocks noGrp="1"/>
          </p:cNvSpPr>
          <p:nvPr>
            <p:ph type="body" idx="1"/>
          </p:nvPr>
        </p:nvSpPr>
        <p:spPr>
          <a:xfrm>
            <a:off x="5043714" y="798974"/>
            <a:ext cx="6012470" cy="4658826"/>
          </a:xfrm>
          <a:prstGeom prst="rect">
            <a:avLst/>
          </a:prstGeom>
          <a:noFill/>
          <a:ln>
            <a:noFill/>
          </a:ln>
        </p:spPr>
        <p:txBody>
          <a:bodyPr spcFirstLastPara="1" wrap="square" lIns="91425" tIns="45700" rIns="91425" bIns="45700" anchor="ctr" anchorCtr="0">
            <a:normAutofit/>
          </a:bodyPr>
          <a:lstStyle>
            <a:lvl1pPr marL="457200" lvl="0" indent="-342900" algn="l">
              <a:lnSpc>
                <a:spcPct val="120000"/>
              </a:lnSpc>
              <a:spcBef>
                <a:spcPts val="1000"/>
              </a:spcBef>
              <a:spcAft>
                <a:spcPts val="0"/>
              </a:spcAft>
              <a:buSzPts val="1800"/>
              <a:buChar char="•"/>
              <a:defRPr/>
            </a:lvl1pPr>
            <a:lvl2pPr marL="914400" lvl="1" indent="-342900" algn="l">
              <a:lnSpc>
                <a:spcPct val="120000"/>
              </a:lnSpc>
              <a:spcBef>
                <a:spcPts val="500"/>
              </a:spcBef>
              <a:spcAft>
                <a:spcPts val="0"/>
              </a:spcAft>
              <a:buSzPts val="1800"/>
              <a:buChar char="•"/>
              <a:defRPr/>
            </a:lvl2pPr>
            <a:lvl3pPr marL="1371600" lvl="2" indent="-342900" algn="l">
              <a:lnSpc>
                <a:spcPct val="120000"/>
              </a:lnSpc>
              <a:spcBef>
                <a:spcPts val="500"/>
              </a:spcBef>
              <a:spcAft>
                <a:spcPts val="0"/>
              </a:spcAft>
              <a:buSzPts val="1800"/>
              <a:buChar char="•"/>
              <a:defRPr/>
            </a:lvl3pPr>
            <a:lvl4pPr marL="1828800" lvl="3" indent="-342900" algn="l">
              <a:lnSpc>
                <a:spcPct val="120000"/>
              </a:lnSpc>
              <a:spcBef>
                <a:spcPts val="500"/>
              </a:spcBef>
              <a:spcAft>
                <a:spcPts val="0"/>
              </a:spcAft>
              <a:buSzPts val="1800"/>
              <a:buChar char="•"/>
              <a:defRPr/>
            </a:lvl4pPr>
            <a:lvl5pPr marL="2286000" lvl="4" indent="-342900" algn="l">
              <a:lnSpc>
                <a:spcPct val="120000"/>
              </a:lnSpc>
              <a:spcBef>
                <a:spcPts val="500"/>
              </a:spcBef>
              <a:spcAft>
                <a:spcPts val="0"/>
              </a:spcAft>
              <a:buSzPts val="1800"/>
              <a:buChar char="•"/>
              <a:defRPr/>
            </a:lvl5pPr>
            <a:lvl6pPr marL="2743200" lvl="5" indent="-342900" algn="l">
              <a:lnSpc>
                <a:spcPct val="120000"/>
              </a:lnSpc>
              <a:spcBef>
                <a:spcPts val="500"/>
              </a:spcBef>
              <a:spcAft>
                <a:spcPts val="0"/>
              </a:spcAft>
              <a:buSzPts val="1800"/>
              <a:buChar char="•"/>
              <a:defRPr/>
            </a:lvl6pPr>
            <a:lvl7pPr marL="3200400" lvl="6" indent="-342900" algn="l">
              <a:lnSpc>
                <a:spcPct val="120000"/>
              </a:lnSpc>
              <a:spcBef>
                <a:spcPts val="500"/>
              </a:spcBef>
              <a:spcAft>
                <a:spcPts val="0"/>
              </a:spcAft>
              <a:buSzPts val="1800"/>
              <a:buChar char="•"/>
              <a:defRPr/>
            </a:lvl7pPr>
            <a:lvl8pPr marL="3657600" lvl="7" indent="-342900" algn="l">
              <a:lnSpc>
                <a:spcPct val="120000"/>
              </a:lnSpc>
              <a:spcBef>
                <a:spcPts val="500"/>
              </a:spcBef>
              <a:spcAft>
                <a:spcPts val="0"/>
              </a:spcAft>
              <a:buSzPts val="1800"/>
              <a:buChar char="•"/>
              <a:defRPr/>
            </a:lvl8pPr>
            <a:lvl9pPr marL="4114800" lvl="8" indent="-342900" algn="l">
              <a:lnSpc>
                <a:spcPct val="120000"/>
              </a:lnSpc>
              <a:spcBef>
                <a:spcPts val="500"/>
              </a:spcBef>
              <a:spcAft>
                <a:spcPts val="0"/>
              </a:spcAft>
              <a:buSzPts val="1800"/>
              <a:buChar char="•"/>
              <a:defRPr/>
            </a:lvl9pPr>
          </a:lstStyle>
          <a:p>
            <a:endParaRPr/>
          </a:p>
        </p:txBody>
      </p:sp>
      <p:sp>
        <p:nvSpPr>
          <p:cNvPr id="70" name="Google Shape;70;p32"/>
          <p:cNvSpPr txBox="1">
            <a:spLocks noGrp="1"/>
          </p:cNvSpPr>
          <p:nvPr>
            <p:ph type="body" idx="2"/>
          </p:nvPr>
        </p:nvSpPr>
        <p:spPr>
          <a:xfrm>
            <a:off x="1444671" y="3205491"/>
            <a:ext cx="3275013" cy="2248181"/>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SzPts val="1600"/>
              <a:buNone/>
              <a:defRPr sz="1600"/>
            </a:lvl1pPr>
            <a:lvl2pPr marL="914400" lvl="1" indent="-228600" algn="l">
              <a:lnSpc>
                <a:spcPct val="120000"/>
              </a:lnSpc>
              <a:spcBef>
                <a:spcPts val="500"/>
              </a:spcBef>
              <a:spcAft>
                <a:spcPts val="0"/>
              </a:spcAft>
              <a:buSzPts val="1400"/>
              <a:buNone/>
              <a:defRPr sz="1400"/>
            </a:lvl2pPr>
            <a:lvl3pPr marL="1371600" lvl="2" indent="-228600" algn="l">
              <a:lnSpc>
                <a:spcPct val="120000"/>
              </a:lnSpc>
              <a:spcBef>
                <a:spcPts val="500"/>
              </a:spcBef>
              <a:spcAft>
                <a:spcPts val="0"/>
              </a:spcAft>
              <a:buSzPts val="1200"/>
              <a:buNone/>
              <a:defRPr sz="1200"/>
            </a:lvl3pPr>
            <a:lvl4pPr marL="1828800" lvl="3" indent="-228600" algn="l">
              <a:lnSpc>
                <a:spcPct val="120000"/>
              </a:lnSpc>
              <a:spcBef>
                <a:spcPts val="500"/>
              </a:spcBef>
              <a:spcAft>
                <a:spcPts val="0"/>
              </a:spcAft>
              <a:buSzPts val="1000"/>
              <a:buNone/>
              <a:defRPr sz="1000"/>
            </a:lvl4pPr>
            <a:lvl5pPr marL="2286000" lvl="4" indent="-228600" algn="l">
              <a:lnSpc>
                <a:spcPct val="120000"/>
              </a:lnSpc>
              <a:spcBef>
                <a:spcPts val="500"/>
              </a:spcBef>
              <a:spcAft>
                <a:spcPts val="0"/>
              </a:spcAft>
              <a:buSzPts val="1000"/>
              <a:buNone/>
              <a:defRPr sz="1000"/>
            </a:lvl5pPr>
            <a:lvl6pPr marL="2743200" lvl="5" indent="-228600" algn="l">
              <a:lnSpc>
                <a:spcPct val="120000"/>
              </a:lnSpc>
              <a:spcBef>
                <a:spcPts val="500"/>
              </a:spcBef>
              <a:spcAft>
                <a:spcPts val="0"/>
              </a:spcAft>
              <a:buSzPts val="1000"/>
              <a:buNone/>
              <a:defRPr sz="1000"/>
            </a:lvl6pPr>
            <a:lvl7pPr marL="3200400" lvl="6" indent="-228600" algn="l">
              <a:lnSpc>
                <a:spcPct val="120000"/>
              </a:lnSpc>
              <a:spcBef>
                <a:spcPts val="500"/>
              </a:spcBef>
              <a:spcAft>
                <a:spcPts val="0"/>
              </a:spcAft>
              <a:buSzPts val="1000"/>
              <a:buNone/>
              <a:defRPr sz="1000"/>
            </a:lvl7pPr>
            <a:lvl8pPr marL="3657600" lvl="7" indent="-228600" algn="l">
              <a:lnSpc>
                <a:spcPct val="120000"/>
              </a:lnSpc>
              <a:spcBef>
                <a:spcPts val="500"/>
              </a:spcBef>
              <a:spcAft>
                <a:spcPts val="0"/>
              </a:spcAft>
              <a:buSzPts val="1000"/>
              <a:buNone/>
              <a:defRPr sz="1000"/>
            </a:lvl8pPr>
            <a:lvl9pPr marL="4114800" lvl="8" indent="-228600" algn="l">
              <a:lnSpc>
                <a:spcPct val="120000"/>
              </a:lnSpc>
              <a:spcBef>
                <a:spcPts val="500"/>
              </a:spcBef>
              <a:spcAft>
                <a:spcPts val="0"/>
              </a:spcAft>
              <a:buSzPts val="1000"/>
              <a:buNone/>
              <a:defRPr sz="1000"/>
            </a:lvl9pPr>
          </a:lstStyle>
          <a:p>
            <a:endParaRPr/>
          </a:p>
        </p:txBody>
      </p:sp>
      <p:sp>
        <p:nvSpPr>
          <p:cNvPr id="71" name="Google Shape;71;p32"/>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2"/>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32"/>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74" name="Google Shape;74;p32"/>
          <p:cNvCxnSpPr/>
          <p:nvPr/>
        </p:nvCxnSpPr>
        <p:spPr>
          <a:xfrm>
            <a:off x="1448280" y="3205491"/>
            <a:ext cx="3269490"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transition spd="slow">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5"/>
        <p:cNvGrpSpPr/>
        <p:nvPr/>
      </p:nvGrpSpPr>
      <p:grpSpPr>
        <a:xfrm>
          <a:off x="0" y="0"/>
          <a:ext cx="0" cy="0"/>
          <a:chOff x="0" y="0"/>
          <a:chExt cx="0" cy="0"/>
        </a:xfrm>
      </p:grpSpPr>
      <p:grpSp>
        <p:nvGrpSpPr>
          <p:cNvPr id="76" name="Google Shape;76;p33"/>
          <p:cNvGrpSpPr/>
          <p:nvPr/>
        </p:nvGrpSpPr>
        <p:grpSpPr>
          <a:xfrm>
            <a:off x="7477387" y="482170"/>
            <a:ext cx="4074533" cy="5149101"/>
            <a:chOff x="7477387" y="482170"/>
            <a:chExt cx="4074533" cy="5149101"/>
          </a:xfrm>
        </p:grpSpPr>
        <p:sp>
          <p:nvSpPr>
            <p:cNvPr id="77" name="Google Shape;77;p33"/>
            <p:cNvSpPr/>
            <p:nvPr/>
          </p:nvSpPr>
          <p:spPr>
            <a:xfrm>
              <a:off x="7477387" y="482170"/>
              <a:ext cx="4074533" cy="5149101"/>
            </a:xfrm>
            <a:prstGeom prst="rect">
              <a:avLst/>
            </a:prstGeom>
            <a:gradFill>
              <a:gsLst>
                <a:gs pos="0">
                  <a:srgbClr val="000001"/>
                </a:gs>
                <a:gs pos="100000">
                  <a:srgbClr val="191919"/>
                </a:gs>
              </a:gsLst>
              <a:lin ang="5400000" scaled="0"/>
            </a:gradFill>
            <a:ln>
              <a:noFill/>
            </a:ln>
            <a:effectLst>
              <a:outerShdw blurRad="127000" dist="228600" dir="4740000" sx="98000" sy="98000" algn="tl" rotWithShape="0">
                <a:srgbClr val="000000">
                  <a:alpha val="33725"/>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3"/>
            <p:cNvSpPr/>
            <p:nvPr/>
          </p:nvSpPr>
          <p:spPr>
            <a:xfrm>
              <a:off x="7790446" y="812506"/>
              <a:ext cx="3450289" cy="4466452"/>
            </a:xfrm>
            <a:prstGeom prst="rect">
              <a:avLst/>
            </a:prstGeom>
            <a:gradFill>
              <a:gsLst>
                <a:gs pos="0">
                  <a:srgbClr val="DADADA"/>
                </a:gs>
                <a:gs pos="100000">
                  <a:srgbClr val="FFFFFE"/>
                </a:gs>
              </a:gsLst>
              <a:lin ang="16200000" scaled="0"/>
            </a:gradFill>
            <a:ln w="50800" cap="flat" cmpd="sng">
              <a:solidFill>
                <a:srgbClr val="191919"/>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9" name="Google Shape;79;p33"/>
          <p:cNvSpPr txBox="1">
            <a:spLocks noGrp="1"/>
          </p:cNvSpPr>
          <p:nvPr>
            <p:ph type="title"/>
          </p:nvPr>
        </p:nvSpPr>
        <p:spPr>
          <a:xfrm>
            <a:off x="1451206" y="1129513"/>
            <a:ext cx="5532328" cy="1830584"/>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Gill Sans"/>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33"/>
          <p:cNvSpPr>
            <a:spLocks noGrp="1"/>
          </p:cNvSpPr>
          <p:nvPr>
            <p:ph type="pic" idx="2"/>
          </p:nvPr>
        </p:nvSpPr>
        <p:spPr>
          <a:xfrm>
            <a:off x="8124389" y="1122542"/>
            <a:ext cx="2791171" cy="3866327"/>
          </a:xfrm>
          <a:prstGeom prst="rect">
            <a:avLst/>
          </a:prstGeom>
          <a:solidFill>
            <a:srgbClr val="D8D8D8"/>
          </a:solidFill>
          <a:ln>
            <a:noFill/>
          </a:ln>
        </p:spPr>
        <p:txBody>
          <a:bodyPr spcFirstLastPara="1" wrap="square" lIns="91425" tIns="45700" rIns="91425" bIns="45700" anchor="t" anchorCtr="0">
            <a:normAutofit/>
          </a:bodyPr>
          <a:lstStyle>
            <a:lvl1pPr marR="0" lvl="0" algn="ctr" rtl="0">
              <a:lnSpc>
                <a:spcPct val="120000"/>
              </a:lnSpc>
              <a:spcBef>
                <a:spcPts val="1000"/>
              </a:spcBef>
              <a:spcAft>
                <a:spcPts val="0"/>
              </a:spcAft>
              <a:buClr>
                <a:schemeClr val="accent1"/>
              </a:buClr>
              <a:buSzPts val="3200"/>
              <a:buFont typeface="Arial"/>
              <a:buNone/>
              <a:defRPr sz="3200" b="0" i="0" u="none" strike="noStrike" cap="none">
                <a:solidFill>
                  <a:schemeClr val="dk1"/>
                </a:solidFill>
                <a:latin typeface="Gill Sans"/>
                <a:ea typeface="Gill Sans"/>
                <a:cs typeface="Gill Sans"/>
                <a:sym typeface="Gill Sans"/>
              </a:defRPr>
            </a:lvl1pPr>
            <a:lvl2pPr marR="0" lvl="1" algn="l" rtl="0">
              <a:lnSpc>
                <a:spcPct val="120000"/>
              </a:lnSpc>
              <a:spcBef>
                <a:spcPts val="500"/>
              </a:spcBef>
              <a:spcAft>
                <a:spcPts val="0"/>
              </a:spcAft>
              <a:buClr>
                <a:schemeClr val="accent1"/>
              </a:buClr>
              <a:buSzPts val="2800"/>
              <a:buFont typeface="Arial"/>
              <a:buNone/>
              <a:defRPr sz="2800" b="0" i="0" u="none" strike="noStrike" cap="none">
                <a:solidFill>
                  <a:schemeClr val="dk1"/>
                </a:solidFill>
                <a:latin typeface="Gill Sans"/>
                <a:ea typeface="Gill Sans"/>
                <a:cs typeface="Gill Sans"/>
                <a:sym typeface="Gill Sans"/>
              </a:defRPr>
            </a:lvl2pPr>
            <a:lvl3pPr marR="0" lvl="2" algn="l" rtl="0">
              <a:lnSpc>
                <a:spcPct val="120000"/>
              </a:lnSpc>
              <a:spcBef>
                <a:spcPts val="500"/>
              </a:spcBef>
              <a:spcAft>
                <a:spcPts val="0"/>
              </a:spcAft>
              <a:buClr>
                <a:schemeClr val="accent1"/>
              </a:buClr>
              <a:buSzPts val="2400"/>
              <a:buFont typeface="Arial"/>
              <a:buNone/>
              <a:defRPr sz="2400" b="0" i="0" u="none" strike="noStrike" cap="none">
                <a:solidFill>
                  <a:schemeClr val="dk1"/>
                </a:solidFill>
                <a:latin typeface="Gill Sans"/>
                <a:ea typeface="Gill Sans"/>
                <a:cs typeface="Gill Sans"/>
                <a:sym typeface="Gill Sans"/>
              </a:defRPr>
            </a:lvl3pPr>
            <a:lvl4pPr marR="0" lvl="3" algn="l" rtl="0">
              <a:lnSpc>
                <a:spcPct val="120000"/>
              </a:lnSpc>
              <a:spcBef>
                <a:spcPts val="500"/>
              </a:spcBef>
              <a:spcAft>
                <a:spcPts val="0"/>
              </a:spcAft>
              <a:buClr>
                <a:schemeClr val="accent1"/>
              </a:buClr>
              <a:buSzPts val="2000"/>
              <a:buFont typeface="Arial"/>
              <a:buNone/>
              <a:defRPr sz="2000" b="0" i="0" u="none" strike="noStrike" cap="none">
                <a:solidFill>
                  <a:schemeClr val="dk1"/>
                </a:solidFill>
                <a:latin typeface="Gill Sans"/>
                <a:ea typeface="Gill Sans"/>
                <a:cs typeface="Gill Sans"/>
                <a:sym typeface="Gill Sans"/>
              </a:defRPr>
            </a:lvl4pPr>
            <a:lvl5pPr marR="0" lvl="4" algn="l" rtl="0">
              <a:lnSpc>
                <a:spcPct val="120000"/>
              </a:lnSpc>
              <a:spcBef>
                <a:spcPts val="500"/>
              </a:spcBef>
              <a:spcAft>
                <a:spcPts val="0"/>
              </a:spcAft>
              <a:buClr>
                <a:schemeClr val="accent1"/>
              </a:buClr>
              <a:buSzPts val="2000"/>
              <a:buFont typeface="Arial"/>
              <a:buNone/>
              <a:defRPr sz="2000" b="0" i="0" u="none" strike="noStrike" cap="none">
                <a:solidFill>
                  <a:schemeClr val="dk1"/>
                </a:solidFill>
                <a:latin typeface="Gill Sans"/>
                <a:ea typeface="Gill Sans"/>
                <a:cs typeface="Gill Sans"/>
                <a:sym typeface="Gill Sans"/>
              </a:defRPr>
            </a:lvl5pPr>
            <a:lvl6pPr marR="0" lvl="5" algn="l" rtl="0">
              <a:lnSpc>
                <a:spcPct val="120000"/>
              </a:lnSpc>
              <a:spcBef>
                <a:spcPts val="500"/>
              </a:spcBef>
              <a:spcAft>
                <a:spcPts val="0"/>
              </a:spcAft>
              <a:buClr>
                <a:schemeClr val="accent1"/>
              </a:buClr>
              <a:buSzPts val="2000"/>
              <a:buFont typeface="Arial"/>
              <a:buNone/>
              <a:defRPr sz="2000" b="0" i="0" u="none" strike="noStrike" cap="none">
                <a:solidFill>
                  <a:schemeClr val="dk1"/>
                </a:solidFill>
                <a:latin typeface="Gill Sans"/>
                <a:ea typeface="Gill Sans"/>
                <a:cs typeface="Gill Sans"/>
                <a:sym typeface="Gill Sans"/>
              </a:defRPr>
            </a:lvl6pPr>
            <a:lvl7pPr marR="0" lvl="6" algn="l" rtl="0">
              <a:lnSpc>
                <a:spcPct val="120000"/>
              </a:lnSpc>
              <a:spcBef>
                <a:spcPts val="500"/>
              </a:spcBef>
              <a:spcAft>
                <a:spcPts val="0"/>
              </a:spcAft>
              <a:buClr>
                <a:schemeClr val="accent1"/>
              </a:buClr>
              <a:buSzPts val="2000"/>
              <a:buFont typeface="Arial"/>
              <a:buNone/>
              <a:defRPr sz="2000" b="0" i="0" u="none" strike="noStrike" cap="none">
                <a:solidFill>
                  <a:schemeClr val="dk1"/>
                </a:solidFill>
                <a:latin typeface="Gill Sans"/>
                <a:ea typeface="Gill Sans"/>
                <a:cs typeface="Gill Sans"/>
                <a:sym typeface="Gill Sans"/>
              </a:defRPr>
            </a:lvl7pPr>
            <a:lvl8pPr marR="0" lvl="7" algn="l" rtl="0">
              <a:lnSpc>
                <a:spcPct val="120000"/>
              </a:lnSpc>
              <a:spcBef>
                <a:spcPts val="500"/>
              </a:spcBef>
              <a:spcAft>
                <a:spcPts val="0"/>
              </a:spcAft>
              <a:buClr>
                <a:schemeClr val="accent1"/>
              </a:buClr>
              <a:buSzPts val="2000"/>
              <a:buFont typeface="Arial"/>
              <a:buNone/>
              <a:defRPr sz="2000" b="0" i="0" u="none" strike="noStrike" cap="none">
                <a:solidFill>
                  <a:schemeClr val="dk1"/>
                </a:solidFill>
                <a:latin typeface="Gill Sans"/>
                <a:ea typeface="Gill Sans"/>
                <a:cs typeface="Gill Sans"/>
                <a:sym typeface="Gill Sans"/>
              </a:defRPr>
            </a:lvl8pPr>
            <a:lvl9pPr marR="0" lvl="8" algn="l" rtl="0">
              <a:lnSpc>
                <a:spcPct val="120000"/>
              </a:lnSpc>
              <a:spcBef>
                <a:spcPts val="500"/>
              </a:spcBef>
              <a:spcAft>
                <a:spcPts val="0"/>
              </a:spcAft>
              <a:buClr>
                <a:schemeClr val="accent1"/>
              </a:buClr>
              <a:buSzPts val="2000"/>
              <a:buFont typeface="Arial"/>
              <a:buNone/>
              <a:defRPr sz="2000" b="0" i="0" u="none" strike="noStrike" cap="none">
                <a:solidFill>
                  <a:schemeClr val="dk1"/>
                </a:solidFill>
                <a:latin typeface="Gill Sans"/>
                <a:ea typeface="Gill Sans"/>
                <a:cs typeface="Gill Sans"/>
                <a:sym typeface="Gill Sans"/>
              </a:defRPr>
            </a:lvl9pPr>
          </a:lstStyle>
          <a:p>
            <a:endParaRPr/>
          </a:p>
        </p:txBody>
      </p:sp>
      <p:sp>
        <p:nvSpPr>
          <p:cNvPr id="81" name="Google Shape;81;p33"/>
          <p:cNvSpPr txBox="1">
            <a:spLocks noGrp="1"/>
          </p:cNvSpPr>
          <p:nvPr>
            <p:ph type="body" idx="1"/>
          </p:nvPr>
        </p:nvSpPr>
        <p:spPr>
          <a:xfrm>
            <a:off x="1450329" y="3145992"/>
            <a:ext cx="5524404" cy="2003742"/>
          </a:xfrm>
          <a:prstGeom prst="rect">
            <a:avLst/>
          </a:prstGeom>
          <a:noFill/>
          <a:ln>
            <a:noFill/>
          </a:ln>
        </p:spPr>
        <p:txBody>
          <a:bodyPr spcFirstLastPara="1" wrap="square" lIns="91425" tIns="45700" rIns="91425" bIns="45700" anchor="t" anchorCtr="0">
            <a:normAutofit/>
          </a:bodyPr>
          <a:lstStyle>
            <a:lvl1pPr marL="457200" lvl="0" indent="-228600" algn="l">
              <a:lnSpc>
                <a:spcPct val="120000"/>
              </a:lnSpc>
              <a:spcBef>
                <a:spcPts val="1000"/>
              </a:spcBef>
              <a:spcAft>
                <a:spcPts val="0"/>
              </a:spcAft>
              <a:buSzPts val="1800"/>
              <a:buNone/>
              <a:defRPr sz="1800"/>
            </a:lvl1pPr>
            <a:lvl2pPr marL="914400" lvl="1" indent="-228600" algn="l">
              <a:lnSpc>
                <a:spcPct val="120000"/>
              </a:lnSpc>
              <a:spcBef>
                <a:spcPts val="500"/>
              </a:spcBef>
              <a:spcAft>
                <a:spcPts val="0"/>
              </a:spcAft>
              <a:buSzPts val="1400"/>
              <a:buNone/>
              <a:defRPr sz="1400"/>
            </a:lvl2pPr>
            <a:lvl3pPr marL="1371600" lvl="2" indent="-228600" algn="l">
              <a:lnSpc>
                <a:spcPct val="120000"/>
              </a:lnSpc>
              <a:spcBef>
                <a:spcPts val="500"/>
              </a:spcBef>
              <a:spcAft>
                <a:spcPts val="0"/>
              </a:spcAft>
              <a:buSzPts val="1200"/>
              <a:buNone/>
              <a:defRPr sz="1200"/>
            </a:lvl3pPr>
            <a:lvl4pPr marL="1828800" lvl="3" indent="-228600" algn="l">
              <a:lnSpc>
                <a:spcPct val="120000"/>
              </a:lnSpc>
              <a:spcBef>
                <a:spcPts val="500"/>
              </a:spcBef>
              <a:spcAft>
                <a:spcPts val="0"/>
              </a:spcAft>
              <a:buSzPts val="1000"/>
              <a:buNone/>
              <a:defRPr sz="1000"/>
            </a:lvl4pPr>
            <a:lvl5pPr marL="2286000" lvl="4" indent="-228600" algn="l">
              <a:lnSpc>
                <a:spcPct val="120000"/>
              </a:lnSpc>
              <a:spcBef>
                <a:spcPts val="500"/>
              </a:spcBef>
              <a:spcAft>
                <a:spcPts val="0"/>
              </a:spcAft>
              <a:buSzPts val="1000"/>
              <a:buNone/>
              <a:defRPr sz="1000"/>
            </a:lvl5pPr>
            <a:lvl6pPr marL="2743200" lvl="5" indent="-228600" algn="l">
              <a:lnSpc>
                <a:spcPct val="120000"/>
              </a:lnSpc>
              <a:spcBef>
                <a:spcPts val="500"/>
              </a:spcBef>
              <a:spcAft>
                <a:spcPts val="0"/>
              </a:spcAft>
              <a:buSzPts val="1000"/>
              <a:buNone/>
              <a:defRPr sz="1000"/>
            </a:lvl6pPr>
            <a:lvl7pPr marL="3200400" lvl="6" indent="-228600" algn="l">
              <a:lnSpc>
                <a:spcPct val="120000"/>
              </a:lnSpc>
              <a:spcBef>
                <a:spcPts val="500"/>
              </a:spcBef>
              <a:spcAft>
                <a:spcPts val="0"/>
              </a:spcAft>
              <a:buSzPts val="1000"/>
              <a:buNone/>
              <a:defRPr sz="1000"/>
            </a:lvl7pPr>
            <a:lvl8pPr marL="3657600" lvl="7" indent="-228600" algn="l">
              <a:lnSpc>
                <a:spcPct val="120000"/>
              </a:lnSpc>
              <a:spcBef>
                <a:spcPts val="500"/>
              </a:spcBef>
              <a:spcAft>
                <a:spcPts val="0"/>
              </a:spcAft>
              <a:buSzPts val="1000"/>
              <a:buNone/>
              <a:defRPr sz="1000"/>
            </a:lvl8pPr>
            <a:lvl9pPr marL="4114800" lvl="8" indent="-228600" algn="l">
              <a:lnSpc>
                <a:spcPct val="120000"/>
              </a:lnSpc>
              <a:spcBef>
                <a:spcPts val="500"/>
              </a:spcBef>
              <a:spcAft>
                <a:spcPts val="0"/>
              </a:spcAft>
              <a:buSzPts val="1000"/>
              <a:buNone/>
              <a:defRPr sz="1000"/>
            </a:lvl9pPr>
          </a:lstStyle>
          <a:p>
            <a:endParaRPr/>
          </a:p>
        </p:txBody>
      </p:sp>
      <p:sp>
        <p:nvSpPr>
          <p:cNvPr id="82" name="Google Shape;82;p33"/>
          <p:cNvSpPr txBox="1">
            <a:spLocks noGrp="1"/>
          </p:cNvSpPr>
          <p:nvPr>
            <p:ph type="dt" idx="10"/>
          </p:nvPr>
        </p:nvSpPr>
        <p:spPr>
          <a:xfrm>
            <a:off x="1447382" y="5469856"/>
            <a:ext cx="5527351" cy="320123"/>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3"/>
          <p:cNvSpPr txBox="1">
            <a:spLocks noGrp="1"/>
          </p:cNvSpPr>
          <p:nvPr>
            <p:ph type="ftr" idx="11"/>
          </p:nvPr>
        </p:nvSpPr>
        <p:spPr>
          <a:xfrm>
            <a:off x="1447382" y="318640"/>
            <a:ext cx="5541004" cy="32093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33"/>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cxnSp>
        <p:nvCxnSpPr>
          <p:cNvPr id="85" name="Google Shape;85;p33"/>
          <p:cNvCxnSpPr/>
          <p:nvPr/>
        </p:nvCxnSpPr>
        <p:spPr>
          <a:xfrm>
            <a:off x="1447382" y="3143605"/>
            <a:ext cx="5527351" cy="0"/>
          </a:xfrm>
          <a:prstGeom prst="straightConnector1">
            <a:avLst/>
          </a:prstGeom>
          <a:noFill/>
          <a:ln w="31750" cap="flat" cmpd="sng">
            <a:solidFill>
              <a:schemeClr val="accent1"/>
            </a:solidFill>
            <a:prstDash val="solid"/>
            <a:round/>
            <a:headEnd type="none" w="sm" len="sm"/>
            <a:tailEnd type="none" w="sm" len="sm"/>
          </a:ln>
        </p:spPr>
      </p:cxnSp>
    </p:spTree>
  </p:cSld>
  <p:clrMapOvr>
    <a:masterClrMapping/>
  </p:clrMapOvr>
  <p:transition spd="slow">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EBE9E6"/>
            </a:gs>
            <a:gs pos="100000">
              <a:srgbClr val="C9C5C0"/>
            </a:gs>
          </a:gsLst>
          <a:path path="circle">
            <a:fillToRect l="50000" t="50000" r="50000" b="50000"/>
          </a:path>
          <a:tileRect/>
        </a:gradFill>
        <a:effectLst/>
      </p:bgPr>
    </p:bg>
    <p:spTree>
      <p:nvGrpSpPr>
        <p:cNvPr id="1" name="Shape 9"/>
        <p:cNvGrpSpPr/>
        <p:nvPr/>
      </p:nvGrpSpPr>
      <p:grpSpPr>
        <a:xfrm>
          <a:off x="0" y="0"/>
          <a:ext cx="0" cy="0"/>
          <a:chOff x="0" y="0"/>
          <a:chExt cx="0" cy="0"/>
        </a:xfrm>
      </p:grpSpPr>
      <p:sp>
        <p:nvSpPr>
          <p:cNvPr id="10" name="Google Shape;10;p24"/>
          <p:cNvSpPr/>
          <p:nvPr/>
        </p:nvSpPr>
        <p:spPr>
          <a:xfrm>
            <a:off x="0" y="2019476"/>
            <a:ext cx="12192000" cy="4105941"/>
          </a:xfrm>
          <a:prstGeom prst="rect">
            <a:avLst/>
          </a:prstGeom>
          <a:gradFill>
            <a:gsLst>
              <a:gs pos="0">
                <a:srgbClr val="DFDBD5">
                  <a:alpha val="0"/>
                </a:srgbClr>
              </a:gs>
              <a:gs pos="100000">
                <a:schemeClr val="lt2"/>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1" name="Google Shape;11;p24"/>
          <p:cNvPicPr preferRelativeResize="0"/>
          <p:nvPr/>
        </p:nvPicPr>
        <p:blipFill rotWithShape="1">
          <a:blip r:embed="rId13">
            <a:alphaModFix/>
          </a:blip>
          <a:srcRect t="1538" b="-1538"/>
          <a:stretch/>
        </p:blipFill>
        <p:spPr>
          <a:xfrm>
            <a:off x="0" y="6126480"/>
            <a:ext cx="12192000" cy="742950"/>
          </a:xfrm>
          <a:prstGeom prst="rect">
            <a:avLst/>
          </a:prstGeom>
          <a:noFill/>
          <a:ln>
            <a:noFill/>
          </a:ln>
        </p:spPr>
      </p:pic>
      <p:sp>
        <p:nvSpPr>
          <p:cNvPr id="12" name="Google Shape;12;p24"/>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0"/>
              </a:spcBef>
              <a:spcAft>
                <a:spcPts val="0"/>
              </a:spcAft>
              <a:buClr>
                <a:schemeClr val="dk1"/>
              </a:buClr>
              <a:buSzPts val="3200"/>
              <a:buFont typeface="Gill Sans"/>
              <a:buNone/>
              <a:defRPr sz="3200" b="0" i="0" u="none" strike="noStrike" cap="none">
                <a:solidFill>
                  <a:schemeClr val="dk1"/>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Google Shape;13;p24"/>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120000"/>
              </a:lnSpc>
              <a:spcBef>
                <a:spcPts val="1000"/>
              </a:spcBef>
              <a:spcAft>
                <a:spcPts val="0"/>
              </a:spcAft>
              <a:buClr>
                <a:schemeClr val="accent1"/>
              </a:buClr>
              <a:buSzPts val="2000"/>
              <a:buFont typeface="Arial"/>
              <a:buChar char="•"/>
              <a:defRPr sz="2000" b="0" i="0" u="none" strike="noStrike" cap="none">
                <a:solidFill>
                  <a:schemeClr val="dk1"/>
                </a:solidFill>
                <a:latin typeface="Gill Sans"/>
                <a:ea typeface="Gill Sans"/>
                <a:cs typeface="Gill Sans"/>
                <a:sym typeface="Gill Sans"/>
              </a:defRPr>
            </a:lvl1pPr>
            <a:lvl2pPr marL="914400" marR="0" lvl="1" indent="-342900" algn="l" rtl="0">
              <a:lnSpc>
                <a:spcPct val="120000"/>
              </a:lnSpc>
              <a:spcBef>
                <a:spcPts val="500"/>
              </a:spcBef>
              <a:spcAft>
                <a:spcPts val="0"/>
              </a:spcAft>
              <a:buClr>
                <a:schemeClr val="accent1"/>
              </a:buClr>
              <a:buSzPts val="1800"/>
              <a:buFont typeface="Arial"/>
              <a:buChar char="•"/>
              <a:defRPr sz="1800" b="0" i="0" u="none" strike="noStrike" cap="none">
                <a:solidFill>
                  <a:schemeClr val="dk1"/>
                </a:solidFill>
                <a:latin typeface="Gill Sans"/>
                <a:ea typeface="Gill Sans"/>
                <a:cs typeface="Gill Sans"/>
                <a:sym typeface="Gill Sans"/>
              </a:defRPr>
            </a:lvl2pPr>
            <a:lvl3pPr marL="1371600" marR="0" lvl="2" indent="-330200" algn="l" rtl="0">
              <a:lnSpc>
                <a:spcPct val="120000"/>
              </a:lnSpc>
              <a:spcBef>
                <a:spcPts val="500"/>
              </a:spcBef>
              <a:spcAft>
                <a:spcPts val="0"/>
              </a:spcAft>
              <a:buClr>
                <a:schemeClr val="accent1"/>
              </a:buClr>
              <a:buSzPts val="1600"/>
              <a:buFont typeface="Arial"/>
              <a:buChar char="•"/>
              <a:defRPr sz="1600" b="0" i="0" u="none" strike="noStrike" cap="none">
                <a:solidFill>
                  <a:schemeClr val="dk1"/>
                </a:solidFill>
                <a:latin typeface="Gill Sans"/>
                <a:ea typeface="Gill Sans"/>
                <a:cs typeface="Gill Sans"/>
                <a:sym typeface="Gill Sans"/>
              </a:defRPr>
            </a:lvl3pPr>
            <a:lvl4pPr marL="1828800" marR="0" lvl="3" indent="-317500" algn="l" rtl="0">
              <a:lnSpc>
                <a:spcPct val="120000"/>
              </a:lnSpc>
              <a:spcBef>
                <a:spcPts val="500"/>
              </a:spcBef>
              <a:spcAft>
                <a:spcPts val="0"/>
              </a:spcAft>
              <a:buClr>
                <a:schemeClr val="accent1"/>
              </a:buClr>
              <a:buSzPts val="1400"/>
              <a:buFont typeface="Arial"/>
              <a:buChar char="•"/>
              <a:defRPr sz="1400" b="0" i="0" u="none" strike="noStrike" cap="none">
                <a:solidFill>
                  <a:schemeClr val="dk1"/>
                </a:solidFill>
                <a:latin typeface="Gill Sans"/>
                <a:ea typeface="Gill Sans"/>
                <a:cs typeface="Gill Sans"/>
                <a:sym typeface="Gill Sans"/>
              </a:defRPr>
            </a:lvl4pPr>
            <a:lvl5pPr marL="2286000" marR="0" lvl="4" indent="-304800" algn="l" rtl="0">
              <a:lnSpc>
                <a:spcPct val="120000"/>
              </a:lnSpc>
              <a:spcBef>
                <a:spcPts val="500"/>
              </a:spcBef>
              <a:spcAft>
                <a:spcPts val="0"/>
              </a:spcAft>
              <a:buClr>
                <a:schemeClr val="accent1"/>
              </a:buClr>
              <a:buSzPts val="1200"/>
              <a:buFont typeface="Arial"/>
              <a:buChar char="•"/>
              <a:defRPr sz="1200" b="0" i="0" u="none" strike="noStrike" cap="none">
                <a:solidFill>
                  <a:schemeClr val="dk1"/>
                </a:solidFill>
                <a:latin typeface="Gill Sans"/>
                <a:ea typeface="Gill Sans"/>
                <a:cs typeface="Gill Sans"/>
                <a:sym typeface="Gill Sans"/>
              </a:defRPr>
            </a:lvl5pPr>
            <a:lvl6pPr marL="2743200" marR="0" lvl="5" indent="-304800" algn="l" rtl="0">
              <a:lnSpc>
                <a:spcPct val="120000"/>
              </a:lnSpc>
              <a:spcBef>
                <a:spcPts val="500"/>
              </a:spcBef>
              <a:spcAft>
                <a:spcPts val="0"/>
              </a:spcAft>
              <a:buClr>
                <a:schemeClr val="accent1"/>
              </a:buClr>
              <a:buSzPts val="1200"/>
              <a:buFont typeface="Arial"/>
              <a:buChar char="•"/>
              <a:defRPr sz="1200" b="0" i="0" u="none" strike="noStrike" cap="none">
                <a:solidFill>
                  <a:schemeClr val="dk1"/>
                </a:solidFill>
                <a:latin typeface="Gill Sans"/>
                <a:ea typeface="Gill Sans"/>
                <a:cs typeface="Gill Sans"/>
                <a:sym typeface="Gill Sans"/>
              </a:defRPr>
            </a:lvl6pPr>
            <a:lvl7pPr marL="3200400" marR="0" lvl="6" indent="-304800" algn="l" rtl="0">
              <a:lnSpc>
                <a:spcPct val="120000"/>
              </a:lnSpc>
              <a:spcBef>
                <a:spcPts val="500"/>
              </a:spcBef>
              <a:spcAft>
                <a:spcPts val="0"/>
              </a:spcAft>
              <a:buClr>
                <a:schemeClr val="accent1"/>
              </a:buClr>
              <a:buSzPts val="1200"/>
              <a:buFont typeface="Arial"/>
              <a:buChar char="•"/>
              <a:defRPr sz="1200" b="0" i="0" u="none" strike="noStrike" cap="none">
                <a:solidFill>
                  <a:schemeClr val="dk1"/>
                </a:solidFill>
                <a:latin typeface="Gill Sans"/>
                <a:ea typeface="Gill Sans"/>
                <a:cs typeface="Gill Sans"/>
                <a:sym typeface="Gill Sans"/>
              </a:defRPr>
            </a:lvl7pPr>
            <a:lvl8pPr marL="3657600" marR="0" lvl="7" indent="-304800" algn="l" rtl="0">
              <a:lnSpc>
                <a:spcPct val="120000"/>
              </a:lnSpc>
              <a:spcBef>
                <a:spcPts val="500"/>
              </a:spcBef>
              <a:spcAft>
                <a:spcPts val="0"/>
              </a:spcAft>
              <a:buClr>
                <a:schemeClr val="accent1"/>
              </a:buClr>
              <a:buSzPts val="1200"/>
              <a:buFont typeface="Arial"/>
              <a:buChar char="•"/>
              <a:defRPr sz="1200" b="0" i="0" u="none" strike="noStrike" cap="none">
                <a:solidFill>
                  <a:schemeClr val="dk1"/>
                </a:solidFill>
                <a:latin typeface="Gill Sans"/>
                <a:ea typeface="Gill Sans"/>
                <a:cs typeface="Gill Sans"/>
                <a:sym typeface="Gill Sans"/>
              </a:defRPr>
            </a:lvl8pPr>
            <a:lvl9pPr marL="4114800" marR="0" lvl="8" indent="-304800" algn="l" rtl="0">
              <a:lnSpc>
                <a:spcPct val="120000"/>
              </a:lnSpc>
              <a:spcBef>
                <a:spcPts val="500"/>
              </a:spcBef>
              <a:spcAft>
                <a:spcPts val="0"/>
              </a:spcAft>
              <a:buClr>
                <a:schemeClr val="accent1"/>
              </a:buClr>
              <a:buSzPts val="1200"/>
              <a:buFont typeface="Arial"/>
              <a:buChar char="•"/>
              <a:defRPr sz="1200" b="0" i="0" u="none" strike="noStrike" cap="none">
                <a:solidFill>
                  <a:schemeClr val="dk1"/>
                </a:solidFill>
                <a:latin typeface="Gill Sans"/>
                <a:ea typeface="Gill Sans"/>
                <a:cs typeface="Gill Sans"/>
                <a:sym typeface="Gill Sans"/>
              </a:defRPr>
            </a:lvl9pPr>
          </a:lstStyle>
          <a:p>
            <a:endParaRPr/>
          </a:p>
        </p:txBody>
      </p:sp>
      <p:sp>
        <p:nvSpPr>
          <p:cNvPr id="14" name="Google Shape;14;p24"/>
          <p:cNvSpPr txBox="1">
            <a:spLocks noGrp="1"/>
          </p:cNvSpPr>
          <p:nvPr>
            <p:ph type="dt" idx="10"/>
          </p:nvPr>
        </p:nvSpPr>
        <p:spPr>
          <a:xfrm>
            <a:off x="7554138" y="330370"/>
            <a:ext cx="3500715" cy="309201"/>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00" b="0" i="0" u="none" strike="noStrike" cap="none">
                <a:solidFill>
                  <a:srgbClr val="888888"/>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5" name="Google Shape;15;p24"/>
          <p:cNvSpPr txBox="1">
            <a:spLocks noGrp="1"/>
          </p:cNvSpPr>
          <p:nvPr>
            <p:ph type="ftr" idx="11"/>
          </p:nvPr>
        </p:nvSpPr>
        <p:spPr>
          <a:xfrm>
            <a:off x="1451579" y="329307"/>
            <a:ext cx="5938836" cy="309201"/>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00" b="0" i="0" u="none" strike="noStrike" cap="none">
                <a:solidFill>
                  <a:srgbClr val="888888"/>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6" name="Google Shape;16;p24"/>
          <p:cNvSpPr txBox="1">
            <a:spLocks noGrp="1"/>
          </p:cNvSpPr>
          <p:nvPr>
            <p:ph type="sldNum" idx="12"/>
          </p:nvPr>
        </p:nvSpPr>
        <p:spPr>
          <a:xfrm>
            <a:off x="480060" y="798973"/>
            <a:ext cx="811019" cy="503578"/>
          </a:xfrm>
          <a:prstGeom prst="rect">
            <a:avLst/>
          </a:prstGeom>
          <a:noFill/>
          <a:ln>
            <a:noFill/>
          </a:ln>
        </p:spPr>
        <p:txBody>
          <a:bodyPr spcFirstLastPara="1" wrap="square" lIns="91425" tIns="45700" rIns="91425" bIns="45700" anchor="t" anchorCtr="0">
            <a:noAutofit/>
          </a:bodyPr>
          <a:lstStyle>
            <a:lvl1pPr marL="0" marR="0" lvl="0" indent="0" algn="r" rtl="0">
              <a:spcBef>
                <a:spcPts val="0"/>
              </a:spcBef>
              <a:buNone/>
              <a:defRPr sz="2800" b="0" i="0" u="none" strike="noStrike" cap="none">
                <a:solidFill>
                  <a:schemeClr val="accent1"/>
                </a:solidFill>
                <a:latin typeface="Gill Sans"/>
                <a:ea typeface="Gill Sans"/>
                <a:cs typeface="Gill Sans"/>
                <a:sym typeface="Gill Sans"/>
              </a:defRPr>
            </a:lvl1pPr>
            <a:lvl2pPr marL="0" marR="0" lvl="1" indent="0" algn="r" rtl="0">
              <a:spcBef>
                <a:spcPts val="0"/>
              </a:spcBef>
              <a:buNone/>
              <a:defRPr sz="2800" b="0" i="0" u="none" strike="noStrike" cap="none">
                <a:solidFill>
                  <a:schemeClr val="accent1"/>
                </a:solidFill>
                <a:latin typeface="Gill Sans"/>
                <a:ea typeface="Gill Sans"/>
                <a:cs typeface="Gill Sans"/>
                <a:sym typeface="Gill Sans"/>
              </a:defRPr>
            </a:lvl2pPr>
            <a:lvl3pPr marL="0" marR="0" lvl="2" indent="0" algn="r" rtl="0">
              <a:spcBef>
                <a:spcPts val="0"/>
              </a:spcBef>
              <a:buNone/>
              <a:defRPr sz="2800" b="0" i="0" u="none" strike="noStrike" cap="none">
                <a:solidFill>
                  <a:schemeClr val="accent1"/>
                </a:solidFill>
                <a:latin typeface="Gill Sans"/>
                <a:ea typeface="Gill Sans"/>
                <a:cs typeface="Gill Sans"/>
                <a:sym typeface="Gill Sans"/>
              </a:defRPr>
            </a:lvl3pPr>
            <a:lvl4pPr marL="0" marR="0" lvl="3" indent="0" algn="r" rtl="0">
              <a:spcBef>
                <a:spcPts val="0"/>
              </a:spcBef>
              <a:buNone/>
              <a:defRPr sz="2800" b="0" i="0" u="none" strike="noStrike" cap="none">
                <a:solidFill>
                  <a:schemeClr val="accent1"/>
                </a:solidFill>
                <a:latin typeface="Gill Sans"/>
                <a:ea typeface="Gill Sans"/>
                <a:cs typeface="Gill Sans"/>
                <a:sym typeface="Gill Sans"/>
              </a:defRPr>
            </a:lvl4pPr>
            <a:lvl5pPr marL="0" marR="0" lvl="4" indent="0" algn="r" rtl="0">
              <a:spcBef>
                <a:spcPts val="0"/>
              </a:spcBef>
              <a:buNone/>
              <a:defRPr sz="2800" b="0" i="0" u="none" strike="noStrike" cap="none">
                <a:solidFill>
                  <a:schemeClr val="accent1"/>
                </a:solidFill>
                <a:latin typeface="Gill Sans"/>
                <a:ea typeface="Gill Sans"/>
                <a:cs typeface="Gill Sans"/>
                <a:sym typeface="Gill Sans"/>
              </a:defRPr>
            </a:lvl5pPr>
            <a:lvl6pPr marL="0" marR="0" lvl="5" indent="0" algn="r" rtl="0">
              <a:spcBef>
                <a:spcPts val="0"/>
              </a:spcBef>
              <a:buNone/>
              <a:defRPr sz="2800" b="0" i="0" u="none" strike="noStrike" cap="none">
                <a:solidFill>
                  <a:schemeClr val="accent1"/>
                </a:solidFill>
                <a:latin typeface="Gill Sans"/>
                <a:ea typeface="Gill Sans"/>
                <a:cs typeface="Gill Sans"/>
                <a:sym typeface="Gill Sans"/>
              </a:defRPr>
            </a:lvl6pPr>
            <a:lvl7pPr marL="0" marR="0" lvl="6" indent="0" algn="r" rtl="0">
              <a:spcBef>
                <a:spcPts val="0"/>
              </a:spcBef>
              <a:buNone/>
              <a:defRPr sz="2800" b="0" i="0" u="none" strike="noStrike" cap="none">
                <a:solidFill>
                  <a:schemeClr val="accent1"/>
                </a:solidFill>
                <a:latin typeface="Gill Sans"/>
                <a:ea typeface="Gill Sans"/>
                <a:cs typeface="Gill Sans"/>
                <a:sym typeface="Gill Sans"/>
              </a:defRPr>
            </a:lvl7pPr>
            <a:lvl8pPr marL="0" marR="0" lvl="7" indent="0" algn="r" rtl="0">
              <a:spcBef>
                <a:spcPts val="0"/>
              </a:spcBef>
              <a:buNone/>
              <a:defRPr sz="2800" b="0" i="0" u="none" strike="noStrike" cap="none">
                <a:solidFill>
                  <a:schemeClr val="accent1"/>
                </a:solidFill>
                <a:latin typeface="Gill Sans"/>
                <a:ea typeface="Gill Sans"/>
                <a:cs typeface="Gill Sans"/>
                <a:sym typeface="Gill Sans"/>
              </a:defRPr>
            </a:lvl8pPr>
            <a:lvl9pPr marL="0" marR="0" lvl="8" indent="0" algn="r" rtl="0">
              <a:spcBef>
                <a:spcPts val="0"/>
              </a:spcBef>
              <a:buNone/>
              <a:defRPr sz="2800" b="0" i="0" u="none" strike="noStrike" cap="none">
                <a:solidFill>
                  <a:schemeClr val="accen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cxnSp>
        <p:nvCxnSpPr>
          <p:cNvPr id="17" name="Google Shape;17;p24"/>
          <p:cNvCxnSpPr/>
          <p:nvPr/>
        </p:nvCxnSpPr>
        <p:spPr>
          <a:xfrm>
            <a:off x="0" y="6128413"/>
            <a:ext cx="12192000" cy="0"/>
          </a:xfrm>
          <a:prstGeom prst="straightConnector1">
            <a:avLst/>
          </a:prstGeom>
          <a:noFill/>
          <a:ln w="12700" cap="flat" cmpd="sng">
            <a:solidFill>
              <a:srgbClr val="000001">
                <a:alpha val="20000"/>
              </a:srgbClr>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d"/>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s://rightquestion.org/what-is-the-qft/" TargetMode="External"/><Relationship Id="rId5" Type="http://schemas.openxmlformats.org/officeDocument/2006/relationships/hyperlink" Target="https://cft.vanderbilt.edu/guides-sub-pages/blooms-taxonomy/" TargetMode="External"/><Relationship Id="rId4" Type="http://schemas.openxmlformats.org/officeDocument/2006/relationships/hyperlink" Target="http://www.nsead.org/downloads/Effective_Questioning&amp;Talk.pdf"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nsead.org/downloads/effective_questioning&amp;talk.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le.ac.uk/oerresources/ssds/presentationskills/page_79.htm"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jpinnolis@berklee.edu"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1"/>
          <p:cNvSpPr txBox="1">
            <a:spLocks noGrp="1"/>
          </p:cNvSpPr>
          <p:nvPr>
            <p:ph type="ctrTitle"/>
          </p:nvPr>
        </p:nvSpPr>
        <p:spPr>
          <a:xfrm>
            <a:off x="2417779" y="802298"/>
            <a:ext cx="8637073" cy="2541431"/>
          </a:xfrm>
          <a:prstGeom prst="rect">
            <a:avLst/>
          </a:prstGeom>
          <a:noFill/>
          <a:ln>
            <a:noFill/>
          </a:ln>
        </p:spPr>
        <p:txBody>
          <a:bodyPr spcFirstLastPara="1" wrap="square" lIns="91425" tIns="45700" rIns="91425" bIns="0" anchor="b" anchorCtr="0">
            <a:normAutofit/>
          </a:bodyPr>
          <a:lstStyle/>
          <a:p>
            <a:pPr marL="0" lvl="0" indent="0" algn="l" rtl="0">
              <a:lnSpc>
                <a:spcPct val="90000"/>
              </a:lnSpc>
              <a:spcBef>
                <a:spcPts val="0"/>
              </a:spcBef>
              <a:spcAft>
                <a:spcPts val="0"/>
              </a:spcAft>
              <a:buClr>
                <a:schemeClr val="dk1"/>
              </a:buClr>
              <a:buSzPts val="5940"/>
              <a:buFont typeface="Gill Sans"/>
              <a:buNone/>
            </a:pPr>
            <a:r>
              <a:rPr lang="en-US" sz="5940"/>
              <a:t>THE ROLE OF QUESTIONS </a:t>
            </a:r>
            <a:br>
              <a:rPr lang="en-US" sz="5940"/>
            </a:br>
            <a:r>
              <a:rPr lang="en-US" sz="5940"/>
              <a:t>IN TEACHING</a:t>
            </a:r>
            <a:endParaRPr sz="5940"/>
          </a:p>
        </p:txBody>
      </p:sp>
      <p:sp>
        <p:nvSpPr>
          <p:cNvPr id="105" name="Google Shape;105;p1"/>
          <p:cNvSpPr txBox="1">
            <a:spLocks noGrp="1"/>
          </p:cNvSpPr>
          <p:nvPr>
            <p:ph type="subTitle" idx="1"/>
          </p:nvPr>
        </p:nvSpPr>
        <p:spPr>
          <a:xfrm>
            <a:off x="2417780" y="3531204"/>
            <a:ext cx="8637072" cy="977621"/>
          </a:xfrm>
          <a:prstGeom prst="rect">
            <a:avLst/>
          </a:prstGeom>
          <a:noFill/>
          <a:ln>
            <a:noFill/>
          </a:ln>
        </p:spPr>
        <p:txBody>
          <a:bodyPr spcFirstLastPara="1" wrap="square" lIns="91425" tIns="91425" rIns="91425" bIns="91425" anchor="t" anchorCtr="0">
            <a:normAutofit/>
          </a:bodyPr>
          <a:lstStyle/>
          <a:p>
            <a:pPr marL="0" lvl="0" indent="0" algn="l" rtl="0">
              <a:lnSpc>
                <a:spcPct val="120000"/>
              </a:lnSpc>
              <a:spcBef>
                <a:spcPts val="0"/>
              </a:spcBef>
              <a:spcAft>
                <a:spcPts val="0"/>
              </a:spcAft>
              <a:buSzPts val="1800"/>
              <a:buNone/>
            </a:pPr>
            <a:r>
              <a:rPr lang="en-US" dirty="0"/>
              <a:t>JUDITH S. PINNOLIS</a:t>
            </a:r>
            <a:endParaRPr dirty="0"/>
          </a:p>
          <a:p>
            <a:pPr marL="0" lvl="0" indent="0" algn="l" rtl="0">
              <a:lnSpc>
                <a:spcPct val="120000"/>
              </a:lnSpc>
              <a:spcBef>
                <a:spcPts val="1000"/>
              </a:spcBef>
              <a:spcAft>
                <a:spcPts val="0"/>
              </a:spcAft>
              <a:buSzPts val="1800"/>
              <a:buNone/>
            </a:pPr>
            <a:r>
              <a:rPr lang="en-US"/>
              <a:t>BERKLEE COLLEGE OF MUSIC    OCTOBER 2019 </a:t>
            </a:r>
            <a:endParaRPr/>
          </a:p>
          <a:p>
            <a:pPr marL="0" lvl="0" indent="0" algn="l" rtl="0">
              <a:lnSpc>
                <a:spcPct val="120000"/>
              </a:lnSpc>
              <a:spcBef>
                <a:spcPts val="1000"/>
              </a:spcBef>
              <a:spcAft>
                <a:spcPts val="0"/>
              </a:spcAft>
              <a:buSzPts val="1800"/>
              <a:buNone/>
            </a:pPr>
            <a:endParaRPr dirty="0"/>
          </a:p>
        </p:txBody>
      </p:sp>
      <p:pic>
        <p:nvPicPr>
          <p:cNvPr id="106" name="Google Shape;106;p1"/>
          <p:cNvPicPr preferRelativeResize="0"/>
          <p:nvPr/>
        </p:nvPicPr>
        <p:blipFill rotWithShape="1">
          <a:blip r:embed="rId3">
            <a:alphaModFix/>
          </a:blip>
          <a:srcRect/>
          <a:stretch/>
        </p:blipFill>
        <p:spPr>
          <a:xfrm>
            <a:off x="9319927" y="471656"/>
            <a:ext cx="2872073" cy="287207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7F9FA"/>
            </a:gs>
            <a:gs pos="23000">
              <a:srgbClr val="F7F9FA"/>
            </a:gs>
            <a:gs pos="93000">
              <a:srgbClr val="B9CDD3"/>
            </a:gs>
            <a:gs pos="95000">
              <a:srgbClr val="B9CDD3"/>
            </a:gs>
            <a:gs pos="100000">
              <a:srgbClr val="D0DEE2"/>
            </a:gs>
          </a:gsLst>
          <a:lin ang="5400000" scaled="0"/>
        </a:gradFill>
        <a:effectLst/>
      </p:bgPr>
    </p:bg>
    <p:spTree>
      <p:nvGrpSpPr>
        <p:cNvPr id="1" name="Shape 165"/>
        <p:cNvGrpSpPr/>
        <p:nvPr/>
      </p:nvGrpSpPr>
      <p:grpSpPr>
        <a:xfrm>
          <a:off x="0" y="0"/>
          <a:ext cx="0" cy="0"/>
          <a:chOff x="0" y="0"/>
          <a:chExt cx="0" cy="0"/>
        </a:xfrm>
      </p:grpSpPr>
      <p:sp>
        <p:nvSpPr>
          <p:cNvPr id="166" name="Google Shape;166;p10"/>
          <p:cNvSpPr txBox="1">
            <a:spLocks noGrp="1"/>
          </p:cNvSpPr>
          <p:nvPr>
            <p:ph type="title"/>
          </p:nvPr>
        </p:nvSpPr>
        <p:spPr>
          <a:xfrm>
            <a:off x="1225850" y="294366"/>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DISCUSSION QUESTIONS</a:t>
            </a:r>
            <a:endParaRPr/>
          </a:p>
        </p:txBody>
      </p:sp>
      <p:sp>
        <p:nvSpPr>
          <p:cNvPr id="167" name="Google Shape;167;p10"/>
          <p:cNvSpPr txBox="1">
            <a:spLocks noGrp="1"/>
          </p:cNvSpPr>
          <p:nvPr>
            <p:ph type="body" idx="1"/>
          </p:nvPr>
        </p:nvSpPr>
        <p:spPr>
          <a:xfrm>
            <a:off x="355349" y="870349"/>
            <a:ext cx="11344275" cy="4381589"/>
          </a:xfrm>
          <a:prstGeom prst="rect">
            <a:avLst/>
          </a:prstGeom>
          <a:gradFill>
            <a:gsLst>
              <a:gs pos="0">
                <a:srgbClr val="F7F9FA"/>
              </a:gs>
              <a:gs pos="23000">
                <a:srgbClr val="F7F9FA"/>
              </a:gs>
              <a:gs pos="93000">
                <a:srgbClr val="B9CDD3"/>
              </a:gs>
              <a:gs pos="95000">
                <a:srgbClr val="B9CDD3"/>
              </a:gs>
              <a:gs pos="100000">
                <a:srgbClr val="D0DEE2"/>
              </a:gs>
            </a:gsLst>
            <a:lin ang="5400000" scaled="0"/>
          </a:gradFill>
          <a:ln>
            <a:noFill/>
          </a:ln>
        </p:spPr>
        <p:txBody>
          <a:bodyPr spcFirstLastPara="1" wrap="square" lIns="91425" tIns="45700" rIns="91425" bIns="45700" anchor="t" anchorCtr="0">
            <a:noAutofit/>
          </a:bodyPr>
          <a:lstStyle/>
          <a:p>
            <a:pPr marL="228600" lvl="0" indent="-228600" algn="l" rtl="0">
              <a:lnSpc>
                <a:spcPct val="120000"/>
              </a:lnSpc>
              <a:spcBef>
                <a:spcPts val="0"/>
              </a:spcBef>
              <a:spcAft>
                <a:spcPts val="0"/>
              </a:spcAft>
              <a:buSzPts val="2400"/>
              <a:buChar char="•"/>
            </a:pPr>
            <a:r>
              <a:rPr lang="en-US" sz="1800" b="1" dirty="0"/>
              <a:t>Exploratory questions</a:t>
            </a:r>
            <a:r>
              <a:rPr lang="en-US" sz="1800" dirty="0"/>
              <a:t>… probe facts and basic knowledge</a:t>
            </a:r>
            <a:endParaRPr sz="1800" dirty="0"/>
          </a:p>
          <a:p>
            <a:pPr marL="228600" lvl="0" indent="-228600" algn="l" rtl="0">
              <a:lnSpc>
                <a:spcPct val="120000"/>
              </a:lnSpc>
              <a:spcBef>
                <a:spcPts val="1000"/>
              </a:spcBef>
              <a:spcAft>
                <a:spcPts val="0"/>
              </a:spcAft>
              <a:buSzPts val="2400"/>
              <a:buChar char="•"/>
            </a:pPr>
            <a:r>
              <a:rPr lang="en-US" sz="1800" b="1" dirty="0"/>
              <a:t>Challenge questions</a:t>
            </a:r>
            <a:r>
              <a:rPr lang="en-US" sz="1800" dirty="0"/>
              <a:t>… examine assumptions, conclusions and interpretations</a:t>
            </a:r>
            <a:endParaRPr sz="1800" dirty="0"/>
          </a:p>
          <a:p>
            <a:pPr marL="228600" lvl="0" indent="-228600" algn="l" rtl="0">
              <a:lnSpc>
                <a:spcPct val="120000"/>
              </a:lnSpc>
              <a:spcBef>
                <a:spcPts val="1000"/>
              </a:spcBef>
              <a:spcAft>
                <a:spcPts val="0"/>
              </a:spcAft>
              <a:buSzPts val="2400"/>
              <a:buChar char="•"/>
            </a:pPr>
            <a:r>
              <a:rPr lang="en-US" sz="1800" b="1" dirty="0"/>
              <a:t>Relational questions</a:t>
            </a:r>
            <a:r>
              <a:rPr lang="en-US" sz="1800" dirty="0"/>
              <a:t>…ask for comparisons or themes, ideas or issues</a:t>
            </a:r>
            <a:endParaRPr sz="1800" dirty="0"/>
          </a:p>
          <a:p>
            <a:pPr marL="228600" lvl="0" indent="-228600" algn="l" rtl="0">
              <a:lnSpc>
                <a:spcPct val="120000"/>
              </a:lnSpc>
              <a:spcBef>
                <a:spcPts val="1000"/>
              </a:spcBef>
              <a:spcAft>
                <a:spcPts val="0"/>
              </a:spcAft>
              <a:buSzPts val="2400"/>
              <a:buChar char="•"/>
            </a:pPr>
            <a:r>
              <a:rPr lang="en-US" sz="1800" b="1" dirty="0"/>
              <a:t>Diagnostic questions</a:t>
            </a:r>
            <a:r>
              <a:rPr lang="en-US" sz="1800" dirty="0"/>
              <a:t>… prove motives or causes</a:t>
            </a:r>
            <a:endParaRPr sz="1800" dirty="0"/>
          </a:p>
          <a:p>
            <a:pPr marL="228600" lvl="0" indent="-228600" algn="l" rtl="0">
              <a:lnSpc>
                <a:spcPct val="120000"/>
              </a:lnSpc>
              <a:spcBef>
                <a:spcPts val="1000"/>
              </a:spcBef>
              <a:spcAft>
                <a:spcPts val="0"/>
              </a:spcAft>
              <a:buSzPts val="2400"/>
              <a:buChar char="•"/>
            </a:pPr>
            <a:r>
              <a:rPr lang="en-US" sz="1800" b="1" dirty="0"/>
              <a:t>Action questions</a:t>
            </a:r>
            <a:r>
              <a:rPr lang="en-US" sz="1800" dirty="0"/>
              <a:t>... Call for a conclusion or action</a:t>
            </a:r>
            <a:endParaRPr sz="1800" dirty="0"/>
          </a:p>
          <a:p>
            <a:pPr marL="228600" lvl="0" indent="-228600" algn="l" rtl="0">
              <a:lnSpc>
                <a:spcPct val="120000"/>
              </a:lnSpc>
              <a:spcBef>
                <a:spcPts val="1000"/>
              </a:spcBef>
              <a:spcAft>
                <a:spcPts val="0"/>
              </a:spcAft>
              <a:buSzPts val="2400"/>
              <a:buChar char="•"/>
            </a:pPr>
            <a:r>
              <a:rPr lang="en-US" sz="1800" b="1" dirty="0"/>
              <a:t>Cause and effect</a:t>
            </a:r>
            <a:r>
              <a:rPr lang="en-US" sz="1800" dirty="0"/>
              <a:t>… ask for causal relationship between ideas, actions or events</a:t>
            </a:r>
            <a:endParaRPr sz="1800" dirty="0"/>
          </a:p>
          <a:p>
            <a:pPr marL="228600" lvl="0" indent="-228600" algn="l" rtl="0">
              <a:lnSpc>
                <a:spcPct val="120000"/>
              </a:lnSpc>
              <a:spcBef>
                <a:spcPts val="1000"/>
              </a:spcBef>
              <a:spcAft>
                <a:spcPts val="0"/>
              </a:spcAft>
              <a:buSzPts val="2400"/>
              <a:buChar char="•"/>
            </a:pPr>
            <a:r>
              <a:rPr lang="en-US" sz="1800" b="1" dirty="0"/>
              <a:t>Hypothetical questions</a:t>
            </a:r>
            <a:r>
              <a:rPr lang="en-US" sz="1800" dirty="0"/>
              <a:t>… pose a change in facts or issues</a:t>
            </a:r>
            <a:endParaRPr sz="1800" dirty="0"/>
          </a:p>
          <a:p>
            <a:pPr marL="228600" lvl="0" indent="-228600" algn="l" rtl="0">
              <a:lnSpc>
                <a:spcPct val="120000"/>
              </a:lnSpc>
              <a:spcBef>
                <a:spcPts val="1000"/>
              </a:spcBef>
              <a:spcAft>
                <a:spcPts val="0"/>
              </a:spcAft>
              <a:buSzPts val="2400"/>
              <a:buChar char="•"/>
            </a:pPr>
            <a:r>
              <a:rPr lang="en-US" sz="1800" b="1" dirty="0"/>
              <a:t>Priority questions</a:t>
            </a:r>
            <a:r>
              <a:rPr lang="en-US" sz="1800" dirty="0"/>
              <a:t>… seek to identify the most important issue</a:t>
            </a:r>
            <a:endParaRPr sz="1800" dirty="0"/>
          </a:p>
          <a:p>
            <a:pPr marL="228600" lvl="0" indent="-228600" algn="l" rtl="0">
              <a:lnSpc>
                <a:spcPct val="120000"/>
              </a:lnSpc>
              <a:spcBef>
                <a:spcPts val="1000"/>
              </a:spcBef>
              <a:spcAft>
                <a:spcPts val="0"/>
              </a:spcAft>
              <a:buSzPts val="2400"/>
              <a:buChar char="•"/>
            </a:pPr>
            <a:r>
              <a:rPr lang="en-US" sz="1800" b="1" dirty="0"/>
              <a:t>Summary questions</a:t>
            </a:r>
            <a:r>
              <a:rPr lang="en-US" sz="1800" dirty="0"/>
              <a:t>…. Elicit syntheses</a:t>
            </a:r>
            <a:endParaRPr sz="1800" dirty="0"/>
          </a:p>
        </p:txBody>
      </p:sp>
      <p:sp>
        <p:nvSpPr>
          <p:cNvPr id="168" name="Google Shape;168;p10"/>
          <p:cNvSpPr txBox="1"/>
          <p:nvPr/>
        </p:nvSpPr>
        <p:spPr>
          <a:xfrm>
            <a:off x="6241078" y="5251938"/>
            <a:ext cx="5458546"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chemeClr val="dk1"/>
                </a:solidFill>
                <a:latin typeface="Gill Sans"/>
                <a:ea typeface="Gill Sans"/>
                <a:cs typeface="Gill Sans"/>
                <a:sym typeface="Gill Sans"/>
              </a:rPr>
              <a:t>C.H. Major, M. Harris, T. </a:t>
            </a:r>
            <a:r>
              <a:rPr lang="en-US" sz="1800" dirty="0" err="1">
                <a:solidFill>
                  <a:schemeClr val="dk1"/>
                </a:solidFill>
                <a:latin typeface="Gill Sans"/>
                <a:ea typeface="Gill Sans"/>
                <a:cs typeface="Gill Sans"/>
                <a:sym typeface="Gill Sans"/>
              </a:rPr>
              <a:t>Zakrajsek</a:t>
            </a:r>
            <a:r>
              <a:rPr lang="en-US" sz="1800" dirty="0">
                <a:solidFill>
                  <a:schemeClr val="dk1"/>
                </a:solidFill>
                <a:latin typeface="Gill Sans"/>
                <a:ea typeface="Gill Sans"/>
                <a:cs typeface="Gill Sans"/>
                <a:sym typeface="Gill Sans"/>
              </a:rPr>
              <a:t>, </a:t>
            </a:r>
            <a:r>
              <a:rPr lang="en-US" sz="1800" i="1" dirty="0">
                <a:solidFill>
                  <a:schemeClr val="dk1"/>
                </a:solidFill>
                <a:latin typeface="Gill Sans"/>
                <a:ea typeface="Gill Sans"/>
                <a:cs typeface="Gill Sans"/>
                <a:sym typeface="Gill Sans"/>
              </a:rPr>
              <a:t>Teaching for Learning</a:t>
            </a:r>
            <a:endParaRPr dirty="0"/>
          </a:p>
        </p:txBody>
      </p:sp>
      <p:sp>
        <p:nvSpPr>
          <p:cNvPr id="2" name="TextBox 1">
            <a:extLst>
              <a:ext uri="{FF2B5EF4-FFF2-40B4-BE49-F238E27FC236}">
                <a16:creationId xmlns:a16="http://schemas.microsoft.com/office/drawing/2014/main" id="{314412EE-B353-094B-83AC-C029D39FFAE4}"/>
              </a:ext>
            </a:extLst>
          </p:cNvPr>
          <p:cNvSpPr txBox="1"/>
          <p:nvPr/>
        </p:nvSpPr>
        <p:spPr>
          <a:xfrm>
            <a:off x="0" y="5625598"/>
            <a:ext cx="7874271" cy="738664"/>
          </a:xfrm>
          <a:prstGeom prst="rect">
            <a:avLst/>
          </a:prstGeom>
          <a:noFill/>
        </p:spPr>
        <p:txBody>
          <a:bodyPr wrap="none" rtlCol="0">
            <a:spAutoFit/>
          </a:bodyPr>
          <a:lstStyle/>
          <a:p>
            <a:r>
              <a:rPr lang="en-US" dirty="0"/>
              <a:t>See also: “Useful Questions for Dialogue Facilitation” </a:t>
            </a:r>
            <a:r>
              <a:rPr lang="en-US" dirty="0" err="1"/>
              <a:t>UMichigan</a:t>
            </a:r>
            <a:r>
              <a:rPr lang="en-US" dirty="0"/>
              <a:t>. </a:t>
            </a:r>
          </a:p>
          <a:p>
            <a:r>
              <a:rPr lang="en-US" dirty="0"/>
              <a:t>https://</a:t>
            </a:r>
            <a:r>
              <a:rPr lang="en-US" dirty="0" err="1"/>
              <a:t>sites.lsa.umich.edu</a:t>
            </a:r>
            <a:r>
              <a:rPr lang="en-US" dirty="0"/>
              <a:t>/inclusive-teaching/2017/08/24/useful-questions-for-dialogue-facilitation</a:t>
            </a:r>
          </a:p>
          <a:p>
            <a:endParaRPr lang="en-US" dirty="0"/>
          </a:p>
        </p:txBody>
      </p:sp>
    </p:spTree>
  </p:cSld>
  <p:clrMapOvr>
    <a:masterClrMapping/>
  </p:clrMapOvr>
  <p:transition spd="slow">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11"/>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u="sng"/>
              <a:t>HOW</a:t>
            </a:r>
            <a:r>
              <a:rPr lang="en-US"/>
              <a:t> TO ASK </a:t>
            </a:r>
            <a:endParaRPr/>
          </a:p>
        </p:txBody>
      </p:sp>
      <p:sp>
        <p:nvSpPr>
          <p:cNvPr id="174" name="Google Shape;174;p11"/>
          <p:cNvSpPr txBox="1">
            <a:spLocks noGrp="1"/>
          </p:cNvSpPr>
          <p:nvPr>
            <p:ph type="body" idx="1"/>
          </p:nvPr>
        </p:nvSpPr>
        <p:spPr>
          <a:xfrm>
            <a:off x="1451579" y="2015732"/>
            <a:ext cx="9603275" cy="3942156"/>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SzPts val="2220"/>
              <a:buChar char="•"/>
            </a:pPr>
            <a:r>
              <a:rPr lang="en-US" sz="2220" dirty="0"/>
              <a:t>Give your student “think-time”– establish that more than 3 seconds to respond is OK </a:t>
            </a:r>
            <a:endParaRPr dirty="0"/>
          </a:p>
          <a:p>
            <a:pPr marL="228600" lvl="0" indent="-228600" algn="l" rtl="0">
              <a:lnSpc>
                <a:spcPct val="100000"/>
              </a:lnSpc>
              <a:spcBef>
                <a:spcPts val="1000"/>
              </a:spcBef>
              <a:spcAft>
                <a:spcPts val="0"/>
              </a:spcAft>
              <a:buSzPts val="2220"/>
              <a:buChar char="•"/>
            </a:pPr>
            <a:r>
              <a:rPr lang="en-US" sz="2220" dirty="0"/>
              <a:t>Remind your student that they can say “please come back to me” or “give me a moment”</a:t>
            </a:r>
            <a:endParaRPr dirty="0"/>
          </a:p>
          <a:p>
            <a:pPr marL="228600" lvl="0" indent="-228600" algn="l" rtl="0">
              <a:lnSpc>
                <a:spcPct val="100000"/>
              </a:lnSpc>
              <a:spcBef>
                <a:spcPts val="1000"/>
              </a:spcBef>
              <a:spcAft>
                <a:spcPts val="0"/>
              </a:spcAft>
              <a:buSzPts val="2220"/>
              <a:buChar char="•"/>
            </a:pPr>
            <a:r>
              <a:rPr lang="en-US" sz="2220" dirty="0"/>
              <a:t>Give your student time to articulate a response</a:t>
            </a:r>
            <a:endParaRPr dirty="0"/>
          </a:p>
          <a:p>
            <a:pPr marL="228600" lvl="0" indent="-228600" algn="l" rtl="0">
              <a:lnSpc>
                <a:spcPct val="100000"/>
              </a:lnSpc>
              <a:spcBef>
                <a:spcPts val="1000"/>
              </a:spcBef>
              <a:spcAft>
                <a:spcPts val="0"/>
              </a:spcAft>
              <a:buSzPts val="2220"/>
              <a:buChar char="•"/>
            </a:pPr>
            <a:r>
              <a:rPr lang="en-US" sz="2220" dirty="0"/>
              <a:t>Have your student stop and track their own questions</a:t>
            </a:r>
            <a:endParaRPr dirty="0"/>
          </a:p>
          <a:p>
            <a:pPr marL="228600" lvl="0" indent="-228600" algn="l" rtl="0">
              <a:lnSpc>
                <a:spcPct val="100000"/>
              </a:lnSpc>
              <a:spcBef>
                <a:spcPts val="1000"/>
              </a:spcBef>
              <a:spcAft>
                <a:spcPts val="0"/>
              </a:spcAft>
              <a:buSzPts val="2220"/>
              <a:buChar char="•"/>
            </a:pPr>
            <a:r>
              <a:rPr lang="en-US" sz="2220" dirty="0"/>
              <a:t>Have your student pose questions to each other </a:t>
            </a:r>
            <a:endParaRPr dirty="0"/>
          </a:p>
          <a:p>
            <a:pPr marL="0" lvl="0" indent="0" algn="l" rtl="0">
              <a:lnSpc>
                <a:spcPct val="100000"/>
              </a:lnSpc>
              <a:spcBef>
                <a:spcPts val="1000"/>
              </a:spcBef>
              <a:spcAft>
                <a:spcPts val="0"/>
              </a:spcAft>
              <a:buSzPts val="1850"/>
              <a:buNone/>
            </a:pPr>
            <a:endParaRPr sz="1850" dirty="0"/>
          </a:p>
          <a:p>
            <a:pPr marL="3200400" lvl="7" indent="0" algn="l" rtl="0">
              <a:lnSpc>
                <a:spcPct val="100000"/>
              </a:lnSpc>
              <a:spcBef>
                <a:spcPts val="500"/>
              </a:spcBef>
              <a:spcAft>
                <a:spcPts val="0"/>
              </a:spcAft>
              <a:buSzPts val="1850"/>
              <a:buNone/>
            </a:pPr>
            <a:r>
              <a:rPr lang="en-US" sz="1850" dirty="0"/>
              <a:t>---S. Flaherty and L. Newman,  “Expeditionary Learning” 2012</a:t>
            </a:r>
            <a:endParaRPr dirty="0"/>
          </a:p>
        </p:txBody>
      </p:sp>
      <p:sp>
        <p:nvSpPr>
          <p:cNvPr id="3" name="TextBox 2">
            <a:extLst>
              <a:ext uri="{FF2B5EF4-FFF2-40B4-BE49-F238E27FC236}">
                <a16:creationId xmlns:a16="http://schemas.microsoft.com/office/drawing/2014/main" id="{86FEFB38-523B-7B4A-AFEA-00D06979F85B}"/>
              </a:ext>
            </a:extLst>
          </p:cNvPr>
          <p:cNvSpPr txBox="1"/>
          <p:nvPr/>
        </p:nvSpPr>
        <p:spPr>
          <a:xfrm>
            <a:off x="222738" y="5756031"/>
            <a:ext cx="9150262" cy="523220"/>
          </a:xfrm>
          <a:prstGeom prst="rect">
            <a:avLst/>
          </a:prstGeom>
          <a:noFill/>
        </p:spPr>
        <p:txBody>
          <a:bodyPr wrap="none" rtlCol="0">
            <a:spAutoFit/>
          </a:bodyPr>
          <a:lstStyle/>
          <a:p>
            <a:r>
              <a:rPr lang="en-US" dirty="0"/>
              <a:t>See also: Sari Rose, “</a:t>
            </a:r>
            <a:r>
              <a:rPr lang="en-US" sz="1100" dirty="0"/>
              <a:t>Effective Questioning Techniques: In Theory and Practice” </a:t>
            </a:r>
            <a:r>
              <a:rPr lang="en-US" dirty="0"/>
              <a:t>https://</a:t>
            </a:r>
            <a:r>
              <a:rPr lang="en-US" dirty="0" err="1"/>
              <a:t>files.eric.ed.gov</a:t>
            </a:r>
            <a:r>
              <a:rPr lang="en-US" dirty="0"/>
              <a:t>/</a:t>
            </a:r>
            <a:r>
              <a:rPr lang="en-US" dirty="0" err="1"/>
              <a:t>fulltext</a:t>
            </a:r>
            <a:r>
              <a:rPr lang="en-US" dirty="0"/>
              <a:t>/ED433314.pdf</a:t>
            </a:r>
          </a:p>
          <a:p>
            <a:endParaRPr lang="en-US" dirty="0"/>
          </a:p>
        </p:txBody>
      </p:sp>
    </p:spTree>
  </p:cSld>
  <p:clrMapOvr>
    <a:masterClrMapping/>
  </p:clrMapOvr>
  <p:transition spd="slow">
    <p:wipe dir="d"/>
  </p:transition>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lt1"/>
        </a:solidFill>
        <a:effectLst/>
      </p:bgPr>
    </p:bg>
    <p:spTree>
      <p:nvGrpSpPr>
        <p:cNvPr id="1" name="Shape 178"/>
        <p:cNvGrpSpPr/>
        <p:nvPr/>
      </p:nvGrpSpPr>
      <p:grpSpPr>
        <a:xfrm>
          <a:off x="0" y="0"/>
          <a:ext cx="0" cy="0"/>
          <a:chOff x="0" y="0"/>
          <a:chExt cx="0" cy="0"/>
        </a:xfrm>
      </p:grpSpPr>
      <p:sp>
        <p:nvSpPr>
          <p:cNvPr id="179" name="Google Shape;179;p12"/>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TECHNIQUES &amp; STRATEGIES. (MOSTLY FOR CLASSROOMS)</a:t>
            </a:r>
            <a:endParaRPr/>
          </a:p>
        </p:txBody>
      </p:sp>
      <p:sp>
        <p:nvSpPr>
          <p:cNvPr id="180" name="Google Shape;180;p12"/>
          <p:cNvSpPr txBox="1">
            <a:spLocks noGrp="1"/>
          </p:cNvSpPr>
          <p:nvPr>
            <p:ph type="body" idx="1"/>
          </p:nvPr>
        </p:nvSpPr>
        <p:spPr>
          <a:xfrm>
            <a:off x="1451579" y="2015732"/>
            <a:ext cx="9603275" cy="3242068"/>
          </a:xfrm>
          <a:prstGeom prst="rect">
            <a:avLst/>
          </a:prstGeom>
          <a:noFill/>
          <a:ln>
            <a:noFill/>
          </a:ln>
        </p:spPr>
        <p:txBody>
          <a:bodyPr spcFirstLastPara="1" wrap="square" lIns="91425" tIns="45700" rIns="91425" bIns="45700" anchor="t" anchorCtr="0">
            <a:normAutofit fontScale="62500" lnSpcReduction="20000"/>
          </a:bodyPr>
          <a:lstStyle/>
          <a:p>
            <a:pPr marL="228600" lvl="0" indent="-228600" algn="l" rtl="0">
              <a:lnSpc>
                <a:spcPct val="120000"/>
              </a:lnSpc>
              <a:spcBef>
                <a:spcPts val="0"/>
              </a:spcBef>
              <a:spcAft>
                <a:spcPts val="0"/>
              </a:spcAft>
              <a:buSzPts val="2400"/>
              <a:buChar char="•"/>
            </a:pPr>
            <a:r>
              <a:rPr lang="en-US" sz="2400"/>
              <a:t>Cold Call</a:t>
            </a:r>
            <a:endParaRPr/>
          </a:p>
          <a:p>
            <a:pPr marL="228600" lvl="0" indent="-228600" algn="l" rtl="0">
              <a:lnSpc>
                <a:spcPct val="120000"/>
              </a:lnSpc>
              <a:spcBef>
                <a:spcPts val="1000"/>
              </a:spcBef>
              <a:spcAft>
                <a:spcPts val="0"/>
              </a:spcAft>
              <a:buSzPts val="2400"/>
              <a:buChar char="•"/>
            </a:pPr>
            <a:r>
              <a:rPr lang="en-US" sz="2400"/>
              <a:t>No Opt Out</a:t>
            </a:r>
            <a:endParaRPr/>
          </a:p>
          <a:p>
            <a:pPr marL="228600" lvl="0" indent="-228600" algn="l" rtl="0">
              <a:lnSpc>
                <a:spcPct val="120000"/>
              </a:lnSpc>
              <a:spcBef>
                <a:spcPts val="1000"/>
              </a:spcBef>
              <a:spcAft>
                <a:spcPts val="0"/>
              </a:spcAft>
              <a:buSzPts val="2400"/>
              <a:buChar char="•"/>
            </a:pPr>
            <a:r>
              <a:rPr lang="en-US" sz="2400"/>
              <a:t>Think or “Ink-Pair-Share”</a:t>
            </a:r>
            <a:endParaRPr/>
          </a:p>
          <a:p>
            <a:pPr marL="228600" lvl="0" indent="-228600" algn="l" rtl="0">
              <a:lnSpc>
                <a:spcPct val="120000"/>
              </a:lnSpc>
              <a:spcBef>
                <a:spcPts val="1000"/>
              </a:spcBef>
              <a:spcAft>
                <a:spcPts val="0"/>
              </a:spcAft>
              <a:buSzPts val="2400"/>
              <a:buChar char="•"/>
            </a:pPr>
            <a:r>
              <a:rPr lang="en-US" sz="2400"/>
              <a:t>Turn and Talk</a:t>
            </a:r>
            <a:endParaRPr/>
          </a:p>
          <a:p>
            <a:pPr marL="228600" lvl="0" indent="-228600" algn="l" rtl="0">
              <a:lnSpc>
                <a:spcPct val="120000"/>
              </a:lnSpc>
              <a:spcBef>
                <a:spcPts val="1000"/>
              </a:spcBef>
              <a:spcAft>
                <a:spcPts val="0"/>
              </a:spcAft>
              <a:buSzPts val="2400"/>
              <a:buChar char="•"/>
            </a:pPr>
            <a:r>
              <a:rPr lang="en-US" sz="2400"/>
              <a:t>Go-Around</a:t>
            </a:r>
            <a:endParaRPr/>
          </a:p>
          <a:p>
            <a:pPr marL="228600" lvl="0" indent="-228600" algn="l" rtl="0">
              <a:lnSpc>
                <a:spcPct val="120000"/>
              </a:lnSpc>
              <a:spcBef>
                <a:spcPts val="1000"/>
              </a:spcBef>
              <a:spcAft>
                <a:spcPts val="0"/>
              </a:spcAft>
              <a:buSzPts val="2400"/>
              <a:buChar char="•"/>
            </a:pPr>
            <a:r>
              <a:rPr lang="en-US" sz="2400"/>
              <a:t>Whiteboard</a:t>
            </a:r>
            <a:endParaRPr/>
          </a:p>
          <a:p>
            <a:pPr marL="228600" lvl="0" indent="-228600" algn="l" rtl="0">
              <a:lnSpc>
                <a:spcPct val="120000"/>
              </a:lnSpc>
              <a:spcBef>
                <a:spcPts val="1000"/>
              </a:spcBef>
              <a:spcAft>
                <a:spcPts val="0"/>
              </a:spcAft>
              <a:buSzPts val="2400"/>
              <a:buChar char="•"/>
            </a:pPr>
            <a:r>
              <a:rPr lang="en-US" sz="2400"/>
              <a:t>Hot Seat</a:t>
            </a:r>
            <a:endParaRPr/>
          </a:p>
          <a:p>
            <a:pPr marL="228600" lvl="0" indent="-228600" algn="l" rtl="0">
              <a:lnSpc>
                <a:spcPct val="120000"/>
              </a:lnSpc>
              <a:spcBef>
                <a:spcPts val="1000"/>
              </a:spcBef>
              <a:spcAft>
                <a:spcPts val="0"/>
              </a:spcAft>
              <a:buSzPts val="2400"/>
              <a:buChar char="•"/>
            </a:pPr>
            <a:r>
              <a:rPr lang="en-US" sz="2400"/>
              <a:t>Fist to Five</a:t>
            </a:r>
            <a:endParaRPr/>
          </a:p>
          <a:p>
            <a:pPr marL="228600" lvl="0" indent="-228600" algn="l" rtl="0">
              <a:lnSpc>
                <a:spcPct val="120000"/>
              </a:lnSpc>
              <a:spcBef>
                <a:spcPts val="1000"/>
              </a:spcBef>
              <a:spcAft>
                <a:spcPts val="0"/>
              </a:spcAft>
              <a:buSzPts val="2400"/>
              <a:buChar char="•"/>
            </a:pPr>
            <a:r>
              <a:rPr lang="en-US" sz="2400"/>
              <a:t>Four Corners</a:t>
            </a:r>
            <a:endParaRPr/>
          </a:p>
        </p:txBody>
      </p:sp>
      <p:pic>
        <p:nvPicPr>
          <p:cNvPr id="181" name="Google Shape;181;p12"/>
          <p:cNvPicPr preferRelativeResize="0"/>
          <p:nvPr/>
        </p:nvPicPr>
        <p:blipFill rotWithShape="1">
          <a:blip r:embed="rId3">
            <a:alphaModFix/>
          </a:blip>
          <a:srcRect/>
          <a:stretch/>
        </p:blipFill>
        <p:spPr>
          <a:xfrm>
            <a:off x="8325716" y="3086100"/>
            <a:ext cx="3532909" cy="2743200"/>
          </a:xfrm>
          <a:prstGeom prst="rect">
            <a:avLst/>
          </a:prstGeom>
          <a:noFill/>
          <a:ln>
            <a:noFill/>
          </a:ln>
        </p:spPr>
      </p:pic>
      <p:sp>
        <p:nvSpPr>
          <p:cNvPr id="2" name="TextBox 1">
            <a:extLst>
              <a:ext uri="{FF2B5EF4-FFF2-40B4-BE49-F238E27FC236}">
                <a16:creationId xmlns:a16="http://schemas.microsoft.com/office/drawing/2014/main" id="{EC3FCC30-462E-7F4C-9A13-14DD256DDBC0}"/>
              </a:ext>
            </a:extLst>
          </p:cNvPr>
          <p:cNvSpPr txBox="1"/>
          <p:nvPr/>
        </p:nvSpPr>
        <p:spPr>
          <a:xfrm>
            <a:off x="685800" y="6210300"/>
            <a:ext cx="8837676" cy="738664"/>
          </a:xfrm>
          <a:prstGeom prst="rect">
            <a:avLst/>
          </a:prstGeom>
          <a:noFill/>
        </p:spPr>
        <p:txBody>
          <a:bodyPr wrap="none" rtlCol="0">
            <a:spAutoFit/>
          </a:bodyPr>
          <a:lstStyle/>
          <a:p>
            <a:r>
              <a:rPr lang="en-US" dirty="0"/>
              <a:t>---S. Flaherty and L. Newman,  “Expeditionary Learning”</a:t>
            </a:r>
          </a:p>
          <a:p>
            <a:r>
              <a:rPr lang="en-US" dirty="0"/>
              <a:t>https://</a:t>
            </a:r>
            <a:r>
              <a:rPr lang="en-US" dirty="0" err="1"/>
              <a:t>www.engageny.org</a:t>
            </a:r>
            <a:r>
              <a:rPr lang="en-US" dirty="0"/>
              <a:t>/sites/default/files/resource/attachments/checking-for-understanding-</a:t>
            </a:r>
            <a:r>
              <a:rPr lang="en-US" dirty="0" err="1"/>
              <a:t>techniques.pdf</a:t>
            </a:r>
            <a:endParaRPr lang="en-US" dirty="0"/>
          </a:p>
          <a:p>
            <a:endParaRPr lang="en-US" dirty="0"/>
          </a:p>
        </p:txBody>
      </p:sp>
    </p:spTree>
  </p:cSld>
  <p:clrMapOvr>
    <a:masterClrMapping/>
  </p:clrMapOvr>
  <p:transition spd="slow">
    <p:wipe dir="d"/>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tile tx="0" ty="0" sx="100000" sy="100000" flip="none" algn="tl"/>
        </a:blipFill>
        <a:effectLst/>
      </p:bgPr>
    </p:bg>
    <p:spTree>
      <p:nvGrpSpPr>
        <p:cNvPr id="1" name="Shape 185"/>
        <p:cNvGrpSpPr/>
        <p:nvPr/>
      </p:nvGrpSpPr>
      <p:grpSpPr>
        <a:xfrm>
          <a:off x="0" y="0"/>
          <a:ext cx="0" cy="0"/>
          <a:chOff x="0" y="0"/>
          <a:chExt cx="0" cy="0"/>
        </a:xfrm>
      </p:grpSpPr>
      <p:sp>
        <p:nvSpPr>
          <p:cNvPr id="186" name="Google Shape;186;p13"/>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“DO  YOU  HAVE  ANY QUESTIONS?”</a:t>
            </a:r>
            <a:endParaRPr/>
          </a:p>
        </p:txBody>
      </p:sp>
      <p:sp>
        <p:nvSpPr>
          <p:cNvPr id="187" name="Google Shape;187;p13"/>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000"/>
              <a:buChar char="•"/>
            </a:pPr>
            <a:r>
              <a:rPr lang="en-US" dirty="0"/>
              <a:t>Understand the purpose and impact of this question.</a:t>
            </a:r>
            <a:endParaRPr dirty="0"/>
          </a:p>
          <a:p>
            <a:pPr marL="228600" lvl="0" indent="-228600" algn="l" rtl="0">
              <a:lnSpc>
                <a:spcPct val="120000"/>
              </a:lnSpc>
              <a:spcBef>
                <a:spcPts val="1000"/>
              </a:spcBef>
              <a:spcAft>
                <a:spcPts val="0"/>
              </a:spcAft>
              <a:buSzPts val="2000"/>
              <a:buChar char="•"/>
            </a:pPr>
            <a:r>
              <a:rPr lang="en-US" dirty="0"/>
              <a:t>How to use this question as a strategy … using this as a “pause” in (classroom) action, </a:t>
            </a:r>
            <a:endParaRPr dirty="0"/>
          </a:p>
          <a:p>
            <a:pPr marL="228600" lvl="0" indent="-228600" algn="l" rtl="0">
              <a:lnSpc>
                <a:spcPct val="120000"/>
              </a:lnSpc>
              <a:spcBef>
                <a:spcPts val="1000"/>
              </a:spcBef>
              <a:spcAft>
                <a:spcPts val="0"/>
              </a:spcAft>
              <a:buSzPts val="2000"/>
              <a:buChar char="•"/>
            </a:pPr>
            <a:r>
              <a:rPr lang="en-US" dirty="0"/>
              <a:t>Use this question differently in a tutorial</a:t>
            </a:r>
            <a:endParaRPr dirty="0"/>
          </a:p>
          <a:p>
            <a:pPr marL="228600" lvl="0" indent="-228600" algn="l" rtl="0">
              <a:lnSpc>
                <a:spcPct val="120000"/>
              </a:lnSpc>
              <a:spcBef>
                <a:spcPts val="1000"/>
              </a:spcBef>
              <a:spcAft>
                <a:spcPts val="0"/>
              </a:spcAft>
              <a:buSzPts val="2000"/>
              <a:buChar char="•"/>
            </a:pPr>
            <a:r>
              <a:rPr lang="en-US" dirty="0"/>
              <a:t>Understand whether this is the right question! (It may not be).</a:t>
            </a:r>
          </a:p>
          <a:p>
            <a:pPr marL="228600" indent="-228600">
              <a:buSzPts val="2000"/>
            </a:pPr>
            <a:r>
              <a:rPr lang="en-US" dirty="0"/>
              <a:t>Only ask this question if you mean it, and give students time to think/respond.</a:t>
            </a:r>
          </a:p>
          <a:p>
            <a:pPr marL="228600" indent="-228600">
              <a:buSzPts val="2000"/>
            </a:pPr>
            <a:r>
              <a:rPr lang="en-US" dirty="0"/>
              <a:t>Consider rephrasing this question as it is culturally fraught (many distrust it is sincere).</a:t>
            </a:r>
          </a:p>
          <a:p>
            <a:pPr marL="0" indent="0">
              <a:buSzPts val="2000"/>
              <a:buNone/>
            </a:pPr>
            <a:endParaRPr lang="en-US" dirty="0"/>
          </a:p>
          <a:p>
            <a:pPr marL="228600" lvl="0" indent="-228600" algn="l" rtl="0">
              <a:lnSpc>
                <a:spcPct val="120000"/>
              </a:lnSpc>
              <a:spcBef>
                <a:spcPts val="1000"/>
              </a:spcBef>
              <a:spcAft>
                <a:spcPts val="0"/>
              </a:spcAft>
              <a:buSzPts val="2000"/>
              <a:buChar char="•"/>
            </a:pPr>
            <a:endParaRPr dirty="0"/>
          </a:p>
          <a:p>
            <a:pPr marL="228600" lvl="0" indent="-101600" algn="l" rtl="0">
              <a:lnSpc>
                <a:spcPct val="120000"/>
              </a:lnSpc>
              <a:spcBef>
                <a:spcPts val="1000"/>
              </a:spcBef>
              <a:spcAft>
                <a:spcPts val="0"/>
              </a:spcAft>
              <a:buSzPts val="2000"/>
              <a:buNone/>
            </a:pPr>
            <a:endParaRPr dirty="0"/>
          </a:p>
        </p:txBody>
      </p:sp>
    </p:spTree>
  </p:cSld>
  <p:clrMapOvr>
    <a:masterClrMapping/>
  </p:clrMapOvr>
  <p:transition spd="slow">
    <p:wipe dir="d"/>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tile tx="0" ty="0" sx="100000" sy="100000" flip="none" algn="tl"/>
        </a:blipFill>
        <a:effectLst/>
      </p:bgPr>
    </p:bg>
    <p:spTree>
      <p:nvGrpSpPr>
        <p:cNvPr id="1" name="Shape 191"/>
        <p:cNvGrpSpPr/>
        <p:nvPr/>
      </p:nvGrpSpPr>
      <p:grpSpPr>
        <a:xfrm>
          <a:off x="0" y="0"/>
          <a:ext cx="0" cy="0"/>
          <a:chOff x="0" y="0"/>
          <a:chExt cx="0" cy="0"/>
        </a:xfrm>
      </p:grpSpPr>
      <p:sp>
        <p:nvSpPr>
          <p:cNvPr id="192" name="Google Shape;192;p14"/>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RECOGNIZE DIFFERENT COGNITIVE LEVELS</a:t>
            </a:r>
            <a:endParaRPr/>
          </a:p>
        </p:txBody>
      </p:sp>
      <p:sp>
        <p:nvSpPr>
          <p:cNvPr id="193" name="Google Shape;193;p14"/>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000"/>
              <a:buChar char="•"/>
            </a:pPr>
            <a:r>
              <a:rPr lang="en-US" dirty="0"/>
              <a:t>Understand what cognitive demands our questions place on students</a:t>
            </a:r>
            <a:endParaRPr dirty="0"/>
          </a:p>
          <a:p>
            <a:pPr marL="228600" lvl="0" indent="-228600" algn="l" rtl="0">
              <a:lnSpc>
                <a:spcPct val="120000"/>
              </a:lnSpc>
              <a:spcBef>
                <a:spcPts val="1000"/>
              </a:spcBef>
              <a:spcAft>
                <a:spcPts val="0"/>
              </a:spcAft>
              <a:buSzPts val="2000"/>
              <a:buChar char="•"/>
            </a:pPr>
            <a:r>
              <a:rPr lang="en-US" dirty="0"/>
              <a:t>Bloom’s Taxonomy to distinguish the different demands</a:t>
            </a:r>
            <a:r>
              <a:rPr lang="en-US" baseline="30000" dirty="0"/>
              <a:t>1</a:t>
            </a:r>
            <a:endParaRPr dirty="0"/>
          </a:p>
          <a:p>
            <a:pPr marL="228600" lvl="0" indent="-228600" algn="l" rtl="0">
              <a:lnSpc>
                <a:spcPct val="120000"/>
              </a:lnSpc>
              <a:spcBef>
                <a:spcPts val="1000"/>
              </a:spcBef>
              <a:spcAft>
                <a:spcPts val="0"/>
              </a:spcAft>
              <a:buSzPts val="2000"/>
              <a:buChar char="•"/>
            </a:pPr>
            <a:r>
              <a:rPr lang="en-US" dirty="0"/>
              <a:t>Practice Creating Questions to become expert</a:t>
            </a:r>
            <a:r>
              <a:rPr lang="en-US" baseline="30000" dirty="0"/>
              <a:t>2</a:t>
            </a:r>
            <a:endParaRPr dirty="0"/>
          </a:p>
          <a:p>
            <a:pPr marL="228600" lvl="0" indent="-228600" algn="l" rtl="0">
              <a:lnSpc>
                <a:spcPct val="120000"/>
              </a:lnSpc>
              <a:spcBef>
                <a:spcPts val="1000"/>
              </a:spcBef>
              <a:spcAft>
                <a:spcPts val="0"/>
              </a:spcAft>
              <a:buSzPts val="2000"/>
              <a:buChar char="•"/>
            </a:pPr>
            <a:r>
              <a:rPr lang="en-US" dirty="0"/>
              <a:t>Keep returning to the “Big Question”  (not the BBC TV show)</a:t>
            </a:r>
            <a:endParaRPr dirty="0"/>
          </a:p>
        </p:txBody>
      </p:sp>
      <p:sp>
        <p:nvSpPr>
          <p:cNvPr id="2" name="TextBox 1">
            <a:extLst>
              <a:ext uri="{FF2B5EF4-FFF2-40B4-BE49-F238E27FC236}">
                <a16:creationId xmlns:a16="http://schemas.microsoft.com/office/drawing/2014/main" id="{76593212-1458-F84E-A053-355D5599D01A}"/>
              </a:ext>
            </a:extLst>
          </p:cNvPr>
          <p:cNvSpPr txBox="1"/>
          <p:nvPr/>
        </p:nvSpPr>
        <p:spPr>
          <a:xfrm>
            <a:off x="133350" y="5151269"/>
            <a:ext cx="9041258" cy="954107"/>
          </a:xfrm>
          <a:prstGeom prst="rect">
            <a:avLst/>
          </a:prstGeom>
          <a:noFill/>
        </p:spPr>
        <p:txBody>
          <a:bodyPr wrap="none" rtlCol="0">
            <a:spAutoFit/>
          </a:bodyPr>
          <a:lstStyle/>
          <a:p>
            <a:r>
              <a:rPr lang="en-US" dirty="0"/>
              <a:t>-- “Effective Questioning and Classroom Talk”  </a:t>
            </a:r>
            <a:r>
              <a:rPr lang="en-US" dirty="0">
                <a:hlinkClick r:id="rId4"/>
              </a:rPr>
              <a:t>http://www.nsead.org/downloads/Effective_Questioning&amp;Talk.pdf</a:t>
            </a:r>
            <a:endParaRPr lang="en-US" dirty="0"/>
          </a:p>
          <a:p>
            <a:r>
              <a:rPr lang="en-US" dirty="0"/>
              <a:t>See also:  “Tips from Teachers: Improving on the ‘Questioning’ Indicator” TN Dept of Education. </a:t>
            </a:r>
          </a:p>
          <a:p>
            <a:r>
              <a:rPr lang="en-US" dirty="0"/>
              <a:t>https://team-</a:t>
            </a:r>
            <a:r>
              <a:rPr lang="en-US" dirty="0" err="1"/>
              <a:t>tn.org</a:t>
            </a:r>
            <a:r>
              <a:rPr lang="en-US" dirty="0"/>
              <a:t>/</a:t>
            </a:r>
            <a:r>
              <a:rPr lang="en-US" dirty="0" err="1"/>
              <a:t>wp</a:t>
            </a:r>
            <a:r>
              <a:rPr lang="en-US" dirty="0"/>
              <a:t>-content/uploads/2013/08/Tips-for-Teachers1.pdf</a:t>
            </a:r>
          </a:p>
          <a:p>
            <a:endParaRPr lang="en-US" dirty="0"/>
          </a:p>
        </p:txBody>
      </p:sp>
      <p:sp>
        <p:nvSpPr>
          <p:cNvPr id="3" name="TextBox 2">
            <a:extLst>
              <a:ext uri="{FF2B5EF4-FFF2-40B4-BE49-F238E27FC236}">
                <a16:creationId xmlns:a16="http://schemas.microsoft.com/office/drawing/2014/main" id="{C007A784-6E76-3C4B-BBD7-B7F1DA42AD9F}"/>
              </a:ext>
            </a:extLst>
          </p:cNvPr>
          <p:cNvSpPr txBox="1"/>
          <p:nvPr/>
        </p:nvSpPr>
        <p:spPr>
          <a:xfrm>
            <a:off x="1451579" y="4299285"/>
            <a:ext cx="5202065" cy="738664"/>
          </a:xfrm>
          <a:prstGeom prst="rect">
            <a:avLst/>
          </a:prstGeom>
          <a:noFill/>
        </p:spPr>
        <p:txBody>
          <a:bodyPr wrap="none" rtlCol="0">
            <a:spAutoFit/>
          </a:bodyPr>
          <a:lstStyle/>
          <a:p>
            <a:r>
              <a:rPr lang="en-US" baseline="30000" dirty="0"/>
              <a:t>1  </a:t>
            </a:r>
            <a:r>
              <a:rPr lang="en-US" dirty="0">
                <a:hlinkClick r:id="rId5">
                  <a:extLst>
                    <a:ext uri="{A12FA001-AC4F-418D-AE19-62706E023703}">
                      <ahyp:hlinkClr xmlns:ahyp="http://schemas.microsoft.com/office/drawing/2018/hyperlinkcolor" val="tx"/>
                    </a:ext>
                  </a:extLst>
                </a:hlinkClick>
              </a:rPr>
              <a:t>https://cft.vanderbilt.edu/guides-sub-pages/blooms-taxonomy/</a:t>
            </a:r>
            <a:endParaRPr lang="en-US" dirty="0"/>
          </a:p>
          <a:p>
            <a:r>
              <a:rPr lang="en-US" baseline="30000" dirty="0"/>
              <a:t>2  </a:t>
            </a:r>
            <a:r>
              <a:rPr lang="en-US" dirty="0">
                <a:hlinkClick r:id="rId6">
                  <a:extLst>
                    <a:ext uri="{A12FA001-AC4F-418D-AE19-62706E023703}">
                      <ahyp:hlinkClr xmlns:ahyp="http://schemas.microsoft.com/office/drawing/2018/hyperlinkcolor" val="tx"/>
                    </a:ext>
                  </a:extLst>
                </a:hlinkClick>
              </a:rPr>
              <a:t>https://rightquestion.org/what-is-the-qft/</a:t>
            </a:r>
            <a:endParaRPr lang="en-US" dirty="0"/>
          </a:p>
          <a:p>
            <a:endParaRPr lang="en-US" dirty="0"/>
          </a:p>
        </p:txBody>
      </p:sp>
    </p:spTree>
  </p:cSld>
  <p:clrMapOvr>
    <a:masterClrMapping/>
  </p:clrMapOvr>
  <p:transition spd="slow">
    <p:wipe dir="d"/>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tile tx="0" ty="0" sx="100000" sy="100000" flip="none" algn="tl"/>
        </a:blipFill>
        <a:effectLst/>
      </p:bgPr>
    </p:bg>
    <p:spTree>
      <p:nvGrpSpPr>
        <p:cNvPr id="1" name="Shape 197"/>
        <p:cNvGrpSpPr/>
        <p:nvPr/>
      </p:nvGrpSpPr>
      <p:grpSpPr>
        <a:xfrm>
          <a:off x="0" y="0"/>
          <a:ext cx="0" cy="0"/>
          <a:chOff x="0" y="0"/>
          <a:chExt cx="0" cy="0"/>
        </a:xfrm>
      </p:grpSpPr>
      <p:sp>
        <p:nvSpPr>
          <p:cNvPr id="198" name="Google Shape;198;p15"/>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RESPONDING TO WRONG ANSWERS</a:t>
            </a:r>
            <a:endParaRPr/>
          </a:p>
        </p:txBody>
      </p:sp>
      <p:sp>
        <p:nvSpPr>
          <p:cNvPr id="199" name="Google Shape;199;p15"/>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400"/>
              <a:buChar char="•"/>
            </a:pPr>
            <a:r>
              <a:rPr lang="en-US" sz="2400"/>
              <a:t>Have a strategy for responding to wrong answers</a:t>
            </a:r>
            <a:endParaRPr/>
          </a:p>
          <a:p>
            <a:pPr marL="228600" lvl="0" indent="-228600" algn="l" rtl="0">
              <a:lnSpc>
                <a:spcPct val="120000"/>
              </a:lnSpc>
              <a:spcBef>
                <a:spcPts val="1000"/>
              </a:spcBef>
              <a:spcAft>
                <a:spcPts val="0"/>
              </a:spcAft>
              <a:buSzPts val="2400"/>
              <a:buChar char="•"/>
            </a:pPr>
            <a:r>
              <a:rPr lang="en-US" sz="2400"/>
              <a:t>Understand that the language you use is very important</a:t>
            </a:r>
            <a:endParaRPr/>
          </a:p>
          <a:p>
            <a:pPr marL="228600" lvl="0" indent="-228600" algn="l" rtl="0">
              <a:lnSpc>
                <a:spcPct val="120000"/>
              </a:lnSpc>
              <a:spcBef>
                <a:spcPts val="1000"/>
              </a:spcBef>
              <a:spcAft>
                <a:spcPts val="0"/>
              </a:spcAft>
              <a:buSzPts val="2400"/>
              <a:buChar char="•"/>
            </a:pPr>
            <a:r>
              <a:rPr lang="en-US" sz="2400"/>
              <a:t>Avoid being negative or seeming overly judgmental</a:t>
            </a:r>
            <a:endParaRPr/>
          </a:p>
          <a:p>
            <a:pPr marL="228600" lvl="0" indent="-101600" algn="l" rtl="0">
              <a:lnSpc>
                <a:spcPct val="120000"/>
              </a:lnSpc>
              <a:spcBef>
                <a:spcPts val="1000"/>
              </a:spcBef>
              <a:spcAft>
                <a:spcPts val="0"/>
              </a:spcAft>
              <a:buSzPts val="2000"/>
              <a:buNone/>
            </a:pPr>
            <a:endParaRPr/>
          </a:p>
        </p:txBody>
      </p:sp>
      <p:sp>
        <p:nvSpPr>
          <p:cNvPr id="2" name="TextBox 1">
            <a:extLst>
              <a:ext uri="{FF2B5EF4-FFF2-40B4-BE49-F238E27FC236}">
                <a16:creationId xmlns:a16="http://schemas.microsoft.com/office/drawing/2014/main" id="{812565B2-562A-5842-8878-8FABA6FFCE35}"/>
              </a:ext>
            </a:extLst>
          </p:cNvPr>
          <p:cNvSpPr txBox="1"/>
          <p:nvPr/>
        </p:nvSpPr>
        <p:spPr>
          <a:xfrm>
            <a:off x="533400" y="5505450"/>
            <a:ext cx="5824030" cy="738664"/>
          </a:xfrm>
          <a:prstGeom prst="rect">
            <a:avLst/>
          </a:prstGeom>
          <a:noFill/>
        </p:spPr>
        <p:txBody>
          <a:bodyPr wrap="none" rtlCol="0">
            <a:spAutoFit/>
          </a:bodyPr>
          <a:lstStyle/>
          <a:p>
            <a:r>
              <a:rPr lang="en-US" dirty="0"/>
              <a:t>Cox, Janelle. “Teaching Strategies to Respond to Wrong Answers” </a:t>
            </a:r>
          </a:p>
          <a:p>
            <a:r>
              <a:rPr lang="en-US" dirty="0"/>
              <a:t>https://</a:t>
            </a:r>
            <a:r>
              <a:rPr lang="en-US" dirty="0" err="1"/>
              <a:t>www.teachhub.com</a:t>
            </a:r>
            <a:r>
              <a:rPr lang="en-US" dirty="0"/>
              <a:t>/teaching-strategies-respond-wrong-answers</a:t>
            </a:r>
          </a:p>
          <a:p>
            <a:endParaRPr lang="en-US" dirty="0"/>
          </a:p>
        </p:txBody>
      </p:sp>
    </p:spTree>
  </p:cSld>
  <p:clrMapOvr>
    <a:masterClrMapping/>
  </p:clrMapOvr>
  <p:transition spd="slow">
    <p:wipe dir="d"/>
  </p:transition>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a:gsLst>
            <a:gs pos="0">
              <a:srgbClr val="E3DDEF"/>
            </a:gs>
            <a:gs pos="100000">
              <a:srgbClr val="C9C5C0"/>
            </a:gs>
          </a:gsLst>
          <a:path path="circle">
            <a:fillToRect l="50000" t="50000" r="50000" b="50000"/>
          </a:path>
          <a:tileRect/>
        </a:gradFill>
        <a:effectLst/>
      </p:bgPr>
    </p:bg>
    <p:spTree>
      <p:nvGrpSpPr>
        <p:cNvPr id="1" name="Shape 203"/>
        <p:cNvGrpSpPr/>
        <p:nvPr/>
      </p:nvGrpSpPr>
      <p:grpSpPr>
        <a:xfrm>
          <a:off x="0" y="0"/>
          <a:ext cx="0" cy="0"/>
          <a:chOff x="0" y="0"/>
          <a:chExt cx="0" cy="0"/>
        </a:xfrm>
      </p:grpSpPr>
      <p:sp>
        <p:nvSpPr>
          <p:cNvPr id="204" name="Google Shape;204;p16"/>
          <p:cNvSpPr txBox="1">
            <a:spLocks noGrp="1"/>
          </p:cNvSpPr>
          <p:nvPr>
            <p:ph type="body" idx="1"/>
          </p:nvPr>
        </p:nvSpPr>
        <p:spPr>
          <a:xfrm>
            <a:off x="1462452" y="849124"/>
            <a:ext cx="9603275" cy="527896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465"/>
              <a:buNone/>
            </a:pPr>
            <a:r>
              <a:rPr lang="en-US" sz="2465" dirty="0"/>
              <a:t>Look at the following responses, how or when would you use them?</a:t>
            </a:r>
            <a:endParaRPr dirty="0"/>
          </a:p>
          <a:p>
            <a:pPr marL="0" lvl="0" indent="0" algn="l" rtl="0">
              <a:lnSpc>
                <a:spcPct val="100000"/>
              </a:lnSpc>
              <a:spcBef>
                <a:spcPts val="1000"/>
              </a:spcBef>
              <a:spcAft>
                <a:spcPts val="0"/>
              </a:spcAft>
              <a:buSzPts val="2465"/>
              <a:buNone/>
            </a:pPr>
            <a:endParaRPr sz="2465" dirty="0"/>
          </a:p>
          <a:p>
            <a:pPr marL="228600" lvl="0" indent="-228600" algn="l" rtl="0">
              <a:lnSpc>
                <a:spcPct val="100000"/>
              </a:lnSpc>
              <a:spcBef>
                <a:spcPts val="1000"/>
              </a:spcBef>
              <a:spcAft>
                <a:spcPts val="0"/>
              </a:spcAft>
              <a:buSzPts val="1700"/>
              <a:buChar char="•"/>
            </a:pPr>
            <a:r>
              <a:rPr lang="en-US" sz="1700" dirty="0"/>
              <a:t>'That’s interesting, I hadn’t thought of it that way.’  --- This acknowledges the answer without being negative.</a:t>
            </a:r>
            <a:endParaRPr dirty="0"/>
          </a:p>
          <a:p>
            <a:pPr marL="228600" lvl="0" indent="-228600" algn="l" rtl="0">
              <a:lnSpc>
                <a:spcPct val="100000"/>
              </a:lnSpc>
              <a:spcBef>
                <a:spcPts val="1000"/>
              </a:spcBef>
              <a:spcAft>
                <a:spcPts val="0"/>
              </a:spcAft>
              <a:buSzPts val="1700"/>
              <a:buChar char="•"/>
            </a:pPr>
            <a:r>
              <a:rPr lang="en-US" sz="1700" dirty="0"/>
              <a:t>'What makes you say that?’ --- This probes for further information to find out what thinking is going on; this might help the student see an error themselves.</a:t>
            </a:r>
            <a:endParaRPr dirty="0"/>
          </a:p>
          <a:p>
            <a:pPr marL="228600" lvl="0" indent="-228600" algn="l" rtl="0">
              <a:lnSpc>
                <a:spcPct val="100000"/>
              </a:lnSpc>
              <a:spcBef>
                <a:spcPts val="1000"/>
              </a:spcBef>
              <a:spcAft>
                <a:spcPts val="0"/>
              </a:spcAft>
              <a:buSzPts val="1700"/>
              <a:buChar char="•"/>
            </a:pPr>
            <a:r>
              <a:rPr lang="en-US" sz="1700" dirty="0"/>
              <a:t>'Tell me why you said that.’ ----This also probes for further information to find out what thinking is going on; this might help the student see an error themselves.</a:t>
            </a:r>
            <a:endParaRPr dirty="0"/>
          </a:p>
          <a:p>
            <a:pPr marL="228600" lvl="0" indent="-228600" algn="l" rtl="0">
              <a:lnSpc>
                <a:spcPct val="100000"/>
              </a:lnSpc>
              <a:spcBef>
                <a:spcPts val="1000"/>
              </a:spcBef>
              <a:spcAft>
                <a:spcPts val="0"/>
              </a:spcAft>
              <a:buSzPts val="1700"/>
              <a:buChar char="•"/>
            </a:pPr>
            <a:r>
              <a:rPr lang="en-US" sz="1700" dirty="0"/>
              <a:t>'So, X is saying...what do you think, Y...?’ ----This acknowledges the wrong answer but seeks another response so that a possible different answer can be used for contrast, and helps work towards a better answer.</a:t>
            </a:r>
            <a:endParaRPr dirty="0"/>
          </a:p>
          <a:p>
            <a:pPr marL="228600" lvl="0" indent="-228600" algn="l" rtl="0">
              <a:lnSpc>
                <a:spcPct val="100000"/>
              </a:lnSpc>
              <a:spcBef>
                <a:spcPts val="1000"/>
              </a:spcBef>
              <a:spcAft>
                <a:spcPts val="0"/>
              </a:spcAft>
              <a:buSzPts val="1700"/>
              <a:buChar char="•"/>
            </a:pPr>
            <a:r>
              <a:rPr lang="en-US" sz="1700" dirty="0"/>
              <a:t>'I can see why you would say that...’ --- This gives credit for the quality of thinking even though the answer is wrong.</a:t>
            </a:r>
            <a:endParaRPr dirty="0"/>
          </a:p>
          <a:p>
            <a:pPr marL="228600" lvl="0" indent="-228600" algn="l" rtl="0">
              <a:lnSpc>
                <a:spcPct val="100000"/>
              </a:lnSpc>
              <a:spcBef>
                <a:spcPts val="1000"/>
              </a:spcBef>
              <a:spcAft>
                <a:spcPts val="0"/>
              </a:spcAft>
              <a:buSzPts val="1700"/>
              <a:buChar char="•"/>
            </a:pPr>
            <a:r>
              <a:rPr lang="en-US" sz="1700" dirty="0"/>
              <a:t>'That’s a good answer. There’s just one problem – can you see what it is?’ --- This acknowledges the quality of the response and gets the student to reflect about it.</a:t>
            </a:r>
            <a:endParaRPr dirty="0"/>
          </a:p>
          <a:p>
            <a:pPr marL="228600" lvl="0" indent="-120650" algn="l" rtl="0">
              <a:lnSpc>
                <a:spcPct val="100000"/>
              </a:lnSpc>
              <a:spcBef>
                <a:spcPts val="1000"/>
              </a:spcBef>
              <a:spcAft>
                <a:spcPts val="0"/>
              </a:spcAft>
              <a:buSzPts val="1700"/>
              <a:buNone/>
            </a:pPr>
            <a:endParaRPr sz="1700" dirty="0"/>
          </a:p>
        </p:txBody>
      </p:sp>
      <p:sp>
        <p:nvSpPr>
          <p:cNvPr id="205" name="Google Shape;205;p16"/>
          <p:cNvSpPr txBox="1"/>
          <p:nvPr/>
        </p:nvSpPr>
        <p:spPr>
          <a:xfrm>
            <a:off x="1462452" y="342900"/>
            <a:ext cx="116089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Gill Sans"/>
                <a:ea typeface="Gill Sans"/>
                <a:cs typeface="Gill Sans"/>
                <a:sym typeface="Gill Sans"/>
              </a:rPr>
              <a:t>EXERCISE</a:t>
            </a:r>
            <a:endParaRPr/>
          </a:p>
        </p:txBody>
      </p:sp>
      <p:sp>
        <p:nvSpPr>
          <p:cNvPr id="2" name="TextBox 1">
            <a:extLst>
              <a:ext uri="{FF2B5EF4-FFF2-40B4-BE49-F238E27FC236}">
                <a16:creationId xmlns:a16="http://schemas.microsoft.com/office/drawing/2014/main" id="{E870086C-099F-0F4F-857B-218F7D5C07B3}"/>
              </a:ext>
            </a:extLst>
          </p:cNvPr>
          <p:cNvSpPr txBox="1"/>
          <p:nvPr/>
        </p:nvSpPr>
        <p:spPr>
          <a:xfrm>
            <a:off x="160420" y="6264976"/>
            <a:ext cx="11857733" cy="523220"/>
          </a:xfrm>
          <a:prstGeom prst="rect">
            <a:avLst/>
          </a:prstGeom>
          <a:solidFill>
            <a:schemeClr val="accent5">
              <a:lumMod val="20000"/>
              <a:lumOff val="80000"/>
            </a:schemeClr>
          </a:solidFill>
          <a:ln>
            <a:solidFill>
              <a:srgbClr val="FF0000"/>
            </a:solidFill>
          </a:ln>
        </p:spPr>
        <p:txBody>
          <a:bodyPr wrap="none" rtlCol="0">
            <a:spAutoFit/>
          </a:bodyPr>
          <a:lstStyle/>
          <a:p>
            <a:r>
              <a:rPr lang="en-US" dirty="0"/>
              <a:t>See: “Effective Questioning and Classroom Talk”  </a:t>
            </a:r>
            <a:r>
              <a:rPr lang="en-US" dirty="0">
                <a:solidFill>
                  <a:schemeClr val="tx1"/>
                </a:solidFill>
                <a:hlinkClick r:id="rId3">
                  <a:extLst>
                    <a:ext uri="{A12FA001-AC4F-418D-AE19-62706E023703}">
                      <ahyp:hlinkClr xmlns:ahyp="http://schemas.microsoft.com/office/drawing/2018/hyperlinkcolor" val="tx"/>
                    </a:ext>
                  </a:extLst>
                </a:hlinkClick>
              </a:rPr>
              <a:t>http://www.nsead.org/downloads/effective_questioning&amp;talk.pdf</a:t>
            </a:r>
            <a:endParaRPr lang="en-US" dirty="0">
              <a:solidFill>
                <a:schemeClr val="tx1"/>
              </a:solidFill>
            </a:endParaRPr>
          </a:p>
          <a:p>
            <a:r>
              <a:rPr lang="en-US" dirty="0"/>
              <a:t>See also: “5 Ways to Respond to Wrong Answers” https://</a:t>
            </a:r>
            <a:r>
              <a:rPr lang="en-US" dirty="0" err="1"/>
              <a:t>www.smartclassroommanagement.com</a:t>
            </a:r>
            <a:r>
              <a:rPr lang="en-US" dirty="0"/>
              <a:t>/2016/10/22/5-ways-to-respond-to-wrong-answers/</a:t>
            </a:r>
          </a:p>
        </p:txBody>
      </p:sp>
    </p:spTree>
  </p:cSld>
  <p:clrMapOvr>
    <a:masterClrMapping/>
  </p:clrMapOvr>
  <p:transition spd="slow">
    <p:wipe dir="d"/>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9"/>
        <p:cNvGrpSpPr/>
        <p:nvPr/>
      </p:nvGrpSpPr>
      <p:grpSpPr>
        <a:xfrm>
          <a:off x="0" y="0"/>
          <a:ext cx="0" cy="0"/>
          <a:chOff x="0" y="0"/>
          <a:chExt cx="0" cy="0"/>
        </a:xfrm>
      </p:grpSpPr>
      <p:sp>
        <p:nvSpPr>
          <p:cNvPr id="210" name="Google Shape;210;p17"/>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COACHING TECHNIQUES --DISCUSSION</a:t>
            </a:r>
            <a:endParaRPr/>
          </a:p>
        </p:txBody>
      </p:sp>
      <p:sp>
        <p:nvSpPr>
          <p:cNvPr id="211" name="Google Shape;211;p17"/>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3200"/>
              <a:buChar char="•"/>
            </a:pPr>
            <a:r>
              <a:rPr lang="en-US" sz="3200"/>
              <a:t>Identify good coaching language:   Is this good coaching? </a:t>
            </a:r>
            <a:endParaRPr/>
          </a:p>
          <a:p>
            <a:pPr marL="685800" lvl="1" indent="-228600" algn="l" rtl="0">
              <a:lnSpc>
                <a:spcPct val="120000"/>
              </a:lnSpc>
              <a:spcBef>
                <a:spcPts val="500"/>
              </a:spcBef>
              <a:spcAft>
                <a:spcPts val="0"/>
              </a:spcAft>
              <a:buSzPts val="3200"/>
              <a:buChar char="•"/>
            </a:pPr>
            <a:r>
              <a:rPr lang="en-US" sz="3200"/>
              <a:t>'Do you have any other problems?’</a:t>
            </a:r>
            <a:endParaRPr/>
          </a:p>
          <a:p>
            <a:pPr marL="685800" lvl="1" indent="-228600" algn="l" rtl="0">
              <a:lnSpc>
                <a:spcPct val="120000"/>
              </a:lnSpc>
              <a:spcBef>
                <a:spcPts val="500"/>
              </a:spcBef>
              <a:spcAft>
                <a:spcPts val="0"/>
              </a:spcAft>
              <a:buSzPts val="3200"/>
              <a:buChar char="•"/>
            </a:pPr>
            <a:r>
              <a:rPr lang="en-US" sz="3200"/>
              <a:t>‘Would you like specific help with X?’</a:t>
            </a:r>
            <a:endParaRPr/>
          </a:p>
          <a:p>
            <a:pPr marL="457200" lvl="1" indent="0" algn="l" rtl="0">
              <a:lnSpc>
                <a:spcPct val="120000"/>
              </a:lnSpc>
              <a:spcBef>
                <a:spcPts val="500"/>
              </a:spcBef>
              <a:spcAft>
                <a:spcPts val="0"/>
              </a:spcAft>
              <a:buSzPts val="1800"/>
              <a:buNone/>
            </a:pPr>
            <a:endParaRPr/>
          </a:p>
          <a:p>
            <a:pPr marL="228600" lvl="0" indent="-101600" algn="l" rtl="0">
              <a:lnSpc>
                <a:spcPct val="120000"/>
              </a:lnSpc>
              <a:spcBef>
                <a:spcPts val="1000"/>
              </a:spcBef>
              <a:spcAft>
                <a:spcPts val="0"/>
              </a:spcAft>
              <a:buSzPts val="2000"/>
              <a:buNone/>
            </a:pPr>
            <a:endParaRPr/>
          </a:p>
        </p:txBody>
      </p:sp>
    </p:spTree>
  </p:cSld>
  <p:clrMapOvr>
    <a:masterClrMapping/>
  </p:clrMapOvr>
  <p:transition spd="slow">
    <p:wipe dir="d"/>
  </p:transition>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tile tx="0" ty="0" sx="100000" sy="100000" flip="none" algn="tl"/>
        </a:blipFill>
        <a:effectLst/>
      </p:bgPr>
    </p:bg>
    <p:spTree>
      <p:nvGrpSpPr>
        <p:cNvPr id="1" name="Shape 215"/>
        <p:cNvGrpSpPr/>
        <p:nvPr/>
      </p:nvGrpSpPr>
      <p:grpSpPr>
        <a:xfrm>
          <a:off x="0" y="0"/>
          <a:ext cx="0" cy="0"/>
          <a:chOff x="0" y="0"/>
          <a:chExt cx="0" cy="0"/>
        </a:xfrm>
      </p:grpSpPr>
      <p:sp>
        <p:nvSpPr>
          <p:cNvPr id="216" name="Google Shape;216;p18"/>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COACHING QUESTIONS</a:t>
            </a:r>
            <a:endParaRPr/>
          </a:p>
        </p:txBody>
      </p:sp>
      <p:sp>
        <p:nvSpPr>
          <p:cNvPr id="217" name="Google Shape;217;p18"/>
          <p:cNvSpPr txBox="1"/>
          <p:nvPr/>
        </p:nvSpPr>
        <p:spPr>
          <a:xfrm>
            <a:off x="1966966" y="2228849"/>
            <a:ext cx="8572500" cy="3816429"/>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dk1"/>
              </a:buClr>
              <a:buSzPts val="3200"/>
              <a:buFont typeface="Arial"/>
              <a:buChar char="•"/>
            </a:pPr>
            <a:r>
              <a:rPr lang="en-US" sz="3200">
                <a:solidFill>
                  <a:schemeClr val="dk1"/>
                </a:solidFill>
                <a:latin typeface="Gill Sans"/>
                <a:ea typeface="Gill Sans"/>
                <a:cs typeface="Gill Sans"/>
                <a:sym typeface="Gill Sans"/>
              </a:rPr>
              <a:t>What are the reasons for this? </a:t>
            </a:r>
            <a:endParaRPr/>
          </a:p>
          <a:p>
            <a:pPr marL="457200" marR="0" lvl="0" indent="-457200" algn="l" rtl="0">
              <a:spcBef>
                <a:spcPts val="0"/>
              </a:spcBef>
              <a:spcAft>
                <a:spcPts val="0"/>
              </a:spcAft>
              <a:buClr>
                <a:schemeClr val="dk1"/>
              </a:buClr>
              <a:buSzPts val="3200"/>
              <a:buFont typeface="Arial"/>
              <a:buChar char="•"/>
            </a:pPr>
            <a:r>
              <a:rPr lang="en-US" sz="3200">
                <a:solidFill>
                  <a:schemeClr val="dk1"/>
                </a:solidFill>
                <a:latin typeface="Gill Sans"/>
                <a:ea typeface="Gill Sans"/>
                <a:cs typeface="Gill Sans"/>
                <a:sym typeface="Gill Sans"/>
              </a:rPr>
              <a:t>Why did you say that? </a:t>
            </a:r>
            <a:endParaRPr/>
          </a:p>
          <a:p>
            <a:pPr marL="457200" marR="0" lvl="0" indent="-457200" algn="l" rtl="0">
              <a:spcBef>
                <a:spcPts val="0"/>
              </a:spcBef>
              <a:spcAft>
                <a:spcPts val="0"/>
              </a:spcAft>
              <a:buClr>
                <a:schemeClr val="dk1"/>
              </a:buClr>
              <a:buSzPts val="3200"/>
              <a:buFont typeface="Arial"/>
              <a:buChar char="•"/>
            </a:pPr>
            <a:r>
              <a:rPr lang="en-US" sz="3200">
                <a:solidFill>
                  <a:schemeClr val="dk1"/>
                </a:solidFill>
                <a:latin typeface="Gill Sans"/>
                <a:ea typeface="Gill Sans"/>
                <a:cs typeface="Gill Sans"/>
                <a:sym typeface="Gill Sans"/>
              </a:rPr>
              <a:t>What else might be happening? </a:t>
            </a:r>
            <a:endParaRPr/>
          </a:p>
          <a:p>
            <a:pPr marL="457200" marR="0" lvl="0" indent="-457200" algn="l" rtl="0">
              <a:spcBef>
                <a:spcPts val="0"/>
              </a:spcBef>
              <a:spcAft>
                <a:spcPts val="0"/>
              </a:spcAft>
              <a:buClr>
                <a:schemeClr val="dk1"/>
              </a:buClr>
              <a:buSzPts val="3200"/>
              <a:buFont typeface="Arial"/>
              <a:buChar char="•"/>
            </a:pPr>
            <a:r>
              <a:rPr lang="en-US" sz="3200">
                <a:solidFill>
                  <a:schemeClr val="dk1"/>
                </a:solidFill>
                <a:latin typeface="Gill Sans"/>
                <a:ea typeface="Gill Sans"/>
                <a:cs typeface="Gill Sans"/>
                <a:sym typeface="Gill Sans"/>
              </a:rPr>
              <a:t>Why don’t you try doing it this way? </a:t>
            </a:r>
            <a:endParaRPr/>
          </a:p>
          <a:p>
            <a:pPr marL="457200" marR="0" lvl="0" indent="-457200" algn="l" rtl="0">
              <a:spcBef>
                <a:spcPts val="0"/>
              </a:spcBef>
              <a:spcAft>
                <a:spcPts val="0"/>
              </a:spcAft>
              <a:buClr>
                <a:schemeClr val="dk1"/>
              </a:buClr>
              <a:buSzPts val="3200"/>
              <a:buFont typeface="Arial"/>
              <a:buChar char="•"/>
            </a:pPr>
            <a:r>
              <a:rPr lang="en-US" sz="3200">
                <a:solidFill>
                  <a:schemeClr val="dk1"/>
                </a:solidFill>
                <a:latin typeface="Gill Sans"/>
                <a:ea typeface="Gill Sans"/>
                <a:cs typeface="Gill Sans"/>
                <a:sym typeface="Gill Sans"/>
              </a:rPr>
              <a:t>How could that be the case? </a:t>
            </a:r>
            <a:endParaRPr/>
          </a:p>
          <a:p>
            <a:pPr marL="457200" marR="0" lvl="0" indent="-457200" algn="l" rtl="0">
              <a:spcBef>
                <a:spcPts val="0"/>
              </a:spcBef>
              <a:spcAft>
                <a:spcPts val="0"/>
              </a:spcAft>
              <a:buClr>
                <a:schemeClr val="dk1"/>
              </a:buClr>
              <a:buSzPts val="3200"/>
              <a:buFont typeface="Arial"/>
              <a:buChar char="•"/>
            </a:pPr>
            <a:r>
              <a:rPr lang="en-US" sz="3200">
                <a:solidFill>
                  <a:schemeClr val="dk1"/>
                </a:solidFill>
                <a:latin typeface="Gill Sans"/>
                <a:ea typeface="Gill Sans"/>
                <a:cs typeface="Gill Sans"/>
                <a:sym typeface="Gill Sans"/>
              </a:rPr>
              <a:t>Who could help you with this? </a:t>
            </a:r>
            <a:endParaRPr/>
          </a:p>
          <a:p>
            <a:pPr marL="457200" marR="0" lvl="0" indent="-457200" algn="l" rtl="0">
              <a:spcBef>
                <a:spcPts val="0"/>
              </a:spcBef>
              <a:spcAft>
                <a:spcPts val="0"/>
              </a:spcAft>
              <a:buClr>
                <a:schemeClr val="dk1"/>
              </a:buClr>
              <a:buSzPts val="3200"/>
              <a:buFont typeface="Arial"/>
              <a:buChar char="•"/>
            </a:pPr>
            <a:r>
              <a:rPr lang="en-US" sz="3200">
                <a:solidFill>
                  <a:schemeClr val="dk1"/>
                </a:solidFill>
                <a:latin typeface="Gill Sans"/>
                <a:ea typeface="Gill Sans"/>
                <a:cs typeface="Gill Sans"/>
                <a:sym typeface="Gill Sans"/>
              </a:rPr>
              <a:t>Are there any other alternatives? </a:t>
            </a:r>
            <a:endParaRPr/>
          </a:p>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
        <p:nvSpPr>
          <p:cNvPr id="2" name="TextBox 1">
            <a:extLst>
              <a:ext uri="{FF2B5EF4-FFF2-40B4-BE49-F238E27FC236}">
                <a16:creationId xmlns:a16="http://schemas.microsoft.com/office/drawing/2014/main" id="{6F76FDF0-D745-7A4E-A1E1-FA1B34FEBA70}"/>
              </a:ext>
            </a:extLst>
          </p:cNvPr>
          <p:cNvSpPr txBox="1"/>
          <p:nvPr/>
        </p:nvSpPr>
        <p:spPr>
          <a:xfrm>
            <a:off x="153866" y="5783668"/>
            <a:ext cx="9224000" cy="553998"/>
          </a:xfrm>
          <a:prstGeom prst="rect">
            <a:avLst/>
          </a:prstGeom>
          <a:solidFill>
            <a:schemeClr val="accent5">
              <a:lumMod val="20000"/>
              <a:lumOff val="80000"/>
            </a:schemeClr>
          </a:solidFill>
          <a:ln>
            <a:solidFill>
              <a:schemeClr val="accent1"/>
            </a:solidFill>
          </a:ln>
        </p:spPr>
        <p:txBody>
          <a:bodyPr wrap="none" rtlCol="0">
            <a:spAutoFit/>
          </a:bodyPr>
          <a:lstStyle/>
          <a:p>
            <a:r>
              <a:rPr lang="en-US" sz="1600" dirty="0"/>
              <a:t>https://</a:t>
            </a:r>
            <a:r>
              <a:rPr lang="en-US" sz="1600" dirty="0" err="1"/>
              <a:t>citl.illinois.edu</a:t>
            </a:r>
            <a:r>
              <a:rPr lang="en-US" sz="1600" dirty="0"/>
              <a:t>/citl-101/teaching-learning/resources/teaching-strategies/questioning-strategies</a:t>
            </a:r>
          </a:p>
          <a:p>
            <a:endParaRPr lang="en-US" dirty="0"/>
          </a:p>
        </p:txBody>
      </p:sp>
    </p:spTree>
  </p:cSld>
  <p:clrMapOvr>
    <a:masterClrMapping/>
  </p:clrMapOvr>
  <p:transition spd="slow">
    <p:wipe di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19"/>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HANDLING DIFFICULT QUESTIONS </a:t>
            </a:r>
            <a:br>
              <a:rPr lang="en-US"/>
            </a:br>
            <a:r>
              <a:rPr lang="en-US"/>
              <a:t>FROM STUDENTS</a:t>
            </a:r>
            <a:endParaRPr/>
          </a:p>
        </p:txBody>
      </p:sp>
      <p:grpSp>
        <p:nvGrpSpPr>
          <p:cNvPr id="223" name="Google Shape;223;p19"/>
          <p:cNvGrpSpPr/>
          <p:nvPr/>
        </p:nvGrpSpPr>
        <p:grpSpPr>
          <a:xfrm>
            <a:off x="1885957" y="2015732"/>
            <a:ext cx="8150485" cy="3450613"/>
            <a:chOff x="434378" y="0"/>
            <a:chExt cx="8150485" cy="3450613"/>
          </a:xfrm>
        </p:grpSpPr>
        <p:sp>
          <p:nvSpPr>
            <p:cNvPr id="224" name="Google Shape;224;p19"/>
            <p:cNvSpPr/>
            <p:nvPr/>
          </p:nvSpPr>
          <p:spPr>
            <a:xfrm>
              <a:off x="1018411" y="0"/>
              <a:ext cx="7566452" cy="3450613"/>
            </a:xfrm>
            <a:prstGeom prst="rightArrow">
              <a:avLst>
                <a:gd name="adj1" fmla="val 70000"/>
                <a:gd name="adj2" fmla="val 50000"/>
              </a:avLst>
            </a:prstGeom>
            <a:solidFill>
              <a:srgbClr val="E5CBCD">
                <a:alpha val="89803"/>
              </a:srgbClr>
            </a:solidFill>
            <a:ln w="15875" cap="flat" cmpd="sng">
              <a:solidFill>
                <a:srgbClr val="E5CBCD">
                  <a:alpha val="89803"/>
                </a:srgb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9"/>
            <p:cNvSpPr txBox="1"/>
            <p:nvPr/>
          </p:nvSpPr>
          <p:spPr>
            <a:xfrm>
              <a:off x="2910024" y="517592"/>
              <a:ext cx="4467124" cy="2415429"/>
            </a:xfrm>
            <a:prstGeom prst="rect">
              <a:avLst/>
            </a:prstGeom>
            <a:noFill/>
            <a:ln>
              <a:noFill/>
            </a:ln>
          </p:spPr>
          <p:txBody>
            <a:bodyPr spcFirstLastPara="1" wrap="square" lIns="50800" tIns="12700" rIns="25400" bIns="12700" anchor="ctr" anchorCtr="0">
              <a:noAutofit/>
            </a:bodyPr>
            <a:lstStyle/>
            <a:p>
              <a:pPr marL="228600" marR="0" lvl="1" indent="-228600" algn="l" rtl="0">
                <a:lnSpc>
                  <a:spcPct val="90000"/>
                </a:lnSpc>
                <a:spcBef>
                  <a:spcPts val="0"/>
                </a:spcBef>
                <a:spcAft>
                  <a:spcPts val="0"/>
                </a:spcAft>
                <a:buClr>
                  <a:schemeClr val="dk1"/>
                </a:buClr>
                <a:buSzPts val="2000"/>
                <a:buFont typeface="Gill Sans"/>
                <a:buChar char="•"/>
              </a:pPr>
              <a:r>
                <a:rPr lang="en-US" sz="2000" b="0" i="0" u="none" strike="noStrike" cap="none">
                  <a:solidFill>
                    <a:schemeClr val="dk1"/>
                  </a:solidFill>
                  <a:latin typeface="Gill Sans"/>
                  <a:ea typeface="Gill Sans"/>
                  <a:cs typeface="Gill Sans"/>
                  <a:sym typeface="Gill Sans"/>
                </a:rPr>
                <a:t>Have a difficult question spark discussion</a:t>
              </a:r>
              <a:endParaRPr/>
            </a:p>
            <a:p>
              <a:pPr marL="228600" marR="0" lvl="1" indent="-228600" algn="l" rtl="0">
                <a:lnSpc>
                  <a:spcPct val="90000"/>
                </a:lnSpc>
                <a:spcBef>
                  <a:spcPts val="300"/>
                </a:spcBef>
                <a:spcAft>
                  <a:spcPts val="0"/>
                </a:spcAft>
                <a:buClr>
                  <a:schemeClr val="dk1"/>
                </a:buClr>
                <a:buSzPts val="2000"/>
                <a:buFont typeface="Gill Sans"/>
                <a:buChar char="•"/>
              </a:pPr>
              <a:r>
                <a:rPr lang="en-US" sz="2000" b="0" i="0" u="none" strike="noStrike" cap="none">
                  <a:solidFill>
                    <a:schemeClr val="dk1"/>
                  </a:solidFill>
                  <a:latin typeface="Gill Sans"/>
                  <a:ea typeface="Gill Sans"/>
                  <a:cs typeface="Gill Sans"/>
                  <a:sym typeface="Gill Sans"/>
                </a:rPr>
                <a:t>Turn the question into research for student/(s)</a:t>
              </a:r>
              <a:endParaRPr/>
            </a:p>
            <a:p>
              <a:pPr marL="228600" marR="0" lvl="1" indent="-228600" algn="l" rtl="0">
                <a:lnSpc>
                  <a:spcPct val="90000"/>
                </a:lnSpc>
                <a:spcBef>
                  <a:spcPts val="300"/>
                </a:spcBef>
                <a:spcAft>
                  <a:spcPts val="0"/>
                </a:spcAft>
                <a:buClr>
                  <a:schemeClr val="dk1"/>
                </a:buClr>
                <a:buSzPts val="2000"/>
                <a:buFont typeface="Gill Sans"/>
                <a:buChar char="•"/>
              </a:pPr>
              <a:r>
                <a:rPr lang="en-US" sz="2000" b="0" i="0" u="none" strike="noStrike" cap="none">
                  <a:solidFill>
                    <a:schemeClr val="dk1"/>
                  </a:solidFill>
                  <a:latin typeface="Gill Sans"/>
                  <a:ea typeface="Gill Sans"/>
                  <a:cs typeface="Gill Sans"/>
                  <a:sym typeface="Gill Sans"/>
                </a:rPr>
                <a:t>Tell student/(s) you will research it</a:t>
              </a:r>
              <a:endParaRPr/>
            </a:p>
            <a:p>
              <a:pPr marL="228600" marR="0" lvl="1" indent="-228600" algn="l" rtl="0">
                <a:lnSpc>
                  <a:spcPct val="90000"/>
                </a:lnSpc>
                <a:spcBef>
                  <a:spcPts val="300"/>
                </a:spcBef>
                <a:spcAft>
                  <a:spcPts val="0"/>
                </a:spcAft>
                <a:buClr>
                  <a:schemeClr val="dk1"/>
                </a:buClr>
                <a:buSzPts val="2000"/>
                <a:buFont typeface="Gill Sans"/>
                <a:buChar char="•"/>
              </a:pPr>
              <a:r>
                <a:rPr lang="en-US" sz="2000" b="0" i="0" u="none" strike="noStrike" cap="none">
                  <a:solidFill>
                    <a:schemeClr val="dk1"/>
                  </a:solidFill>
                  <a:latin typeface="Gill Sans"/>
                  <a:ea typeface="Gill Sans"/>
                  <a:cs typeface="Gill Sans"/>
                  <a:sym typeface="Gill Sans"/>
                </a:rPr>
                <a:t>Have a question wall for collective examination</a:t>
              </a:r>
              <a:endParaRPr/>
            </a:p>
          </p:txBody>
        </p:sp>
        <p:sp>
          <p:nvSpPr>
            <p:cNvPr id="226" name="Google Shape;226;p19"/>
            <p:cNvSpPr/>
            <p:nvPr/>
          </p:nvSpPr>
          <p:spPr>
            <a:xfrm>
              <a:off x="434378" y="222828"/>
              <a:ext cx="2272379" cy="2776356"/>
            </a:xfrm>
            <a:prstGeom prst="ellipse">
              <a:avLst/>
            </a:prstGeom>
            <a:solidFill>
              <a:srgbClr val="B71B42"/>
            </a:solidFill>
            <a:ln w="1587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9"/>
            <p:cNvSpPr txBox="1"/>
            <p:nvPr/>
          </p:nvSpPr>
          <p:spPr>
            <a:xfrm>
              <a:off x="767160" y="629416"/>
              <a:ext cx="1606815" cy="1963180"/>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None/>
              </a:pPr>
              <a:r>
                <a:rPr lang="en-US" sz="3200">
                  <a:solidFill>
                    <a:schemeClr val="lt1"/>
                  </a:solidFill>
                  <a:latin typeface="Gill Sans"/>
                  <a:ea typeface="Gill Sans"/>
                  <a:cs typeface="Gill Sans"/>
                  <a:sym typeface="Gill Sans"/>
                </a:rPr>
                <a:t>What if you don’t know the answer?</a:t>
              </a:r>
              <a:endParaRPr/>
            </a:p>
          </p:txBody>
        </p:sp>
      </p:grpSp>
      <p:sp>
        <p:nvSpPr>
          <p:cNvPr id="2" name="TextBox 1">
            <a:extLst>
              <a:ext uri="{FF2B5EF4-FFF2-40B4-BE49-F238E27FC236}">
                <a16:creationId xmlns:a16="http://schemas.microsoft.com/office/drawing/2014/main" id="{9EC2463E-D504-9445-9EE1-F17E10D6F70B}"/>
              </a:ext>
            </a:extLst>
          </p:cNvPr>
          <p:cNvSpPr txBox="1"/>
          <p:nvPr/>
        </p:nvSpPr>
        <p:spPr>
          <a:xfrm>
            <a:off x="433754" y="5838092"/>
            <a:ext cx="6274475" cy="523220"/>
          </a:xfrm>
          <a:prstGeom prst="rect">
            <a:avLst/>
          </a:prstGeom>
          <a:solidFill>
            <a:schemeClr val="accent5">
              <a:lumMod val="20000"/>
              <a:lumOff val="80000"/>
            </a:schemeClr>
          </a:solidFill>
          <a:ln>
            <a:solidFill>
              <a:schemeClr val="accent1"/>
            </a:solidFill>
          </a:ln>
        </p:spPr>
        <p:txBody>
          <a:bodyPr wrap="none" rtlCol="0">
            <a:spAutoFit/>
          </a:bodyPr>
          <a:lstStyle/>
          <a:p>
            <a:r>
              <a:rPr lang="en-US" dirty="0"/>
              <a:t>See</a:t>
            </a:r>
            <a:r>
              <a:rPr lang="en-US" dirty="0">
                <a:solidFill>
                  <a:schemeClr val="tx1"/>
                </a:solidFill>
              </a:rPr>
              <a:t>: </a:t>
            </a:r>
            <a:r>
              <a:rPr lang="en-US" dirty="0">
                <a:solidFill>
                  <a:schemeClr val="tx1"/>
                </a:solidFill>
                <a:hlinkClick r:id="rId3">
                  <a:extLst>
                    <a:ext uri="{A12FA001-AC4F-418D-AE19-62706E023703}">
                      <ahyp:hlinkClr xmlns:ahyp="http://schemas.microsoft.com/office/drawing/2018/hyperlinkcolor" val="tx"/>
                    </a:ext>
                  </a:extLst>
                </a:hlinkClick>
              </a:rPr>
              <a:t>https://www.le.ac.uk/oerresources/ssds/presentationskills/page_79.htm</a:t>
            </a:r>
            <a:r>
              <a:rPr lang="en-US" dirty="0">
                <a:solidFill>
                  <a:schemeClr val="tx1"/>
                </a:solidFill>
              </a:rPr>
              <a:t> </a:t>
            </a:r>
          </a:p>
          <a:p>
            <a:endParaRPr lang="en-US" dirty="0"/>
          </a:p>
        </p:txBody>
      </p:sp>
    </p:spTree>
  </p:cSld>
  <p:clrMapOvr>
    <a:masterClrMapping/>
  </p:clrMapOvr>
  <p:transition spd="slow">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IMPORTANCE OF QUESTIONING</a:t>
            </a:r>
            <a:endParaRPr/>
          </a:p>
        </p:txBody>
      </p:sp>
      <p:sp>
        <p:nvSpPr>
          <p:cNvPr id="113" name="Google Shape;113;p2"/>
          <p:cNvSpPr txBox="1">
            <a:spLocks noGrp="1"/>
          </p:cNvSpPr>
          <p:nvPr>
            <p:ph type="body" idx="1"/>
          </p:nvPr>
        </p:nvSpPr>
        <p:spPr>
          <a:xfrm>
            <a:off x="1451580" y="2015732"/>
            <a:ext cx="5105338" cy="3526424"/>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1782"/>
              <a:buNone/>
            </a:pPr>
            <a:r>
              <a:rPr lang="en-US" sz="1782" b="1" i="1" u="sng"/>
              <a:t>Kyogen’s man up a tree </a:t>
            </a:r>
            <a:endParaRPr sz="1782"/>
          </a:p>
          <a:p>
            <a:pPr marL="0" lvl="0" indent="0" algn="l" rtl="0">
              <a:lnSpc>
                <a:spcPct val="100000"/>
              </a:lnSpc>
              <a:spcBef>
                <a:spcPts val="1000"/>
              </a:spcBef>
              <a:spcAft>
                <a:spcPts val="0"/>
              </a:spcAft>
              <a:buSzPts val="1782"/>
              <a:buNone/>
            </a:pPr>
            <a:r>
              <a:rPr lang="en-US" sz="1782" i="1"/>
              <a:t>‘A man up a tree hangs from a branch by his mouth; his hands cannot grasp a bough, his feet cannot touch the tree. Another man comes under the tree and asks him the meaning of Bodhidharma’s coming from the West. If he does not answer, he does not meet the questioner’s need. If he answers he will fall and lose his life. At such a time, how should he answer?’</a:t>
            </a:r>
            <a:endParaRPr sz="1782"/>
          </a:p>
          <a:p>
            <a:pPr marL="0" lvl="0" indent="0" algn="l" rtl="0">
              <a:lnSpc>
                <a:spcPct val="100000"/>
              </a:lnSpc>
              <a:spcBef>
                <a:spcPts val="1000"/>
              </a:spcBef>
              <a:spcAft>
                <a:spcPts val="0"/>
              </a:spcAft>
              <a:buSzPts val="1550"/>
              <a:buNone/>
            </a:pPr>
            <a:r>
              <a:rPr lang="en-US" sz="1550" b="1" i="1"/>
              <a:t>                     -----The Gateless Gate (13th century)</a:t>
            </a:r>
            <a:endParaRPr sz="1550"/>
          </a:p>
          <a:p>
            <a:pPr marL="0" lvl="0" indent="0" algn="l" rtl="0">
              <a:lnSpc>
                <a:spcPct val="100000"/>
              </a:lnSpc>
              <a:spcBef>
                <a:spcPts val="1000"/>
              </a:spcBef>
              <a:spcAft>
                <a:spcPts val="0"/>
              </a:spcAft>
              <a:buSzPts val="1550"/>
              <a:buNone/>
            </a:pPr>
            <a:r>
              <a:rPr lang="en-US" sz="1550"/>
              <a:t> </a:t>
            </a:r>
            <a:endParaRPr/>
          </a:p>
          <a:p>
            <a:pPr marL="0" lvl="0" indent="0" algn="l" rtl="0">
              <a:lnSpc>
                <a:spcPct val="100000"/>
              </a:lnSpc>
              <a:spcBef>
                <a:spcPts val="1000"/>
              </a:spcBef>
              <a:spcAft>
                <a:spcPts val="0"/>
              </a:spcAft>
              <a:buSzPts val="1550"/>
              <a:buNone/>
            </a:pPr>
            <a:endParaRPr sz="1550"/>
          </a:p>
        </p:txBody>
      </p:sp>
      <p:pic>
        <p:nvPicPr>
          <p:cNvPr id="114" name="Google Shape;114;p2"/>
          <p:cNvPicPr preferRelativeResize="0"/>
          <p:nvPr/>
        </p:nvPicPr>
        <p:blipFill rotWithShape="1">
          <a:blip r:embed="rId3">
            <a:alphaModFix/>
          </a:blip>
          <a:srcRect/>
          <a:stretch/>
        </p:blipFill>
        <p:spPr>
          <a:xfrm>
            <a:off x="7761528" y="215742"/>
            <a:ext cx="4192857" cy="5179412"/>
          </a:xfrm>
          <a:prstGeom prst="rect">
            <a:avLst/>
          </a:prstGeom>
          <a:noFill/>
          <a:ln>
            <a:noFill/>
          </a:ln>
        </p:spPr>
      </p:pic>
      <p:sp>
        <p:nvSpPr>
          <p:cNvPr id="115" name="Google Shape;115;p2"/>
          <p:cNvSpPr txBox="1"/>
          <p:nvPr/>
        </p:nvSpPr>
        <p:spPr>
          <a:xfrm>
            <a:off x="78059" y="5490224"/>
            <a:ext cx="12113942"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0" i="0" u="none" strike="noStrike" cap="none" dirty="0">
                <a:solidFill>
                  <a:schemeClr val="dk1"/>
                </a:solidFill>
                <a:latin typeface="Gill Sans"/>
                <a:ea typeface="Gill Sans"/>
                <a:cs typeface="Gill Sans"/>
                <a:sym typeface="Gill Sans"/>
              </a:rPr>
              <a:t>The </a:t>
            </a:r>
            <a:r>
              <a:rPr lang="en-US" sz="1800" b="0" i="0" u="none" strike="noStrike" cap="none" dirty="0" err="1">
                <a:solidFill>
                  <a:schemeClr val="dk1"/>
                </a:solidFill>
                <a:latin typeface="Gill Sans"/>
                <a:ea typeface="Gill Sans"/>
                <a:cs typeface="Gill Sans"/>
                <a:sym typeface="Gill Sans"/>
              </a:rPr>
              <a:t>Koan</a:t>
            </a:r>
            <a:r>
              <a:rPr lang="en-US" sz="1800" b="0" i="0" u="none" strike="noStrike" cap="none" dirty="0">
                <a:solidFill>
                  <a:schemeClr val="dk1"/>
                </a:solidFill>
                <a:latin typeface="Gill Sans"/>
                <a:ea typeface="Gill Sans"/>
                <a:cs typeface="Gill Sans"/>
                <a:sym typeface="Gill Sans"/>
              </a:rPr>
              <a:t> above is associated with The Rinzai tradition of Buddhism from the 9th century. </a:t>
            </a:r>
            <a:endParaRPr dirty="0"/>
          </a:p>
          <a:p>
            <a:pPr marL="0" marR="0" lvl="0" indent="0" algn="l" rtl="0">
              <a:spcBef>
                <a:spcPts val="0"/>
              </a:spcBef>
              <a:spcAft>
                <a:spcPts val="0"/>
              </a:spcAft>
              <a:buNone/>
            </a:pPr>
            <a:r>
              <a:rPr lang="en-US" sz="1800" dirty="0">
                <a:solidFill>
                  <a:schemeClr val="dk1"/>
                </a:solidFill>
                <a:latin typeface="Gill Sans"/>
                <a:ea typeface="Gill Sans"/>
                <a:cs typeface="Gill Sans"/>
                <a:sym typeface="Gill Sans"/>
              </a:rPr>
              <a:t>Martyn Simmonds, </a:t>
            </a:r>
            <a:r>
              <a:rPr lang="en-US" sz="1800" i="1" dirty="0">
                <a:solidFill>
                  <a:schemeClr val="dk1"/>
                </a:solidFill>
                <a:latin typeface="Gill Sans"/>
                <a:ea typeface="Gill Sans"/>
                <a:cs typeface="Gill Sans"/>
                <a:sym typeface="Gill Sans"/>
              </a:rPr>
              <a:t>The Importance of Questioning.</a:t>
            </a:r>
            <a:r>
              <a:rPr lang="en-US" sz="1800" dirty="0">
                <a:solidFill>
                  <a:schemeClr val="dk1"/>
                </a:solidFill>
                <a:latin typeface="Gill Sans"/>
                <a:ea typeface="Gill Sans"/>
                <a:cs typeface="Gill Sans"/>
                <a:sym typeface="Gill Sans"/>
              </a:rPr>
              <a:t> https://</a:t>
            </a:r>
            <a:r>
              <a:rPr lang="en-US" sz="1800" dirty="0" err="1">
                <a:solidFill>
                  <a:schemeClr val="dk1"/>
                </a:solidFill>
                <a:latin typeface="Gill Sans"/>
                <a:ea typeface="Gill Sans"/>
                <a:cs typeface="Gill Sans"/>
                <a:sym typeface="Gill Sans"/>
              </a:rPr>
              <a:t>classteaching.wordpress.com</a:t>
            </a:r>
            <a:r>
              <a:rPr lang="en-US" sz="1800" dirty="0">
                <a:solidFill>
                  <a:schemeClr val="dk1"/>
                </a:solidFill>
                <a:latin typeface="Gill Sans"/>
                <a:ea typeface="Gill Sans"/>
                <a:cs typeface="Gill Sans"/>
                <a:sym typeface="Gill Sans"/>
              </a:rPr>
              <a:t>/2017/01/19/the-importance-of-questioning/</a:t>
            </a:r>
            <a:endParaRPr dirty="0"/>
          </a:p>
        </p:txBody>
      </p:sp>
    </p:spTree>
  </p:cSld>
  <p:clrMapOvr>
    <a:masterClrMapping/>
  </p:clrMapOvr>
  <p:transition spd="slow">
    <p:wipe di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0"/>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MIX THE MEDIA</a:t>
            </a:r>
            <a:endParaRPr/>
          </a:p>
        </p:txBody>
      </p:sp>
      <p:grpSp>
        <p:nvGrpSpPr>
          <p:cNvPr id="233" name="Google Shape;233;p20"/>
          <p:cNvGrpSpPr/>
          <p:nvPr/>
        </p:nvGrpSpPr>
        <p:grpSpPr>
          <a:xfrm>
            <a:off x="1455704" y="2043123"/>
            <a:ext cx="9524122" cy="3454275"/>
            <a:chOff x="4126" y="0"/>
            <a:chExt cx="9524122" cy="3454275"/>
          </a:xfrm>
        </p:grpSpPr>
        <p:sp>
          <p:nvSpPr>
            <p:cNvPr id="234" name="Google Shape;234;p20"/>
            <p:cNvSpPr/>
            <p:nvPr/>
          </p:nvSpPr>
          <p:spPr>
            <a:xfrm>
              <a:off x="4126" y="3662"/>
              <a:ext cx="4726611" cy="3450613"/>
            </a:xfrm>
            <a:prstGeom prst="roundRect">
              <a:avLst>
                <a:gd name="adj" fmla="val 10000"/>
              </a:avLst>
            </a:prstGeom>
            <a:gradFill>
              <a:gsLst>
                <a:gs pos="0">
                  <a:srgbClr val="C62B49"/>
                </a:gs>
                <a:gs pos="69000">
                  <a:srgbClr val="B2012E"/>
                </a:gs>
                <a:gs pos="100000">
                  <a:srgbClr val="A8022B"/>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20"/>
            <p:cNvSpPr txBox="1"/>
            <p:nvPr/>
          </p:nvSpPr>
          <p:spPr>
            <a:xfrm>
              <a:off x="4126" y="1383907"/>
              <a:ext cx="4726611" cy="1380245"/>
            </a:xfrm>
            <a:prstGeom prst="rect">
              <a:avLst/>
            </a:prstGeom>
            <a:noFill/>
            <a:ln>
              <a:noFill/>
            </a:ln>
          </p:spPr>
          <p:txBody>
            <a:bodyPr spcFirstLastPara="1" wrap="square" lIns="135125" tIns="135125" rIns="135125" bIns="135125" anchor="ctr" anchorCtr="0">
              <a:noAutofit/>
            </a:bodyPr>
            <a:lstStyle/>
            <a:p>
              <a:pPr marL="0" marR="0" lvl="0" indent="0" algn="ctr" rtl="0">
                <a:lnSpc>
                  <a:spcPct val="90000"/>
                </a:lnSpc>
                <a:spcBef>
                  <a:spcPts val="0"/>
                </a:spcBef>
                <a:spcAft>
                  <a:spcPts val="0"/>
                </a:spcAft>
                <a:buNone/>
              </a:pPr>
              <a:r>
                <a:rPr lang="en-US" sz="1900">
                  <a:solidFill>
                    <a:schemeClr val="lt1"/>
                  </a:solidFill>
                  <a:latin typeface="Gill Sans"/>
                  <a:ea typeface="Gill Sans"/>
                  <a:cs typeface="Gill Sans"/>
                  <a:sym typeface="Gill Sans"/>
                </a:rPr>
                <a:t>Go over points of learning, then ask student/s to repeat back. (How is repetition framed in a question? How do you focus on your key points you want them to know?)</a:t>
              </a:r>
              <a:endParaRPr/>
            </a:p>
          </p:txBody>
        </p:sp>
        <p:sp>
          <p:nvSpPr>
            <p:cNvPr id="236" name="Google Shape;236;p20"/>
            <p:cNvSpPr/>
            <p:nvPr/>
          </p:nvSpPr>
          <p:spPr>
            <a:xfrm>
              <a:off x="1626120" y="17939"/>
              <a:ext cx="1482624" cy="1577777"/>
            </a:xfrm>
            <a:prstGeom prst="ellipse">
              <a:avLst/>
            </a:prstGeom>
            <a:blipFill rotWithShape="1">
              <a:blip r:embed="rId3">
                <a:alphaModFix/>
              </a:blip>
              <a:stretch>
                <a:fillRect t="-1998" b="-1999"/>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20"/>
            <p:cNvSpPr/>
            <p:nvPr/>
          </p:nvSpPr>
          <p:spPr>
            <a:xfrm>
              <a:off x="4801637" y="0"/>
              <a:ext cx="4726611" cy="3450613"/>
            </a:xfrm>
            <a:prstGeom prst="roundRect">
              <a:avLst>
                <a:gd name="adj" fmla="val 10000"/>
              </a:avLst>
            </a:prstGeom>
            <a:gradFill>
              <a:gsLst>
                <a:gs pos="0">
                  <a:srgbClr val="C62B49"/>
                </a:gs>
                <a:gs pos="69000">
                  <a:srgbClr val="B2012E"/>
                </a:gs>
                <a:gs pos="100000">
                  <a:srgbClr val="A8022B"/>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20"/>
            <p:cNvSpPr txBox="1"/>
            <p:nvPr/>
          </p:nvSpPr>
          <p:spPr>
            <a:xfrm>
              <a:off x="4801637" y="1380245"/>
              <a:ext cx="4726611" cy="1380245"/>
            </a:xfrm>
            <a:prstGeom prst="rect">
              <a:avLst/>
            </a:prstGeom>
            <a:noFill/>
            <a:ln>
              <a:noFill/>
            </a:ln>
          </p:spPr>
          <p:txBody>
            <a:bodyPr spcFirstLastPara="1" wrap="square" lIns="135125" tIns="135125" rIns="135125" bIns="135125" anchor="ctr" anchorCtr="0">
              <a:noAutofit/>
            </a:bodyPr>
            <a:lstStyle/>
            <a:p>
              <a:pPr marL="0" marR="0" lvl="0" indent="0" algn="ctr" rtl="0">
                <a:lnSpc>
                  <a:spcPct val="90000"/>
                </a:lnSpc>
                <a:spcBef>
                  <a:spcPts val="0"/>
                </a:spcBef>
                <a:spcAft>
                  <a:spcPts val="0"/>
                </a:spcAft>
                <a:buNone/>
              </a:pPr>
              <a:r>
                <a:rPr lang="en-US" sz="1900">
                  <a:solidFill>
                    <a:schemeClr val="lt1"/>
                  </a:solidFill>
                  <a:latin typeface="Gill Sans"/>
                  <a:ea typeface="Gill Sans"/>
                  <a:cs typeface="Gill Sans"/>
                  <a:sym typeface="Gill Sans"/>
                </a:rPr>
                <a:t>Play video/musical clips and then repeat points in lectures.  (How will your questions differ than lecture only?) </a:t>
              </a:r>
              <a:endParaRPr/>
            </a:p>
          </p:txBody>
        </p:sp>
        <p:sp>
          <p:nvSpPr>
            <p:cNvPr id="239" name="Google Shape;239;p20"/>
            <p:cNvSpPr/>
            <p:nvPr/>
          </p:nvSpPr>
          <p:spPr>
            <a:xfrm>
              <a:off x="6446241" y="5797"/>
              <a:ext cx="1579202" cy="1551533"/>
            </a:xfrm>
            <a:prstGeom prst="ellipse">
              <a:avLst/>
            </a:prstGeom>
            <a:blipFill rotWithShape="1">
              <a:blip r:embed="rId4">
                <a:alphaModFix/>
              </a:blip>
              <a:stretch>
                <a:fillRect l="-16997" r="-16998"/>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20"/>
            <p:cNvSpPr/>
            <p:nvPr/>
          </p:nvSpPr>
          <p:spPr>
            <a:xfrm>
              <a:off x="384130" y="2760490"/>
              <a:ext cx="8835013" cy="517591"/>
            </a:xfrm>
            <a:prstGeom prst="leftRightArrow">
              <a:avLst>
                <a:gd name="adj1" fmla="val 50000"/>
                <a:gd name="adj2" fmla="val 50000"/>
              </a:avLst>
            </a:prstGeom>
            <a:gradFill>
              <a:gsLst>
                <a:gs pos="0">
                  <a:srgbClr val="DEB2B8"/>
                </a:gs>
                <a:gs pos="69000">
                  <a:srgbClr val="C6848C"/>
                </a:gs>
                <a:gs pos="100000">
                  <a:srgbClr val="BC7C85"/>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 name="TextBox 2">
            <a:extLst>
              <a:ext uri="{FF2B5EF4-FFF2-40B4-BE49-F238E27FC236}">
                <a16:creationId xmlns:a16="http://schemas.microsoft.com/office/drawing/2014/main" id="{B59D3A4C-C8ED-8D4B-8E82-0112D5309647}"/>
              </a:ext>
            </a:extLst>
          </p:cNvPr>
          <p:cNvSpPr txBox="1"/>
          <p:nvPr/>
        </p:nvSpPr>
        <p:spPr>
          <a:xfrm>
            <a:off x="609600" y="5695950"/>
            <a:ext cx="7072770" cy="523220"/>
          </a:xfrm>
          <a:prstGeom prst="rect">
            <a:avLst/>
          </a:prstGeom>
          <a:solidFill>
            <a:schemeClr val="accent5">
              <a:lumMod val="20000"/>
              <a:lumOff val="80000"/>
            </a:schemeClr>
          </a:solidFill>
          <a:ln>
            <a:solidFill>
              <a:schemeClr val="accent1"/>
            </a:solidFill>
          </a:ln>
        </p:spPr>
        <p:txBody>
          <a:bodyPr wrap="none" rtlCol="0">
            <a:spAutoFit/>
          </a:bodyPr>
          <a:lstStyle/>
          <a:p>
            <a:r>
              <a:rPr lang="en-US" dirty="0"/>
              <a:t>Agarwal, Pooja and Patrice Bain. </a:t>
            </a:r>
            <a:r>
              <a:rPr lang="en-US" i="1" dirty="0"/>
              <a:t>Powerful Teaching: Unleash the Science of Learning</a:t>
            </a:r>
            <a:r>
              <a:rPr lang="en-US" dirty="0"/>
              <a:t>.</a:t>
            </a:r>
          </a:p>
          <a:p>
            <a:endParaRPr lang="en-US" dirty="0"/>
          </a:p>
        </p:txBody>
      </p:sp>
    </p:spTree>
  </p:cSld>
  <p:clrMapOvr>
    <a:masterClrMapping/>
  </p:clrMapOvr>
  <p:transition spd="slow">
    <p:wipe dir="d"/>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244"/>
        <p:cNvGrpSpPr/>
        <p:nvPr/>
      </p:nvGrpSpPr>
      <p:grpSpPr>
        <a:xfrm>
          <a:off x="0" y="0"/>
          <a:ext cx="0" cy="0"/>
          <a:chOff x="0" y="0"/>
          <a:chExt cx="0" cy="0"/>
        </a:xfrm>
      </p:grpSpPr>
      <p:sp>
        <p:nvSpPr>
          <p:cNvPr id="245" name="Google Shape;245;p21"/>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TUTORIALS</a:t>
            </a:r>
            <a:endParaRPr/>
          </a:p>
        </p:txBody>
      </p:sp>
      <p:sp>
        <p:nvSpPr>
          <p:cNvPr id="246" name="Google Shape;246;p21"/>
          <p:cNvSpPr txBox="1">
            <a:spLocks noGrp="1"/>
          </p:cNvSpPr>
          <p:nvPr>
            <p:ph type="body" idx="1"/>
          </p:nvPr>
        </p:nvSpPr>
        <p:spPr>
          <a:xfrm>
            <a:off x="1451579" y="2015732"/>
            <a:ext cx="3691921"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000"/>
              <a:buChar char="•"/>
            </a:pPr>
            <a:r>
              <a:rPr lang="en-US"/>
              <a:t>What are key questions you use in a one-on-one situation?</a:t>
            </a:r>
            <a:endParaRPr/>
          </a:p>
          <a:p>
            <a:pPr marL="228600" lvl="0" indent="-228600" algn="l" rtl="0">
              <a:lnSpc>
                <a:spcPct val="120000"/>
              </a:lnSpc>
              <a:spcBef>
                <a:spcPts val="1000"/>
              </a:spcBef>
              <a:spcAft>
                <a:spcPts val="0"/>
              </a:spcAft>
              <a:buSzPts val="2000"/>
              <a:buChar char="•"/>
            </a:pPr>
            <a:r>
              <a:rPr lang="en-US"/>
              <a:t>How do you use questions during a tutorial?</a:t>
            </a:r>
            <a:endParaRPr/>
          </a:p>
          <a:p>
            <a:pPr marL="228600" lvl="0" indent="-101600" algn="l" rtl="0">
              <a:lnSpc>
                <a:spcPct val="120000"/>
              </a:lnSpc>
              <a:spcBef>
                <a:spcPts val="1000"/>
              </a:spcBef>
              <a:spcAft>
                <a:spcPts val="0"/>
              </a:spcAft>
              <a:buSzPts val="2000"/>
              <a:buNone/>
            </a:pPr>
            <a:endParaRPr/>
          </a:p>
          <a:p>
            <a:pPr marL="228600" lvl="0" indent="-101600" algn="l" rtl="0">
              <a:lnSpc>
                <a:spcPct val="120000"/>
              </a:lnSpc>
              <a:spcBef>
                <a:spcPts val="1000"/>
              </a:spcBef>
              <a:spcAft>
                <a:spcPts val="0"/>
              </a:spcAft>
              <a:buSzPts val="2000"/>
              <a:buNone/>
            </a:pPr>
            <a:endParaRPr/>
          </a:p>
        </p:txBody>
      </p:sp>
      <p:grpSp>
        <p:nvGrpSpPr>
          <p:cNvPr id="247" name="Google Shape;247;p21"/>
          <p:cNvGrpSpPr/>
          <p:nvPr/>
        </p:nvGrpSpPr>
        <p:grpSpPr>
          <a:xfrm>
            <a:off x="4775291" y="280696"/>
            <a:ext cx="6225995" cy="5919725"/>
            <a:chOff x="1043077" y="-1"/>
            <a:chExt cx="6225995" cy="5919725"/>
          </a:xfrm>
        </p:grpSpPr>
        <p:sp>
          <p:nvSpPr>
            <p:cNvPr id="248" name="Google Shape;248;p21"/>
            <p:cNvSpPr/>
            <p:nvPr/>
          </p:nvSpPr>
          <p:spPr>
            <a:xfrm rot="5400000">
              <a:off x="3425480" y="-24292"/>
              <a:ext cx="2231137" cy="2282968"/>
            </a:xfrm>
            <a:prstGeom prst="hexagon">
              <a:avLst>
                <a:gd name="adj" fmla="val 25000"/>
                <a:gd name="vf" fmla="val 115470"/>
              </a:avLst>
            </a:prstGeom>
            <a:gradFill>
              <a:gsLst>
                <a:gs pos="0">
                  <a:srgbClr val="C62B49"/>
                </a:gs>
                <a:gs pos="69000">
                  <a:srgbClr val="B2012E"/>
                </a:gs>
                <a:gs pos="100000">
                  <a:srgbClr val="A8022B"/>
                </a:gs>
              </a:gsLst>
              <a:lin ang="540000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21"/>
            <p:cNvSpPr txBox="1"/>
            <p:nvPr/>
          </p:nvSpPr>
          <p:spPr>
            <a:xfrm>
              <a:off x="3780060" y="373479"/>
              <a:ext cx="1521978" cy="1487425"/>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n-US" sz="2400">
                  <a:solidFill>
                    <a:schemeClr val="lt1"/>
                  </a:solidFill>
                  <a:latin typeface="Gill Sans"/>
                  <a:ea typeface="Gill Sans"/>
                  <a:cs typeface="Gill Sans"/>
                  <a:sym typeface="Gill Sans"/>
                </a:rPr>
                <a:t>Key Questions</a:t>
              </a:r>
              <a:endParaRPr/>
            </a:p>
          </p:txBody>
        </p:sp>
        <p:sp>
          <p:nvSpPr>
            <p:cNvPr id="250" name="Google Shape;250;p21"/>
            <p:cNvSpPr/>
            <p:nvPr/>
          </p:nvSpPr>
          <p:spPr>
            <a:xfrm>
              <a:off x="5339014" y="598358"/>
              <a:ext cx="1930058" cy="103766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21"/>
            <p:cNvSpPr txBox="1"/>
            <p:nvPr/>
          </p:nvSpPr>
          <p:spPr>
            <a:xfrm>
              <a:off x="5339014" y="598358"/>
              <a:ext cx="1930058" cy="1037665"/>
            </a:xfrm>
            <a:prstGeom prst="rect">
              <a:avLst/>
            </a:prstGeom>
            <a:noFill/>
            <a:ln>
              <a:noFill/>
            </a:ln>
          </p:spPr>
          <p:txBody>
            <a:bodyPr spcFirstLastPara="1" wrap="square" lIns="102850" tIns="102850" rIns="102850" bIns="102850" anchor="ctr" anchorCtr="0">
              <a:noAutofit/>
            </a:bodyPr>
            <a:lstStyle/>
            <a:p>
              <a:pPr marL="0" marR="0" lvl="0" indent="0" algn="l" rtl="0">
                <a:lnSpc>
                  <a:spcPct val="90000"/>
                </a:lnSpc>
                <a:spcBef>
                  <a:spcPts val="0"/>
                </a:spcBef>
                <a:spcAft>
                  <a:spcPts val="0"/>
                </a:spcAft>
                <a:buNone/>
              </a:pPr>
              <a:endParaRPr sz="2700">
                <a:solidFill>
                  <a:schemeClr val="dk1"/>
                </a:solidFill>
                <a:latin typeface="Gill Sans"/>
                <a:ea typeface="Gill Sans"/>
                <a:cs typeface="Gill Sans"/>
                <a:sym typeface="Gill Sans"/>
              </a:endParaRPr>
            </a:p>
          </p:txBody>
        </p:sp>
        <p:sp>
          <p:nvSpPr>
            <p:cNvPr id="252" name="Google Shape;252;p21"/>
            <p:cNvSpPr/>
            <p:nvPr/>
          </p:nvSpPr>
          <p:spPr>
            <a:xfrm rot="5400000">
              <a:off x="1185455" y="107835"/>
              <a:ext cx="2188523" cy="1972851"/>
            </a:xfrm>
            <a:prstGeom prst="hexagon">
              <a:avLst>
                <a:gd name="adj" fmla="val 25000"/>
                <a:gd name="vf" fmla="val 115470"/>
              </a:avLst>
            </a:prstGeom>
            <a:blipFill rotWithShape="0">
              <a:blip r:embed="rId3">
                <a:alphaModFix/>
              </a:blip>
              <a:stretch>
                <a:fillRect l="-57996" r="-57996"/>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21"/>
            <p:cNvSpPr txBox="1"/>
            <p:nvPr/>
          </p:nvSpPr>
          <p:spPr>
            <a:xfrm>
              <a:off x="1605898" y="346780"/>
              <a:ext cx="1347637" cy="1494961"/>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3600">
                <a:solidFill>
                  <a:schemeClr val="lt1"/>
                </a:solidFill>
                <a:latin typeface="Gill Sans"/>
                <a:ea typeface="Gill Sans"/>
                <a:cs typeface="Gill Sans"/>
                <a:sym typeface="Gill Sans"/>
              </a:endParaRPr>
            </a:p>
          </p:txBody>
        </p:sp>
        <p:sp>
          <p:nvSpPr>
            <p:cNvPr id="254" name="Google Shape;254;p21"/>
            <p:cNvSpPr/>
            <p:nvPr/>
          </p:nvSpPr>
          <p:spPr>
            <a:xfrm rot="5400000">
              <a:off x="2207617" y="1915176"/>
              <a:ext cx="2334471" cy="2036120"/>
            </a:xfrm>
            <a:prstGeom prst="hexagon">
              <a:avLst>
                <a:gd name="adj" fmla="val 25000"/>
                <a:gd name="vf" fmla="val 115470"/>
              </a:avLst>
            </a:prstGeom>
            <a:solidFill>
              <a:srgbClr val="00B0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21"/>
            <p:cNvSpPr txBox="1"/>
            <p:nvPr/>
          </p:nvSpPr>
          <p:spPr>
            <a:xfrm>
              <a:off x="2674460" y="2130217"/>
              <a:ext cx="1400784" cy="1606039"/>
            </a:xfrm>
            <a:prstGeom prst="rect">
              <a:avLst/>
            </a:prstGeom>
            <a:no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None/>
              </a:pPr>
              <a:r>
                <a:rPr lang="en-US" sz="2400" dirty="0">
                  <a:solidFill>
                    <a:schemeClr val="lt1"/>
                  </a:solidFill>
                  <a:latin typeface="Gill Sans"/>
                  <a:ea typeface="Gill Sans"/>
                  <a:cs typeface="Gill Sans"/>
                  <a:sym typeface="Gill Sans"/>
                </a:rPr>
                <a:t>Tutorials</a:t>
              </a:r>
              <a:endParaRPr sz="2400" dirty="0"/>
            </a:p>
          </p:txBody>
        </p:sp>
        <p:sp>
          <p:nvSpPr>
            <p:cNvPr id="256" name="Google Shape;256;p21"/>
            <p:cNvSpPr/>
            <p:nvPr/>
          </p:nvSpPr>
          <p:spPr>
            <a:xfrm>
              <a:off x="1043077" y="2631050"/>
              <a:ext cx="1867798" cy="103766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21"/>
            <p:cNvSpPr txBox="1"/>
            <p:nvPr/>
          </p:nvSpPr>
          <p:spPr>
            <a:xfrm>
              <a:off x="1043077" y="2631050"/>
              <a:ext cx="1867798" cy="1037665"/>
            </a:xfrm>
            <a:prstGeom prst="rect">
              <a:avLst/>
            </a:prstGeom>
            <a:noFill/>
            <a:ln>
              <a:noFill/>
            </a:ln>
          </p:spPr>
          <p:txBody>
            <a:bodyPr spcFirstLastPara="1" wrap="square" lIns="102850" tIns="102850" rIns="102850" bIns="102850" anchor="ctr" anchorCtr="0">
              <a:noAutofit/>
            </a:bodyPr>
            <a:lstStyle/>
            <a:p>
              <a:pPr marL="0" marR="0" lvl="0" indent="0" algn="r" rtl="0">
                <a:lnSpc>
                  <a:spcPct val="90000"/>
                </a:lnSpc>
                <a:spcBef>
                  <a:spcPts val="0"/>
                </a:spcBef>
                <a:spcAft>
                  <a:spcPts val="0"/>
                </a:spcAft>
                <a:buNone/>
              </a:pPr>
              <a:endParaRPr sz="2700">
                <a:solidFill>
                  <a:schemeClr val="dk1"/>
                </a:solidFill>
                <a:latin typeface="Gill Sans"/>
                <a:ea typeface="Gill Sans"/>
                <a:cs typeface="Gill Sans"/>
                <a:sym typeface="Gill Sans"/>
              </a:endParaRPr>
            </a:p>
          </p:txBody>
        </p:sp>
        <p:sp>
          <p:nvSpPr>
            <p:cNvPr id="258" name="Google Shape;258;p21"/>
            <p:cNvSpPr/>
            <p:nvPr/>
          </p:nvSpPr>
          <p:spPr>
            <a:xfrm rot="5400000">
              <a:off x="4397535" y="1999750"/>
              <a:ext cx="2357230" cy="2104701"/>
            </a:xfrm>
            <a:prstGeom prst="hexagon">
              <a:avLst>
                <a:gd name="adj" fmla="val 25000"/>
                <a:gd name="vf" fmla="val 115470"/>
              </a:avLst>
            </a:prstGeom>
            <a:blipFill rotWithShape="0">
              <a:blip r:embed="rId4">
                <a:alphaModFix/>
              </a:blip>
              <a:stretch>
                <a:fillRect l="-9999" r="-9999"/>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21"/>
            <p:cNvSpPr txBox="1"/>
            <p:nvPr/>
          </p:nvSpPr>
          <p:spPr>
            <a:xfrm>
              <a:off x="4855793" y="2245314"/>
              <a:ext cx="1440713" cy="161357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3600">
                <a:solidFill>
                  <a:schemeClr val="lt1"/>
                </a:solidFill>
                <a:latin typeface="Gill Sans"/>
                <a:ea typeface="Gill Sans"/>
                <a:cs typeface="Gill Sans"/>
                <a:sym typeface="Gill Sans"/>
              </a:endParaRPr>
            </a:p>
          </p:txBody>
        </p:sp>
        <p:sp>
          <p:nvSpPr>
            <p:cNvPr id="260" name="Google Shape;260;p21"/>
            <p:cNvSpPr/>
            <p:nvPr/>
          </p:nvSpPr>
          <p:spPr>
            <a:xfrm rot="5400000">
              <a:off x="3209537" y="3768529"/>
              <a:ext cx="2222922" cy="2079468"/>
            </a:xfrm>
            <a:prstGeom prst="hexagon">
              <a:avLst>
                <a:gd name="adj" fmla="val 25000"/>
                <a:gd name="vf" fmla="val 11547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21"/>
            <p:cNvSpPr txBox="1"/>
            <p:nvPr/>
          </p:nvSpPr>
          <p:spPr>
            <a:xfrm>
              <a:off x="3616659" y="4055336"/>
              <a:ext cx="1408678" cy="1505857"/>
            </a:xfrm>
            <a:prstGeom prst="rect">
              <a:avLst/>
            </a:prstGeom>
            <a:noFill/>
            <a:ln>
              <a:noFill/>
            </a:ln>
          </p:spPr>
          <p:txBody>
            <a:bodyPr spcFirstLastPara="1" wrap="square" lIns="106675" tIns="106675" rIns="106675" bIns="106675" anchor="ctr" anchorCtr="0">
              <a:noAutofit/>
            </a:bodyPr>
            <a:lstStyle/>
            <a:p>
              <a:pPr marL="0" marR="0" lvl="0" indent="0" algn="ctr" rtl="0">
                <a:lnSpc>
                  <a:spcPct val="90000"/>
                </a:lnSpc>
                <a:spcBef>
                  <a:spcPts val="0"/>
                </a:spcBef>
                <a:spcAft>
                  <a:spcPts val="0"/>
                </a:spcAft>
                <a:buNone/>
              </a:pPr>
              <a:endParaRPr sz="2800">
                <a:solidFill>
                  <a:schemeClr val="lt1"/>
                </a:solidFill>
                <a:latin typeface="Gill Sans"/>
                <a:ea typeface="Gill Sans"/>
                <a:cs typeface="Gill Sans"/>
                <a:sym typeface="Gill Sans"/>
              </a:endParaRPr>
            </a:p>
            <a:p>
              <a:pPr marL="0" marR="0" lvl="0" indent="0" algn="ctr" rtl="0">
                <a:lnSpc>
                  <a:spcPct val="90000"/>
                </a:lnSpc>
                <a:spcBef>
                  <a:spcPts val="980"/>
                </a:spcBef>
                <a:spcAft>
                  <a:spcPts val="0"/>
                </a:spcAft>
                <a:buNone/>
              </a:pPr>
              <a:r>
                <a:rPr lang="en-US" sz="2800">
                  <a:solidFill>
                    <a:schemeClr val="lt1"/>
                  </a:solidFill>
                  <a:latin typeface="Gill Sans"/>
                  <a:ea typeface="Gill Sans"/>
                  <a:cs typeface="Gill Sans"/>
                  <a:sym typeface="Gill Sans"/>
                </a:rPr>
                <a:t>One-on-</a:t>
              </a:r>
              <a:endParaRPr/>
            </a:p>
            <a:p>
              <a:pPr marL="0" marR="0" lvl="0" indent="0" algn="ctr" rtl="0">
                <a:lnSpc>
                  <a:spcPct val="90000"/>
                </a:lnSpc>
                <a:spcBef>
                  <a:spcPts val="980"/>
                </a:spcBef>
                <a:spcAft>
                  <a:spcPts val="0"/>
                </a:spcAft>
                <a:buNone/>
              </a:pPr>
              <a:r>
                <a:rPr lang="en-US" sz="2800">
                  <a:solidFill>
                    <a:schemeClr val="lt1"/>
                  </a:solidFill>
                  <a:latin typeface="Gill Sans"/>
                  <a:ea typeface="Gill Sans"/>
                  <a:cs typeface="Gill Sans"/>
                  <a:sym typeface="Gill Sans"/>
                </a:rPr>
                <a:t>One</a:t>
              </a:r>
              <a:endParaRPr/>
            </a:p>
            <a:p>
              <a:pPr marL="0" marR="0" lvl="0" indent="0" algn="ctr" rtl="0">
                <a:lnSpc>
                  <a:spcPct val="90000"/>
                </a:lnSpc>
                <a:spcBef>
                  <a:spcPts val="980"/>
                </a:spcBef>
                <a:spcAft>
                  <a:spcPts val="0"/>
                </a:spcAft>
                <a:buNone/>
              </a:pPr>
              <a:endParaRPr sz="2300">
                <a:solidFill>
                  <a:schemeClr val="lt1"/>
                </a:solidFill>
                <a:latin typeface="Gill Sans"/>
                <a:ea typeface="Gill Sans"/>
                <a:cs typeface="Gill Sans"/>
                <a:sym typeface="Gill Sans"/>
              </a:endParaRPr>
            </a:p>
          </p:txBody>
        </p:sp>
        <p:sp>
          <p:nvSpPr>
            <p:cNvPr id="262" name="Google Shape;262;p21"/>
            <p:cNvSpPr/>
            <p:nvPr/>
          </p:nvSpPr>
          <p:spPr>
            <a:xfrm>
              <a:off x="5339014" y="4659635"/>
              <a:ext cx="1930058" cy="1037665"/>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21"/>
            <p:cNvSpPr txBox="1"/>
            <p:nvPr/>
          </p:nvSpPr>
          <p:spPr>
            <a:xfrm>
              <a:off x="5339014" y="4659635"/>
              <a:ext cx="1930058" cy="1037665"/>
            </a:xfrm>
            <a:prstGeom prst="rect">
              <a:avLst/>
            </a:prstGeom>
            <a:noFill/>
            <a:ln>
              <a:noFill/>
            </a:ln>
          </p:spPr>
          <p:txBody>
            <a:bodyPr spcFirstLastPara="1" wrap="square" lIns="102850" tIns="102850" rIns="102850" bIns="102850" anchor="ctr" anchorCtr="0">
              <a:noAutofit/>
            </a:bodyPr>
            <a:lstStyle/>
            <a:p>
              <a:pPr marL="0" marR="0" lvl="0" indent="0" algn="l" rtl="0">
                <a:lnSpc>
                  <a:spcPct val="90000"/>
                </a:lnSpc>
                <a:spcBef>
                  <a:spcPts val="0"/>
                </a:spcBef>
                <a:spcAft>
                  <a:spcPts val="0"/>
                </a:spcAft>
                <a:buNone/>
              </a:pPr>
              <a:endParaRPr sz="2700">
                <a:solidFill>
                  <a:schemeClr val="dk1"/>
                </a:solidFill>
                <a:latin typeface="Gill Sans"/>
                <a:ea typeface="Gill Sans"/>
                <a:cs typeface="Gill Sans"/>
                <a:sym typeface="Gill Sans"/>
              </a:endParaRPr>
            </a:p>
          </p:txBody>
        </p:sp>
        <p:sp>
          <p:nvSpPr>
            <p:cNvPr id="264" name="Google Shape;264;p21"/>
            <p:cNvSpPr/>
            <p:nvPr/>
          </p:nvSpPr>
          <p:spPr>
            <a:xfrm rot="5400000">
              <a:off x="1044680" y="3661990"/>
              <a:ext cx="2160333" cy="2018050"/>
            </a:xfrm>
            <a:prstGeom prst="hexagon">
              <a:avLst>
                <a:gd name="adj" fmla="val 25000"/>
                <a:gd name="vf" fmla="val 115470"/>
              </a:avLst>
            </a:prstGeom>
            <a:blipFill rotWithShape="0">
              <a:blip r:embed="rId5">
                <a:alphaModFix/>
              </a:blip>
              <a:stretch>
                <a:fillRect l="-28996" r="-28996"/>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21"/>
            <p:cNvSpPr txBox="1"/>
            <p:nvPr/>
          </p:nvSpPr>
          <p:spPr>
            <a:xfrm>
              <a:off x="1441087" y="3939048"/>
              <a:ext cx="1367518" cy="1463935"/>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endParaRPr sz="3600">
                <a:solidFill>
                  <a:schemeClr val="lt1"/>
                </a:solidFill>
                <a:latin typeface="Gill Sans"/>
                <a:ea typeface="Gill Sans"/>
                <a:cs typeface="Gill Sans"/>
                <a:sym typeface="Gill Sans"/>
              </a:endParaRPr>
            </a:p>
          </p:txBody>
        </p:sp>
      </p:grpSp>
    </p:spTree>
  </p:cSld>
  <p:clrMapOvr>
    <a:masterClrMapping/>
  </p:clrMapOvr>
  <mc:AlternateContent xmlns:mc="http://schemas.openxmlformats.org/markup-compatibility/2006" xmlns:p14="http://schemas.microsoft.com/office/powerpoint/2010/main">
    <mc:Choice Requires="p14">
      <p:transition spd="slow" p14:dur="2000">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22"/>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QUICK REVIEW: QUESTIONS FOR THOUGHT</a:t>
            </a:r>
            <a:endParaRPr/>
          </a:p>
        </p:txBody>
      </p:sp>
      <p:sp>
        <p:nvSpPr>
          <p:cNvPr id="271" name="Google Shape;271;p22"/>
          <p:cNvSpPr txBox="1">
            <a:spLocks noGrp="1"/>
          </p:cNvSpPr>
          <p:nvPr>
            <p:ph type="body" idx="1"/>
          </p:nvPr>
        </p:nvSpPr>
        <p:spPr>
          <a:xfrm>
            <a:off x="1451579" y="1853754"/>
            <a:ext cx="9603275" cy="4046984"/>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800"/>
              <a:buChar char="•"/>
            </a:pPr>
            <a:r>
              <a:rPr lang="en-US" sz="2800"/>
              <a:t>How do you use the question:  “Do you have any more questions?” </a:t>
            </a:r>
            <a:endParaRPr/>
          </a:p>
          <a:p>
            <a:pPr marL="228600" lvl="0" indent="-228600" algn="l" rtl="0">
              <a:lnSpc>
                <a:spcPct val="120000"/>
              </a:lnSpc>
              <a:spcBef>
                <a:spcPts val="1000"/>
              </a:spcBef>
              <a:spcAft>
                <a:spcPts val="0"/>
              </a:spcAft>
              <a:buSzPts val="2800"/>
              <a:buChar char="•"/>
            </a:pPr>
            <a:r>
              <a:rPr lang="en-US" sz="2800"/>
              <a:t>What sort of question is this? How do you use it strategically?</a:t>
            </a:r>
            <a:endParaRPr/>
          </a:p>
          <a:p>
            <a:pPr marL="228600" lvl="0" indent="-228600" algn="l" rtl="0">
              <a:lnSpc>
                <a:spcPct val="120000"/>
              </a:lnSpc>
              <a:spcBef>
                <a:spcPts val="1000"/>
              </a:spcBef>
              <a:spcAft>
                <a:spcPts val="0"/>
              </a:spcAft>
              <a:buSzPts val="2800"/>
              <a:buChar char="•"/>
            </a:pPr>
            <a:r>
              <a:rPr lang="en-US" sz="2800"/>
              <a:t>How might you change this common question for a more effective strategy?</a:t>
            </a:r>
            <a:endParaRPr/>
          </a:p>
          <a:p>
            <a:pPr marL="228600" lvl="0" indent="-228600" algn="l" rtl="0">
              <a:lnSpc>
                <a:spcPct val="120000"/>
              </a:lnSpc>
              <a:spcBef>
                <a:spcPts val="1000"/>
              </a:spcBef>
              <a:spcAft>
                <a:spcPts val="0"/>
              </a:spcAft>
              <a:buSzPts val="2800"/>
              <a:buChar char="•"/>
            </a:pPr>
            <a:r>
              <a:rPr lang="en-US" sz="2800"/>
              <a:t>How do you currently build questions for your teaching?</a:t>
            </a:r>
            <a:endParaRPr/>
          </a:p>
          <a:p>
            <a:pPr marL="0" lvl="0" indent="0" algn="l" rtl="0">
              <a:lnSpc>
                <a:spcPct val="120000"/>
              </a:lnSpc>
              <a:spcBef>
                <a:spcPts val="1000"/>
              </a:spcBef>
              <a:spcAft>
                <a:spcPts val="0"/>
              </a:spcAft>
              <a:buSzPts val="2000"/>
              <a:buNone/>
            </a:pPr>
            <a:endParaRPr/>
          </a:p>
          <a:p>
            <a:pPr marL="228600" lvl="0" indent="-101600" algn="l" rtl="0">
              <a:lnSpc>
                <a:spcPct val="120000"/>
              </a:lnSpc>
              <a:spcBef>
                <a:spcPts val="1000"/>
              </a:spcBef>
              <a:spcAft>
                <a:spcPts val="0"/>
              </a:spcAft>
              <a:buSzPts val="2000"/>
              <a:buNone/>
            </a:pPr>
            <a:endParaRPr/>
          </a:p>
        </p:txBody>
      </p:sp>
    </p:spTree>
  </p:cSld>
  <p:clrMapOvr>
    <a:masterClrMapping/>
  </p:clrMapOvr>
  <mc:AlternateContent xmlns:mc="http://schemas.openxmlformats.org/markup-compatibility/2006" xmlns:p14="http://schemas.microsoft.com/office/powerpoint/2010/main">
    <mc:Choice Requires="p14">
      <p:transition spd="slow" p14:dur="2000">
        <p:push/>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1">
                                            <p:txEl>
                                              <p:pRg st="0" end="0"/>
                                            </p:txEl>
                                          </p:spTgt>
                                        </p:tgtEl>
                                        <p:attrNameLst>
                                          <p:attrName>style.visibility</p:attrName>
                                        </p:attrNameLst>
                                      </p:cBhvr>
                                      <p:to>
                                        <p:strVal val="visible"/>
                                      </p:to>
                                    </p:set>
                                    <p:anim calcmode="lin" valueType="num">
                                      <p:cBhvr additive="base">
                                        <p:cTn id="7" dur="1000"/>
                                        <p:tgtEl>
                                          <p:spTgt spid="2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71">
                                            <p:txEl>
                                              <p:pRg st="1" end="1"/>
                                            </p:txEl>
                                          </p:spTgt>
                                        </p:tgtEl>
                                        <p:attrNameLst>
                                          <p:attrName>style.visibility</p:attrName>
                                        </p:attrNameLst>
                                      </p:cBhvr>
                                      <p:to>
                                        <p:strVal val="visible"/>
                                      </p:to>
                                    </p:set>
                                    <p:anim calcmode="lin" valueType="num">
                                      <p:cBhvr additive="base">
                                        <p:cTn id="12" dur="1000"/>
                                        <p:tgtEl>
                                          <p:spTgt spid="2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71">
                                            <p:txEl>
                                              <p:pRg st="2" end="2"/>
                                            </p:txEl>
                                          </p:spTgt>
                                        </p:tgtEl>
                                        <p:attrNameLst>
                                          <p:attrName>style.visibility</p:attrName>
                                        </p:attrNameLst>
                                      </p:cBhvr>
                                      <p:to>
                                        <p:strVal val="visible"/>
                                      </p:to>
                                    </p:set>
                                    <p:anim calcmode="lin" valueType="num">
                                      <p:cBhvr additive="base">
                                        <p:cTn id="17" dur="1000"/>
                                        <p:tgtEl>
                                          <p:spTgt spid="2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71">
                                            <p:txEl>
                                              <p:pRg st="3" end="3"/>
                                            </p:txEl>
                                          </p:spTgt>
                                        </p:tgtEl>
                                        <p:attrNameLst>
                                          <p:attrName>style.visibility</p:attrName>
                                        </p:attrNameLst>
                                      </p:cBhvr>
                                      <p:to>
                                        <p:strVal val="visible"/>
                                      </p:to>
                                    </p:set>
                                    <p:anim calcmode="lin" valueType="num">
                                      <p:cBhvr additive="base">
                                        <p:cTn id="22" dur="1000"/>
                                        <p:tgtEl>
                                          <p:spTgt spid="2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71">
                                            <p:txEl>
                                              <p:pRg st="4" end="4"/>
                                            </p:txEl>
                                          </p:spTgt>
                                        </p:tgtEl>
                                        <p:attrNameLst>
                                          <p:attrName>style.visibility</p:attrName>
                                        </p:attrNameLst>
                                      </p:cBhvr>
                                      <p:to>
                                        <p:strVal val="visible"/>
                                      </p:to>
                                    </p:set>
                                    <p:anim calcmode="lin" valueType="num">
                                      <p:cBhvr additive="base">
                                        <p:cTn id="27" dur="1000"/>
                                        <p:tgtEl>
                                          <p:spTgt spid="2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71">
                                            <p:txEl>
                                              <p:pRg st="5" end="5"/>
                                            </p:txEl>
                                          </p:spTgt>
                                        </p:tgtEl>
                                        <p:attrNameLst>
                                          <p:attrName>style.visibility</p:attrName>
                                        </p:attrNameLst>
                                      </p:cBhvr>
                                      <p:to>
                                        <p:strVal val="visible"/>
                                      </p:to>
                                    </p:set>
                                    <p:anim calcmode="lin" valueType="num">
                                      <p:cBhvr additive="base">
                                        <p:cTn id="32" dur="1000"/>
                                        <p:tgtEl>
                                          <p:spTgt spid="27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lt1">
            <a:alpha val="0"/>
          </a:schemeClr>
        </a:solidFill>
        <a:effectLst/>
      </p:bgPr>
    </p:bg>
    <p:spTree>
      <p:nvGrpSpPr>
        <p:cNvPr id="1" name="Shape 275"/>
        <p:cNvGrpSpPr/>
        <p:nvPr/>
      </p:nvGrpSpPr>
      <p:grpSpPr>
        <a:xfrm>
          <a:off x="0" y="0"/>
          <a:ext cx="0" cy="0"/>
          <a:chOff x="0" y="0"/>
          <a:chExt cx="0" cy="0"/>
        </a:xfrm>
      </p:grpSpPr>
      <p:sp>
        <p:nvSpPr>
          <p:cNvPr id="276" name="Google Shape;276;p23"/>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QUESTIONS? </a:t>
            </a:r>
            <a:endParaRPr/>
          </a:p>
        </p:txBody>
      </p:sp>
      <p:sp>
        <p:nvSpPr>
          <p:cNvPr id="277" name="Google Shape;277;p23"/>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0" lvl="0" indent="0" algn="l" rtl="0">
              <a:lnSpc>
                <a:spcPct val="120000"/>
              </a:lnSpc>
              <a:spcBef>
                <a:spcPts val="0"/>
              </a:spcBef>
              <a:spcAft>
                <a:spcPts val="0"/>
              </a:spcAft>
              <a:buSzPts val="3600"/>
              <a:buNone/>
            </a:pPr>
            <a:r>
              <a:rPr lang="en-US" sz="3600" dirty="0"/>
              <a:t>Contact:</a:t>
            </a:r>
            <a:endParaRPr dirty="0"/>
          </a:p>
          <a:p>
            <a:pPr marL="0" lvl="0" indent="0" algn="l" rtl="0">
              <a:lnSpc>
                <a:spcPct val="120000"/>
              </a:lnSpc>
              <a:spcBef>
                <a:spcPts val="1000"/>
              </a:spcBef>
              <a:spcAft>
                <a:spcPts val="0"/>
              </a:spcAft>
              <a:buSzPts val="3200"/>
              <a:buNone/>
            </a:pPr>
            <a:r>
              <a:rPr lang="en-US" sz="3200" dirty="0"/>
              <a:t>Judith S. </a:t>
            </a:r>
            <a:r>
              <a:rPr lang="en-US" sz="3200" dirty="0" err="1"/>
              <a:t>Pinnolis</a:t>
            </a:r>
            <a:endParaRPr sz="3200" dirty="0"/>
          </a:p>
          <a:p>
            <a:pPr marL="0" lvl="0" indent="0" algn="l" rtl="0">
              <a:lnSpc>
                <a:spcPct val="120000"/>
              </a:lnSpc>
              <a:spcBef>
                <a:spcPts val="1000"/>
              </a:spcBef>
              <a:spcAft>
                <a:spcPts val="0"/>
              </a:spcAft>
              <a:buSzPts val="3200"/>
              <a:buNone/>
            </a:pPr>
            <a:r>
              <a:rPr lang="en-US" sz="3200" u="sng" dirty="0">
                <a:solidFill>
                  <a:schemeClr val="hlink"/>
                </a:solidFill>
                <a:hlinkClick r:id="rId3"/>
              </a:rPr>
              <a:t>jpinnolis@berklee.edu</a:t>
            </a:r>
            <a:endParaRPr sz="3200" dirty="0"/>
          </a:p>
          <a:p>
            <a:pPr marL="0" lvl="0" indent="0" algn="l" rtl="0">
              <a:lnSpc>
                <a:spcPct val="120000"/>
              </a:lnSpc>
              <a:spcBef>
                <a:spcPts val="1000"/>
              </a:spcBef>
              <a:spcAft>
                <a:spcPts val="0"/>
              </a:spcAft>
              <a:buSzPts val="3200"/>
              <a:buNone/>
            </a:pPr>
            <a:r>
              <a:rPr lang="en-US" sz="3200" dirty="0"/>
              <a:t>617-747-8465</a:t>
            </a:r>
            <a:endParaRPr dirty="0"/>
          </a:p>
        </p:txBody>
      </p:sp>
      <p:pic>
        <p:nvPicPr>
          <p:cNvPr id="278" name="Google Shape;278;p23"/>
          <p:cNvPicPr preferRelativeResize="0"/>
          <p:nvPr/>
        </p:nvPicPr>
        <p:blipFill rotWithShape="1">
          <a:blip r:embed="rId4">
            <a:alphaModFix/>
          </a:blip>
          <a:srcRect/>
          <a:stretch/>
        </p:blipFill>
        <p:spPr>
          <a:xfrm>
            <a:off x="5639308" y="804519"/>
            <a:ext cx="4895982" cy="4661826"/>
          </a:xfrm>
          <a:prstGeom prst="rect">
            <a:avLst/>
          </a:prstGeom>
          <a:noFill/>
          <a:ln>
            <a:noFill/>
          </a:ln>
        </p:spPr>
      </p:pic>
    </p:spTree>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3"/>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i="1"/>
              <a:t>TRANSCENDENCE</a:t>
            </a:r>
            <a:r>
              <a:rPr lang="en-US"/>
              <a:t> </a:t>
            </a:r>
            <a:endParaRPr/>
          </a:p>
        </p:txBody>
      </p:sp>
      <p:sp>
        <p:nvSpPr>
          <p:cNvPr id="121" name="Google Shape;121;p3"/>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000"/>
              <a:buChar char="•"/>
            </a:pPr>
            <a:r>
              <a:rPr lang="en-US"/>
              <a:t>Derived from ‘trans’ (meaning beyond) and ‘scandare’ (to climb)</a:t>
            </a:r>
            <a:endParaRPr/>
          </a:p>
          <a:p>
            <a:pPr marL="228600" lvl="0" indent="-228600" algn="l" rtl="0">
              <a:lnSpc>
                <a:spcPct val="120000"/>
              </a:lnSpc>
              <a:spcBef>
                <a:spcPts val="1000"/>
              </a:spcBef>
              <a:spcAft>
                <a:spcPts val="0"/>
              </a:spcAft>
              <a:buSzPts val="2000"/>
              <a:buChar char="•"/>
            </a:pPr>
            <a:r>
              <a:rPr lang="en-US"/>
              <a:t>Allow our students to reach beyond their current academic level </a:t>
            </a:r>
            <a:endParaRPr/>
          </a:p>
          <a:p>
            <a:pPr marL="228600" lvl="0" indent="-228600" algn="l" rtl="0">
              <a:lnSpc>
                <a:spcPct val="120000"/>
              </a:lnSpc>
              <a:spcBef>
                <a:spcPts val="1000"/>
              </a:spcBef>
              <a:spcAft>
                <a:spcPts val="0"/>
              </a:spcAft>
              <a:buSzPts val="2000"/>
              <a:buChar char="•"/>
            </a:pPr>
            <a:r>
              <a:rPr lang="en-US"/>
              <a:t>Achieve the best possible outcomes</a:t>
            </a:r>
            <a:endParaRPr/>
          </a:p>
          <a:p>
            <a:pPr marL="228600" lvl="0" indent="-228600" algn="l" rtl="0">
              <a:lnSpc>
                <a:spcPct val="120000"/>
              </a:lnSpc>
              <a:spcBef>
                <a:spcPts val="1000"/>
              </a:spcBef>
              <a:spcAft>
                <a:spcPts val="0"/>
              </a:spcAft>
              <a:buSzPts val="2000"/>
              <a:buChar char="•"/>
            </a:pPr>
            <a:r>
              <a:rPr lang="en-US"/>
              <a:t>Challenge existing or established answers through questioning</a:t>
            </a:r>
            <a:endParaRPr sz="2800"/>
          </a:p>
          <a:p>
            <a:pPr marL="0" lvl="0" indent="0" algn="ctr" rtl="0">
              <a:lnSpc>
                <a:spcPct val="120000"/>
              </a:lnSpc>
              <a:spcBef>
                <a:spcPts val="1000"/>
              </a:spcBef>
              <a:spcAft>
                <a:spcPts val="0"/>
              </a:spcAft>
              <a:buSzPts val="2800"/>
              <a:buNone/>
            </a:pPr>
            <a:r>
              <a:rPr lang="en-US" sz="2800" i="1"/>
              <a:t>“Thinking is not driven by answers but by questions.”</a:t>
            </a:r>
            <a:endParaRPr/>
          </a:p>
          <a:p>
            <a:pPr marL="0" lvl="0" indent="0" algn="ctr" rtl="0">
              <a:lnSpc>
                <a:spcPct val="120000"/>
              </a:lnSpc>
              <a:spcBef>
                <a:spcPts val="1000"/>
              </a:spcBef>
              <a:spcAft>
                <a:spcPts val="0"/>
              </a:spcAft>
              <a:buSzPts val="1500"/>
              <a:buNone/>
            </a:pPr>
            <a:r>
              <a:rPr lang="en-US" sz="1500">
                <a:latin typeface="Arial"/>
                <a:ea typeface="Arial"/>
                <a:cs typeface="Arial"/>
                <a:sym typeface="Arial"/>
              </a:rPr>
              <a:t>Richard W. Paul, Linda Elder, </a:t>
            </a:r>
            <a:r>
              <a:rPr lang="en-US" sz="1500" i="1">
                <a:latin typeface="Arial"/>
                <a:ea typeface="Arial"/>
                <a:cs typeface="Arial"/>
                <a:sym typeface="Arial"/>
              </a:rPr>
              <a:t>Critical Thinking: Basic Theory and Instructional Structures Handbook</a:t>
            </a:r>
            <a:r>
              <a:rPr lang="en-US" sz="1500">
                <a:latin typeface="Arial"/>
                <a:ea typeface="Arial"/>
                <a:cs typeface="Arial"/>
                <a:sym typeface="Arial"/>
              </a:rPr>
              <a:t>, 2000.</a:t>
            </a:r>
            <a:endParaRPr/>
          </a:p>
          <a:p>
            <a:pPr marL="0" lvl="0" indent="0" algn="ctr" rtl="0">
              <a:lnSpc>
                <a:spcPct val="120000"/>
              </a:lnSpc>
              <a:spcBef>
                <a:spcPts val="1000"/>
              </a:spcBef>
              <a:spcAft>
                <a:spcPts val="0"/>
              </a:spcAft>
              <a:buSzPts val="2400"/>
              <a:buNone/>
            </a:pPr>
            <a:endParaRPr sz="2400"/>
          </a:p>
        </p:txBody>
      </p:sp>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4"/>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FEAR OF QUESTIONS</a:t>
            </a:r>
            <a:endParaRPr/>
          </a:p>
        </p:txBody>
      </p:sp>
      <p:sp>
        <p:nvSpPr>
          <p:cNvPr id="128" name="Google Shape;128;p4"/>
          <p:cNvSpPr txBox="1"/>
          <p:nvPr/>
        </p:nvSpPr>
        <p:spPr>
          <a:xfrm>
            <a:off x="1519835" y="2015732"/>
            <a:ext cx="3468028" cy="233910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dirty="0">
                <a:solidFill>
                  <a:schemeClr val="dk1"/>
                </a:solidFill>
                <a:latin typeface="Gill Sans"/>
                <a:ea typeface="Gill Sans"/>
                <a:cs typeface="Gill Sans"/>
                <a:sym typeface="Gill Sans"/>
              </a:rPr>
              <a:t>HUH????</a:t>
            </a:r>
            <a:endParaRPr dirty="0"/>
          </a:p>
          <a:p>
            <a:pPr marL="0" marR="0" lvl="0" indent="0" algn="l" rtl="0">
              <a:spcBef>
                <a:spcPts val="0"/>
              </a:spcBef>
              <a:spcAft>
                <a:spcPts val="0"/>
              </a:spcAft>
              <a:buNone/>
            </a:pPr>
            <a:r>
              <a:rPr lang="en-US" sz="3200" dirty="0">
                <a:solidFill>
                  <a:schemeClr val="dk1"/>
                </a:solidFill>
                <a:latin typeface="Gill Sans"/>
                <a:ea typeface="Gill Sans"/>
                <a:cs typeface="Gill Sans"/>
                <a:sym typeface="Gill Sans"/>
              </a:rPr>
              <a:t>QUESTIONS? </a:t>
            </a:r>
            <a:endParaRPr dirty="0"/>
          </a:p>
          <a:p>
            <a:pPr marL="0" marR="0" lvl="0" indent="0" algn="l" rtl="0">
              <a:spcBef>
                <a:spcPts val="0"/>
              </a:spcBef>
              <a:spcAft>
                <a:spcPts val="0"/>
              </a:spcAft>
              <a:buNone/>
            </a:pPr>
            <a:r>
              <a:rPr lang="en-US" sz="3200" dirty="0">
                <a:solidFill>
                  <a:schemeClr val="dk1"/>
                </a:solidFill>
                <a:latin typeface="Gill Sans"/>
                <a:ea typeface="Gill Sans"/>
                <a:cs typeface="Gill Sans"/>
                <a:sym typeface="Gill Sans"/>
              </a:rPr>
              <a:t>You’re going to ask me </a:t>
            </a:r>
            <a:r>
              <a:rPr lang="en-US" sz="3200" b="1" dirty="0" err="1">
                <a:solidFill>
                  <a:schemeClr val="dk1"/>
                </a:solidFill>
                <a:latin typeface="Gill Sans"/>
                <a:ea typeface="Gill Sans"/>
                <a:cs typeface="Gill Sans"/>
                <a:sym typeface="Gill Sans"/>
              </a:rPr>
              <a:t>qqqquestions</a:t>
            </a:r>
            <a:r>
              <a:rPr lang="en-US" sz="3200" b="1" dirty="0">
                <a:solidFill>
                  <a:schemeClr val="dk1"/>
                </a:solidFill>
                <a:latin typeface="Gill Sans"/>
                <a:ea typeface="Gill Sans"/>
                <a:cs typeface="Gill Sans"/>
                <a:sym typeface="Gill Sans"/>
              </a:rPr>
              <a:t>?</a:t>
            </a:r>
            <a:endParaRPr dirty="0"/>
          </a:p>
          <a:p>
            <a:pPr marL="0" marR="0" lvl="0" indent="0" algn="l" rtl="0">
              <a:spcBef>
                <a:spcPts val="0"/>
              </a:spcBef>
              <a:spcAft>
                <a:spcPts val="0"/>
              </a:spcAft>
              <a:buNone/>
            </a:pPr>
            <a:endParaRPr sz="1800" dirty="0">
              <a:solidFill>
                <a:schemeClr val="dk1"/>
              </a:solidFill>
              <a:latin typeface="Gill Sans"/>
              <a:ea typeface="Gill Sans"/>
              <a:cs typeface="Gill Sans"/>
              <a:sym typeface="Gill Sans"/>
            </a:endParaRPr>
          </a:p>
        </p:txBody>
      </p:sp>
    </p:spTree>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alphaModFix/>
          </a:blip>
          <a:tile tx="0" ty="0" sx="100000" sy="100000" flip="none" algn="tl"/>
        </a:blipFill>
        <a:effectLst/>
      </p:bgPr>
    </p:bg>
    <p:spTree>
      <p:nvGrpSpPr>
        <p:cNvPr id="1" name="Shape 134"/>
        <p:cNvGrpSpPr/>
        <p:nvPr/>
      </p:nvGrpSpPr>
      <p:grpSpPr>
        <a:xfrm>
          <a:off x="0" y="0"/>
          <a:ext cx="0" cy="0"/>
          <a:chOff x="0" y="0"/>
          <a:chExt cx="0" cy="0"/>
        </a:xfrm>
      </p:grpSpPr>
      <p:sp>
        <p:nvSpPr>
          <p:cNvPr id="135" name="Google Shape;135;p5"/>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SO?</a:t>
            </a:r>
            <a:endParaRPr/>
          </a:p>
        </p:txBody>
      </p:sp>
      <p:sp>
        <p:nvSpPr>
          <p:cNvPr id="136" name="Google Shape;136;p5"/>
          <p:cNvSpPr txBox="1">
            <a:spLocks noGrp="1"/>
          </p:cNvSpPr>
          <p:nvPr>
            <p:ph type="body" idx="1"/>
          </p:nvPr>
        </p:nvSpPr>
        <p:spPr>
          <a:xfrm>
            <a:off x="1451579" y="2015732"/>
            <a:ext cx="9603275" cy="3718390"/>
          </a:xfrm>
          <a:prstGeom prst="rect">
            <a:avLst/>
          </a:prstGeom>
          <a:noFill/>
          <a:ln>
            <a:noFill/>
          </a:ln>
          <a:effectLst>
            <a:outerShdw algn="ctr" rotWithShape="0">
              <a:srgbClr val="000000"/>
            </a:outerShdw>
          </a:effectLst>
        </p:spPr>
        <p:txBody>
          <a:bodyPr spcFirstLastPara="1" wrap="square" lIns="91425" tIns="45700" rIns="91425" bIns="45700" anchor="t" anchorCtr="0">
            <a:spAutoFit/>
          </a:bodyPr>
          <a:lstStyle/>
          <a:p>
            <a:pPr marL="0" lvl="0" indent="0" algn="l" rtl="0">
              <a:lnSpc>
                <a:spcPct val="120000"/>
              </a:lnSpc>
              <a:spcBef>
                <a:spcPts val="0"/>
              </a:spcBef>
              <a:spcAft>
                <a:spcPts val="0"/>
              </a:spcAft>
              <a:buSzPts val="3200"/>
              <a:buNone/>
            </a:pPr>
            <a:r>
              <a:rPr lang="en-US" sz="3200"/>
              <a:t>How many of you have asked questions while teaching?</a:t>
            </a:r>
            <a:endParaRPr/>
          </a:p>
          <a:p>
            <a:pPr marL="0" lvl="0" indent="0" algn="l" rtl="0">
              <a:lnSpc>
                <a:spcPct val="120000"/>
              </a:lnSpc>
              <a:spcBef>
                <a:spcPts val="1000"/>
              </a:spcBef>
              <a:spcAft>
                <a:spcPts val="0"/>
              </a:spcAft>
              <a:buSzPts val="2000"/>
              <a:buNone/>
            </a:pPr>
            <a:endParaRPr/>
          </a:p>
          <a:p>
            <a:pPr marL="0" lvl="0" indent="0" algn="l" rtl="0">
              <a:lnSpc>
                <a:spcPct val="120000"/>
              </a:lnSpc>
              <a:spcBef>
                <a:spcPts val="1000"/>
              </a:spcBef>
              <a:spcAft>
                <a:spcPts val="0"/>
              </a:spcAft>
              <a:buSzPts val="2800"/>
              <a:buNone/>
            </a:pPr>
            <a:r>
              <a:rPr lang="en-US" sz="2800" i="1"/>
              <a:t>                   </a:t>
            </a:r>
            <a:endParaRPr/>
          </a:p>
          <a:p>
            <a:pPr marL="0" lvl="0" indent="0" algn="l" rtl="0">
              <a:lnSpc>
                <a:spcPct val="120000"/>
              </a:lnSpc>
              <a:spcBef>
                <a:spcPts val="1000"/>
              </a:spcBef>
              <a:spcAft>
                <a:spcPts val="0"/>
              </a:spcAft>
              <a:buSzPts val="2800"/>
              <a:buNone/>
            </a:pPr>
            <a:endParaRPr sz="2800" i="1"/>
          </a:p>
          <a:p>
            <a:pPr marL="0" lvl="0" indent="0" algn="l" rtl="0">
              <a:lnSpc>
                <a:spcPct val="120000"/>
              </a:lnSpc>
              <a:spcBef>
                <a:spcPts val="1000"/>
              </a:spcBef>
              <a:spcAft>
                <a:spcPts val="0"/>
              </a:spcAft>
              <a:buSzPts val="2800"/>
              <a:buNone/>
            </a:pPr>
            <a:endParaRPr sz="2800" i="1"/>
          </a:p>
          <a:p>
            <a:pPr marL="0" lvl="0" indent="0" algn="l" rtl="0">
              <a:lnSpc>
                <a:spcPct val="120000"/>
              </a:lnSpc>
              <a:spcBef>
                <a:spcPts val="1000"/>
              </a:spcBef>
              <a:spcAft>
                <a:spcPts val="0"/>
              </a:spcAft>
              <a:buSzPts val="2800"/>
              <a:buNone/>
            </a:pPr>
            <a:r>
              <a:rPr lang="en-US" sz="2800" i="1"/>
              <a:t>                    --- (Whadda ya’ mean? What kind of question is </a:t>
            </a:r>
            <a:r>
              <a:rPr lang="en-US" sz="2800" i="1" u="sng"/>
              <a:t>THAT</a:t>
            </a:r>
            <a:r>
              <a:rPr lang="en-US" sz="2800" i="1"/>
              <a:t>?)</a:t>
            </a:r>
            <a:endParaRPr/>
          </a:p>
        </p:txBody>
      </p:sp>
      <p:pic>
        <p:nvPicPr>
          <p:cNvPr id="137" name="Google Shape;137;p5"/>
          <p:cNvPicPr preferRelativeResize="0"/>
          <p:nvPr/>
        </p:nvPicPr>
        <p:blipFill rotWithShape="1">
          <a:blip r:embed="rId4">
            <a:alphaModFix amt="81000"/>
          </a:blip>
          <a:srcRect/>
          <a:stretch/>
        </p:blipFill>
        <p:spPr>
          <a:xfrm>
            <a:off x="4259315" y="2858926"/>
            <a:ext cx="4259161" cy="2170273"/>
          </a:xfrm>
          <a:prstGeom prst="rect">
            <a:avLst/>
          </a:prstGeom>
          <a:solidFill>
            <a:schemeClr val="lt1"/>
          </a:solidFill>
          <a:ln>
            <a:noFill/>
          </a:ln>
        </p:spPr>
      </p:pic>
    </p:spTree>
  </p:cSld>
  <p:clrMapOvr>
    <a:masterClrMapping/>
  </p:clrMapOvr>
  <mc:AlternateContent xmlns:mc="http://schemas.openxmlformats.org/markup-compatibility/2006" xmlns:p14="http://schemas.microsoft.com/office/powerpoint/2010/main">
    <mc:Choice Requires="p14">
      <p:transition spd="slow" p14:dur="2000">
        <p:zoom dir="in"/>
      </p:transition>
    </mc:Choice>
    <mc:Fallback xmlns="">
      <p:transition spd="slow">
        <p:zoom dir="in"/>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1"/>
        <p:cNvGrpSpPr/>
        <p:nvPr/>
      </p:nvGrpSpPr>
      <p:grpSpPr>
        <a:xfrm>
          <a:off x="0" y="0"/>
          <a:ext cx="0" cy="0"/>
          <a:chOff x="0" y="0"/>
          <a:chExt cx="0" cy="0"/>
        </a:xfrm>
      </p:grpSpPr>
      <p:sp>
        <p:nvSpPr>
          <p:cNvPr id="142" name="Google Shape;142;p6"/>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QUESTIONS AS A STRATEGY</a:t>
            </a:r>
            <a:endParaRPr/>
          </a:p>
        </p:txBody>
      </p:sp>
      <p:sp>
        <p:nvSpPr>
          <p:cNvPr id="143" name="Google Shape;143;p6"/>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28600" algn="l" rtl="0">
              <a:lnSpc>
                <a:spcPct val="110000"/>
              </a:lnSpc>
              <a:spcBef>
                <a:spcPts val="0"/>
              </a:spcBef>
              <a:spcAft>
                <a:spcPts val="0"/>
              </a:spcAft>
              <a:buSzPts val="2400"/>
              <a:buChar char="•"/>
            </a:pPr>
            <a:r>
              <a:rPr lang="en-US" sz="2400"/>
              <a:t>Understand the Purpose and Scope of Questioning</a:t>
            </a:r>
            <a:endParaRPr/>
          </a:p>
          <a:p>
            <a:pPr marL="685800" lvl="1" indent="-228600" algn="l" rtl="0">
              <a:lnSpc>
                <a:spcPct val="110000"/>
              </a:lnSpc>
              <a:spcBef>
                <a:spcPts val="500"/>
              </a:spcBef>
              <a:spcAft>
                <a:spcPts val="0"/>
              </a:spcAft>
              <a:buSzPts val="2400"/>
              <a:buChar char="•"/>
            </a:pPr>
            <a:r>
              <a:rPr lang="en-US" sz="2400"/>
              <a:t>To Learn What Students Understand</a:t>
            </a:r>
            <a:endParaRPr/>
          </a:p>
          <a:p>
            <a:pPr marL="685800" lvl="1" indent="-228600" algn="l" rtl="0">
              <a:lnSpc>
                <a:spcPct val="110000"/>
              </a:lnSpc>
              <a:spcBef>
                <a:spcPts val="500"/>
              </a:spcBef>
              <a:spcAft>
                <a:spcPts val="0"/>
              </a:spcAft>
              <a:buSzPts val="2400"/>
              <a:buChar char="•"/>
            </a:pPr>
            <a:r>
              <a:rPr lang="en-US" sz="2400"/>
              <a:t>To Raise Issues Students Need to Think About</a:t>
            </a:r>
            <a:endParaRPr/>
          </a:p>
          <a:p>
            <a:pPr marL="228600" lvl="0" indent="-228600" algn="l" rtl="0">
              <a:lnSpc>
                <a:spcPct val="110000"/>
              </a:lnSpc>
              <a:spcBef>
                <a:spcPts val="1000"/>
              </a:spcBef>
              <a:spcAft>
                <a:spcPts val="0"/>
              </a:spcAft>
              <a:buSzPts val="2400"/>
              <a:buChar char="•"/>
            </a:pPr>
            <a:r>
              <a:rPr lang="en-US" sz="2400"/>
              <a:t>Build a Culture of Participation</a:t>
            </a:r>
            <a:endParaRPr/>
          </a:p>
          <a:p>
            <a:pPr marL="685800" lvl="1" indent="-228600" algn="l" rtl="0">
              <a:lnSpc>
                <a:spcPct val="110000"/>
              </a:lnSpc>
              <a:spcBef>
                <a:spcPts val="500"/>
              </a:spcBef>
              <a:spcAft>
                <a:spcPts val="0"/>
              </a:spcAft>
              <a:buSzPts val="2400"/>
              <a:buChar char="•"/>
            </a:pPr>
            <a:r>
              <a:rPr lang="en-US" sz="2400"/>
              <a:t>Create Meaningful Dialogue: Both Students and Teachers Should Ask Questions</a:t>
            </a:r>
            <a:endParaRPr/>
          </a:p>
          <a:p>
            <a:pPr marL="685800" lvl="1" indent="-228600" algn="l" rtl="0">
              <a:lnSpc>
                <a:spcPct val="110000"/>
              </a:lnSpc>
              <a:spcBef>
                <a:spcPts val="500"/>
              </a:spcBef>
              <a:spcAft>
                <a:spcPts val="0"/>
              </a:spcAft>
              <a:buSzPts val="2400"/>
              <a:buChar char="•"/>
            </a:pPr>
            <a:r>
              <a:rPr lang="en-US" sz="2400"/>
              <a:t>Build Higher-Order Thinking</a:t>
            </a:r>
            <a:endParaRPr/>
          </a:p>
          <a:p>
            <a:pPr marL="228600" lvl="0" indent="-101600" algn="l" rtl="0">
              <a:lnSpc>
                <a:spcPct val="110000"/>
              </a:lnSpc>
              <a:spcBef>
                <a:spcPts val="1000"/>
              </a:spcBef>
              <a:spcAft>
                <a:spcPts val="0"/>
              </a:spcAft>
              <a:buSzPts val="2000"/>
              <a:buNone/>
            </a:pPr>
            <a:endParaRPr/>
          </a:p>
        </p:txBody>
      </p:sp>
    </p:spTree>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7"/>
        <p:cNvGrpSpPr/>
        <p:nvPr/>
      </p:nvGrpSpPr>
      <p:grpSpPr>
        <a:xfrm>
          <a:off x="0" y="0"/>
          <a:ext cx="0" cy="0"/>
          <a:chOff x="0" y="0"/>
          <a:chExt cx="0" cy="0"/>
        </a:xfrm>
      </p:grpSpPr>
      <p:sp>
        <p:nvSpPr>
          <p:cNvPr id="148" name="Google Shape;148;p7"/>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QUESTIONS AS A TOOL</a:t>
            </a:r>
            <a:endParaRPr/>
          </a:p>
        </p:txBody>
      </p:sp>
      <p:sp>
        <p:nvSpPr>
          <p:cNvPr id="149" name="Google Shape;149;p7"/>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10000"/>
              </a:lnSpc>
              <a:spcBef>
                <a:spcPts val="0"/>
              </a:spcBef>
              <a:spcAft>
                <a:spcPts val="0"/>
              </a:spcAft>
              <a:buSzPts val="2220"/>
              <a:buNone/>
            </a:pPr>
            <a:r>
              <a:rPr lang="en-US" sz="2220" i="1" dirty="0"/>
              <a:t>“Questioning is a technique which is at the heart of teaching and learning” </a:t>
            </a:r>
            <a:endParaRPr dirty="0"/>
          </a:p>
          <a:p>
            <a:pPr marL="0" lvl="0" indent="0" algn="l" rtl="0">
              <a:lnSpc>
                <a:spcPct val="110000"/>
              </a:lnSpc>
              <a:spcBef>
                <a:spcPts val="1000"/>
              </a:spcBef>
              <a:spcAft>
                <a:spcPts val="0"/>
              </a:spcAft>
              <a:buSzPts val="2220"/>
              <a:buNone/>
            </a:pPr>
            <a:r>
              <a:rPr lang="en-US" sz="2220" i="1" dirty="0"/>
              <a:t>                        --- Royal Society of Chemistry, Effective Pedagogy website</a:t>
            </a:r>
            <a:endParaRPr dirty="0"/>
          </a:p>
          <a:p>
            <a:pPr marL="0" lvl="0" indent="0" algn="l" rtl="0">
              <a:lnSpc>
                <a:spcPct val="110000"/>
              </a:lnSpc>
              <a:spcBef>
                <a:spcPts val="1000"/>
              </a:spcBef>
              <a:spcAft>
                <a:spcPts val="0"/>
              </a:spcAft>
              <a:buSzPts val="2220"/>
              <a:buNone/>
            </a:pPr>
            <a:endParaRPr sz="2220" i="1" dirty="0"/>
          </a:p>
          <a:p>
            <a:pPr marL="0" lvl="0" indent="0" algn="l" rtl="0">
              <a:lnSpc>
                <a:spcPct val="110000"/>
              </a:lnSpc>
              <a:spcBef>
                <a:spcPts val="1000"/>
              </a:spcBef>
              <a:spcAft>
                <a:spcPts val="0"/>
              </a:spcAft>
              <a:buSzPts val="2220"/>
              <a:buNone/>
            </a:pPr>
            <a:r>
              <a:rPr lang="en-US" sz="2220" dirty="0"/>
              <a:t>Questioning can be used:</a:t>
            </a:r>
            <a:endParaRPr dirty="0"/>
          </a:p>
          <a:p>
            <a:pPr marL="0" lvl="0" indent="0" algn="l" rtl="0">
              <a:lnSpc>
                <a:spcPct val="110000"/>
              </a:lnSpc>
              <a:spcBef>
                <a:spcPts val="1000"/>
              </a:spcBef>
              <a:spcAft>
                <a:spcPts val="0"/>
              </a:spcAft>
              <a:buSzPts val="2220"/>
              <a:buNone/>
            </a:pPr>
            <a:r>
              <a:rPr lang="en-US" sz="2220" dirty="0"/>
              <a:t>To stimulate learning</a:t>
            </a:r>
            <a:endParaRPr dirty="0"/>
          </a:p>
          <a:p>
            <a:pPr marL="0" lvl="0" indent="0" algn="l" rtl="0">
              <a:lnSpc>
                <a:spcPct val="110000"/>
              </a:lnSpc>
              <a:spcBef>
                <a:spcPts val="1000"/>
              </a:spcBef>
              <a:spcAft>
                <a:spcPts val="0"/>
              </a:spcAft>
              <a:buSzPts val="2220"/>
              <a:buNone/>
            </a:pPr>
            <a:r>
              <a:rPr lang="en-US" sz="2220" dirty="0"/>
              <a:t>To aid recall</a:t>
            </a:r>
            <a:endParaRPr dirty="0"/>
          </a:p>
          <a:p>
            <a:pPr marL="0" lvl="0" indent="0" algn="l" rtl="0">
              <a:lnSpc>
                <a:spcPct val="110000"/>
              </a:lnSpc>
              <a:spcBef>
                <a:spcPts val="1000"/>
              </a:spcBef>
              <a:spcAft>
                <a:spcPts val="0"/>
              </a:spcAft>
              <a:buSzPts val="2220"/>
              <a:buNone/>
            </a:pPr>
            <a:r>
              <a:rPr lang="en-US" sz="2220" dirty="0"/>
              <a:t>To challenge.</a:t>
            </a:r>
            <a:endParaRPr sz="2220" i="1" dirty="0"/>
          </a:p>
          <a:p>
            <a:pPr marL="0" lvl="0" indent="0" algn="l" rtl="0">
              <a:lnSpc>
                <a:spcPct val="110000"/>
              </a:lnSpc>
              <a:spcBef>
                <a:spcPts val="1000"/>
              </a:spcBef>
              <a:spcAft>
                <a:spcPts val="0"/>
              </a:spcAft>
              <a:buSzPts val="2220"/>
              <a:buNone/>
            </a:pPr>
            <a:endParaRPr sz="2220" i="1" dirty="0"/>
          </a:p>
          <a:p>
            <a:pPr marL="0" lvl="0" indent="0" algn="l" rtl="0">
              <a:lnSpc>
                <a:spcPct val="110000"/>
              </a:lnSpc>
              <a:spcBef>
                <a:spcPts val="1000"/>
              </a:spcBef>
              <a:spcAft>
                <a:spcPts val="0"/>
              </a:spcAft>
              <a:buSzPts val="2220"/>
              <a:buNone/>
            </a:pPr>
            <a:endParaRPr sz="2220" i="1" dirty="0"/>
          </a:p>
        </p:txBody>
      </p:sp>
    </p:spTree>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3"/>
        <p:cNvGrpSpPr/>
        <p:nvPr/>
      </p:nvGrpSpPr>
      <p:grpSpPr>
        <a:xfrm>
          <a:off x="0" y="0"/>
          <a:ext cx="0" cy="0"/>
          <a:chOff x="0" y="0"/>
          <a:chExt cx="0" cy="0"/>
        </a:xfrm>
      </p:grpSpPr>
      <p:sp>
        <p:nvSpPr>
          <p:cNvPr id="154" name="Google Shape;154;p8"/>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STRATEGIES</a:t>
            </a:r>
            <a:endParaRPr/>
          </a:p>
        </p:txBody>
      </p:sp>
      <p:sp>
        <p:nvSpPr>
          <p:cNvPr id="155" name="Google Shape;155;p8"/>
          <p:cNvSpPr txBox="1">
            <a:spLocks noGrp="1"/>
          </p:cNvSpPr>
          <p:nvPr>
            <p:ph type="body" idx="1"/>
          </p:nvPr>
        </p:nvSpPr>
        <p:spPr>
          <a:xfrm>
            <a:off x="1451579" y="2015732"/>
            <a:ext cx="9603275" cy="3450613"/>
          </a:xfrm>
          <a:prstGeom prst="rect">
            <a:avLst/>
          </a:prstGeom>
          <a:noFill/>
          <a:ln>
            <a:noFill/>
          </a:ln>
        </p:spPr>
        <p:txBody>
          <a:bodyPr spcFirstLastPara="1" wrap="square" lIns="91425" tIns="45700" rIns="91425" bIns="45700" anchor="t" anchorCtr="0">
            <a:normAutofit/>
          </a:bodyPr>
          <a:lstStyle/>
          <a:p>
            <a:pPr marL="228600" lvl="0" indent="-254000" algn="l" rtl="0">
              <a:lnSpc>
                <a:spcPct val="120000"/>
              </a:lnSpc>
              <a:spcBef>
                <a:spcPts val="0"/>
              </a:spcBef>
              <a:spcAft>
                <a:spcPts val="0"/>
              </a:spcAft>
              <a:buSzPts val="4000"/>
              <a:buChar char="•"/>
            </a:pPr>
            <a:r>
              <a:rPr lang="en-US" sz="4000"/>
              <a:t>Use a variety of different types of questions</a:t>
            </a:r>
            <a:endParaRPr/>
          </a:p>
          <a:p>
            <a:pPr marL="228600" lvl="0" indent="0" algn="l" rtl="0">
              <a:lnSpc>
                <a:spcPct val="120000"/>
              </a:lnSpc>
              <a:spcBef>
                <a:spcPts val="1000"/>
              </a:spcBef>
              <a:spcAft>
                <a:spcPts val="0"/>
              </a:spcAft>
              <a:buSzPts val="4000"/>
              <a:buNone/>
            </a:pPr>
            <a:endParaRPr sz="4000"/>
          </a:p>
          <a:p>
            <a:pPr marL="228600" lvl="0" indent="-254000" algn="l" rtl="0">
              <a:lnSpc>
                <a:spcPct val="120000"/>
              </a:lnSpc>
              <a:spcBef>
                <a:spcPts val="1000"/>
              </a:spcBef>
              <a:spcAft>
                <a:spcPts val="0"/>
              </a:spcAft>
              <a:buSzPts val="4000"/>
              <a:buChar char="•"/>
            </a:pPr>
            <a:r>
              <a:rPr lang="en-US" sz="4000"/>
              <a:t>Emphasize that each student is doing the thinking, learning and reflecting </a:t>
            </a:r>
            <a:endParaRPr/>
          </a:p>
          <a:p>
            <a:pPr marL="228600" lvl="0" indent="-101600" algn="l" rtl="0">
              <a:lnSpc>
                <a:spcPct val="120000"/>
              </a:lnSpc>
              <a:spcBef>
                <a:spcPts val="1000"/>
              </a:spcBef>
              <a:spcAft>
                <a:spcPts val="0"/>
              </a:spcAft>
              <a:buSzPts val="2000"/>
              <a:buNone/>
            </a:pPr>
            <a:endParaRPr/>
          </a:p>
        </p:txBody>
      </p:sp>
    </p:spTree>
  </p:cSld>
  <p:clrMapOvr>
    <a:masterClrMapping/>
  </p:clrMapOvr>
  <p:transition spd="slow">
    <p:wipe dir="d"/>
  </p:transition>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a:gsLst>
            <a:gs pos="0">
              <a:srgbClr val="FFFF00"/>
            </a:gs>
            <a:gs pos="100000">
              <a:srgbClr val="92D050"/>
            </a:gs>
          </a:gsLst>
          <a:lin ang="16200000" scaled="0"/>
        </a:gradFill>
        <a:effectLst/>
      </p:bgPr>
    </p:bg>
    <p:spTree>
      <p:nvGrpSpPr>
        <p:cNvPr id="1" name="Shape 159"/>
        <p:cNvGrpSpPr/>
        <p:nvPr/>
      </p:nvGrpSpPr>
      <p:grpSpPr>
        <a:xfrm>
          <a:off x="0" y="0"/>
          <a:ext cx="0" cy="0"/>
          <a:chOff x="0" y="0"/>
          <a:chExt cx="0" cy="0"/>
        </a:xfrm>
      </p:grpSpPr>
      <p:sp>
        <p:nvSpPr>
          <p:cNvPr id="160" name="Google Shape;160;p9"/>
          <p:cNvSpPr txBox="1">
            <a:spLocks noGrp="1"/>
          </p:cNvSpPr>
          <p:nvPr>
            <p:ph type="title"/>
          </p:nvPr>
        </p:nvSpPr>
        <p:spPr>
          <a:xfrm>
            <a:off x="1451579" y="804519"/>
            <a:ext cx="9603275" cy="1049235"/>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Font typeface="Gill Sans"/>
              <a:buNone/>
            </a:pPr>
            <a:r>
              <a:rPr lang="en-US"/>
              <a:t>TYPES OF QUESTIONS</a:t>
            </a:r>
            <a:endParaRPr/>
          </a:p>
        </p:txBody>
      </p:sp>
      <p:sp>
        <p:nvSpPr>
          <p:cNvPr id="161" name="Google Shape;161;p9"/>
          <p:cNvSpPr txBox="1">
            <a:spLocks noGrp="1"/>
          </p:cNvSpPr>
          <p:nvPr>
            <p:ph type="body" idx="1"/>
          </p:nvPr>
        </p:nvSpPr>
        <p:spPr>
          <a:xfrm>
            <a:off x="1451579" y="2015732"/>
            <a:ext cx="9603275" cy="3727843"/>
          </a:xfrm>
          <a:prstGeom prst="rect">
            <a:avLst/>
          </a:prstGeom>
          <a:noFill/>
          <a:ln>
            <a:noFill/>
          </a:ln>
        </p:spPr>
        <p:txBody>
          <a:bodyPr spcFirstLastPara="1" wrap="square" lIns="91425" tIns="45700" rIns="91425" bIns="45700" anchor="t" anchorCtr="0">
            <a:normAutofit/>
          </a:bodyPr>
          <a:lstStyle/>
          <a:p>
            <a:pPr marL="228600" lvl="0" indent="-228600" algn="l" rtl="0">
              <a:lnSpc>
                <a:spcPct val="120000"/>
              </a:lnSpc>
              <a:spcBef>
                <a:spcPts val="0"/>
              </a:spcBef>
              <a:spcAft>
                <a:spcPts val="0"/>
              </a:spcAft>
              <a:buSzPts val="2400"/>
              <a:buChar char="•"/>
            </a:pPr>
            <a:r>
              <a:rPr lang="en-US" sz="2400" dirty="0"/>
              <a:t>Closed Questions….questions with a definite answer</a:t>
            </a:r>
            <a:endParaRPr dirty="0"/>
          </a:p>
          <a:p>
            <a:pPr marL="228600" lvl="0" indent="-228600" algn="l" rtl="0">
              <a:lnSpc>
                <a:spcPct val="120000"/>
              </a:lnSpc>
              <a:spcBef>
                <a:spcPts val="1000"/>
              </a:spcBef>
              <a:spcAft>
                <a:spcPts val="0"/>
              </a:spcAft>
              <a:buSzPts val="2400"/>
              <a:buChar char="•"/>
            </a:pPr>
            <a:r>
              <a:rPr lang="en-US" sz="2400" dirty="0"/>
              <a:t>Open Questions …. no single right answer </a:t>
            </a:r>
            <a:endParaRPr dirty="0"/>
          </a:p>
          <a:p>
            <a:pPr marL="228600" lvl="0" indent="-228600" algn="l" rtl="0">
              <a:lnSpc>
                <a:spcPct val="120000"/>
              </a:lnSpc>
              <a:spcBef>
                <a:spcPts val="1000"/>
              </a:spcBef>
              <a:spcAft>
                <a:spcPts val="0"/>
              </a:spcAft>
              <a:buSzPts val="2400"/>
              <a:buChar char="•"/>
            </a:pPr>
            <a:r>
              <a:rPr lang="en-US" sz="2400" dirty="0"/>
              <a:t>Socratic Methods… short questions which attempt to tease out more information that helps us to understand the student’s thinking</a:t>
            </a:r>
            <a:endParaRPr dirty="0"/>
          </a:p>
          <a:p>
            <a:pPr marL="228600" lvl="0" indent="-228600" algn="l" rtl="0">
              <a:lnSpc>
                <a:spcPct val="120000"/>
              </a:lnSpc>
              <a:spcBef>
                <a:spcPts val="1000"/>
              </a:spcBef>
              <a:spcAft>
                <a:spcPts val="0"/>
              </a:spcAft>
              <a:buSzPts val="2400"/>
              <a:buChar char="•"/>
            </a:pPr>
            <a:r>
              <a:rPr lang="en-US" sz="2400" dirty="0"/>
              <a:t>Stop Questions and Go Questions… questions that require reflection or speed a discussion</a:t>
            </a:r>
            <a:endParaRPr dirty="0"/>
          </a:p>
          <a:p>
            <a:pPr marL="228600" lvl="0" indent="-228600" algn="l" rtl="0">
              <a:lnSpc>
                <a:spcPct val="120000"/>
              </a:lnSpc>
              <a:spcBef>
                <a:spcPts val="1000"/>
              </a:spcBef>
              <a:spcAft>
                <a:spcPts val="0"/>
              </a:spcAft>
              <a:buSzPts val="2400"/>
              <a:buChar char="•"/>
            </a:pPr>
            <a:r>
              <a:rPr lang="en-US" sz="2400" dirty="0"/>
              <a:t>Discussion Questions… </a:t>
            </a:r>
            <a:endParaRPr dirty="0"/>
          </a:p>
          <a:p>
            <a:pPr marL="228600" lvl="0" indent="-101600" algn="l" rtl="0">
              <a:lnSpc>
                <a:spcPct val="120000"/>
              </a:lnSpc>
              <a:spcBef>
                <a:spcPts val="1000"/>
              </a:spcBef>
              <a:spcAft>
                <a:spcPts val="0"/>
              </a:spcAft>
              <a:buSzPts val="2000"/>
              <a:buNone/>
            </a:pPr>
            <a:endParaRPr dirty="0"/>
          </a:p>
        </p:txBody>
      </p:sp>
      <p:sp>
        <p:nvSpPr>
          <p:cNvPr id="2" name="TextBox 1">
            <a:extLst>
              <a:ext uri="{FF2B5EF4-FFF2-40B4-BE49-F238E27FC236}">
                <a16:creationId xmlns:a16="http://schemas.microsoft.com/office/drawing/2014/main" id="{A0094562-B613-D345-966C-A5849FA047FC}"/>
              </a:ext>
            </a:extLst>
          </p:cNvPr>
          <p:cNvSpPr txBox="1"/>
          <p:nvPr/>
        </p:nvSpPr>
        <p:spPr>
          <a:xfrm>
            <a:off x="260375" y="6258853"/>
            <a:ext cx="9103774" cy="553998"/>
          </a:xfrm>
          <a:prstGeom prst="rect">
            <a:avLst/>
          </a:prstGeom>
          <a:noFill/>
        </p:spPr>
        <p:txBody>
          <a:bodyPr wrap="none" rtlCol="0">
            <a:spAutoFit/>
          </a:bodyPr>
          <a:lstStyle/>
          <a:p>
            <a:r>
              <a:rPr lang="en-US" sz="1600" dirty="0"/>
              <a:t>Sources included: https://</a:t>
            </a:r>
            <a:r>
              <a:rPr lang="en-US" sz="1600" dirty="0" err="1"/>
              <a:t>classteaching.wordpress.com</a:t>
            </a:r>
            <a:r>
              <a:rPr lang="en-US" sz="1600" dirty="0"/>
              <a:t>/2017/01/19/the-importance-of-questioning/</a:t>
            </a:r>
          </a:p>
          <a:p>
            <a:endParaRPr lang="en-US" dirty="0"/>
          </a:p>
        </p:txBody>
      </p:sp>
    </p:spTree>
  </p:cSld>
  <p:clrMapOvr>
    <a:masterClrMapping/>
  </p:clrMapOvr>
  <p:transition spd="slow">
    <p:wipe dir="d"/>
  </p:transition>
</p:sld>
</file>

<file path=ppt/theme/theme1.xml><?xml version="1.0" encoding="utf-8"?>
<a:theme xmlns:a="http://schemas.openxmlformats.org/drawingml/2006/main" name="Gallery">
  <a:themeElements>
    <a:clrScheme name="Gallery">
      <a:dk1>
        <a:srgbClr val="000000"/>
      </a:dk1>
      <a:lt1>
        <a:srgbClr val="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TotalTime>
  <Words>1861</Words>
  <Application>Microsoft Macintosh PowerPoint</Application>
  <PresentationFormat>Widescreen</PresentationFormat>
  <Paragraphs>179</Paragraphs>
  <Slides>23</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Gill Sans</vt:lpstr>
      <vt:lpstr>Calibri</vt:lpstr>
      <vt:lpstr>Gallery</vt:lpstr>
      <vt:lpstr>THE ROLE OF QUESTIONS  IN TEACHING</vt:lpstr>
      <vt:lpstr>IMPORTANCE OF QUESTIONING</vt:lpstr>
      <vt:lpstr>TRANSCENDENCE </vt:lpstr>
      <vt:lpstr>FEAR OF QUESTIONS</vt:lpstr>
      <vt:lpstr>SO?</vt:lpstr>
      <vt:lpstr>QUESTIONS AS A STRATEGY</vt:lpstr>
      <vt:lpstr>QUESTIONS AS A TOOL</vt:lpstr>
      <vt:lpstr>STRATEGIES</vt:lpstr>
      <vt:lpstr>TYPES OF QUESTIONS</vt:lpstr>
      <vt:lpstr>DISCUSSION QUESTIONS</vt:lpstr>
      <vt:lpstr>HOW TO ASK </vt:lpstr>
      <vt:lpstr>TECHNIQUES &amp; STRATEGIES. (MOSTLY FOR CLASSROOMS)</vt:lpstr>
      <vt:lpstr>“DO  YOU  HAVE  ANY QUESTIONS?”</vt:lpstr>
      <vt:lpstr>RECOGNIZE DIFFERENT COGNITIVE LEVELS</vt:lpstr>
      <vt:lpstr>RESPONDING TO WRONG ANSWERS</vt:lpstr>
      <vt:lpstr>PowerPoint Presentation</vt:lpstr>
      <vt:lpstr>COACHING TECHNIQUES --DISCUSSION</vt:lpstr>
      <vt:lpstr>COACHING QUESTIONS</vt:lpstr>
      <vt:lpstr>HANDLING DIFFICULT QUESTIONS  FROM STUDENTS</vt:lpstr>
      <vt:lpstr>MIX THE MEDIA</vt:lpstr>
      <vt:lpstr>TUTORIALS</vt:lpstr>
      <vt:lpstr>QUICK REVIEW: QUESTIONS FOR THOUGHT</vt:lpstr>
      <vt:lpstr>QUESTIONS? </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ROLE OF QUESTIONS  IN TEACHING</dc:title>
  <dc:creator>Microsoft Office User</dc:creator>
  <cp:lastModifiedBy>Microsoft Office User</cp:lastModifiedBy>
  <cp:revision>13</cp:revision>
  <dcterms:created xsi:type="dcterms:W3CDTF">2019-04-22T19:36:53Z</dcterms:created>
  <dcterms:modified xsi:type="dcterms:W3CDTF">2019-11-08T19:43:21Z</dcterms:modified>
</cp:coreProperties>
</file>