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13"/>
  </p:notesMasterIdLst>
  <p:sldIdLst>
    <p:sldId id="268" r:id="rId2"/>
    <p:sldId id="270" r:id="rId3"/>
    <p:sldId id="276" r:id="rId4"/>
    <p:sldId id="271" r:id="rId5"/>
    <p:sldId id="277" r:id="rId6"/>
    <p:sldId id="278" r:id="rId7"/>
    <p:sldId id="279" r:id="rId8"/>
    <p:sldId id="280" r:id="rId9"/>
    <p:sldId id="269" r:id="rId10"/>
    <p:sldId id="275" r:id="rId11"/>
    <p:sldId id="274" r:id="rId12"/>
  </p:sldIdLst>
  <p:sldSz cx="12192000" cy="6858000"/>
  <p:notesSz cx="6858000" cy="9144000"/>
  <p:embeddedFontLs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Calibri Light" panose="020F0302020204030204" pitchFamily="34" charset="0"/>
      <p:regular r:id="rId18"/>
      <p:italic r:id="rId19"/>
    </p:embeddedFont>
    <p:embeddedFont>
      <p:font typeface="DIN Next LT Pro" panose="020B0503020203050203" pitchFamily="34" charset="77"/>
      <p:regular r:id="rId20"/>
    </p:embeddedFont>
    <p:embeddedFont>
      <p:font typeface="DIN Next LT Pro Black" panose="020B0503020203050203" pitchFamily="34" charset="77"/>
      <p:bold r:id="rId21"/>
    </p:embeddedFont>
    <p:embeddedFont>
      <p:font typeface="DIN Next LT Pro Black Italic" panose="020B0503020203050203" pitchFamily="34" charset="77"/>
      <p:bold r:id="rId22"/>
      <p:italic r:id="rId23"/>
      <p:boldItalic r:id="rId24"/>
    </p:embeddedFont>
    <p:embeddedFont>
      <p:font typeface="DIN Next LT Pro Bold" panose="020B0503020203050203" pitchFamily="34" charset="77"/>
      <p:bold r:id="rId25"/>
    </p:embeddedFont>
    <p:embeddedFont>
      <p:font typeface="DIN Next LT Pro Heavy" panose="020B0503020203050203" pitchFamily="34" charset="77"/>
      <p:bold r:id="rId26"/>
    </p:embeddedFont>
    <p:embeddedFont>
      <p:font typeface="DIN Next LT Pro Heavy Italic" panose="020B0503020203050203" pitchFamily="34" charset="77"/>
      <p:bold r:id="rId27"/>
      <p:italic r:id="rId28"/>
      <p:boldItalic r:id="rId29"/>
    </p:embeddedFont>
    <p:embeddedFont>
      <p:font typeface="DIN Next LT Pro Medium" panose="020B0503020203050203" pitchFamily="34" charset="77"/>
      <p:regular r:id="rId30"/>
    </p:embeddedFont>
  </p:embeddedFontLst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5B5F"/>
    <a:srgbClr val="DC9E27"/>
    <a:srgbClr val="ABB3A5"/>
    <a:srgbClr val="7392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64"/>
    <p:restoredTop sz="96405"/>
  </p:normalViewPr>
  <p:slideViewPr>
    <p:cSldViewPr snapToGrid="0" snapToObjects="1">
      <p:cViewPr varScale="1">
        <p:scale>
          <a:sx n="131" d="100"/>
          <a:sy n="131" d="100"/>
        </p:scale>
        <p:origin x="103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font" Target="fonts/font1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font" Target="fonts/font15.fntdata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font" Target="fonts/font14.fntdata"/><Relationship Id="rId30" Type="http://schemas.openxmlformats.org/officeDocument/2006/relationships/font" Target="fonts/font17.fntdata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1" name="Shape 4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6" descr="Picture 6"/>
          <p:cNvPicPr>
            <a:picLocks noChangeAspect="1"/>
          </p:cNvPicPr>
          <p:nvPr/>
        </p:nvPicPr>
        <p:blipFill>
          <a:blip r:embed="rId2"/>
          <a:srcRect l="39044" t="9849" r="17115" b="418"/>
          <a:stretch>
            <a:fillRect/>
          </a:stretch>
        </p:blipFill>
        <p:spPr>
          <a:xfrm rot="16200000" flipH="1">
            <a:off x="9242386" y="3908385"/>
            <a:ext cx="2881619" cy="3017611"/>
          </a:xfrm>
          <a:prstGeom prst="rect">
            <a:avLst/>
          </a:prstGeom>
          <a:ln w="12700">
            <a:miter lim="400000"/>
          </a:ln>
        </p:spPr>
      </p:pic>
      <p:sp>
        <p:nvSpPr>
          <p:cNvPr id="32" name="Click to add your heading"/>
          <p:cNvSpPr txBox="1">
            <a:spLocks noGrp="1"/>
          </p:cNvSpPr>
          <p:nvPr>
            <p:ph type="title" hasCustomPrompt="1"/>
          </p:nvPr>
        </p:nvSpPr>
        <p:spPr>
          <a:xfrm>
            <a:off x="838200" y="365125"/>
            <a:ext cx="8335965" cy="1203793"/>
          </a:xfrm>
          <a:prstGeom prst="rect">
            <a:avLst/>
          </a:prstGeom>
        </p:spPr>
        <p:txBody>
          <a:bodyPr anchor="t"/>
          <a:lstStyle>
            <a:lvl1pPr>
              <a:defRPr sz="2800" baseline="0">
                <a:solidFill>
                  <a:srgbClr val="2E5B5F"/>
                </a:solidFill>
                <a:latin typeface="DIN Next LT Pro Heavy Italic" panose="020B0503020203050203" pitchFamily="34" charset="77"/>
                <a:ea typeface="Franklin Gothic Book"/>
                <a:cs typeface="Franklin Gothic Book"/>
                <a:sym typeface="Franklin Gothic Book"/>
              </a:defRPr>
            </a:lvl1pPr>
          </a:lstStyle>
          <a:p>
            <a:r>
              <a:rPr lang="en-US" dirty="0"/>
              <a:t>Website and Cloud Storage</a:t>
            </a:r>
            <a:br>
              <a:rPr lang="en-US" dirty="0"/>
            </a:br>
            <a:r>
              <a:rPr lang="en-US" dirty="0"/>
              <a:t>Site Web et stockage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nuage</a:t>
            </a:r>
            <a:br>
              <a:rPr lang="en-US" dirty="0"/>
            </a:br>
            <a:r>
              <a:rPr lang="en-US" dirty="0"/>
              <a:t>Sitio web y </a:t>
            </a:r>
            <a:r>
              <a:rPr lang="en-US" dirty="0" err="1"/>
              <a:t>almacenamiento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la </a:t>
            </a:r>
            <a:r>
              <a:rPr lang="en-US" dirty="0" err="1"/>
              <a:t>nube</a:t>
            </a:r>
            <a:endParaRPr dirty="0"/>
          </a:p>
        </p:txBody>
      </p:sp>
      <p:pic>
        <p:nvPicPr>
          <p:cNvPr id="33" name="Picture 7" descr="Picture 7"/>
          <p:cNvPicPr>
            <a:picLocks noChangeAspect="1"/>
          </p:cNvPicPr>
          <p:nvPr/>
        </p:nvPicPr>
        <p:blipFill>
          <a:blip r:embed="rId3"/>
          <a:srcRect b="26298"/>
          <a:stretch>
            <a:fillRect/>
          </a:stretch>
        </p:blipFill>
        <p:spPr>
          <a:xfrm>
            <a:off x="10855353" y="2626424"/>
            <a:ext cx="1336647" cy="1605152"/>
          </a:xfrm>
          <a:prstGeom prst="rect">
            <a:avLst/>
          </a:prstGeom>
          <a:ln w="12700">
            <a:miter lim="400000"/>
          </a:ln>
        </p:spPr>
      </p:pic>
      <p:sp>
        <p:nvSpPr>
          <p:cNvPr id="3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1612" y="6202462"/>
            <a:ext cx="5862553" cy="307777"/>
          </a:xfrm>
          <a:prstGeom prst="rect">
            <a:avLst/>
          </a:prstGeom>
        </p:spPr>
        <p:txBody>
          <a:bodyPr/>
          <a:lstStyle>
            <a:lvl1pPr>
              <a:defRPr sz="1400" baseline="0">
                <a:solidFill>
                  <a:srgbClr val="2E5B5F"/>
                </a:solidFill>
                <a:latin typeface="DIN Next LT Pro Medium" panose="020B0503020203050203" pitchFamily="34" charset="77"/>
              </a:defRPr>
            </a:lvl1pPr>
          </a:lstStyle>
          <a:p>
            <a:pPr algn="l"/>
            <a:r>
              <a:rPr lang="en-US" dirty="0"/>
              <a:t>2020 Annual General Meeting                                                                              </a:t>
            </a:r>
            <a:fld id="{86CB4B4D-7CA3-9044-876B-883B54F8677D}" type="slidenum">
              <a:rPr lang="en-US" smtClean="0"/>
              <a:pPr algn="l"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43" y="1910593"/>
            <a:ext cx="12171858" cy="4970477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937A43-6A6B-694F-928E-BC71CBD83D05}"/>
              </a:ext>
            </a:extLst>
          </p:cNvPr>
          <p:cNvSpPr/>
          <p:nvPr userDrawn="1"/>
        </p:nvSpPr>
        <p:spPr>
          <a:xfrm>
            <a:off x="-26750" y="649148"/>
            <a:ext cx="12218750" cy="1910862"/>
          </a:xfrm>
          <a:prstGeom prst="rect">
            <a:avLst/>
          </a:prstGeom>
          <a:solidFill>
            <a:srgbClr val="ABB3A5">
              <a:alpha val="36000"/>
            </a:srgbClr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7" name="TextBox 7">
            <a:extLst>
              <a:ext uri="{FF2B5EF4-FFF2-40B4-BE49-F238E27FC236}">
                <a16:creationId xmlns:a16="http://schemas.microsoft.com/office/drawing/2014/main" id="{68624248-353B-324A-88E3-2175281D8987}"/>
              </a:ext>
            </a:extLst>
          </p:cNvPr>
          <p:cNvSpPr txBox="1"/>
          <p:nvPr userDrawn="1"/>
        </p:nvSpPr>
        <p:spPr>
          <a:xfrm>
            <a:off x="927774" y="950554"/>
            <a:ext cx="11311119" cy="1308050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 algn="l">
              <a:defRPr sz="2800" b="1"/>
            </a:pPr>
            <a:r>
              <a:rPr lang="en-US" sz="2300" b="1" i="0" dirty="0">
                <a:solidFill>
                  <a:srgbClr val="2E5B5F"/>
                </a:solidFill>
                <a:latin typeface="DIN Next LT Pro Heavy" panose="020B0503020203050203" pitchFamily="34" charset="77"/>
              </a:rPr>
              <a:t>Annual General Meeting / Assemblée </a:t>
            </a:r>
            <a:r>
              <a:rPr lang="en-US" sz="2300" b="1" i="0" dirty="0" err="1">
                <a:solidFill>
                  <a:srgbClr val="2E5B5F"/>
                </a:solidFill>
                <a:latin typeface="DIN Next LT Pro Heavy" panose="020B0503020203050203" pitchFamily="34" charset="77"/>
              </a:rPr>
              <a:t>générale</a:t>
            </a:r>
            <a:r>
              <a:rPr lang="en-US" sz="2300" b="1" i="0" dirty="0">
                <a:solidFill>
                  <a:srgbClr val="2E5B5F"/>
                </a:solidFill>
                <a:latin typeface="DIN Next LT Pro Heavy" panose="020B0503020203050203" pitchFamily="34" charset="77"/>
              </a:rPr>
              <a:t> </a:t>
            </a:r>
            <a:r>
              <a:rPr lang="en-US" sz="2300" b="1" i="0" dirty="0" err="1">
                <a:solidFill>
                  <a:srgbClr val="2E5B5F"/>
                </a:solidFill>
                <a:latin typeface="DIN Next LT Pro Heavy" panose="020B0503020203050203" pitchFamily="34" charset="77"/>
              </a:rPr>
              <a:t>annuelle</a:t>
            </a:r>
            <a:r>
              <a:rPr lang="en-US" sz="2300" b="1" i="0" dirty="0">
                <a:solidFill>
                  <a:srgbClr val="2E5B5F"/>
                </a:solidFill>
                <a:latin typeface="DIN Next LT Pro Heavy" panose="020B0503020203050203" pitchFamily="34" charset="77"/>
              </a:rPr>
              <a:t> / </a:t>
            </a:r>
            <a:r>
              <a:rPr lang="en-US" sz="2300" b="1" i="0" dirty="0" err="1">
                <a:solidFill>
                  <a:srgbClr val="2E5B5F"/>
                </a:solidFill>
                <a:latin typeface="DIN Next LT Pro Heavy" panose="020B0503020203050203" pitchFamily="34" charset="77"/>
              </a:rPr>
              <a:t>Reunión</a:t>
            </a:r>
            <a:r>
              <a:rPr lang="en-US" sz="2300" b="1" i="0" dirty="0">
                <a:solidFill>
                  <a:srgbClr val="2E5B5F"/>
                </a:solidFill>
                <a:latin typeface="DIN Next LT Pro Heavy" panose="020B0503020203050203" pitchFamily="34" charset="77"/>
              </a:rPr>
              <a:t> general </a:t>
            </a:r>
            <a:r>
              <a:rPr lang="en-US" sz="2300" b="1" i="0" dirty="0" err="1">
                <a:solidFill>
                  <a:srgbClr val="2E5B5F"/>
                </a:solidFill>
                <a:latin typeface="DIN Next LT Pro Heavy" panose="020B0503020203050203" pitchFamily="34" charset="77"/>
              </a:rPr>
              <a:t>anual</a:t>
            </a:r>
            <a:endParaRPr lang="en-US" sz="2300" b="1" i="0" dirty="0">
              <a:solidFill>
                <a:srgbClr val="2E5B5F"/>
              </a:solidFill>
              <a:latin typeface="DIN Next LT Pro Heavy" panose="020B0503020203050203" pitchFamily="34" charset="77"/>
            </a:endParaRPr>
          </a:p>
          <a:p>
            <a:pPr algn="l">
              <a:defRPr sz="2000"/>
            </a:pPr>
            <a:r>
              <a:rPr lang="en-US" sz="1600" b="0" i="0" dirty="0">
                <a:solidFill>
                  <a:srgbClr val="2E5B5F"/>
                </a:solidFill>
                <a:latin typeface="DIN Next LT Pro" panose="020B0503020203050203" pitchFamily="34" charset="77"/>
              </a:rPr>
              <a:t>October 7/ </a:t>
            </a:r>
            <a:r>
              <a:rPr lang="en-US" sz="1600" b="0" i="0" dirty="0" err="1">
                <a:solidFill>
                  <a:srgbClr val="2E5B5F"/>
                </a:solidFill>
                <a:latin typeface="DIN Next LT Pro" panose="020B0503020203050203" pitchFamily="34" charset="77"/>
              </a:rPr>
              <a:t>septembre</a:t>
            </a:r>
            <a:r>
              <a:rPr lang="en-US" sz="1600" b="0" i="0" dirty="0">
                <a:solidFill>
                  <a:srgbClr val="2E5B5F"/>
                </a:solidFill>
                <a:latin typeface="DIN Next LT Pro" panose="020B0503020203050203" pitchFamily="34" charset="77"/>
              </a:rPr>
              <a:t> / </a:t>
            </a:r>
            <a:r>
              <a:rPr lang="en-US" sz="1600" b="0" i="0" dirty="0" err="1">
                <a:solidFill>
                  <a:srgbClr val="2E5B5F"/>
                </a:solidFill>
                <a:latin typeface="DIN Next LT Pro" panose="020B0503020203050203" pitchFamily="34" charset="77"/>
              </a:rPr>
              <a:t>octobre</a:t>
            </a:r>
            <a:r>
              <a:rPr lang="en-US" sz="1600" b="0" i="0" dirty="0">
                <a:solidFill>
                  <a:srgbClr val="2E5B5F"/>
                </a:solidFill>
                <a:latin typeface="DIN Next LT Pro" panose="020B0503020203050203" pitchFamily="34" charset="77"/>
              </a:rPr>
              <a:t> 2022  9:45 to/</a:t>
            </a:r>
            <a:r>
              <a:rPr lang="en-US" sz="1600" b="0" i="0" dirty="0" err="1">
                <a:solidFill>
                  <a:srgbClr val="2E5B5F"/>
                </a:solidFill>
                <a:latin typeface="DIN Next LT Pro" panose="020B0503020203050203" pitchFamily="34" charset="77"/>
              </a:rPr>
              <a:t>à</a:t>
            </a:r>
            <a:r>
              <a:rPr lang="en-US" sz="1600" b="0" i="0" dirty="0">
                <a:solidFill>
                  <a:srgbClr val="2E5B5F"/>
                </a:solidFill>
                <a:latin typeface="DIN Next LT Pro" panose="020B0503020203050203" pitchFamily="34" charset="77"/>
              </a:rPr>
              <a:t> 17:45  Madrid, Spain</a:t>
            </a:r>
            <a:endParaRPr lang="en-US" sz="1200" b="0" i="0" dirty="0">
              <a:solidFill>
                <a:srgbClr val="2E5B5F"/>
              </a:solidFill>
              <a:latin typeface="DIN Next LT Pro" panose="020B0503020203050203" pitchFamily="34" charset="77"/>
            </a:endParaRPr>
          </a:p>
          <a:p>
            <a:pPr algn="l">
              <a:defRPr b="1"/>
            </a:pPr>
            <a:endParaRPr lang="en-US" sz="1200" dirty="0">
              <a:solidFill>
                <a:srgbClr val="2E5B5F"/>
              </a:solidFill>
            </a:endParaRPr>
          </a:p>
          <a:p>
            <a:pPr algn="l">
              <a:defRPr sz="2800" b="1"/>
            </a:pPr>
            <a:r>
              <a:rPr lang="en-US" sz="2800" b="1" i="0" dirty="0">
                <a:solidFill>
                  <a:srgbClr val="2E5B5F"/>
                </a:solidFill>
                <a:latin typeface="DIN Next LT Pro Heavy" panose="020B0503020203050203" pitchFamily="34" charset="77"/>
              </a:rPr>
              <a:t>Bureau Reports / Rapports du Bureau / </a:t>
            </a:r>
            <a:r>
              <a:rPr lang="en-US" sz="2800" b="1" i="0" dirty="0" err="1">
                <a:solidFill>
                  <a:srgbClr val="2E5B5F"/>
                </a:solidFill>
                <a:latin typeface="DIN Next LT Pro Heavy" panose="020B0503020203050203" pitchFamily="34" charset="77"/>
              </a:rPr>
              <a:t>Informes</a:t>
            </a:r>
            <a:r>
              <a:rPr lang="en-US" sz="2800" b="1" i="0" dirty="0">
                <a:solidFill>
                  <a:srgbClr val="2E5B5F"/>
                </a:solidFill>
                <a:latin typeface="DIN Next LT Pro Heavy" panose="020B0503020203050203" pitchFamily="34" charset="77"/>
              </a:rPr>
              <a:t> de la </a:t>
            </a:r>
            <a:r>
              <a:rPr lang="en-US" sz="2800" b="1" i="0" dirty="0" err="1">
                <a:solidFill>
                  <a:srgbClr val="2E5B5F"/>
                </a:solidFill>
                <a:latin typeface="DIN Next LT Pro Heavy" panose="020B0503020203050203" pitchFamily="34" charset="77"/>
              </a:rPr>
              <a:t>oficina</a:t>
            </a:r>
            <a:endParaRPr lang="en-US" sz="2800" b="1" i="0" dirty="0">
              <a:solidFill>
                <a:srgbClr val="2E5B5F"/>
              </a:solidFill>
              <a:latin typeface="DIN Next LT Pro Heavy" panose="020B0503020203050203" pitchFamily="34" charset="7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29A096-EC45-6048-8933-5A2432FDD233}"/>
              </a:ext>
            </a:extLst>
          </p:cNvPr>
          <p:cNvSpPr txBox="1"/>
          <p:nvPr userDrawn="1"/>
        </p:nvSpPr>
        <p:spPr>
          <a:xfrm>
            <a:off x="4899259" y="-664143"/>
            <a:ext cx="92396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</p:sldLayoutIdLst>
  <p:transition spd="med"/>
  <p:txStyles>
    <p:titleStyle>
      <a:lvl1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23900" marR="0" indent="-2667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34439" marR="0" indent="-320039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ACF0230-2389-E642-8700-BE00DBD074DC}"/>
              </a:ext>
            </a:extLst>
          </p:cNvPr>
          <p:cNvSpPr txBox="1"/>
          <p:nvPr/>
        </p:nvSpPr>
        <p:spPr>
          <a:xfrm>
            <a:off x="924127" y="3200400"/>
            <a:ext cx="6177330" cy="80021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1" u="none" strike="noStrike" cap="none" spc="0" normalizeH="0" baseline="0" dirty="0">
                <a:ln>
                  <a:noFill/>
                </a:ln>
                <a:solidFill>
                  <a:srgbClr val="2E5B5F"/>
                </a:solidFill>
                <a:effectLst/>
                <a:uFillTx/>
                <a:latin typeface="DIN Next LT Pro Heavy" panose="020B0503020203050203" pitchFamily="34" charset="77"/>
                <a:sym typeface="Calibri"/>
              </a:rPr>
              <a:t>Elizabeth Brabec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b="1" dirty="0">
                <a:solidFill>
                  <a:srgbClr val="2E5B5F"/>
                </a:solidFill>
                <a:latin typeface="DIN Next LT Pro Bold" panose="020B0503020203050203" pitchFamily="34" charset="77"/>
              </a:rPr>
              <a:t>Secretary General / </a:t>
            </a:r>
            <a:r>
              <a:rPr lang="en-US" b="1" dirty="0" err="1">
                <a:solidFill>
                  <a:srgbClr val="2E5B5F"/>
                </a:solidFill>
                <a:latin typeface="DIN Next LT Pro Bold" panose="020B0503020203050203" pitchFamily="34" charset="77"/>
              </a:rPr>
              <a:t>secrétaire</a:t>
            </a:r>
            <a:r>
              <a:rPr lang="en-US" b="1" dirty="0">
                <a:solidFill>
                  <a:srgbClr val="2E5B5F"/>
                </a:solidFill>
                <a:latin typeface="DIN Next LT Pro Bold" panose="020B0503020203050203" pitchFamily="34" charset="77"/>
              </a:rPr>
              <a:t> general / </a:t>
            </a:r>
            <a:r>
              <a:rPr lang="en-US" b="1" dirty="0" err="1">
                <a:solidFill>
                  <a:srgbClr val="2E5B5F"/>
                </a:solidFill>
                <a:latin typeface="DIN Next LT Pro Bold" panose="020B0503020203050203" pitchFamily="34" charset="77"/>
              </a:rPr>
              <a:t>Secretaria</a:t>
            </a:r>
            <a:r>
              <a:rPr lang="en-US" b="1" dirty="0">
                <a:solidFill>
                  <a:srgbClr val="2E5B5F"/>
                </a:solidFill>
                <a:latin typeface="DIN Next LT Pro Bold" panose="020B0503020203050203" pitchFamily="34" charset="77"/>
              </a:rPr>
              <a:t> general</a:t>
            </a:r>
            <a:endParaRPr kumimoji="0" lang="en-US" sz="1800" b="1" u="none" strike="noStrike" cap="none" spc="0" normalizeH="0" baseline="0" dirty="0">
              <a:ln>
                <a:noFill/>
              </a:ln>
              <a:solidFill>
                <a:srgbClr val="2E5B5F"/>
              </a:solidFill>
              <a:effectLst/>
              <a:uFillTx/>
              <a:latin typeface="DIN Next LT Pro Bold" panose="020B0503020203050203" pitchFamily="34" charset="77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34425588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820A49-2AD0-C44D-B3E8-940D89A92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469221" cy="841105"/>
          </a:xfrm>
        </p:spPr>
        <p:txBody>
          <a:bodyPr/>
          <a:lstStyle/>
          <a:p>
            <a:r>
              <a:rPr lang="en-US" sz="2400" dirty="0"/>
              <a:t>Open Source Archiving / </a:t>
            </a:r>
            <a:r>
              <a:rPr lang="en-US" sz="2400" dirty="0" err="1"/>
              <a:t>Archivage</a:t>
            </a:r>
            <a:r>
              <a:rPr lang="en-US" sz="2400" dirty="0"/>
              <a:t> Open Source / </a:t>
            </a:r>
            <a:r>
              <a:rPr lang="en-US" sz="2400" dirty="0" err="1"/>
              <a:t>Archivado</a:t>
            </a:r>
            <a:r>
              <a:rPr lang="en-US" sz="2400" dirty="0"/>
              <a:t> de </a:t>
            </a:r>
            <a:r>
              <a:rPr lang="en-US" sz="2400" dirty="0" err="1"/>
              <a:t>código</a:t>
            </a:r>
            <a:r>
              <a:rPr lang="en-US" sz="2400" dirty="0"/>
              <a:t> </a:t>
            </a:r>
            <a:r>
              <a:rPr lang="en-US" sz="2400" dirty="0" err="1"/>
              <a:t>abierto</a:t>
            </a:r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2423831-6D51-C5E1-6F2A-853F03317C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206230"/>
            <a:ext cx="7772400" cy="4731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920148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7292F-4962-D948-B1DC-1BC14ABEF8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 Plan for 2023</a:t>
            </a:r>
            <a:br>
              <a:rPr lang="en-US" dirty="0"/>
            </a:br>
            <a:r>
              <a:rPr lang="en-US" dirty="0"/>
              <a:t>Plan de travail pour 2023</a:t>
            </a:r>
            <a:br>
              <a:rPr lang="en-US" dirty="0"/>
            </a:br>
            <a:r>
              <a:rPr lang="en-US" dirty="0"/>
              <a:t>Plan de </a:t>
            </a:r>
            <a:r>
              <a:rPr lang="en-US" dirty="0" err="1"/>
              <a:t>trabajo</a:t>
            </a:r>
            <a:r>
              <a:rPr lang="en-US" dirty="0"/>
              <a:t> para 2023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FEE3E9E-9BE8-754F-84AE-7AAEF33A4D70}"/>
              </a:ext>
            </a:extLst>
          </p:cNvPr>
          <p:cNvSpPr txBox="1"/>
          <p:nvPr/>
        </p:nvSpPr>
        <p:spPr>
          <a:xfrm>
            <a:off x="838200" y="1838528"/>
            <a:ext cx="9687128" cy="1323437"/>
          </a:xfrm>
          <a:prstGeom prst="rect">
            <a:avLst/>
          </a:prstGeom>
          <a:solidFill>
            <a:srgbClr val="2E5B5F">
              <a:alpha val="34118"/>
            </a:srgb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/>
              <a:t>functional website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archive more past documents created by the committee e.g. past Annual Meeting materials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staffing needs: for social media, communications team open position, GIS, website, etc.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Move forward with collaborative initiatives such as the Fire Resolution for GA 2023, Aerial/Space Imaging, and review of cultural landscapes inscribed on the World Heritage List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E4F775B-3ED9-D74F-A21B-96E8887AD3EB}"/>
              </a:ext>
            </a:extLst>
          </p:cNvPr>
          <p:cNvSpPr txBox="1"/>
          <p:nvPr/>
        </p:nvSpPr>
        <p:spPr>
          <a:xfrm>
            <a:off x="838200" y="3323617"/>
            <a:ext cx="9687128" cy="1323437"/>
          </a:xfrm>
          <a:prstGeom prst="rect">
            <a:avLst/>
          </a:prstGeom>
          <a:solidFill>
            <a:srgbClr val="ABB3A5">
              <a:alpha val="49412"/>
            </a:srgb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/>
              <a:t>site web </a:t>
            </a:r>
            <a:r>
              <a:rPr lang="en-US" sz="1600" dirty="0" err="1"/>
              <a:t>fonctionnel</a:t>
            </a:r>
            <a:endParaRPr lang="en-US" sz="160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archiver plus de documents </a:t>
            </a:r>
            <a:r>
              <a:rPr lang="en-US" sz="1600" dirty="0" err="1"/>
              <a:t>antérieurs</a:t>
            </a:r>
            <a:r>
              <a:rPr lang="en-US" sz="1600" dirty="0"/>
              <a:t> </a:t>
            </a:r>
            <a:r>
              <a:rPr lang="en-US" sz="1600" dirty="0" err="1"/>
              <a:t>créés</a:t>
            </a:r>
            <a:r>
              <a:rPr lang="en-US" sz="1600" dirty="0"/>
              <a:t> par le </a:t>
            </a:r>
            <a:r>
              <a:rPr lang="en-US" sz="1600" dirty="0" err="1"/>
              <a:t>comité</a:t>
            </a:r>
            <a:r>
              <a:rPr lang="en-US" sz="1600" dirty="0"/>
              <a:t>, par ex. documents de </a:t>
            </a:r>
            <a:r>
              <a:rPr lang="en-US" sz="1600" dirty="0" err="1"/>
              <a:t>l'assemblée</a:t>
            </a:r>
            <a:r>
              <a:rPr lang="en-US" sz="1600" dirty="0"/>
              <a:t> </a:t>
            </a:r>
            <a:r>
              <a:rPr lang="en-US" sz="1600" dirty="0" err="1"/>
              <a:t>annuelle</a:t>
            </a:r>
            <a:r>
              <a:rPr lang="en-US" sz="1600" dirty="0"/>
              <a:t> passée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err="1"/>
              <a:t>Besoins</a:t>
            </a:r>
            <a:r>
              <a:rPr lang="en-US" sz="1600" dirty="0"/>
              <a:t> </a:t>
            </a:r>
            <a:r>
              <a:rPr lang="en-US" sz="1600" dirty="0" err="1"/>
              <a:t>en</a:t>
            </a:r>
            <a:r>
              <a:rPr lang="en-US" sz="1600" dirty="0"/>
              <a:t> personnel : pour les </a:t>
            </a:r>
            <a:r>
              <a:rPr lang="en-US" sz="1600" dirty="0" err="1"/>
              <a:t>médias</a:t>
            </a:r>
            <a:r>
              <a:rPr lang="en-US" sz="1600" dirty="0"/>
              <a:t> </a:t>
            </a:r>
            <a:r>
              <a:rPr lang="en-US" sz="1600" dirty="0" err="1"/>
              <a:t>sociaux</a:t>
            </a:r>
            <a:r>
              <a:rPr lang="en-US" sz="1600" dirty="0"/>
              <a:t>, poste vacant pour </a:t>
            </a:r>
            <a:r>
              <a:rPr lang="en-US" sz="1600" dirty="0" err="1"/>
              <a:t>l'équipe</a:t>
            </a:r>
            <a:r>
              <a:rPr lang="en-US" sz="1600" dirty="0"/>
              <a:t> de communication, </a:t>
            </a:r>
            <a:r>
              <a:rPr lang="en-US" sz="1600" dirty="0" err="1"/>
              <a:t>autres</a:t>
            </a:r>
            <a:r>
              <a:rPr lang="en-US" sz="1600" dirty="0"/>
              <a:t> 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Aller de </a:t>
            </a:r>
            <a:r>
              <a:rPr lang="en-US" sz="1600" dirty="0" err="1"/>
              <a:t>l'avant</a:t>
            </a:r>
            <a:r>
              <a:rPr lang="en-US" sz="1600" dirty="0"/>
              <a:t> avec des initiatives de collaboration </a:t>
            </a:r>
            <a:r>
              <a:rPr lang="en-US" sz="1600" dirty="0" err="1"/>
              <a:t>telles</a:t>
            </a:r>
            <a:r>
              <a:rPr lang="en-US" sz="1600" dirty="0"/>
              <a:t> que la </a:t>
            </a:r>
            <a:r>
              <a:rPr lang="en-US" sz="1600" dirty="0" err="1"/>
              <a:t>résolution</a:t>
            </a:r>
            <a:r>
              <a:rPr lang="en-US" sz="1600" dirty="0"/>
              <a:t> sur les </a:t>
            </a:r>
            <a:r>
              <a:rPr lang="en-US" sz="1600" dirty="0" err="1"/>
              <a:t>incendies</a:t>
            </a:r>
            <a:r>
              <a:rPr lang="en-US" sz="1600" dirty="0"/>
              <a:t> pour </a:t>
            </a:r>
            <a:r>
              <a:rPr lang="en-US" sz="1600" dirty="0" err="1"/>
              <a:t>l'AG</a:t>
            </a:r>
            <a:r>
              <a:rPr lang="en-US" sz="1600" dirty="0"/>
              <a:t> 2023, </a:t>
            </a:r>
            <a:r>
              <a:rPr lang="en-US" sz="1600" dirty="0" err="1"/>
              <a:t>l'imagerie</a:t>
            </a:r>
            <a:r>
              <a:rPr lang="en-US" sz="1600" dirty="0"/>
              <a:t> </a:t>
            </a:r>
            <a:r>
              <a:rPr lang="en-US" sz="1600" dirty="0" err="1"/>
              <a:t>aérienne</a:t>
            </a:r>
            <a:r>
              <a:rPr lang="en-US" sz="1600" dirty="0"/>
              <a:t>/</a:t>
            </a:r>
            <a:r>
              <a:rPr lang="en-US" sz="1600" dirty="0" err="1"/>
              <a:t>spatiale</a:t>
            </a:r>
            <a:r>
              <a:rPr lang="en-US" sz="1600" dirty="0"/>
              <a:t> et </a:t>
            </a:r>
            <a:r>
              <a:rPr lang="en-US" sz="1600" dirty="0" err="1"/>
              <a:t>l'examen</a:t>
            </a:r>
            <a:r>
              <a:rPr lang="en-US" sz="1600" dirty="0"/>
              <a:t> des </a:t>
            </a:r>
            <a:r>
              <a:rPr lang="en-US" sz="1600" dirty="0" err="1"/>
              <a:t>paysages</a:t>
            </a:r>
            <a:r>
              <a:rPr lang="en-US" sz="1600" dirty="0"/>
              <a:t> </a:t>
            </a:r>
            <a:r>
              <a:rPr lang="en-US" sz="1600" dirty="0" err="1"/>
              <a:t>culturels</a:t>
            </a:r>
            <a:r>
              <a:rPr lang="en-US" sz="1600" dirty="0"/>
              <a:t> </a:t>
            </a:r>
            <a:r>
              <a:rPr lang="en-US" sz="1600" dirty="0" err="1"/>
              <a:t>inscrits</a:t>
            </a:r>
            <a:r>
              <a:rPr lang="en-US" sz="1600" dirty="0"/>
              <a:t> sur la </a:t>
            </a:r>
            <a:r>
              <a:rPr lang="en-US" sz="1600" dirty="0" err="1"/>
              <a:t>Liste</a:t>
            </a:r>
            <a:r>
              <a:rPr lang="en-US" sz="1600" dirty="0"/>
              <a:t> du </a:t>
            </a:r>
            <a:r>
              <a:rPr lang="en-US" sz="1600" dirty="0" err="1"/>
              <a:t>patrimoine</a:t>
            </a:r>
            <a:r>
              <a:rPr lang="en-US" sz="1600" dirty="0"/>
              <a:t> </a:t>
            </a:r>
            <a:r>
              <a:rPr lang="en-US" sz="1600" dirty="0" err="1"/>
              <a:t>mondial</a:t>
            </a:r>
            <a:endParaRPr lang="en-US" sz="1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D17123-B089-7442-9933-0C2405E01F03}"/>
              </a:ext>
            </a:extLst>
          </p:cNvPr>
          <p:cNvSpPr txBox="1"/>
          <p:nvPr/>
        </p:nvSpPr>
        <p:spPr>
          <a:xfrm>
            <a:off x="838200" y="4808706"/>
            <a:ext cx="9687128" cy="1323437"/>
          </a:xfrm>
          <a:prstGeom prst="rect">
            <a:avLst/>
          </a:prstGeom>
          <a:solidFill>
            <a:srgbClr val="DC9E27">
              <a:alpha val="50196"/>
            </a:srgb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/>
              <a:t>sitio web </a:t>
            </a:r>
            <a:r>
              <a:rPr lang="en-US" sz="1600" dirty="0" err="1"/>
              <a:t>funcional</a:t>
            </a:r>
            <a:endParaRPr lang="en-US" sz="160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 err="1"/>
              <a:t>Archivar</a:t>
            </a:r>
            <a:r>
              <a:rPr lang="en-US" sz="1600" dirty="0"/>
              <a:t> </a:t>
            </a:r>
            <a:r>
              <a:rPr lang="en-US" sz="1600" dirty="0" err="1"/>
              <a:t>más</a:t>
            </a:r>
            <a:r>
              <a:rPr lang="en-US" sz="1600" dirty="0"/>
              <a:t> </a:t>
            </a:r>
            <a:r>
              <a:rPr lang="en-US" sz="1600" dirty="0" err="1"/>
              <a:t>documentos</a:t>
            </a:r>
            <a:r>
              <a:rPr lang="en-US" sz="1600" dirty="0"/>
              <a:t> </a:t>
            </a:r>
            <a:r>
              <a:rPr lang="en-US" sz="1600" dirty="0" err="1"/>
              <a:t>anteriores</a:t>
            </a:r>
            <a:r>
              <a:rPr lang="en-US" sz="1600" dirty="0"/>
              <a:t> </a:t>
            </a:r>
            <a:r>
              <a:rPr lang="en-US" sz="1600" dirty="0" err="1"/>
              <a:t>creados</a:t>
            </a:r>
            <a:r>
              <a:rPr lang="en-US" sz="1600" dirty="0"/>
              <a:t> por el </a:t>
            </a:r>
            <a:r>
              <a:rPr lang="en-US" sz="1600" dirty="0" err="1"/>
              <a:t>comité</a:t>
            </a:r>
            <a:r>
              <a:rPr lang="en-US" sz="1600" dirty="0"/>
              <a:t>, p. </a:t>
            </a:r>
            <a:r>
              <a:rPr lang="en-US" sz="1600" dirty="0" err="1"/>
              <a:t>ej</a:t>
            </a:r>
            <a:r>
              <a:rPr lang="en-US" sz="1600" dirty="0"/>
              <a:t>. </a:t>
            </a:r>
            <a:r>
              <a:rPr lang="en-US" sz="1600" dirty="0" err="1"/>
              <a:t>materiales</a:t>
            </a:r>
            <a:r>
              <a:rPr lang="en-US" sz="1600" dirty="0"/>
              <a:t> de la </a:t>
            </a:r>
            <a:r>
              <a:rPr lang="en-US" sz="1600" dirty="0" err="1"/>
              <a:t>reunión</a:t>
            </a:r>
            <a:r>
              <a:rPr lang="en-US" sz="1600" dirty="0"/>
              <a:t> </a:t>
            </a:r>
            <a:r>
              <a:rPr lang="en-US" sz="1600" dirty="0" err="1"/>
              <a:t>anual</a:t>
            </a:r>
            <a:r>
              <a:rPr lang="en-US" sz="1600" dirty="0"/>
              <a:t> </a:t>
            </a:r>
            <a:r>
              <a:rPr lang="en-US" sz="1600" dirty="0" err="1"/>
              <a:t>pasada</a:t>
            </a:r>
            <a:endParaRPr lang="en-US" sz="160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 err="1"/>
              <a:t>necesidades</a:t>
            </a:r>
            <a:r>
              <a:rPr lang="en-US" sz="1600" dirty="0"/>
              <a:t> de personal: para redes </a:t>
            </a:r>
            <a:r>
              <a:rPr lang="en-US" sz="1600" dirty="0" err="1"/>
              <a:t>sociales</a:t>
            </a:r>
            <a:r>
              <a:rPr lang="en-US" sz="1600" dirty="0"/>
              <a:t>, </a:t>
            </a:r>
            <a:r>
              <a:rPr lang="en-US" sz="1600" dirty="0" err="1"/>
              <a:t>puestos</a:t>
            </a:r>
            <a:r>
              <a:rPr lang="en-US" sz="1600" dirty="0"/>
              <a:t> </a:t>
            </a:r>
            <a:r>
              <a:rPr lang="en-US" sz="1600" dirty="0" err="1"/>
              <a:t>vacantes</a:t>
            </a:r>
            <a:r>
              <a:rPr lang="en-US" sz="1600" dirty="0"/>
              <a:t> del </a:t>
            </a:r>
            <a:r>
              <a:rPr lang="en-US" sz="1600" dirty="0" err="1"/>
              <a:t>equipo</a:t>
            </a:r>
            <a:r>
              <a:rPr lang="en-US" sz="1600" dirty="0"/>
              <a:t> de </a:t>
            </a:r>
            <a:r>
              <a:rPr lang="en-US" sz="1600" dirty="0" err="1"/>
              <a:t>comunicaciones</a:t>
            </a:r>
            <a:r>
              <a:rPr lang="en-US" sz="1600" dirty="0"/>
              <a:t>, </a:t>
            </a:r>
            <a:r>
              <a:rPr lang="en-US" sz="1600" dirty="0" err="1"/>
              <a:t>otros</a:t>
            </a:r>
            <a:r>
              <a:rPr lang="en-US" sz="1600" dirty="0"/>
              <a:t>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err="1"/>
              <a:t>Avanzar</a:t>
            </a:r>
            <a:r>
              <a:rPr lang="en-US" sz="1600" dirty="0"/>
              <a:t> con </a:t>
            </a:r>
            <a:r>
              <a:rPr lang="en-US" sz="1600" dirty="0" err="1"/>
              <a:t>iniciativas</a:t>
            </a:r>
            <a:r>
              <a:rPr lang="en-US" sz="1600" dirty="0"/>
              <a:t> de </a:t>
            </a:r>
            <a:r>
              <a:rPr lang="en-US" sz="1600" dirty="0" err="1"/>
              <a:t>colaboración</a:t>
            </a:r>
            <a:r>
              <a:rPr lang="en-US" sz="1600" dirty="0"/>
              <a:t> </a:t>
            </a:r>
            <a:r>
              <a:rPr lang="en-US" sz="1600" dirty="0" err="1"/>
              <a:t>como</a:t>
            </a:r>
            <a:r>
              <a:rPr lang="en-US" sz="1600" dirty="0"/>
              <a:t> la </a:t>
            </a:r>
            <a:r>
              <a:rPr lang="en-US" sz="1600" dirty="0" err="1"/>
              <a:t>Resolución</a:t>
            </a:r>
            <a:r>
              <a:rPr lang="en-US" sz="1600" dirty="0"/>
              <a:t> de </a:t>
            </a:r>
            <a:r>
              <a:rPr lang="en-US" sz="1600" dirty="0" err="1"/>
              <a:t>incendios</a:t>
            </a:r>
            <a:r>
              <a:rPr lang="en-US" sz="1600" dirty="0"/>
              <a:t> para la AG 2023, </a:t>
            </a:r>
            <a:r>
              <a:rPr lang="en-US" sz="1600" dirty="0" err="1"/>
              <a:t>Imágenes</a:t>
            </a:r>
            <a:r>
              <a:rPr lang="en-US" sz="1600" dirty="0"/>
              <a:t> </a:t>
            </a:r>
            <a:r>
              <a:rPr lang="en-US" sz="1600" dirty="0" err="1"/>
              <a:t>aéreas</a:t>
            </a:r>
            <a:r>
              <a:rPr lang="en-US" sz="1600" dirty="0"/>
              <a:t>/</a:t>
            </a:r>
            <a:r>
              <a:rPr lang="en-US" sz="1600" dirty="0" err="1"/>
              <a:t>espaciales</a:t>
            </a:r>
            <a:r>
              <a:rPr lang="en-US" sz="1600" dirty="0"/>
              <a:t> y </a:t>
            </a:r>
            <a:r>
              <a:rPr lang="en-US" sz="1600" dirty="0" err="1"/>
              <a:t>revisión</a:t>
            </a:r>
            <a:r>
              <a:rPr lang="en-US" sz="1600" dirty="0"/>
              <a:t> de </a:t>
            </a:r>
            <a:r>
              <a:rPr lang="en-US" sz="1600" dirty="0" err="1"/>
              <a:t>paisajes</a:t>
            </a:r>
            <a:r>
              <a:rPr lang="en-US" sz="1600" dirty="0"/>
              <a:t> </a:t>
            </a:r>
            <a:r>
              <a:rPr lang="en-US" sz="1600" dirty="0" err="1"/>
              <a:t>culturales</a:t>
            </a:r>
            <a:r>
              <a:rPr lang="en-US" sz="1600" dirty="0"/>
              <a:t> </a:t>
            </a:r>
            <a:r>
              <a:rPr lang="en-US" sz="1600" dirty="0" err="1"/>
              <a:t>inscritos</a:t>
            </a:r>
            <a:r>
              <a:rPr lang="en-US" sz="1600" dirty="0"/>
              <a:t> </a:t>
            </a:r>
            <a:r>
              <a:rPr lang="en-US" sz="1600" dirty="0" err="1"/>
              <a:t>en</a:t>
            </a:r>
            <a:r>
              <a:rPr lang="en-US" sz="1600" dirty="0"/>
              <a:t> la Lista del </a:t>
            </a:r>
            <a:r>
              <a:rPr lang="en-US" sz="1600" dirty="0" err="1"/>
              <a:t>Patrimonio</a:t>
            </a:r>
            <a:r>
              <a:rPr lang="en-US" sz="1600" dirty="0"/>
              <a:t> Mundial</a:t>
            </a:r>
          </a:p>
        </p:txBody>
      </p:sp>
    </p:spTree>
    <p:extLst>
      <p:ext uri="{BB962C8B-B14F-4D97-AF65-F5344CB8AC3E}">
        <p14:creationId xmlns:p14="http://schemas.microsoft.com/office/powerpoint/2010/main" val="2718370656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89CB9-37FD-8F45-8841-82EC675D6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144328" cy="510364"/>
          </a:xfrm>
        </p:spPr>
        <p:txBody>
          <a:bodyPr/>
          <a:lstStyle/>
          <a:p>
            <a:r>
              <a:rPr lang="en-US" sz="2400" dirty="0"/>
              <a:t>Accomplishments</a:t>
            </a:r>
            <a:r>
              <a:rPr lang="en-US" sz="2400" b="1" dirty="0"/>
              <a:t>/ </a:t>
            </a:r>
            <a:r>
              <a:rPr lang="en-US" sz="2400" dirty="0" err="1"/>
              <a:t>Réalisations</a:t>
            </a:r>
            <a:r>
              <a:rPr lang="en-US" sz="2400" dirty="0"/>
              <a:t> / </a:t>
            </a:r>
            <a:r>
              <a:rPr lang="en-US" sz="2400" dirty="0" err="1"/>
              <a:t>logros</a:t>
            </a:r>
            <a:endParaRPr lang="en-US" sz="2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0E39B7-EB0F-AE47-9CD4-FB9D2D6A0D47}"/>
              </a:ext>
            </a:extLst>
          </p:cNvPr>
          <p:cNvSpPr txBox="1"/>
          <p:nvPr/>
        </p:nvSpPr>
        <p:spPr>
          <a:xfrm>
            <a:off x="838200" y="875490"/>
            <a:ext cx="10515600" cy="424731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R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dirty="0"/>
              <a:t>Three major accomplishments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dirty="0"/>
              <a:t>Membership survey 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dirty="0"/>
              <a:t>Symposium event and publications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dirty="0"/>
              <a:t>Organizational Management: Cloud storage, new processes for managing email lists and updating of the lists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R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dirty="0">
                <a:solidFill>
                  <a:srgbClr val="73923B"/>
                </a:solidFill>
              </a:rPr>
              <a:t>Trois </a:t>
            </a:r>
            <a:r>
              <a:rPr lang="en-US" dirty="0" err="1">
                <a:solidFill>
                  <a:srgbClr val="73923B"/>
                </a:solidFill>
              </a:rPr>
              <a:t>réalisations</a:t>
            </a:r>
            <a:r>
              <a:rPr lang="en-US" dirty="0">
                <a:solidFill>
                  <a:srgbClr val="73923B"/>
                </a:solidFill>
              </a:rPr>
              <a:t> majeures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dirty="0">
                <a:solidFill>
                  <a:srgbClr val="73923B"/>
                </a:solidFill>
              </a:rPr>
              <a:t>Sondage </a:t>
            </a:r>
            <a:r>
              <a:rPr lang="en-US" dirty="0" err="1">
                <a:solidFill>
                  <a:srgbClr val="73923B"/>
                </a:solidFill>
              </a:rPr>
              <a:t>auprès</a:t>
            </a:r>
            <a:r>
              <a:rPr lang="en-US" dirty="0">
                <a:solidFill>
                  <a:srgbClr val="73923B"/>
                </a:solidFill>
              </a:rPr>
              <a:t> des </a:t>
            </a:r>
            <a:r>
              <a:rPr lang="en-US" dirty="0" err="1">
                <a:solidFill>
                  <a:srgbClr val="73923B"/>
                </a:solidFill>
              </a:rPr>
              <a:t>membres</a:t>
            </a:r>
            <a:endParaRPr lang="en-US" dirty="0">
              <a:solidFill>
                <a:srgbClr val="73923B"/>
              </a:solidFill>
            </a:endParaRP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dirty="0">
                <a:solidFill>
                  <a:srgbClr val="73923B"/>
                </a:solidFill>
              </a:rPr>
              <a:t>Symposium et publications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dirty="0">
                <a:solidFill>
                  <a:srgbClr val="73923B"/>
                </a:solidFill>
              </a:rPr>
              <a:t>Gestion </a:t>
            </a:r>
            <a:r>
              <a:rPr lang="en-US" dirty="0" err="1">
                <a:solidFill>
                  <a:srgbClr val="73923B"/>
                </a:solidFill>
              </a:rPr>
              <a:t>organisationnelle</a:t>
            </a:r>
            <a:r>
              <a:rPr lang="en-US" dirty="0">
                <a:solidFill>
                  <a:srgbClr val="73923B"/>
                </a:solidFill>
              </a:rPr>
              <a:t> : Stockage dans le cloud, nouveaux </a:t>
            </a:r>
            <a:r>
              <a:rPr lang="en-US" dirty="0" err="1">
                <a:solidFill>
                  <a:srgbClr val="73923B"/>
                </a:solidFill>
              </a:rPr>
              <a:t>processus</a:t>
            </a:r>
            <a:r>
              <a:rPr lang="en-US" dirty="0">
                <a:solidFill>
                  <a:srgbClr val="73923B"/>
                </a:solidFill>
              </a:rPr>
              <a:t> de gestion des </a:t>
            </a:r>
            <a:r>
              <a:rPr lang="en-US" dirty="0" err="1">
                <a:solidFill>
                  <a:srgbClr val="73923B"/>
                </a:solidFill>
              </a:rPr>
              <a:t>listes</a:t>
            </a:r>
            <a:r>
              <a:rPr lang="en-US" dirty="0">
                <a:solidFill>
                  <a:srgbClr val="73923B"/>
                </a:solidFill>
              </a:rPr>
              <a:t> </a:t>
            </a:r>
            <a:r>
              <a:rPr lang="en-US" dirty="0" err="1">
                <a:solidFill>
                  <a:srgbClr val="73923B"/>
                </a:solidFill>
              </a:rPr>
              <a:t>d'e</a:t>
            </a:r>
            <a:r>
              <a:rPr lang="en-US" dirty="0">
                <a:solidFill>
                  <a:srgbClr val="73923B"/>
                </a:solidFill>
              </a:rPr>
              <a:t>-mails et mise </a:t>
            </a:r>
            <a:r>
              <a:rPr lang="en-US" dirty="0" err="1">
                <a:solidFill>
                  <a:srgbClr val="73923B"/>
                </a:solidFill>
              </a:rPr>
              <a:t>à</a:t>
            </a:r>
            <a:r>
              <a:rPr lang="en-US" dirty="0">
                <a:solidFill>
                  <a:srgbClr val="73923B"/>
                </a:solidFill>
              </a:rPr>
              <a:t> jour des </a:t>
            </a:r>
            <a:r>
              <a:rPr lang="en-US" dirty="0" err="1">
                <a:solidFill>
                  <a:srgbClr val="73923B"/>
                </a:solidFill>
              </a:rPr>
              <a:t>listes</a:t>
            </a:r>
            <a:endParaRPr lang="en-US" dirty="0">
              <a:solidFill>
                <a:srgbClr val="73923B"/>
              </a:solidFill>
            </a:endParaRPr>
          </a:p>
          <a:p>
            <a:pPr marR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dirty="0">
                <a:solidFill>
                  <a:srgbClr val="2E5B5F"/>
                </a:solidFill>
              </a:rPr>
              <a:t>Tres </a:t>
            </a:r>
            <a:r>
              <a:rPr lang="en-US" dirty="0" err="1">
                <a:solidFill>
                  <a:srgbClr val="2E5B5F"/>
                </a:solidFill>
              </a:rPr>
              <a:t>grandes</a:t>
            </a:r>
            <a:r>
              <a:rPr lang="en-US" dirty="0">
                <a:solidFill>
                  <a:srgbClr val="2E5B5F"/>
                </a:solidFill>
              </a:rPr>
              <a:t> </a:t>
            </a:r>
            <a:r>
              <a:rPr lang="en-US" dirty="0" err="1">
                <a:solidFill>
                  <a:srgbClr val="2E5B5F"/>
                </a:solidFill>
              </a:rPr>
              <a:t>logros</a:t>
            </a:r>
            <a:endParaRPr lang="en-US" dirty="0">
              <a:solidFill>
                <a:srgbClr val="2E5B5F"/>
              </a:solidFill>
            </a:endParaRP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dirty="0" err="1">
                <a:solidFill>
                  <a:srgbClr val="2E5B5F"/>
                </a:solidFill>
              </a:rPr>
              <a:t>Encuesta</a:t>
            </a:r>
            <a:r>
              <a:rPr lang="en-US" dirty="0">
                <a:solidFill>
                  <a:srgbClr val="2E5B5F"/>
                </a:solidFill>
              </a:rPr>
              <a:t> de </a:t>
            </a:r>
            <a:r>
              <a:rPr lang="en-US" dirty="0" err="1">
                <a:solidFill>
                  <a:srgbClr val="2E5B5F"/>
                </a:solidFill>
              </a:rPr>
              <a:t>membresía</a:t>
            </a:r>
            <a:endParaRPr lang="en-US" dirty="0">
              <a:solidFill>
                <a:srgbClr val="2E5B5F"/>
              </a:solidFill>
            </a:endParaRP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dirty="0" err="1">
                <a:solidFill>
                  <a:srgbClr val="2E5B5F"/>
                </a:solidFill>
              </a:rPr>
              <a:t>Simposio</a:t>
            </a:r>
            <a:r>
              <a:rPr lang="en-US" dirty="0">
                <a:solidFill>
                  <a:srgbClr val="2E5B5F"/>
                </a:solidFill>
              </a:rPr>
              <a:t> y </a:t>
            </a:r>
            <a:r>
              <a:rPr lang="en-US" dirty="0" err="1">
                <a:solidFill>
                  <a:srgbClr val="2E5B5F"/>
                </a:solidFill>
              </a:rPr>
              <a:t>publicaciones</a:t>
            </a:r>
            <a:endParaRPr lang="en-US" dirty="0">
              <a:solidFill>
                <a:srgbClr val="2E5B5F"/>
              </a:solidFill>
            </a:endParaRP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dirty="0" err="1">
                <a:solidFill>
                  <a:srgbClr val="2E5B5F"/>
                </a:solidFill>
              </a:rPr>
              <a:t>Gestión</a:t>
            </a:r>
            <a:r>
              <a:rPr lang="en-US" dirty="0">
                <a:solidFill>
                  <a:srgbClr val="2E5B5F"/>
                </a:solidFill>
              </a:rPr>
              <a:t> </a:t>
            </a:r>
            <a:r>
              <a:rPr lang="en-US" dirty="0" err="1">
                <a:solidFill>
                  <a:srgbClr val="2E5B5F"/>
                </a:solidFill>
              </a:rPr>
              <a:t>Organizacional</a:t>
            </a:r>
            <a:r>
              <a:rPr lang="en-US" dirty="0">
                <a:solidFill>
                  <a:srgbClr val="2E5B5F"/>
                </a:solidFill>
              </a:rPr>
              <a:t>: </a:t>
            </a:r>
            <a:r>
              <a:rPr lang="en-US" dirty="0" err="1">
                <a:solidFill>
                  <a:srgbClr val="2E5B5F"/>
                </a:solidFill>
              </a:rPr>
              <a:t>Almacenamiento</a:t>
            </a:r>
            <a:r>
              <a:rPr lang="en-US" dirty="0">
                <a:solidFill>
                  <a:srgbClr val="2E5B5F"/>
                </a:solidFill>
              </a:rPr>
              <a:t> </a:t>
            </a:r>
            <a:r>
              <a:rPr lang="en-US" dirty="0" err="1">
                <a:solidFill>
                  <a:srgbClr val="2E5B5F"/>
                </a:solidFill>
              </a:rPr>
              <a:t>en</a:t>
            </a:r>
            <a:r>
              <a:rPr lang="en-US" dirty="0">
                <a:solidFill>
                  <a:srgbClr val="2E5B5F"/>
                </a:solidFill>
              </a:rPr>
              <a:t> la </a:t>
            </a:r>
            <a:r>
              <a:rPr lang="en-US" dirty="0" err="1">
                <a:solidFill>
                  <a:srgbClr val="2E5B5F"/>
                </a:solidFill>
              </a:rPr>
              <a:t>nube</a:t>
            </a:r>
            <a:r>
              <a:rPr lang="en-US" dirty="0">
                <a:solidFill>
                  <a:srgbClr val="2E5B5F"/>
                </a:solidFill>
              </a:rPr>
              <a:t>, </a:t>
            </a:r>
            <a:r>
              <a:rPr lang="en-US" dirty="0" err="1">
                <a:solidFill>
                  <a:srgbClr val="2E5B5F"/>
                </a:solidFill>
              </a:rPr>
              <a:t>nuevos</a:t>
            </a:r>
            <a:r>
              <a:rPr lang="en-US" dirty="0">
                <a:solidFill>
                  <a:srgbClr val="2E5B5F"/>
                </a:solidFill>
              </a:rPr>
              <a:t> </a:t>
            </a:r>
            <a:r>
              <a:rPr lang="en-US" dirty="0" err="1">
                <a:solidFill>
                  <a:srgbClr val="2E5B5F"/>
                </a:solidFill>
              </a:rPr>
              <a:t>procesos</a:t>
            </a:r>
            <a:r>
              <a:rPr lang="en-US" dirty="0">
                <a:solidFill>
                  <a:srgbClr val="2E5B5F"/>
                </a:solidFill>
              </a:rPr>
              <a:t> para la </a:t>
            </a:r>
            <a:r>
              <a:rPr lang="en-US" dirty="0" err="1">
                <a:solidFill>
                  <a:srgbClr val="2E5B5F"/>
                </a:solidFill>
              </a:rPr>
              <a:t>gestión</a:t>
            </a:r>
            <a:r>
              <a:rPr lang="en-US" dirty="0">
                <a:solidFill>
                  <a:srgbClr val="2E5B5F"/>
                </a:solidFill>
              </a:rPr>
              <a:t> de </a:t>
            </a:r>
            <a:r>
              <a:rPr lang="en-US" dirty="0" err="1">
                <a:solidFill>
                  <a:srgbClr val="2E5B5F"/>
                </a:solidFill>
              </a:rPr>
              <a:t>listas</a:t>
            </a:r>
            <a:r>
              <a:rPr lang="en-US" dirty="0">
                <a:solidFill>
                  <a:srgbClr val="2E5B5F"/>
                </a:solidFill>
              </a:rPr>
              <a:t> de </a:t>
            </a:r>
            <a:r>
              <a:rPr lang="en-US" dirty="0" err="1">
                <a:solidFill>
                  <a:srgbClr val="2E5B5F"/>
                </a:solidFill>
              </a:rPr>
              <a:t>correo</a:t>
            </a:r>
            <a:r>
              <a:rPr lang="en-US" dirty="0">
                <a:solidFill>
                  <a:srgbClr val="2E5B5F"/>
                </a:solidFill>
              </a:rPr>
              <a:t> </a:t>
            </a:r>
            <a:r>
              <a:rPr lang="en-US" dirty="0" err="1">
                <a:solidFill>
                  <a:srgbClr val="2E5B5F"/>
                </a:solidFill>
              </a:rPr>
              <a:t>electrónico</a:t>
            </a:r>
            <a:r>
              <a:rPr lang="en-US" dirty="0">
                <a:solidFill>
                  <a:srgbClr val="2E5B5F"/>
                </a:solidFill>
              </a:rPr>
              <a:t> y </a:t>
            </a:r>
            <a:r>
              <a:rPr lang="en-US" dirty="0" err="1">
                <a:solidFill>
                  <a:srgbClr val="2E5B5F"/>
                </a:solidFill>
              </a:rPr>
              <a:t>actualización</a:t>
            </a:r>
            <a:r>
              <a:rPr lang="en-US" dirty="0">
                <a:solidFill>
                  <a:srgbClr val="2E5B5F"/>
                </a:solidFill>
              </a:rPr>
              <a:t> de las </a:t>
            </a:r>
            <a:r>
              <a:rPr lang="en-US" dirty="0" err="1">
                <a:solidFill>
                  <a:srgbClr val="2E5B5F"/>
                </a:solidFill>
              </a:rPr>
              <a:t>listas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27572845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89CB9-37FD-8F45-8841-82EC675D6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144328" cy="510364"/>
          </a:xfrm>
        </p:spPr>
        <p:txBody>
          <a:bodyPr/>
          <a:lstStyle/>
          <a:p>
            <a:r>
              <a:rPr lang="en-US" sz="2400" dirty="0"/>
              <a:t>Member Survey</a:t>
            </a:r>
            <a:r>
              <a:rPr lang="en-US" sz="2400" b="1" dirty="0"/>
              <a:t> / </a:t>
            </a:r>
            <a:r>
              <a:rPr lang="en-US" sz="2400" dirty="0"/>
              <a:t>Sondage </a:t>
            </a:r>
            <a:r>
              <a:rPr lang="en-US" sz="2400" dirty="0" err="1"/>
              <a:t>auprès</a:t>
            </a:r>
            <a:r>
              <a:rPr lang="en-US" sz="2400" dirty="0"/>
              <a:t> des members / </a:t>
            </a:r>
            <a:r>
              <a:rPr lang="en-US" sz="2400" dirty="0" err="1"/>
              <a:t>Encuesta</a:t>
            </a:r>
            <a:r>
              <a:rPr lang="en-US" sz="2400" dirty="0"/>
              <a:t> para </a:t>
            </a:r>
            <a:r>
              <a:rPr lang="en-US" sz="2400" dirty="0" err="1"/>
              <a:t>miembros</a:t>
            </a:r>
            <a:endParaRPr lang="en-US" sz="2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0E39B7-EB0F-AE47-9CD4-FB9D2D6A0D47}"/>
              </a:ext>
            </a:extLst>
          </p:cNvPr>
          <p:cNvSpPr txBox="1"/>
          <p:nvPr/>
        </p:nvSpPr>
        <p:spPr>
          <a:xfrm>
            <a:off x="838200" y="875490"/>
            <a:ext cx="10515600" cy="424731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dirty="0"/>
              <a:t>68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 out of 252 members completed the survey.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Added to the survey: publications, teaching activities</a:t>
            </a:r>
            <a:r>
              <a:rPr lang="en-US" dirty="0"/>
              <a:t>; 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an agreement to allow member information to be included on a map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Report compiled includes lists of committee publications and presentations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dirty="0">
                <a:solidFill>
                  <a:srgbClr val="73923B"/>
                </a:solidFill>
              </a:rPr>
              <a:t>68 des 252 </a:t>
            </a:r>
            <a:r>
              <a:rPr lang="en-US" dirty="0" err="1">
                <a:solidFill>
                  <a:srgbClr val="73923B"/>
                </a:solidFill>
              </a:rPr>
              <a:t>membres</a:t>
            </a:r>
            <a:r>
              <a:rPr lang="en-US" dirty="0">
                <a:solidFill>
                  <a:srgbClr val="73923B"/>
                </a:solidFill>
              </a:rPr>
              <a:t> </a:t>
            </a:r>
            <a:r>
              <a:rPr lang="en-US" dirty="0" err="1">
                <a:solidFill>
                  <a:srgbClr val="73923B"/>
                </a:solidFill>
              </a:rPr>
              <a:t>ont</a:t>
            </a:r>
            <a:r>
              <a:rPr lang="en-US" dirty="0">
                <a:solidFill>
                  <a:srgbClr val="73923B"/>
                </a:solidFill>
              </a:rPr>
              <a:t> </a:t>
            </a:r>
            <a:r>
              <a:rPr lang="en-US" dirty="0" err="1">
                <a:solidFill>
                  <a:srgbClr val="73923B"/>
                </a:solidFill>
              </a:rPr>
              <a:t>répondu</a:t>
            </a:r>
            <a:r>
              <a:rPr lang="en-US" dirty="0">
                <a:solidFill>
                  <a:srgbClr val="73923B"/>
                </a:solidFill>
              </a:rPr>
              <a:t> au sondage.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73923B"/>
                </a:solidFill>
              </a:rPr>
              <a:t>Ajouté</a:t>
            </a:r>
            <a:r>
              <a:rPr lang="en-US" dirty="0">
                <a:solidFill>
                  <a:srgbClr val="73923B"/>
                </a:solidFill>
              </a:rPr>
              <a:t> </a:t>
            </a:r>
            <a:r>
              <a:rPr lang="en-US" dirty="0" err="1">
                <a:solidFill>
                  <a:srgbClr val="73923B"/>
                </a:solidFill>
              </a:rPr>
              <a:t>à</a:t>
            </a:r>
            <a:r>
              <a:rPr lang="en-US" dirty="0">
                <a:solidFill>
                  <a:srgbClr val="73923B"/>
                </a:solidFill>
              </a:rPr>
              <a:t> </a:t>
            </a:r>
            <a:r>
              <a:rPr lang="en-US" dirty="0" err="1">
                <a:solidFill>
                  <a:srgbClr val="73923B"/>
                </a:solidFill>
              </a:rPr>
              <a:t>l'enquête</a:t>
            </a:r>
            <a:r>
              <a:rPr lang="en-US" dirty="0">
                <a:solidFill>
                  <a:srgbClr val="73923B"/>
                </a:solidFill>
              </a:rPr>
              <a:t> : publications, </a:t>
            </a:r>
            <a:r>
              <a:rPr lang="en-US" dirty="0" err="1">
                <a:solidFill>
                  <a:srgbClr val="73923B"/>
                </a:solidFill>
              </a:rPr>
              <a:t>activités</a:t>
            </a:r>
            <a:r>
              <a:rPr lang="en-US" dirty="0">
                <a:solidFill>
                  <a:srgbClr val="73923B"/>
                </a:solidFill>
              </a:rPr>
              <a:t> </a:t>
            </a:r>
            <a:r>
              <a:rPr lang="en-US" dirty="0" err="1">
                <a:solidFill>
                  <a:srgbClr val="73923B"/>
                </a:solidFill>
              </a:rPr>
              <a:t>pédagogiques</a:t>
            </a:r>
            <a:r>
              <a:rPr lang="en-US" dirty="0">
                <a:solidFill>
                  <a:srgbClr val="73923B"/>
                </a:solidFill>
              </a:rPr>
              <a:t>; un accord </a:t>
            </a:r>
            <a:r>
              <a:rPr lang="en-US" dirty="0" err="1">
                <a:solidFill>
                  <a:srgbClr val="73923B"/>
                </a:solidFill>
              </a:rPr>
              <a:t>permettant</a:t>
            </a:r>
            <a:r>
              <a:rPr lang="en-US" dirty="0">
                <a:solidFill>
                  <a:srgbClr val="73923B"/>
                </a:solidFill>
              </a:rPr>
              <a:t> </a:t>
            </a:r>
            <a:r>
              <a:rPr lang="en-US" dirty="0" err="1">
                <a:solidFill>
                  <a:srgbClr val="73923B"/>
                </a:solidFill>
              </a:rPr>
              <a:t>d'inclure</a:t>
            </a:r>
            <a:r>
              <a:rPr lang="en-US" dirty="0">
                <a:solidFill>
                  <a:srgbClr val="73923B"/>
                </a:solidFill>
              </a:rPr>
              <a:t> les </a:t>
            </a:r>
            <a:r>
              <a:rPr lang="en-US" dirty="0" err="1">
                <a:solidFill>
                  <a:srgbClr val="73923B"/>
                </a:solidFill>
              </a:rPr>
              <a:t>informations</a:t>
            </a:r>
            <a:r>
              <a:rPr lang="en-US" dirty="0">
                <a:solidFill>
                  <a:srgbClr val="73923B"/>
                </a:solidFill>
              </a:rPr>
              <a:t> des </a:t>
            </a:r>
            <a:r>
              <a:rPr lang="en-US" dirty="0" err="1">
                <a:solidFill>
                  <a:srgbClr val="73923B"/>
                </a:solidFill>
              </a:rPr>
              <a:t>membres</a:t>
            </a:r>
            <a:r>
              <a:rPr lang="en-US" dirty="0">
                <a:solidFill>
                  <a:srgbClr val="73923B"/>
                </a:solidFill>
              </a:rPr>
              <a:t> sur la carte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73923B"/>
                </a:solidFill>
              </a:rPr>
              <a:t>Le rapport </a:t>
            </a:r>
            <a:r>
              <a:rPr lang="en-US" dirty="0" err="1">
                <a:solidFill>
                  <a:srgbClr val="73923B"/>
                </a:solidFill>
              </a:rPr>
              <a:t>compilé</a:t>
            </a:r>
            <a:r>
              <a:rPr lang="en-US" dirty="0">
                <a:solidFill>
                  <a:srgbClr val="73923B"/>
                </a:solidFill>
              </a:rPr>
              <a:t> </a:t>
            </a:r>
            <a:r>
              <a:rPr lang="en-US" dirty="0" err="1">
                <a:solidFill>
                  <a:srgbClr val="73923B"/>
                </a:solidFill>
              </a:rPr>
              <a:t>comprend</a:t>
            </a:r>
            <a:r>
              <a:rPr lang="en-US" dirty="0">
                <a:solidFill>
                  <a:srgbClr val="73923B"/>
                </a:solidFill>
              </a:rPr>
              <a:t> des </a:t>
            </a:r>
            <a:r>
              <a:rPr lang="en-US" dirty="0" err="1">
                <a:solidFill>
                  <a:srgbClr val="73923B"/>
                </a:solidFill>
              </a:rPr>
              <a:t>listes</a:t>
            </a:r>
            <a:r>
              <a:rPr lang="en-US" dirty="0">
                <a:solidFill>
                  <a:srgbClr val="73923B"/>
                </a:solidFill>
              </a:rPr>
              <a:t> de publications et de </a:t>
            </a:r>
            <a:r>
              <a:rPr lang="en-US" dirty="0" err="1">
                <a:solidFill>
                  <a:srgbClr val="73923B"/>
                </a:solidFill>
              </a:rPr>
              <a:t>présentations</a:t>
            </a:r>
            <a:r>
              <a:rPr lang="en-US" dirty="0">
                <a:solidFill>
                  <a:srgbClr val="73923B"/>
                </a:solidFill>
              </a:rPr>
              <a:t> du </a:t>
            </a:r>
            <a:r>
              <a:rPr lang="en-US" dirty="0" err="1">
                <a:solidFill>
                  <a:srgbClr val="73923B"/>
                </a:solidFill>
              </a:rPr>
              <a:t>comité</a:t>
            </a:r>
            <a:endParaRPr lang="en-US" dirty="0">
              <a:solidFill>
                <a:srgbClr val="73923B"/>
              </a:solidFill>
            </a:endParaRP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E5B5F"/>
                </a:solidFill>
              </a:rPr>
              <a:t>152 de 226 </a:t>
            </a:r>
            <a:r>
              <a:rPr lang="en-US" dirty="0" err="1">
                <a:solidFill>
                  <a:srgbClr val="2E5B5F"/>
                </a:solidFill>
              </a:rPr>
              <a:t>miembros</a:t>
            </a:r>
            <a:r>
              <a:rPr lang="en-US" dirty="0">
                <a:solidFill>
                  <a:srgbClr val="2E5B5F"/>
                </a:solidFill>
              </a:rPr>
              <a:t> </a:t>
            </a:r>
            <a:r>
              <a:rPr lang="en-US" dirty="0" err="1">
                <a:solidFill>
                  <a:srgbClr val="2E5B5F"/>
                </a:solidFill>
              </a:rPr>
              <a:t>completaron</a:t>
            </a:r>
            <a:r>
              <a:rPr lang="en-US" dirty="0">
                <a:solidFill>
                  <a:srgbClr val="2E5B5F"/>
                </a:solidFill>
              </a:rPr>
              <a:t> la </a:t>
            </a:r>
            <a:r>
              <a:rPr lang="en-US" dirty="0" err="1">
                <a:solidFill>
                  <a:srgbClr val="2E5B5F"/>
                </a:solidFill>
              </a:rPr>
              <a:t>encuesta</a:t>
            </a:r>
            <a:r>
              <a:rPr lang="en-US" dirty="0">
                <a:solidFill>
                  <a:srgbClr val="2E5B5F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2E5B5F"/>
                </a:solidFill>
              </a:rPr>
              <a:t>Añadidos</a:t>
            </a:r>
            <a:r>
              <a:rPr lang="en-US" dirty="0">
                <a:solidFill>
                  <a:srgbClr val="2E5B5F"/>
                </a:solidFill>
              </a:rPr>
              <a:t> a la </a:t>
            </a:r>
            <a:r>
              <a:rPr lang="en-US" dirty="0" err="1">
                <a:solidFill>
                  <a:srgbClr val="2E5B5F"/>
                </a:solidFill>
              </a:rPr>
              <a:t>encuesta</a:t>
            </a:r>
            <a:r>
              <a:rPr lang="en-US" dirty="0">
                <a:solidFill>
                  <a:srgbClr val="2E5B5F"/>
                </a:solidFill>
              </a:rPr>
              <a:t>: </a:t>
            </a:r>
            <a:r>
              <a:rPr lang="en-US" dirty="0" err="1">
                <a:solidFill>
                  <a:srgbClr val="2E5B5F"/>
                </a:solidFill>
              </a:rPr>
              <a:t>publicaciones</a:t>
            </a:r>
            <a:r>
              <a:rPr lang="en-US" dirty="0">
                <a:solidFill>
                  <a:srgbClr val="2E5B5F"/>
                </a:solidFill>
              </a:rPr>
              <a:t>, </a:t>
            </a:r>
            <a:r>
              <a:rPr lang="en-US" dirty="0" err="1">
                <a:solidFill>
                  <a:srgbClr val="2E5B5F"/>
                </a:solidFill>
              </a:rPr>
              <a:t>actividades</a:t>
            </a:r>
            <a:r>
              <a:rPr lang="en-US" dirty="0">
                <a:solidFill>
                  <a:srgbClr val="2E5B5F"/>
                </a:solidFill>
              </a:rPr>
              <a:t> docents; un </a:t>
            </a:r>
            <a:r>
              <a:rPr lang="en-US" dirty="0" err="1">
                <a:solidFill>
                  <a:srgbClr val="2E5B5F"/>
                </a:solidFill>
              </a:rPr>
              <a:t>acuerdo</a:t>
            </a:r>
            <a:r>
              <a:rPr lang="en-US" dirty="0">
                <a:solidFill>
                  <a:srgbClr val="2E5B5F"/>
                </a:solidFill>
              </a:rPr>
              <a:t> para </a:t>
            </a:r>
            <a:r>
              <a:rPr lang="en-US" dirty="0" err="1">
                <a:solidFill>
                  <a:srgbClr val="2E5B5F"/>
                </a:solidFill>
              </a:rPr>
              <a:t>permitir</a:t>
            </a:r>
            <a:r>
              <a:rPr lang="en-US" dirty="0">
                <a:solidFill>
                  <a:srgbClr val="2E5B5F"/>
                </a:solidFill>
              </a:rPr>
              <a:t> que la </a:t>
            </a:r>
            <a:r>
              <a:rPr lang="en-US" dirty="0" err="1">
                <a:solidFill>
                  <a:srgbClr val="2E5B5F"/>
                </a:solidFill>
              </a:rPr>
              <a:t>información</a:t>
            </a:r>
            <a:r>
              <a:rPr lang="en-US" dirty="0">
                <a:solidFill>
                  <a:srgbClr val="2E5B5F"/>
                </a:solidFill>
              </a:rPr>
              <a:t> de </a:t>
            </a:r>
            <a:r>
              <a:rPr lang="en-US" dirty="0" err="1">
                <a:solidFill>
                  <a:srgbClr val="2E5B5F"/>
                </a:solidFill>
              </a:rPr>
              <a:t>los</a:t>
            </a:r>
            <a:r>
              <a:rPr lang="en-US" dirty="0">
                <a:solidFill>
                  <a:srgbClr val="2E5B5F"/>
                </a:solidFill>
              </a:rPr>
              <a:t> </a:t>
            </a:r>
            <a:r>
              <a:rPr lang="en-US" dirty="0" err="1">
                <a:solidFill>
                  <a:srgbClr val="2E5B5F"/>
                </a:solidFill>
              </a:rPr>
              <a:t>miembros</a:t>
            </a:r>
            <a:r>
              <a:rPr lang="en-US" dirty="0">
                <a:solidFill>
                  <a:srgbClr val="2E5B5F"/>
                </a:solidFill>
              </a:rPr>
              <a:t> se </a:t>
            </a:r>
            <a:r>
              <a:rPr lang="en-US" dirty="0" err="1">
                <a:solidFill>
                  <a:srgbClr val="2E5B5F"/>
                </a:solidFill>
              </a:rPr>
              <a:t>incluya</a:t>
            </a:r>
            <a:r>
              <a:rPr lang="en-US" dirty="0">
                <a:solidFill>
                  <a:srgbClr val="2E5B5F"/>
                </a:solidFill>
              </a:rPr>
              <a:t> </a:t>
            </a:r>
            <a:r>
              <a:rPr lang="en-US" dirty="0" err="1">
                <a:solidFill>
                  <a:srgbClr val="2E5B5F"/>
                </a:solidFill>
              </a:rPr>
              <a:t>en</a:t>
            </a:r>
            <a:r>
              <a:rPr lang="en-US" dirty="0">
                <a:solidFill>
                  <a:srgbClr val="2E5B5F"/>
                </a:solidFill>
              </a:rPr>
              <a:t> </a:t>
            </a:r>
            <a:r>
              <a:rPr lang="en-US" dirty="0" err="1">
                <a:solidFill>
                  <a:srgbClr val="2E5B5F"/>
                </a:solidFill>
              </a:rPr>
              <a:t>el</a:t>
            </a:r>
            <a:r>
              <a:rPr lang="en-US" dirty="0">
                <a:solidFill>
                  <a:srgbClr val="2E5B5F"/>
                </a:solidFill>
              </a:rPr>
              <a:t> </a:t>
            </a:r>
            <a:r>
              <a:rPr lang="en-US" dirty="0" err="1">
                <a:solidFill>
                  <a:srgbClr val="2E5B5F"/>
                </a:solidFill>
              </a:rPr>
              <a:t>mapa</a:t>
            </a:r>
            <a:endParaRPr lang="en-US" dirty="0">
              <a:solidFill>
                <a:srgbClr val="2E5B5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E5B5F"/>
                </a:solidFill>
              </a:rPr>
              <a:t>El </a:t>
            </a:r>
            <a:r>
              <a:rPr lang="en-US" dirty="0" err="1">
                <a:solidFill>
                  <a:srgbClr val="2E5B5F"/>
                </a:solidFill>
              </a:rPr>
              <a:t>informe</a:t>
            </a:r>
            <a:r>
              <a:rPr lang="en-US" dirty="0">
                <a:solidFill>
                  <a:srgbClr val="2E5B5F"/>
                </a:solidFill>
              </a:rPr>
              <a:t> </a:t>
            </a:r>
            <a:r>
              <a:rPr lang="en-US" dirty="0" err="1">
                <a:solidFill>
                  <a:srgbClr val="2E5B5F"/>
                </a:solidFill>
              </a:rPr>
              <a:t>compilado</a:t>
            </a:r>
            <a:r>
              <a:rPr lang="en-US" dirty="0">
                <a:solidFill>
                  <a:srgbClr val="2E5B5F"/>
                </a:solidFill>
              </a:rPr>
              <a:t> </a:t>
            </a:r>
            <a:r>
              <a:rPr lang="en-US" dirty="0" err="1">
                <a:solidFill>
                  <a:srgbClr val="2E5B5F"/>
                </a:solidFill>
              </a:rPr>
              <a:t>incluye</a:t>
            </a:r>
            <a:r>
              <a:rPr lang="en-US" dirty="0">
                <a:solidFill>
                  <a:srgbClr val="2E5B5F"/>
                </a:solidFill>
              </a:rPr>
              <a:t> </a:t>
            </a:r>
            <a:r>
              <a:rPr lang="en-US" dirty="0" err="1">
                <a:solidFill>
                  <a:srgbClr val="2E5B5F"/>
                </a:solidFill>
              </a:rPr>
              <a:t>listas</a:t>
            </a:r>
            <a:r>
              <a:rPr lang="en-US" dirty="0">
                <a:solidFill>
                  <a:srgbClr val="2E5B5F"/>
                </a:solidFill>
              </a:rPr>
              <a:t> de </a:t>
            </a:r>
            <a:r>
              <a:rPr lang="en-US" dirty="0" err="1">
                <a:solidFill>
                  <a:srgbClr val="2E5B5F"/>
                </a:solidFill>
              </a:rPr>
              <a:t>publicaciones</a:t>
            </a:r>
            <a:r>
              <a:rPr lang="en-US" dirty="0">
                <a:solidFill>
                  <a:srgbClr val="2E5B5F"/>
                </a:solidFill>
              </a:rPr>
              <a:t> y </a:t>
            </a:r>
            <a:r>
              <a:rPr lang="en-US" dirty="0" err="1">
                <a:solidFill>
                  <a:srgbClr val="2E5B5F"/>
                </a:solidFill>
              </a:rPr>
              <a:t>presentaciones</a:t>
            </a:r>
            <a:r>
              <a:rPr lang="en-US" dirty="0">
                <a:solidFill>
                  <a:srgbClr val="2E5B5F"/>
                </a:solidFill>
              </a:rPr>
              <a:t> del </a:t>
            </a:r>
            <a:r>
              <a:rPr lang="en-US" dirty="0" err="1">
                <a:solidFill>
                  <a:srgbClr val="2E5B5F"/>
                </a:solidFill>
              </a:rPr>
              <a:t>comité</a:t>
            </a:r>
            <a:endParaRPr lang="en-US" dirty="0">
              <a:solidFill>
                <a:srgbClr val="2E5B5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0341987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C698C2-C6CE-D449-BCF2-9C82EA4A28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017868" cy="471454"/>
          </a:xfrm>
        </p:spPr>
        <p:txBody>
          <a:bodyPr/>
          <a:lstStyle/>
          <a:p>
            <a:r>
              <a:rPr lang="en-US" sz="2600" dirty="0"/>
              <a:t>Membership Map / Carte des members / </a:t>
            </a:r>
            <a:r>
              <a:rPr lang="en-US" sz="2600" dirty="0" err="1"/>
              <a:t>Mapa</a:t>
            </a:r>
            <a:r>
              <a:rPr lang="en-US" sz="2600" dirty="0"/>
              <a:t> de </a:t>
            </a:r>
            <a:r>
              <a:rPr lang="en-US" sz="2600" dirty="0" err="1"/>
              <a:t>membresía</a:t>
            </a:r>
            <a:endParaRPr lang="en-US" sz="2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F629B0-2D28-8A40-B831-1C5CC2AC0C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07" y="836580"/>
            <a:ext cx="10694661" cy="633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5441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89CB9-37FD-8F45-8841-82EC675D6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144328" cy="957836"/>
          </a:xfrm>
        </p:spPr>
        <p:txBody>
          <a:bodyPr/>
          <a:lstStyle/>
          <a:p>
            <a:r>
              <a:rPr lang="en-US" sz="2400" dirty="0"/>
              <a:t>Symposium event and publications</a:t>
            </a:r>
            <a:br>
              <a:rPr lang="en-US" sz="1600" dirty="0"/>
            </a:br>
            <a:r>
              <a:rPr lang="en-US" sz="2400" b="1" dirty="0"/>
              <a:t> / </a:t>
            </a:r>
            <a:r>
              <a:rPr lang="en-US" sz="2400" dirty="0"/>
              <a:t>Symposium et publications/ </a:t>
            </a:r>
            <a:r>
              <a:rPr lang="en-US" sz="2400" dirty="0" err="1"/>
              <a:t>Simposio</a:t>
            </a:r>
            <a:r>
              <a:rPr lang="en-US" sz="2400" dirty="0"/>
              <a:t> y </a:t>
            </a:r>
            <a:r>
              <a:rPr lang="en-US" sz="2400" dirty="0" err="1"/>
              <a:t>publicaciones</a:t>
            </a:r>
            <a:endParaRPr lang="en-US" sz="2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0E39B7-EB0F-AE47-9CD4-FB9D2D6A0D47}"/>
              </a:ext>
            </a:extLst>
          </p:cNvPr>
          <p:cNvSpPr txBox="1"/>
          <p:nvPr/>
        </p:nvSpPr>
        <p:spPr>
          <a:xfrm>
            <a:off x="740924" y="1780163"/>
            <a:ext cx="10515600" cy="31393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dirty="0"/>
              <a:t>Created a YouTube channel for the ISCCL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.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Created an open access archive for Committee publications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Received full papers from the Symposium, review and editing in process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dirty="0" err="1">
                <a:solidFill>
                  <a:srgbClr val="73923B"/>
                </a:solidFill>
              </a:rPr>
              <a:t>Création</a:t>
            </a:r>
            <a:r>
              <a:rPr lang="en-US" dirty="0">
                <a:solidFill>
                  <a:srgbClr val="73923B"/>
                </a:solidFill>
              </a:rPr>
              <a:t> </a:t>
            </a:r>
            <a:r>
              <a:rPr lang="en-US" dirty="0" err="1">
                <a:solidFill>
                  <a:srgbClr val="73923B"/>
                </a:solidFill>
              </a:rPr>
              <a:t>d'une</a:t>
            </a:r>
            <a:r>
              <a:rPr lang="en-US" dirty="0">
                <a:solidFill>
                  <a:srgbClr val="73923B"/>
                </a:solidFill>
              </a:rPr>
              <a:t> </a:t>
            </a:r>
            <a:r>
              <a:rPr lang="en-US" dirty="0" err="1">
                <a:solidFill>
                  <a:srgbClr val="73923B"/>
                </a:solidFill>
              </a:rPr>
              <a:t>chaîne</a:t>
            </a:r>
            <a:r>
              <a:rPr lang="en-US" dirty="0">
                <a:solidFill>
                  <a:srgbClr val="73923B"/>
                </a:solidFill>
              </a:rPr>
              <a:t> YouTube pour </a:t>
            </a:r>
            <a:r>
              <a:rPr lang="en-US" dirty="0" err="1">
                <a:solidFill>
                  <a:srgbClr val="73923B"/>
                </a:solidFill>
              </a:rPr>
              <a:t>l'ISCCL</a:t>
            </a:r>
            <a:r>
              <a:rPr lang="en-US" dirty="0">
                <a:solidFill>
                  <a:srgbClr val="73923B"/>
                </a:solidFill>
              </a:rPr>
              <a:t>.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dirty="0" err="1">
                <a:solidFill>
                  <a:srgbClr val="73923B"/>
                </a:solidFill>
              </a:rPr>
              <a:t>Création</a:t>
            </a:r>
            <a:r>
              <a:rPr lang="en-US" dirty="0">
                <a:solidFill>
                  <a:srgbClr val="73923B"/>
                </a:solidFill>
              </a:rPr>
              <a:t> </a:t>
            </a:r>
            <a:r>
              <a:rPr lang="en-US" dirty="0" err="1">
                <a:solidFill>
                  <a:srgbClr val="73923B"/>
                </a:solidFill>
              </a:rPr>
              <a:t>d'une</a:t>
            </a:r>
            <a:r>
              <a:rPr lang="en-US" dirty="0">
                <a:solidFill>
                  <a:srgbClr val="73923B"/>
                </a:solidFill>
              </a:rPr>
              <a:t> archive </a:t>
            </a:r>
            <a:r>
              <a:rPr lang="en-US" dirty="0" err="1">
                <a:solidFill>
                  <a:srgbClr val="73923B"/>
                </a:solidFill>
              </a:rPr>
              <a:t>en</a:t>
            </a:r>
            <a:r>
              <a:rPr lang="en-US" dirty="0">
                <a:solidFill>
                  <a:srgbClr val="73923B"/>
                </a:solidFill>
              </a:rPr>
              <a:t> libre </a:t>
            </a:r>
            <a:r>
              <a:rPr lang="en-US" dirty="0" err="1">
                <a:solidFill>
                  <a:srgbClr val="73923B"/>
                </a:solidFill>
              </a:rPr>
              <a:t>accès</a:t>
            </a:r>
            <a:r>
              <a:rPr lang="en-US" dirty="0">
                <a:solidFill>
                  <a:srgbClr val="73923B"/>
                </a:solidFill>
              </a:rPr>
              <a:t> pour les publications du </a:t>
            </a:r>
            <a:r>
              <a:rPr lang="en-US" dirty="0" err="1">
                <a:solidFill>
                  <a:srgbClr val="73923B"/>
                </a:solidFill>
              </a:rPr>
              <a:t>Comité</a:t>
            </a:r>
            <a:endParaRPr lang="en-US" dirty="0">
              <a:solidFill>
                <a:srgbClr val="73923B"/>
              </a:solidFill>
            </a:endParaRP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dirty="0">
                <a:solidFill>
                  <a:srgbClr val="73923B"/>
                </a:solidFill>
              </a:rPr>
              <a:t>A </a:t>
            </a:r>
            <a:r>
              <a:rPr lang="en-US" dirty="0" err="1">
                <a:solidFill>
                  <a:srgbClr val="73923B"/>
                </a:solidFill>
              </a:rPr>
              <a:t>reçu</a:t>
            </a:r>
            <a:r>
              <a:rPr lang="en-US" dirty="0">
                <a:solidFill>
                  <a:srgbClr val="73923B"/>
                </a:solidFill>
              </a:rPr>
              <a:t> des articles </a:t>
            </a:r>
            <a:r>
              <a:rPr lang="en-US" dirty="0" err="1">
                <a:solidFill>
                  <a:srgbClr val="73923B"/>
                </a:solidFill>
              </a:rPr>
              <a:t>complets</a:t>
            </a:r>
            <a:r>
              <a:rPr lang="en-US" dirty="0">
                <a:solidFill>
                  <a:srgbClr val="73923B"/>
                </a:solidFill>
              </a:rPr>
              <a:t> du symposium, </a:t>
            </a:r>
            <a:r>
              <a:rPr lang="en-US" dirty="0" err="1">
                <a:solidFill>
                  <a:srgbClr val="73923B"/>
                </a:solidFill>
              </a:rPr>
              <a:t>révision</a:t>
            </a:r>
            <a:r>
              <a:rPr lang="en-US" dirty="0">
                <a:solidFill>
                  <a:srgbClr val="73923B"/>
                </a:solidFill>
              </a:rPr>
              <a:t> et </a:t>
            </a:r>
            <a:r>
              <a:rPr lang="en-US" dirty="0" err="1">
                <a:solidFill>
                  <a:srgbClr val="73923B"/>
                </a:solidFill>
              </a:rPr>
              <a:t>édition</a:t>
            </a:r>
            <a:r>
              <a:rPr lang="en-US" dirty="0">
                <a:solidFill>
                  <a:srgbClr val="73923B"/>
                </a:solidFill>
              </a:rPr>
              <a:t> </a:t>
            </a:r>
            <a:r>
              <a:rPr lang="en-US" dirty="0" err="1">
                <a:solidFill>
                  <a:srgbClr val="73923B"/>
                </a:solidFill>
              </a:rPr>
              <a:t>en</a:t>
            </a:r>
            <a:r>
              <a:rPr lang="en-US" dirty="0">
                <a:solidFill>
                  <a:srgbClr val="73923B"/>
                </a:solidFill>
              </a:rPr>
              <a:t> </a:t>
            </a:r>
            <a:r>
              <a:rPr lang="en-US" dirty="0" err="1">
                <a:solidFill>
                  <a:srgbClr val="73923B"/>
                </a:solidFill>
              </a:rPr>
              <a:t>cours</a:t>
            </a:r>
            <a:endParaRPr lang="en-US" dirty="0">
              <a:solidFill>
                <a:srgbClr val="73923B"/>
              </a:solidFill>
            </a:endParaRP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2E5B5F"/>
                </a:solidFill>
              </a:rPr>
              <a:t>Creó</a:t>
            </a:r>
            <a:r>
              <a:rPr lang="en-US" dirty="0">
                <a:solidFill>
                  <a:srgbClr val="2E5B5F"/>
                </a:solidFill>
              </a:rPr>
              <a:t> un canal de YouTube para la ISCCL.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2E5B5F"/>
                </a:solidFill>
              </a:rPr>
              <a:t>Creó</a:t>
            </a:r>
            <a:r>
              <a:rPr lang="en-US" dirty="0">
                <a:solidFill>
                  <a:srgbClr val="2E5B5F"/>
                </a:solidFill>
              </a:rPr>
              <a:t> un </a:t>
            </a:r>
            <a:r>
              <a:rPr lang="en-US" dirty="0" err="1">
                <a:solidFill>
                  <a:srgbClr val="2E5B5F"/>
                </a:solidFill>
              </a:rPr>
              <a:t>archivo</a:t>
            </a:r>
            <a:r>
              <a:rPr lang="en-US" dirty="0">
                <a:solidFill>
                  <a:srgbClr val="2E5B5F"/>
                </a:solidFill>
              </a:rPr>
              <a:t> de </a:t>
            </a:r>
            <a:r>
              <a:rPr lang="en-US" dirty="0" err="1">
                <a:solidFill>
                  <a:srgbClr val="2E5B5F"/>
                </a:solidFill>
              </a:rPr>
              <a:t>acceso</a:t>
            </a:r>
            <a:r>
              <a:rPr lang="en-US" dirty="0">
                <a:solidFill>
                  <a:srgbClr val="2E5B5F"/>
                </a:solidFill>
              </a:rPr>
              <a:t> </a:t>
            </a:r>
            <a:r>
              <a:rPr lang="en-US" dirty="0" err="1">
                <a:solidFill>
                  <a:srgbClr val="2E5B5F"/>
                </a:solidFill>
              </a:rPr>
              <a:t>abierto</a:t>
            </a:r>
            <a:r>
              <a:rPr lang="en-US" dirty="0">
                <a:solidFill>
                  <a:srgbClr val="2E5B5F"/>
                </a:solidFill>
              </a:rPr>
              <a:t> para las </a:t>
            </a:r>
            <a:r>
              <a:rPr lang="en-US" dirty="0" err="1">
                <a:solidFill>
                  <a:srgbClr val="2E5B5F"/>
                </a:solidFill>
              </a:rPr>
              <a:t>publicaciones</a:t>
            </a:r>
            <a:r>
              <a:rPr lang="en-US" dirty="0">
                <a:solidFill>
                  <a:srgbClr val="2E5B5F"/>
                </a:solidFill>
              </a:rPr>
              <a:t> del </a:t>
            </a:r>
            <a:r>
              <a:rPr lang="en-US" dirty="0" err="1">
                <a:solidFill>
                  <a:srgbClr val="2E5B5F"/>
                </a:solidFill>
              </a:rPr>
              <a:t>Comité</a:t>
            </a:r>
            <a:r>
              <a:rPr lang="en-US" dirty="0">
                <a:solidFill>
                  <a:srgbClr val="2E5B5F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2E5B5F"/>
                </a:solidFill>
              </a:rPr>
              <a:t>Trabajos</a:t>
            </a:r>
            <a:r>
              <a:rPr lang="en-US" dirty="0">
                <a:solidFill>
                  <a:srgbClr val="2E5B5F"/>
                </a:solidFill>
              </a:rPr>
              <a:t> </a:t>
            </a:r>
            <a:r>
              <a:rPr lang="en-US" dirty="0" err="1">
                <a:solidFill>
                  <a:srgbClr val="2E5B5F"/>
                </a:solidFill>
              </a:rPr>
              <a:t>completos</a:t>
            </a:r>
            <a:r>
              <a:rPr lang="en-US" dirty="0">
                <a:solidFill>
                  <a:srgbClr val="2E5B5F"/>
                </a:solidFill>
              </a:rPr>
              <a:t> </a:t>
            </a:r>
            <a:r>
              <a:rPr lang="en-US" dirty="0" err="1">
                <a:solidFill>
                  <a:srgbClr val="2E5B5F"/>
                </a:solidFill>
              </a:rPr>
              <a:t>recibidos</a:t>
            </a:r>
            <a:r>
              <a:rPr lang="en-US" dirty="0">
                <a:solidFill>
                  <a:srgbClr val="2E5B5F"/>
                </a:solidFill>
              </a:rPr>
              <a:t> del </a:t>
            </a:r>
            <a:r>
              <a:rPr lang="en-US" dirty="0" err="1">
                <a:solidFill>
                  <a:srgbClr val="2E5B5F"/>
                </a:solidFill>
              </a:rPr>
              <a:t>Simposio</a:t>
            </a:r>
            <a:r>
              <a:rPr lang="en-US" dirty="0">
                <a:solidFill>
                  <a:srgbClr val="2E5B5F"/>
                </a:solidFill>
              </a:rPr>
              <a:t>, </a:t>
            </a:r>
            <a:r>
              <a:rPr lang="en-US" dirty="0" err="1">
                <a:solidFill>
                  <a:srgbClr val="2E5B5F"/>
                </a:solidFill>
              </a:rPr>
              <a:t>revisión</a:t>
            </a:r>
            <a:r>
              <a:rPr lang="en-US" dirty="0">
                <a:solidFill>
                  <a:srgbClr val="2E5B5F"/>
                </a:solidFill>
              </a:rPr>
              <a:t> y </a:t>
            </a:r>
            <a:r>
              <a:rPr lang="en-US" dirty="0" err="1">
                <a:solidFill>
                  <a:srgbClr val="2E5B5F"/>
                </a:solidFill>
              </a:rPr>
              <a:t>edición</a:t>
            </a:r>
            <a:r>
              <a:rPr lang="en-US" dirty="0">
                <a:solidFill>
                  <a:srgbClr val="2E5B5F"/>
                </a:solidFill>
              </a:rPr>
              <a:t> </a:t>
            </a:r>
            <a:r>
              <a:rPr lang="en-US" dirty="0" err="1">
                <a:solidFill>
                  <a:srgbClr val="2E5B5F"/>
                </a:solidFill>
              </a:rPr>
              <a:t>en</a:t>
            </a:r>
            <a:r>
              <a:rPr lang="en-US" dirty="0">
                <a:solidFill>
                  <a:srgbClr val="2E5B5F"/>
                </a:solidFill>
              </a:rPr>
              <a:t> </a:t>
            </a:r>
            <a:r>
              <a:rPr lang="en-US" dirty="0" err="1">
                <a:solidFill>
                  <a:srgbClr val="2E5B5F"/>
                </a:solidFill>
              </a:rPr>
              <a:t>proceso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48793902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7FB4ED0-1905-A1B6-0D81-995035DE8E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5336" y="0"/>
            <a:ext cx="7772400" cy="6284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785087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D862590-7C52-1841-DF5B-DD9E8BB90C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385" y="0"/>
            <a:ext cx="55217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496678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EE8344F-9A05-B94C-8DAD-C16BA21EAF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2953" y="0"/>
            <a:ext cx="54864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575447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lick to add your heading">
            <a:extLst>
              <a:ext uri="{FF2B5EF4-FFF2-40B4-BE49-F238E27FC236}">
                <a16:creationId xmlns:a16="http://schemas.microsoft.com/office/drawing/2014/main" id="{46E510C3-7E81-5B4F-BB47-053157449FE9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8335965" cy="1203793"/>
          </a:xfrm>
          <a:prstGeom prst="rect">
            <a:avLst/>
          </a:prstGeom>
        </p:spPr>
        <p:txBody>
          <a:bodyPr anchor="t"/>
          <a:lstStyle>
            <a:lvl1pPr marL="0" marR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solidFill>
                  <a:srgbClr val="2E5B5F"/>
                </a:solidFill>
                <a:uFillTx/>
                <a:latin typeface="DIN Next LT Pro Heavy Italic" panose="020B0503020203050203" pitchFamily="34" charset="77"/>
                <a:ea typeface="Franklin Gothic Book"/>
                <a:cs typeface="Franklin Gothic Book"/>
                <a:sym typeface="Franklin Gothic Book"/>
              </a:defRPr>
            </a:lvl1pPr>
            <a:lvl2pPr marL="0" marR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r>
              <a:rPr lang="en-US" dirty="0"/>
              <a:t>Cloud Storage</a:t>
            </a:r>
            <a:br>
              <a:rPr lang="en-US" dirty="0"/>
            </a:br>
            <a:r>
              <a:rPr lang="en-US" dirty="0"/>
              <a:t>Stockage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nuage</a:t>
            </a:r>
            <a:br>
              <a:rPr lang="en-US" dirty="0"/>
            </a:br>
            <a:r>
              <a:rPr lang="en-US" dirty="0" err="1"/>
              <a:t>Almacenamiento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la </a:t>
            </a:r>
            <a:r>
              <a:rPr lang="en-US" dirty="0" err="1"/>
              <a:t>nube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11E483-53ED-914A-8B8C-1CCEAA15D246}"/>
              </a:ext>
            </a:extLst>
          </p:cNvPr>
          <p:cNvSpPr txBox="1"/>
          <p:nvPr/>
        </p:nvSpPr>
        <p:spPr>
          <a:xfrm>
            <a:off x="1046534" y="2137695"/>
            <a:ext cx="10098932" cy="18466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kumimoji="0" lang="en-US" sz="2800" b="1" i="1" u="none" strike="noStrike" cap="none" spc="0" normalizeH="0" baseline="0" dirty="0">
                <a:ln>
                  <a:noFill/>
                </a:ln>
                <a:solidFill>
                  <a:srgbClr val="2E5B5F"/>
                </a:solidFill>
                <a:effectLst/>
                <a:uFillTx/>
                <a:latin typeface="DIN Next LT Pro Heavy Italic" panose="020B0503020203050203" pitchFamily="34" charset="77"/>
                <a:sym typeface="Calibri"/>
              </a:rPr>
              <a:t>Cloud Storage / </a:t>
            </a:r>
            <a:r>
              <a:rPr lang="en-US" sz="2800" b="1" i="1" dirty="0">
                <a:solidFill>
                  <a:srgbClr val="2E5B5F"/>
                </a:solidFill>
                <a:latin typeface="DIN Next LT Pro Heavy Italic" panose="020B0503020203050203" pitchFamily="34" charset="77"/>
              </a:rPr>
              <a:t>stockage </a:t>
            </a:r>
            <a:r>
              <a:rPr lang="en-US" sz="2800" b="1" i="1" dirty="0" err="1">
                <a:solidFill>
                  <a:srgbClr val="2E5B5F"/>
                </a:solidFill>
                <a:latin typeface="DIN Next LT Pro Heavy Italic" panose="020B0503020203050203" pitchFamily="34" charset="77"/>
              </a:rPr>
              <a:t>en</a:t>
            </a:r>
            <a:r>
              <a:rPr lang="en-US" sz="2800" b="1" i="1" dirty="0">
                <a:solidFill>
                  <a:srgbClr val="2E5B5F"/>
                </a:solidFill>
                <a:latin typeface="DIN Next LT Pro Heavy Italic" panose="020B0503020203050203" pitchFamily="34" charset="77"/>
              </a:rPr>
              <a:t> </a:t>
            </a:r>
            <a:r>
              <a:rPr lang="en-US" sz="2800" b="1" i="1" dirty="0" err="1">
                <a:solidFill>
                  <a:srgbClr val="2E5B5F"/>
                </a:solidFill>
                <a:latin typeface="DIN Next LT Pro Heavy Italic" panose="020B0503020203050203" pitchFamily="34" charset="77"/>
              </a:rPr>
              <a:t>nuage</a:t>
            </a:r>
            <a:r>
              <a:rPr lang="en-US" sz="2800" b="1" i="1" dirty="0">
                <a:solidFill>
                  <a:srgbClr val="2E5B5F"/>
                </a:solidFill>
                <a:latin typeface="DIN Next LT Pro Heavy Italic" panose="020B0503020203050203" pitchFamily="34" charset="77"/>
              </a:rPr>
              <a:t> / </a:t>
            </a:r>
            <a:r>
              <a:rPr lang="en-US" sz="2800" b="1" i="1" dirty="0" err="1">
                <a:solidFill>
                  <a:srgbClr val="2E5B5F"/>
                </a:solidFill>
                <a:latin typeface="DIN Next LT Pro Heavy Italic" panose="020B0503020203050203" pitchFamily="34" charset="77"/>
              </a:rPr>
              <a:t>almacenamiento</a:t>
            </a:r>
            <a:r>
              <a:rPr lang="en-US" sz="2800" b="1" i="1" dirty="0">
                <a:solidFill>
                  <a:srgbClr val="2E5B5F"/>
                </a:solidFill>
                <a:latin typeface="DIN Next LT Pro Heavy Italic" panose="020B0503020203050203" pitchFamily="34" charset="77"/>
              </a:rPr>
              <a:t> </a:t>
            </a:r>
            <a:r>
              <a:rPr lang="en-US" sz="2800" b="1" i="1" dirty="0" err="1">
                <a:solidFill>
                  <a:srgbClr val="2E5B5F"/>
                </a:solidFill>
                <a:latin typeface="DIN Next LT Pro Heavy Italic" panose="020B0503020203050203" pitchFamily="34" charset="77"/>
              </a:rPr>
              <a:t>en</a:t>
            </a:r>
            <a:r>
              <a:rPr lang="en-US" sz="2800" b="1" i="1" dirty="0">
                <a:solidFill>
                  <a:srgbClr val="2E5B5F"/>
                </a:solidFill>
                <a:latin typeface="DIN Next LT Pro Heavy Italic" panose="020B0503020203050203" pitchFamily="34" charset="77"/>
              </a:rPr>
              <a:t> la </a:t>
            </a:r>
            <a:r>
              <a:rPr lang="en-US" sz="2800" b="1" i="1" dirty="0" err="1">
                <a:solidFill>
                  <a:srgbClr val="2E5B5F"/>
                </a:solidFill>
                <a:latin typeface="DIN Next LT Pro Heavy Italic" panose="020B0503020203050203" pitchFamily="34" charset="77"/>
              </a:rPr>
              <a:t>nube</a:t>
            </a:r>
            <a:endParaRPr lang="en-US" sz="2800" b="1" i="1" dirty="0">
              <a:solidFill>
                <a:srgbClr val="2E5B5F"/>
              </a:solidFill>
              <a:latin typeface="DIN Next LT Pro Heavy Italic" panose="020B0503020203050203" pitchFamily="34" charset="77"/>
            </a:endParaRPr>
          </a:p>
          <a:p>
            <a:endParaRPr kumimoji="0" lang="en-US" sz="1200" b="1" i="1" u="none" strike="noStrike" cap="none" spc="0" normalizeH="0" baseline="0" dirty="0">
              <a:ln>
                <a:noFill/>
              </a:ln>
              <a:solidFill>
                <a:srgbClr val="2E5B5F"/>
              </a:solidFill>
              <a:effectLst/>
              <a:uFillTx/>
              <a:latin typeface="DIN Next LT Pro Heavy Italic" panose="020B0503020203050203" pitchFamily="34" charset="77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b="1" i="1" dirty="0">
                <a:solidFill>
                  <a:srgbClr val="2E5B5F"/>
                </a:solidFill>
                <a:latin typeface="DIN Next LT Pro Black Italic" panose="020B0503020203050203" pitchFamily="34" charset="77"/>
              </a:rPr>
              <a:t>Box </a:t>
            </a:r>
            <a:r>
              <a:rPr lang="en-US" sz="2000" b="1" dirty="0">
                <a:latin typeface="DIN Next LT Pro Black" panose="020B0503020203050203" pitchFamily="34" charset="77"/>
              </a:rPr>
              <a:t> </a:t>
            </a:r>
            <a:r>
              <a:rPr lang="en-US" b="1" dirty="0">
                <a:latin typeface="DIN Next LT Pro Black" panose="020B0503020203050203" pitchFamily="34" charset="77"/>
              </a:rPr>
              <a:t> </a:t>
            </a:r>
            <a:r>
              <a:rPr lang="en-US" dirty="0"/>
              <a:t>                                          </a:t>
            </a:r>
            <a:r>
              <a:rPr lang="en-US" sz="2000" b="1" i="1" dirty="0">
                <a:solidFill>
                  <a:srgbClr val="2E5B5F"/>
                </a:solidFill>
                <a:latin typeface="DIN Next LT Pro Black Italic" panose="020B0503020203050203" pitchFamily="34" charset="77"/>
              </a:rPr>
              <a:t>Dropbox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1" i="1" u="none" strike="noStrike" cap="none" spc="0" normalizeH="0" baseline="0" dirty="0">
              <a:ln>
                <a:noFill/>
              </a:ln>
              <a:solidFill>
                <a:srgbClr val="2E5B5F"/>
              </a:solidFill>
              <a:effectLst/>
              <a:uFillTx/>
              <a:latin typeface="DIN Next LT Pro Black Italic" panose="020B0503020203050203" pitchFamily="34" charset="77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1" u="none" strike="noStrike" cap="none" spc="0" normalizeH="0" baseline="0" dirty="0">
                <a:ln>
                  <a:noFill/>
                </a:ln>
                <a:solidFill>
                  <a:srgbClr val="2E5B5F"/>
                </a:solidFill>
                <a:effectLst/>
                <a:uFillTx/>
                <a:latin typeface="DIN Next LT Pro Black Italic" panose="020B0503020203050203" pitchFamily="34" charset="77"/>
                <a:sym typeface="Calibri"/>
              </a:rPr>
              <a:t>Subscription for the Bureau / Abonnement au Bureau /  </a:t>
            </a:r>
            <a:r>
              <a:rPr kumimoji="0" lang="en-US" sz="1800" b="1" i="1" u="none" strike="noStrike" cap="none" spc="0" normalizeH="0" baseline="0" dirty="0" err="1">
                <a:ln>
                  <a:noFill/>
                </a:ln>
                <a:solidFill>
                  <a:srgbClr val="2E5B5F"/>
                </a:solidFill>
                <a:effectLst/>
                <a:uFillTx/>
                <a:latin typeface="DIN Next LT Pro Black Italic" panose="020B0503020203050203" pitchFamily="34" charset="77"/>
                <a:sym typeface="Calibri"/>
              </a:rPr>
              <a:t>Suscripción</a:t>
            </a:r>
            <a:r>
              <a:rPr kumimoji="0" lang="en-US" sz="1800" b="1" i="1" u="none" strike="noStrike" cap="none" spc="0" normalizeH="0" baseline="0" dirty="0">
                <a:ln>
                  <a:noFill/>
                </a:ln>
                <a:solidFill>
                  <a:srgbClr val="2E5B5F"/>
                </a:solidFill>
                <a:effectLst/>
                <a:uFillTx/>
                <a:latin typeface="DIN Next LT Pro Black Italic" panose="020B0503020203050203" pitchFamily="34" charset="77"/>
                <a:sym typeface="Calibri"/>
              </a:rPr>
              <a:t> para la Mesa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1" i="1" u="none" strike="noStrike" cap="none" spc="0" normalizeH="0" baseline="0" dirty="0">
              <a:ln>
                <a:noFill/>
              </a:ln>
              <a:solidFill>
                <a:srgbClr val="2E5B5F"/>
              </a:solidFill>
              <a:effectLst/>
              <a:uFillTx/>
              <a:latin typeface="DIN Next LT Pro Black Italic" panose="020B0503020203050203" pitchFamily="34" charset="77"/>
              <a:sym typeface="Calibri"/>
            </a:endParaRPr>
          </a:p>
        </p:txBody>
      </p:sp>
      <p:sp>
        <p:nvSpPr>
          <p:cNvPr id="5" name="Right Arrow 4">
            <a:extLst>
              <a:ext uri="{FF2B5EF4-FFF2-40B4-BE49-F238E27FC236}">
                <a16:creationId xmlns:a16="http://schemas.microsoft.com/office/drawing/2014/main" id="{1B658D1C-3C8C-904C-B420-CFC0D17D6638}"/>
              </a:ext>
            </a:extLst>
          </p:cNvPr>
          <p:cNvSpPr/>
          <p:nvPr/>
        </p:nvSpPr>
        <p:spPr>
          <a:xfrm>
            <a:off x="1634247" y="2811294"/>
            <a:ext cx="2110902" cy="223736"/>
          </a:xfrm>
          <a:prstGeom prst="rightArrow">
            <a:avLst/>
          </a:prstGeom>
          <a:solidFill>
            <a:srgbClr val="FF0000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64407805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2021 Working Group Overview Maya" id="{319364E8-BCE5-BA4F-87FB-4EBE2D38F3BB}" vid="{355C4454-133C-144D-93D9-E5E29B2B98AA}"/>
    </a:ext>
  </a:extLst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380</TotalTime>
  <Words>631</Words>
  <Application>Microsoft Macintosh PowerPoint</Application>
  <PresentationFormat>Widescreen</PresentationFormat>
  <Paragraphs>61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2" baseType="lpstr">
      <vt:lpstr>DIN Next LT Pro Heavy Italic</vt:lpstr>
      <vt:lpstr>Calibri</vt:lpstr>
      <vt:lpstr>DIN Next LT Pro Medium</vt:lpstr>
      <vt:lpstr>DIN Next LT Pro</vt:lpstr>
      <vt:lpstr>DIN Next LT Pro Heavy</vt:lpstr>
      <vt:lpstr>Arial</vt:lpstr>
      <vt:lpstr>DIN Next LT Pro Black Italic</vt:lpstr>
      <vt:lpstr>Calibri Light</vt:lpstr>
      <vt:lpstr>DIN Next LT Pro Bold</vt:lpstr>
      <vt:lpstr>DIN Next LT Pro Black</vt:lpstr>
      <vt:lpstr>Office Theme</vt:lpstr>
      <vt:lpstr>PowerPoint Presentation</vt:lpstr>
      <vt:lpstr>Accomplishments/ Réalisations / logros</vt:lpstr>
      <vt:lpstr>Member Survey / Sondage auprès des members / Encuesta para miembros</vt:lpstr>
      <vt:lpstr>Membership Map / Carte des members / Mapa de membresía</vt:lpstr>
      <vt:lpstr>Symposium event and publications  / Symposium et publications/ Simposio y publicaciones</vt:lpstr>
      <vt:lpstr>PowerPoint Presentation</vt:lpstr>
      <vt:lpstr>PowerPoint Presentation</vt:lpstr>
      <vt:lpstr>PowerPoint Presentation</vt:lpstr>
      <vt:lpstr>PowerPoint Presentation</vt:lpstr>
      <vt:lpstr>Open Source Archiving / Archivage Open Source / Archivado de código abierto</vt:lpstr>
      <vt:lpstr>Work Plan for 2023 Plan de travail pour 2023 Plan de trabajo para 2023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Elizabeth Brabec</dc:creator>
  <cp:lastModifiedBy>Elizabeth Brabec</cp:lastModifiedBy>
  <cp:revision>8</cp:revision>
  <dcterms:created xsi:type="dcterms:W3CDTF">2021-10-18T18:35:03Z</dcterms:created>
  <dcterms:modified xsi:type="dcterms:W3CDTF">2022-10-07T01:00:57Z</dcterms:modified>
</cp:coreProperties>
</file>