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10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1898" autoAdjust="0"/>
  </p:normalViewPr>
  <p:slideViewPr>
    <p:cSldViewPr snapToGrid="0">
      <p:cViewPr varScale="1">
        <p:scale>
          <a:sx n="83" d="100"/>
          <a:sy n="83" d="100"/>
        </p:scale>
        <p:origin x="15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86557-E0B7-4242-B177-0D9174862431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02B6F-644D-43AB-9E80-3781E674D1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53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Became Interim Director in Summer 2016 after a challenging</a:t>
            </a:r>
            <a:r>
              <a:rPr lang="en-US" baseline="0" dirty="0" smtClean="0"/>
              <a:t> time.  </a:t>
            </a:r>
          </a:p>
          <a:p>
            <a:r>
              <a:rPr lang="en-US" baseline="0" dirty="0" smtClean="0"/>
              <a:t>Often, we look back on the past and say, “What was I thinking?”</a:t>
            </a:r>
          </a:p>
          <a:p>
            <a:r>
              <a:rPr lang="en-US" baseline="0" dirty="0" smtClean="0"/>
              <a:t>I’d like to share with you my thoughts as I began the transition, my reflections on “What was I thinking?”, and the lessons that I learned along the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02B6F-644D-43AB-9E80-3781E674D1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0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took over from a director that</a:t>
            </a:r>
            <a:r>
              <a:rPr lang="en-US" baseline="0" dirty="0" smtClean="0"/>
              <a:t> was difficult to work with, and knew some of the changes I wanted to implement.</a:t>
            </a:r>
          </a:p>
          <a:p>
            <a:r>
              <a:rPr lang="en-US" baseline="0" dirty="0" smtClean="0"/>
              <a:t>I was popular with my peers, who were to become my staff.  </a:t>
            </a:r>
          </a:p>
          <a:p>
            <a:r>
              <a:rPr lang="en-US" baseline="0" dirty="0" smtClean="0"/>
              <a:t>I had been in the library for 4 years, and knew exactly what I wanted changed, and planned to present that to my supervisor.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02B6F-644D-43AB-9E80-3781E674D1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77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was going to be perfect.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02B6F-644D-43AB-9E80-3781E674D1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19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It doesn’t pay to challenge your supervisor in a combative way – there is a reason</a:t>
            </a:r>
            <a:r>
              <a:rPr lang="en-US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 they are in their position and you are in yours.</a:t>
            </a:r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Managing up and Managing down means Communicating</a:t>
            </a:r>
            <a:r>
              <a:rPr lang="en-US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 between your staff and your supervisor or administration, making sure each side understands the others’ perspective and goals.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create the culture you want,</a:t>
            </a:r>
            <a:r>
              <a:rPr lang="en-US" baseline="0" dirty="0" smtClean="0"/>
              <a:t> while </a:t>
            </a:r>
            <a:r>
              <a:rPr lang="en-US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s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etting priorities in cooperation with your supervisors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02B6F-644D-43AB-9E80-3781E674D1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17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aren’t checking in regularly with employees about performance (I wasn’t), they won’t know how they’re doing or where they stand. 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don’t address things right away, small problems can get much bigger.  When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things get bad,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it’s often after a pattern of things getting worse.  </a:t>
            </a:r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Documenting 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everything will never hurt, and when you need it, you will really appreciate that you did it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send follow-up emails after each individual meeting reviewing what we discussed.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02B6F-644D-43AB-9E80-3781E674D1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9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because you are in charge doesn’t mean you know more than</a:t>
            </a:r>
            <a:r>
              <a:rPr lang="en-US" baseline="0" dirty="0" smtClean="0"/>
              <a:t> everyone else, or know the best way to accomplish goals 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Diverse ideas from different people are often better than a singular approach, and recognizing and encouraging talents in staff often makes them want to work harder and better.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Provide direction so that they work moves toward a shared goal, but allow them the autonomy to make decisions and contribute in the ways that they individually can.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 a follow up, when things go well, it is critical that you recognize the team and each member’s contributions – don’t take the credit when things go well</a:t>
            </a:r>
            <a:r>
              <a:rPr lang="en-US" baseline="0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02B6F-644D-43AB-9E80-3781E674D1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16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a recent conference, I learned the culture of “Imposter Syndrome” is prevalent in academic</a:t>
            </a:r>
            <a:r>
              <a:rPr lang="en-US" baseline="0" dirty="0" smtClean="0"/>
              <a:t> libraries.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Journaling – write down what you are doing well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02B6F-644D-43AB-9E80-3781E674D1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8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579410"/>
      </p:ext>
    </p:extLst>
  </p:cSld>
  <p:clrMapOvr>
    <a:masterClrMapping/>
  </p:clrMapOvr>
  <p:transition spd="med">
    <p:pull dir="u"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206101"/>
      </p:ext>
    </p:extLst>
  </p:cSld>
  <p:clrMapOvr>
    <a:masterClrMapping/>
  </p:clrMapOvr>
  <p:transition spd="med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6720"/>
      </p:ext>
    </p:extLst>
  </p:cSld>
  <p:clrMapOvr>
    <a:masterClrMapping/>
  </p:clrMapOvr>
  <p:transition spd="med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Demi" panose="020B07030201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Franklin Gothic Demi" panose="020B0703020102020204" pitchFamily="34" charset="0"/>
              </a:defRPr>
            </a:lvl1pPr>
            <a:lvl2pPr>
              <a:defRPr>
                <a:latin typeface="Franklin Gothic Demi" panose="020B0703020102020204" pitchFamily="34" charset="0"/>
              </a:defRPr>
            </a:lvl2pPr>
            <a:lvl3pPr>
              <a:defRPr>
                <a:latin typeface="Franklin Gothic Demi" panose="020B0703020102020204" pitchFamily="34" charset="0"/>
              </a:defRPr>
            </a:lvl3pPr>
            <a:lvl4pPr>
              <a:defRPr>
                <a:latin typeface="Franklin Gothic Demi" panose="020B0703020102020204" pitchFamily="34" charset="0"/>
              </a:defRPr>
            </a:lvl4pPr>
            <a:lvl5pPr>
              <a:defRPr>
                <a:latin typeface="Franklin Gothic Demi" panose="020B07030201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38576"/>
      </p:ext>
    </p:extLst>
  </p:cSld>
  <p:clrMapOvr>
    <a:masterClrMapping/>
  </p:clrMapOvr>
  <p:transition spd="med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300671"/>
      </p:ext>
    </p:extLst>
  </p:cSld>
  <p:clrMapOvr>
    <a:masterClrMapping/>
  </p:clrMapOvr>
  <p:transition spd="med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784768"/>
      </p:ext>
    </p:extLst>
  </p:cSld>
  <p:clrMapOvr>
    <a:masterClrMapping/>
  </p:clrMapOvr>
  <p:transition spd="med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86586"/>
      </p:ext>
    </p:extLst>
  </p:cSld>
  <p:clrMapOvr>
    <a:masterClrMapping/>
  </p:clrMapOvr>
  <p:transition spd="med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28298"/>
      </p:ext>
    </p:extLst>
  </p:cSld>
  <p:clrMapOvr>
    <a:masterClrMapping/>
  </p:clrMapOvr>
  <p:transition spd="med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52947"/>
      </p:ext>
    </p:extLst>
  </p:cSld>
  <p:clrMapOvr>
    <a:masterClrMapping/>
  </p:clrMapOvr>
  <p:transition spd="med">
    <p:pull dir="u"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16639"/>
      </p:ext>
    </p:extLst>
  </p:cSld>
  <p:clrMapOvr>
    <a:masterClrMapping/>
  </p:clrMapOvr>
  <p:transition spd="med">
    <p:pull dir="u"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17707"/>
      </p:ext>
    </p:extLst>
  </p:cSld>
  <p:clrMapOvr>
    <a:masterClrMapping/>
  </p:clrMapOvr>
  <p:transition spd="med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87D76F-3F63-45A7-B4AA-5E188997F6F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A749A92-436A-47F2-AD8C-6791BD770E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51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ransition spd="med">
    <p:pull dir="u"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nton.edu/library" TargetMode="External"/><Relationship Id="rId2" Type="http://schemas.openxmlformats.org/officeDocument/2006/relationships/hyperlink" Target="mailto:wilhelmc@canton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cs typeface="Arial" panose="020B0604020202020204" pitchFamily="34" charset="0"/>
              </a:rPr>
              <a:t>20/20 Hindsight: </a:t>
            </a:r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cs typeface="Arial" panose="020B0604020202020204" pitchFamily="34" charset="0"/>
              </a:rPr>
              <a:t/>
            </a:r>
            <a:b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cs typeface="Arial" panose="020B0604020202020204" pitchFamily="34" charset="0"/>
              </a:rPr>
            </a:br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cs typeface="Arial" panose="020B0604020202020204" pitchFamily="34" charset="0"/>
              </a:rPr>
              <a:t/>
            </a:r>
            <a:b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cs typeface="Arial" panose="020B0604020202020204" pitchFamily="34" charset="0"/>
              </a:rPr>
            </a:b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cs typeface="Arial" panose="020B0604020202020204" pitchFamily="34" charset="0"/>
              </a:rPr>
              <a:t>Mistakes </a:t>
            </a: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cs typeface="Arial" panose="020B0604020202020204" pitchFamily="34" charset="0"/>
              </a:rPr>
              <a:t>made and lessons learned from a new 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  <a:cs typeface="Arial" panose="020B0604020202020204" pitchFamily="34" charset="0"/>
              </a:rPr>
              <a:t>director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Heavy" panose="020B09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567227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Cori Wilhelm,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Interim Director of Library Services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Southworth Library Learning Commons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SUNY Canton College of Technology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7315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Preparing for the Transition</a:t>
            </a:r>
            <a:endParaRPr lang="en-US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148247" cy="4351338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endParaRPr lang="en-US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  <a:p>
            <a:pPr marL="0" indent="0">
              <a:buClrTx/>
              <a:buNone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The plan:</a:t>
            </a:r>
          </a:p>
          <a:p>
            <a:pPr marL="0" indent="0">
              <a:buClrTx/>
              <a:buNone/>
            </a:pPr>
            <a:endParaRPr lang="en-US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  <a:p>
            <a:pPr marL="579946" lvl="1" indent="-287338">
              <a:buClrTx/>
              <a:buFont typeface="Arial" panose="020B0604020202020204" pitchFamily="34" charset="0"/>
              <a:buChar char="•"/>
            </a:pPr>
            <a:r>
              <a:rPr lang="en-US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Start making the changes I had </a:t>
            </a:r>
            <a:r>
              <a:rPr lang="en-US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been planning</a:t>
            </a:r>
            <a:endParaRPr lang="en-US" sz="2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579946" lvl="1" indent="-287338">
              <a:buClrTx/>
              <a:buFont typeface="Arial" panose="020B0604020202020204" pitchFamily="34" charset="0"/>
              <a:buChar char="•"/>
            </a:pPr>
            <a:r>
              <a:rPr lang="en-US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Remain friends with staff – be the “cool” </a:t>
            </a:r>
            <a:r>
              <a:rPr lang="en-US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boss</a:t>
            </a:r>
          </a:p>
          <a:p>
            <a:pPr marL="579946" lvl="1" indent="-287338">
              <a:buClrTx/>
              <a:buFont typeface="Arial" panose="020B0604020202020204" pitchFamily="34" charset="0"/>
              <a:buChar char="•"/>
            </a:pPr>
            <a:r>
              <a:rPr lang="en-US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Communicate departmental needs to my supervisor </a:t>
            </a:r>
            <a:endParaRPr lang="en-US" sz="2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579946" lvl="1" indent="-287338">
              <a:buClrTx/>
              <a:buFont typeface="Arial" panose="020B0604020202020204" pitchFamily="34" charset="0"/>
              <a:buChar char="•"/>
            </a:pPr>
            <a:endParaRPr lang="en-US" sz="2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579946" lvl="1" indent="-287338">
              <a:buClrTx/>
              <a:buFont typeface="Arial" panose="020B0604020202020204" pitchFamily="34" charset="0"/>
              <a:buChar char="•"/>
            </a:pPr>
            <a:r>
              <a:rPr lang="en-US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 </a:t>
            </a:r>
            <a:r>
              <a:rPr lang="en-US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knew exactly how </a:t>
            </a:r>
            <a:r>
              <a:rPr lang="en-US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 </a:t>
            </a:r>
            <a:r>
              <a:rPr lang="en-US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wanted </a:t>
            </a:r>
            <a:r>
              <a:rPr lang="en-US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everything done</a:t>
            </a:r>
          </a:p>
          <a:p>
            <a:pPr marL="579946" lvl="1" indent="-287338">
              <a:buClrTx/>
              <a:buFont typeface="Arial" panose="020B0604020202020204" pitchFamily="34" charset="0"/>
              <a:buChar char="•"/>
            </a:pPr>
            <a:endParaRPr lang="en-US" sz="2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06453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nger about to pop a bubble" title="Bubbl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16"/>
          <a:stretch/>
        </p:blipFill>
        <p:spPr>
          <a:xfrm>
            <a:off x="5898582" y="78564"/>
            <a:ext cx="5475769" cy="6203245"/>
          </a:xfrm>
        </p:spPr>
      </p:pic>
      <p:grpSp>
        <p:nvGrpSpPr>
          <p:cNvPr id="7" name="Group 6"/>
          <p:cNvGrpSpPr/>
          <p:nvPr/>
        </p:nvGrpSpPr>
        <p:grpSpPr>
          <a:xfrm>
            <a:off x="0" y="6390993"/>
            <a:ext cx="5078186" cy="692497"/>
            <a:chOff x="7494814" y="5164644"/>
            <a:chExt cx="5078186" cy="692497"/>
          </a:xfrm>
        </p:grpSpPr>
        <p:sp>
          <p:nvSpPr>
            <p:cNvPr id="5" name="TextBox 4"/>
            <p:cNvSpPr txBox="1"/>
            <p:nvPr/>
          </p:nvSpPr>
          <p:spPr>
            <a:xfrm>
              <a:off x="7494814" y="5164644"/>
              <a:ext cx="5078186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“Rainbow Bubble”, </a:t>
              </a:r>
              <a:r>
                <a:rPr lang="en-US" sz="1400" dirty="0" err="1" smtClean="0"/>
                <a:t>Hoffnungsschimmer</a:t>
              </a:r>
              <a:r>
                <a:rPr lang="en-US" sz="1400" dirty="0" smtClean="0"/>
                <a:t> (Flickr)</a:t>
              </a:r>
            </a:p>
            <a:p>
              <a:r>
                <a:rPr lang="en-US" sz="1100" dirty="0"/>
                <a:t>https://</a:t>
              </a:r>
              <a:r>
                <a:rPr lang="en-US" sz="1100" dirty="0" smtClean="0"/>
                <a:t>www.flickr.com/photos/hoffnungsschimmer/14817533613 </a:t>
              </a:r>
            </a:p>
            <a:p>
              <a:endParaRPr lang="en-US" sz="1400" dirty="0"/>
            </a:p>
          </p:txBody>
        </p:sp>
        <p:pic>
          <p:nvPicPr>
            <p:cNvPr id="1029" name="Picture 5" descr="Image result for creative commons BY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3095" y="5164644"/>
              <a:ext cx="481693" cy="2440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08855" y="1166279"/>
            <a:ext cx="4689371" cy="3297845"/>
          </a:xfrm>
        </p:spPr>
        <p:txBody>
          <a:bodyPr>
            <a:normAutofit fontScale="90000"/>
          </a:bodyPr>
          <a:lstStyle/>
          <a:p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It was going to be perfect…</a:t>
            </a:r>
            <a:b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</a:br>
            <a:r>
              <a:rPr lang="en-US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 </a:t>
            </a:r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was going to be </a:t>
            </a:r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perfect director…</a:t>
            </a:r>
            <a:endParaRPr lang="en-US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705886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Relationships with Supervisors</a:t>
            </a:r>
            <a:endParaRPr lang="en-US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43282" y="2081543"/>
            <a:ext cx="5746630" cy="4327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What I was thinking:</a:t>
            </a:r>
          </a:p>
          <a:p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  <a:p>
            <a:r>
              <a:rPr lang="en-US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I know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 what’s best for my department and 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staff</a:t>
            </a:r>
          </a:p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" panose="020B0703020102020204" pitchFamily="34" charset="0"/>
              </a:rPr>
              <a:t>Departmental vs. administrative goals</a:t>
            </a:r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  <a:p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  <a:p>
            <a:pPr marL="0" indent="0">
              <a:buNone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" panose="020B07030201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97280" y="2081542"/>
            <a:ext cx="4814211" cy="3444240"/>
            <a:chOff x="7263489" y="2081542"/>
            <a:chExt cx="4814211" cy="344424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12" t="58330" r="33843" b="3235"/>
            <a:stretch/>
          </p:blipFill>
          <p:spPr>
            <a:xfrm>
              <a:off x="7263489" y="2081542"/>
              <a:ext cx="4814211" cy="344424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7953354" y="3075546"/>
              <a:ext cx="3088026" cy="1169745"/>
            </a:xfrm>
            <a:prstGeom prst="rect">
              <a:avLst/>
            </a:prstGeom>
            <a:noFill/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8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LESSON LEARNED:</a:t>
              </a:r>
            </a:p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8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MANAGE </a:t>
              </a:r>
              <a:r>
                <a:rPr lang="en-US" sz="28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UP, </a:t>
              </a:r>
              <a:r>
                <a:rPr lang="en-US" sz="28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MANAGE </a:t>
              </a:r>
              <a:r>
                <a:rPr lang="en-US" sz="28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DOWN</a:t>
              </a:r>
              <a:endPara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9453842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Setting Team Expectations</a:t>
            </a:r>
            <a:endParaRPr lang="en-US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97" y="2010496"/>
            <a:ext cx="5854890" cy="3901230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I was thinking:</a:t>
            </a:r>
            <a:endParaRPr 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28600" indent="-228600"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They </a:t>
            </a: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understand what needs to be fixed, right?</a:t>
            </a:r>
          </a:p>
          <a:p>
            <a:pPr marL="228600" indent="-228600"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Things will get better – this is just a bump in the road</a:t>
            </a:r>
          </a:p>
          <a:p>
            <a:pPr marL="228600" indent="-228600"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 can all be friends </a:t>
            </a: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28600" indent="-228600">
              <a:buClrTx/>
              <a:buNone/>
            </a:pPr>
            <a:endParaRPr 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28600" indent="-228600">
              <a:buClrTx/>
              <a:buNone/>
            </a:pP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56994" y="3865283"/>
            <a:ext cx="4232068" cy="2672416"/>
            <a:chOff x="8091303" y="1794634"/>
            <a:chExt cx="4232068" cy="267241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12" t="58330" r="33843" b="3235"/>
            <a:stretch/>
          </p:blipFill>
          <p:spPr>
            <a:xfrm>
              <a:off x="8091303" y="1794634"/>
              <a:ext cx="4232068" cy="267241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8749817" y="2496439"/>
              <a:ext cx="2613529" cy="1268806"/>
            </a:xfrm>
            <a:prstGeom prst="rect">
              <a:avLst/>
            </a:prstGeom>
            <a:noFill/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4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LESSON LEARNED: </a:t>
              </a:r>
            </a:p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4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DOCUMENT EVERYTHING!</a:t>
              </a:r>
              <a:endPara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059168" y="1892964"/>
            <a:ext cx="5376672" cy="2672416"/>
            <a:chOff x="4252467" y="3733447"/>
            <a:chExt cx="5623053" cy="267241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12" t="58330" r="33843" b="3235"/>
            <a:stretch/>
          </p:blipFill>
          <p:spPr>
            <a:xfrm>
              <a:off x="4252467" y="3733447"/>
              <a:ext cx="5623053" cy="267241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4901003" y="4359420"/>
              <a:ext cx="3956614" cy="1268806"/>
            </a:xfrm>
            <a:prstGeom prst="rect">
              <a:avLst/>
            </a:prstGeom>
            <a:noFill/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4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LESSON LEARNED: </a:t>
              </a:r>
            </a:p>
            <a:p>
              <a:pPr marL="0" indent="0" algn="ctr">
                <a:buNone/>
              </a:pPr>
              <a:r>
                <a:rPr lang="en-US" sz="2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Annual performance reviews are a MINIMUM, not a MAXIMUM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8290612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Communicating with Staff</a:t>
            </a:r>
            <a:endParaRPr lang="en-US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6136" y="2194560"/>
            <a:ext cx="4664676" cy="3982404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I was thinking:</a:t>
            </a:r>
          </a:p>
          <a:p>
            <a:pPr marL="228600" indent="-228600"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 already know: </a:t>
            </a:r>
            <a:b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we need to do,</a:t>
            </a:r>
            <a:b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Why we need to do it,</a:t>
            </a:r>
            <a:b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I want it done, </a:t>
            </a:r>
            <a:b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Who I want to do it, and When</a:t>
            </a:r>
            <a:endParaRPr 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01859" y="1737360"/>
            <a:ext cx="5650173" cy="4226712"/>
            <a:chOff x="6541827" y="1737360"/>
            <a:chExt cx="5650173" cy="422671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12" t="58330" r="33843" b="3235"/>
            <a:stretch/>
          </p:blipFill>
          <p:spPr>
            <a:xfrm>
              <a:off x="6541827" y="1737360"/>
              <a:ext cx="5650173" cy="422671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7508378" y="2929397"/>
              <a:ext cx="3277680" cy="1435491"/>
            </a:xfrm>
            <a:prstGeom prst="rect">
              <a:avLst/>
            </a:prstGeom>
            <a:noFill/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8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LESSON LEARNED: </a:t>
              </a:r>
            </a:p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8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DON’T BE THE SMARTEST PERSON IN THE ROOM</a:t>
              </a:r>
              <a:endPara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8392541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Handling the Transition &amp; Beyond</a:t>
            </a:r>
            <a:endParaRPr lang="en-US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69008"/>
            <a:ext cx="5050537" cy="4441063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I was thinking:</a:t>
            </a:r>
          </a:p>
          <a:p>
            <a:pPr marL="228600" indent="-228600"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I’m not qualified/good enough for this job – someone else could do it better</a:t>
            </a:r>
          </a:p>
          <a:p>
            <a:pPr marL="228600" indent="-228600"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I’m a total mess/failure and my entire staff and supervisor know it</a:t>
            </a:r>
          </a:p>
          <a:p>
            <a:pPr marL="0" indent="0">
              <a:buClrTx/>
              <a:buNone/>
            </a:pPr>
            <a:endParaRPr lang="en-US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366117" y="1776985"/>
            <a:ext cx="3825883" cy="2578608"/>
            <a:chOff x="6682757" y="1969008"/>
            <a:chExt cx="5177654" cy="363537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12" t="58330" r="33843" b="3235"/>
            <a:stretch/>
          </p:blipFill>
          <p:spPr>
            <a:xfrm>
              <a:off x="6682757" y="1969008"/>
              <a:ext cx="5177654" cy="363537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7326247" y="2603445"/>
              <a:ext cx="3335795" cy="1212148"/>
            </a:xfrm>
            <a:prstGeom prst="rect">
              <a:avLst/>
            </a:prstGeom>
            <a:noFill/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4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LESSON LEARNED: </a:t>
              </a:r>
            </a:p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4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STOP DOUBTING YOURSELF!</a:t>
              </a:r>
              <a:endPara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888736" y="3653788"/>
            <a:ext cx="3730752" cy="2672416"/>
            <a:chOff x="6144768" y="3733447"/>
            <a:chExt cx="3730752" cy="26724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12" t="58330" r="33843" b="3235"/>
            <a:stretch/>
          </p:blipFill>
          <p:spPr>
            <a:xfrm>
              <a:off x="6144768" y="3733447"/>
              <a:ext cx="3730752" cy="267241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6583679" y="4547616"/>
              <a:ext cx="2609089" cy="1136492"/>
            </a:xfrm>
            <a:prstGeom prst="rect">
              <a:avLst/>
            </a:prstGeom>
            <a:noFill/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Hammersmith One" panose="02010703030501060504" pitchFamily="2" charset="0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Calibri" panose="020F0502020204030204" pitchFamily="34" charset="0"/>
                <a:buNone/>
              </a:pPr>
              <a:r>
                <a:rPr lang="en-US" sz="24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LESSON LEARNED: </a:t>
              </a:r>
            </a:p>
            <a:p>
              <a:pPr marL="0" indent="0" algn="ctr">
                <a:buNone/>
              </a:pPr>
              <a:r>
                <a:rPr lang="en-US" sz="24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Franklin Gothic Medium" panose="020B0603020102020204" pitchFamily="34" charset="0"/>
                </a:rPr>
                <a:t>WRITE IT ALL DOWN!</a:t>
              </a:r>
              <a:endPara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Medium" panose="020B06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9561790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600" dirty="0" smtClean="0"/>
              <a:t>Cori Wilhelm</a:t>
            </a:r>
          </a:p>
          <a:p>
            <a:r>
              <a:rPr lang="en-US" sz="3600" dirty="0" smtClean="0">
                <a:hlinkClick r:id="rId2"/>
              </a:rPr>
              <a:t>wilhelmc@canton.edu</a:t>
            </a:r>
            <a:endParaRPr lang="en-US" sz="3600" dirty="0" smtClean="0"/>
          </a:p>
          <a:p>
            <a:r>
              <a:rPr lang="en-US" sz="3600" dirty="0" smtClean="0">
                <a:hlinkClick r:id="rId3"/>
              </a:rPr>
              <a:t>www.canton.edu/library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75252549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879</TotalTime>
  <Words>612</Words>
  <Application>Microsoft Office PowerPoint</Application>
  <PresentationFormat>Widescreen</PresentationFormat>
  <Paragraphs>85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Franklin Gothic Demi</vt:lpstr>
      <vt:lpstr>Franklin Gothic Heavy</vt:lpstr>
      <vt:lpstr>Franklin Gothic Medium</vt:lpstr>
      <vt:lpstr>Wingdings</vt:lpstr>
      <vt:lpstr>Retrospect</vt:lpstr>
      <vt:lpstr>20/20 Hindsight:   Mistakes made and lessons learned from a new director</vt:lpstr>
      <vt:lpstr>Preparing for the Transition</vt:lpstr>
      <vt:lpstr>It was going to be perfect…   I was going to be the perfect director…</vt:lpstr>
      <vt:lpstr>Relationships with Supervisors</vt:lpstr>
      <vt:lpstr>Setting Team Expectations</vt:lpstr>
      <vt:lpstr>Communicating with Staff</vt:lpstr>
      <vt:lpstr>Handling the Transition &amp; Beyond</vt:lpstr>
      <vt:lpstr>Questions?</vt:lpstr>
    </vt:vector>
  </TitlesOfParts>
  <Company>SUNY Canton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Wilhelm, Cori</dc:creator>
  <cp:lastModifiedBy>Wilhelm, Cori</cp:lastModifiedBy>
  <cp:revision>80</cp:revision>
  <dcterms:created xsi:type="dcterms:W3CDTF">2017-10-03T11:57:43Z</dcterms:created>
  <dcterms:modified xsi:type="dcterms:W3CDTF">2018-04-26T18:17:44Z</dcterms:modified>
</cp:coreProperties>
</file>