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61" r:id="rId2"/>
    <p:sldId id="282" r:id="rId3"/>
    <p:sldId id="299" r:id="rId4"/>
    <p:sldId id="300" r:id="rId5"/>
    <p:sldId id="301" r:id="rId6"/>
    <p:sldId id="311" r:id="rId7"/>
    <p:sldId id="303" r:id="rId8"/>
    <p:sldId id="304" r:id="rId9"/>
    <p:sldId id="309" r:id="rId10"/>
    <p:sldId id="310" r:id="rId11"/>
    <p:sldId id="306" r:id="rId12"/>
    <p:sldId id="308" r:id="rId13"/>
    <p:sldId id="283" r:id="rId14"/>
    <p:sldId id="273" r:id="rId1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" initials="A" lastIdx="1" clrIdx="0">
    <p:extLst>
      <p:ext uri="{19B8F6BF-5375-455C-9EA6-DF929625EA0E}">
        <p15:presenceInfo xmlns:p15="http://schemas.microsoft.com/office/powerpoint/2012/main" userId="Andre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8FA5"/>
    <a:srgbClr val="FF3300"/>
    <a:srgbClr val="9BBB59"/>
    <a:srgbClr val="5A72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75" autoAdjust="0"/>
    <p:restoredTop sz="93213" autoAdjust="0"/>
  </p:normalViewPr>
  <p:slideViewPr>
    <p:cSldViewPr snapToGrid="0" snapToObjects="1">
      <p:cViewPr varScale="1">
        <p:scale>
          <a:sx n="107" d="100"/>
          <a:sy n="107" d="100"/>
        </p:scale>
        <p:origin x="720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48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www.worldrurallandscape.org/" TargetMode="External"/><Relationship Id="rId1" Type="http://schemas.openxmlformats.org/officeDocument/2006/relationships/image" Target="../media/image2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www.worldrurallandscape.org/" TargetMode="External"/><Relationship Id="rId1" Type="http://schemas.openxmlformats.org/officeDocument/2006/relationships/image" Target="../media/image2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E97FB8-DB99-D244-997F-027579136028}" type="doc">
      <dgm:prSet loTypeId="urn:microsoft.com/office/officeart/2005/8/layout/radial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D90015E-D108-6D4A-A21F-285E2B869D52}">
      <dgm:prSet custT="1"/>
      <dgm:spPr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r>
            <a:rPr lang="it-IT" sz="1600" b="1" dirty="0">
              <a:solidFill>
                <a:srgbClr val="C00000"/>
              </a:solidFill>
            </a:rPr>
            <a:t>Website</a:t>
          </a:r>
        </a:p>
        <a:p>
          <a:r>
            <a:rPr lang="en-US" sz="1600" dirty="0">
              <a:solidFill>
                <a:schemeClr val="tx1"/>
              </a:solidFill>
              <a:hlinkClick xmlns:r="http://schemas.openxmlformats.org/officeDocument/2006/relationships" r:id="rId2"/>
            </a:rPr>
            <a:t>www.worldrurallandscape.org</a:t>
          </a:r>
          <a:endParaRPr lang="it-IT" sz="1600" dirty="0">
            <a:solidFill>
              <a:srgbClr val="C00000"/>
            </a:solidFill>
          </a:endParaRPr>
        </a:p>
      </dgm:t>
    </dgm:pt>
    <dgm:pt modelId="{84540094-A4C2-E944-B076-93A99CE89A3D}" type="parTrans" cxnId="{78265FE9-852F-1A45-A4B2-55F40993A0DB}">
      <dgm:prSet/>
      <dgm:spPr/>
      <dgm:t>
        <a:bodyPr/>
        <a:lstStyle/>
        <a:p>
          <a:endParaRPr lang="it-IT"/>
        </a:p>
      </dgm:t>
    </dgm:pt>
    <dgm:pt modelId="{2AE8D59C-219B-C044-B8D4-2C011D6585DA}" type="sibTrans" cxnId="{78265FE9-852F-1A45-A4B2-55F40993A0DB}">
      <dgm:prSet/>
      <dgm:spPr/>
      <dgm:t>
        <a:bodyPr/>
        <a:lstStyle/>
        <a:p>
          <a:endParaRPr lang="it-IT"/>
        </a:p>
      </dgm:t>
    </dgm:pt>
    <dgm:pt modelId="{53CA712B-C222-8341-8708-4C0E824C96C8}">
      <dgm:prSet custT="1"/>
      <dgm:spPr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  <dgm:t>
        <a:bodyPr/>
        <a:lstStyle/>
        <a:p>
          <a:r>
            <a:rPr lang="en-US" sz="1600" b="1" dirty="0">
              <a:solidFill>
                <a:srgbClr val="C00000"/>
              </a:solidFill>
            </a:rPr>
            <a:t>A general classification</a:t>
          </a:r>
          <a:endParaRPr lang="it-IT" sz="1600" b="1" dirty="0">
            <a:solidFill>
              <a:srgbClr val="C00000"/>
            </a:solidFill>
          </a:endParaRPr>
        </a:p>
      </dgm:t>
    </dgm:pt>
    <dgm:pt modelId="{0845BE98-BEF9-8144-96A4-52838CB18DC6}" type="parTrans" cxnId="{23CC2C01-7A62-074C-B73C-989D0BA3DFB8}">
      <dgm:prSet/>
      <dgm:spPr/>
      <dgm:t>
        <a:bodyPr/>
        <a:lstStyle/>
        <a:p>
          <a:endParaRPr lang="it-IT"/>
        </a:p>
      </dgm:t>
    </dgm:pt>
    <dgm:pt modelId="{1655083E-7B8E-2A4D-BB16-2F558FFE1612}" type="sibTrans" cxnId="{23CC2C01-7A62-074C-B73C-989D0BA3DFB8}">
      <dgm:prSet/>
      <dgm:spPr/>
      <dgm:t>
        <a:bodyPr/>
        <a:lstStyle/>
        <a:p>
          <a:endParaRPr lang="it-IT"/>
        </a:p>
      </dgm:t>
    </dgm:pt>
    <dgm:pt modelId="{E44B5063-5E47-504B-A7B9-3109F59BD947}">
      <dgm:prSet custT="1"/>
      <dgm:spPr>
        <a:blipFill rotWithShape="0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</dgm:spPr>
      <dgm:t>
        <a:bodyPr/>
        <a:lstStyle/>
        <a:p>
          <a:r>
            <a:rPr lang="en-US" sz="1800" b="1" dirty="0">
              <a:solidFill>
                <a:srgbClr val="C00000"/>
              </a:solidFill>
            </a:rPr>
            <a:t>atlas</a:t>
          </a:r>
          <a:endParaRPr lang="it-IT" sz="1800" b="1" dirty="0">
            <a:solidFill>
              <a:srgbClr val="C00000"/>
            </a:solidFill>
          </a:endParaRPr>
        </a:p>
      </dgm:t>
    </dgm:pt>
    <dgm:pt modelId="{2E156235-8698-E34C-927A-99377E1CD0F7}" type="parTrans" cxnId="{F1961BFD-2D73-5843-A048-D8FB1909C5CC}">
      <dgm:prSet/>
      <dgm:spPr/>
      <dgm:t>
        <a:bodyPr/>
        <a:lstStyle/>
        <a:p>
          <a:endParaRPr lang="it-IT"/>
        </a:p>
      </dgm:t>
    </dgm:pt>
    <dgm:pt modelId="{44596862-7605-5F46-A1CB-D8FA5898DCAE}" type="sibTrans" cxnId="{F1961BFD-2D73-5843-A048-D8FB1909C5CC}">
      <dgm:prSet/>
      <dgm:spPr/>
      <dgm:t>
        <a:bodyPr/>
        <a:lstStyle/>
        <a:p>
          <a:endParaRPr lang="it-IT"/>
        </a:p>
      </dgm:t>
    </dgm:pt>
    <dgm:pt modelId="{54A5F99F-988A-6148-9FEE-C225407D0510}">
      <dgm:prSet custT="1"/>
      <dgm:spPr>
        <a:blipFill rotWithShape="0">
          <a:blip xmlns:r="http://schemas.openxmlformats.org/officeDocument/2006/relationships" r:embed="rId5"/>
          <a:srcRect/>
          <a:stretch>
            <a:fillRect l="-54000" r="-54000"/>
          </a:stretch>
        </a:blipFill>
      </dgm:spPr>
      <dgm:t>
        <a:bodyPr/>
        <a:lstStyle/>
        <a:p>
          <a:r>
            <a:rPr lang="en-US" sz="1800" b="1" dirty="0">
              <a:solidFill>
                <a:srgbClr val="C00000"/>
              </a:solidFill>
            </a:rPr>
            <a:t>bibliography</a:t>
          </a:r>
          <a:endParaRPr lang="it-IT" sz="1800" b="1" dirty="0">
            <a:solidFill>
              <a:srgbClr val="C00000"/>
            </a:solidFill>
          </a:endParaRPr>
        </a:p>
      </dgm:t>
    </dgm:pt>
    <dgm:pt modelId="{EB74301B-B30B-9D43-9812-5820139A33ED}" type="parTrans" cxnId="{B9A3DF2D-FB65-7C49-B020-D23455CBBBB7}">
      <dgm:prSet/>
      <dgm:spPr/>
      <dgm:t>
        <a:bodyPr/>
        <a:lstStyle/>
        <a:p>
          <a:endParaRPr lang="it-IT"/>
        </a:p>
      </dgm:t>
    </dgm:pt>
    <dgm:pt modelId="{E0C4D9C4-E849-8F4E-AB52-7A6F32BC91C4}" type="sibTrans" cxnId="{B9A3DF2D-FB65-7C49-B020-D23455CBBBB7}">
      <dgm:prSet/>
      <dgm:spPr/>
      <dgm:t>
        <a:bodyPr/>
        <a:lstStyle/>
        <a:p>
          <a:endParaRPr lang="it-IT"/>
        </a:p>
      </dgm:t>
    </dgm:pt>
    <dgm:pt modelId="{2DD535B0-C4D7-1844-B980-4E856BDC6E31}">
      <dgm:prSet custT="1"/>
      <dgm:spPr>
        <a:blipFill rotWithShape="0">
          <a:blip xmlns:r="http://schemas.openxmlformats.org/officeDocument/2006/relationships" r:embed="rId6"/>
          <a:srcRect/>
          <a:stretch>
            <a:fillRect l="-55000" r="-55000"/>
          </a:stretch>
        </a:blipFill>
      </dgm:spPr>
      <dgm:t>
        <a:bodyPr/>
        <a:lstStyle/>
        <a:p>
          <a:r>
            <a:rPr lang="en-US" sz="1800" b="1" dirty="0">
              <a:solidFill>
                <a:srgbClr val="C00000"/>
              </a:solidFill>
            </a:rPr>
            <a:t>Glossary</a:t>
          </a:r>
          <a:endParaRPr lang="it-IT" sz="1800" b="1" dirty="0">
            <a:solidFill>
              <a:srgbClr val="C00000"/>
            </a:solidFill>
          </a:endParaRPr>
        </a:p>
      </dgm:t>
    </dgm:pt>
    <dgm:pt modelId="{5A12F96D-14C9-0D47-996B-80E4A7DBCF48}" type="parTrans" cxnId="{E2B2E2F9-2672-6E46-8569-5D66F9436A65}">
      <dgm:prSet/>
      <dgm:spPr/>
      <dgm:t>
        <a:bodyPr/>
        <a:lstStyle/>
        <a:p>
          <a:endParaRPr lang="it-IT"/>
        </a:p>
      </dgm:t>
    </dgm:pt>
    <dgm:pt modelId="{4EE1293A-B4A8-D443-98BD-C3EB9E8102C0}" type="sibTrans" cxnId="{E2B2E2F9-2672-6E46-8569-5D66F9436A65}">
      <dgm:prSet/>
      <dgm:spPr/>
      <dgm:t>
        <a:bodyPr/>
        <a:lstStyle/>
        <a:p>
          <a:endParaRPr lang="it-IT"/>
        </a:p>
      </dgm:t>
    </dgm:pt>
    <dgm:pt modelId="{DF93A523-7990-104C-99F0-56FD13C227BE}">
      <dgm:prSet custScaleX="172309" custScaleY="169967" custRadScaleRad="157191" custRadScaleInc="-49264"/>
      <dgm:spPr/>
      <dgm:t>
        <a:bodyPr/>
        <a:lstStyle/>
        <a:p>
          <a:endParaRPr lang="it-IT"/>
        </a:p>
      </dgm:t>
    </dgm:pt>
    <dgm:pt modelId="{956A21D3-9C12-B648-BF7F-7A1D02B98BCA}" type="parTrans" cxnId="{8AE0AFD1-9269-9E45-BB06-FCDB57F2C66F}">
      <dgm:prSet/>
      <dgm:spPr/>
      <dgm:t>
        <a:bodyPr/>
        <a:lstStyle/>
        <a:p>
          <a:endParaRPr lang="it-IT"/>
        </a:p>
      </dgm:t>
    </dgm:pt>
    <dgm:pt modelId="{C208FB47-CD02-C343-A973-C5CD99E42E67}" type="sibTrans" cxnId="{8AE0AFD1-9269-9E45-BB06-FCDB57F2C66F}">
      <dgm:prSet/>
      <dgm:spPr/>
      <dgm:t>
        <a:bodyPr/>
        <a:lstStyle/>
        <a:p>
          <a:endParaRPr lang="it-IT"/>
        </a:p>
      </dgm:t>
    </dgm:pt>
    <dgm:pt modelId="{E39AFAA3-8039-1746-8FD4-E08E747D1BEC}" type="pres">
      <dgm:prSet presAssocID="{6BE97FB8-DB99-D244-997F-027579136028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F579DD0-3709-CB41-81AF-E54945B112AB}" type="pres">
      <dgm:prSet presAssocID="{FD90015E-D108-6D4A-A21F-285E2B869D52}" presName="centerShape" presStyleLbl="node0" presStyleIdx="0" presStyleCnt="1" custScaleX="195609" custScaleY="183631"/>
      <dgm:spPr/>
    </dgm:pt>
    <dgm:pt modelId="{8EC94ACE-D02F-2241-9BAE-2FEDB517CDC7}" type="pres">
      <dgm:prSet presAssocID="{0845BE98-BEF9-8144-96A4-52838CB18DC6}" presName="Name9" presStyleLbl="parChTrans1D2" presStyleIdx="0" presStyleCnt="4"/>
      <dgm:spPr/>
    </dgm:pt>
    <dgm:pt modelId="{46D92903-59F7-1A48-BA80-207636B8A830}" type="pres">
      <dgm:prSet presAssocID="{0845BE98-BEF9-8144-96A4-52838CB18DC6}" presName="connTx" presStyleLbl="parChTrans1D2" presStyleIdx="0" presStyleCnt="4"/>
      <dgm:spPr/>
    </dgm:pt>
    <dgm:pt modelId="{D726CEDD-44B2-F442-803C-E3B700807057}" type="pres">
      <dgm:prSet presAssocID="{53CA712B-C222-8341-8708-4C0E824C96C8}" presName="node" presStyleLbl="node1" presStyleIdx="0" presStyleCnt="4" custScaleX="170791" custScaleY="160661" custRadScaleRad="130693" custRadScaleInc="-83404">
        <dgm:presLayoutVars>
          <dgm:bulletEnabled val="1"/>
        </dgm:presLayoutVars>
      </dgm:prSet>
      <dgm:spPr/>
    </dgm:pt>
    <dgm:pt modelId="{B3FE25B0-7D10-C347-AB83-966659E1E9E0}" type="pres">
      <dgm:prSet presAssocID="{2E156235-8698-E34C-927A-99377E1CD0F7}" presName="Name9" presStyleLbl="parChTrans1D2" presStyleIdx="1" presStyleCnt="4"/>
      <dgm:spPr/>
    </dgm:pt>
    <dgm:pt modelId="{535C4AB6-F0C4-A74B-B6C0-85DADA3B2FB4}" type="pres">
      <dgm:prSet presAssocID="{2E156235-8698-E34C-927A-99377E1CD0F7}" presName="connTx" presStyleLbl="parChTrans1D2" presStyleIdx="1" presStyleCnt="4"/>
      <dgm:spPr/>
    </dgm:pt>
    <dgm:pt modelId="{F26A6F30-19D2-4B47-B8FB-FF33759F2134}" type="pres">
      <dgm:prSet presAssocID="{E44B5063-5E47-504B-A7B9-3109F59BD947}" presName="node" presStyleLbl="node1" presStyleIdx="1" presStyleCnt="4" custScaleX="172309" custScaleY="169967" custRadScaleRad="157191" custRadScaleInc="-49264">
        <dgm:presLayoutVars>
          <dgm:bulletEnabled val="1"/>
        </dgm:presLayoutVars>
      </dgm:prSet>
      <dgm:spPr/>
    </dgm:pt>
    <dgm:pt modelId="{AA4FAF61-F964-1943-ACE6-31B85E256756}" type="pres">
      <dgm:prSet presAssocID="{EB74301B-B30B-9D43-9812-5820139A33ED}" presName="Name9" presStyleLbl="parChTrans1D2" presStyleIdx="2" presStyleCnt="4"/>
      <dgm:spPr/>
    </dgm:pt>
    <dgm:pt modelId="{91D76B3B-5D1D-1F44-AA23-5A0A9EDC33E9}" type="pres">
      <dgm:prSet presAssocID="{EB74301B-B30B-9D43-9812-5820139A33ED}" presName="connTx" presStyleLbl="parChTrans1D2" presStyleIdx="2" presStyleCnt="4"/>
      <dgm:spPr/>
    </dgm:pt>
    <dgm:pt modelId="{23213488-FF52-4742-B170-863D2D1DB74A}" type="pres">
      <dgm:prSet presAssocID="{54A5F99F-988A-6148-9FEE-C225407D0510}" presName="node" presStyleLbl="node1" presStyleIdx="2" presStyleCnt="4" custScaleX="170578" custScaleY="155491" custRadScaleRad="156844" custRadScaleInc="-121592">
        <dgm:presLayoutVars>
          <dgm:bulletEnabled val="1"/>
        </dgm:presLayoutVars>
      </dgm:prSet>
      <dgm:spPr/>
    </dgm:pt>
    <dgm:pt modelId="{5BDD9416-A5F4-BC40-8EFA-D5C6C065691E}" type="pres">
      <dgm:prSet presAssocID="{5A12F96D-14C9-0D47-996B-80E4A7DBCF48}" presName="Name9" presStyleLbl="parChTrans1D2" presStyleIdx="3" presStyleCnt="4"/>
      <dgm:spPr/>
    </dgm:pt>
    <dgm:pt modelId="{A2998CD5-2645-184D-8BFD-199A661F8F81}" type="pres">
      <dgm:prSet presAssocID="{5A12F96D-14C9-0D47-996B-80E4A7DBCF48}" presName="connTx" presStyleLbl="parChTrans1D2" presStyleIdx="3" presStyleCnt="4"/>
      <dgm:spPr/>
    </dgm:pt>
    <dgm:pt modelId="{FC7CAF41-3BC3-9D47-BDA5-337396323A30}" type="pres">
      <dgm:prSet presAssocID="{2DD535B0-C4D7-1844-B980-4E856BDC6E31}" presName="node" presStyleLbl="node1" presStyleIdx="3" presStyleCnt="4" custScaleX="176053" custScaleY="168660" custRadScaleRad="162814" custRadScaleInc="-23504">
        <dgm:presLayoutVars>
          <dgm:bulletEnabled val="1"/>
        </dgm:presLayoutVars>
      </dgm:prSet>
      <dgm:spPr/>
    </dgm:pt>
  </dgm:ptLst>
  <dgm:cxnLst>
    <dgm:cxn modelId="{23CC2C01-7A62-074C-B73C-989D0BA3DFB8}" srcId="{FD90015E-D108-6D4A-A21F-285E2B869D52}" destId="{53CA712B-C222-8341-8708-4C0E824C96C8}" srcOrd="0" destOrd="0" parTransId="{0845BE98-BEF9-8144-96A4-52838CB18DC6}" sibTransId="{1655083E-7B8E-2A4D-BB16-2F558FFE1612}"/>
    <dgm:cxn modelId="{B9A3DF2D-FB65-7C49-B020-D23455CBBBB7}" srcId="{FD90015E-D108-6D4A-A21F-285E2B869D52}" destId="{54A5F99F-988A-6148-9FEE-C225407D0510}" srcOrd="2" destOrd="0" parTransId="{EB74301B-B30B-9D43-9812-5820139A33ED}" sibTransId="{E0C4D9C4-E849-8F4E-AB52-7A6F32BC91C4}"/>
    <dgm:cxn modelId="{3A32B43E-84C7-4B44-AE33-64DE7D204595}" type="presOf" srcId="{53CA712B-C222-8341-8708-4C0E824C96C8}" destId="{D726CEDD-44B2-F442-803C-E3B700807057}" srcOrd="0" destOrd="0" presId="urn:microsoft.com/office/officeart/2005/8/layout/radial1"/>
    <dgm:cxn modelId="{CC63CB53-ABF8-8641-8EB8-31DA4D89CFC1}" type="presOf" srcId="{5A12F96D-14C9-0D47-996B-80E4A7DBCF48}" destId="{A2998CD5-2645-184D-8BFD-199A661F8F81}" srcOrd="1" destOrd="0" presId="urn:microsoft.com/office/officeart/2005/8/layout/radial1"/>
    <dgm:cxn modelId="{8BFC5C54-A5D5-8946-BB88-5B513A8DCA90}" type="presOf" srcId="{E44B5063-5E47-504B-A7B9-3109F59BD947}" destId="{F26A6F30-19D2-4B47-B8FB-FF33759F2134}" srcOrd="0" destOrd="0" presId="urn:microsoft.com/office/officeart/2005/8/layout/radial1"/>
    <dgm:cxn modelId="{3197D85C-B578-794A-BA68-6F40718D5C92}" type="presOf" srcId="{EB74301B-B30B-9D43-9812-5820139A33ED}" destId="{AA4FAF61-F964-1943-ACE6-31B85E256756}" srcOrd="0" destOrd="0" presId="urn:microsoft.com/office/officeart/2005/8/layout/radial1"/>
    <dgm:cxn modelId="{91210F5E-635B-EF46-9752-F23FBC3514F7}" type="presOf" srcId="{2E156235-8698-E34C-927A-99377E1CD0F7}" destId="{535C4AB6-F0C4-A74B-B6C0-85DADA3B2FB4}" srcOrd="1" destOrd="0" presId="urn:microsoft.com/office/officeart/2005/8/layout/radial1"/>
    <dgm:cxn modelId="{B229166A-31B4-884A-8591-1FD2B3AE6C43}" type="presOf" srcId="{6BE97FB8-DB99-D244-997F-027579136028}" destId="{E39AFAA3-8039-1746-8FD4-E08E747D1BEC}" srcOrd="0" destOrd="0" presId="urn:microsoft.com/office/officeart/2005/8/layout/radial1"/>
    <dgm:cxn modelId="{6159D66C-A712-A344-81C8-4AE9B9C10E9D}" type="presOf" srcId="{54A5F99F-988A-6148-9FEE-C225407D0510}" destId="{23213488-FF52-4742-B170-863D2D1DB74A}" srcOrd="0" destOrd="0" presId="urn:microsoft.com/office/officeart/2005/8/layout/radial1"/>
    <dgm:cxn modelId="{22000C91-2859-5C4D-832C-E65BD0D8810F}" type="presOf" srcId="{0845BE98-BEF9-8144-96A4-52838CB18DC6}" destId="{46D92903-59F7-1A48-BA80-207636B8A830}" srcOrd="1" destOrd="0" presId="urn:microsoft.com/office/officeart/2005/8/layout/radial1"/>
    <dgm:cxn modelId="{A2DDC29B-608B-E647-96C8-DCFA6D2CBE20}" type="presOf" srcId="{2DD535B0-C4D7-1844-B980-4E856BDC6E31}" destId="{FC7CAF41-3BC3-9D47-BDA5-337396323A30}" srcOrd="0" destOrd="0" presId="urn:microsoft.com/office/officeart/2005/8/layout/radial1"/>
    <dgm:cxn modelId="{6A9144C6-8D0F-C147-A1E6-2E89AC92EC49}" type="presOf" srcId="{FD90015E-D108-6D4A-A21F-285E2B869D52}" destId="{5F579DD0-3709-CB41-81AF-E54945B112AB}" srcOrd="0" destOrd="0" presId="urn:microsoft.com/office/officeart/2005/8/layout/radial1"/>
    <dgm:cxn modelId="{DEFA10CE-E2BD-4049-BD04-C38E4514BEFB}" type="presOf" srcId="{2E156235-8698-E34C-927A-99377E1CD0F7}" destId="{B3FE25B0-7D10-C347-AB83-966659E1E9E0}" srcOrd="0" destOrd="0" presId="urn:microsoft.com/office/officeart/2005/8/layout/radial1"/>
    <dgm:cxn modelId="{8AE0AFD1-9269-9E45-BB06-FCDB57F2C66F}" srcId="{6BE97FB8-DB99-D244-997F-027579136028}" destId="{DF93A523-7990-104C-99F0-56FD13C227BE}" srcOrd="1" destOrd="0" parTransId="{956A21D3-9C12-B648-BF7F-7A1D02B98BCA}" sibTransId="{C208FB47-CD02-C343-A973-C5CD99E42E67}"/>
    <dgm:cxn modelId="{521CBEE0-B922-C646-B540-78F935F2DAA7}" type="presOf" srcId="{5A12F96D-14C9-0D47-996B-80E4A7DBCF48}" destId="{5BDD9416-A5F4-BC40-8EFA-D5C6C065691E}" srcOrd="0" destOrd="0" presId="urn:microsoft.com/office/officeart/2005/8/layout/radial1"/>
    <dgm:cxn modelId="{E8116FE5-DF1E-D948-9BCC-F1768777641C}" type="presOf" srcId="{0845BE98-BEF9-8144-96A4-52838CB18DC6}" destId="{8EC94ACE-D02F-2241-9BAE-2FEDB517CDC7}" srcOrd="0" destOrd="0" presId="urn:microsoft.com/office/officeart/2005/8/layout/radial1"/>
    <dgm:cxn modelId="{90A686E6-EFB3-D34C-994C-5F8365991B5C}" type="presOf" srcId="{EB74301B-B30B-9D43-9812-5820139A33ED}" destId="{91D76B3B-5D1D-1F44-AA23-5A0A9EDC33E9}" srcOrd="1" destOrd="0" presId="urn:microsoft.com/office/officeart/2005/8/layout/radial1"/>
    <dgm:cxn modelId="{78265FE9-852F-1A45-A4B2-55F40993A0DB}" srcId="{6BE97FB8-DB99-D244-997F-027579136028}" destId="{FD90015E-D108-6D4A-A21F-285E2B869D52}" srcOrd="0" destOrd="0" parTransId="{84540094-A4C2-E944-B076-93A99CE89A3D}" sibTransId="{2AE8D59C-219B-C044-B8D4-2C011D6585DA}"/>
    <dgm:cxn modelId="{E2B2E2F9-2672-6E46-8569-5D66F9436A65}" srcId="{FD90015E-D108-6D4A-A21F-285E2B869D52}" destId="{2DD535B0-C4D7-1844-B980-4E856BDC6E31}" srcOrd="3" destOrd="0" parTransId="{5A12F96D-14C9-0D47-996B-80E4A7DBCF48}" sibTransId="{4EE1293A-B4A8-D443-98BD-C3EB9E8102C0}"/>
    <dgm:cxn modelId="{F1961BFD-2D73-5843-A048-D8FB1909C5CC}" srcId="{FD90015E-D108-6D4A-A21F-285E2B869D52}" destId="{E44B5063-5E47-504B-A7B9-3109F59BD947}" srcOrd="1" destOrd="0" parTransId="{2E156235-8698-E34C-927A-99377E1CD0F7}" sibTransId="{44596862-7605-5F46-A1CB-D8FA5898DCAE}"/>
    <dgm:cxn modelId="{62BF853C-95B2-F648-9010-0E93236EC9B1}" type="presParOf" srcId="{E39AFAA3-8039-1746-8FD4-E08E747D1BEC}" destId="{5F579DD0-3709-CB41-81AF-E54945B112AB}" srcOrd="0" destOrd="0" presId="urn:microsoft.com/office/officeart/2005/8/layout/radial1"/>
    <dgm:cxn modelId="{17B0A9BE-D4E1-5741-A240-EEE76EDB5ED5}" type="presParOf" srcId="{E39AFAA3-8039-1746-8FD4-E08E747D1BEC}" destId="{8EC94ACE-D02F-2241-9BAE-2FEDB517CDC7}" srcOrd="1" destOrd="0" presId="urn:microsoft.com/office/officeart/2005/8/layout/radial1"/>
    <dgm:cxn modelId="{211CA61E-E4D3-1843-A1FA-7A4F1B7B578D}" type="presParOf" srcId="{8EC94ACE-D02F-2241-9BAE-2FEDB517CDC7}" destId="{46D92903-59F7-1A48-BA80-207636B8A830}" srcOrd="0" destOrd="0" presId="urn:microsoft.com/office/officeart/2005/8/layout/radial1"/>
    <dgm:cxn modelId="{7673E084-31AD-0749-9D11-E8329EA8F700}" type="presParOf" srcId="{E39AFAA3-8039-1746-8FD4-E08E747D1BEC}" destId="{D726CEDD-44B2-F442-803C-E3B700807057}" srcOrd="2" destOrd="0" presId="urn:microsoft.com/office/officeart/2005/8/layout/radial1"/>
    <dgm:cxn modelId="{EA00EDD8-093A-0641-AE21-EEF50AC472CC}" type="presParOf" srcId="{E39AFAA3-8039-1746-8FD4-E08E747D1BEC}" destId="{B3FE25B0-7D10-C347-AB83-966659E1E9E0}" srcOrd="3" destOrd="0" presId="urn:microsoft.com/office/officeart/2005/8/layout/radial1"/>
    <dgm:cxn modelId="{0BC3FD79-0318-504E-8069-FC98B3503F38}" type="presParOf" srcId="{B3FE25B0-7D10-C347-AB83-966659E1E9E0}" destId="{535C4AB6-F0C4-A74B-B6C0-85DADA3B2FB4}" srcOrd="0" destOrd="0" presId="urn:microsoft.com/office/officeart/2005/8/layout/radial1"/>
    <dgm:cxn modelId="{D2699391-45C4-F043-ABD1-F3F7B1F84B44}" type="presParOf" srcId="{E39AFAA3-8039-1746-8FD4-E08E747D1BEC}" destId="{F26A6F30-19D2-4B47-B8FB-FF33759F2134}" srcOrd="4" destOrd="0" presId="urn:microsoft.com/office/officeart/2005/8/layout/radial1"/>
    <dgm:cxn modelId="{D9FCA6FA-AA6A-3C4A-8F3C-C6FDA2604FDA}" type="presParOf" srcId="{E39AFAA3-8039-1746-8FD4-E08E747D1BEC}" destId="{AA4FAF61-F964-1943-ACE6-31B85E256756}" srcOrd="5" destOrd="0" presId="urn:microsoft.com/office/officeart/2005/8/layout/radial1"/>
    <dgm:cxn modelId="{C0306BF2-6FCF-0F45-99DD-A2C94D4E8B5A}" type="presParOf" srcId="{AA4FAF61-F964-1943-ACE6-31B85E256756}" destId="{91D76B3B-5D1D-1F44-AA23-5A0A9EDC33E9}" srcOrd="0" destOrd="0" presId="urn:microsoft.com/office/officeart/2005/8/layout/radial1"/>
    <dgm:cxn modelId="{A0CD671E-70F0-9742-9C44-0AAC5D28435A}" type="presParOf" srcId="{E39AFAA3-8039-1746-8FD4-E08E747D1BEC}" destId="{23213488-FF52-4742-B170-863D2D1DB74A}" srcOrd="6" destOrd="0" presId="urn:microsoft.com/office/officeart/2005/8/layout/radial1"/>
    <dgm:cxn modelId="{945FF057-390A-124C-8E8E-E57F9AA87FE9}" type="presParOf" srcId="{E39AFAA3-8039-1746-8FD4-E08E747D1BEC}" destId="{5BDD9416-A5F4-BC40-8EFA-D5C6C065691E}" srcOrd="7" destOrd="0" presId="urn:microsoft.com/office/officeart/2005/8/layout/radial1"/>
    <dgm:cxn modelId="{6E0B8CAE-CE7C-FA4B-8620-300A3DAE09EA}" type="presParOf" srcId="{5BDD9416-A5F4-BC40-8EFA-D5C6C065691E}" destId="{A2998CD5-2645-184D-8BFD-199A661F8F81}" srcOrd="0" destOrd="0" presId="urn:microsoft.com/office/officeart/2005/8/layout/radial1"/>
    <dgm:cxn modelId="{B81B513B-FBA5-FA4B-BAF8-677AD914D5A2}" type="presParOf" srcId="{E39AFAA3-8039-1746-8FD4-E08E747D1BEC}" destId="{FC7CAF41-3BC3-9D47-BDA5-337396323A30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579DD0-3709-CB41-81AF-E54945B112AB}">
      <dsp:nvSpPr>
        <dsp:cNvPr id="0" name=""/>
        <dsp:cNvSpPr/>
      </dsp:nvSpPr>
      <dsp:spPr>
        <a:xfrm>
          <a:off x="2507390" y="1141533"/>
          <a:ext cx="2450771" cy="2300699"/>
        </a:xfrm>
        <a:prstGeom prst="ellipse">
          <a:avLst/>
        </a:prstGeom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>
              <a:solidFill>
                <a:srgbClr val="C00000"/>
              </a:solidFill>
            </a:rPr>
            <a:t>Website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  <a:hlinkClick xmlns:r="http://schemas.openxmlformats.org/officeDocument/2006/relationships" r:id="rId2"/>
            </a:rPr>
            <a:t>www.worldrurallandscape.org</a:t>
          </a:r>
          <a:endParaRPr lang="it-IT" sz="1600" kern="1200" dirty="0">
            <a:solidFill>
              <a:srgbClr val="C00000"/>
            </a:solidFill>
          </a:endParaRPr>
        </a:p>
      </dsp:txBody>
      <dsp:txXfrm>
        <a:off x="2866297" y="1478463"/>
        <a:ext cx="1732957" cy="1626839"/>
      </dsp:txXfrm>
    </dsp:sp>
    <dsp:sp modelId="{8EC94ACE-D02F-2241-9BAE-2FEDB517CDC7}">
      <dsp:nvSpPr>
        <dsp:cNvPr id="0" name=""/>
        <dsp:cNvSpPr/>
      </dsp:nvSpPr>
      <dsp:spPr>
        <a:xfrm rot="3088426">
          <a:off x="2975911" y="1403543"/>
          <a:ext cx="123292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123292" y="151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3034475" y="1415613"/>
        <a:ext cx="6164" cy="6164"/>
      </dsp:txXfrm>
    </dsp:sp>
    <dsp:sp modelId="{D726CEDD-44B2-F442-803C-E3B700807057}">
      <dsp:nvSpPr>
        <dsp:cNvPr id="0" name=""/>
        <dsp:cNvSpPr/>
      </dsp:nvSpPr>
      <dsp:spPr>
        <a:xfrm>
          <a:off x="1364662" y="-345098"/>
          <a:ext cx="2139828" cy="2012910"/>
        </a:xfrm>
        <a:prstGeom prst="ellipse">
          <a:avLst/>
        </a:prstGeom>
        <a:blipFill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rgbClr val="C00000"/>
              </a:solidFill>
            </a:rPr>
            <a:t>A general classification</a:t>
          </a:r>
          <a:endParaRPr lang="it-IT" sz="1600" b="1" kern="1200" dirty="0">
            <a:solidFill>
              <a:srgbClr val="C00000"/>
            </a:solidFill>
          </a:endParaRPr>
        </a:p>
      </dsp:txBody>
      <dsp:txXfrm>
        <a:off x="1678033" y="-50314"/>
        <a:ext cx="1513086" cy="1423342"/>
      </dsp:txXfrm>
    </dsp:sp>
    <dsp:sp modelId="{B3FE25B0-7D10-C347-AB83-966659E1E9E0}">
      <dsp:nvSpPr>
        <dsp:cNvPr id="0" name=""/>
        <dsp:cNvSpPr/>
      </dsp:nvSpPr>
      <dsp:spPr>
        <a:xfrm rot="20269872">
          <a:off x="4846796" y="1767413"/>
          <a:ext cx="271943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271943" y="151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4975969" y="1775766"/>
        <a:ext cx="13597" cy="13597"/>
      </dsp:txXfrm>
    </dsp:sp>
    <dsp:sp modelId="{F26A6F30-19D2-4B47-B8FB-FF33759F2134}">
      <dsp:nvSpPr>
        <dsp:cNvPr id="0" name=""/>
        <dsp:cNvSpPr/>
      </dsp:nvSpPr>
      <dsp:spPr>
        <a:xfrm>
          <a:off x="5026924" y="260001"/>
          <a:ext cx="2158847" cy="2129504"/>
        </a:xfrm>
        <a:prstGeom prst="ellipse">
          <a:avLst/>
        </a:prstGeom>
        <a:blipFill rotWithShape="0"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C00000"/>
              </a:solidFill>
            </a:rPr>
            <a:t>atlas</a:t>
          </a:r>
          <a:endParaRPr lang="it-IT" sz="1800" b="1" kern="1200" dirty="0">
            <a:solidFill>
              <a:srgbClr val="C00000"/>
            </a:solidFill>
          </a:endParaRPr>
        </a:p>
      </dsp:txBody>
      <dsp:txXfrm>
        <a:off x="5343080" y="571860"/>
        <a:ext cx="1526535" cy="1505786"/>
      </dsp:txXfrm>
    </dsp:sp>
    <dsp:sp modelId="{AA4FAF61-F964-1943-ACE6-31B85E256756}">
      <dsp:nvSpPr>
        <dsp:cNvPr id="0" name=""/>
        <dsp:cNvSpPr/>
      </dsp:nvSpPr>
      <dsp:spPr>
        <a:xfrm rot="2117016">
          <a:off x="4681500" y="3062898"/>
          <a:ext cx="324585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324585" y="151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4835678" y="3069935"/>
        <a:ext cx="16229" cy="16229"/>
      </dsp:txXfrm>
    </dsp:sp>
    <dsp:sp modelId="{23213488-FF52-4742-B170-863D2D1DB74A}">
      <dsp:nvSpPr>
        <dsp:cNvPr id="0" name=""/>
        <dsp:cNvSpPr/>
      </dsp:nvSpPr>
      <dsp:spPr>
        <a:xfrm>
          <a:off x="4751796" y="2795022"/>
          <a:ext cx="2137159" cy="1948135"/>
        </a:xfrm>
        <a:prstGeom prst="ellipse">
          <a:avLst/>
        </a:prstGeom>
        <a:blipFill rotWithShape="0">
          <a:blip xmlns:r="http://schemas.openxmlformats.org/officeDocument/2006/relationships" r:embed="rId5"/>
          <a:srcRect/>
          <a:stretch>
            <a:fillRect l="-54000" r="-5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C00000"/>
              </a:solidFill>
            </a:rPr>
            <a:t>bibliography</a:t>
          </a:r>
          <a:endParaRPr lang="it-IT" sz="1800" b="1" kern="1200" dirty="0">
            <a:solidFill>
              <a:srgbClr val="C00000"/>
            </a:solidFill>
          </a:endParaRPr>
        </a:p>
      </dsp:txBody>
      <dsp:txXfrm>
        <a:off x="5064776" y="3080320"/>
        <a:ext cx="1511199" cy="1377539"/>
      </dsp:txXfrm>
    </dsp:sp>
    <dsp:sp modelId="{5BDD9416-A5F4-BC40-8EFA-D5C6C065691E}">
      <dsp:nvSpPr>
        <dsp:cNvPr id="0" name=""/>
        <dsp:cNvSpPr/>
      </dsp:nvSpPr>
      <dsp:spPr>
        <a:xfrm rot="10165392">
          <a:off x="2202850" y="2531515"/>
          <a:ext cx="330894" cy="30303"/>
        </a:xfrm>
        <a:custGeom>
          <a:avLst/>
          <a:gdLst/>
          <a:ahLst/>
          <a:cxnLst/>
          <a:rect l="0" t="0" r="0" b="0"/>
          <a:pathLst>
            <a:path>
              <a:moveTo>
                <a:pt x="0" y="15151"/>
              </a:moveTo>
              <a:lnTo>
                <a:pt x="330894" y="151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 rot="10800000">
        <a:off x="2360025" y="2538394"/>
        <a:ext cx="16544" cy="16544"/>
      </dsp:txXfrm>
    </dsp:sp>
    <dsp:sp modelId="{FC7CAF41-3BC3-9D47-BDA5-337396323A30}">
      <dsp:nvSpPr>
        <dsp:cNvPr id="0" name=""/>
        <dsp:cNvSpPr/>
      </dsp:nvSpPr>
      <dsp:spPr>
        <a:xfrm>
          <a:off x="20276" y="1722602"/>
          <a:ext cx="2205755" cy="2113129"/>
        </a:xfrm>
        <a:prstGeom prst="ellipse">
          <a:avLst/>
        </a:prstGeom>
        <a:blipFill rotWithShape="0">
          <a:blip xmlns:r="http://schemas.openxmlformats.org/officeDocument/2006/relationships" r:embed="rId6"/>
          <a:srcRect/>
          <a:stretch>
            <a:fillRect l="-55000" r="-5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C00000"/>
              </a:solidFill>
            </a:rPr>
            <a:t>Glossary</a:t>
          </a:r>
          <a:endParaRPr lang="it-IT" sz="1800" b="1" kern="1200" dirty="0">
            <a:solidFill>
              <a:srgbClr val="C00000"/>
            </a:solidFill>
          </a:endParaRPr>
        </a:p>
      </dsp:txBody>
      <dsp:txXfrm>
        <a:off x="343301" y="2032063"/>
        <a:ext cx="1559705" cy="14942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D6F5B-9A97-472A-9AD6-D586DB8BB7EE}" type="datetimeFigureOut">
              <a:rPr lang="it-IT" smtClean="0"/>
              <a:pPr/>
              <a:t>02/10/19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9F4E4-325D-41C2-A9E6-52685042EAA7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3657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69F4E4-325D-41C2-A9E6-52685042EAA7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8908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69F4E4-325D-41C2-A9E6-52685042EAA7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1792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69F4E4-325D-41C2-A9E6-52685042EAA7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4195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69F4E4-325D-41C2-A9E6-52685042EAA7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17881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69F4E4-325D-41C2-A9E6-52685042EAA7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3313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it-IT" sz="1200" dirty="0">
              <a:latin typeface="Garamond" panose="02020404030301010803" pitchFamily="18" charset="0"/>
              <a:sym typeface="Wingdings" panose="05000000000000000000" pitchFamily="2" charset="2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69F4E4-325D-41C2-A9E6-52685042EAA7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4239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Rettangolo 167"/>
          <p:cNvSpPr/>
          <p:nvPr userDrawn="1"/>
        </p:nvSpPr>
        <p:spPr>
          <a:xfrm>
            <a:off x="0" y="3832224"/>
            <a:ext cx="9144000" cy="3025775"/>
          </a:xfrm>
          <a:prstGeom prst="rect">
            <a:avLst/>
          </a:prstGeom>
          <a:solidFill>
            <a:srgbClr val="728F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69" name="Gruppo 168"/>
          <p:cNvGrpSpPr/>
          <p:nvPr userDrawn="1"/>
        </p:nvGrpSpPr>
        <p:grpSpPr>
          <a:xfrm>
            <a:off x="48007" y="3816351"/>
            <a:ext cx="9036647" cy="180000"/>
            <a:chOff x="1218340" y="275867"/>
            <a:chExt cx="17715122" cy="567843"/>
          </a:xfrm>
        </p:grpSpPr>
        <p:cxnSp>
          <p:nvCxnSpPr>
            <p:cNvPr id="170" name="Connettore 1 169"/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ttore 1 170"/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ttore 1 173"/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1 174"/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ttore 1 175"/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ttore 1 176"/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1 178"/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ttore 1 179"/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1 181"/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ttore 1 182"/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ttore 1 184"/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ttore 1 185"/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ttore 1 187"/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ttore 1 188"/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ttore 1 190"/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ttore 1 191"/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1 193"/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ttore 1 194"/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ttore 1 196"/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ttore 1 197"/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ttore 1 199"/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ttore 1 200"/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ttore 1 202"/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1 203"/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1 204"/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ttore 1 205"/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ttore 1 206"/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1 208"/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ttore 1 209"/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ttore 1 210"/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1 211"/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ttore 1 212"/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1 213"/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ttore 1 214"/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ttore 1 216"/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1 217"/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/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ttore 1 219"/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ttore 1 220"/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ttore 1 221"/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ttore 1 222"/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/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ttore 1 224"/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ttore 1 225"/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Connettore 1 227"/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ttore 1 228"/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ttore 1 230"/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ttore 1 231"/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1 232"/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1 233"/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ttore 1 234"/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ttore 1 236"/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ttore 1 239"/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1 242"/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1 243"/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1 244"/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1 245"/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1 246"/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ttore 1 249"/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1 250"/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ttore 1 251"/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ttore 1 252"/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Connettore 1 253"/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ttore 1 254"/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Connettore 1 255"/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Connettore 1 256"/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ttore 1 257"/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Connettore 1 258"/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ttore 1 259"/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ttore 1 260"/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ttore 1 261"/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ttore 1 262"/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ttore 1 263"/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ttore 1 264"/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ttore 1 265"/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Connettore 1 266"/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ttore 1 267"/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ttore 1 268"/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ttore 1 269"/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Connettore 1 270"/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ttore 1 271"/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ttore 1 272"/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ttore 1 273"/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ttore 1 274"/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ttore 1 275"/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ttore 1 276"/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ttore 1 277"/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ttore 1 278"/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ttore 1 279"/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ttore 1 280"/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Connettore 1 281"/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ttore 1 282"/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Connettore 1 283"/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ttore 1 284"/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ttore 1 285"/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ttore 1 286"/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Connettore 1 287"/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Connettore 1 288"/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1534" y="4149725"/>
            <a:ext cx="7772400" cy="96837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41534" y="5260975"/>
            <a:ext cx="7772400" cy="13335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Fare clic per modificare lo stile del sottotitolo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514812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pPr/>
              <a:t>02/10/19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1555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pPr/>
              <a:t>02/10/19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66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80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Rettangolo 252"/>
          <p:cNvSpPr/>
          <p:nvPr userDrawn="1"/>
        </p:nvSpPr>
        <p:spPr>
          <a:xfrm>
            <a:off x="0" y="1"/>
            <a:ext cx="9144000" cy="1045028"/>
          </a:xfrm>
          <a:prstGeom prst="rect">
            <a:avLst/>
          </a:prstGeom>
          <a:solidFill>
            <a:srgbClr val="5A72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8521" y="139166"/>
            <a:ext cx="8581043" cy="422809"/>
          </a:xfrm>
        </p:spPr>
        <p:txBody>
          <a:bodyPr/>
          <a:lstStyle>
            <a:lvl1pPr>
              <a:defRPr>
                <a:latin typeface="Cambria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323726" cy="4525963"/>
          </a:xfrm>
        </p:spPr>
        <p:txBody>
          <a:bodyPr/>
          <a:lstStyle>
            <a:lvl1pPr>
              <a:defRPr>
                <a:latin typeface="Cambria" pitchFamily="18" charset="0"/>
              </a:defRPr>
            </a:lvl1pPr>
            <a:lvl2pPr>
              <a:defRPr>
                <a:latin typeface="Cambria" pitchFamily="18" charset="0"/>
              </a:defRPr>
            </a:lvl2pPr>
            <a:lvl3pPr>
              <a:defRPr>
                <a:latin typeface="Cambria" pitchFamily="18" charset="0"/>
              </a:defRPr>
            </a:lvl3pPr>
            <a:lvl4pPr>
              <a:defRPr>
                <a:latin typeface="Cambria" pitchFamily="18" charset="0"/>
              </a:defRPr>
            </a:lvl4pPr>
            <a:lvl5pPr>
              <a:defRPr>
                <a:latin typeface="Cambria" pitchFamily="18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29" name="Rettangolo 128"/>
          <p:cNvSpPr/>
          <p:nvPr userDrawn="1"/>
        </p:nvSpPr>
        <p:spPr>
          <a:xfrm>
            <a:off x="0" y="6324600"/>
            <a:ext cx="9144000" cy="533399"/>
          </a:xfrm>
          <a:prstGeom prst="rect">
            <a:avLst/>
          </a:prstGeom>
          <a:solidFill>
            <a:srgbClr val="5A72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0" name="CasellaDiTesto 129"/>
          <p:cNvSpPr txBox="1"/>
          <p:nvPr userDrawn="1"/>
        </p:nvSpPr>
        <p:spPr>
          <a:xfrm>
            <a:off x="2827239" y="6437410"/>
            <a:ext cx="2946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>
                <a:solidFill>
                  <a:srgbClr val="FFFFFF"/>
                </a:solidFill>
                <a:latin typeface="Garamond" panose="02020404030301010803" pitchFamily="18" charset="0"/>
                <a:cs typeface="Arial"/>
              </a:rPr>
              <a:t> </a:t>
            </a:r>
            <a:r>
              <a:rPr lang="it-IT" sz="1400" b="0" dirty="0">
                <a:solidFill>
                  <a:schemeClr val="bg1"/>
                </a:solidFill>
                <a:latin typeface="Garamond" panose="02020404030301010803" pitchFamily="18" charset="0"/>
              </a:rPr>
              <a:t>ICOMOS Scientific Symposium 2019</a:t>
            </a:r>
            <a:endParaRPr lang="it-IT" sz="1400" b="0" i="0" dirty="0">
              <a:solidFill>
                <a:srgbClr val="FFFFFF"/>
              </a:solidFill>
              <a:latin typeface="Garamond" panose="02020404030301010803" pitchFamily="18" charset="0"/>
              <a:cs typeface="Arial"/>
            </a:endParaRPr>
          </a:p>
        </p:txBody>
      </p:sp>
      <p:grpSp>
        <p:nvGrpSpPr>
          <p:cNvPr id="132" name="Gruppo 131"/>
          <p:cNvGrpSpPr/>
          <p:nvPr userDrawn="1"/>
        </p:nvGrpSpPr>
        <p:grpSpPr>
          <a:xfrm>
            <a:off x="48007" y="939087"/>
            <a:ext cx="9036647" cy="180000"/>
            <a:chOff x="1218340" y="275867"/>
            <a:chExt cx="17715122" cy="567843"/>
          </a:xfrm>
        </p:grpSpPr>
        <p:cxnSp>
          <p:nvCxnSpPr>
            <p:cNvPr id="133" name="Connettore 1 132"/>
            <p:cNvCxnSpPr/>
            <p:nvPr userDrawn="1"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ttore 1 133"/>
            <p:cNvCxnSpPr/>
            <p:nvPr userDrawn="1"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ttore 1 134"/>
            <p:cNvCxnSpPr/>
            <p:nvPr userDrawn="1"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ttore 1 135"/>
            <p:cNvCxnSpPr/>
            <p:nvPr userDrawn="1"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ttore 1 136"/>
            <p:cNvCxnSpPr/>
            <p:nvPr userDrawn="1"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ttore 1 137"/>
            <p:cNvCxnSpPr/>
            <p:nvPr userDrawn="1"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ttore 1 138"/>
            <p:cNvCxnSpPr/>
            <p:nvPr userDrawn="1"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ttore 1 139"/>
            <p:cNvCxnSpPr/>
            <p:nvPr userDrawn="1"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1 140"/>
            <p:cNvCxnSpPr/>
            <p:nvPr userDrawn="1"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ttore 1 141"/>
            <p:cNvCxnSpPr/>
            <p:nvPr userDrawn="1"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ttore 1 142"/>
            <p:cNvCxnSpPr/>
            <p:nvPr userDrawn="1"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1 143"/>
            <p:cNvCxnSpPr/>
            <p:nvPr userDrawn="1"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ttore 1 144"/>
            <p:cNvCxnSpPr/>
            <p:nvPr userDrawn="1"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ttore 1 145"/>
            <p:cNvCxnSpPr/>
            <p:nvPr userDrawn="1"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1 146"/>
            <p:cNvCxnSpPr/>
            <p:nvPr userDrawn="1"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ttore 1 147"/>
            <p:cNvCxnSpPr/>
            <p:nvPr userDrawn="1"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ttore 1 148"/>
            <p:cNvCxnSpPr/>
            <p:nvPr userDrawn="1"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1 149"/>
            <p:cNvCxnSpPr/>
            <p:nvPr userDrawn="1"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ttore 1 150"/>
            <p:cNvCxnSpPr/>
            <p:nvPr userDrawn="1"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ttore 1 151"/>
            <p:cNvCxnSpPr/>
            <p:nvPr userDrawn="1"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ttore 1 152"/>
            <p:cNvCxnSpPr/>
            <p:nvPr userDrawn="1"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ttore 1 153"/>
            <p:cNvCxnSpPr/>
            <p:nvPr userDrawn="1"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ttore 1 154"/>
            <p:cNvCxnSpPr/>
            <p:nvPr userDrawn="1"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ttore 1 155"/>
            <p:cNvCxnSpPr/>
            <p:nvPr userDrawn="1"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ttore 1 156"/>
            <p:cNvCxnSpPr/>
            <p:nvPr userDrawn="1"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ttore 1 157"/>
            <p:cNvCxnSpPr/>
            <p:nvPr userDrawn="1"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ttore 1 158"/>
            <p:cNvCxnSpPr/>
            <p:nvPr userDrawn="1"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ttore 1 159"/>
            <p:cNvCxnSpPr/>
            <p:nvPr userDrawn="1"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ttore 1 160"/>
            <p:cNvCxnSpPr/>
            <p:nvPr userDrawn="1"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ttore 1 161"/>
            <p:cNvCxnSpPr/>
            <p:nvPr userDrawn="1"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ttore 1 162"/>
            <p:cNvCxnSpPr/>
            <p:nvPr userDrawn="1"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ttore 1 163"/>
            <p:cNvCxnSpPr/>
            <p:nvPr userDrawn="1"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ttore 1 164"/>
            <p:cNvCxnSpPr/>
            <p:nvPr userDrawn="1"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ttore 1 165"/>
            <p:cNvCxnSpPr/>
            <p:nvPr userDrawn="1"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ttore 1 166"/>
            <p:cNvCxnSpPr/>
            <p:nvPr userDrawn="1"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ttore 1 167"/>
            <p:cNvCxnSpPr/>
            <p:nvPr userDrawn="1"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nettore 1 168"/>
            <p:cNvCxnSpPr/>
            <p:nvPr userDrawn="1"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nettore 1 169"/>
            <p:cNvCxnSpPr/>
            <p:nvPr userDrawn="1"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nettore 1 170"/>
            <p:cNvCxnSpPr/>
            <p:nvPr userDrawn="1"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nettore 1 171"/>
            <p:cNvCxnSpPr/>
            <p:nvPr userDrawn="1"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nettore 1 172"/>
            <p:cNvCxnSpPr/>
            <p:nvPr userDrawn="1"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nettore 1 173"/>
            <p:cNvCxnSpPr/>
            <p:nvPr userDrawn="1"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nettore 1 174"/>
            <p:cNvCxnSpPr/>
            <p:nvPr userDrawn="1"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ttore 1 175"/>
            <p:cNvCxnSpPr/>
            <p:nvPr userDrawn="1"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ttore 1 176"/>
            <p:cNvCxnSpPr/>
            <p:nvPr userDrawn="1"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ttore 1 177"/>
            <p:cNvCxnSpPr/>
            <p:nvPr userDrawn="1"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ttore 1 178"/>
            <p:cNvCxnSpPr/>
            <p:nvPr userDrawn="1"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ttore 1 179"/>
            <p:cNvCxnSpPr/>
            <p:nvPr userDrawn="1"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/>
            <p:nvPr userDrawn="1"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ttore 1 181"/>
            <p:cNvCxnSpPr/>
            <p:nvPr userDrawn="1"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ttore 1 182"/>
            <p:cNvCxnSpPr/>
            <p:nvPr userDrawn="1"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ttore 1 183"/>
            <p:cNvCxnSpPr/>
            <p:nvPr userDrawn="1"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ttore 1 184"/>
            <p:cNvCxnSpPr/>
            <p:nvPr userDrawn="1"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ttore 1 185"/>
            <p:cNvCxnSpPr/>
            <p:nvPr userDrawn="1"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ttore 1 186"/>
            <p:cNvCxnSpPr/>
            <p:nvPr userDrawn="1"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Connettore 1 187"/>
            <p:cNvCxnSpPr/>
            <p:nvPr userDrawn="1"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Connettore 1 188"/>
            <p:cNvCxnSpPr/>
            <p:nvPr userDrawn="1"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Connettore 1 189"/>
            <p:cNvCxnSpPr/>
            <p:nvPr userDrawn="1"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Connettore 1 190"/>
            <p:cNvCxnSpPr/>
            <p:nvPr userDrawn="1"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Connettore 1 191"/>
            <p:cNvCxnSpPr/>
            <p:nvPr userDrawn="1"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Connettore 1 192"/>
            <p:cNvCxnSpPr/>
            <p:nvPr userDrawn="1"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Connettore 1 193"/>
            <p:cNvCxnSpPr/>
            <p:nvPr userDrawn="1"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Connettore 1 194"/>
            <p:cNvCxnSpPr/>
            <p:nvPr userDrawn="1"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Connettore 1 195"/>
            <p:cNvCxnSpPr/>
            <p:nvPr userDrawn="1"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Connettore 1 196"/>
            <p:cNvCxnSpPr/>
            <p:nvPr userDrawn="1"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Connettore 1 197"/>
            <p:cNvCxnSpPr/>
            <p:nvPr userDrawn="1"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Connettore 1 198"/>
            <p:cNvCxnSpPr/>
            <p:nvPr userDrawn="1"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Connettore 1 199"/>
            <p:cNvCxnSpPr/>
            <p:nvPr userDrawn="1"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Connettore 1 200"/>
            <p:cNvCxnSpPr/>
            <p:nvPr userDrawn="1"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Connettore 1 201"/>
            <p:cNvCxnSpPr/>
            <p:nvPr userDrawn="1"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Connettore 1 202"/>
            <p:cNvCxnSpPr/>
            <p:nvPr userDrawn="1"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Connettore 1 203"/>
            <p:cNvCxnSpPr/>
            <p:nvPr userDrawn="1"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Connettore 1 204"/>
            <p:cNvCxnSpPr/>
            <p:nvPr userDrawn="1"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Connettore 1 205"/>
            <p:cNvCxnSpPr/>
            <p:nvPr userDrawn="1"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ttore 1 206"/>
            <p:cNvCxnSpPr/>
            <p:nvPr userDrawn="1"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/>
            <p:nvPr userDrawn="1"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1 208"/>
            <p:cNvCxnSpPr/>
            <p:nvPr userDrawn="1"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ttore 1 209"/>
            <p:cNvCxnSpPr/>
            <p:nvPr userDrawn="1"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Connettore 1 210"/>
            <p:cNvCxnSpPr/>
            <p:nvPr userDrawn="1"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1 211"/>
            <p:cNvCxnSpPr/>
            <p:nvPr userDrawn="1"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Connettore 1 212"/>
            <p:cNvCxnSpPr/>
            <p:nvPr userDrawn="1"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1 213"/>
            <p:cNvCxnSpPr/>
            <p:nvPr userDrawn="1"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Connettore 1 214"/>
            <p:cNvCxnSpPr/>
            <p:nvPr userDrawn="1"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ttore 1 215"/>
            <p:cNvCxnSpPr/>
            <p:nvPr userDrawn="1"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Connettore 1 216"/>
            <p:cNvCxnSpPr/>
            <p:nvPr userDrawn="1"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1 217"/>
            <p:cNvCxnSpPr/>
            <p:nvPr userDrawn="1"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1 218"/>
            <p:cNvCxnSpPr/>
            <p:nvPr userDrawn="1"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ttore 1 219"/>
            <p:cNvCxnSpPr/>
            <p:nvPr userDrawn="1"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ttore 1 220"/>
            <p:cNvCxnSpPr/>
            <p:nvPr userDrawn="1"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Connettore 1 221"/>
            <p:cNvCxnSpPr/>
            <p:nvPr userDrawn="1"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Connettore 1 222"/>
            <p:cNvCxnSpPr/>
            <p:nvPr userDrawn="1"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ttore 1 223"/>
            <p:cNvCxnSpPr/>
            <p:nvPr userDrawn="1"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ttore 1 224"/>
            <p:cNvCxnSpPr/>
            <p:nvPr userDrawn="1"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ttore 1 225"/>
            <p:cNvCxnSpPr/>
            <p:nvPr userDrawn="1"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/>
            <p:nvPr userDrawn="1"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Connettore 1 227"/>
            <p:cNvCxnSpPr/>
            <p:nvPr userDrawn="1"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ttore 1 228"/>
            <p:cNvCxnSpPr/>
            <p:nvPr userDrawn="1"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1 229"/>
            <p:cNvCxnSpPr/>
            <p:nvPr userDrawn="1"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ttore 1 230"/>
            <p:cNvCxnSpPr/>
            <p:nvPr userDrawn="1"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ttore 1 231"/>
            <p:cNvCxnSpPr/>
            <p:nvPr userDrawn="1"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ttore 1 232"/>
            <p:cNvCxnSpPr/>
            <p:nvPr userDrawn="1"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1 233"/>
            <p:cNvCxnSpPr/>
            <p:nvPr userDrawn="1"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ttore 1 234"/>
            <p:cNvCxnSpPr/>
            <p:nvPr userDrawn="1"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Connettore 1 235"/>
            <p:cNvCxnSpPr/>
            <p:nvPr userDrawn="1"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Connettore 1 236"/>
            <p:cNvCxnSpPr/>
            <p:nvPr userDrawn="1"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1 237"/>
            <p:cNvCxnSpPr/>
            <p:nvPr userDrawn="1"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1 238"/>
            <p:cNvCxnSpPr/>
            <p:nvPr userDrawn="1"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Connettore 1 239"/>
            <p:cNvCxnSpPr/>
            <p:nvPr userDrawn="1"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Connettore 1 240"/>
            <p:cNvCxnSpPr/>
            <p:nvPr userDrawn="1"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1 241"/>
            <p:cNvCxnSpPr/>
            <p:nvPr userDrawn="1"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1 242"/>
            <p:cNvCxnSpPr/>
            <p:nvPr userDrawn="1"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Connettore 1 243"/>
            <p:cNvCxnSpPr/>
            <p:nvPr userDrawn="1"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ttore 1 244"/>
            <p:cNvCxnSpPr/>
            <p:nvPr userDrawn="1"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ttore 1 245"/>
            <p:cNvCxnSpPr/>
            <p:nvPr userDrawn="1"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Connettore 1 246"/>
            <p:cNvCxnSpPr/>
            <p:nvPr userDrawn="1"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Connettore 1 247"/>
            <p:cNvCxnSpPr/>
            <p:nvPr userDrawn="1"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Connettore 1 248"/>
            <p:cNvCxnSpPr/>
            <p:nvPr userDrawn="1"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ttore 1 249"/>
            <p:cNvCxnSpPr/>
            <p:nvPr userDrawn="1"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1 250"/>
            <p:cNvCxnSpPr/>
            <p:nvPr userDrawn="1"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ttore 1 251"/>
            <p:cNvCxnSpPr/>
            <p:nvPr userDrawn="1"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5888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pPr/>
              <a:t>02/10/19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922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pPr/>
              <a:t>02/10/19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006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pPr/>
              <a:t>02/10/19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0953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pPr/>
              <a:t>02/10/19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8442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pPr/>
              <a:t>02/10/19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597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pPr/>
              <a:t>02/10/19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758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6E2279-029F-964F-A5B1-8676BDA67CCA}" type="datetimeFigureOut">
              <a:rPr lang="it-IT" smtClean="0"/>
              <a:pPr/>
              <a:t>02/10/19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34947A-1B05-2B43-AD85-E646CE852B9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06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288521" y="139166"/>
            <a:ext cx="8581043" cy="84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14345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</p:spTree>
    <p:extLst>
      <p:ext uri="{BB962C8B-B14F-4D97-AF65-F5344CB8AC3E}">
        <p14:creationId xmlns:p14="http://schemas.microsoft.com/office/powerpoint/2010/main" val="1119611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marL="0" indent="0" algn="l" defTabSz="457200" rtl="0" eaLnBrk="1" latinLnBrk="0" hangingPunct="1">
        <a:spcBef>
          <a:spcPct val="0"/>
        </a:spcBef>
        <a:buNone/>
        <a:defRPr sz="2200" b="1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Wingdings" charset="2"/>
        <a:buNone/>
        <a:defRPr sz="2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lionella.scazzosi@polimi.i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rurallandscapes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 idx="4294967295"/>
          </p:nvPr>
        </p:nvSpPr>
        <p:spPr>
          <a:xfrm>
            <a:off x="641534" y="4149725"/>
            <a:ext cx="7772400" cy="968375"/>
          </a:xfrm>
        </p:spPr>
        <p:txBody>
          <a:bodyPr>
            <a:noAutofit/>
          </a:bodyPr>
          <a:lstStyle/>
          <a:p>
            <a:pPr algn="ctr"/>
            <a:r>
              <a:rPr lang="it-IT" sz="2800" dirty="0"/>
              <a:t>Titolo presentazione</a:t>
            </a:r>
            <a:br>
              <a:rPr lang="it-IT" sz="2800" dirty="0"/>
            </a:br>
            <a:r>
              <a:rPr lang="it-IT" sz="2800" dirty="0"/>
              <a:t>sottotitolo</a:t>
            </a:r>
          </a:p>
        </p:txBody>
      </p:sp>
      <p:sp>
        <p:nvSpPr>
          <p:cNvPr id="11" name="Sottotitolo 10"/>
          <p:cNvSpPr>
            <a:spLocks noGrp="1"/>
          </p:cNvSpPr>
          <p:nvPr>
            <p:ph type="subTitle" idx="4294967295"/>
          </p:nvPr>
        </p:nvSpPr>
        <p:spPr>
          <a:xfrm>
            <a:off x="641534" y="5118100"/>
            <a:ext cx="7772400" cy="1333500"/>
          </a:xfrm>
        </p:spPr>
        <p:txBody>
          <a:bodyPr>
            <a:norm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Milano, XX mese 20XX</a:t>
            </a:r>
          </a:p>
          <a:p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-1422" y="3846292"/>
            <a:ext cx="9144000" cy="3025776"/>
          </a:xfrm>
          <a:prstGeom prst="rect">
            <a:avLst/>
          </a:prstGeom>
          <a:solidFill>
            <a:srgbClr val="5A72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10" name="Gruppo 9"/>
          <p:cNvGrpSpPr/>
          <p:nvPr/>
        </p:nvGrpSpPr>
        <p:grpSpPr>
          <a:xfrm>
            <a:off x="48007" y="3740151"/>
            <a:ext cx="9036647" cy="180000"/>
            <a:chOff x="1218340" y="275867"/>
            <a:chExt cx="17715122" cy="567843"/>
          </a:xfrm>
        </p:grpSpPr>
        <p:cxnSp>
          <p:nvCxnSpPr>
            <p:cNvPr id="12" name="Connettore 1 11"/>
            <p:cNvCxnSpPr/>
            <p:nvPr/>
          </p:nvCxnSpPr>
          <p:spPr>
            <a:xfrm>
              <a:off x="12183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2"/>
            <p:cNvCxnSpPr/>
            <p:nvPr/>
          </p:nvCxnSpPr>
          <p:spPr>
            <a:xfrm>
              <a:off x="13672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>
              <a:off x="15160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4"/>
            <p:cNvCxnSpPr/>
            <p:nvPr/>
          </p:nvCxnSpPr>
          <p:spPr>
            <a:xfrm>
              <a:off x="16649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15"/>
            <p:cNvCxnSpPr/>
            <p:nvPr/>
          </p:nvCxnSpPr>
          <p:spPr>
            <a:xfrm>
              <a:off x="18138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>
              <a:off x="19626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1 17"/>
            <p:cNvCxnSpPr/>
            <p:nvPr/>
          </p:nvCxnSpPr>
          <p:spPr>
            <a:xfrm>
              <a:off x="21115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1 18"/>
            <p:cNvCxnSpPr/>
            <p:nvPr/>
          </p:nvCxnSpPr>
          <p:spPr>
            <a:xfrm>
              <a:off x="22604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1 19"/>
            <p:cNvCxnSpPr/>
            <p:nvPr/>
          </p:nvCxnSpPr>
          <p:spPr>
            <a:xfrm>
              <a:off x="24092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>
              <a:off x="25581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1 21"/>
            <p:cNvCxnSpPr/>
            <p:nvPr/>
          </p:nvCxnSpPr>
          <p:spPr>
            <a:xfrm>
              <a:off x="27070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2"/>
            <p:cNvCxnSpPr/>
            <p:nvPr/>
          </p:nvCxnSpPr>
          <p:spPr>
            <a:xfrm>
              <a:off x="28558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/>
            <p:nvPr/>
          </p:nvCxnSpPr>
          <p:spPr>
            <a:xfrm>
              <a:off x="30047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4"/>
            <p:cNvCxnSpPr/>
            <p:nvPr/>
          </p:nvCxnSpPr>
          <p:spPr>
            <a:xfrm>
              <a:off x="31536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1 25"/>
            <p:cNvCxnSpPr/>
            <p:nvPr/>
          </p:nvCxnSpPr>
          <p:spPr>
            <a:xfrm>
              <a:off x="33024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ttore 1 26"/>
            <p:cNvCxnSpPr/>
            <p:nvPr/>
          </p:nvCxnSpPr>
          <p:spPr>
            <a:xfrm>
              <a:off x="34513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1 27"/>
            <p:cNvCxnSpPr/>
            <p:nvPr/>
          </p:nvCxnSpPr>
          <p:spPr>
            <a:xfrm>
              <a:off x="36002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1 28"/>
            <p:cNvCxnSpPr/>
            <p:nvPr/>
          </p:nvCxnSpPr>
          <p:spPr>
            <a:xfrm>
              <a:off x="37490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29"/>
            <p:cNvCxnSpPr/>
            <p:nvPr/>
          </p:nvCxnSpPr>
          <p:spPr>
            <a:xfrm>
              <a:off x="38979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30"/>
            <p:cNvCxnSpPr/>
            <p:nvPr/>
          </p:nvCxnSpPr>
          <p:spPr>
            <a:xfrm>
              <a:off x="404681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/>
            <p:nvPr/>
          </p:nvCxnSpPr>
          <p:spPr>
            <a:xfrm>
              <a:off x="419568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2"/>
            <p:cNvCxnSpPr/>
            <p:nvPr/>
          </p:nvCxnSpPr>
          <p:spPr>
            <a:xfrm>
              <a:off x="434454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/>
          </p:nvCxnSpPr>
          <p:spPr>
            <a:xfrm>
              <a:off x="449341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4"/>
            <p:cNvCxnSpPr/>
            <p:nvPr/>
          </p:nvCxnSpPr>
          <p:spPr>
            <a:xfrm>
              <a:off x="464228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5"/>
            <p:cNvCxnSpPr/>
            <p:nvPr/>
          </p:nvCxnSpPr>
          <p:spPr>
            <a:xfrm>
              <a:off x="479114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/>
            <p:nvPr/>
          </p:nvCxnSpPr>
          <p:spPr>
            <a:xfrm>
              <a:off x="494001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37"/>
            <p:cNvCxnSpPr/>
            <p:nvPr/>
          </p:nvCxnSpPr>
          <p:spPr>
            <a:xfrm>
              <a:off x="508888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38"/>
            <p:cNvCxnSpPr/>
            <p:nvPr/>
          </p:nvCxnSpPr>
          <p:spPr>
            <a:xfrm>
              <a:off x="523774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/>
            <p:nvPr/>
          </p:nvCxnSpPr>
          <p:spPr>
            <a:xfrm>
              <a:off x="538661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0"/>
            <p:cNvCxnSpPr/>
            <p:nvPr/>
          </p:nvCxnSpPr>
          <p:spPr>
            <a:xfrm>
              <a:off x="553548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41"/>
            <p:cNvCxnSpPr/>
            <p:nvPr/>
          </p:nvCxnSpPr>
          <p:spPr>
            <a:xfrm>
              <a:off x="568435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2"/>
            <p:cNvCxnSpPr/>
            <p:nvPr/>
          </p:nvCxnSpPr>
          <p:spPr>
            <a:xfrm>
              <a:off x="583321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3"/>
            <p:cNvCxnSpPr/>
            <p:nvPr/>
          </p:nvCxnSpPr>
          <p:spPr>
            <a:xfrm>
              <a:off x="598208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/>
            <p:nvPr/>
          </p:nvCxnSpPr>
          <p:spPr>
            <a:xfrm>
              <a:off x="613095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/>
            <p:nvPr/>
          </p:nvCxnSpPr>
          <p:spPr>
            <a:xfrm>
              <a:off x="627981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46"/>
            <p:cNvCxnSpPr/>
            <p:nvPr/>
          </p:nvCxnSpPr>
          <p:spPr>
            <a:xfrm>
              <a:off x="642868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47"/>
            <p:cNvCxnSpPr/>
            <p:nvPr/>
          </p:nvCxnSpPr>
          <p:spPr>
            <a:xfrm>
              <a:off x="657755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/>
            <p:nvPr/>
          </p:nvCxnSpPr>
          <p:spPr>
            <a:xfrm>
              <a:off x="672641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49"/>
            <p:cNvCxnSpPr/>
            <p:nvPr/>
          </p:nvCxnSpPr>
          <p:spPr>
            <a:xfrm>
              <a:off x="687528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50"/>
            <p:cNvCxnSpPr/>
            <p:nvPr/>
          </p:nvCxnSpPr>
          <p:spPr>
            <a:xfrm>
              <a:off x="702415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1"/>
            <p:cNvCxnSpPr/>
            <p:nvPr/>
          </p:nvCxnSpPr>
          <p:spPr>
            <a:xfrm>
              <a:off x="717302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/>
            <p:nvPr/>
          </p:nvCxnSpPr>
          <p:spPr>
            <a:xfrm>
              <a:off x="732188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53"/>
            <p:cNvCxnSpPr/>
            <p:nvPr/>
          </p:nvCxnSpPr>
          <p:spPr>
            <a:xfrm>
              <a:off x="747075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>
              <a:off x="761962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/>
          </p:nvCxnSpPr>
          <p:spPr>
            <a:xfrm>
              <a:off x="776848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56"/>
            <p:cNvCxnSpPr/>
            <p:nvPr/>
          </p:nvCxnSpPr>
          <p:spPr>
            <a:xfrm>
              <a:off x="791735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/>
            <p:nvPr/>
          </p:nvCxnSpPr>
          <p:spPr>
            <a:xfrm>
              <a:off x="806622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58"/>
            <p:cNvCxnSpPr/>
            <p:nvPr/>
          </p:nvCxnSpPr>
          <p:spPr>
            <a:xfrm>
              <a:off x="821508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59"/>
            <p:cNvCxnSpPr/>
            <p:nvPr/>
          </p:nvCxnSpPr>
          <p:spPr>
            <a:xfrm>
              <a:off x="836395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60"/>
            <p:cNvCxnSpPr/>
            <p:nvPr/>
          </p:nvCxnSpPr>
          <p:spPr>
            <a:xfrm>
              <a:off x="851282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61"/>
            <p:cNvCxnSpPr/>
            <p:nvPr/>
          </p:nvCxnSpPr>
          <p:spPr>
            <a:xfrm>
              <a:off x="866169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62"/>
            <p:cNvCxnSpPr/>
            <p:nvPr/>
          </p:nvCxnSpPr>
          <p:spPr>
            <a:xfrm>
              <a:off x="881055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ttore 1 63"/>
            <p:cNvCxnSpPr/>
            <p:nvPr/>
          </p:nvCxnSpPr>
          <p:spPr>
            <a:xfrm>
              <a:off x="895942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4"/>
            <p:cNvCxnSpPr/>
            <p:nvPr/>
          </p:nvCxnSpPr>
          <p:spPr>
            <a:xfrm>
              <a:off x="910829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1 65"/>
            <p:cNvCxnSpPr/>
            <p:nvPr/>
          </p:nvCxnSpPr>
          <p:spPr>
            <a:xfrm>
              <a:off x="925715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ttore 1 66"/>
            <p:cNvCxnSpPr/>
            <p:nvPr/>
          </p:nvCxnSpPr>
          <p:spPr>
            <a:xfrm>
              <a:off x="940602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7"/>
            <p:cNvCxnSpPr/>
            <p:nvPr/>
          </p:nvCxnSpPr>
          <p:spPr>
            <a:xfrm>
              <a:off x="955489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68"/>
            <p:cNvCxnSpPr/>
            <p:nvPr/>
          </p:nvCxnSpPr>
          <p:spPr>
            <a:xfrm>
              <a:off x="970375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ttore 1 69"/>
            <p:cNvCxnSpPr/>
            <p:nvPr/>
          </p:nvCxnSpPr>
          <p:spPr>
            <a:xfrm>
              <a:off x="985262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70"/>
            <p:cNvCxnSpPr/>
            <p:nvPr/>
          </p:nvCxnSpPr>
          <p:spPr>
            <a:xfrm>
              <a:off x="1000149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71"/>
            <p:cNvCxnSpPr/>
            <p:nvPr/>
          </p:nvCxnSpPr>
          <p:spPr>
            <a:xfrm>
              <a:off x="1015036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72"/>
            <p:cNvCxnSpPr/>
            <p:nvPr/>
          </p:nvCxnSpPr>
          <p:spPr>
            <a:xfrm>
              <a:off x="1029922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73"/>
            <p:cNvCxnSpPr/>
            <p:nvPr/>
          </p:nvCxnSpPr>
          <p:spPr>
            <a:xfrm>
              <a:off x="1044809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74"/>
            <p:cNvCxnSpPr/>
            <p:nvPr/>
          </p:nvCxnSpPr>
          <p:spPr>
            <a:xfrm>
              <a:off x="1059696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ttore 1 75"/>
            <p:cNvCxnSpPr/>
            <p:nvPr/>
          </p:nvCxnSpPr>
          <p:spPr>
            <a:xfrm>
              <a:off x="1074582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1 76"/>
            <p:cNvCxnSpPr/>
            <p:nvPr/>
          </p:nvCxnSpPr>
          <p:spPr>
            <a:xfrm>
              <a:off x="1089469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77"/>
            <p:cNvCxnSpPr/>
            <p:nvPr/>
          </p:nvCxnSpPr>
          <p:spPr>
            <a:xfrm>
              <a:off x="110435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78"/>
            <p:cNvCxnSpPr/>
            <p:nvPr/>
          </p:nvCxnSpPr>
          <p:spPr>
            <a:xfrm>
              <a:off x="1119242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79"/>
            <p:cNvCxnSpPr/>
            <p:nvPr/>
          </p:nvCxnSpPr>
          <p:spPr>
            <a:xfrm>
              <a:off x="1134129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80"/>
            <p:cNvCxnSpPr/>
            <p:nvPr/>
          </p:nvCxnSpPr>
          <p:spPr>
            <a:xfrm>
              <a:off x="1149016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81"/>
            <p:cNvCxnSpPr/>
            <p:nvPr/>
          </p:nvCxnSpPr>
          <p:spPr>
            <a:xfrm>
              <a:off x="1163903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82"/>
            <p:cNvCxnSpPr/>
            <p:nvPr/>
          </p:nvCxnSpPr>
          <p:spPr>
            <a:xfrm>
              <a:off x="1178789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83"/>
            <p:cNvCxnSpPr/>
            <p:nvPr/>
          </p:nvCxnSpPr>
          <p:spPr>
            <a:xfrm>
              <a:off x="1193676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/>
          </p:nvCxnSpPr>
          <p:spPr>
            <a:xfrm>
              <a:off x="1208563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85"/>
            <p:cNvCxnSpPr/>
            <p:nvPr/>
          </p:nvCxnSpPr>
          <p:spPr>
            <a:xfrm>
              <a:off x="1223449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86"/>
            <p:cNvCxnSpPr/>
            <p:nvPr/>
          </p:nvCxnSpPr>
          <p:spPr>
            <a:xfrm>
              <a:off x="1238336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87"/>
            <p:cNvCxnSpPr/>
            <p:nvPr/>
          </p:nvCxnSpPr>
          <p:spPr>
            <a:xfrm>
              <a:off x="1253223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88"/>
            <p:cNvCxnSpPr/>
            <p:nvPr/>
          </p:nvCxnSpPr>
          <p:spPr>
            <a:xfrm>
              <a:off x="1268109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89"/>
            <p:cNvCxnSpPr/>
            <p:nvPr/>
          </p:nvCxnSpPr>
          <p:spPr>
            <a:xfrm>
              <a:off x="1282996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90"/>
            <p:cNvCxnSpPr/>
            <p:nvPr/>
          </p:nvCxnSpPr>
          <p:spPr>
            <a:xfrm>
              <a:off x="1297883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91"/>
            <p:cNvCxnSpPr/>
            <p:nvPr/>
          </p:nvCxnSpPr>
          <p:spPr>
            <a:xfrm>
              <a:off x="1312770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2"/>
            <p:cNvCxnSpPr/>
            <p:nvPr/>
          </p:nvCxnSpPr>
          <p:spPr>
            <a:xfrm>
              <a:off x="1327656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93"/>
            <p:cNvCxnSpPr/>
            <p:nvPr/>
          </p:nvCxnSpPr>
          <p:spPr>
            <a:xfrm>
              <a:off x="1342543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94"/>
            <p:cNvCxnSpPr/>
            <p:nvPr/>
          </p:nvCxnSpPr>
          <p:spPr>
            <a:xfrm>
              <a:off x="1357430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ttore 1 95"/>
            <p:cNvCxnSpPr/>
            <p:nvPr/>
          </p:nvCxnSpPr>
          <p:spPr>
            <a:xfrm>
              <a:off x="1372316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ttore 1 96"/>
            <p:cNvCxnSpPr/>
            <p:nvPr/>
          </p:nvCxnSpPr>
          <p:spPr>
            <a:xfrm>
              <a:off x="1387203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1 97"/>
            <p:cNvCxnSpPr/>
            <p:nvPr/>
          </p:nvCxnSpPr>
          <p:spPr>
            <a:xfrm>
              <a:off x="1402090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98"/>
            <p:cNvCxnSpPr/>
            <p:nvPr/>
          </p:nvCxnSpPr>
          <p:spPr>
            <a:xfrm>
              <a:off x="1416976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99"/>
            <p:cNvCxnSpPr/>
            <p:nvPr/>
          </p:nvCxnSpPr>
          <p:spPr>
            <a:xfrm>
              <a:off x="1431863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100"/>
            <p:cNvCxnSpPr/>
            <p:nvPr/>
          </p:nvCxnSpPr>
          <p:spPr>
            <a:xfrm>
              <a:off x="1446750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101"/>
            <p:cNvCxnSpPr/>
            <p:nvPr/>
          </p:nvCxnSpPr>
          <p:spPr>
            <a:xfrm>
              <a:off x="1461637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102"/>
            <p:cNvCxnSpPr/>
            <p:nvPr/>
          </p:nvCxnSpPr>
          <p:spPr>
            <a:xfrm>
              <a:off x="1476523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103"/>
            <p:cNvCxnSpPr/>
            <p:nvPr/>
          </p:nvCxnSpPr>
          <p:spPr>
            <a:xfrm>
              <a:off x="1491410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104"/>
            <p:cNvCxnSpPr/>
            <p:nvPr/>
          </p:nvCxnSpPr>
          <p:spPr>
            <a:xfrm>
              <a:off x="1506297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ttore 1 105"/>
            <p:cNvCxnSpPr/>
            <p:nvPr/>
          </p:nvCxnSpPr>
          <p:spPr>
            <a:xfrm>
              <a:off x="1521183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106"/>
            <p:cNvCxnSpPr/>
            <p:nvPr/>
          </p:nvCxnSpPr>
          <p:spPr>
            <a:xfrm>
              <a:off x="1536070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ttore 1 107"/>
            <p:cNvCxnSpPr/>
            <p:nvPr/>
          </p:nvCxnSpPr>
          <p:spPr>
            <a:xfrm>
              <a:off x="1550957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108"/>
            <p:cNvCxnSpPr/>
            <p:nvPr/>
          </p:nvCxnSpPr>
          <p:spPr>
            <a:xfrm>
              <a:off x="1565843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ttore 1 109"/>
            <p:cNvCxnSpPr/>
            <p:nvPr/>
          </p:nvCxnSpPr>
          <p:spPr>
            <a:xfrm>
              <a:off x="1580730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1 110"/>
            <p:cNvCxnSpPr/>
            <p:nvPr/>
          </p:nvCxnSpPr>
          <p:spPr>
            <a:xfrm>
              <a:off x="1595617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1 111"/>
            <p:cNvCxnSpPr/>
            <p:nvPr/>
          </p:nvCxnSpPr>
          <p:spPr>
            <a:xfrm>
              <a:off x="1610504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112"/>
            <p:cNvCxnSpPr/>
            <p:nvPr/>
          </p:nvCxnSpPr>
          <p:spPr>
            <a:xfrm>
              <a:off x="1625390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ttore 1 113"/>
            <p:cNvCxnSpPr/>
            <p:nvPr/>
          </p:nvCxnSpPr>
          <p:spPr>
            <a:xfrm>
              <a:off x="1640277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ttore 1 114"/>
            <p:cNvCxnSpPr/>
            <p:nvPr/>
          </p:nvCxnSpPr>
          <p:spPr>
            <a:xfrm>
              <a:off x="1655164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ttore 1 115"/>
            <p:cNvCxnSpPr/>
            <p:nvPr/>
          </p:nvCxnSpPr>
          <p:spPr>
            <a:xfrm>
              <a:off x="1670050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ttore 1 116"/>
            <p:cNvCxnSpPr/>
            <p:nvPr/>
          </p:nvCxnSpPr>
          <p:spPr>
            <a:xfrm>
              <a:off x="1684937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ttore 1 117"/>
            <p:cNvCxnSpPr/>
            <p:nvPr/>
          </p:nvCxnSpPr>
          <p:spPr>
            <a:xfrm>
              <a:off x="1699824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ttore 1 118"/>
            <p:cNvCxnSpPr/>
            <p:nvPr/>
          </p:nvCxnSpPr>
          <p:spPr>
            <a:xfrm>
              <a:off x="1714710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119"/>
            <p:cNvCxnSpPr/>
            <p:nvPr/>
          </p:nvCxnSpPr>
          <p:spPr>
            <a:xfrm>
              <a:off x="1729597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ttore 1 120"/>
            <p:cNvCxnSpPr/>
            <p:nvPr/>
          </p:nvCxnSpPr>
          <p:spPr>
            <a:xfrm>
              <a:off x="17444843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ttore 1 121"/>
            <p:cNvCxnSpPr/>
            <p:nvPr/>
          </p:nvCxnSpPr>
          <p:spPr>
            <a:xfrm>
              <a:off x="17593710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ttore 1 122"/>
            <p:cNvCxnSpPr/>
            <p:nvPr/>
          </p:nvCxnSpPr>
          <p:spPr>
            <a:xfrm>
              <a:off x="17742577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ttore 1 123"/>
            <p:cNvCxnSpPr/>
            <p:nvPr/>
          </p:nvCxnSpPr>
          <p:spPr>
            <a:xfrm>
              <a:off x="17891444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124"/>
            <p:cNvCxnSpPr/>
            <p:nvPr/>
          </p:nvCxnSpPr>
          <p:spPr>
            <a:xfrm>
              <a:off x="18040311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ttore 1 125"/>
            <p:cNvCxnSpPr/>
            <p:nvPr/>
          </p:nvCxnSpPr>
          <p:spPr>
            <a:xfrm>
              <a:off x="18189178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ttore 1 126"/>
            <p:cNvCxnSpPr/>
            <p:nvPr/>
          </p:nvCxnSpPr>
          <p:spPr>
            <a:xfrm>
              <a:off x="18338045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ttore 1 127"/>
            <p:cNvCxnSpPr/>
            <p:nvPr/>
          </p:nvCxnSpPr>
          <p:spPr>
            <a:xfrm>
              <a:off x="1848691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ttore 1 128"/>
            <p:cNvCxnSpPr/>
            <p:nvPr/>
          </p:nvCxnSpPr>
          <p:spPr>
            <a:xfrm>
              <a:off x="18635779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ttore 1 129"/>
            <p:cNvCxnSpPr/>
            <p:nvPr/>
          </p:nvCxnSpPr>
          <p:spPr>
            <a:xfrm>
              <a:off x="18784646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ttore 1 130"/>
            <p:cNvCxnSpPr/>
            <p:nvPr/>
          </p:nvCxnSpPr>
          <p:spPr>
            <a:xfrm>
              <a:off x="18933462" y="275867"/>
              <a:ext cx="0" cy="567843"/>
            </a:xfrm>
            <a:prstGeom prst="line">
              <a:avLst/>
            </a:prstGeom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5" name="Titolo 1"/>
          <p:cNvSpPr txBox="1">
            <a:spLocks/>
          </p:cNvSpPr>
          <p:nvPr/>
        </p:nvSpPr>
        <p:spPr>
          <a:xfrm>
            <a:off x="0" y="3933568"/>
            <a:ext cx="9142578" cy="100450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3000" dirty="0">
                <a:latin typeface="+mn-lt"/>
              </a:rPr>
              <a:t>Principles on rural landscape as heritage</a:t>
            </a:r>
          </a:p>
          <a:p>
            <a:r>
              <a:rPr lang="fr-FR" sz="2800" i="1" dirty="0">
                <a:latin typeface="+mn-lt"/>
              </a:rPr>
              <a:t>Principes</a:t>
            </a:r>
            <a:r>
              <a:rPr lang="it-IT" sz="2800" i="1" dirty="0">
                <a:latin typeface="+mn-lt"/>
              </a:rPr>
              <a:t> </a:t>
            </a:r>
            <a:r>
              <a:rPr lang="fr-FR" sz="2800" i="1" dirty="0">
                <a:latin typeface="+mn-lt"/>
              </a:rPr>
              <a:t>concernant les paysages ruraux comme patrimoine</a:t>
            </a:r>
            <a:endParaRPr lang="it-IT" sz="2800" i="1" dirty="0">
              <a:latin typeface="+mn-lt"/>
            </a:endParaRPr>
          </a:p>
          <a:p>
            <a:pPr algn="ctr"/>
            <a:r>
              <a:rPr lang="en-US" sz="3000" i="1" dirty="0">
                <a:latin typeface="+mn-lt"/>
              </a:rPr>
              <a:t>	</a:t>
            </a:r>
          </a:p>
        </p:txBody>
      </p:sp>
      <p:sp>
        <p:nvSpPr>
          <p:cNvPr id="137" name="Sottotitolo 2"/>
          <p:cNvSpPr txBox="1">
            <a:spLocks/>
          </p:cNvSpPr>
          <p:nvPr/>
        </p:nvSpPr>
        <p:spPr>
          <a:xfrm>
            <a:off x="175234" y="5109882"/>
            <a:ext cx="8833508" cy="74034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2400" b="1" dirty="0">
                <a:solidFill>
                  <a:schemeClr val="bg1"/>
                </a:solidFill>
                <a:latin typeface="+mn-lt"/>
              </a:rPr>
              <a:t>Lionella </a:t>
            </a:r>
            <a:r>
              <a:rPr lang="it-IT" sz="2400" b="1" dirty="0" err="1">
                <a:solidFill>
                  <a:schemeClr val="bg1"/>
                </a:solidFill>
                <a:latin typeface="+mn-lt"/>
              </a:rPr>
              <a:t>Scazzosi</a:t>
            </a:r>
            <a:r>
              <a:rPr lang="it-IT" sz="2400" b="1" dirty="0">
                <a:solidFill>
                  <a:schemeClr val="bg1"/>
                </a:solidFill>
                <a:latin typeface="+mn-lt"/>
              </a:rPr>
              <a:t> </a:t>
            </a:r>
            <a:endParaRPr lang="it-IT" sz="2400" b="1" baseline="30000" dirty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it-IT" sz="1600" i="1" dirty="0">
                <a:solidFill>
                  <a:schemeClr val="bg1"/>
                </a:solidFill>
                <a:latin typeface="+mn-lt"/>
                <a:ea typeface="Andale Mono" charset="0"/>
                <a:cs typeface="Andale Mono" charset="0"/>
              </a:rPr>
              <a:t>Politecnico di Milano</a:t>
            </a:r>
            <a:endParaRPr lang="it-IT" sz="1600" i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4" name="Connettore 1 3"/>
          <p:cNvCxnSpPr/>
          <p:nvPr/>
        </p:nvCxnSpPr>
        <p:spPr>
          <a:xfrm>
            <a:off x="123945" y="4964615"/>
            <a:ext cx="8808858" cy="0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Sottotitolo 2">
            <a:extLst>
              <a:ext uri="{FF2B5EF4-FFF2-40B4-BE49-F238E27FC236}">
                <a16:creationId xmlns:a16="http://schemas.microsoft.com/office/drawing/2014/main" id="{84DA5ADB-5D9E-4123-8FA7-46CDA66A0803}"/>
              </a:ext>
            </a:extLst>
          </p:cNvPr>
          <p:cNvSpPr txBox="1">
            <a:spLocks/>
          </p:cNvSpPr>
          <p:nvPr/>
        </p:nvSpPr>
        <p:spPr>
          <a:xfrm>
            <a:off x="175233" y="6126751"/>
            <a:ext cx="8833508" cy="351371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Wingdings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dirty="0">
                <a:solidFill>
                  <a:schemeClr val="bg1"/>
                </a:solidFill>
                <a:latin typeface="+mn-lt"/>
              </a:rPr>
              <a:t>Rural Heritage: </a:t>
            </a:r>
            <a:r>
              <a:rPr lang="it-IT" sz="1600" b="1" dirty="0" err="1">
                <a:solidFill>
                  <a:schemeClr val="bg1"/>
                </a:solidFill>
                <a:latin typeface="+mn-lt"/>
              </a:rPr>
              <a:t>Landscapes</a:t>
            </a:r>
            <a:r>
              <a:rPr lang="it-IT" sz="1600" b="1" dirty="0">
                <a:solidFill>
                  <a:schemeClr val="bg1"/>
                </a:solidFill>
                <a:latin typeface="+mn-lt"/>
              </a:rPr>
              <a:t> and Beyond / </a:t>
            </a:r>
            <a:r>
              <a:rPr lang="it-IT" sz="1600" b="1" i="1" dirty="0" err="1">
                <a:solidFill>
                  <a:schemeClr val="bg1"/>
                </a:solidFill>
                <a:latin typeface="+mn-lt"/>
              </a:rPr>
              <a:t>Patrimoine</a:t>
            </a:r>
            <a:r>
              <a:rPr lang="it-IT" sz="1600" b="1" i="1" dirty="0">
                <a:solidFill>
                  <a:schemeClr val="bg1"/>
                </a:solidFill>
                <a:latin typeface="+mn-lt"/>
              </a:rPr>
              <a:t> rural: </a:t>
            </a:r>
            <a:r>
              <a:rPr lang="it-IT" sz="1600" b="1" i="1" dirty="0" err="1">
                <a:solidFill>
                  <a:schemeClr val="bg1"/>
                </a:solidFill>
                <a:latin typeface="+mn-lt"/>
              </a:rPr>
              <a:t>Paysages</a:t>
            </a:r>
            <a:r>
              <a:rPr lang="it-IT" sz="1600" b="1" i="1" dirty="0">
                <a:solidFill>
                  <a:schemeClr val="bg1"/>
                </a:solidFill>
                <a:latin typeface="+mn-lt"/>
              </a:rPr>
              <a:t> et </a:t>
            </a:r>
            <a:r>
              <a:rPr lang="it-IT" sz="1600" b="1" i="1" dirty="0" err="1">
                <a:solidFill>
                  <a:schemeClr val="bg1"/>
                </a:solidFill>
                <a:latin typeface="+mn-lt"/>
              </a:rPr>
              <a:t>au-delà</a:t>
            </a:r>
            <a:endParaRPr lang="it-IT" sz="1600" b="1" i="1" dirty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  <a:latin typeface="+mn-lt"/>
              </a:rPr>
              <a:t>2019 ICOMOS Advisory Committee Scientific Symposium </a:t>
            </a:r>
            <a:r>
              <a:rPr lang="it-IT" sz="1600" b="1" dirty="0">
                <a:solidFill>
                  <a:schemeClr val="bg1"/>
                </a:solidFill>
                <a:latin typeface="+mn-lt"/>
              </a:rPr>
              <a:t>– 17 </a:t>
            </a:r>
            <a:r>
              <a:rPr lang="it-IT" sz="1600" b="1" dirty="0" err="1">
                <a:solidFill>
                  <a:schemeClr val="bg1"/>
                </a:solidFill>
                <a:latin typeface="+mn-lt"/>
              </a:rPr>
              <a:t>October</a:t>
            </a:r>
            <a:r>
              <a:rPr lang="it-IT" sz="1600" b="1" dirty="0">
                <a:solidFill>
                  <a:schemeClr val="bg1"/>
                </a:solidFill>
                <a:latin typeface="+mn-lt"/>
              </a:rPr>
              <a:t> 2019 – Marrakech, Morocco</a:t>
            </a:r>
          </a:p>
        </p:txBody>
      </p:sp>
      <p:cxnSp>
        <p:nvCxnSpPr>
          <p:cNvPr id="133" name="Connettore 1 3">
            <a:extLst>
              <a:ext uri="{FF2B5EF4-FFF2-40B4-BE49-F238E27FC236}">
                <a16:creationId xmlns:a16="http://schemas.microsoft.com/office/drawing/2014/main" id="{21007BB9-8830-4292-B16B-6E2B8FA1AB7B}"/>
              </a:ext>
            </a:extLst>
          </p:cNvPr>
          <p:cNvCxnSpPr/>
          <p:nvPr/>
        </p:nvCxnSpPr>
        <p:spPr>
          <a:xfrm>
            <a:off x="123945" y="6042483"/>
            <a:ext cx="8808858" cy="0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4" name="Immagine 133" descr="immagine.png">
            <a:extLst>
              <a:ext uri="{FF2B5EF4-FFF2-40B4-BE49-F238E27FC236}">
                <a16:creationId xmlns:a16="http://schemas.microsoft.com/office/drawing/2014/main" id="{23D07CC7-0EF7-E444-8D36-AD0BDF99A7A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r="27757"/>
          <a:stretch>
            <a:fillRect/>
          </a:stretch>
        </p:blipFill>
        <p:spPr>
          <a:xfrm>
            <a:off x="0" y="-227840"/>
            <a:ext cx="9144000" cy="4088042"/>
          </a:xfrm>
          <a:prstGeom prst="rect">
            <a:avLst/>
          </a:prstGeom>
        </p:spPr>
      </p:pic>
      <p:sp>
        <p:nvSpPr>
          <p:cNvPr id="136" name="Rechteck 2">
            <a:extLst>
              <a:ext uri="{FF2B5EF4-FFF2-40B4-BE49-F238E27FC236}">
                <a16:creationId xmlns:a16="http://schemas.microsoft.com/office/drawing/2014/main" id="{FFF274E3-D3AE-9E42-875F-D01F837D4E4A}"/>
              </a:ext>
            </a:extLst>
          </p:cNvPr>
          <p:cNvSpPr/>
          <p:nvPr/>
        </p:nvSpPr>
        <p:spPr>
          <a:xfrm>
            <a:off x="4202443" y="3048208"/>
            <a:ext cx="4940135" cy="79808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WORLD RURAL LANDSCAPES</a:t>
            </a:r>
          </a:p>
          <a:p>
            <a:pPr algn="r"/>
            <a:r>
              <a:rPr lang="en-GB" sz="1400" dirty="0">
                <a:solidFill>
                  <a:schemeClr val="bg1">
                    <a:lumMod val="50000"/>
                  </a:schemeClr>
                </a:solidFill>
              </a:rPr>
              <a:t>A worldwide initiative for global conservation and management</a:t>
            </a:r>
          </a:p>
          <a:p>
            <a:pPr algn="r"/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2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CC60E6AE-91A0-44E3-BCC6-12EC833862F0}"/>
              </a:ext>
            </a:extLst>
          </p:cNvPr>
          <p:cNvSpPr/>
          <p:nvPr/>
        </p:nvSpPr>
        <p:spPr>
          <a:xfrm>
            <a:off x="121444" y="1182420"/>
            <a:ext cx="8901112" cy="4978273"/>
          </a:xfrm>
          <a:prstGeom prst="roundRect">
            <a:avLst/>
          </a:prstGeom>
          <a:gradFill>
            <a:gsLst>
              <a:gs pos="0">
                <a:srgbClr val="92D050">
                  <a:alpha val="40000"/>
                </a:srgbClr>
              </a:gs>
              <a:gs pos="100000">
                <a:srgbClr val="92D050">
                  <a:alpha val="10000"/>
                </a:srgbClr>
              </a:gs>
            </a:gsLst>
            <a:lin ang="16200000" scaled="0"/>
          </a:gradFill>
          <a:ln w="25400">
            <a:solidFill>
              <a:srgbClr val="5A724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AB533FD-3CA8-7047-BFD9-025F8870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2700" dirty="0">
                <a:latin typeface="+mn-lt"/>
              </a:rPr>
              <a:t>Some key </a:t>
            </a:r>
            <a:r>
              <a:rPr lang="it-IT" sz="2700" dirty="0" err="1">
                <a:latin typeface="+mn-lt"/>
              </a:rPr>
              <a:t>sentences</a:t>
            </a:r>
            <a:r>
              <a:rPr lang="it-IT" sz="2700" dirty="0">
                <a:latin typeface="+mn-lt"/>
              </a:rPr>
              <a:t> from «The </a:t>
            </a:r>
            <a:r>
              <a:rPr lang="it-IT" sz="2700" dirty="0" err="1">
                <a:latin typeface="+mn-lt"/>
              </a:rPr>
              <a:t>Principles</a:t>
            </a:r>
            <a:r>
              <a:rPr lang="it-IT" sz="2700" dirty="0">
                <a:latin typeface="+mn-lt"/>
              </a:rPr>
              <a:t>’ Text»</a:t>
            </a:r>
            <a:br>
              <a:rPr lang="it-IT" sz="2000" dirty="0"/>
            </a:b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0B57DD80-A072-2E41-88C6-15BCC8F079E7}"/>
              </a:ext>
            </a:extLst>
          </p:cNvPr>
          <p:cNvSpPr/>
          <p:nvPr/>
        </p:nvSpPr>
        <p:spPr>
          <a:xfrm>
            <a:off x="401421" y="1279148"/>
            <a:ext cx="8581043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it-IT" sz="1600" b="1" i="1" dirty="0">
                <a:solidFill>
                  <a:srgbClr val="FF0000"/>
                </a:solidFill>
              </a:rPr>
              <a:t>II. ACTION CRITERIA /</a:t>
            </a:r>
            <a:r>
              <a:rPr lang="it-IT" sz="1600" dirty="0"/>
              <a:t> </a:t>
            </a:r>
            <a:r>
              <a:rPr lang="it-IT" sz="1600" b="1" i="1" dirty="0">
                <a:solidFill>
                  <a:srgbClr val="728FA5"/>
                </a:solidFill>
              </a:rPr>
              <a:t>CRITERES D’ACTIONS : </a:t>
            </a:r>
            <a:r>
              <a:rPr lang="it-IT" sz="1600" b="1" i="1" dirty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endParaRPr lang="it-IT" sz="1600" b="1" u="sng" dirty="0">
              <a:solidFill>
                <a:srgbClr val="FF0000"/>
              </a:solidFill>
            </a:endParaRPr>
          </a:p>
          <a:p>
            <a:pPr marL="342900" indent="-342900">
              <a:lnSpc>
                <a:spcPct val="90000"/>
              </a:lnSpc>
              <a:buAutoNum type="alphaUcPeriod"/>
            </a:pPr>
            <a:r>
              <a:rPr lang="it-IT" sz="1600" b="1" i="1" dirty="0">
                <a:solidFill>
                  <a:srgbClr val="FF0000"/>
                </a:solidFill>
              </a:rPr>
              <a:t>UNDERSTAND RURAL LANDSCAPES AND THEIR HERITAGE VALUES/</a:t>
            </a:r>
            <a:r>
              <a:rPr lang="it-IT" sz="1600" dirty="0"/>
              <a:t> </a:t>
            </a:r>
            <a:r>
              <a:rPr lang="it-IT" sz="1600" b="1" i="1" dirty="0">
                <a:solidFill>
                  <a:srgbClr val="728FA5"/>
                </a:solidFill>
              </a:rPr>
              <a:t>CONNAÎTRE LES PAYSAGES RURAUX ET LEURS VALEURS PATRIMONIALES</a:t>
            </a:r>
          </a:p>
          <a:p>
            <a:pPr>
              <a:lnSpc>
                <a:spcPct val="90000"/>
              </a:lnSpc>
            </a:pPr>
            <a:endParaRPr lang="it-IT" sz="800" b="1" i="1" dirty="0">
              <a:solidFill>
                <a:srgbClr val="728FA5"/>
              </a:solidFill>
            </a:endParaRPr>
          </a:p>
          <a:p>
            <a:pPr marL="342900" indent="-342900">
              <a:lnSpc>
                <a:spcPct val="90000"/>
              </a:lnSpc>
              <a:buAutoNum type="arabicPeriod"/>
            </a:pPr>
            <a:r>
              <a:rPr lang="it-IT" sz="1600" b="1" dirty="0" err="1"/>
              <a:t>Recognise</a:t>
            </a:r>
            <a:r>
              <a:rPr lang="it-IT" sz="1600" b="1" dirty="0"/>
              <a:t> </a:t>
            </a:r>
            <a:r>
              <a:rPr lang="it-IT" sz="1600" b="1" dirty="0" err="1"/>
              <a:t>that</a:t>
            </a:r>
            <a:r>
              <a:rPr lang="it-IT" sz="1600" b="1" dirty="0"/>
              <a:t> </a:t>
            </a:r>
            <a:r>
              <a:rPr lang="it-IT" sz="1600" b="1" dirty="0" err="1"/>
              <a:t>all</a:t>
            </a:r>
            <a:r>
              <a:rPr lang="it-IT" sz="1600" b="1" dirty="0"/>
              <a:t> </a:t>
            </a:r>
            <a:r>
              <a:rPr lang="it-IT" sz="1600" b="1" dirty="0" err="1"/>
              <a:t>rural</a:t>
            </a:r>
            <a:r>
              <a:rPr lang="it-IT" sz="1600" b="1" dirty="0"/>
              <a:t> </a:t>
            </a:r>
            <a:r>
              <a:rPr lang="it-IT" sz="1600" b="1" dirty="0" err="1"/>
              <a:t>landscapes</a:t>
            </a:r>
            <a:r>
              <a:rPr lang="it-IT" sz="1600" b="1" dirty="0"/>
              <a:t> </a:t>
            </a:r>
            <a:r>
              <a:rPr lang="it-IT" sz="1600" b="1" dirty="0" err="1"/>
              <a:t>have</a:t>
            </a:r>
            <a:r>
              <a:rPr lang="it-IT" sz="1600" b="1" dirty="0"/>
              <a:t> </a:t>
            </a:r>
            <a:r>
              <a:rPr lang="it-IT" sz="1600" b="1" dirty="0" err="1"/>
              <a:t>heritage</a:t>
            </a:r>
            <a:r>
              <a:rPr lang="it-IT" sz="1600" b="1" dirty="0"/>
              <a:t> </a:t>
            </a:r>
            <a:r>
              <a:rPr lang="it-IT" sz="1600" b="1" dirty="0" err="1"/>
              <a:t>values</a:t>
            </a:r>
            <a:r>
              <a:rPr lang="it-IT" sz="1600" b="1" dirty="0"/>
              <a:t> [….]/</a:t>
            </a:r>
            <a:r>
              <a:rPr lang="it-IT" sz="1600" dirty="0"/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Reconnaître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que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tous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les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paysages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ruraux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ont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des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valeurs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patrimoniales</a:t>
            </a:r>
            <a:endParaRPr lang="it-IT" sz="1600" b="1" i="1" dirty="0">
              <a:solidFill>
                <a:srgbClr val="728FA5"/>
              </a:solidFill>
            </a:endParaRPr>
          </a:p>
          <a:p>
            <a:pPr>
              <a:lnSpc>
                <a:spcPct val="90000"/>
              </a:lnSpc>
            </a:pPr>
            <a:endParaRPr lang="it-IT" sz="800" b="1" i="1" dirty="0">
              <a:solidFill>
                <a:srgbClr val="728FA5"/>
              </a:solidFill>
            </a:endParaRPr>
          </a:p>
          <a:p>
            <a:pPr marL="342900" indent="-342900">
              <a:lnSpc>
                <a:spcPct val="90000"/>
              </a:lnSpc>
              <a:buAutoNum type="arabicPeriod" startAt="2"/>
            </a:pPr>
            <a:r>
              <a:rPr lang="it-IT" sz="1600" b="1" dirty="0" err="1">
                <a:solidFill>
                  <a:srgbClr val="FF0000"/>
                </a:solidFill>
              </a:rPr>
              <a:t>Document</a:t>
            </a:r>
            <a:r>
              <a:rPr lang="it-IT" sz="1600" b="1" dirty="0"/>
              <a:t> the </a:t>
            </a:r>
            <a:r>
              <a:rPr lang="it-IT" sz="1600" b="1" dirty="0" err="1"/>
              <a:t>heritage</a:t>
            </a:r>
            <a:r>
              <a:rPr lang="it-IT" sz="1600" b="1" dirty="0"/>
              <a:t> </a:t>
            </a:r>
            <a:r>
              <a:rPr lang="it-IT" sz="1600" b="1" dirty="0" err="1"/>
              <a:t>values</a:t>
            </a:r>
            <a:r>
              <a:rPr lang="it-IT" sz="1600" b="1" dirty="0"/>
              <a:t> of </a:t>
            </a:r>
            <a:r>
              <a:rPr lang="it-IT" sz="1600" b="1" dirty="0" err="1"/>
              <a:t>rural</a:t>
            </a:r>
            <a:r>
              <a:rPr lang="it-IT" sz="1600" b="1" dirty="0"/>
              <a:t> </a:t>
            </a:r>
            <a:r>
              <a:rPr lang="it-IT" sz="1600" b="1" dirty="0" err="1"/>
              <a:t>landscapes</a:t>
            </a:r>
            <a:r>
              <a:rPr lang="it-IT" sz="1600" b="1" dirty="0"/>
              <a:t> […]/</a:t>
            </a:r>
            <a:r>
              <a:rPr lang="it-IT" sz="1600" dirty="0"/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Documenter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les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valeurs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patrimoniales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des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paysages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ruraux</a:t>
            </a:r>
            <a:endParaRPr lang="it-IT" sz="1600" b="1" i="1" dirty="0">
              <a:solidFill>
                <a:srgbClr val="728FA5"/>
              </a:solidFill>
            </a:endParaRPr>
          </a:p>
          <a:p>
            <a:pPr>
              <a:lnSpc>
                <a:spcPct val="90000"/>
              </a:lnSpc>
            </a:pPr>
            <a:endParaRPr lang="it-IT" sz="800" b="1" i="1" dirty="0">
              <a:solidFill>
                <a:srgbClr val="728FA5"/>
              </a:solidFill>
            </a:endParaRPr>
          </a:p>
          <a:p>
            <a:pPr marL="342900" indent="-342900">
              <a:lnSpc>
                <a:spcPct val="90000"/>
              </a:lnSpc>
              <a:buAutoNum type="arabicPeriod" startAt="2"/>
            </a:pPr>
            <a:r>
              <a:rPr lang="it-IT" sz="1600" b="1" dirty="0" err="1"/>
              <a:t>Develop</a:t>
            </a:r>
            <a:r>
              <a:rPr lang="it-IT" sz="1600" b="1" dirty="0"/>
              <a:t> base-line </a:t>
            </a:r>
            <a:r>
              <a:rPr lang="it-IT" sz="1600" b="1" dirty="0" err="1"/>
              <a:t>knowledge</a:t>
            </a:r>
            <a:r>
              <a:rPr lang="it-IT" sz="1600" b="1" dirty="0"/>
              <a:t> of the </a:t>
            </a:r>
            <a:r>
              <a:rPr lang="it-IT" sz="1600" b="1" dirty="0" err="1"/>
              <a:t>physical</a:t>
            </a:r>
            <a:r>
              <a:rPr lang="it-IT" sz="1600" b="1" dirty="0"/>
              <a:t> and cultural </a:t>
            </a:r>
            <a:r>
              <a:rPr lang="it-IT" sz="1600" b="1" dirty="0" err="1"/>
              <a:t>characteristics</a:t>
            </a:r>
            <a:r>
              <a:rPr lang="it-IT" sz="1600" b="1" dirty="0"/>
              <a:t> of </a:t>
            </a:r>
            <a:r>
              <a:rPr lang="it-IT" sz="1600" b="1" dirty="0" err="1"/>
              <a:t>rural</a:t>
            </a:r>
            <a:r>
              <a:rPr lang="it-IT" sz="1600" b="1" dirty="0"/>
              <a:t> </a:t>
            </a:r>
            <a:r>
              <a:rPr lang="it-IT" sz="1600" b="1" dirty="0" err="1"/>
              <a:t>landscapes</a:t>
            </a:r>
            <a:r>
              <a:rPr lang="it-IT" sz="1600" b="1" dirty="0"/>
              <a:t>/</a:t>
            </a:r>
            <a:r>
              <a:rPr lang="it-IT" sz="1600" dirty="0"/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Développer</a:t>
            </a:r>
            <a:r>
              <a:rPr lang="it-IT" sz="1600" b="1" i="1" dirty="0">
                <a:solidFill>
                  <a:srgbClr val="728FA5"/>
                </a:solidFill>
              </a:rPr>
              <a:t> une </a:t>
            </a:r>
            <a:r>
              <a:rPr lang="it-IT" sz="1600" b="1" i="1" dirty="0" err="1">
                <a:solidFill>
                  <a:srgbClr val="728FA5"/>
                </a:solidFill>
              </a:rPr>
              <a:t>connaissance</a:t>
            </a:r>
            <a:r>
              <a:rPr lang="it-IT" sz="1600" b="1" i="1" dirty="0">
                <a:solidFill>
                  <a:srgbClr val="728FA5"/>
                </a:solidFill>
              </a:rPr>
              <a:t> de base </a:t>
            </a:r>
            <a:r>
              <a:rPr lang="it-IT" sz="1600" b="1" i="1" dirty="0" err="1">
                <a:solidFill>
                  <a:srgbClr val="728FA5"/>
                </a:solidFill>
              </a:rPr>
              <a:t>des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caractéristiques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physiques</a:t>
            </a:r>
            <a:r>
              <a:rPr lang="it-IT" sz="1600" b="1" i="1" dirty="0">
                <a:solidFill>
                  <a:srgbClr val="728FA5"/>
                </a:solidFill>
              </a:rPr>
              <a:t> et </a:t>
            </a:r>
            <a:r>
              <a:rPr lang="it-IT" sz="1600" b="1" i="1" dirty="0" err="1">
                <a:solidFill>
                  <a:srgbClr val="728FA5"/>
                </a:solidFill>
              </a:rPr>
              <a:t>culturelles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des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paysages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ruraux</a:t>
            </a:r>
            <a:endParaRPr lang="it-IT" sz="1600" b="1" i="1" dirty="0">
              <a:solidFill>
                <a:srgbClr val="728FA5"/>
              </a:solidFill>
            </a:endParaRPr>
          </a:p>
          <a:p>
            <a:pPr>
              <a:lnSpc>
                <a:spcPct val="90000"/>
              </a:lnSpc>
            </a:pPr>
            <a:endParaRPr lang="it-IT" sz="800" b="1" i="1" dirty="0">
              <a:solidFill>
                <a:srgbClr val="728FA5"/>
              </a:solidFill>
            </a:endParaRPr>
          </a:p>
          <a:p>
            <a:pPr marL="342900" indent="-342900">
              <a:lnSpc>
                <a:spcPct val="90000"/>
              </a:lnSpc>
              <a:buAutoNum type="arabicPeriod" startAt="2"/>
            </a:pPr>
            <a:r>
              <a:rPr lang="it-IT" sz="1600" b="1" dirty="0">
                <a:solidFill>
                  <a:srgbClr val="FF0000"/>
                </a:solidFill>
              </a:rPr>
              <a:t>Inventory</a:t>
            </a:r>
            <a:r>
              <a:rPr lang="it-IT" sz="1600" b="1" dirty="0"/>
              <a:t> and </a:t>
            </a:r>
            <a:r>
              <a:rPr lang="it-IT" sz="1600" b="1" dirty="0" err="1">
                <a:solidFill>
                  <a:srgbClr val="FF0000"/>
                </a:solidFill>
              </a:rPr>
              <a:t>catalogue</a:t>
            </a:r>
            <a:r>
              <a:rPr lang="it-IT" sz="1600" b="1" dirty="0"/>
              <a:t> </a:t>
            </a:r>
            <a:r>
              <a:rPr lang="it-IT" sz="1600" b="1" dirty="0" err="1"/>
              <a:t>rural</a:t>
            </a:r>
            <a:r>
              <a:rPr lang="it-IT" sz="1600" b="1" dirty="0"/>
              <a:t> </a:t>
            </a:r>
            <a:r>
              <a:rPr lang="it-IT" sz="1600" b="1" dirty="0" err="1"/>
              <a:t>landscapes</a:t>
            </a:r>
            <a:r>
              <a:rPr lang="it-IT" sz="1600" b="1" dirty="0"/>
              <a:t> </a:t>
            </a:r>
            <a:r>
              <a:rPr lang="it-IT" sz="1600" b="1" dirty="0" err="1"/>
              <a:t>at</a:t>
            </a:r>
            <a:r>
              <a:rPr lang="it-IT" sz="1600" b="1" dirty="0"/>
              <a:t> </a:t>
            </a:r>
            <a:r>
              <a:rPr lang="it-IT" sz="1600" b="1" dirty="0" err="1"/>
              <a:t>all</a:t>
            </a:r>
            <a:r>
              <a:rPr lang="it-IT" sz="1600" b="1" dirty="0"/>
              <a:t> </a:t>
            </a:r>
            <a:r>
              <a:rPr lang="it-IT" sz="1600" b="1" dirty="0" err="1"/>
              <a:t>scales</a:t>
            </a:r>
            <a:r>
              <a:rPr lang="it-IT" sz="1600" b="1" dirty="0"/>
              <a:t> (world, </a:t>
            </a:r>
            <a:r>
              <a:rPr lang="it-IT" sz="1600" b="1" dirty="0" err="1"/>
              <a:t>regional</a:t>
            </a:r>
            <a:r>
              <a:rPr lang="it-IT" sz="1600" b="1" dirty="0"/>
              <a:t>, </a:t>
            </a:r>
            <a:r>
              <a:rPr lang="it-IT" sz="1600" b="1" dirty="0" err="1"/>
              <a:t>national</a:t>
            </a:r>
            <a:r>
              <a:rPr lang="it-IT" sz="1600" b="1" dirty="0"/>
              <a:t>, </a:t>
            </a:r>
            <a:r>
              <a:rPr lang="it-IT" sz="1600" b="1" dirty="0" err="1"/>
              <a:t>local</a:t>
            </a:r>
            <a:r>
              <a:rPr lang="it-IT" sz="1600" b="1" dirty="0"/>
              <a:t>)/</a:t>
            </a:r>
            <a:r>
              <a:rPr lang="it-IT" sz="1600" dirty="0"/>
              <a:t> </a:t>
            </a:r>
            <a:r>
              <a:rPr lang="it-IT" sz="1600" b="1" dirty="0" err="1">
                <a:solidFill>
                  <a:srgbClr val="728FA5"/>
                </a:solidFill>
              </a:rPr>
              <a:t>Inventorier</a:t>
            </a:r>
            <a:r>
              <a:rPr lang="it-IT" sz="1600" b="1" dirty="0">
                <a:solidFill>
                  <a:srgbClr val="728FA5"/>
                </a:solidFill>
              </a:rPr>
              <a:t> et </a:t>
            </a:r>
            <a:r>
              <a:rPr lang="it-IT" sz="1600" b="1" dirty="0" err="1">
                <a:solidFill>
                  <a:srgbClr val="728FA5"/>
                </a:solidFill>
              </a:rPr>
              <a:t>cataloguer</a:t>
            </a:r>
            <a:r>
              <a:rPr lang="it-IT" sz="1600" b="1" dirty="0">
                <a:solidFill>
                  <a:srgbClr val="728FA5"/>
                </a:solidFill>
              </a:rPr>
              <a:t> </a:t>
            </a:r>
            <a:r>
              <a:rPr lang="it-IT" sz="1600" b="1" dirty="0" err="1">
                <a:solidFill>
                  <a:srgbClr val="728FA5"/>
                </a:solidFill>
              </a:rPr>
              <a:t>les</a:t>
            </a:r>
            <a:r>
              <a:rPr lang="it-IT" sz="1600" b="1" dirty="0">
                <a:solidFill>
                  <a:srgbClr val="728FA5"/>
                </a:solidFill>
              </a:rPr>
              <a:t> </a:t>
            </a:r>
            <a:r>
              <a:rPr lang="it-IT" sz="1600" b="1" dirty="0" err="1">
                <a:solidFill>
                  <a:srgbClr val="728FA5"/>
                </a:solidFill>
              </a:rPr>
              <a:t>paysages</a:t>
            </a:r>
            <a:r>
              <a:rPr lang="it-IT" sz="1600" b="1" dirty="0">
                <a:solidFill>
                  <a:srgbClr val="728FA5"/>
                </a:solidFill>
              </a:rPr>
              <a:t> </a:t>
            </a:r>
            <a:r>
              <a:rPr lang="it-IT" sz="1600" b="1" dirty="0" err="1">
                <a:solidFill>
                  <a:srgbClr val="728FA5"/>
                </a:solidFill>
              </a:rPr>
              <a:t>ruraux</a:t>
            </a:r>
            <a:r>
              <a:rPr lang="it-IT" sz="1600" b="1" dirty="0">
                <a:solidFill>
                  <a:srgbClr val="728FA5"/>
                </a:solidFill>
              </a:rPr>
              <a:t> à </a:t>
            </a:r>
            <a:r>
              <a:rPr lang="it-IT" sz="1600" b="1" dirty="0" err="1">
                <a:solidFill>
                  <a:srgbClr val="728FA5"/>
                </a:solidFill>
              </a:rPr>
              <a:t>toutes</a:t>
            </a:r>
            <a:r>
              <a:rPr lang="it-IT" sz="1600" b="1" dirty="0">
                <a:solidFill>
                  <a:srgbClr val="728FA5"/>
                </a:solidFill>
              </a:rPr>
              <a:t> </a:t>
            </a:r>
            <a:r>
              <a:rPr lang="it-IT" sz="1600" b="1" dirty="0" err="1">
                <a:solidFill>
                  <a:srgbClr val="728FA5"/>
                </a:solidFill>
              </a:rPr>
              <a:t>les</a:t>
            </a:r>
            <a:r>
              <a:rPr lang="it-IT" sz="1600" b="1" dirty="0">
                <a:solidFill>
                  <a:srgbClr val="728FA5"/>
                </a:solidFill>
              </a:rPr>
              <a:t> </a:t>
            </a:r>
            <a:r>
              <a:rPr lang="it-IT" sz="1600" b="1" dirty="0" err="1">
                <a:solidFill>
                  <a:srgbClr val="728FA5"/>
                </a:solidFill>
              </a:rPr>
              <a:t>échelles</a:t>
            </a:r>
            <a:r>
              <a:rPr lang="it-IT" sz="1600" b="1" dirty="0">
                <a:solidFill>
                  <a:srgbClr val="728FA5"/>
                </a:solidFill>
              </a:rPr>
              <a:t> (mondiale, </a:t>
            </a:r>
            <a:r>
              <a:rPr lang="it-IT" sz="1600" b="1" dirty="0" err="1">
                <a:solidFill>
                  <a:srgbClr val="728FA5"/>
                </a:solidFill>
              </a:rPr>
              <a:t>régionale</a:t>
            </a:r>
            <a:r>
              <a:rPr lang="it-IT" sz="1600" b="1" dirty="0">
                <a:solidFill>
                  <a:srgbClr val="728FA5"/>
                </a:solidFill>
              </a:rPr>
              <a:t>, </a:t>
            </a:r>
            <a:r>
              <a:rPr lang="it-IT" sz="1600" b="1" dirty="0" err="1">
                <a:solidFill>
                  <a:srgbClr val="728FA5"/>
                </a:solidFill>
              </a:rPr>
              <a:t>nationale</a:t>
            </a:r>
            <a:r>
              <a:rPr lang="it-IT" sz="1600" b="1" dirty="0">
                <a:solidFill>
                  <a:srgbClr val="728FA5"/>
                </a:solidFill>
              </a:rPr>
              <a:t>, locale).</a:t>
            </a:r>
          </a:p>
          <a:p>
            <a:pPr>
              <a:lnSpc>
                <a:spcPct val="90000"/>
              </a:lnSpc>
            </a:pPr>
            <a:endParaRPr lang="it-IT" sz="800" b="1" dirty="0">
              <a:solidFill>
                <a:srgbClr val="728FA5"/>
              </a:solidFill>
            </a:endParaRPr>
          </a:p>
          <a:p>
            <a:pPr marL="342900" indent="-342900">
              <a:lnSpc>
                <a:spcPct val="90000"/>
              </a:lnSpc>
              <a:buAutoNum type="arabicPeriod" startAt="2"/>
            </a:pPr>
            <a:r>
              <a:rPr lang="it-IT" sz="1600" b="1" dirty="0" err="1"/>
              <a:t>Develop</a:t>
            </a:r>
            <a:r>
              <a:rPr lang="it-IT" sz="1600" b="1" dirty="0"/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knowledge</a:t>
            </a:r>
            <a:r>
              <a:rPr lang="it-IT" sz="1600" b="1" dirty="0"/>
              <a:t> to </a:t>
            </a:r>
            <a:r>
              <a:rPr lang="it-IT" sz="1600" b="1" dirty="0" err="1">
                <a:solidFill>
                  <a:srgbClr val="FF0000"/>
                </a:solidFill>
              </a:rPr>
              <a:t>enable</a:t>
            </a:r>
            <a:r>
              <a:rPr lang="it-IT" sz="1600" b="1" dirty="0"/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comparison</a:t>
            </a:r>
            <a:r>
              <a:rPr lang="it-IT" sz="1600" b="1" dirty="0"/>
              <a:t> of </a:t>
            </a:r>
            <a:r>
              <a:rPr lang="it-IT" sz="1600" b="1" dirty="0" err="1"/>
              <a:t>rural</a:t>
            </a:r>
            <a:r>
              <a:rPr lang="it-IT" sz="1600" b="1" dirty="0"/>
              <a:t> </a:t>
            </a:r>
            <a:r>
              <a:rPr lang="it-IT" sz="1600" b="1" dirty="0" err="1"/>
              <a:t>landscapes</a:t>
            </a:r>
            <a:r>
              <a:rPr lang="it-IT" sz="1600" b="1" dirty="0"/>
              <a:t> </a:t>
            </a:r>
            <a:r>
              <a:rPr lang="it-IT" sz="1600" b="1" dirty="0" err="1"/>
              <a:t>at</a:t>
            </a:r>
            <a:r>
              <a:rPr lang="it-IT" sz="1600" b="1" dirty="0"/>
              <a:t> </a:t>
            </a:r>
            <a:r>
              <a:rPr lang="it-IT" sz="1600" b="1" dirty="0" err="1"/>
              <a:t>all</a:t>
            </a:r>
            <a:r>
              <a:rPr lang="it-IT" sz="1600" b="1" dirty="0"/>
              <a:t> </a:t>
            </a:r>
            <a:r>
              <a:rPr lang="it-IT" sz="1600" b="1" dirty="0" err="1"/>
              <a:t>levels</a:t>
            </a:r>
            <a:r>
              <a:rPr lang="it-IT" sz="1600" b="1" dirty="0"/>
              <a:t>/</a:t>
            </a:r>
            <a:r>
              <a:rPr lang="it-IT" sz="1600" dirty="0"/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Développer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les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connaissances</a:t>
            </a:r>
            <a:r>
              <a:rPr lang="it-IT" sz="1600" b="1" i="1" dirty="0">
                <a:solidFill>
                  <a:srgbClr val="728FA5"/>
                </a:solidFill>
              </a:rPr>
              <a:t> pour </a:t>
            </a:r>
            <a:r>
              <a:rPr lang="it-IT" sz="1600" b="1" i="1" dirty="0" err="1">
                <a:solidFill>
                  <a:srgbClr val="728FA5"/>
                </a:solidFill>
              </a:rPr>
              <a:t>permettre</a:t>
            </a:r>
            <a:r>
              <a:rPr lang="it-IT" sz="1600" b="1" i="1" dirty="0">
                <a:solidFill>
                  <a:srgbClr val="728FA5"/>
                </a:solidFill>
              </a:rPr>
              <a:t> la </a:t>
            </a:r>
            <a:r>
              <a:rPr lang="it-IT" sz="1600" b="1" i="1" dirty="0" err="1">
                <a:solidFill>
                  <a:srgbClr val="728FA5"/>
                </a:solidFill>
              </a:rPr>
              <a:t>comparaison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des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paysages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ruraux</a:t>
            </a:r>
            <a:r>
              <a:rPr lang="it-IT" sz="1600" b="1" i="1" dirty="0">
                <a:solidFill>
                  <a:srgbClr val="728FA5"/>
                </a:solidFill>
              </a:rPr>
              <a:t> à </a:t>
            </a:r>
            <a:r>
              <a:rPr lang="it-IT" sz="1600" b="1" i="1" dirty="0" err="1">
                <a:solidFill>
                  <a:srgbClr val="728FA5"/>
                </a:solidFill>
              </a:rPr>
              <a:t>tous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les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niveaux</a:t>
            </a:r>
            <a:endParaRPr lang="it-IT" sz="1600" b="1" i="1" dirty="0">
              <a:solidFill>
                <a:srgbClr val="728FA5"/>
              </a:solidFill>
            </a:endParaRPr>
          </a:p>
          <a:p>
            <a:pPr>
              <a:lnSpc>
                <a:spcPct val="90000"/>
              </a:lnSpc>
            </a:pPr>
            <a:endParaRPr lang="it-IT" sz="800" b="1" i="1" dirty="0">
              <a:solidFill>
                <a:srgbClr val="728FA5"/>
              </a:solidFill>
            </a:endParaRPr>
          </a:p>
          <a:p>
            <a:pPr>
              <a:lnSpc>
                <a:spcPct val="90000"/>
              </a:lnSpc>
            </a:pPr>
            <a:r>
              <a:rPr lang="it-IT" sz="1600" b="1" i="1" dirty="0"/>
              <a:t>6.    </a:t>
            </a:r>
            <a:r>
              <a:rPr lang="it-IT" sz="1600" b="1" dirty="0" err="1"/>
              <a:t>Recognize</a:t>
            </a:r>
            <a:r>
              <a:rPr lang="it-IT" sz="1600" b="1" dirty="0"/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local</a:t>
            </a:r>
            <a:r>
              <a:rPr lang="it-IT" sz="1600" b="1" dirty="0"/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populations</a:t>
            </a:r>
            <a:r>
              <a:rPr lang="it-IT" sz="1600" b="1" dirty="0"/>
              <a:t> </a:t>
            </a:r>
            <a:r>
              <a:rPr lang="en-GB" sz="1600" b="1" dirty="0"/>
              <a:t>as </a:t>
            </a:r>
            <a:r>
              <a:rPr lang="en-GB" sz="1600" b="1" dirty="0">
                <a:solidFill>
                  <a:srgbClr val="FF0000"/>
                </a:solidFill>
              </a:rPr>
              <a:t>knowledge-holders</a:t>
            </a:r>
            <a:r>
              <a:rPr lang="en-GB" sz="1600" b="1" dirty="0"/>
              <a:t> [….]/</a:t>
            </a:r>
            <a:r>
              <a:rPr lang="it-IT" sz="1600" dirty="0"/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Reconnaître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que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les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populations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locales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sont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porteuses</a:t>
            </a:r>
            <a:r>
              <a:rPr lang="it-IT" sz="1600" b="1" i="1" dirty="0">
                <a:solidFill>
                  <a:srgbClr val="728FA5"/>
                </a:solidFill>
              </a:rPr>
              <a:t> de </a:t>
            </a:r>
            <a:r>
              <a:rPr lang="it-IT" sz="1600" b="1" i="1" dirty="0" err="1">
                <a:solidFill>
                  <a:srgbClr val="728FA5"/>
                </a:solidFill>
              </a:rPr>
              <a:t>connaissances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endParaRPr lang="en-GB" sz="1600" b="1" i="1" dirty="0">
              <a:solidFill>
                <a:srgbClr val="728F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573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4C18A14C-3F79-434F-BA1E-15B5636D150D}"/>
              </a:ext>
            </a:extLst>
          </p:cNvPr>
          <p:cNvSpPr/>
          <p:nvPr/>
        </p:nvSpPr>
        <p:spPr>
          <a:xfrm>
            <a:off x="121444" y="1182420"/>
            <a:ext cx="8901112" cy="4978273"/>
          </a:xfrm>
          <a:prstGeom prst="roundRect">
            <a:avLst/>
          </a:prstGeom>
          <a:gradFill>
            <a:gsLst>
              <a:gs pos="0">
                <a:srgbClr val="92D050">
                  <a:alpha val="40000"/>
                </a:srgbClr>
              </a:gs>
              <a:gs pos="100000">
                <a:srgbClr val="92D050">
                  <a:alpha val="10000"/>
                </a:srgbClr>
              </a:gs>
            </a:gsLst>
            <a:lin ang="16200000" scaled="0"/>
          </a:gradFill>
          <a:ln w="25400">
            <a:solidFill>
              <a:srgbClr val="5A724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591211BB-2170-1440-A56F-C6046E6BC2E8}"/>
              </a:ext>
            </a:extLst>
          </p:cNvPr>
          <p:cNvSpPr/>
          <p:nvPr/>
        </p:nvSpPr>
        <p:spPr>
          <a:xfrm>
            <a:off x="169768" y="989817"/>
            <a:ext cx="881985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600" b="1" dirty="0"/>
          </a:p>
          <a:p>
            <a:endParaRPr lang="it-IT" sz="1600" b="1" i="1" dirty="0">
              <a:solidFill>
                <a:srgbClr val="FF0000"/>
              </a:solidFill>
            </a:endParaRPr>
          </a:p>
          <a:p>
            <a:endParaRPr lang="it-IT" sz="1600" b="1" i="1" dirty="0">
              <a:solidFill>
                <a:srgbClr val="FF0000"/>
              </a:solidFill>
            </a:endParaRPr>
          </a:p>
          <a:p>
            <a:r>
              <a:rPr lang="it-IT" sz="1600" b="1" i="1" dirty="0">
                <a:solidFill>
                  <a:srgbClr val="FF0000"/>
                </a:solidFill>
              </a:rPr>
              <a:t>B. PROTECT RURAL LANDSCAPES AND THEIR HERITAGE VALUES</a:t>
            </a:r>
            <a:r>
              <a:rPr lang="en-GB" sz="1600" i="1" dirty="0">
                <a:solidFill>
                  <a:srgbClr val="FF0000"/>
                </a:solidFill>
              </a:rPr>
              <a:t> / </a:t>
            </a:r>
            <a:r>
              <a:rPr lang="it-IT" sz="1600" b="1" i="1" dirty="0" err="1">
                <a:solidFill>
                  <a:srgbClr val="728FA5"/>
                </a:solidFill>
              </a:rPr>
              <a:t>Protéger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les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paysages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ruraux</a:t>
            </a:r>
            <a:r>
              <a:rPr lang="it-IT" sz="1600" b="1" i="1" dirty="0">
                <a:solidFill>
                  <a:srgbClr val="728FA5"/>
                </a:solidFill>
              </a:rPr>
              <a:t> et </a:t>
            </a:r>
            <a:r>
              <a:rPr lang="it-IT" sz="1600" b="1" i="1" dirty="0" err="1">
                <a:solidFill>
                  <a:srgbClr val="728FA5"/>
                </a:solidFill>
              </a:rPr>
              <a:t>leurs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valeurs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patrimoniales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en-GB" sz="1600" b="1" dirty="0"/>
              <a:t>[</a:t>
            </a:r>
            <a:r>
              <a:rPr lang="en-GB" sz="1600" b="1" i="1" dirty="0"/>
              <a:t>DINAMIC CONSERVATION/ </a:t>
            </a:r>
            <a:r>
              <a:rPr lang="en-GB" sz="1600" b="1" i="1" dirty="0">
                <a:solidFill>
                  <a:srgbClr val="728FA5"/>
                </a:solidFill>
              </a:rPr>
              <a:t>CONSERVATION DYNAMIQUE</a:t>
            </a:r>
            <a:r>
              <a:rPr lang="en-GB" sz="1600" b="1" dirty="0"/>
              <a:t>]</a:t>
            </a:r>
          </a:p>
          <a:p>
            <a:endParaRPr lang="en-GB" sz="1600" b="1" dirty="0"/>
          </a:p>
          <a:p>
            <a:pPr lvl="1"/>
            <a:r>
              <a:rPr lang="it-IT" sz="1600" b="1" dirty="0"/>
              <a:t>B.1 </a:t>
            </a:r>
            <a:r>
              <a:rPr lang="it-IT" sz="1600" b="1" dirty="0" err="1"/>
              <a:t>Review</a:t>
            </a:r>
            <a:r>
              <a:rPr lang="it-IT" sz="1600" b="1" dirty="0"/>
              <a:t> and </a:t>
            </a:r>
            <a:r>
              <a:rPr lang="it-IT" sz="1600" b="1" dirty="0" err="1"/>
              <a:t>implement</a:t>
            </a:r>
            <a:r>
              <a:rPr lang="it-IT" sz="1600" b="1" dirty="0"/>
              <a:t> </a:t>
            </a:r>
            <a:r>
              <a:rPr lang="it-IT" sz="1600" b="1" dirty="0" err="1"/>
              <a:t>legal</a:t>
            </a:r>
            <a:r>
              <a:rPr lang="it-IT" sz="1600" b="1" dirty="0"/>
              <a:t> and policy </a:t>
            </a:r>
            <a:r>
              <a:rPr lang="it-IT" sz="1600" b="1" dirty="0" err="1"/>
              <a:t>frameworks</a:t>
            </a:r>
            <a:r>
              <a:rPr lang="it-IT" sz="1600" dirty="0"/>
              <a:t> to </a:t>
            </a:r>
            <a:r>
              <a:rPr lang="it-IT" sz="1600" dirty="0" err="1"/>
              <a:t>ensure</a:t>
            </a:r>
            <a:r>
              <a:rPr lang="it-IT" sz="1600" dirty="0"/>
              <a:t> </a:t>
            </a:r>
            <a:r>
              <a:rPr lang="it-IT" sz="1600" dirty="0" err="1"/>
              <a:t>biocultural</a:t>
            </a:r>
            <a:r>
              <a:rPr lang="it-IT" sz="1600" dirty="0"/>
              <a:t> </a:t>
            </a:r>
            <a:r>
              <a:rPr lang="it-IT" sz="1600" dirty="0" err="1"/>
              <a:t>sustainability</a:t>
            </a:r>
            <a:r>
              <a:rPr lang="it-IT" sz="1600" dirty="0"/>
              <a:t> and </a:t>
            </a:r>
            <a:r>
              <a:rPr lang="it-IT" sz="1600" dirty="0" err="1"/>
              <a:t>resilience</a:t>
            </a:r>
            <a:r>
              <a:rPr lang="it-IT" sz="1600" dirty="0"/>
              <a:t>/</a:t>
            </a:r>
            <a:r>
              <a:rPr lang="it-IT" sz="1600" b="1" i="1" dirty="0" err="1">
                <a:solidFill>
                  <a:srgbClr val="728FA5"/>
                </a:solidFill>
              </a:rPr>
              <a:t>Réviser</a:t>
            </a:r>
            <a:r>
              <a:rPr lang="it-IT" sz="1600" b="1" i="1" dirty="0">
                <a:solidFill>
                  <a:srgbClr val="728FA5"/>
                </a:solidFill>
              </a:rPr>
              <a:t> et </a:t>
            </a:r>
            <a:r>
              <a:rPr lang="it-IT" sz="1600" b="1" i="1" dirty="0" err="1">
                <a:solidFill>
                  <a:srgbClr val="728FA5"/>
                </a:solidFill>
              </a:rPr>
              <a:t>mettre</a:t>
            </a:r>
            <a:r>
              <a:rPr lang="it-IT" sz="1600" b="1" i="1" dirty="0">
                <a:solidFill>
                  <a:srgbClr val="728FA5"/>
                </a:solidFill>
              </a:rPr>
              <a:t> en </a:t>
            </a:r>
            <a:r>
              <a:rPr lang="it-IT" sz="1600" b="1" i="1" dirty="0" err="1">
                <a:solidFill>
                  <a:srgbClr val="728FA5"/>
                </a:solidFill>
              </a:rPr>
              <a:t>œuvre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des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cadres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juridiques</a:t>
            </a:r>
            <a:r>
              <a:rPr lang="it-IT" sz="1600" b="1" i="1" dirty="0">
                <a:solidFill>
                  <a:srgbClr val="728FA5"/>
                </a:solidFill>
              </a:rPr>
              <a:t> et </a:t>
            </a:r>
            <a:r>
              <a:rPr lang="it-IT" sz="1600" b="1" i="1" dirty="0" err="1">
                <a:solidFill>
                  <a:srgbClr val="728FA5"/>
                </a:solidFill>
              </a:rPr>
              <a:t>politiques</a:t>
            </a:r>
            <a:r>
              <a:rPr lang="it-IT" sz="1600" b="1" i="1" dirty="0">
                <a:solidFill>
                  <a:srgbClr val="728FA5"/>
                </a:solidFill>
              </a:rPr>
              <a:t> pour </a:t>
            </a:r>
            <a:r>
              <a:rPr lang="it-IT" sz="1600" b="1" i="1" dirty="0" err="1">
                <a:solidFill>
                  <a:srgbClr val="728FA5"/>
                </a:solidFill>
              </a:rPr>
              <a:t>assurer</a:t>
            </a:r>
            <a:r>
              <a:rPr lang="it-IT" sz="1600" b="1" i="1" dirty="0">
                <a:solidFill>
                  <a:srgbClr val="728FA5"/>
                </a:solidFill>
              </a:rPr>
              <a:t> la </a:t>
            </a:r>
            <a:r>
              <a:rPr lang="it-IT" sz="1600" b="1" i="1" dirty="0" err="1">
                <a:solidFill>
                  <a:srgbClr val="728FA5"/>
                </a:solidFill>
              </a:rPr>
              <a:t>durabilité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bio-culturelle</a:t>
            </a:r>
            <a:r>
              <a:rPr lang="it-IT" sz="1600" b="1" i="1" dirty="0">
                <a:solidFill>
                  <a:srgbClr val="728FA5"/>
                </a:solidFill>
              </a:rPr>
              <a:t> et la </a:t>
            </a:r>
            <a:r>
              <a:rPr lang="it-IT" sz="1600" b="1" i="1" dirty="0" err="1">
                <a:solidFill>
                  <a:srgbClr val="728FA5"/>
                </a:solidFill>
              </a:rPr>
              <a:t>résilience</a:t>
            </a:r>
            <a:endParaRPr lang="it-IT" sz="1600" b="1" i="1" dirty="0">
              <a:solidFill>
                <a:srgbClr val="728FA5"/>
              </a:solidFill>
            </a:endParaRPr>
          </a:p>
          <a:p>
            <a:pPr lvl="1"/>
            <a:endParaRPr lang="it-IT" sz="1600" b="1" i="1" dirty="0">
              <a:solidFill>
                <a:srgbClr val="728FA5"/>
              </a:solidFill>
            </a:endParaRPr>
          </a:p>
          <a:p>
            <a:pPr lvl="1"/>
            <a:r>
              <a:rPr lang="it-IT" sz="1600" b="1" dirty="0"/>
              <a:t>B.3  </a:t>
            </a:r>
            <a:r>
              <a:rPr lang="it-IT" sz="1600" i="1" dirty="0"/>
              <a:t>«</a:t>
            </a:r>
            <a:r>
              <a:rPr lang="it-IT" sz="1600" dirty="0" err="1"/>
              <a:t>Define</a:t>
            </a:r>
            <a:r>
              <a:rPr lang="it-IT" sz="1600" dirty="0"/>
              <a:t> </a:t>
            </a:r>
            <a:r>
              <a:rPr lang="it-IT" sz="1600" dirty="0" err="1"/>
              <a:t>strategies</a:t>
            </a:r>
            <a:r>
              <a:rPr lang="it-IT" sz="1600" dirty="0"/>
              <a:t> and </a:t>
            </a:r>
            <a:r>
              <a:rPr lang="it-IT" sz="1600" dirty="0" err="1"/>
              <a:t>actions</a:t>
            </a:r>
            <a:r>
              <a:rPr lang="it-IT" sz="1600" dirty="0"/>
              <a:t> of </a:t>
            </a:r>
            <a:r>
              <a:rPr lang="it-IT" sz="1600" b="1" dirty="0" err="1"/>
              <a:t>dynamic</a:t>
            </a:r>
            <a:r>
              <a:rPr lang="it-IT" sz="1600" b="1" dirty="0"/>
              <a:t> </a:t>
            </a:r>
            <a:r>
              <a:rPr lang="it-IT" sz="1600" b="1" dirty="0" err="1"/>
              <a:t>conservation</a:t>
            </a:r>
            <a:r>
              <a:rPr lang="it-IT" sz="1600" b="1" dirty="0"/>
              <a:t>, </a:t>
            </a:r>
            <a:r>
              <a:rPr lang="it-IT" sz="1600" b="1" dirty="0" err="1"/>
              <a:t>repair</a:t>
            </a:r>
            <a:r>
              <a:rPr lang="it-IT" sz="1600" b="1" dirty="0"/>
              <a:t>, </a:t>
            </a:r>
            <a:r>
              <a:rPr lang="it-IT" sz="1600" b="1" dirty="0" err="1"/>
              <a:t>innovation</a:t>
            </a:r>
            <a:r>
              <a:rPr lang="it-IT" sz="1600" b="1" dirty="0"/>
              <a:t>, </a:t>
            </a:r>
            <a:r>
              <a:rPr lang="it-IT" sz="1600" b="1" dirty="0" err="1"/>
              <a:t>adaptive</a:t>
            </a:r>
            <a:r>
              <a:rPr lang="it-IT" sz="1600" b="1" dirty="0"/>
              <a:t> </a:t>
            </a:r>
            <a:r>
              <a:rPr lang="it-IT" sz="1600" b="1" dirty="0" err="1"/>
              <a:t>transformation</a:t>
            </a:r>
            <a:r>
              <a:rPr lang="it-IT" sz="1600" b="1" dirty="0"/>
              <a:t>,   </a:t>
            </a:r>
            <a:r>
              <a:rPr lang="it-IT" sz="1600" b="1" dirty="0" err="1"/>
              <a:t>maintenance</a:t>
            </a:r>
            <a:r>
              <a:rPr lang="it-IT" sz="1600" b="1" dirty="0"/>
              <a:t>,   and long </a:t>
            </a:r>
            <a:r>
              <a:rPr lang="it-IT" sz="1600" b="1" dirty="0" err="1"/>
              <a:t>term</a:t>
            </a:r>
            <a:r>
              <a:rPr lang="it-IT" sz="1600" b="1" dirty="0"/>
              <a:t> management»</a:t>
            </a:r>
            <a:r>
              <a:rPr lang="it-IT" sz="1600" dirty="0"/>
              <a:t> [….]/ </a:t>
            </a:r>
            <a:r>
              <a:rPr lang="it-IT" sz="1600" b="1" i="1" dirty="0" err="1">
                <a:solidFill>
                  <a:srgbClr val="728FA5"/>
                </a:solidFill>
              </a:rPr>
              <a:t>Mettre</a:t>
            </a:r>
            <a:r>
              <a:rPr lang="it-IT" sz="1600" b="1" i="1" dirty="0">
                <a:solidFill>
                  <a:srgbClr val="728FA5"/>
                </a:solidFill>
              </a:rPr>
              <a:t> en </a:t>
            </a:r>
            <a:r>
              <a:rPr lang="it-IT" sz="1600" b="1" i="1" dirty="0" err="1">
                <a:solidFill>
                  <a:srgbClr val="728FA5"/>
                </a:solidFill>
              </a:rPr>
              <a:t>œuvre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des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stratégies</a:t>
            </a:r>
            <a:r>
              <a:rPr lang="it-IT" sz="1600" b="1" i="1" dirty="0">
                <a:solidFill>
                  <a:srgbClr val="728FA5"/>
                </a:solidFill>
              </a:rPr>
              <a:t> et </a:t>
            </a:r>
            <a:r>
              <a:rPr lang="it-IT" sz="1600" b="1" i="1" dirty="0" err="1">
                <a:solidFill>
                  <a:srgbClr val="728FA5"/>
                </a:solidFill>
              </a:rPr>
              <a:t>des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actions</a:t>
            </a:r>
            <a:r>
              <a:rPr lang="it-IT" sz="1600" b="1" i="1" dirty="0">
                <a:solidFill>
                  <a:srgbClr val="728FA5"/>
                </a:solidFill>
              </a:rPr>
              <a:t> de </a:t>
            </a:r>
            <a:r>
              <a:rPr lang="it-IT" sz="1600" b="1" i="1" dirty="0" err="1">
                <a:solidFill>
                  <a:srgbClr val="728FA5"/>
                </a:solidFill>
              </a:rPr>
              <a:t>conservation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dynamique</a:t>
            </a:r>
            <a:r>
              <a:rPr lang="it-IT" sz="1600" b="1" i="1" dirty="0">
                <a:solidFill>
                  <a:srgbClr val="728FA5"/>
                </a:solidFill>
              </a:rPr>
              <a:t>, de </a:t>
            </a:r>
            <a:r>
              <a:rPr lang="it-IT" sz="1600" b="1" i="1" dirty="0" err="1">
                <a:solidFill>
                  <a:srgbClr val="728FA5"/>
                </a:solidFill>
              </a:rPr>
              <a:t>réparation</a:t>
            </a:r>
            <a:r>
              <a:rPr lang="it-IT" sz="1600" b="1" i="1" dirty="0">
                <a:solidFill>
                  <a:srgbClr val="728FA5"/>
                </a:solidFill>
              </a:rPr>
              <a:t>, d’</a:t>
            </a:r>
            <a:r>
              <a:rPr lang="it-IT" sz="1600" b="1" i="1" dirty="0" err="1">
                <a:solidFill>
                  <a:srgbClr val="728FA5"/>
                </a:solidFill>
              </a:rPr>
              <a:t>innovation</a:t>
            </a:r>
            <a:r>
              <a:rPr lang="it-IT" sz="1600" b="1" i="1" dirty="0">
                <a:solidFill>
                  <a:srgbClr val="728FA5"/>
                </a:solidFill>
              </a:rPr>
              <a:t>, de </a:t>
            </a:r>
            <a:r>
              <a:rPr lang="it-IT" sz="1600" b="1" i="1" dirty="0" err="1">
                <a:solidFill>
                  <a:srgbClr val="728FA5"/>
                </a:solidFill>
              </a:rPr>
              <a:t>transformation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adaptative</a:t>
            </a:r>
            <a:r>
              <a:rPr lang="it-IT" sz="1600" b="1" i="1" dirty="0">
                <a:solidFill>
                  <a:srgbClr val="728FA5"/>
                </a:solidFill>
              </a:rPr>
              <a:t>, de </a:t>
            </a:r>
            <a:r>
              <a:rPr lang="it-IT" sz="1600" b="1" i="1" dirty="0" err="1">
                <a:solidFill>
                  <a:srgbClr val="728FA5"/>
                </a:solidFill>
              </a:rPr>
              <a:t>maintenance</a:t>
            </a:r>
            <a:r>
              <a:rPr lang="it-IT" sz="1600" b="1" i="1" dirty="0">
                <a:solidFill>
                  <a:srgbClr val="728FA5"/>
                </a:solidFill>
              </a:rPr>
              <a:t> et de </a:t>
            </a:r>
            <a:r>
              <a:rPr lang="it-IT" sz="1600" b="1" i="1" dirty="0" err="1">
                <a:solidFill>
                  <a:srgbClr val="728FA5"/>
                </a:solidFill>
              </a:rPr>
              <a:t>gestion</a:t>
            </a:r>
            <a:r>
              <a:rPr lang="it-IT" sz="1600" b="1" i="1" dirty="0">
                <a:solidFill>
                  <a:srgbClr val="728FA5"/>
                </a:solidFill>
              </a:rPr>
              <a:t> à long terme. </a:t>
            </a:r>
          </a:p>
          <a:p>
            <a:pPr lvl="1"/>
            <a:endParaRPr lang="it-IT" sz="1600" b="1" i="1" dirty="0">
              <a:solidFill>
                <a:srgbClr val="728FA5"/>
              </a:solidFill>
            </a:endParaRPr>
          </a:p>
          <a:p>
            <a:pPr lvl="1"/>
            <a:r>
              <a:rPr lang="it-IT" sz="1600" b="1" dirty="0"/>
              <a:t>B.4 </a:t>
            </a:r>
            <a:r>
              <a:rPr lang="it-IT" sz="1600" i="1" dirty="0"/>
              <a:t> «</a:t>
            </a:r>
            <a:r>
              <a:rPr lang="it-IT" sz="1600" dirty="0" err="1"/>
              <a:t>Consider</a:t>
            </a:r>
            <a:r>
              <a:rPr lang="it-IT" sz="1600" dirty="0"/>
              <a:t> </a:t>
            </a:r>
            <a:r>
              <a:rPr lang="it-IT" sz="1600" dirty="0" err="1"/>
              <a:t>that</a:t>
            </a:r>
            <a:r>
              <a:rPr lang="it-IT" sz="1600" dirty="0"/>
              <a:t> </a:t>
            </a:r>
            <a:r>
              <a:rPr lang="it-IT" sz="1600" dirty="0" err="1"/>
              <a:t>rural</a:t>
            </a:r>
            <a:r>
              <a:rPr lang="it-IT" sz="1600" dirty="0"/>
              <a:t> </a:t>
            </a:r>
            <a:r>
              <a:rPr lang="it-IT" sz="1600" dirty="0" err="1"/>
              <a:t>landscape</a:t>
            </a:r>
            <a:r>
              <a:rPr lang="it-IT" sz="1600" dirty="0"/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heritage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values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dirty="0">
                <a:solidFill>
                  <a:srgbClr val="FF0000"/>
                </a:solidFill>
              </a:rPr>
              <a:t>are </a:t>
            </a:r>
            <a:r>
              <a:rPr lang="it-IT" sz="1600" b="1" dirty="0" err="1">
                <a:solidFill>
                  <a:srgbClr val="FF0000"/>
                </a:solidFill>
              </a:rPr>
              <a:t>economic</a:t>
            </a:r>
            <a:r>
              <a:rPr lang="it-IT" sz="1600" dirty="0">
                <a:solidFill>
                  <a:srgbClr val="FF0000"/>
                </a:solidFill>
              </a:rPr>
              <a:t>, </a:t>
            </a:r>
            <a:r>
              <a:rPr lang="it-IT" sz="1600" b="1" dirty="0">
                <a:solidFill>
                  <a:srgbClr val="FF0000"/>
                </a:solidFill>
              </a:rPr>
              <a:t>social</a:t>
            </a:r>
            <a:r>
              <a:rPr lang="it-IT" sz="1600" dirty="0">
                <a:solidFill>
                  <a:srgbClr val="FF0000"/>
                </a:solidFill>
              </a:rPr>
              <a:t>, </a:t>
            </a:r>
            <a:r>
              <a:rPr lang="it-IT" sz="1600" b="1" dirty="0" err="1">
                <a:solidFill>
                  <a:srgbClr val="FF0000"/>
                </a:solidFill>
              </a:rPr>
              <a:t>environmental</a:t>
            </a:r>
            <a:r>
              <a:rPr lang="it-IT" sz="1600" dirty="0">
                <a:solidFill>
                  <a:srgbClr val="FF0000"/>
                </a:solidFill>
              </a:rPr>
              <a:t>, </a:t>
            </a:r>
            <a:r>
              <a:rPr lang="it-IT" sz="1600" b="1" dirty="0">
                <a:solidFill>
                  <a:srgbClr val="FF0000"/>
                </a:solidFill>
              </a:rPr>
              <a:t>cultural</a:t>
            </a:r>
            <a:r>
              <a:rPr lang="it-IT" sz="1600" dirty="0">
                <a:solidFill>
                  <a:srgbClr val="FF0000"/>
                </a:solidFill>
              </a:rPr>
              <a:t>, </a:t>
            </a:r>
            <a:r>
              <a:rPr lang="en-GB" sz="1600" b="1" dirty="0">
                <a:solidFill>
                  <a:srgbClr val="FF0000"/>
                </a:solidFill>
              </a:rPr>
              <a:t>spiritual</a:t>
            </a:r>
            <a:r>
              <a:rPr lang="en-GB" sz="1600" dirty="0">
                <a:solidFill>
                  <a:srgbClr val="FF0000"/>
                </a:solidFill>
              </a:rPr>
              <a:t> and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spatial</a:t>
            </a:r>
            <a:r>
              <a:rPr lang="it-IT" sz="1600" dirty="0"/>
              <a:t> [….]/</a:t>
            </a:r>
            <a:r>
              <a:rPr lang="it-IT" sz="1600" b="1" i="1" dirty="0" err="1">
                <a:solidFill>
                  <a:srgbClr val="728FA5"/>
                </a:solidFill>
              </a:rPr>
              <a:t>Considérer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que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les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valeurs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patrimoniales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du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paysage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rural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sont</a:t>
            </a:r>
            <a:r>
              <a:rPr lang="it-IT" sz="1600" b="1" i="1" dirty="0">
                <a:solidFill>
                  <a:srgbClr val="728FA5"/>
                </a:solidFill>
              </a:rPr>
              <a:t> d’</a:t>
            </a:r>
            <a:r>
              <a:rPr lang="it-IT" sz="1600" b="1" i="1" dirty="0" err="1">
                <a:solidFill>
                  <a:srgbClr val="728FA5"/>
                </a:solidFill>
              </a:rPr>
              <a:t>ordre</a:t>
            </a:r>
            <a:r>
              <a:rPr lang="it-IT" sz="1600" b="1" i="1" dirty="0">
                <a:solidFill>
                  <a:srgbClr val="728FA5"/>
                </a:solidFill>
              </a:rPr>
              <a:t> </a:t>
            </a:r>
            <a:r>
              <a:rPr lang="it-IT" sz="1600" b="1" i="1" dirty="0" err="1">
                <a:solidFill>
                  <a:srgbClr val="728FA5"/>
                </a:solidFill>
              </a:rPr>
              <a:t>économique</a:t>
            </a:r>
            <a:r>
              <a:rPr lang="it-IT" sz="1600" b="1" i="1" dirty="0">
                <a:solidFill>
                  <a:srgbClr val="728FA5"/>
                </a:solidFill>
              </a:rPr>
              <a:t>, social, </a:t>
            </a:r>
            <a:r>
              <a:rPr lang="it-IT" sz="1600" b="1" i="1" dirty="0" err="1">
                <a:solidFill>
                  <a:srgbClr val="728FA5"/>
                </a:solidFill>
              </a:rPr>
              <a:t>environnemental</a:t>
            </a:r>
            <a:r>
              <a:rPr lang="it-IT" sz="1600" b="1" i="1" dirty="0">
                <a:solidFill>
                  <a:srgbClr val="728FA5"/>
                </a:solidFill>
              </a:rPr>
              <a:t>, </a:t>
            </a:r>
            <a:r>
              <a:rPr lang="it-IT" sz="1600" b="1" i="1" dirty="0" err="1">
                <a:solidFill>
                  <a:srgbClr val="728FA5"/>
                </a:solidFill>
              </a:rPr>
              <a:t>culturel</a:t>
            </a:r>
            <a:r>
              <a:rPr lang="it-IT" sz="1600" b="1" i="1" dirty="0">
                <a:solidFill>
                  <a:srgbClr val="728FA5"/>
                </a:solidFill>
              </a:rPr>
              <a:t>, </a:t>
            </a:r>
            <a:r>
              <a:rPr lang="it-IT" sz="1600" b="1" i="1" dirty="0" err="1">
                <a:solidFill>
                  <a:srgbClr val="728FA5"/>
                </a:solidFill>
              </a:rPr>
              <a:t>spirituel</a:t>
            </a:r>
            <a:r>
              <a:rPr lang="it-IT" sz="1600" b="1" i="1" dirty="0">
                <a:solidFill>
                  <a:srgbClr val="728FA5"/>
                </a:solidFill>
              </a:rPr>
              <a:t> et </a:t>
            </a:r>
            <a:r>
              <a:rPr lang="it-IT" sz="1600" b="1" i="1" dirty="0" err="1">
                <a:solidFill>
                  <a:srgbClr val="728FA5"/>
                </a:solidFill>
              </a:rPr>
              <a:t>spatial</a:t>
            </a:r>
            <a:endParaRPr lang="it-IT" sz="1600" b="1" i="1" dirty="0">
              <a:solidFill>
                <a:srgbClr val="728FA5"/>
              </a:solidFill>
            </a:endParaRPr>
          </a:p>
          <a:p>
            <a:endParaRPr lang="it-IT" sz="1600" i="1" dirty="0"/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832757FE-AA71-574D-8DDA-BDA7EE684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21" y="139166"/>
            <a:ext cx="8581043" cy="422809"/>
          </a:xfrm>
        </p:spPr>
        <p:txBody>
          <a:bodyPr>
            <a:normAutofit fontScale="90000"/>
          </a:bodyPr>
          <a:lstStyle/>
          <a:p>
            <a:r>
              <a:rPr lang="it-IT" sz="2700" dirty="0">
                <a:latin typeface="+mn-lt"/>
              </a:rPr>
              <a:t>Some key </a:t>
            </a:r>
            <a:r>
              <a:rPr lang="it-IT" sz="2700" dirty="0" err="1">
                <a:latin typeface="+mn-lt"/>
              </a:rPr>
              <a:t>sentences</a:t>
            </a:r>
            <a:r>
              <a:rPr lang="it-IT" sz="2700" dirty="0">
                <a:latin typeface="+mn-lt"/>
              </a:rPr>
              <a:t> from «The </a:t>
            </a:r>
            <a:r>
              <a:rPr lang="it-IT" sz="2700" dirty="0" err="1">
                <a:latin typeface="+mn-lt"/>
              </a:rPr>
              <a:t>Principles</a:t>
            </a:r>
            <a:r>
              <a:rPr lang="it-IT" sz="2700" dirty="0">
                <a:latin typeface="+mn-lt"/>
              </a:rPr>
              <a:t>’ Text»</a:t>
            </a:r>
            <a:br>
              <a:rPr lang="it-IT" sz="2000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08142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7252C30A-5816-4A47-A481-84BACCC922C9}"/>
              </a:ext>
            </a:extLst>
          </p:cNvPr>
          <p:cNvSpPr/>
          <p:nvPr/>
        </p:nvSpPr>
        <p:spPr>
          <a:xfrm>
            <a:off x="121444" y="1182420"/>
            <a:ext cx="8901112" cy="4978273"/>
          </a:xfrm>
          <a:prstGeom prst="roundRect">
            <a:avLst/>
          </a:prstGeom>
          <a:gradFill>
            <a:gsLst>
              <a:gs pos="0">
                <a:srgbClr val="92D050">
                  <a:alpha val="40000"/>
                </a:srgbClr>
              </a:gs>
              <a:gs pos="100000">
                <a:srgbClr val="92D050">
                  <a:alpha val="10000"/>
                </a:srgbClr>
              </a:gs>
            </a:gsLst>
            <a:lin ang="16200000" scaled="0"/>
          </a:gradFill>
          <a:ln w="25400">
            <a:solidFill>
              <a:srgbClr val="5A724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591211BB-2170-1440-A56F-C6046E6BC2E8}"/>
              </a:ext>
            </a:extLst>
          </p:cNvPr>
          <p:cNvSpPr/>
          <p:nvPr/>
        </p:nvSpPr>
        <p:spPr>
          <a:xfrm>
            <a:off x="400883" y="859188"/>
            <a:ext cx="8581043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sz="1400" i="1" dirty="0"/>
          </a:p>
          <a:p>
            <a:endParaRPr lang="it-IT" sz="1400" b="1" i="1" dirty="0">
              <a:solidFill>
                <a:srgbClr val="FF0000"/>
              </a:solidFill>
            </a:endParaRPr>
          </a:p>
          <a:p>
            <a:r>
              <a:rPr lang="it-IT" sz="1400" b="1" i="1" dirty="0">
                <a:solidFill>
                  <a:srgbClr val="FF0000"/>
                </a:solidFill>
              </a:rPr>
              <a:t>C. «SUSTAINABLY MANAGE RURAL LANDSCAPES AND THEIR HERITAGE VALUES»/</a:t>
            </a:r>
            <a:r>
              <a:rPr lang="it-IT" sz="1400" b="1" i="1" dirty="0">
                <a:solidFill>
                  <a:srgbClr val="728FA5"/>
                </a:solidFill>
              </a:rPr>
              <a:t>GÉRER DURABLEMENT LES PAYSAGES RURAUX ET LEURS VALEURS PATRIMONIALES</a:t>
            </a:r>
          </a:p>
          <a:p>
            <a:endParaRPr lang="en-GB" sz="1400" i="1" dirty="0">
              <a:solidFill>
                <a:srgbClr val="FF0000"/>
              </a:solidFill>
            </a:endParaRPr>
          </a:p>
          <a:p>
            <a:r>
              <a:rPr lang="it-IT" sz="1400" b="1" dirty="0"/>
              <a:t>C.4</a:t>
            </a:r>
            <a:r>
              <a:rPr lang="it-IT" sz="1400" i="1" dirty="0"/>
              <a:t>.</a:t>
            </a:r>
            <a:r>
              <a:rPr lang="it-IT" sz="1400" b="1" dirty="0">
                <a:solidFill>
                  <a:srgbClr val="FF0000"/>
                </a:solidFill>
              </a:rPr>
              <a:t>Consider the </a:t>
            </a:r>
            <a:r>
              <a:rPr lang="it-IT" sz="1400" b="1" dirty="0" err="1">
                <a:solidFill>
                  <a:srgbClr val="FF0000"/>
                </a:solidFill>
              </a:rPr>
              <a:t>interconnections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 err="1">
                <a:solidFill>
                  <a:srgbClr val="FF0000"/>
                </a:solidFill>
              </a:rPr>
              <a:t>between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 err="1">
                <a:solidFill>
                  <a:srgbClr val="FF0000"/>
                </a:solidFill>
              </a:rPr>
              <a:t>rural</a:t>
            </a:r>
            <a:r>
              <a:rPr lang="it-IT" sz="1400" b="1" dirty="0">
                <a:solidFill>
                  <a:srgbClr val="FF0000"/>
                </a:solidFill>
              </a:rPr>
              <a:t> and </a:t>
            </a:r>
            <a:r>
              <a:rPr lang="it-IT" sz="1400" b="1" dirty="0" err="1">
                <a:solidFill>
                  <a:srgbClr val="FF0000"/>
                </a:solidFill>
              </a:rPr>
              <a:t>urban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 err="1">
                <a:solidFill>
                  <a:srgbClr val="FF0000"/>
                </a:solidFill>
              </a:rPr>
              <a:t>landscapes</a:t>
            </a:r>
            <a:r>
              <a:rPr lang="it-IT" sz="1400" b="1" dirty="0">
                <a:solidFill>
                  <a:srgbClr val="FF0000"/>
                </a:solidFill>
              </a:rPr>
              <a:t>. </a:t>
            </a:r>
            <a:r>
              <a:rPr lang="it-IT" sz="1400" b="1" dirty="0" err="1"/>
              <a:t>Rural</a:t>
            </a:r>
            <a:r>
              <a:rPr lang="it-IT" sz="1400" b="1" dirty="0"/>
              <a:t> </a:t>
            </a:r>
            <a:r>
              <a:rPr lang="it-IT" sz="1400" b="1" dirty="0" err="1"/>
              <a:t>landscapes</a:t>
            </a:r>
            <a:r>
              <a:rPr lang="it-IT" sz="1400" b="1" dirty="0"/>
              <a:t> are a </a:t>
            </a:r>
            <a:r>
              <a:rPr lang="it-IT" sz="1400" b="1" dirty="0" err="1"/>
              <a:t>resource</a:t>
            </a:r>
            <a:r>
              <a:rPr lang="it-IT" sz="1400" b="1" dirty="0"/>
              <a:t> for </a:t>
            </a:r>
            <a:r>
              <a:rPr lang="it-IT" sz="1400" b="1" dirty="0" err="1"/>
              <a:t>urban</a:t>
            </a:r>
            <a:r>
              <a:rPr lang="it-IT" sz="1400" b="1" dirty="0"/>
              <a:t> </a:t>
            </a:r>
            <a:r>
              <a:rPr lang="it-IT" sz="1400" b="1" dirty="0" err="1"/>
              <a:t>inhabitants</a:t>
            </a:r>
            <a:r>
              <a:rPr lang="it-IT" sz="1400" b="1" dirty="0"/>
              <a:t>’ </a:t>
            </a:r>
            <a:r>
              <a:rPr lang="it-IT" sz="1400" b="1" dirty="0" err="1"/>
              <a:t>quality</a:t>
            </a:r>
            <a:r>
              <a:rPr lang="it-IT" sz="1400" b="1" dirty="0"/>
              <a:t> of life…in </a:t>
            </a:r>
            <a:r>
              <a:rPr lang="it-IT" sz="1400" b="1" dirty="0" err="1">
                <a:solidFill>
                  <a:srgbClr val="FF0000"/>
                </a:solidFill>
              </a:rPr>
              <a:t>all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 err="1">
                <a:solidFill>
                  <a:srgbClr val="FF0000"/>
                </a:solidFill>
              </a:rPr>
              <a:t>metropolitan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 err="1">
                <a:solidFill>
                  <a:srgbClr val="FF0000"/>
                </a:solidFill>
              </a:rPr>
              <a:t>areas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/>
              <a:t>…</a:t>
            </a:r>
            <a:r>
              <a:rPr lang="it-IT" sz="1400" b="1" dirty="0" err="1">
                <a:solidFill>
                  <a:srgbClr val="FF0000"/>
                </a:solidFill>
              </a:rPr>
              <a:t>multifunctionality</a:t>
            </a:r>
            <a:r>
              <a:rPr lang="it-IT" sz="1400" b="1" dirty="0"/>
              <a:t> […] / </a:t>
            </a:r>
            <a:r>
              <a:rPr lang="it-IT" sz="1400" b="1" i="1" dirty="0" err="1">
                <a:solidFill>
                  <a:srgbClr val="728FA5"/>
                </a:solidFill>
              </a:rPr>
              <a:t>Examiner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les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interconnexions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entre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les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paysages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ruraux</a:t>
            </a:r>
            <a:r>
              <a:rPr lang="it-IT" sz="1400" b="1" i="1" dirty="0">
                <a:solidFill>
                  <a:srgbClr val="728FA5"/>
                </a:solidFill>
              </a:rPr>
              <a:t> et </a:t>
            </a:r>
            <a:r>
              <a:rPr lang="it-IT" sz="1400" b="1" i="1" dirty="0" err="1">
                <a:solidFill>
                  <a:srgbClr val="728FA5"/>
                </a:solidFill>
              </a:rPr>
              <a:t>urbains</a:t>
            </a:r>
            <a:r>
              <a:rPr lang="it-IT" sz="1400" b="1" i="1" dirty="0">
                <a:solidFill>
                  <a:srgbClr val="728FA5"/>
                </a:solidFill>
              </a:rPr>
              <a:t>. </a:t>
            </a:r>
            <a:r>
              <a:rPr lang="it-IT" sz="1400" b="1" i="1" dirty="0" err="1">
                <a:solidFill>
                  <a:srgbClr val="728FA5"/>
                </a:solidFill>
              </a:rPr>
              <a:t>Les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paysages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ruraux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sont</a:t>
            </a:r>
            <a:r>
              <a:rPr lang="it-IT" sz="1400" b="1" i="1" dirty="0">
                <a:solidFill>
                  <a:srgbClr val="728FA5"/>
                </a:solidFill>
              </a:rPr>
              <a:t> une </a:t>
            </a:r>
            <a:r>
              <a:rPr lang="it-IT" sz="1400" b="1" i="1" dirty="0" err="1">
                <a:solidFill>
                  <a:srgbClr val="728FA5"/>
                </a:solidFill>
              </a:rPr>
              <a:t>ressource</a:t>
            </a:r>
            <a:r>
              <a:rPr lang="it-IT" sz="1400" b="1" i="1" dirty="0">
                <a:solidFill>
                  <a:srgbClr val="728FA5"/>
                </a:solidFill>
              </a:rPr>
              <a:t> pour la </a:t>
            </a:r>
            <a:r>
              <a:rPr lang="it-IT" sz="1400" b="1" i="1" dirty="0" err="1">
                <a:solidFill>
                  <a:srgbClr val="728FA5"/>
                </a:solidFill>
              </a:rPr>
              <a:t>qualité</a:t>
            </a:r>
            <a:r>
              <a:rPr lang="it-IT" sz="1400" b="1" i="1" dirty="0">
                <a:solidFill>
                  <a:srgbClr val="728FA5"/>
                </a:solidFill>
              </a:rPr>
              <a:t> de vie (…) </a:t>
            </a:r>
            <a:r>
              <a:rPr lang="it-IT" sz="1400" b="1" i="1" dirty="0" err="1">
                <a:solidFill>
                  <a:srgbClr val="728FA5"/>
                </a:solidFill>
              </a:rPr>
              <a:t>des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habitants</a:t>
            </a:r>
            <a:r>
              <a:rPr lang="it-IT" sz="1400" b="1" i="1" dirty="0">
                <a:solidFill>
                  <a:srgbClr val="728FA5"/>
                </a:solidFill>
              </a:rPr>
              <a:t> de </a:t>
            </a:r>
            <a:r>
              <a:rPr lang="it-IT" sz="1400" b="1" i="1" dirty="0" err="1">
                <a:solidFill>
                  <a:srgbClr val="728FA5"/>
                </a:solidFill>
              </a:rPr>
              <a:t>toutes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les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régions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métropolitaines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du</a:t>
            </a:r>
            <a:r>
              <a:rPr lang="it-IT" sz="1400" b="1" i="1" dirty="0">
                <a:solidFill>
                  <a:srgbClr val="728FA5"/>
                </a:solidFill>
              </a:rPr>
              <a:t> monde. (</a:t>
            </a:r>
            <a:r>
              <a:rPr lang="it-IT" sz="1400" b="1" i="1" dirty="0" err="1">
                <a:solidFill>
                  <a:srgbClr val="728FA5"/>
                </a:solidFill>
              </a:rPr>
              <a:t>multifonctionnalité</a:t>
            </a:r>
            <a:r>
              <a:rPr lang="it-IT" sz="1400" b="1" i="1" dirty="0">
                <a:solidFill>
                  <a:srgbClr val="728FA5"/>
                </a:solidFill>
              </a:rPr>
              <a:t>). </a:t>
            </a:r>
          </a:p>
          <a:p>
            <a:endParaRPr lang="it-IT" sz="1400" b="1" i="1" dirty="0">
              <a:solidFill>
                <a:srgbClr val="728FA5"/>
              </a:solidFill>
            </a:endParaRPr>
          </a:p>
          <a:p>
            <a:r>
              <a:rPr lang="it-IT" sz="1400" b="1" dirty="0"/>
              <a:t>C.5. […] </a:t>
            </a:r>
            <a:r>
              <a:rPr lang="it-IT" sz="1400" b="1" dirty="0" err="1">
                <a:solidFill>
                  <a:srgbClr val="FF0000"/>
                </a:solidFill>
              </a:rPr>
              <a:t>rural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 err="1">
                <a:solidFill>
                  <a:srgbClr val="FF0000"/>
                </a:solidFill>
              </a:rPr>
              <a:t>workers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  <a:r>
              <a:rPr lang="it-IT" sz="1400" b="1" dirty="0" err="1">
                <a:solidFill>
                  <a:srgbClr val="FF0000"/>
                </a:solidFill>
              </a:rPr>
              <a:t>quality</a:t>
            </a:r>
            <a:r>
              <a:rPr lang="it-IT" sz="1400" b="1" dirty="0">
                <a:solidFill>
                  <a:srgbClr val="FF0000"/>
                </a:solidFill>
              </a:rPr>
              <a:t> of living </a:t>
            </a:r>
            <a:r>
              <a:rPr lang="it-IT" sz="1400" b="1" dirty="0"/>
              <a:t>… </a:t>
            </a:r>
            <a:r>
              <a:rPr lang="it-IT" sz="1400" b="1" dirty="0" err="1"/>
              <a:t>is</a:t>
            </a:r>
            <a:r>
              <a:rPr lang="it-IT" sz="1400" b="1" dirty="0"/>
              <a:t> a </a:t>
            </a:r>
            <a:r>
              <a:rPr lang="it-IT" sz="1400" b="1" dirty="0" err="1"/>
              <a:t>prerequisite</a:t>
            </a:r>
            <a:r>
              <a:rPr lang="it-IT" sz="1400" b="1" dirty="0"/>
              <a:t> for the </a:t>
            </a:r>
            <a:r>
              <a:rPr lang="it-IT" sz="1400" b="1" dirty="0" err="1"/>
              <a:t>continuation</a:t>
            </a:r>
            <a:r>
              <a:rPr lang="it-IT" sz="1400" b="1" dirty="0"/>
              <a:t> of </a:t>
            </a:r>
            <a:r>
              <a:rPr lang="it-IT" sz="1400" b="1" dirty="0" err="1"/>
              <a:t>activities</a:t>
            </a:r>
            <a:r>
              <a:rPr lang="it-IT" sz="1400" b="1" dirty="0"/>
              <a:t> </a:t>
            </a:r>
            <a:r>
              <a:rPr lang="it-IT" sz="1400" b="1" dirty="0" err="1"/>
              <a:t>that</a:t>
            </a:r>
            <a:r>
              <a:rPr lang="it-IT" sz="1400" b="1" dirty="0"/>
              <a:t> generate and </a:t>
            </a:r>
            <a:r>
              <a:rPr lang="it-IT" sz="1400" b="1" dirty="0" err="1"/>
              <a:t>sustain</a:t>
            </a:r>
            <a:r>
              <a:rPr lang="it-IT" sz="1400" b="1" dirty="0"/>
              <a:t> </a:t>
            </a:r>
            <a:r>
              <a:rPr lang="it-IT" sz="1400" b="1" dirty="0" err="1"/>
              <a:t>rural</a:t>
            </a:r>
            <a:r>
              <a:rPr lang="it-IT" sz="1400" b="1" dirty="0"/>
              <a:t> </a:t>
            </a:r>
            <a:r>
              <a:rPr lang="it-IT" sz="1400" b="1" dirty="0" err="1"/>
              <a:t>landscapes</a:t>
            </a:r>
            <a:r>
              <a:rPr lang="it-IT" sz="1400" b="1" dirty="0"/>
              <a:t> […]/</a:t>
            </a:r>
            <a:r>
              <a:rPr lang="it-IT" sz="1400" b="1" i="1" dirty="0">
                <a:solidFill>
                  <a:srgbClr val="728FA5"/>
                </a:solidFill>
              </a:rPr>
              <a:t>de </a:t>
            </a:r>
            <a:r>
              <a:rPr lang="it-IT" sz="1400" b="1" i="1" dirty="0" err="1">
                <a:solidFill>
                  <a:srgbClr val="728FA5"/>
                </a:solidFill>
              </a:rPr>
              <a:t>qualité</a:t>
            </a:r>
            <a:r>
              <a:rPr lang="it-IT" sz="1400" b="1" i="1" dirty="0">
                <a:solidFill>
                  <a:srgbClr val="728FA5"/>
                </a:solidFill>
              </a:rPr>
              <a:t> de vie </a:t>
            </a:r>
            <a:r>
              <a:rPr lang="it-IT" sz="1400" b="1" i="1" dirty="0" err="1">
                <a:solidFill>
                  <a:srgbClr val="728FA5"/>
                </a:solidFill>
              </a:rPr>
              <a:t>des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travailleurs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du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ruraux</a:t>
            </a:r>
            <a:r>
              <a:rPr lang="it-IT" sz="1400" b="1" i="1" dirty="0">
                <a:solidFill>
                  <a:srgbClr val="728FA5"/>
                </a:solidFill>
              </a:rPr>
              <a:t>, </a:t>
            </a:r>
            <a:r>
              <a:rPr lang="it-IT" sz="1400" b="1" i="1" dirty="0" err="1">
                <a:solidFill>
                  <a:srgbClr val="728FA5"/>
                </a:solidFill>
              </a:rPr>
              <a:t>condition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préalable</a:t>
            </a:r>
            <a:r>
              <a:rPr lang="it-IT" sz="1400" b="1" i="1" dirty="0">
                <a:solidFill>
                  <a:srgbClr val="728FA5"/>
                </a:solidFill>
              </a:rPr>
              <a:t> à la </a:t>
            </a:r>
            <a:r>
              <a:rPr lang="it-IT" sz="1400" b="1" i="1" dirty="0" err="1">
                <a:solidFill>
                  <a:srgbClr val="728FA5"/>
                </a:solidFill>
              </a:rPr>
              <a:t>poursuite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des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activités</a:t>
            </a:r>
            <a:r>
              <a:rPr lang="it-IT" sz="1400" b="1" i="1" dirty="0">
                <a:solidFill>
                  <a:srgbClr val="728FA5"/>
                </a:solidFill>
              </a:rPr>
              <a:t> qui </a:t>
            </a:r>
            <a:r>
              <a:rPr lang="it-IT" sz="1400" b="1" i="1" dirty="0" err="1">
                <a:solidFill>
                  <a:srgbClr val="728FA5"/>
                </a:solidFill>
              </a:rPr>
              <a:t>ont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créé</a:t>
            </a:r>
            <a:r>
              <a:rPr lang="it-IT" sz="1400" b="1" i="1" dirty="0">
                <a:solidFill>
                  <a:srgbClr val="728FA5"/>
                </a:solidFill>
              </a:rPr>
              <a:t> et qui </a:t>
            </a:r>
            <a:r>
              <a:rPr lang="it-IT" sz="1400" b="1" i="1" dirty="0" err="1">
                <a:solidFill>
                  <a:srgbClr val="728FA5"/>
                </a:solidFill>
              </a:rPr>
              <a:t>maintiennent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les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paysages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ruraux</a:t>
            </a:r>
            <a:r>
              <a:rPr lang="it-IT" sz="1400" b="1" i="1" dirty="0">
                <a:solidFill>
                  <a:srgbClr val="728FA5"/>
                </a:solidFill>
              </a:rPr>
              <a:t>. </a:t>
            </a:r>
          </a:p>
          <a:p>
            <a:endParaRPr lang="it-IT" sz="1400" b="1" dirty="0"/>
          </a:p>
          <a:p>
            <a:r>
              <a:rPr lang="it-IT" sz="1400" b="1" dirty="0"/>
              <a:t>C.6 …</a:t>
            </a:r>
            <a:r>
              <a:rPr lang="it-IT" sz="1400" b="1" dirty="0" err="1"/>
              <a:t>encouraging</a:t>
            </a:r>
            <a:r>
              <a:rPr lang="it-IT" sz="1400" b="1" dirty="0"/>
              <a:t>  </a:t>
            </a:r>
            <a:r>
              <a:rPr lang="it-IT" sz="1400" b="1" dirty="0" err="1">
                <a:solidFill>
                  <a:srgbClr val="FF0000"/>
                </a:solidFill>
              </a:rPr>
              <a:t>active</a:t>
            </a:r>
            <a:r>
              <a:rPr lang="it-IT" sz="1400" b="1" dirty="0">
                <a:solidFill>
                  <a:srgbClr val="FF0000"/>
                </a:solidFill>
              </a:rPr>
              <a:t> engagement </a:t>
            </a:r>
            <a:r>
              <a:rPr lang="it-IT" sz="1400" b="1" dirty="0"/>
              <a:t>of </a:t>
            </a:r>
            <a:r>
              <a:rPr lang="it-IT" sz="1400" b="1" dirty="0" err="1"/>
              <a:t>local</a:t>
            </a:r>
            <a:r>
              <a:rPr lang="it-IT" sz="1400" b="1" dirty="0"/>
              <a:t> </a:t>
            </a:r>
            <a:r>
              <a:rPr lang="it-IT" sz="1400" b="1" dirty="0" err="1"/>
              <a:t>populations</a:t>
            </a:r>
            <a:r>
              <a:rPr lang="it-IT" sz="1400" b="1" dirty="0"/>
              <a:t>, </a:t>
            </a:r>
            <a:r>
              <a:rPr lang="it-IT" sz="1400" b="1" dirty="0" err="1"/>
              <a:t>stakeholders</a:t>
            </a:r>
            <a:r>
              <a:rPr lang="it-IT" sz="1400" b="1" dirty="0"/>
              <a:t>, and </a:t>
            </a:r>
            <a:r>
              <a:rPr lang="it-IT" sz="1400" b="1" dirty="0" err="1"/>
              <a:t>rural</a:t>
            </a:r>
            <a:r>
              <a:rPr lang="it-IT" sz="1400" b="1" dirty="0"/>
              <a:t> and </a:t>
            </a:r>
            <a:r>
              <a:rPr lang="it-IT" sz="1400" b="1" dirty="0" err="1"/>
              <a:t>urban</a:t>
            </a:r>
            <a:r>
              <a:rPr lang="it-IT" sz="1400" b="1" dirty="0"/>
              <a:t> </a:t>
            </a:r>
            <a:r>
              <a:rPr lang="it-IT" sz="1400" b="1" dirty="0" err="1"/>
              <a:t>inhabitants</a:t>
            </a:r>
            <a:r>
              <a:rPr lang="it-IT" sz="1400" b="1" dirty="0"/>
              <a:t>, in </a:t>
            </a:r>
            <a:r>
              <a:rPr lang="it-IT" sz="1400" b="1" dirty="0" err="1"/>
              <a:t>both</a:t>
            </a:r>
            <a:r>
              <a:rPr lang="it-IT" sz="1400" b="1" dirty="0"/>
              <a:t> the </a:t>
            </a:r>
            <a:r>
              <a:rPr lang="it-IT" sz="1400" b="1" dirty="0" err="1"/>
              <a:t>knowledge</a:t>
            </a:r>
            <a:r>
              <a:rPr lang="it-IT" sz="1400" b="1" dirty="0"/>
              <a:t> of, and </a:t>
            </a:r>
            <a:r>
              <a:rPr lang="it-IT" sz="1400" b="1" dirty="0" err="1"/>
              <a:t>responsabilities</a:t>
            </a:r>
            <a:r>
              <a:rPr lang="it-IT" sz="1400" b="1" dirty="0"/>
              <a:t> for, the management and </a:t>
            </a:r>
            <a:r>
              <a:rPr lang="it-IT" sz="1400" b="1" dirty="0" err="1"/>
              <a:t>monitoring</a:t>
            </a:r>
            <a:r>
              <a:rPr lang="it-IT" sz="1400" b="1" dirty="0"/>
              <a:t> […]/ </a:t>
            </a:r>
            <a:r>
              <a:rPr lang="it-IT" sz="1400" b="1" i="1" dirty="0" err="1">
                <a:solidFill>
                  <a:srgbClr val="728FA5"/>
                </a:solidFill>
              </a:rPr>
              <a:t>encourageant</a:t>
            </a:r>
            <a:r>
              <a:rPr lang="it-IT" sz="1400" b="1" i="1" dirty="0">
                <a:solidFill>
                  <a:srgbClr val="728FA5"/>
                </a:solidFill>
              </a:rPr>
              <a:t> la </a:t>
            </a:r>
            <a:r>
              <a:rPr lang="it-IT" sz="1400" b="1" i="1" dirty="0" err="1">
                <a:solidFill>
                  <a:srgbClr val="728FA5"/>
                </a:solidFill>
              </a:rPr>
              <a:t>participation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active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des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populations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locales</a:t>
            </a:r>
            <a:r>
              <a:rPr lang="it-IT" sz="1400" b="1" i="1" dirty="0">
                <a:solidFill>
                  <a:srgbClr val="728FA5"/>
                </a:solidFill>
              </a:rPr>
              <a:t>, </a:t>
            </a:r>
            <a:r>
              <a:rPr lang="it-IT" sz="1400" b="1" i="1" dirty="0" err="1">
                <a:solidFill>
                  <a:srgbClr val="728FA5"/>
                </a:solidFill>
              </a:rPr>
              <a:t>des</a:t>
            </a:r>
            <a:r>
              <a:rPr lang="it-IT" sz="1400" b="1" i="1" dirty="0">
                <a:solidFill>
                  <a:srgbClr val="728FA5"/>
                </a:solidFill>
              </a:rPr>
              <a:t> parties </a:t>
            </a:r>
            <a:r>
              <a:rPr lang="it-IT" sz="1400" b="1" i="1" dirty="0" err="1">
                <a:solidFill>
                  <a:srgbClr val="728FA5"/>
                </a:solidFill>
              </a:rPr>
              <a:t>prenantes</a:t>
            </a:r>
            <a:r>
              <a:rPr lang="it-IT" sz="1400" b="1" i="1" dirty="0">
                <a:solidFill>
                  <a:srgbClr val="728FA5"/>
                </a:solidFill>
              </a:rPr>
              <a:t> et </a:t>
            </a:r>
            <a:r>
              <a:rPr lang="it-IT" sz="1400" b="1" i="1" dirty="0" err="1">
                <a:solidFill>
                  <a:srgbClr val="728FA5"/>
                </a:solidFill>
              </a:rPr>
              <a:t>des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habitants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ruraux</a:t>
            </a:r>
            <a:r>
              <a:rPr lang="it-IT" sz="1400" b="1" i="1" dirty="0">
                <a:solidFill>
                  <a:srgbClr val="728FA5"/>
                </a:solidFill>
              </a:rPr>
              <a:t> et </a:t>
            </a:r>
            <a:r>
              <a:rPr lang="it-IT" sz="1400" b="1" i="1" dirty="0" err="1">
                <a:solidFill>
                  <a:srgbClr val="728FA5"/>
                </a:solidFill>
              </a:rPr>
              <a:t>urbains</a:t>
            </a:r>
            <a:r>
              <a:rPr lang="it-IT" sz="1400" b="1" i="1" dirty="0">
                <a:solidFill>
                  <a:srgbClr val="728FA5"/>
                </a:solidFill>
              </a:rPr>
              <a:t>, </a:t>
            </a:r>
            <a:r>
              <a:rPr lang="it-IT" sz="1400" b="1" i="1" dirty="0" err="1">
                <a:solidFill>
                  <a:srgbClr val="728FA5"/>
                </a:solidFill>
              </a:rPr>
              <a:t>aussi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bien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dans</a:t>
            </a:r>
            <a:r>
              <a:rPr lang="it-IT" sz="1400" b="1" i="1" dirty="0">
                <a:solidFill>
                  <a:srgbClr val="728FA5"/>
                </a:solidFill>
              </a:rPr>
              <a:t> la </a:t>
            </a:r>
            <a:r>
              <a:rPr lang="it-IT" sz="1400" b="1" i="1" dirty="0" err="1">
                <a:solidFill>
                  <a:srgbClr val="728FA5"/>
                </a:solidFill>
              </a:rPr>
              <a:t>connaissance</a:t>
            </a:r>
            <a:r>
              <a:rPr lang="it-IT" sz="1400" b="1" i="1" dirty="0">
                <a:solidFill>
                  <a:srgbClr val="728FA5"/>
                </a:solidFill>
              </a:rPr>
              <a:t> et </a:t>
            </a:r>
            <a:r>
              <a:rPr lang="it-IT" sz="1400" b="1" i="1" dirty="0" err="1">
                <a:solidFill>
                  <a:srgbClr val="728FA5"/>
                </a:solidFill>
              </a:rPr>
              <a:t>les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responsabilités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que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dans</a:t>
            </a:r>
            <a:r>
              <a:rPr lang="it-IT" sz="1400" b="1" i="1" dirty="0">
                <a:solidFill>
                  <a:srgbClr val="728FA5"/>
                </a:solidFill>
              </a:rPr>
              <a:t> la </a:t>
            </a:r>
            <a:r>
              <a:rPr lang="it-IT" sz="1400" b="1" i="1" dirty="0" err="1">
                <a:solidFill>
                  <a:srgbClr val="728FA5"/>
                </a:solidFill>
              </a:rPr>
              <a:t>gestion</a:t>
            </a:r>
            <a:r>
              <a:rPr lang="it-IT" sz="1400" b="1" i="1" dirty="0">
                <a:solidFill>
                  <a:srgbClr val="728FA5"/>
                </a:solidFill>
              </a:rPr>
              <a:t> et le </a:t>
            </a:r>
            <a:r>
              <a:rPr lang="it-IT" sz="1400" b="1" i="1" dirty="0" err="1">
                <a:solidFill>
                  <a:srgbClr val="728FA5"/>
                </a:solidFill>
              </a:rPr>
              <a:t>suivi</a:t>
            </a:r>
            <a:endParaRPr lang="it-IT" sz="1400" b="1" i="1" dirty="0">
              <a:solidFill>
                <a:srgbClr val="728FA5"/>
              </a:solidFill>
            </a:endParaRPr>
          </a:p>
          <a:p>
            <a:endParaRPr lang="it-IT" sz="1400" b="1" i="1" dirty="0">
              <a:solidFill>
                <a:srgbClr val="728FA5"/>
              </a:solidFill>
            </a:endParaRPr>
          </a:p>
          <a:p>
            <a:r>
              <a:rPr lang="it-IT" sz="1400" b="1" i="1" dirty="0">
                <a:solidFill>
                  <a:srgbClr val="FF0000"/>
                </a:solidFill>
              </a:rPr>
              <a:t>D. «COMMUNICATE AND TRANSMIT THE HERITAGE AND VALUES OF RURAL LANDSCAPES»/</a:t>
            </a:r>
            <a:r>
              <a:rPr lang="it-IT" sz="1400" b="1" i="1" dirty="0">
                <a:solidFill>
                  <a:srgbClr val="728FA5"/>
                </a:solidFill>
              </a:rPr>
              <a:t>COMMUNIQUER ET TRANSMETTRE LE PATRIMOINE ET LES VALEURS DES PAYSAGES RURAUX</a:t>
            </a:r>
          </a:p>
          <a:p>
            <a:r>
              <a:rPr lang="it-IT" sz="1400" b="1" dirty="0"/>
              <a:t>D.1</a:t>
            </a:r>
            <a:r>
              <a:rPr lang="it-IT" sz="1400" i="1" dirty="0"/>
              <a:t> </a:t>
            </a:r>
            <a:r>
              <a:rPr lang="it-IT" sz="1400" i="1" dirty="0" err="1"/>
              <a:t>Communicate</a:t>
            </a:r>
            <a:r>
              <a:rPr lang="it-IT" sz="1400" i="1" dirty="0"/>
              <a:t> </a:t>
            </a:r>
            <a:r>
              <a:rPr lang="it-IT" sz="1400" i="1" dirty="0" err="1"/>
              <a:t>awareness</a:t>
            </a:r>
            <a:r>
              <a:rPr lang="it-IT" sz="1400" i="1" dirty="0"/>
              <a:t> of the </a:t>
            </a:r>
            <a:r>
              <a:rPr lang="it-IT" sz="1400" i="1" dirty="0" err="1"/>
              <a:t>heritage</a:t>
            </a:r>
            <a:r>
              <a:rPr lang="it-IT" sz="1400" i="1" dirty="0"/>
              <a:t> </a:t>
            </a:r>
            <a:r>
              <a:rPr lang="it-IT" sz="1400" i="1" dirty="0" err="1"/>
              <a:t>values</a:t>
            </a:r>
            <a:r>
              <a:rPr lang="it-IT" sz="1400" i="1" dirty="0"/>
              <a:t> of </a:t>
            </a:r>
            <a:r>
              <a:rPr lang="it-IT" sz="1400" i="1" dirty="0" err="1"/>
              <a:t>rural</a:t>
            </a:r>
            <a:r>
              <a:rPr lang="it-IT" sz="1400" i="1" dirty="0"/>
              <a:t> </a:t>
            </a:r>
            <a:r>
              <a:rPr lang="it-IT" sz="1400" i="1" dirty="0" err="1"/>
              <a:t>landscapes</a:t>
            </a:r>
            <a:r>
              <a:rPr lang="it-IT" sz="1400" i="1" dirty="0"/>
              <a:t> </a:t>
            </a:r>
            <a:r>
              <a:rPr lang="it-IT" sz="1400" i="1" dirty="0" err="1"/>
              <a:t>through</a:t>
            </a:r>
            <a:r>
              <a:rPr lang="it-IT" sz="1400" i="1" dirty="0"/>
              <a:t> collaborative </a:t>
            </a:r>
            <a:r>
              <a:rPr lang="en-GB" sz="1400" b="1" i="1" dirty="0">
                <a:solidFill>
                  <a:srgbClr val="FF0000"/>
                </a:solidFill>
              </a:rPr>
              <a:t>participatory actions</a:t>
            </a:r>
            <a:r>
              <a:rPr lang="it-IT" sz="1400" i="1" dirty="0"/>
              <a:t>, </a:t>
            </a:r>
            <a:r>
              <a:rPr lang="it-IT" sz="1400" b="1" dirty="0"/>
              <a:t>[…]/ </a:t>
            </a:r>
            <a:r>
              <a:rPr lang="it-IT" sz="1400" b="1" i="1" dirty="0" err="1">
                <a:solidFill>
                  <a:srgbClr val="728FA5"/>
                </a:solidFill>
              </a:rPr>
              <a:t>Diffuser</a:t>
            </a:r>
            <a:r>
              <a:rPr lang="it-IT" sz="1400" b="1" i="1" dirty="0">
                <a:solidFill>
                  <a:srgbClr val="728FA5"/>
                </a:solidFill>
              </a:rPr>
              <a:t> la </a:t>
            </a:r>
            <a:r>
              <a:rPr lang="it-IT" sz="1400" b="1" i="1" dirty="0" err="1">
                <a:solidFill>
                  <a:srgbClr val="728FA5"/>
                </a:solidFill>
              </a:rPr>
              <a:t>sensibilisation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aux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valeurs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patrimoniaux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des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paysages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ruraux</a:t>
            </a:r>
            <a:r>
              <a:rPr lang="it-IT" sz="1400" b="1" i="1" dirty="0">
                <a:solidFill>
                  <a:srgbClr val="728FA5"/>
                </a:solidFill>
              </a:rPr>
              <a:t> à </a:t>
            </a:r>
            <a:r>
              <a:rPr lang="it-IT" sz="1400" b="1" i="1" dirty="0" err="1">
                <a:solidFill>
                  <a:srgbClr val="728FA5"/>
                </a:solidFill>
              </a:rPr>
              <a:t>travers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des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actions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collaboratives</a:t>
            </a:r>
            <a:endParaRPr lang="it-IT" sz="1400" b="1" i="1" dirty="0">
              <a:solidFill>
                <a:srgbClr val="728FA5"/>
              </a:solidFill>
            </a:endParaRPr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5638E609-2980-6E4B-A1FA-E018530EA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21" y="139166"/>
            <a:ext cx="8581043" cy="422809"/>
          </a:xfrm>
        </p:spPr>
        <p:txBody>
          <a:bodyPr>
            <a:normAutofit fontScale="90000"/>
          </a:bodyPr>
          <a:lstStyle/>
          <a:p>
            <a:r>
              <a:rPr lang="it-IT" sz="2700" dirty="0">
                <a:latin typeface="+mn-lt"/>
              </a:rPr>
              <a:t>Some key </a:t>
            </a:r>
            <a:r>
              <a:rPr lang="it-IT" sz="2700" dirty="0" err="1">
                <a:latin typeface="+mn-lt"/>
              </a:rPr>
              <a:t>sentences</a:t>
            </a:r>
            <a:r>
              <a:rPr lang="it-IT" sz="2700" dirty="0">
                <a:latin typeface="+mn-lt"/>
              </a:rPr>
              <a:t> from «The </a:t>
            </a:r>
            <a:r>
              <a:rPr lang="it-IT" sz="2700" dirty="0" err="1">
                <a:latin typeface="+mn-lt"/>
              </a:rPr>
              <a:t>Principles</a:t>
            </a:r>
            <a:r>
              <a:rPr lang="it-IT" sz="2700" dirty="0">
                <a:latin typeface="+mn-lt"/>
              </a:rPr>
              <a:t>’ Text»</a:t>
            </a:r>
            <a:br>
              <a:rPr lang="it-IT" sz="2000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15706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>
            <a:extLst>
              <a:ext uri="{FF2B5EF4-FFF2-40B4-BE49-F238E27FC236}">
                <a16:creationId xmlns:a16="http://schemas.microsoft.com/office/drawing/2014/main" id="{F2022059-C577-4DAC-88E9-D50C1213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478" y="164404"/>
            <a:ext cx="8581043" cy="586548"/>
          </a:xfrm>
        </p:spPr>
        <p:txBody>
          <a:bodyPr>
            <a:normAutofit fontScale="90000"/>
          </a:bodyPr>
          <a:lstStyle/>
          <a:p>
            <a:r>
              <a:rPr lang="it-IT" sz="3000" dirty="0">
                <a:latin typeface="+mn-lt"/>
              </a:rPr>
              <a:t>Tools and </a:t>
            </a:r>
            <a:r>
              <a:rPr lang="it-IT" sz="3000" dirty="0" err="1">
                <a:latin typeface="+mn-lt"/>
              </a:rPr>
              <a:t>annexes</a:t>
            </a:r>
            <a:r>
              <a:rPr lang="it-IT" sz="3000" dirty="0">
                <a:latin typeface="+mn-lt"/>
              </a:rPr>
              <a:t> to put in </a:t>
            </a:r>
            <a:r>
              <a:rPr lang="it-IT" sz="3000" dirty="0" err="1">
                <a:latin typeface="+mn-lt"/>
              </a:rPr>
              <a:t>action</a:t>
            </a:r>
            <a:r>
              <a:rPr lang="it-IT" sz="3000" dirty="0">
                <a:latin typeface="+mn-lt"/>
              </a:rPr>
              <a:t> the </a:t>
            </a:r>
            <a:r>
              <a:rPr lang="it-IT" sz="3000" dirty="0" err="1">
                <a:latin typeface="+mn-lt"/>
              </a:rPr>
              <a:t>Principles</a:t>
            </a:r>
            <a:r>
              <a:rPr lang="it-IT" sz="3000" dirty="0">
                <a:latin typeface="+mn-lt"/>
              </a:rPr>
              <a:t>’ text</a:t>
            </a:r>
            <a:endParaRPr lang="it-IT" sz="3000" i="1" dirty="0">
              <a:latin typeface="+mn-lt"/>
            </a:endParaRPr>
          </a:p>
        </p:txBody>
      </p:sp>
      <p:graphicFrame>
        <p:nvGraphicFramePr>
          <p:cNvPr id="16" name="Diagramma 15">
            <a:extLst>
              <a:ext uri="{FF2B5EF4-FFF2-40B4-BE49-F238E27FC236}">
                <a16:creationId xmlns:a16="http://schemas.microsoft.com/office/drawing/2014/main" id="{D65838EE-3A3F-FB45-A1AC-A06A55139C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6940409"/>
              </p:ext>
            </p:extLst>
          </p:nvPr>
        </p:nvGraphicFramePr>
        <p:xfrm>
          <a:off x="850951" y="1555668"/>
          <a:ext cx="7442098" cy="4551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30021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.png">
            <a:extLst>
              <a:ext uri="{FF2B5EF4-FFF2-40B4-BE49-F238E27FC236}">
                <a16:creationId xmlns:a16="http://schemas.microsoft.com/office/drawing/2014/main" id="{E6CBFBCB-17DF-744B-AD7A-DAE25F98D48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r="27757"/>
          <a:stretch>
            <a:fillRect/>
          </a:stretch>
        </p:blipFill>
        <p:spPr>
          <a:xfrm>
            <a:off x="0" y="1056904"/>
            <a:ext cx="9144000" cy="5272644"/>
          </a:xfrm>
          <a:prstGeom prst="rect">
            <a:avLst/>
          </a:prstGeom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1478" y="1056904"/>
            <a:ext cx="8581043" cy="4015159"/>
          </a:xfrm>
        </p:spPr>
        <p:txBody>
          <a:bodyPr>
            <a:noAutofit/>
          </a:bodyPr>
          <a:lstStyle/>
          <a:p>
            <a:pPr algn="ctr"/>
            <a:r>
              <a:rPr lang="it-IT" sz="4000" b="1" dirty="0">
                <a:latin typeface="+mn-lt"/>
              </a:rPr>
              <a:t>Thanks for </a:t>
            </a:r>
            <a:r>
              <a:rPr lang="it-IT" sz="4000" b="1" dirty="0" err="1">
                <a:latin typeface="+mn-lt"/>
              </a:rPr>
              <a:t>your</a:t>
            </a:r>
            <a:r>
              <a:rPr lang="it-IT" sz="4000" b="1" dirty="0">
                <a:latin typeface="+mn-lt"/>
              </a:rPr>
              <a:t> </a:t>
            </a:r>
            <a:r>
              <a:rPr lang="it-IT" sz="4000" b="1" dirty="0" err="1">
                <a:latin typeface="+mn-lt"/>
              </a:rPr>
              <a:t>attention</a:t>
            </a:r>
            <a:endParaRPr lang="it-IT" sz="4000" b="1" dirty="0">
              <a:latin typeface="+mn-lt"/>
            </a:endParaRPr>
          </a:p>
          <a:p>
            <a:pPr algn="ctr"/>
            <a:r>
              <a:rPr lang="it-IT" sz="4000" b="1" i="1" dirty="0">
                <a:latin typeface="+mn-lt"/>
              </a:rPr>
              <a:t>Merci de </a:t>
            </a:r>
            <a:r>
              <a:rPr lang="it-IT" sz="4000" b="1" i="1" dirty="0" err="1">
                <a:latin typeface="+mn-lt"/>
              </a:rPr>
              <a:t>votre</a:t>
            </a:r>
            <a:r>
              <a:rPr lang="it-IT" sz="4000" b="1" i="1" dirty="0">
                <a:latin typeface="+mn-lt"/>
              </a:rPr>
              <a:t> </a:t>
            </a:r>
            <a:r>
              <a:rPr lang="it-IT" sz="4000" b="1" i="1" dirty="0" err="1">
                <a:latin typeface="+mn-lt"/>
              </a:rPr>
              <a:t>attention</a:t>
            </a:r>
            <a:endParaRPr lang="it-IT" sz="4000" b="1" i="1" dirty="0">
              <a:latin typeface="+mn-lt"/>
            </a:endParaRPr>
          </a:p>
          <a:p>
            <a:pPr algn="ctr"/>
            <a:r>
              <a:rPr lang="ar-AE" sz="4000" dirty="0"/>
              <a:t>شكراً على حسن استماعك</a:t>
            </a:r>
            <a:endParaRPr lang="it-IT" sz="4000" i="1" dirty="0">
              <a:latin typeface="+mn-lt"/>
            </a:endParaRPr>
          </a:p>
          <a:p>
            <a:pPr algn="ctr"/>
            <a:endParaRPr lang="it-IT" sz="2400" i="1" dirty="0">
              <a:latin typeface="+mn-lt"/>
            </a:endParaRPr>
          </a:p>
          <a:p>
            <a:pPr algn="ctr"/>
            <a:endParaRPr lang="it-IT" sz="2400" i="1" dirty="0">
              <a:latin typeface="+mn-lt"/>
            </a:endParaRPr>
          </a:p>
          <a:p>
            <a:pPr algn="ctr"/>
            <a:endParaRPr lang="it-IT" sz="2400" i="1" dirty="0">
              <a:latin typeface="+mn-lt"/>
            </a:endParaRPr>
          </a:p>
          <a:p>
            <a:pPr algn="ctr"/>
            <a:r>
              <a:rPr lang="it-IT" sz="1800" i="1" dirty="0">
                <a:latin typeface="+mn-lt"/>
                <a:hlinkClick r:id="rId3"/>
              </a:rPr>
              <a:t>lionella.scazzosi@polimi.it</a:t>
            </a:r>
            <a:endParaRPr lang="it-IT" sz="18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7749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>
            <a:extLst>
              <a:ext uri="{FF2B5EF4-FFF2-40B4-BE49-F238E27FC236}">
                <a16:creationId xmlns:a16="http://schemas.microsoft.com/office/drawing/2014/main" id="{F2022059-C577-4DAC-88E9-D50C1213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477" y="0"/>
            <a:ext cx="8581043" cy="755177"/>
          </a:xfrm>
        </p:spPr>
        <p:txBody>
          <a:bodyPr>
            <a:noAutofit/>
          </a:bodyPr>
          <a:lstStyle/>
          <a:p>
            <a:r>
              <a:rPr lang="de-DE" sz="2700" spc="-150" dirty="0">
                <a:latin typeface="+mn-lt"/>
              </a:rPr>
              <a:t>INSTITUTIONAL REFERENCES FOR RURAL LANDSCAPES</a:t>
            </a:r>
            <a:endParaRPr lang="it-IT" sz="2700" i="1" spc="-150" dirty="0">
              <a:latin typeface="+mn-lt"/>
            </a:endParaRPr>
          </a:p>
        </p:txBody>
      </p:sp>
      <p:sp>
        <p:nvSpPr>
          <p:cNvPr id="6" name="Rechteck 2">
            <a:extLst>
              <a:ext uri="{FF2B5EF4-FFF2-40B4-BE49-F238E27FC236}">
                <a16:creationId xmlns:a16="http://schemas.microsoft.com/office/drawing/2014/main" id="{E9E0241E-CF38-D442-BFAE-52D6BC1682C8}"/>
              </a:ext>
            </a:extLst>
          </p:cNvPr>
          <p:cNvSpPr/>
          <p:nvPr/>
        </p:nvSpPr>
        <p:spPr>
          <a:xfrm>
            <a:off x="215515" y="1205344"/>
            <a:ext cx="8712968" cy="369916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dirty="0">
                <a:solidFill>
                  <a:srgbClr val="FF0000"/>
                </a:solidFill>
              </a:rPr>
              <a:t>At World </a:t>
            </a:r>
            <a:r>
              <a:rPr lang="de-DE" b="1" dirty="0" err="1">
                <a:solidFill>
                  <a:srgbClr val="FF0000"/>
                </a:solidFill>
              </a:rPr>
              <a:t>level</a:t>
            </a:r>
            <a:r>
              <a:rPr lang="de-DE" b="1" dirty="0">
                <a:solidFill>
                  <a:srgbClr val="FF0000"/>
                </a:solidFill>
              </a:rPr>
              <a:t>:</a:t>
            </a:r>
          </a:p>
          <a:p>
            <a:endParaRPr lang="de-DE" b="1" dirty="0">
              <a:solidFill>
                <a:srgbClr val="FF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b="1" dirty="0">
                <a:solidFill>
                  <a:srgbClr val="FF0000"/>
                </a:solidFill>
              </a:rPr>
              <a:t>UNESCO : </a:t>
            </a:r>
            <a:r>
              <a:rPr lang="de-DE" i="1" dirty="0">
                <a:solidFill>
                  <a:schemeClr val="tx1"/>
                </a:solidFill>
              </a:rPr>
              <a:t>Cultural </a:t>
            </a:r>
            <a:r>
              <a:rPr lang="de-DE" i="1" dirty="0" err="1">
                <a:solidFill>
                  <a:schemeClr val="tx1"/>
                </a:solidFill>
              </a:rPr>
              <a:t>landscapes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(in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 </a:t>
            </a:r>
            <a:r>
              <a:rPr lang="de-DE" b="1" dirty="0">
                <a:solidFill>
                  <a:schemeClr val="tx1"/>
                </a:solidFill>
              </a:rPr>
              <a:t>World </a:t>
            </a:r>
            <a:r>
              <a:rPr lang="de-DE" b="1" dirty="0" err="1">
                <a:solidFill>
                  <a:schemeClr val="tx1"/>
                </a:solidFill>
              </a:rPr>
              <a:t>Heritage</a:t>
            </a:r>
            <a:r>
              <a:rPr lang="de-DE" b="1" dirty="0">
                <a:solidFill>
                  <a:schemeClr val="tx1"/>
                </a:solidFill>
              </a:rPr>
              <a:t> List </a:t>
            </a:r>
            <a:r>
              <a:rPr lang="de-DE" dirty="0" err="1">
                <a:solidFill>
                  <a:schemeClr val="tx1"/>
                </a:solidFill>
              </a:rPr>
              <a:t>since</a:t>
            </a:r>
            <a:r>
              <a:rPr lang="de-DE" dirty="0">
                <a:solidFill>
                  <a:schemeClr val="tx1"/>
                </a:solidFill>
              </a:rPr>
              <a:t> 1992)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b="1" dirty="0">
                <a:solidFill>
                  <a:srgbClr val="FF0000"/>
                </a:solidFill>
              </a:rPr>
              <a:t>ICOMOS (International Council </a:t>
            </a:r>
            <a:r>
              <a:rPr lang="de-DE" b="1" dirty="0" err="1">
                <a:solidFill>
                  <a:srgbClr val="FF0000"/>
                </a:solidFill>
              </a:rPr>
              <a:t>of</a:t>
            </a:r>
            <a:r>
              <a:rPr lang="de-DE" b="1" dirty="0">
                <a:solidFill>
                  <a:srgbClr val="FF0000"/>
                </a:solidFill>
              </a:rPr>
              <a:t> Monuments </a:t>
            </a:r>
            <a:r>
              <a:rPr lang="de-DE" b="1" dirty="0" err="1">
                <a:solidFill>
                  <a:srgbClr val="FF0000"/>
                </a:solidFill>
              </a:rPr>
              <a:t>and</a:t>
            </a:r>
            <a:r>
              <a:rPr lang="de-DE" b="1" dirty="0">
                <a:solidFill>
                  <a:srgbClr val="FF0000"/>
                </a:solidFill>
              </a:rPr>
              <a:t> Sites):</a:t>
            </a:r>
          </a:p>
          <a:p>
            <a:pPr marL="800100" lvl="1" indent="-342900">
              <a:buFontTx/>
              <a:buChar char="-"/>
            </a:pPr>
            <a:r>
              <a:rPr lang="de-DE" dirty="0">
                <a:solidFill>
                  <a:schemeClr val="tx1"/>
                </a:solidFill>
              </a:rPr>
              <a:t>2019 : </a:t>
            </a:r>
            <a:r>
              <a:rPr lang="de-DE" dirty="0" err="1">
                <a:solidFill>
                  <a:schemeClr val="tx1"/>
                </a:solidFill>
              </a:rPr>
              <a:t>year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of</a:t>
            </a:r>
            <a:r>
              <a:rPr lang="de-DE" dirty="0">
                <a:solidFill>
                  <a:schemeClr val="tx1"/>
                </a:solidFill>
              </a:rPr>
              <a:t> Rural </a:t>
            </a:r>
            <a:r>
              <a:rPr lang="de-DE" dirty="0" err="1">
                <a:solidFill>
                  <a:schemeClr val="tx1"/>
                </a:solidFill>
              </a:rPr>
              <a:t>Landscapes</a:t>
            </a:r>
            <a:endParaRPr lang="de-DE" dirty="0">
              <a:solidFill>
                <a:schemeClr val="tx1"/>
              </a:solidFill>
            </a:endParaRPr>
          </a:p>
          <a:p>
            <a:pPr marL="800100" lvl="1" indent="-342900">
              <a:buFontTx/>
              <a:buChar char="-"/>
            </a:pPr>
            <a:r>
              <a:rPr lang="de-DE" dirty="0" err="1">
                <a:solidFill>
                  <a:schemeClr val="tx1"/>
                </a:solidFill>
              </a:rPr>
              <a:t>Marrakesh</a:t>
            </a:r>
            <a:r>
              <a:rPr lang="de-DE" dirty="0">
                <a:solidFill>
                  <a:schemeClr val="tx1"/>
                </a:solidFill>
              </a:rPr>
              <a:t> Symposium: </a:t>
            </a:r>
            <a:r>
              <a:rPr lang="de-DE" i="1" dirty="0">
                <a:solidFill>
                  <a:schemeClr val="tx1"/>
                </a:solidFill>
              </a:rPr>
              <a:t>Rural </a:t>
            </a:r>
            <a:r>
              <a:rPr lang="de-DE" i="1" dirty="0" err="1">
                <a:solidFill>
                  <a:schemeClr val="tx1"/>
                </a:solidFill>
              </a:rPr>
              <a:t>landscapes</a:t>
            </a:r>
            <a:r>
              <a:rPr lang="de-DE" i="1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October</a:t>
            </a:r>
            <a:r>
              <a:rPr lang="de-DE" dirty="0">
                <a:solidFill>
                  <a:schemeClr val="tx1"/>
                </a:solidFill>
              </a:rPr>
              <a:t> 17 - 2019)</a:t>
            </a:r>
          </a:p>
          <a:p>
            <a:pPr marL="800100" lvl="1" indent="-342900">
              <a:buFontTx/>
              <a:buChar char="-"/>
            </a:pPr>
            <a:r>
              <a:rPr lang="de-DE" dirty="0">
                <a:solidFill>
                  <a:schemeClr val="tx1"/>
                </a:solidFill>
              </a:rPr>
              <a:t>ISCCL : </a:t>
            </a:r>
            <a:r>
              <a:rPr lang="de-DE" i="1" dirty="0">
                <a:solidFill>
                  <a:schemeClr val="tx1"/>
                </a:solidFill>
              </a:rPr>
              <a:t>World Rural </a:t>
            </a:r>
            <a:r>
              <a:rPr lang="de-DE" i="1" dirty="0" err="1">
                <a:solidFill>
                  <a:schemeClr val="tx1"/>
                </a:solidFill>
              </a:rPr>
              <a:t>Landscapes</a:t>
            </a:r>
            <a:r>
              <a:rPr lang="de-DE" i="1" dirty="0">
                <a:solidFill>
                  <a:schemeClr val="tx1"/>
                </a:solidFill>
              </a:rPr>
              <a:t> Initiative (</a:t>
            </a:r>
            <a:r>
              <a:rPr lang="de-DE" b="1" dirty="0">
                <a:solidFill>
                  <a:schemeClr val="tx1"/>
                </a:solidFill>
              </a:rPr>
              <a:t>WRLI)</a:t>
            </a:r>
            <a:r>
              <a:rPr lang="de-DE" i="1" dirty="0">
                <a:solidFill>
                  <a:schemeClr val="tx1"/>
                </a:solidFill>
              </a:rPr>
              <a:t>“ </a:t>
            </a:r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since</a:t>
            </a:r>
            <a:r>
              <a:rPr lang="de-DE" dirty="0">
                <a:solidFill>
                  <a:schemeClr val="tx1"/>
                </a:solidFill>
              </a:rPr>
              <a:t> 2012)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b="1" dirty="0">
                <a:solidFill>
                  <a:srgbClr val="FF0000"/>
                </a:solidFill>
              </a:rPr>
              <a:t>ICOMOS- IUCN</a:t>
            </a:r>
            <a:r>
              <a:rPr lang="de-DE" dirty="0">
                <a:solidFill>
                  <a:schemeClr val="tx1"/>
                </a:solidFill>
              </a:rPr>
              <a:t>: </a:t>
            </a:r>
            <a:r>
              <a:rPr lang="de-DE" i="1" dirty="0">
                <a:solidFill>
                  <a:schemeClr val="tx1"/>
                </a:solidFill>
              </a:rPr>
              <a:t>Culture- Nature Journey</a:t>
            </a:r>
            <a:r>
              <a:rPr lang="de-DE" dirty="0">
                <a:solidFill>
                  <a:schemeClr val="tx1"/>
                </a:solidFill>
              </a:rPr>
              <a:t> (</a:t>
            </a:r>
            <a:r>
              <a:rPr lang="de-DE" dirty="0" err="1">
                <a:solidFill>
                  <a:schemeClr val="tx1"/>
                </a:solidFill>
              </a:rPr>
              <a:t>since</a:t>
            </a:r>
            <a:r>
              <a:rPr lang="de-DE" dirty="0">
                <a:solidFill>
                  <a:schemeClr val="tx1"/>
                </a:solidFill>
              </a:rPr>
              <a:t> 2017)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b="1" dirty="0">
                <a:solidFill>
                  <a:srgbClr val="FF0000"/>
                </a:solidFill>
              </a:rPr>
              <a:t>FAO: </a:t>
            </a:r>
            <a:r>
              <a:rPr lang="en-US" dirty="0">
                <a:solidFill>
                  <a:schemeClr val="tx1"/>
                </a:solidFill>
              </a:rPr>
              <a:t>”Globally Important Agricultural Heritage Systems”(</a:t>
            </a:r>
            <a:r>
              <a:rPr lang="en-US" b="1" dirty="0">
                <a:solidFill>
                  <a:schemeClr val="tx1"/>
                </a:solidFill>
              </a:rPr>
              <a:t>GIAHS</a:t>
            </a:r>
            <a:r>
              <a:rPr lang="en-US" dirty="0">
                <a:solidFill>
                  <a:schemeClr val="tx1"/>
                </a:solidFill>
              </a:rPr>
              <a:t>): a </a:t>
            </a:r>
            <a:r>
              <a:rPr lang="en-US" b="1" dirty="0">
                <a:solidFill>
                  <a:schemeClr val="tx1"/>
                </a:solidFill>
              </a:rPr>
              <a:t>label</a:t>
            </a:r>
            <a:r>
              <a:rPr lang="en-US" dirty="0">
                <a:solidFill>
                  <a:schemeClr val="tx1"/>
                </a:solidFill>
              </a:rPr>
              <a:t> for “</a:t>
            </a:r>
            <a:r>
              <a:rPr lang="en-US" i="1" dirty="0">
                <a:solidFill>
                  <a:schemeClr val="tx1"/>
                </a:solidFill>
              </a:rPr>
              <a:t>outstanding landscapes of aesthetic beauty that combine agricultural biodiversity, resilient ecosystems and a valuable cultural heritage</a:t>
            </a:r>
            <a:r>
              <a:rPr lang="en-US" dirty="0">
                <a:solidFill>
                  <a:schemeClr val="tx1"/>
                </a:solidFill>
              </a:rPr>
              <a:t>”</a:t>
            </a:r>
            <a:endParaRPr lang="de-DE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708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>
            <a:extLst>
              <a:ext uri="{FF2B5EF4-FFF2-40B4-BE49-F238E27FC236}">
                <a16:creationId xmlns:a16="http://schemas.microsoft.com/office/drawing/2014/main" id="{F2022059-C577-4DAC-88E9-D50C1213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21" y="40470"/>
            <a:ext cx="8581043" cy="586548"/>
          </a:xfrm>
        </p:spPr>
        <p:txBody>
          <a:bodyPr>
            <a:noAutofit/>
          </a:bodyPr>
          <a:lstStyle/>
          <a:p>
            <a:r>
              <a:rPr lang="it-IT" sz="2700" spc="-150" dirty="0">
                <a:latin typeface="+mn-lt"/>
              </a:rPr>
              <a:t>WORLD RURAL LANDSCAPE INITIATIVE: AIMS AND CONTENTS</a:t>
            </a:r>
            <a:endParaRPr lang="it-IT" sz="2700" i="1" spc="-150" dirty="0">
              <a:latin typeface="+mn-lt"/>
            </a:endParaRPr>
          </a:p>
        </p:txBody>
      </p:sp>
      <p:sp>
        <p:nvSpPr>
          <p:cNvPr id="9" name="Rechteck 2">
            <a:extLst>
              <a:ext uri="{FF2B5EF4-FFF2-40B4-BE49-F238E27FC236}">
                <a16:creationId xmlns:a16="http://schemas.microsoft.com/office/drawing/2014/main" id="{7E78741D-61D6-6A40-8CF8-B148154A80B4}"/>
              </a:ext>
            </a:extLst>
          </p:cNvPr>
          <p:cNvSpPr/>
          <p:nvPr/>
        </p:nvSpPr>
        <p:spPr>
          <a:xfrm>
            <a:off x="287524" y="1307379"/>
            <a:ext cx="8568952" cy="3905888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rgbClr val="000000"/>
                </a:solidFill>
              </a:rPr>
              <a:t>The International Scientific Committee on Cultural Landscapes ISCCL ICOMOS-IFLA agreed to promote a Document on Rural Landscapes (ISCCL Meeting in Fontainebleau 26 October-2 November 2011) and has launched in 2012 the World Rural Landscape Initiative (WRLI). The proposal has gained much interest under worldwide ISCCL experts and abroad. </a:t>
            </a:r>
            <a:endParaRPr lang="it-IT" dirty="0">
              <a:solidFill>
                <a:srgbClr val="000000"/>
              </a:solidFill>
            </a:endParaRPr>
          </a:p>
          <a:p>
            <a:pPr algn="ctr"/>
            <a:endParaRPr lang="it-IT" b="1" dirty="0">
              <a:solidFill>
                <a:srgbClr val="C00000"/>
              </a:solidFill>
            </a:endParaRPr>
          </a:p>
          <a:p>
            <a:pPr algn="ctr"/>
            <a:endParaRPr lang="it-IT" b="1" dirty="0">
              <a:solidFill>
                <a:srgbClr val="C00000"/>
              </a:solidFill>
            </a:endParaRPr>
          </a:p>
          <a:p>
            <a:pPr algn="ctr"/>
            <a:r>
              <a:rPr lang="it-IT" b="1" dirty="0">
                <a:solidFill>
                  <a:srgbClr val="C00000"/>
                </a:solidFill>
              </a:rPr>
              <a:t>AIM</a:t>
            </a:r>
          </a:p>
          <a:p>
            <a:pPr algn="ctr"/>
            <a:r>
              <a:rPr lang="en-GB" dirty="0">
                <a:solidFill>
                  <a:srgbClr val="C00000"/>
                </a:solidFill>
              </a:rPr>
              <a:t>promote worldwide cooperation in the protection, </a:t>
            </a:r>
            <a:r>
              <a:rPr lang="en-US" dirty="0">
                <a:solidFill>
                  <a:srgbClr val="C00000"/>
                </a:solidFill>
              </a:rPr>
              <a:t>understanding and management of rural landscapes – </a:t>
            </a:r>
            <a:r>
              <a:rPr lang="en-US" b="1" i="1" dirty="0">
                <a:solidFill>
                  <a:srgbClr val="C00000"/>
                </a:solidFill>
              </a:rPr>
              <a:t>not only outstanding but ordinary too </a:t>
            </a:r>
            <a:r>
              <a:rPr lang="en-US" dirty="0">
                <a:solidFill>
                  <a:srgbClr val="C00000"/>
                </a:solidFill>
              </a:rPr>
              <a:t>-  (cultural landscapes, category “Continuing cultural landscapes”) around the world, 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considering the lack of systematic approach and knowledge at world level</a:t>
            </a:r>
          </a:p>
          <a:p>
            <a:endParaRPr lang="it-IT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Triangolo 12">
            <a:extLst>
              <a:ext uri="{FF2B5EF4-FFF2-40B4-BE49-F238E27FC236}">
                <a16:creationId xmlns:a16="http://schemas.microsoft.com/office/drawing/2014/main" id="{3C900E17-E8BE-2E48-A868-E33971C494F3}"/>
              </a:ext>
            </a:extLst>
          </p:cNvPr>
          <p:cNvSpPr/>
          <p:nvPr/>
        </p:nvSpPr>
        <p:spPr>
          <a:xfrm rot="10800000">
            <a:off x="4266210" y="3010940"/>
            <a:ext cx="611580" cy="249383"/>
          </a:xfrm>
          <a:prstGeom prst="triangl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1382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>
            <a:extLst>
              <a:ext uri="{FF2B5EF4-FFF2-40B4-BE49-F238E27FC236}">
                <a16:creationId xmlns:a16="http://schemas.microsoft.com/office/drawing/2014/main" id="{F2022059-C577-4DAC-88E9-D50C1213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21" y="40470"/>
            <a:ext cx="8581043" cy="586548"/>
          </a:xfrm>
        </p:spPr>
        <p:txBody>
          <a:bodyPr>
            <a:noAutofit/>
          </a:bodyPr>
          <a:lstStyle/>
          <a:p>
            <a:r>
              <a:rPr lang="it-IT" sz="2700" spc="-150" dirty="0">
                <a:latin typeface="+mn-lt"/>
              </a:rPr>
              <a:t>WORLD RURAL LANDSCAPE INITIATIVE: AIMS AND CONTENTS</a:t>
            </a:r>
            <a:endParaRPr lang="it-IT" sz="2700" i="1" spc="-150" dirty="0">
              <a:latin typeface="+mn-lt"/>
            </a:endParaRPr>
          </a:p>
        </p:txBody>
      </p:sp>
      <p:sp>
        <p:nvSpPr>
          <p:cNvPr id="9" name="Rechteck 2">
            <a:extLst>
              <a:ext uri="{FF2B5EF4-FFF2-40B4-BE49-F238E27FC236}">
                <a16:creationId xmlns:a16="http://schemas.microsoft.com/office/drawing/2014/main" id="{7E78741D-61D6-6A40-8CF8-B148154A80B4}"/>
              </a:ext>
            </a:extLst>
          </p:cNvPr>
          <p:cNvSpPr/>
          <p:nvPr/>
        </p:nvSpPr>
        <p:spPr>
          <a:xfrm>
            <a:off x="300612" y="1105499"/>
            <a:ext cx="8568952" cy="52121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600" b="1" dirty="0">
              <a:solidFill>
                <a:schemeClr val="tx1"/>
              </a:solidFill>
            </a:endParaRPr>
          </a:p>
          <a:p>
            <a:pPr algn="ctr"/>
            <a:r>
              <a:rPr lang="it-IT" sz="1600" b="1" dirty="0">
                <a:solidFill>
                  <a:srgbClr val="C00000"/>
                </a:solidFill>
              </a:rPr>
              <a:t>TOOLS</a:t>
            </a:r>
            <a:endParaRPr lang="en-GB" sz="1600" b="1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GB" sz="1600" b="1" dirty="0">
                <a:solidFill>
                  <a:schemeClr val="tx1"/>
                </a:solidFill>
              </a:rPr>
              <a:t>Principles’ Text: “</a:t>
            </a:r>
            <a:r>
              <a:rPr lang="en-GB" sz="1600" b="1" i="1" dirty="0">
                <a:solidFill>
                  <a:srgbClr val="FF0000"/>
                </a:solidFill>
              </a:rPr>
              <a:t>ICOMOS-IFLA Principles concerning Rural Landscapes as Heritage</a:t>
            </a:r>
            <a:r>
              <a:rPr lang="en-GB" sz="1600" dirty="0">
                <a:solidFill>
                  <a:srgbClr val="FF0000"/>
                </a:solidFill>
              </a:rPr>
              <a:t>” </a:t>
            </a:r>
            <a:r>
              <a:rPr lang="en-GB" sz="1600" b="1" dirty="0">
                <a:solidFill>
                  <a:srgbClr val="FF0000"/>
                </a:solidFill>
              </a:rPr>
              <a:t>(Delhi, December 2017)</a:t>
            </a:r>
            <a:r>
              <a:rPr lang="en-GB" sz="1600" b="1" dirty="0">
                <a:solidFill>
                  <a:schemeClr val="tx1"/>
                </a:solidFill>
              </a:rPr>
              <a:t>. </a:t>
            </a:r>
            <a:r>
              <a:rPr lang="en-GB" sz="1600" dirty="0">
                <a:solidFill>
                  <a:schemeClr val="tx1"/>
                </a:solidFill>
              </a:rPr>
              <a:t>It encompasses: “</a:t>
            </a:r>
            <a:r>
              <a:rPr lang="en-GB" sz="1600" b="1" i="1" dirty="0">
                <a:solidFill>
                  <a:schemeClr val="tx1"/>
                </a:solidFill>
              </a:rPr>
              <a:t>A. Definitions”;  “B. Action Criteria” (</a:t>
            </a:r>
            <a:r>
              <a:rPr lang="en-US" sz="1600" b="1" i="1" dirty="0">
                <a:solidFill>
                  <a:schemeClr val="tx1"/>
                </a:solidFill>
              </a:rPr>
              <a:t>Understanding; Protection; Sustainable Management; Communicate and transmit “  </a:t>
            </a:r>
            <a:r>
              <a:rPr lang="en-US" sz="1600" b="1" i="1" dirty="0">
                <a:solidFill>
                  <a:srgbClr val="FF0000"/>
                </a:solidFill>
              </a:rPr>
              <a:t>(</a:t>
            </a:r>
            <a:r>
              <a:rPr lang="en-US" sz="1600" b="1" i="1" dirty="0" err="1">
                <a:solidFill>
                  <a:srgbClr val="FF0000"/>
                </a:solidFill>
              </a:rPr>
              <a:t>Engl</a:t>
            </a:r>
            <a:r>
              <a:rPr lang="en-US" sz="1600" b="1" i="1" dirty="0">
                <a:solidFill>
                  <a:srgbClr val="FF0000"/>
                </a:solidFill>
              </a:rPr>
              <a:t>; French; Chinese, Spanish; Arabian, Italian)</a:t>
            </a:r>
            <a:endParaRPr lang="it-IT" sz="1600" i="1" dirty="0">
              <a:solidFill>
                <a:srgbClr val="FF0000"/>
              </a:solidFill>
            </a:endParaRPr>
          </a:p>
          <a:p>
            <a:endParaRPr lang="it-IT" sz="1600" dirty="0">
              <a:solidFill>
                <a:schemeClr val="tx1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en-GB" sz="1600" b="1" dirty="0">
                <a:solidFill>
                  <a:schemeClr val="tx1"/>
                </a:solidFill>
              </a:rPr>
              <a:t>Atlas</a:t>
            </a:r>
            <a:r>
              <a:rPr lang="en-GB" sz="1600" dirty="0">
                <a:solidFill>
                  <a:schemeClr val="tx1"/>
                </a:solidFill>
              </a:rPr>
              <a:t>: an overview of the rural landscapes in the world: a methodology for </a:t>
            </a:r>
            <a:r>
              <a:rPr lang="en-GB" sz="1600" i="1" dirty="0">
                <a:solidFill>
                  <a:schemeClr val="tx1"/>
                </a:solidFill>
              </a:rPr>
              <a:t>Identification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i="1" dirty="0">
                <a:solidFill>
                  <a:schemeClr val="tx1"/>
                </a:solidFill>
              </a:rPr>
              <a:t>Inventory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i="1" dirty="0">
                <a:solidFill>
                  <a:schemeClr val="tx1"/>
                </a:solidFill>
              </a:rPr>
              <a:t>Classification</a:t>
            </a:r>
            <a:r>
              <a:rPr lang="en-GB" sz="1600" dirty="0">
                <a:solidFill>
                  <a:schemeClr val="tx1"/>
                </a:solidFill>
              </a:rPr>
              <a:t> and </a:t>
            </a:r>
            <a:r>
              <a:rPr lang="en-GB" sz="1600" i="1" dirty="0">
                <a:solidFill>
                  <a:schemeClr val="tx1"/>
                </a:solidFill>
              </a:rPr>
              <a:t>Description</a:t>
            </a:r>
            <a:r>
              <a:rPr lang="en-GB" sz="1600" dirty="0">
                <a:solidFill>
                  <a:schemeClr val="tx1"/>
                </a:solidFill>
              </a:rPr>
              <a:t> of Rural Landscapes </a:t>
            </a:r>
            <a:r>
              <a:rPr lang="en-US" sz="1600" dirty="0">
                <a:solidFill>
                  <a:schemeClr val="tx1"/>
                </a:solidFill>
              </a:rPr>
              <a:t>at all geographical and administrative levels (international, national, local)</a:t>
            </a:r>
            <a:r>
              <a:rPr lang="en-GB" sz="1600" dirty="0">
                <a:solidFill>
                  <a:schemeClr val="tx1"/>
                </a:solidFill>
              </a:rPr>
              <a:t>. (“</a:t>
            </a:r>
            <a:r>
              <a:rPr lang="en-GB" sz="1600" b="1" i="1" dirty="0">
                <a:solidFill>
                  <a:schemeClr val="tx1"/>
                </a:solidFill>
              </a:rPr>
              <a:t>Principles’ Text: 2. Action Criteria. A.1 Understand rural Landscapes and their heritage values) </a:t>
            </a:r>
            <a:r>
              <a:rPr lang="en-GB" sz="1600" b="1" i="1" dirty="0">
                <a:solidFill>
                  <a:srgbClr val="FF0000"/>
                </a:solidFill>
              </a:rPr>
              <a:t>(Knowledge for action)</a:t>
            </a:r>
            <a:endParaRPr lang="it-IT" sz="1600" b="1" i="1" dirty="0">
              <a:solidFill>
                <a:srgbClr val="FF0000"/>
              </a:solidFill>
            </a:endParaRPr>
          </a:p>
          <a:p>
            <a:endParaRPr lang="it-IT" sz="1600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1600" b="1" dirty="0">
                <a:solidFill>
                  <a:schemeClr val="tx1"/>
                </a:solidFill>
              </a:rPr>
              <a:t>Bibliography</a:t>
            </a:r>
            <a:r>
              <a:rPr lang="en-US" sz="1600" dirty="0">
                <a:solidFill>
                  <a:schemeClr val="tx1"/>
                </a:solidFill>
              </a:rPr>
              <a:t>, as basic tool to share  studies and information at world level (</a:t>
            </a:r>
            <a:r>
              <a:rPr lang="en-US" sz="1600" i="1" dirty="0">
                <a:solidFill>
                  <a:schemeClr val="tx1"/>
                </a:solidFill>
              </a:rPr>
              <a:t>work in progress)</a:t>
            </a:r>
            <a:r>
              <a:rPr lang="it-IT" sz="1600" i="1" dirty="0">
                <a:solidFill>
                  <a:schemeClr val="tx1"/>
                </a:solidFill>
              </a:rPr>
              <a:t>.</a:t>
            </a:r>
            <a:endParaRPr lang="it-IT" sz="1600" dirty="0">
              <a:solidFill>
                <a:schemeClr val="tx1"/>
              </a:solidFill>
            </a:endParaRPr>
          </a:p>
          <a:p>
            <a:r>
              <a:rPr lang="en-GB" sz="1600" dirty="0">
                <a:solidFill>
                  <a:schemeClr val="tx1"/>
                </a:solidFill>
              </a:rPr>
              <a:t> </a:t>
            </a:r>
            <a:endParaRPr lang="it-IT" sz="1600" dirty="0">
              <a:solidFill>
                <a:schemeClr val="tx1"/>
              </a:solidFill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en-GB" sz="1600" b="1" dirty="0">
                <a:solidFill>
                  <a:schemeClr val="tx1"/>
                </a:solidFill>
              </a:rPr>
              <a:t>Website</a:t>
            </a:r>
            <a:r>
              <a:rPr lang="en-GB" sz="1600" dirty="0">
                <a:solidFill>
                  <a:schemeClr val="tx1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  <a:hlinkClick r:id="rId3"/>
              </a:rPr>
              <a:t>www.worldrurallandscapes.org</a:t>
            </a:r>
            <a:r>
              <a:rPr lang="en-GB" sz="1600" dirty="0">
                <a:solidFill>
                  <a:schemeClr val="tx1"/>
                </a:solidFill>
              </a:rPr>
              <a:t> for collaboration among interested people and dissemination of the Initiative</a:t>
            </a:r>
            <a:r>
              <a:rPr lang="en-GB" sz="1600" dirty="0"/>
              <a:t>.</a:t>
            </a:r>
            <a:endParaRPr lang="en-GB" sz="1600" dirty="0">
              <a:solidFill>
                <a:schemeClr val="tx1"/>
              </a:solidFill>
            </a:endParaRPr>
          </a:p>
          <a:p>
            <a:pPr lvl="0"/>
            <a:endParaRPr lang="en-GB" sz="1600" dirty="0">
              <a:solidFill>
                <a:schemeClr val="tx1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GB" sz="1600" b="1" dirty="0">
                <a:solidFill>
                  <a:schemeClr val="tx1"/>
                </a:solidFill>
              </a:rPr>
              <a:t>Glossary</a:t>
            </a:r>
            <a:r>
              <a:rPr lang="en-GB" sz="1600" dirty="0">
                <a:solidFill>
                  <a:schemeClr val="tx1"/>
                </a:solidFill>
              </a:rPr>
              <a:t> of key terms, at world and Regional levels (</a:t>
            </a:r>
            <a:r>
              <a:rPr lang="en-GB" sz="1600" i="1" dirty="0">
                <a:solidFill>
                  <a:schemeClr val="tx1"/>
                </a:solidFill>
              </a:rPr>
              <a:t>work in progress</a:t>
            </a:r>
            <a:r>
              <a:rPr lang="en-GB" sz="1600" dirty="0">
                <a:solidFill>
                  <a:schemeClr val="tx1"/>
                </a:solidFill>
              </a:rPr>
              <a:t>). 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14" name="Triangolo 13">
            <a:extLst>
              <a:ext uri="{FF2B5EF4-FFF2-40B4-BE49-F238E27FC236}">
                <a16:creationId xmlns:a16="http://schemas.microsoft.com/office/drawing/2014/main" id="{0461176D-1351-FE4B-B639-25CBD54CC394}"/>
              </a:ext>
            </a:extLst>
          </p:cNvPr>
          <p:cNvSpPr/>
          <p:nvPr/>
        </p:nvSpPr>
        <p:spPr>
          <a:xfrm rot="10800000">
            <a:off x="4273252" y="1291440"/>
            <a:ext cx="611580" cy="249383"/>
          </a:xfrm>
          <a:prstGeom prst="triangle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7098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CA569BC-33FC-CD40-832F-EF0CDCD7D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03" y="139166"/>
            <a:ext cx="8847116" cy="1060241"/>
          </a:xfrm>
        </p:spPr>
        <p:txBody>
          <a:bodyPr>
            <a:noAutofit/>
          </a:bodyPr>
          <a:lstStyle/>
          <a:p>
            <a:r>
              <a:rPr lang="de-DE" sz="2000" spc="-150" dirty="0" err="1">
                <a:latin typeface="+mn-lt"/>
              </a:rPr>
              <a:t>Doctrinal</a:t>
            </a:r>
            <a:r>
              <a:rPr lang="de-DE" sz="2000" spc="-150" dirty="0">
                <a:latin typeface="+mn-lt"/>
              </a:rPr>
              <a:t> Text - ICOMOS, </a:t>
            </a:r>
            <a:r>
              <a:rPr lang="de-DE" sz="2000" i="1" spc="-150" dirty="0">
                <a:latin typeface="+mn-lt"/>
              </a:rPr>
              <a:t>PRINCIPLES CONCERNING RURAL LANDSCAPES AS HERITAGE/PRINCIPES CONCERNANT LES PAYSAGES RURAUX COMME PATRIMOINE</a:t>
            </a:r>
            <a:r>
              <a:rPr lang="de-DE" sz="2000" spc="-150" dirty="0">
                <a:latin typeface="+mn-lt"/>
              </a:rPr>
              <a:t>, Delhi 2017</a:t>
            </a:r>
            <a:br>
              <a:rPr lang="de-DE" sz="2000" dirty="0">
                <a:solidFill>
                  <a:schemeClr val="tx1"/>
                </a:solidFill>
                <a:latin typeface="+mn-lt"/>
              </a:rPr>
            </a:br>
            <a:endParaRPr lang="it-IT" sz="2000" dirty="0">
              <a:latin typeface="+mn-lt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1A6E6BB-8745-2F42-9A1D-ED0146F55A9F}"/>
              </a:ext>
            </a:extLst>
          </p:cNvPr>
          <p:cNvSpPr/>
          <p:nvPr/>
        </p:nvSpPr>
        <p:spPr>
          <a:xfrm>
            <a:off x="227388" y="1890117"/>
            <a:ext cx="858234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it-IT" dirty="0"/>
          </a:p>
          <a:p>
            <a:pPr algn="ctr"/>
            <a:r>
              <a:rPr lang="de-DE" sz="2000" b="1" spc="-150" dirty="0" err="1"/>
              <a:t>Doctrinal</a:t>
            </a:r>
            <a:r>
              <a:rPr lang="de-DE" sz="2000" b="1" spc="-150" dirty="0"/>
              <a:t> Text - ICOMOS, </a:t>
            </a:r>
            <a:r>
              <a:rPr lang="de-DE" sz="2000" b="1" i="1" spc="-150" dirty="0"/>
              <a:t>PRINCIPLES CONCERNING RURAL LANDSCAPES AS HERITAGE/PRINCIPES CONCERNANT LES PAYSAGES RURAUX COMME PATRIMOINE</a:t>
            </a:r>
            <a:r>
              <a:rPr lang="de-DE" sz="2000" b="1" spc="-150" dirty="0"/>
              <a:t>, Delhi 2017</a:t>
            </a:r>
            <a:endParaRPr lang="de-DE" sz="2000" b="1" i="1" dirty="0">
              <a:solidFill>
                <a:srgbClr val="FF0000"/>
              </a:solidFill>
            </a:endParaRPr>
          </a:p>
          <a:p>
            <a:endParaRPr lang="de-DE" b="1" i="1" dirty="0">
              <a:solidFill>
                <a:srgbClr val="FF0000"/>
              </a:solidFill>
            </a:endParaRPr>
          </a:p>
          <a:p>
            <a:endParaRPr lang="de-DE" b="1" i="1" dirty="0">
              <a:solidFill>
                <a:srgbClr val="FF0000"/>
              </a:solidFill>
            </a:endParaRPr>
          </a:p>
          <a:p>
            <a:pPr algn="ctr"/>
            <a:r>
              <a:rPr lang="it-IT" b="1" dirty="0">
                <a:solidFill>
                  <a:srgbClr val="FF0000"/>
                </a:solidFill>
              </a:rPr>
              <a:t>ENGLISH, FRENCH (</a:t>
            </a:r>
            <a:r>
              <a:rPr lang="it-IT" b="1" dirty="0" err="1">
                <a:solidFill>
                  <a:srgbClr val="FF0000"/>
                </a:solidFill>
              </a:rPr>
              <a:t>original</a:t>
            </a:r>
            <a:r>
              <a:rPr lang="it-IT" b="1" dirty="0">
                <a:solidFill>
                  <a:srgbClr val="FF0000"/>
                </a:solidFill>
              </a:rPr>
              <a:t> text); </a:t>
            </a:r>
            <a:r>
              <a:rPr lang="it-IT" b="1" dirty="0" err="1">
                <a:solidFill>
                  <a:srgbClr val="FF0000"/>
                </a:solidFill>
              </a:rPr>
              <a:t>translations</a:t>
            </a:r>
            <a:r>
              <a:rPr lang="it-IT" b="1" dirty="0">
                <a:solidFill>
                  <a:srgbClr val="FF0000"/>
                </a:solidFill>
              </a:rPr>
              <a:t> in CHINESE, SPANISH, ARABIC, ITALIAN</a:t>
            </a:r>
            <a:endParaRPr lang="de-DE" b="1" i="1" dirty="0">
              <a:solidFill>
                <a:srgbClr val="FF0000"/>
              </a:solidFill>
            </a:endParaRPr>
          </a:p>
          <a:p>
            <a:endParaRPr lang="de-DE" b="1" i="1" dirty="0">
              <a:solidFill>
                <a:srgbClr val="FF0000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sz="1600" b="1" dirty="0"/>
              <a:t>Adopted by IFLA </a:t>
            </a:r>
            <a:r>
              <a:rPr lang="en-US" sz="1600" dirty="0"/>
              <a:t>at the World General Congress in Montreal - Canada (2017, October 15-16</a:t>
            </a:r>
            <a:r>
              <a:rPr lang="en-US" sz="1600" baseline="30000" dirty="0"/>
              <a:t>th</a:t>
            </a:r>
            <a:r>
              <a:rPr lang="en-US" sz="1600" dirty="0"/>
              <a:t>) </a:t>
            </a:r>
          </a:p>
          <a:p>
            <a:pPr marL="742950" lvl="1" indent="-285750">
              <a:buFontTx/>
              <a:buChar char="-"/>
            </a:pPr>
            <a:r>
              <a:rPr lang="en-US" sz="1600" b="1" dirty="0"/>
              <a:t>Endorsed at the ICOMOS General Assembly </a:t>
            </a:r>
            <a:r>
              <a:rPr lang="en-US" sz="1600" dirty="0"/>
              <a:t>in New Delhi (2017, December 11-15</a:t>
            </a:r>
            <a:r>
              <a:rPr lang="en-US" sz="1600" baseline="30000" dirty="0"/>
              <a:t>th</a:t>
            </a:r>
            <a:r>
              <a:rPr lang="en-US" sz="1600" dirty="0"/>
              <a:t> )</a:t>
            </a:r>
          </a:p>
          <a:p>
            <a:pPr lvl="1"/>
            <a:r>
              <a:rPr lang="it-IT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1484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11A6E6BB-8745-2F42-9A1D-ED0146F55A9F}"/>
              </a:ext>
            </a:extLst>
          </p:cNvPr>
          <p:cNvSpPr/>
          <p:nvPr/>
        </p:nvSpPr>
        <p:spPr>
          <a:xfrm>
            <a:off x="178130" y="561975"/>
            <a:ext cx="869143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it-IT" sz="1600" dirty="0"/>
          </a:p>
          <a:p>
            <a:pPr lvl="1"/>
            <a:r>
              <a:rPr lang="it-IT" sz="1600" dirty="0"/>
              <a:t> </a:t>
            </a:r>
          </a:p>
          <a:p>
            <a:pPr lvl="1"/>
            <a:r>
              <a:rPr lang="de-DE" sz="1600" b="1" i="1" dirty="0"/>
              <a:t>- </a:t>
            </a:r>
            <a:r>
              <a:rPr lang="de-DE" sz="1600" b="1" i="1" dirty="0" err="1"/>
              <a:t>Preamble</a:t>
            </a:r>
            <a:r>
              <a:rPr lang="de-DE" sz="1600" b="1" i="1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de-DE" sz="1600" b="1" i="1" dirty="0" err="1">
                <a:solidFill>
                  <a:schemeClr val="tx2">
                    <a:lumMod val="75000"/>
                  </a:schemeClr>
                </a:solidFill>
              </a:rPr>
              <a:t>Preambule</a:t>
            </a:r>
            <a:r>
              <a:rPr lang="de-DE" sz="16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lvl="1"/>
            <a:endParaRPr lang="de-DE" sz="1600" b="1" i="1" dirty="0">
              <a:solidFill>
                <a:schemeClr val="tx2">
                  <a:lumMod val="75000"/>
                </a:schemeClr>
              </a:solidFill>
            </a:endParaRPr>
          </a:p>
          <a:p>
            <a:pPr lvl="1"/>
            <a:r>
              <a:rPr lang="de-DE" sz="1600" i="1" dirty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de-DE" sz="1600" i="1" dirty="0"/>
              <a:t> </a:t>
            </a:r>
            <a:r>
              <a:rPr lang="de-DE" sz="1600" b="1" i="1" dirty="0" err="1"/>
              <a:t>Principles</a:t>
            </a:r>
            <a:r>
              <a:rPr lang="de-DE" sz="1600" b="1" i="1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de-DE" sz="1600" b="1" i="1" dirty="0" err="1">
                <a:solidFill>
                  <a:schemeClr val="tx2">
                    <a:lumMod val="75000"/>
                  </a:schemeClr>
                </a:solidFill>
              </a:rPr>
              <a:t>Principes</a:t>
            </a:r>
            <a:r>
              <a:rPr lang="de-DE" sz="1600" b="1" i="1" dirty="0">
                <a:solidFill>
                  <a:schemeClr val="tx2">
                    <a:lumMod val="75000"/>
                  </a:schemeClr>
                </a:solidFill>
              </a:rPr>
              <a:t>: </a:t>
            </a:r>
          </a:p>
          <a:p>
            <a:pPr marL="0" lvl="1"/>
            <a:r>
              <a:rPr lang="it-IT" sz="1600" i="1" dirty="0">
                <a:solidFill>
                  <a:schemeClr val="tx2">
                    <a:lumMod val="75000"/>
                  </a:schemeClr>
                </a:solidFill>
              </a:rPr>
              <a:t>        I.       </a:t>
            </a:r>
            <a:r>
              <a:rPr lang="it-IT" sz="1600" i="1" dirty="0" err="1"/>
              <a:t>Definitions</a:t>
            </a:r>
            <a:r>
              <a:rPr lang="it-IT" sz="1600" i="1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it-IT" sz="1600" i="1" dirty="0" err="1">
                <a:solidFill>
                  <a:schemeClr val="tx2">
                    <a:lumMod val="75000"/>
                  </a:schemeClr>
                </a:solidFill>
              </a:rPr>
              <a:t>Définitions</a:t>
            </a:r>
            <a:endParaRPr lang="it-IT" sz="1600" i="1" dirty="0">
              <a:solidFill>
                <a:schemeClr val="tx2">
                  <a:lumMod val="75000"/>
                </a:schemeClr>
              </a:solidFill>
            </a:endParaRPr>
          </a:p>
          <a:p>
            <a:pPr lvl="3" indent="-457200">
              <a:buAutoNum type="alphaUcPeriod"/>
            </a:pPr>
            <a:r>
              <a:rPr lang="it-IT" sz="1600" i="1" dirty="0" err="1"/>
              <a:t>Rural</a:t>
            </a:r>
            <a:r>
              <a:rPr lang="it-IT" sz="1600" i="1" dirty="0"/>
              <a:t> </a:t>
            </a:r>
            <a:r>
              <a:rPr lang="it-IT" sz="1600" i="1" dirty="0" err="1"/>
              <a:t>landscape</a:t>
            </a:r>
            <a:r>
              <a:rPr lang="it-IT" sz="1600" i="1" dirty="0">
                <a:solidFill>
                  <a:schemeClr val="tx2">
                    <a:lumMod val="75000"/>
                  </a:schemeClr>
                </a:solidFill>
              </a:rPr>
              <a:t>/ </a:t>
            </a:r>
            <a:r>
              <a:rPr lang="it-IT" sz="1600" i="1" dirty="0" err="1">
                <a:solidFill>
                  <a:schemeClr val="tx2">
                    <a:lumMod val="75000"/>
                  </a:schemeClr>
                </a:solidFill>
              </a:rPr>
              <a:t>Paysage</a:t>
            </a:r>
            <a:r>
              <a:rPr lang="it-IT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600" i="1" dirty="0" err="1">
                <a:solidFill>
                  <a:schemeClr val="tx2">
                    <a:lumMod val="75000"/>
                  </a:schemeClr>
                </a:solidFill>
              </a:rPr>
              <a:t>rural</a:t>
            </a:r>
            <a:endParaRPr lang="it-IT" sz="1600" i="1" dirty="0">
              <a:solidFill>
                <a:schemeClr val="tx2">
                  <a:lumMod val="75000"/>
                </a:schemeClr>
              </a:solidFill>
            </a:endParaRPr>
          </a:p>
          <a:p>
            <a:pPr lvl="3" indent="-457200">
              <a:buAutoNum type="alphaUcPeriod"/>
            </a:pPr>
            <a:r>
              <a:rPr lang="it-IT" sz="1600" i="1" dirty="0" err="1"/>
              <a:t>Rural</a:t>
            </a:r>
            <a:r>
              <a:rPr lang="it-IT" sz="1600" i="1" dirty="0"/>
              <a:t> </a:t>
            </a:r>
            <a:r>
              <a:rPr lang="it-IT" sz="1600" i="1" dirty="0" err="1"/>
              <a:t>landscape</a:t>
            </a:r>
            <a:r>
              <a:rPr lang="it-IT" sz="1600" i="1" dirty="0"/>
              <a:t> </a:t>
            </a:r>
            <a:r>
              <a:rPr lang="it-IT" sz="1600" i="1" dirty="0" err="1"/>
              <a:t>as</a:t>
            </a:r>
            <a:r>
              <a:rPr lang="it-IT" sz="1600" i="1" dirty="0"/>
              <a:t> </a:t>
            </a:r>
            <a:r>
              <a:rPr lang="it-IT" sz="1600" i="1" dirty="0" err="1"/>
              <a:t>heritage</a:t>
            </a:r>
            <a:r>
              <a:rPr lang="it-IT" sz="1600" i="1" dirty="0">
                <a:solidFill>
                  <a:schemeClr val="tx2">
                    <a:lumMod val="75000"/>
                  </a:schemeClr>
                </a:solidFill>
              </a:rPr>
              <a:t>/ </a:t>
            </a:r>
            <a:r>
              <a:rPr lang="de-DE" sz="1600" i="1" dirty="0" err="1">
                <a:solidFill>
                  <a:schemeClr val="tx2">
                    <a:lumMod val="75000"/>
                  </a:schemeClr>
                </a:solidFill>
              </a:rPr>
              <a:t>Paysage</a:t>
            </a:r>
            <a:r>
              <a:rPr lang="de-DE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i="1" dirty="0" err="1">
                <a:solidFill>
                  <a:schemeClr val="tx2">
                    <a:lumMod val="75000"/>
                  </a:schemeClr>
                </a:solidFill>
              </a:rPr>
              <a:t>ruraux</a:t>
            </a:r>
            <a:r>
              <a:rPr lang="de-DE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i="1" dirty="0" err="1">
                <a:solidFill>
                  <a:schemeClr val="tx2">
                    <a:lumMod val="75000"/>
                  </a:schemeClr>
                </a:solidFill>
              </a:rPr>
              <a:t>comme</a:t>
            </a:r>
            <a:r>
              <a:rPr lang="de-DE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1600" i="1" dirty="0" err="1">
                <a:solidFill>
                  <a:schemeClr val="tx2">
                    <a:lumMod val="75000"/>
                  </a:schemeClr>
                </a:solidFill>
              </a:rPr>
              <a:t>patrimoine</a:t>
            </a:r>
            <a:endParaRPr lang="it-IT" sz="1600" i="1" dirty="0">
              <a:solidFill>
                <a:schemeClr val="tx2">
                  <a:lumMod val="75000"/>
                </a:schemeClr>
              </a:solidFill>
            </a:endParaRPr>
          </a:p>
          <a:p>
            <a:pPr lvl="3" indent="-457200">
              <a:buAutoNum type="alphaUcPeriod"/>
            </a:pPr>
            <a:r>
              <a:rPr lang="it-IT" sz="1600" i="1" dirty="0" err="1"/>
              <a:t>Importance</a:t>
            </a:r>
            <a:r>
              <a:rPr lang="it-IT" sz="1600" i="1" dirty="0"/>
              <a:t>/</a:t>
            </a:r>
            <a:r>
              <a:rPr lang="it-IT" sz="1600" i="1" dirty="0" err="1"/>
              <a:t>Importance</a:t>
            </a:r>
            <a:endParaRPr lang="it-IT" sz="1600" i="1" dirty="0"/>
          </a:p>
          <a:p>
            <a:pPr lvl="3" indent="-457200">
              <a:buAutoNum type="alphaUcPeriod"/>
            </a:pPr>
            <a:r>
              <a:rPr lang="it-IT" sz="1600" i="1" dirty="0" err="1"/>
              <a:t>Threats</a:t>
            </a:r>
            <a:r>
              <a:rPr lang="it-IT" sz="1600" i="1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it-IT" sz="1600" i="1" dirty="0" err="1">
                <a:solidFill>
                  <a:schemeClr val="tx2">
                    <a:lumMod val="75000"/>
                  </a:schemeClr>
                </a:solidFill>
              </a:rPr>
              <a:t>Menaces</a:t>
            </a:r>
            <a:endParaRPr lang="it-IT" sz="1600" i="1" dirty="0">
              <a:solidFill>
                <a:schemeClr val="tx2">
                  <a:lumMod val="75000"/>
                </a:schemeClr>
              </a:solidFill>
            </a:endParaRPr>
          </a:p>
          <a:p>
            <a:pPr lvl="3" indent="-457200">
              <a:buAutoNum type="alphaUcPeriod"/>
            </a:pPr>
            <a:r>
              <a:rPr lang="it-IT" sz="1600" i="1" dirty="0" err="1"/>
              <a:t>Challenges</a:t>
            </a:r>
            <a:r>
              <a:rPr lang="it-IT" sz="1600" i="1" dirty="0">
                <a:solidFill>
                  <a:schemeClr val="tx2">
                    <a:lumMod val="75000"/>
                  </a:schemeClr>
                </a:solidFill>
              </a:rPr>
              <a:t>/ </a:t>
            </a:r>
            <a:r>
              <a:rPr lang="it-IT" sz="1600" i="1" dirty="0" err="1">
                <a:solidFill>
                  <a:schemeClr val="tx2">
                    <a:lumMod val="75000"/>
                  </a:schemeClr>
                </a:solidFill>
              </a:rPr>
              <a:t>Defis</a:t>
            </a:r>
            <a:endParaRPr lang="it-IT" sz="1600" i="1" dirty="0">
              <a:solidFill>
                <a:schemeClr val="tx2">
                  <a:lumMod val="75000"/>
                </a:schemeClr>
              </a:solidFill>
            </a:endParaRPr>
          </a:p>
          <a:p>
            <a:pPr lvl="3" indent="-457200">
              <a:buAutoNum type="alphaUcPeriod"/>
            </a:pPr>
            <a:r>
              <a:rPr lang="it-IT" sz="1600" i="1" dirty="0"/>
              <a:t>Benefits</a:t>
            </a:r>
            <a:r>
              <a:rPr lang="it-IT" sz="1600" i="1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it-IT" sz="1600" i="1" dirty="0" err="1">
                <a:solidFill>
                  <a:schemeClr val="tx2">
                    <a:lumMod val="75000"/>
                  </a:schemeClr>
                </a:solidFill>
              </a:rPr>
              <a:t>Avantages</a:t>
            </a:r>
            <a:endParaRPr lang="it-IT" sz="1600" i="1" dirty="0">
              <a:solidFill>
                <a:schemeClr val="tx2">
                  <a:lumMod val="75000"/>
                </a:schemeClr>
              </a:solidFill>
            </a:endParaRPr>
          </a:p>
          <a:p>
            <a:pPr lvl="3" indent="-457200">
              <a:buAutoNum type="alphaUcPeriod"/>
            </a:pPr>
            <a:r>
              <a:rPr lang="it-IT" sz="1600" i="1" dirty="0" err="1"/>
              <a:t>Sustainability</a:t>
            </a:r>
            <a:r>
              <a:rPr lang="it-IT" sz="1600" i="1" dirty="0"/>
              <a:t> of </a:t>
            </a:r>
            <a:r>
              <a:rPr lang="it-IT" sz="1600" i="1" dirty="0" err="1"/>
              <a:t>rural</a:t>
            </a:r>
            <a:r>
              <a:rPr lang="it-IT" sz="1600" i="1" dirty="0"/>
              <a:t> </a:t>
            </a:r>
            <a:r>
              <a:rPr lang="it-IT" sz="1600" i="1" dirty="0" err="1"/>
              <a:t>landscapes</a:t>
            </a:r>
            <a:r>
              <a:rPr lang="it-IT" sz="1600" i="1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it-IT" sz="1600" i="1" dirty="0" err="1">
                <a:solidFill>
                  <a:schemeClr val="tx2">
                    <a:lumMod val="75000"/>
                  </a:schemeClr>
                </a:solidFill>
              </a:rPr>
              <a:t>Durabilite</a:t>
            </a:r>
            <a:r>
              <a:rPr lang="it-IT" sz="1600" i="1" dirty="0">
                <a:solidFill>
                  <a:schemeClr val="tx2">
                    <a:lumMod val="75000"/>
                  </a:schemeClr>
                </a:solidFill>
              </a:rPr>
              <a:t>’ </a:t>
            </a:r>
            <a:r>
              <a:rPr lang="it-IT" sz="1600" i="1" dirty="0" err="1">
                <a:solidFill>
                  <a:schemeClr val="tx2">
                    <a:lumMod val="75000"/>
                  </a:schemeClr>
                </a:solidFill>
              </a:rPr>
              <a:t>des</a:t>
            </a:r>
            <a:r>
              <a:rPr lang="it-IT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600" i="1" dirty="0" err="1">
                <a:solidFill>
                  <a:schemeClr val="tx2">
                    <a:lumMod val="75000"/>
                  </a:schemeClr>
                </a:solidFill>
              </a:rPr>
              <a:t>paysages</a:t>
            </a:r>
            <a:r>
              <a:rPr lang="it-IT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1600" i="1" dirty="0" err="1">
                <a:solidFill>
                  <a:schemeClr val="tx2">
                    <a:lumMod val="75000"/>
                  </a:schemeClr>
                </a:solidFill>
              </a:rPr>
              <a:t>ruraux</a:t>
            </a:r>
            <a:endParaRPr lang="it-IT" sz="1600" i="1" dirty="0">
              <a:solidFill>
                <a:schemeClr val="tx2">
                  <a:lumMod val="75000"/>
                </a:schemeClr>
              </a:solidFill>
            </a:endParaRPr>
          </a:p>
          <a:p>
            <a:pPr marL="971550" lvl="1" indent="-514350">
              <a:buAutoNum type="romanUcPeriod" startAt="2"/>
            </a:pPr>
            <a:endParaRPr lang="en-US" sz="1600" i="1" dirty="0"/>
          </a:p>
          <a:p>
            <a:pPr marL="971550" lvl="1" indent="-514350">
              <a:buAutoNum type="romanUcPeriod" startAt="2"/>
            </a:pPr>
            <a:r>
              <a:rPr lang="en-US" sz="1600" i="1" dirty="0"/>
              <a:t>Action criteria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/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Critères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d'action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1257300" lvl="2" indent="-342900">
              <a:buAutoNum type="arabicPeriod"/>
            </a:pPr>
            <a:r>
              <a:rPr lang="en-US" sz="1600" i="1" dirty="0"/>
              <a:t>Understand rural landscapes and their heritage values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Comprendre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les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paysage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ruraux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et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leur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valeurs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patrimoniales</a:t>
            </a:r>
            <a:endParaRPr lang="en-US" sz="1600" i="1" dirty="0">
              <a:solidFill>
                <a:schemeClr val="tx2">
                  <a:lumMod val="75000"/>
                </a:schemeClr>
              </a:solidFill>
            </a:endParaRPr>
          </a:p>
          <a:p>
            <a:pPr marL="1257300" lvl="2" indent="-342900">
              <a:buAutoNum type="arabicPeriod"/>
            </a:pPr>
            <a:r>
              <a:rPr lang="en-US" sz="1600" i="1" dirty="0"/>
              <a:t>Protect rural landscapes and their heritage values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Proteger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les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paysages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ruraux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et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leur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valeurs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patrimoniales</a:t>
            </a:r>
            <a:endParaRPr lang="en-US" sz="1600" i="1" dirty="0">
              <a:solidFill>
                <a:schemeClr val="tx2">
                  <a:lumMod val="75000"/>
                </a:schemeClr>
              </a:solidFill>
            </a:endParaRPr>
          </a:p>
          <a:p>
            <a:pPr marL="1257300" lvl="2" indent="-342900">
              <a:buAutoNum type="arabicPeriod"/>
            </a:pPr>
            <a:r>
              <a:rPr lang="en-US" sz="1600" i="1" dirty="0"/>
              <a:t> Sustainably manage rural landscapes and their heritage values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Gerer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durablement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les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paysages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ruraux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et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leur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valeurs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patrimoniales</a:t>
            </a:r>
            <a:endParaRPr lang="en-US" sz="1600" i="1" dirty="0">
              <a:solidFill>
                <a:schemeClr val="tx2">
                  <a:lumMod val="75000"/>
                </a:schemeClr>
              </a:solidFill>
            </a:endParaRPr>
          </a:p>
          <a:p>
            <a:pPr marL="1257300" lvl="2" indent="-342900">
              <a:buAutoNum type="arabicPeriod"/>
            </a:pPr>
            <a:r>
              <a:rPr lang="en-US" sz="1600" i="1" dirty="0"/>
              <a:t>Communicate and transmit the heritage and values of rural landscapes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/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Communiquer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et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transmettre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le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patrimoine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et les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valeurs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des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paysages</a:t>
            </a:r>
            <a:r>
              <a:rPr lang="en-US" sz="1600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600" i="1" dirty="0" err="1">
                <a:solidFill>
                  <a:schemeClr val="tx2">
                    <a:lumMod val="75000"/>
                  </a:schemeClr>
                </a:solidFill>
              </a:rPr>
              <a:t>ruraux</a:t>
            </a:r>
            <a:r>
              <a:rPr lang="de-DE" sz="1600" b="1" i="1" dirty="0">
                <a:solidFill>
                  <a:schemeClr val="tx2">
                    <a:lumMod val="75000"/>
                  </a:schemeClr>
                </a:solidFill>
              </a:rPr>
              <a:t>»</a:t>
            </a:r>
          </a:p>
          <a:p>
            <a:pPr marL="914400" lvl="3"/>
            <a:endParaRPr lang="it-IT" sz="16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3223EAED-C696-494F-B135-5991E8D49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21" y="139166"/>
            <a:ext cx="8855479" cy="810860"/>
          </a:xfrm>
        </p:spPr>
        <p:txBody>
          <a:bodyPr>
            <a:noAutofit/>
          </a:bodyPr>
          <a:lstStyle/>
          <a:p>
            <a:r>
              <a:rPr lang="de-DE" sz="2000" spc="-150" dirty="0" err="1">
                <a:latin typeface="+mn-lt"/>
              </a:rPr>
              <a:t>Doctrinal</a:t>
            </a:r>
            <a:r>
              <a:rPr lang="de-DE" sz="2000" spc="-150" dirty="0">
                <a:latin typeface="+mn-lt"/>
              </a:rPr>
              <a:t> Text - ICOMOS, Delhi 2017- </a:t>
            </a:r>
            <a:r>
              <a:rPr lang="de-DE" sz="2000" i="1" spc="-150" dirty="0">
                <a:latin typeface="+mn-lt"/>
              </a:rPr>
              <a:t>PRINCIPLES</a:t>
            </a:r>
            <a:r>
              <a:rPr lang="de-DE" sz="2000" spc="-150" dirty="0">
                <a:latin typeface="+mn-lt"/>
              </a:rPr>
              <a:t> </a:t>
            </a:r>
            <a:r>
              <a:rPr lang="de-DE" sz="2000" i="1" spc="-150" dirty="0">
                <a:latin typeface="+mn-lt"/>
              </a:rPr>
              <a:t>CONCERNING RURAL LANDSCAPES AS HERITAGE/PRINCIPES CONCERNANT LES PAYSAGES RURAUX COMME PATRIMOINE  - </a:t>
            </a:r>
            <a:r>
              <a:rPr lang="de-DE" sz="2000" spc="-15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INDEX</a:t>
            </a:r>
            <a:endParaRPr lang="it-IT" sz="2000" spc="-150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lt"/>
            </a:endParaRPr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5DAEB09F-C8AB-6E40-8B42-EF26BD01D87A}"/>
              </a:ext>
            </a:extLst>
          </p:cNvPr>
          <p:cNvSpPr/>
          <p:nvPr/>
        </p:nvSpPr>
        <p:spPr>
          <a:xfrm>
            <a:off x="96107" y="1111980"/>
            <a:ext cx="8855480" cy="5191619"/>
          </a:xfrm>
          <a:prstGeom prst="roundRect">
            <a:avLst/>
          </a:prstGeom>
          <a:gradFill>
            <a:gsLst>
              <a:gs pos="0">
                <a:srgbClr val="92D050">
                  <a:alpha val="40000"/>
                </a:srgbClr>
              </a:gs>
              <a:gs pos="100000">
                <a:srgbClr val="92D050">
                  <a:alpha val="10000"/>
                </a:srgbClr>
              </a:gs>
            </a:gsLst>
            <a:lin ang="16200000" scaled="0"/>
          </a:gradFill>
          <a:ln w="25400">
            <a:solidFill>
              <a:srgbClr val="5A724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30659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4FE272A6-E53D-3840-B332-07899EE69666}"/>
              </a:ext>
            </a:extLst>
          </p:cNvPr>
          <p:cNvSpPr/>
          <p:nvPr/>
        </p:nvSpPr>
        <p:spPr>
          <a:xfrm>
            <a:off x="121444" y="1182420"/>
            <a:ext cx="8901112" cy="4978273"/>
          </a:xfrm>
          <a:prstGeom prst="roundRect">
            <a:avLst/>
          </a:prstGeom>
          <a:gradFill>
            <a:gsLst>
              <a:gs pos="0">
                <a:srgbClr val="92D050">
                  <a:alpha val="40000"/>
                </a:srgbClr>
              </a:gs>
              <a:gs pos="100000">
                <a:srgbClr val="92D050">
                  <a:alpha val="10000"/>
                </a:srgbClr>
              </a:gs>
            </a:gsLst>
            <a:lin ang="16200000" scaled="0"/>
          </a:gradFill>
          <a:ln w="25400">
            <a:solidFill>
              <a:srgbClr val="5A724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2FD1AE2-2DF7-9D49-8C31-DC27AC54C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21" y="139166"/>
            <a:ext cx="8855479" cy="810860"/>
          </a:xfrm>
        </p:spPr>
        <p:txBody>
          <a:bodyPr>
            <a:noAutofit/>
          </a:bodyPr>
          <a:lstStyle/>
          <a:p>
            <a:r>
              <a:rPr lang="de-DE" sz="2000" spc="-150" dirty="0" err="1">
                <a:latin typeface="+mn-lt"/>
              </a:rPr>
              <a:t>Doctrinal</a:t>
            </a:r>
            <a:r>
              <a:rPr lang="de-DE" sz="2000" spc="-150" dirty="0">
                <a:latin typeface="+mn-lt"/>
              </a:rPr>
              <a:t> Text - ICOMOS, Delhi 2017- </a:t>
            </a:r>
            <a:r>
              <a:rPr lang="de-DE" sz="2000" i="1" spc="-150" dirty="0">
                <a:latin typeface="+mn-lt"/>
              </a:rPr>
              <a:t>PRINCIPLES</a:t>
            </a:r>
            <a:r>
              <a:rPr lang="de-DE" sz="2000" spc="-150" dirty="0">
                <a:latin typeface="+mn-lt"/>
              </a:rPr>
              <a:t> </a:t>
            </a:r>
            <a:r>
              <a:rPr lang="de-DE" sz="2000" i="1" spc="-150" dirty="0">
                <a:latin typeface="+mn-lt"/>
              </a:rPr>
              <a:t>CONCERNING RURAL LANDSCAPES AS HERITAGE/PRINCIPES CONCERNANT LES PAYSAGES RURAUX COMME PATRIMOINE - </a:t>
            </a:r>
            <a:r>
              <a:rPr lang="it-IT" sz="2000" spc="-15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DEFINITIONS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559D8F4-61D1-E247-A35F-DB0D4E059BB7}"/>
              </a:ext>
            </a:extLst>
          </p:cNvPr>
          <p:cNvSpPr/>
          <p:nvPr/>
        </p:nvSpPr>
        <p:spPr>
          <a:xfrm>
            <a:off x="485584" y="1255510"/>
            <a:ext cx="8290281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>
                <a:ea typeface="Times New Roman" panose="02020603050405020304" pitchFamily="18" charset="0"/>
                <a:cs typeface="Calibri" panose="020F0502020204030204" pitchFamily="34" charset="0"/>
              </a:rPr>
              <a:t>A. </a:t>
            </a:r>
            <a:r>
              <a:rPr lang="it-IT" sz="1400" b="1" dirty="0" err="1">
                <a:ea typeface="Times New Roman" panose="02020603050405020304" pitchFamily="18" charset="0"/>
                <a:cs typeface="Calibri" panose="020F0502020204030204" pitchFamily="34" charset="0"/>
              </a:rPr>
              <a:t>Rural</a:t>
            </a:r>
            <a:r>
              <a:rPr lang="it-IT" sz="1400" b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b="1" dirty="0" err="1">
                <a:ea typeface="Times New Roman" panose="02020603050405020304" pitchFamily="18" charset="0"/>
                <a:cs typeface="Calibri" panose="020F0502020204030204" pitchFamily="34" charset="0"/>
              </a:rPr>
              <a:t>Landscape</a:t>
            </a:r>
            <a:r>
              <a:rPr lang="it-IT" sz="1400" b="1" dirty="0">
                <a:ea typeface="Times New Roman" panose="02020603050405020304" pitchFamily="18" charset="0"/>
                <a:cs typeface="Calibri" panose="020F0502020204030204" pitchFamily="34" charset="0"/>
              </a:rPr>
              <a:t>/</a:t>
            </a:r>
            <a:r>
              <a:rPr lang="it-IT" sz="1400" dirty="0"/>
              <a:t> </a:t>
            </a:r>
            <a:r>
              <a:rPr lang="it-IT" sz="1400" b="1" dirty="0" err="1">
                <a:solidFill>
                  <a:srgbClr val="728FA5"/>
                </a:solidFill>
              </a:rPr>
              <a:t>Paysage</a:t>
            </a:r>
            <a:r>
              <a:rPr lang="it-IT" sz="1400" b="1" dirty="0">
                <a:solidFill>
                  <a:srgbClr val="728FA5"/>
                </a:solidFill>
              </a:rPr>
              <a:t> </a:t>
            </a:r>
            <a:r>
              <a:rPr lang="it-IT" sz="1400" b="1" dirty="0" err="1">
                <a:solidFill>
                  <a:srgbClr val="728FA5"/>
                </a:solidFill>
              </a:rPr>
              <a:t>rural</a:t>
            </a:r>
            <a:r>
              <a:rPr lang="it-IT" sz="1400" b="1" dirty="0">
                <a:solidFill>
                  <a:srgbClr val="728FA5"/>
                </a:solidFill>
              </a:rPr>
              <a:t> </a:t>
            </a:r>
            <a:r>
              <a:rPr lang="it-IT" sz="1400" b="1" dirty="0"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  <a:r>
              <a:rPr lang="it-IT" sz="1400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br>
              <a:rPr lang="it-IT" sz="1400" dirty="0"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400" dirty="0">
                <a:ea typeface="Times New Roman" panose="02020603050405020304" pitchFamily="18" charset="0"/>
                <a:cs typeface="Calibri" panose="020F0502020204030204" pitchFamily="34" charset="0"/>
              </a:rPr>
              <a:t>«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For the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purpose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of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this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document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rural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landscapes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are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terrestrial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aquatic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areas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co-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produced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by </a:t>
            </a:r>
            <a:r>
              <a:rPr lang="it-IT" sz="1400" b="1" i="1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human-nature </a:t>
            </a:r>
            <a:r>
              <a:rPr lang="it-IT" sz="1400" b="1" i="1" dirty="0" err="1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interaction</a:t>
            </a:r>
            <a:r>
              <a:rPr lang="it-IT" sz="1400" b="1" i="1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used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for the production of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food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other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renewable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natural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resources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, via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agriculture</a:t>
            </a:r>
            <a:r>
              <a:rPr lang="it-IT" sz="1400" b="1" i="1" dirty="0"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animal</a:t>
            </a:r>
            <a:r>
              <a:rPr lang="it-IT" sz="1400" b="1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husbandry</a:t>
            </a:r>
            <a:r>
              <a:rPr lang="it-IT" sz="1400" b="1" i="1" dirty="0"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pastoralism</a:t>
            </a:r>
            <a:r>
              <a:rPr lang="it-IT" sz="1400" b="1" i="1" dirty="0"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fishing</a:t>
            </a:r>
            <a:r>
              <a:rPr lang="it-IT" sz="1400" b="1" i="1" dirty="0"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aquaculture</a:t>
            </a:r>
            <a:r>
              <a:rPr lang="it-IT" sz="1400" b="1" i="1" dirty="0"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forestry</a:t>
            </a:r>
            <a:r>
              <a:rPr lang="it-IT" sz="1400" b="1" i="1" dirty="0">
                <a:ea typeface="Times New Roman" panose="02020603050405020304" pitchFamily="18" charset="0"/>
                <a:cs typeface="Calibri" panose="020F0502020204030204" pitchFamily="34" charset="0"/>
              </a:rPr>
              <a:t>, wild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food</a:t>
            </a:r>
            <a:r>
              <a:rPr lang="it-IT" sz="1400" b="1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gathering</a:t>
            </a:r>
            <a:r>
              <a:rPr lang="it-IT" sz="1400" b="1" i="1" dirty="0"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hunting</a:t>
            </a:r>
            <a:r>
              <a:rPr lang="it-IT" sz="1400" b="1" i="1" dirty="0">
                <a:ea typeface="Times New Roman" panose="02020603050405020304" pitchFamily="18" charset="0"/>
                <a:cs typeface="Calibri" panose="020F0502020204030204" pitchFamily="34" charset="0"/>
              </a:rPr>
              <a:t>, and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extraction</a:t>
            </a:r>
            <a:r>
              <a:rPr lang="it-IT" sz="1400" b="1" i="1" dirty="0">
                <a:ea typeface="Times New Roman" panose="02020603050405020304" pitchFamily="18" charset="0"/>
                <a:cs typeface="Calibri" panose="020F0502020204030204" pitchFamily="34" charset="0"/>
              </a:rPr>
              <a:t> of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other</a:t>
            </a:r>
            <a:r>
              <a:rPr lang="it-IT" sz="1400" b="1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b="1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resources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such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as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salt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.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Rural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landscapes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are </a:t>
            </a:r>
            <a:r>
              <a:rPr lang="it-IT" sz="1400" b="1" i="1" dirty="0" err="1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multifunctional</a:t>
            </a:r>
            <a:r>
              <a:rPr lang="it-IT" sz="1400" b="1" i="1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b="1" i="1" dirty="0" err="1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resources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. At the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same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time, </a:t>
            </a:r>
            <a:r>
              <a:rPr lang="it-IT" sz="1400" b="1" i="1" dirty="0" err="1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all</a:t>
            </a:r>
            <a:r>
              <a:rPr lang="it-IT" sz="1400" b="1" i="1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b="1" i="1" dirty="0" err="1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rural</a:t>
            </a:r>
            <a:r>
              <a:rPr lang="it-IT" sz="1400" b="1" i="1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b="1" i="1" dirty="0" err="1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areas</a:t>
            </a:r>
            <a:r>
              <a:rPr lang="it-IT" sz="1400" b="1" i="1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have</a:t>
            </a:r>
            <a:r>
              <a:rPr lang="it-IT" sz="1400" i="1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b="1" i="1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cultural </a:t>
            </a:r>
            <a:r>
              <a:rPr lang="it-IT" sz="1400" b="1" i="1" dirty="0" err="1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meanings</a:t>
            </a:r>
            <a:r>
              <a:rPr lang="it-IT" sz="1400" b="1" i="1" dirty="0">
                <a:solidFill>
                  <a:srgbClr val="FF0000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attributed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to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them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by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people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communities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: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all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rural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areas</a:t>
            </a:r>
            <a:r>
              <a:rPr lang="it-IT" sz="1400" i="1" dirty="0">
                <a:ea typeface="Times New Roman" panose="02020603050405020304" pitchFamily="18" charset="0"/>
                <a:cs typeface="Calibri" panose="020F0502020204030204" pitchFamily="34" charset="0"/>
              </a:rPr>
              <a:t> are </a:t>
            </a:r>
            <a:r>
              <a:rPr lang="it-IT" sz="1400" i="1" dirty="0" err="1">
                <a:ea typeface="Times New Roman" panose="02020603050405020304" pitchFamily="18" charset="0"/>
                <a:cs typeface="Calibri" panose="020F0502020204030204" pitchFamily="34" charset="0"/>
              </a:rPr>
              <a:t>landscapes</a:t>
            </a:r>
            <a:r>
              <a:rPr lang="it-IT" sz="1400" b="1" dirty="0">
                <a:ea typeface="Times New Roman" panose="02020603050405020304" pitchFamily="18" charset="0"/>
                <a:cs typeface="Calibri" panose="020F0502020204030204" pitchFamily="34" charset="0"/>
              </a:rPr>
              <a:t>.» […] /</a:t>
            </a:r>
            <a:r>
              <a:rPr lang="it-IT" sz="1400" dirty="0"/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Aux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fins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du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présent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document</a:t>
            </a:r>
            <a:r>
              <a:rPr lang="it-IT" sz="1400" i="1" dirty="0">
                <a:solidFill>
                  <a:srgbClr val="728FA5"/>
                </a:solidFill>
              </a:rPr>
              <a:t>, </a:t>
            </a:r>
            <a:r>
              <a:rPr lang="it-IT" sz="1400" i="1" dirty="0" err="1">
                <a:solidFill>
                  <a:srgbClr val="728FA5"/>
                </a:solidFill>
              </a:rPr>
              <a:t>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paysages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ruraux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sont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des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espaces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terrestres</a:t>
            </a:r>
            <a:r>
              <a:rPr lang="it-IT" sz="1400" i="1" dirty="0">
                <a:solidFill>
                  <a:srgbClr val="728FA5"/>
                </a:solidFill>
              </a:rPr>
              <a:t> et </a:t>
            </a:r>
            <a:r>
              <a:rPr lang="it-IT" sz="1400" i="1" dirty="0" err="1">
                <a:solidFill>
                  <a:srgbClr val="728FA5"/>
                </a:solidFill>
              </a:rPr>
              <a:t>aquatiques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coproduits</a:t>
            </a:r>
            <a:r>
              <a:rPr lang="it-IT" sz="1400" i="1" dirty="0">
                <a:solidFill>
                  <a:srgbClr val="728FA5"/>
                </a:solidFill>
              </a:rPr>
              <a:t> par </a:t>
            </a:r>
            <a:r>
              <a:rPr lang="it-IT" sz="1400" b="1" i="1" dirty="0">
                <a:solidFill>
                  <a:srgbClr val="728FA5"/>
                </a:solidFill>
              </a:rPr>
              <a:t>l’</a:t>
            </a:r>
            <a:r>
              <a:rPr lang="it-IT" sz="1400" b="1" i="1" dirty="0" err="1">
                <a:solidFill>
                  <a:srgbClr val="728FA5"/>
                </a:solidFill>
              </a:rPr>
              <a:t>interaction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homme</a:t>
            </a:r>
            <a:r>
              <a:rPr lang="it-IT" sz="1400" b="1" i="1" dirty="0">
                <a:solidFill>
                  <a:srgbClr val="728FA5"/>
                </a:solidFill>
              </a:rPr>
              <a:t>-nature</a:t>
            </a:r>
            <a:r>
              <a:rPr lang="it-IT" sz="1400" i="1" dirty="0">
                <a:solidFill>
                  <a:srgbClr val="728FA5"/>
                </a:solidFill>
              </a:rPr>
              <a:t>, </a:t>
            </a:r>
            <a:r>
              <a:rPr lang="it-IT" sz="1400" i="1" dirty="0" err="1">
                <a:solidFill>
                  <a:srgbClr val="728FA5"/>
                </a:solidFill>
              </a:rPr>
              <a:t>utilisés</a:t>
            </a:r>
            <a:r>
              <a:rPr lang="it-IT" sz="1400" i="1" dirty="0">
                <a:solidFill>
                  <a:srgbClr val="728FA5"/>
                </a:solidFill>
              </a:rPr>
              <a:t> pour la production d’</a:t>
            </a:r>
            <a:r>
              <a:rPr lang="it-IT" sz="1400" i="1" dirty="0" err="1">
                <a:solidFill>
                  <a:srgbClr val="728FA5"/>
                </a:solidFill>
              </a:rPr>
              <a:t>aliments</a:t>
            </a:r>
            <a:r>
              <a:rPr lang="it-IT" sz="1400" i="1" dirty="0">
                <a:solidFill>
                  <a:srgbClr val="728FA5"/>
                </a:solidFill>
              </a:rPr>
              <a:t> et d’</a:t>
            </a:r>
            <a:r>
              <a:rPr lang="it-IT" sz="1400" i="1" dirty="0" err="1">
                <a:solidFill>
                  <a:srgbClr val="728FA5"/>
                </a:solidFill>
              </a:rPr>
              <a:t>autres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ressources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naturelles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renouvelables</a:t>
            </a:r>
            <a:r>
              <a:rPr lang="it-IT" sz="1400" i="1" dirty="0">
                <a:solidFill>
                  <a:srgbClr val="728FA5"/>
                </a:solidFill>
              </a:rPr>
              <a:t>, par l’</a:t>
            </a:r>
            <a:r>
              <a:rPr lang="it-IT" sz="1400" i="1" dirty="0" err="1">
                <a:solidFill>
                  <a:srgbClr val="728FA5"/>
                </a:solidFill>
              </a:rPr>
              <a:t>agriculture</a:t>
            </a:r>
            <a:r>
              <a:rPr lang="it-IT" sz="1400" i="1" dirty="0">
                <a:solidFill>
                  <a:srgbClr val="728FA5"/>
                </a:solidFill>
              </a:rPr>
              <a:t>, l’</a:t>
            </a:r>
            <a:r>
              <a:rPr lang="it-IT" sz="1400" i="1" dirty="0" err="1">
                <a:solidFill>
                  <a:srgbClr val="728FA5"/>
                </a:solidFill>
              </a:rPr>
              <a:t>élevage</a:t>
            </a:r>
            <a:r>
              <a:rPr lang="it-IT" sz="1400" i="1" dirty="0">
                <a:solidFill>
                  <a:srgbClr val="728FA5"/>
                </a:solidFill>
              </a:rPr>
              <a:t> et le </a:t>
            </a:r>
            <a:r>
              <a:rPr lang="it-IT" sz="1400" i="1" dirty="0" err="1">
                <a:solidFill>
                  <a:srgbClr val="728FA5"/>
                </a:solidFill>
              </a:rPr>
              <a:t>pastoralisme</a:t>
            </a:r>
            <a:r>
              <a:rPr lang="it-IT" sz="1400" i="1" dirty="0">
                <a:solidFill>
                  <a:srgbClr val="728FA5"/>
                </a:solidFill>
              </a:rPr>
              <a:t>, la </a:t>
            </a:r>
            <a:r>
              <a:rPr lang="it-IT" sz="1400" i="1" dirty="0" err="1">
                <a:solidFill>
                  <a:srgbClr val="728FA5"/>
                </a:solidFill>
              </a:rPr>
              <a:t>pêche</a:t>
            </a:r>
            <a:r>
              <a:rPr lang="it-IT" sz="1400" i="1" dirty="0">
                <a:solidFill>
                  <a:srgbClr val="728FA5"/>
                </a:solidFill>
              </a:rPr>
              <a:t> et l’</a:t>
            </a:r>
            <a:r>
              <a:rPr lang="it-IT" sz="1400" i="1" dirty="0" err="1">
                <a:solidFill>
                  <a:srgbClr val="728FA5"/>
                </a:solidFill>
              </a:rPr>
              <a:t>aquaculture</a:t>
            </a:r>
            <a:r>
              <a:rPr lang="it-IT" sz="1400" i="1" dirty="0">
                <a:solidFill>
                  <a:srgbClr val="728FA5"/>
                </a:solidFill>
              </a:rPr>
              <a:t>, l’</a:t>
            </a:r>
            <a:r>
              <a:rPr lang="it-IT" sz="1400" i="1" dirty="0" err="1">
                <a:solidFill>
                  <a:srgbClr val="728FA5"/>
                </a:solidFill>
              </a:rPr>
              <a:t>exploitation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forestière</a:t>
            </a:r>
            <a:r>
              <a:rPr lang="it-IT" sz="1400" i="1" dirty="0">
                <a:solidFill>
                  <a:srgbClr val="728FA5"/>
                </a:solidFill>
              </a:rPr>
              <a:t>, la </a:t>
            </a:r>
            <a:r>
              <a:rPr lang="it-IT" sz="1400" i="1" dirty="0" err="1">
                <a:solidFill>
                  <a:srgbClr val="728FA5"/>
                </a:solidFill>
              </a:rPr>
              <a:t>chasse</a:t>
            </a:r>
            <a:r>
              <a:rPr lang="it-IT" sz="1400" i="1" dirty="0">
                <a:solidFill>
                  <a:srgbClr val="728FA5"/>
                </a:solidFill>
              </a:rPr>
              <a:t> et la </a:t>
            </a:r>
            <a:r>
              <a:rPr lang="it-IT" sz="1400" i="1" dirty="0" err="1">
                <a:solidFill>
                  <a:srgbClr val="728FA5"/>
                </a:solidFill>
              </a:rPr>
              <a:t>cueillette</a:t>
            </a:r>
            <a:r>
              <a:rPr lang="it-IT" sz="1400" i="1" dirty="0">
                <a:solidFill>
                  <a:srgbClr val="728FA5"/>
                </a:solidFill>
              </a:rPr>
              <a:t>, </a:t>
            </a:r>
            <a:r>
              <a:rPr lang="it-IT" sz="1400" i="1" dirty="0" err="1">
                <a:solidFill>
                  <a:srgbClr val="728FA5"/>
                </a:solidFill>
              </a:rPr>
              <a:t>ainsi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que</a:t>
            </a:r>
            <a:r>
              <a:rPr lang="it-IT" sz="1400" i="1" dirty="0">
                <a:solidFill>
                  <a:srgbClr val="728FA5"/>
                </a:solidFill>
              </a:rPr>
              <a:t> l’</a:t>
            </a:r>
            <a:r>
              <a:rPr lang="it-IT" sz="1400" i="1" dirty="0" err="1">
                <a:solidFill>
                  <a:srgbClr val="728FA5"/>
                </a:solidFill>
              </a:rPr>
              <a:t>extraction</a:t>
            </a:r>
            <a:r>
              <a:rPr lang="it-IT" sz="1400" i="1" dirty="0">
                <a:solidFill>
                  <a:srgbClr val="728FA5"/>
                </a:solidFill>
              </a:rPr>
              <a:t> d’</a:t>
            </a:r>
            <a:r>
              <a:rPr lang="it-IT" sz="1400" i="1" dirty="0" err="1">
                <a:solidFill>
                  <a:srgbClr val="728FA5"/>
                </a:solidFill>
              </a:rPr>
              <a:t>autres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ressources</a:t>
            </a:r>
            <a:r>
              <a:rPr lang="it-IT" sz="1400" i="1" dirty="0">
                <a:solidFill>
                  <a:srgbClr val="728FA5"/>
                </a:solidFill>
              </a:rPr>
              <a:t>, </a:t>
            </a:r>
            <a:r>
              <a:rPr lang="it-IT" sz="1400" i="1" dirty="0" err="1">
                <a:solidFill>
                  <a:srgbClr val="728FA5"/>
                </a:solidFill>
              </a:rPr>
              <a:t>comme</a:t>
            </a:r>
            <a:r>
              <a:rPr lang="it-IT" sz="1400" i="1" dirty="0">
                <a:solidFill>
                  <a:srgbClr val="728FA5"/>
                </a:solidFill>
              </a:rPr>
              <a:t> le </a:t>
            </a:r>
            <a:r>
              <a:rPr lang="it-IT" sz="1400" i="1" dirty="0" err="1">
                <a:solidFill>
                  <a:srgbClr val="728FA5"/>
                </a:solidFill>
              </a:rPr>
              <a:t>sel</a:t>
            </a:r>
            <a:r>
              <a:rPr lang="it-IT" sz="1400" i="1" dirty="0">
                <a:solidFill>
                  <a:srgbClr val="728FA5"/>
                </a:solidFill>
              </a:rPr>
              <a:t>. </a:t>
            </a:r>
            <a:r>
              <a:rPr lang="it-IT" sz="1400" i="1" dirty="0" err="1">
                <a:solidFill>
                  <a:srgbClr val="728FA5"/>
                </a:solidFill>
              </a:rPr>
              <a:t>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paysages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ruraux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sont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des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ressources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multifonctionnelles</a:t>
            </a:r>
            <a:r>
              <a:rPr lang="it-IT" sz="1400" i="1" dirty="0">
                <a:solidFill>
                  <a:srgbClr val="728FA5"/>
                </a:solidFill>
              </a:rPr>
              <a:t>. </a:t>
            </a:r>
            <a:r>
              <a:rPr lang="it-IT" sz="1400" i="1" dirty="0" err="1">
                <a:solidFill>
                  <a:srgbClr val="728FA5"/>
                </a:solidFill>
              </a:rPr>
              <a:t>Dans</a:t>
            </a:r>
            <a:r>
              <a:rPr lang="it-IT" sz="1400" i="1" dirty="0">
                <a:solidFill>
                  <a:srgbClr val="728FA5"/>
                </a:solidFill>
              </a:rPr>
              <a:t> le </a:t>
            </a:r>
            <a:r>
              <a:rPr lang="it-IT" sz="1400" i="1" dirty="0" err="1">
                <a:solidFill>
                  <a:srgbClr val="728FA5"/>
                </a:solidFill>
              </a:rPr>
              <a:t>même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temps</a:t>
            </a:r>
            <a:r>
              <a:rPr lang="it-IT" sz="1400" i="1" dirty="0">
                <a:solidFill>
                  <a:srgbClr val="728FA5"/>
                </a:solidFill>
              </a:rPr>
              <a:t>, </a:t>
            </a:r>
            <a:r>
              <a:rPr lang="it-IT" sz="1400" i="1" dirty="0" err="1">
                <a:solidFill>
                  <a:srgbClr val="728FA5"/>
                </a:solidFill>
              </a:rPr>
              <a:t>tous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espaces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ruraux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ont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des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significations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b="1" i="1" dirty="0" err="1">
                <a:solidFill>
                  <a:srgbClr val="728FA5"/>
                </a:solidFill>
              </a:rPr>
              <a:t>culturelles</a:t>
            </a:r>
            <a:r>
              <a:rPr lang="it-IT" sz="1400" b="1" i="1" dirty="0">
                <a:solidFill>
                  <a:srgbClr val="728FA5"/>
                </a:solidFill>
              </a:rPr>
              <a:t> </a:t>
            </a:r>
            <a:r>
              <a:rPr lang="it-IT" sz="1400" i="1" dirty="0">
                <a:solidFill>
                  <a:srgbClr val="728FA5"/>
                </a:solidFill>
              </a:rPr>
              <a:t>qui </a:t>
            </a:r>
            <a:r>
              <a:rPr lang="it-IT" sz="1400" i="1" dirty="0" err="1">
                <a:solidFill>
                  <a:srgbClr val="728FA5"/>
                </a:solidFill>
              </a:rPr>
              <a:t>leur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sont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attribuées</a:t>
            </a:r>
            <a:r>
              <a:rPr lang="it-IT" sz="1400" i="1" dirty="0">
                <a:solidFill>
                  <a:srgbClr val="728FA5"/>
                </a:solidFill>
              </a:rPr>
              <a:t> par </a:t>
            </a:r>
            <a:r>
              <a:rPr lang="it-IT" sz="1400" i="1" dirty="0" err="1">
                <a:solidFill>
                  <a:srgbClr val="728FA5"/>
                </a:solidFill>
              </a:rPr>
              <a:t>des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personnes</a:t>
            </a:r>
            <a:r>
              <a:rPr lang="it-IT" sz="1400" i="1" dirty="0">
                <a:solidFill>
                  <a:srgbClr val="728FA5"/>
                </a:solidFill>
              </a:rPr>
              <a:t> et </a:t>
            </a:r>
            <a:r>
              <a:rPr lang="it-IT" sz="1400" i="1" dirty="0" err="1">
                <a:solidFill>
                  <a:srgbClr val="728FA5"/>
                </a:solidFill>
              </a:rPr>
              <a:t>des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communautés</a:t>
            </a:r>
            <a:r>
              <a:rPr lang="it-IT" sz="1400" i="1" dirty="0">
                <a:solidFill>
                  <a:srgbClr val="728FA5"/>
                </a:solidFill>
              </a:rPr>
              <a:t> : </a:t>
            </a:r>
            <a:r>
              <a:rPr lang="it-IT" sz="1400" i="1" dirty="0" err="1">
                <a:solidFill>
                  <a:srgbClr val="728FA5"/>
                </a:solidFill>
              </a:rPr>
              <a:t>tous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espaces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ruraux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sont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des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paysages</a:t>
            </a:r>
            <a:r>
              <a:rPr lang="it-IT" sz="1400" i="1" dirty="0">
                <a:solidFill>
                  <a:srgbClr val="728FA5"/>
                </a:solidFill>
              </a:rPr>
              <a:t>.</a:t>
            </a:r>
            <a:br>
              <a:rPr lang="it-IT" sz="1400" b="1" i="1" dirty="0">
                <a:solidFill>
                  <a:srgbClr val="728FA5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</a:br>
            <a:br>
              <a:rPr lang="it-IT" sz="1400" b="1" dirty="0"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400" b="1" dirty="0">
                <a:ea typeface="Times New Roman" panose="02020603050405020304" pitchFamily="18" charset="0"/>
                <a:cs typeface="Calibri" panose="020F0502020204030204" pitchFamily="34" charset="0"/>
              </a:rPr>
              <a:t>(Scope)/</a:t>
            </a:r>
            <a:r>
              <a:rPr lang="it-IT" sz="1400" b="1" dirty="0">
                <a:solidFill>
                  <a:srgbClr val="728FA5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it-IT" sz="1400" b="1" dirty="0" err="1">
                <a:solidFill>
                  <a:srgbClr val="728FA5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Domaine</a:t>
            </a:r>
            <a:r>
              <a:rPr lang="it-IT" sz="1400" b="1" dirty="0">
                <a:solidFill>
                  <a:srgbClr val="728FA5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1400" b="1" dirty="0" err="1">
                <a:solidFill>
                  <a:srgbClr val="728FA5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d'application</a:t>
            </a:r>
            <a:r>
              <a:rPr lang="it-IT" sz="1400" b="1" dirty="0">
                <a:solidFill>
                  <a:srgbClr val="728FA5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  <a:br>
              <a:rPr lang="it-IT" sz="1400" b="1" dirty="0">
                <a:solidFill>
                  <a:srgbClr val="728FA5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sz="1400" b="1" dirty="0">
                <a:ea typeface="Times New Roman" panose="02020603050405020304" pitchFamily="18" charset="0"/>
                <a:cs typeface="Calibri" panose="020F0502020204030204" pitchFamily="34" charset="0"/>
              </a:rPr>
              <a:t>«</a:t>
            </a:r>
            <a:r>
              <a:rPr lang="en-US" sz="1400" dirty="0"/>
              <a:t>Rural landscapes </a:t>
            </a:r>
            <a:r>
              <a:rPr lang="en-US" sz="1400" dirty="0">
                <a:solidFill>
                  <a:srgbClr val="FF0000"/>
                </a:solidFill>
              </a:rPr>
              <a:t>encompass</a:t>
            </a:r>
            <a:r>
              <a:rPr lang="en-US" sz="1400" dirty="0"/>
              <a:t> both well-managed and degraded or abandoned areas that can be reused or reclaimed. They can be </a:t>
            </a:r>
            <a:r>
              <a:rPr lang="en-US" sz="1400" b="1" dirty="0">
                <a:solidFill>
                  <a:srgbClr val="FF0000"/>
                </a:solidFill>
              </a:rPr>
              <a:t>huge rural spaces, peri-urban areas as well as small spaces within built-up areas. </a:t>
            </a:r>
            <a:r>
              <a:rPr lang="en-US" sz="1400" dirty="0"/>
              <a:t>Rural landscapes encompass land surfaces, subsurface soils and resources, the airspace above, and water bodies</a:t>
            </a:r>
            <a:r>
              <a:rPr lang="it-IT" sz="1400" b="1" dirty="0">
                <a:ea typeface="Times New Roman" panose="02020603050405020304" pitchFamily="18" charset="0"/>
                <a:cs typeface="Calibri" panose="020F0502020204030204" pitchFamily="34" charset="0"/>
              </a:rPr>
              <a:t> » [..</a:t>
            </a:r>
            <a:r>
              <a:rPr lang="en-US" sz="1400" b="1" dirty="0"/>
              <a:t>.]/</a:t>
            </a:r>
            <a:r>
              <a:rPr lang="it-IT" sz="1400" dirty="0"/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paysages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ruraux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comprennent</a:t>
            </a:r>
            <a:r>
              <a:rPr lang="it-IT" sz="1400" i="1" dirty="0">
                <a:solidFill>
                  <a:srgbClr val="728FA5"/>
                </a:solidFill>
              </a:rPr>
              <a:t> à la fois </a:t>
            </a:r>
            <a:r>
              <a:rPr lang="it-IT" sz="1400" i="1" dirty="0" err="1">
                <a:solidFill>
                  <a:srgbClr val="728FA5"/>
                </a:solidFill>
              </a:rPr>
              <a:t>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zones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bien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gérées</a:t>
            </a:r>
            <a:r>
              <a:rPr lang="it-IT" sz="1400" i="1" dirty="0">
                <a:solidFill>
                  <a:srgbClr val="728FA5"/>
                </a:solidFill>
              </a:rPr>
              <a:t> et </a:t>
            </a:r>
            <a:r>
              <a:rPr lang="it-IT" sz="1400" i="1" dirty="0" err="1">
                <a:solidFill>
                  <a:srgbClr val="728FA5"/>
                </a:solidFill>
              </a:rPr>
              <a:t>celles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dégradées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ou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abandonnées</a:t>
            </a:r>
            <a:r>
              <a:rPr lang="it-IT" sz="1400" i="1" dirty="0">
                <a:solidFill>
                  <a:srgbClr val="728FA5"/>
                </a:solidFill>
              </a:rPr>
              <a:t> qui </a:t>
            </a:r>
            <a:r>
              <a:rPr lang="it-IT" sz="1400" i="1" dirty="0" err="1">
                <a:solidFill>
                  <a:srgbClr val="728FA5"/>
                </a:solidFill>
              </a:rPr>
              <a:t>peuvent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être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réutilisées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ou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récupérées</a:t>
            </a:r>
            <a:r>
              <a:rPr lang="it-IT" sz="1400" i="1" dirty="0">
                <a:solidFill>
                  <a:srgbClr val="728FA5"/>
                </a:solidFill>
              </a:rPr>
              <a:t>. Il </a:t>
            </a:r>
            <a:r>
              <a:rPr lang="it-IT" sz="1400" i="1" dirty="0" err="1">
                <a:solidFill>
                  <a:srgbClr val="728FA5"/>
                </a:solidFill>
              </a:rPr>
              <a:t>peut</a:t>
            </a:r>
            <a:r>
              <a:rPr lang="it-IT" sz="1400" i="1" dirty="0">
                <a:solidFill>
                  <a:srgbClr val="728FA5"/>
                </a:solidFill>
              </a:rPr>
              <a:t> s’agir d’</a:t>
            </a:r>
            <a:r>
              <a:rPr lang="it-IT" sz="1400" i="1" dirty="0" err="1">
                <a:solidFill>
                  <a:srgbClr val="728FA5"/>
                </a:solidFill>
              </a:rPr>
              <a:t>immenses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espaces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ruraux</a:t>
            </a:r>
            <a:r>
              <a:rPr lang="it-IT" sz="1400" i="1" dirty="0">
                <a:solidFill>
                  <a:srgbClr val="728FA5"/>
                </a:solidFill>
              </a:rPr>
              <a:t>, de </a:t>
            </a:r>
            <a:r>
              <a:rPr lang="it-IT" sz="1400" i="1" dirty="0" err="1">
                <a:solidFill>
                  <a:srgbClr val="728FA5"/>
                </a:solidFill>
              </a:rPr>
              <a:t>zones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péri-urbaines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ainsi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que</a:t>
            </a:r>
            <a:r>
              <a:rPr lang="it-IT" sz="1400" i="1" dirty="0">
                <a:solidFill>
                  <a:srgbClr val="728FA5"/>
                </a:solidFill>
              </a:rPr>
              <a:t> de </a:t>
            </a:r>
            <a:r>
              <a:rPr lang="it-IT" sz="1400" i="1" dirty="0" err="1">
                <a:solidFill>
                  <a:srgbClr val="728FA5"/>
                </a:solidFill>
              </a:rPr>
              <a:t>petits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espaces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au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sein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des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zones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bâties</a:t>
            </a:r>
            <a:r>
              <a:rPr lang="it-IT" sz="1400" i="1" dirty="0">
                <a:solidFill>
                  <a:srgbClr val="728FA5"/>
                </a:solidFill>
              </a:rPr>
              <a:t>. </a:t>
            </a:r>
            <a:r>
              <a:rPr lang="it-IT" sz="1400" i="1" dirty="0" err="1">
                <a:solidFill>
                  <a:srgbClr val="728FA5"/>
                </a:solidFill>
              </a:rPr>
              <a:t>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paysages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ruraux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englobent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surfaces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terrestres</a:t>
            </a:r>
            <a:r>
              <a:rPr lang="it-IT" sz="1400" i="1" dirty="0">
                <a:solidFill>
                  <a:srgbClr val="728FA5"/>
                </a:solidFill>
              </a:rPr>
              <a:t>, </a:t>
            </a:r>
            <a:r>
              <a:rPr lang="it-IT" sz="1400" i="1" dirty="0" err="1">
                <a:solidFill>
                  <a:srgbClr val="728FA5"/>
                </a:solidFill>
              </a:rPr>
              <a:t>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sols</a:t>
            </a:r>
            <a:r>
              <a:rPr lang="it-IT" sz="1400" i="1" dirty="0">
                <a:solidFill>
                  <a:srgbClr val="728FA5"/>
                </a:solidFill>
              </a:rPr>
              <a:t>, </a:t>
            </a:r>
            <a:r>
              <a:rPr lang="it-IT" sz="1400" i="1" dirty="0" err="1">
                <a:solidFill>
                  <a:srgbClr val="728FA5"/>
                </a:solidFill>
              </a:rPr>
              <a:t>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sous-sols</a:t>
            </a:r>
            <a:r>
              <a:rPr lang="it-IT" sz="1400" i="1" dirty="0">
                <a:solidFill>
                  <a:srgbClr val="728FA5"/>
                </a:solidFill>
              </a:rPr>
              <a:t> et </a:t>
            </a:r>
            <a:r>
              <a:rPr lang="it-IT" sz="1400" i="1" dirty="0" err="1">
                <a:solidFill>
                  <a:srgbClr val="728FA5"/>
                </a:solidFill>
              </a:rPr>
              <a:t>leurs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ressources</a:t>
            </a:r>
            <a:r>
              <a:rPr lang="it-IT" sz="1400" i="1" dirty="0">
                <a:solidFill>
                  <a:srgbClr val="728FA5"/>
                </a:solidFill>
              </a:rPr>
              <a:t>, l’</a:t>
            </a:r>
            <a:r>
              <a:rPr lang="it-IT" sz="1400" i="1" dirty="0" err="1">
                <a:solidFill>
                  <a:srgbClr val="728FA5"/>
                </a:solidFill>
              </a:rPr>
              <a:t>espace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aérien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au-dessus</a:t>
            </a:r>
            <a:r>
              <a:rPr lang="it-IT" sz="1400" i="1" dirty="0">
                <a:solidFill>
                  <a:srgbClr val="728FA5"/>
                </a:solidFill>
              </a:rPr>
              <a:t>, et </a:t>
            </a:r>
            <a:r>
              <a:rPr lang="it-IT" sz="1400" i="1" dirty="0" err="1">
                <a:solidFill>
                  <a:srgbClr val="728FA5"/>
                </a:solidFill>
              </a:rPr>
              <a:t>les</a:t>
            </a:r>
            <a:r>
              <a:rPr lang="it-IT" sz="1400" i="1" dirty="0">
                <a:solidFill>
                  <a:srgbClr val="728FA5"/>
                </a:solidFill>
              </a:rPr>
              <a:t> </a:t>
            </a:r>
            <a:r>
              <a:rPr lang="it-IT" sz="1400" i="1" dirty="0" err="1">
                <a:solidFill>
                  <a:srgbClr val="728FA5"/>
                </a:solidFill>
              </a:rPr>
              <a:t>plans</a:t>
            </a:r>
            <a:r>
              <a:rPr lang="it-IT" sz="1400" i="1" dirty="0">
                <a:solidFill>
                  <a:srgbClr val="728FA5"/>
                </a:solidFill>
              </a:rPr>
              <a:t> d’eau.</a:t>
            </a:r>
            <a:br>
              <a:rPr lang="en-US" sz="1400" b="1" i="1" dirty="0">
                <a:solidFill>
                  <a:srgbClr val="728FA5"/>
                </a:solidFill>
              </a:rPr>
            </a:br>
            <a:endParaRPr lang="it-IT" sz="1400" i="1" dirty="0">
              <a:solidFill>
                <a:srgbClr val="728FA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678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17FC4682-97B2-354A-B6DD-7BB44517EC91}"/>
              </a:ext>
            </a:extLst>
          </p:cNvPr>
          <p:cNvSpPr/>
          <p:nvPr/>
        </p:nvSpPr>
        <p:spPr>
          <a:xfrm>
            <a:off x="121444" y="1182420"/>
            <a:ext cx="8901112" cy="4978273"/>
          </a:xfrm>
          <a:prstGeom prst="roundRect">
            <a:avLst/>
          </a:prstGeom>
          <a:gradFill>
            <a:gsLst>
              <a:gs pos="0">
                <a:srgbClr val="92D050">
                  <a:alpha val="40000"/>
                </a:srgbClr>
              </a:gs>
              <a:gs pos="100000">
                <a:srgbClr val="92D050">
                  <a:alpha val="10000"/>
                </a:srgbClr>
              </a:gs>
            </a:gsLst>
            <a:lin ang="16200000" scaled="0"/>
          </a:gradFill>
          <a:ln w="25400">
            <a:solidFill>
              <a:srgbClr val="5A724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F0CAAB8B-7132-1245-939F-9D85718AC348}"/>
              </a:ext>
            </a:extLst>
          </p:cNvPr>
          <p:cNvSpPr/>
          <p:nvPr/>
        </p:nvSpPr>
        <p:spPr>
          <a:xfrm>
            <a:off x="288521" y="1601949"/>
            <a:ext cx="846580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B. </a:t>
            </a:r>
            <a:r>
              <a:rPr lang="it-IT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Rural</a:t>
            </a:r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landscape</a:t>
            </a:r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</a:t>
            </a:r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heritage</a:t>
            </a:r>
            <a:r>
              <a:rPr lang="it-IT" b="1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b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[…]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«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Refers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to the </a:t>
            </a:r>
            <a:r>
              <a:rPr lang="it-IT" b="1" i="1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tangible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it-IT" b="1" i="1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intangible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heritage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of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rural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areas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</a:t>
            </a:r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[…]</a:t>
            </a:r>
            <a:b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it-IT" b="1" i="1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All</a:t>
            </a:r>
            <a:r>
              <a:rPr lang="it-IT" b="1" i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b="1" i="1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rural</a:t>
            </a:r>
            <a:r>
              <a:rPr lang="it-IT" b="1" i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b="1" i="1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areas</a:t>
            </a:r>
            <a:r>
              <a:rPr lang="it-IT" b="1" i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can be </a:t>
            </a:r>
            <a:r>
              <a:rPr lang="it-IT" b="1" i="1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read</a:t>
            </a:r>
            <a:r>
              <a:rPr lang="it-IT" b="1" i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b="1" i="1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</a:t>
            </a:r>
            <a:r>
              <a:rPr lang="it-IT" b="1" i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b="1" i="1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heritage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both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b="1" i="1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outstanding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it-IT" b="1" i="1" dirty="0" err="1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ordinary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traditional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recently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transformed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by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modernization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activities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: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heritage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can be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present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in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different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types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degrees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and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related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to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many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historic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periods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a </a:t>
            </a:r>
            <a:r>
              <a:rPr lang="it-IT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palimpsest</a:t>
            </a:r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» […]</a:t>
            </a:r>
          </a:p>
          <a:p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[…]</a:t>
            </a:r>
            <a:r>
              <a:rPr lang="it-IT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Désigne</a:t>
            </a:r>
            <a:r>
              <a:rPr lang="it-IT" i="1" dirty="0">
                <a:solidFill>
                  <a:srgbClr val="728FA5"/>
                </a:solidFill>
              </a:rPr>
              <a:t> le </a:t>
            </a:r>
            <a:r>
              <a:rPr lang="it-IT" i="1" dirty="0" err="1">
                <a:solidFill>
                  <a:srgbClr val="728FA5"/>
                </a:solidFill>
              </a:rPr>
              <a:t>patrimoine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matériel</a:t>
            </a:r>
            <a:r>
              <a:rPr lang="it-IT" i="1" dirty="0">
                <a:solidFill>
                  <a:srgbClr val="728FA5"/>
                </a:solidFill>
              </a:rPr>
              <a:t> et </a:t>
            </a:r>
            <a:r>
              <a:rPr lang="it-IT" i="1" dirty="0" err="1">
                <a:solidFill>
                  <a:srgbClr val="728FA5"/>
                </a:solidFill>
              </a:rPr>
              <a:t>immatériel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des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zones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rurales</a:t>
            </a:r>
            <a:r>
              <a:rPr lang="it-IT" i="1" dirty="0">
                <a:solidFill>
                  <a:srgbClr val="728FA5"/>
                </a:solidFill>
              </a:rPr>
              <a:t>. </a:t>
            </a:r>
            <a:r>
              <a:rPr lang="it-IT" b="1" i="1" dirty="0">
                <a:solidFill>
                  <a:srgbClr val="728FA5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[…]</a:t>
            </a:r>
            <a:r>
              <a:rPr lang="it-IT" i="1" dirty="0">
                <a:solidFill>
                  <a:srgbClr val="728FA5"/>
                </a:solidFill>
              </a:rPr>
              <a:t> On </a:t>
            </a:r>
            <a:r>
              <a:rPr lang="it-IT" i="1" dirty="0" err="1">
                <a:solidFill>
                  <a:srgbClr val="728FA5"/>
                </a:solidFill>
              </a:rPr>
              <a:t>peut</a:t>
            </a:r>
            <a:r>
              <a:rPr lang="it-IT" i="1" dirty="0">
                <a:solidFill>
                  <a:srgbClr val="728FA5"/>
                </a:solidFill>
              </a:rPr>
              <a:t> lire </a:t>
            </a:r>
            <a:r>
              <a:rPr lang="it-IT" i="1" dirty="0" err="1">
                <a:solidFill>
                  <a:srgbClr val="728FA5"/>
                </a:solidFill>
              </a:rPr>
              <a:t>toutes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les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zones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rurales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comme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patrimoine</a:t>
            </a:r>
            <a:r>
              <a:rPr lang="it-IT" i="1" dirty="0">
                <a:solidFill>
                  <a:srgbClr val="728FA5"/>
                </a:solidFill>
              </a:rPr>
              <a:t>, </a:t>
            </a:r>
            <a:r>
              <a:rPr lang="it-IT" i="1" dirty="0" err="1">
                <a:solidFill>
                  <a:srgbClr val="728FA5"/>
                </a:solidFill>
              </a:rPr>
              <a:t>aussi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bien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remarquables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qu’ordinaires</a:t>
            </a:r>
            <a:r>
              <a:rPr lang="it-IT" i="1" dirty="0">
                <a:solidFill>
                  <a:srgbClr val="728FA5"/>
                </a:solidFill>
              </a:rPr>
              <a:t>, </a:t>
            </a:r>
            <a:r>
              <a:rPr lang="it-IT" i="1" dirty="0" err="1">
                <a:solidFill>
                  <a:srgbClr val="728FA5"/>
                </a:solidFill>
              </a:rPr>
              <a:t>aussi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bien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traditionnelles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que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récemment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transformées</a:t>
            </a:r>
            <a:r>
              <a:rPr lang="it-IT" i="1" dirty="0">
                <a:solidFill>
                  <a:srgbClr val="728FA5"/>
                </a:solidFill>
              </a:rPr>
              <a:t> par </a:t>
            </a:r>
            <a:r>
              <a:rPr lang="it-IT" i="1" dirty="0" err="1">
                <a:solidFill>
                  <a:srgbClr val="728FA5"/>
                </a:solidFill>
              </a:rPr>
              <a:t>des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opérations</a:t>
            </a:r>
            <a:r>
              <a:rPr lang="it-IT" i="1" dirty="0">
                <a:solidFill>
                  <a:srgbClr val="728FA5"/>
                </a:solidFill>
              </a:rPr>
              <a:t> de </a:t>
            </a:r>
            <a:r>
              <a:rPr lang="it-IT" i="1" dirty="0" err="1">
                <a:solidFill>
                  <a:srgbClr val="728FA5"/>
                </a:solidFill>
              </a:rPr>
              <a:t>modernisation</a:t>
            </a:r>
            <a:r>
              <a:rPr lang="it-IT" i="1" dirty="0">
                <a:solidFill>
                  <a:srgbClr val="728FA5"/>
                </a:solidFill>
              </a:rPr>
              <a:t> : le </a:t>
            </a:r>
            <a:r>
              <a:rPr lang="it-IT" i="1" dirty="0" err="1">
                <a:solidFill>
                  <a:srgbClr val="728FA5"/>
                </a:solidFill>
              </a:rPr>
              <a:t>patrimoine</a:t>
            </a:r>
            <a:r>
              <a:rPr lang="it-IT" i="1" dirty="0">
                <a:solidFill>
                  <a:srgbClr val="728FA5"/>
                </a:solidFill>
              </a:rPr>
              <a:t> s’y </a:t>
            </a:r>
            <a:r>
              <a:rPr lang="it-IT" i="1" dirty="0" err="1">
                <a:solidFill>
                  <a:srgbClr val="728FA5"/>
                </a:solidFill>
              </a:rPr>
              <a:t>rencontre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sous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des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modalités</a:t>
            </a:r>
            <a:r>
              <a:rPr lang="it-IT" i="1" dirty="0">
                <a:solidFill>
                  <a:srgbClr val="728FA5"/>
                </a:solidFill>
              </a:rPr>
              <a:t> et à </a:t>
            </a:r>
            <a:r>
              <a:rPr lang="it-IT" i="1" dirty="0" err="1">
                <a:solidFill>
                  <a:srgbClr val="728FA5"/>
                </a:solidFill>
              </a:rPr>
              <a:t>des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degrés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différents</a:t>
            </a:r>
            <a:r>
              <a:rPr lang="it-IT" i="1" dirty="0">
                <a:solidFill>
                  <a:srgbClr val="728FA5"/>
                </a:solidFill>
              </a:rPr>
              <a:t> et il est </a:t>
            </a:r>
            <a:r>
              <a:rPr lang="it-IT" i="1" dirty="0" err="1">
                <a:solidFill>
                  <a:srgbClr val="728FA5"/>
                </a:solidFill>
              </a:rPr>
              <a:t>lié</a:t>
            </a:r>
            <a:r>
              <a:rPr lang="it-IT" i="1" dirty="0">
                <a:solidFill>
                  <a:srgbClr val="728FA5"/>
                </a:solidFill>
              </a:rPr>
              <a:t> à de </a:t>
            </a:r>
            <a:r>
              <a:rPr lang="it-IT" i="1" dirty="0" err="1">
                <a:solidFill>
                  <a:srgbClr val="728FA5"/>
                </a:solidFill>
              </a:rPr>
              <a:t>nombreuses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périodes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historiques</a:t>
            </a:r>
            <a:r>
              <a:rPr lang="it-IT" i="1" dirty="0">
                <a:solidFill>
                  <a:srgbClr val="728FA5"/>
                </a:solidFill>
              </a:rPr>
              <a:t>, </a:t>
            </a:r>
            <a:r>
              <a:rPr lang="it-IT" i="1" dirty="0" err="1">
                <a:solidFill>
                  <a:srgbClr val="728FA5"/>
                </a:solidFill>
              </a:rPr>
              <a:t>comme</a:t>
            </a:r>
            <a:r>
              <a:rPr lang="it-IT" i="1" dirty="0">
                <a:solidFill>
                  <a:srgbClr val="728FA5"/>
                </a:solidFill>
              </a:rPr>
              <a:t> un </a:t>
            </a:r>
            <a:r>
              <a:rPr lang="it-IT" i="1" dirty="0" err="1">
                <a:solidFill>
                  <a:srgbClr val="728FA5"/>
                </a:solidFill>
              </a:rPr>
              <a:t>palimpseste</a:t>
            </a:r>
            <a:r>
              <a:rPr lang="it-IT" i="1" dirty="0">
                <a:solidFill>
                  <a:srgbClr val="728FA5"/>
                </a:solidFill>
              </a:rPr>
              <a:t>.</a:t>
            </a:r>
          </a:p>
        </p:txBody>
      </p:sp>
      <p:sp>
        <p:nvSpPr>
          <p:cNvPr id="5" name="Titolo 1">
            <a:extLst>
              <a:ext uri="{FF2B5EF4-FFF2-40B4-BE49-F238E27FC236}">
                <a16:creationId xmlns:a16="http://schemas.microsoft.com/office/drawing/2014/main" id="{5DC23732-1573-7F4D-B5B8-29D476979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21" y="139166"/>
            <a:ext cx="8855479" cy="810860"/>
          </a:xfrm>
        </p:spPr>
        <p:txBody>
          <a:bodyPr>
            <a:noAutofit/>
          </a:bodyPr>
          <a:lstStyle/>
          <a:p>
            <a:r>
              <a:rPr lang="de-DE" sz="2000" spc="-150" dirty="0" err="1">
                <a:latin typeface="+mn-lt"/>
              </a:rPr>
              <a:t>Doctrinal</a:t>
            </a:r>
            <a:r>
              <a:rPr lang="de-DE" sz="2000" spc="-150" dirty="0">
                <a:latin typeface="+mn-lt"/>
              </a:rPr>
              <a:t> Text - ICOMOS, Delhi 2017- </a:t>
            </a:r>
            <a:r>
              <a:rPr lang="de-DE" sz="2000" i="1" spc="-150" dirty="0">
                <a:latin typeface="+mn-lt"/>
              </a:rPr>
              <a:t>PRINCIPLES</a:t>
            </a:r>
            <a:r>
              <a:rPr lang="de-DE" sz="2000" spc="-150" dirty="0">
                <a:latin typeface="+mn-lt"/>
              </a:rPr>
              <a:t> </a:t>
            </a:r>
            <a:r>
              <a:rPr lang="de-DE" sz="2000" i="1" spc="-150" dirty="0">
                <a:latin typeface="+mn-lt"/>
              </a:rPr>
              <a:t>CONCERNING RURAL LANDSCAPES AS HERITAGE/PRINCIPES CONCERNANT LES PAYSAGES RURAUX COMME PATRIMOINE - </a:t>
            </a:r>
            <a:r>
              <a:rPr lang="it-IT" sz="2000" spc="-150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DEFINITIONS</a:t>
            </a:r>
          </a:p>
        </p:txBody>
      </p:sp>
    </p:spTree>
    <p:extLst>
      <p:ext uri="{BB962C8B-B14F-4D97-AF65-F5344CB8AC3E}">
        <p14:creationId xmlns:p14="http://schemas.microsoft.com/office/powerpoint/2010/main" val="1777732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F39BF8A6-8D02-49DF-B9F9-655FD6B758D9}"/>
              </a:ext>
            </a:extLst>
          </p:cNvPr>
          <p:cNvSpPr/>
          <p:nvPr/>
        </p:nvSpPr>
        <p:spPr>
          <a:xfrm>
            <a:off x="121444" y="1182420"/>
            <a:ext cx="8901112" cy="4978273"/>
          </a:xfrm>
          <a:prstGeom prst="roundRect">
            <a:avLst/>
          </a:prstGeom>
          <a:gradFill>
            <a:gsLst>
              <a:gs pos="0">
                <a:srgbClr val="92D050">
                  <a:alpha val="40000"/>
                </a:srgbClr>
              </a:gs>
              <a:gs pos="100000">
                <a:srgbClr val="92D050">
                  <a:alpha val="10000"/>
                </a:srgbClr>
              </a:gs>
            </a:gsLst>
            <a:lin ang="16200000" scaled="0"/>
          </a:gradFill>
          <a:ln w="25400">
            <a:solidFill>
              <a:srgbClr val="5A724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AB533FD-3CA8-7047-BFD9-025F8870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2700" dirty="0">
                <a:latin typeface="+mn-lt"/>
              </a:rPr>
              <a:t>Some key </a:t>
            </a:r>
            <a:r>
              <a:rPr lang="it-IT" sz="2700" dirty="0" err="1">
                <a:latin typeface="+mn-lt"/>
              </a:rPr>
              <a:t>sentences</a:t>
            </a:r>
            <a:r>
              <a:rPr lang="it-IT" sz="2700" dirty="0">
                <a:latin typeface="+mn-lt"/>
              </a:rPr>
              <a:t> from «The </a:t>
            </a:r>
            <a:r>
              <a:rPr lang="it-IT" sz="2700" dirty="0" err="1">
                <a:latin typeface="+mn-lt"/>
              </a:rPr>
              <a:t>Principles</a:t>
            </a:r>
            <a:r>
              <a:rPr lang="it-IT" sz="2700" dirty="0">
                <a:latin typeface="+mn-lt"/>
              </a:rPr>
              <a:t>’ Text»</a:t>
            </a:r>
            <a:br>
              <a:rPr lang="it-IT" sz="2000" dirty="0"/>
            </a:b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0B57DD80-A072-2E41-88C6-15BCC8F079E7}"/>
              </a:ext>
            </a:extLst>
          </p:cNvPr>
          <p:cNvSpPr/>
          <p:nvPr/>
        </p:nvSpPr>
        <p:spPr>
          <a:xfrm>
            <a:off x="281478" y="1636378"/>
            <a:ext cx="858104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i="1" dirty="0">
                <a:solidFill>
                  <a:srgbClr val="FF0000"/>
                </a:solidFill>
              </a:rPr>
              <a:t>«D. CHALLENGES»</a:t>
            </a:r>
          </a:p>
          <a:p>
            <a:endParaRPr lang="it-IT" b="1" i="1" dirty="0">
              <a:solidFill>
                <a:srgbClr val="FF0000"/>
              </a:solidFill>
            </a:endParaRPr>
          </a:p>
          <a:p>
            <a:r>
              <a:rPr lang="it-IT" b="1" i="1" dirty="0"/>
              <a:t>«</a:t>
            </a:r>
            <a:r>
              <a:rPr lang="it-IT" b="1" i="1" dirty="0">
                <a:solidFill>
                  <a:srgbClr val="FF0000"/>
                </a:solidFill>
              </a:rPr>
              <a:t>Heritage</a:t>
            </a:r>
            <a:r>
              <a:rPr lang="it-IT" i="1" dirty="0"/>
              <a:t> </a:t>
            </a:r>
            <a:r>
              <a:rPr lang="it-IT" i="1" dirty="0" err="1"/>
              <a:t>should</a:t>
            </a:r>
            <a:r>
              <a:rPr lang="it-IT" i="1" dirty="0"/>
              <a:t> play a </a:t>
            </a:r>
            <a:r>
              <a:rPr lang="it-IT" i="1" dirty="0" err="1"/>
              <a:t>significant</a:t>
            </a:r>
            <a:r>
              <a:rPr lang="it-IT" i="1" dirty="0"/>
              <a:t> </a:t>
            </a:r>
            <a:r>
              <a:rPr lang="it-IT" b="1" i="1" dirty="0" err="1"/>
              <a:t>role</a:t>
            </a:r>
            <a:r>
              <a:rPr lang="it-IT" b="1" i="1" dirty="0"/>
              <a:t> </a:t>
            </a:r>
            <a:r>
              <a:rPr lang="it-IT" i="1" dirty="0"/>
              <a:t>in</a:t>
            </a:r>
            <a:r>
              <a:rPr lang="it-IT" b="1" i="1" dirty="0"/>
              <a:t> </a:t>
            </a:r>
            <a:r>
              <a:rPr lang="it-IT" i="1" dirty="0"/>
              <a:t>the </a:t>
            </a:r>
            <a:r>
              <a:rPr lang="it-IT" i="1" dirty="0" err="1"/>
              <a:t>recognition</a:t>
            </a:r>
            <a:r>
              <a:rPr lang="it-IT" i="1" dirty="0"/>
              <a:t>, </a:t>
            </a:r>
            <a:r>
              <a:rPr lang="it-IT" i="1" dirty="0" err="1"/>
              <a:t>protection</a:t>
            </a:r>
            <a:r>
              <a:rPr lang="it-IT" i="1" dirty="0"/>
              <a:t> and promotion of </a:t>
            </a:r>
            <a:r>
              <a:rPr lang="it-IT" i="1" dirty="0" err="1"/>
              <a:t>rural</a:t>
            </a:r>
            <a:r>
              <a:rPr lang="it-IT" i="1" dirty="0"/>
              <a:t> </a:t>
            </a:r>
            <a:r>
              <a:rPr lang="it-IT" i="1" dirty="0" err="1"/>
              <a:t>landscapes</a:t>
            </a:r>
            <a:r>
              <a:rPr lang="it-IT" i="1" dirty="0"/>
              <a:t> and </a:t>
            </a:r>
            <a:r>
              <a:rPr lang="it-IT" b="1" i="1" dirty="0" err="1">
                <a:solidFill>
                  <a:srgbClr val="FF0000"/>
                </a:solidFill>
              </a:rPr>
              <a:t>bio</a:t>
            </a:r>
            <a:r>
              <a:rPr lang="it-IT" b="1" i="1" dirty="0">
                <a:solidFill>
                  <a:srgbClr val="FF0000"/>
                </a:solidFill>
              </a:rPr>
              <a:t>-cultural </a:t>
            </a:r>
            <a:r>
              <a:rPr lang="it-IT" b="1" i="1" dirty="0" err="1"/>
              <a:t>diversity</a:t>
            </a:r>
            <a:r>
              <a:rPr lang="it-IT" i="1" dirty="0"/>
              <a:t> </a:t>
            </a:r>
            <a:r>
              <a:rPr lang="en-GB" i="1" dirty="0"/>
              <a:t>due to the</a:t>
            </a:r>
            <a:r>
              <a:rPr lang="it-IT" i="1" dirty="0"/>
              <a:t> </a:t>
            </a:r>
            <a:r>
              <a:rPr lang="it-IT" i="1" dirty="0" err="1"/>
              <a:t>significant</a:t>
            </a:r>
            <a:r>
              <a:rPr lang="it-IT" i="1" dirty="0"/>
              <a:t> </a:t>
            </a:r>
            <a:r>
              <a:rPr lang="it-IT" i="1" dirty="0" err="1"/>
              <a:t>values</a:t>
            </a:r>
            <a:r>
              <a:rPr lang="it-IT" i="1" dirty="0"/>
              <a:t> </a:t>
            </a:r>
            <a:r>
              <a:rPr lang="it-IT" i="1" dirty="0" err="1"/>
              <a:t>it</a:t>
            </a:r>
            <a:r>
              <a:rPr lang="it-IT" i="1" dirty="0"/>
              <a:t> </a:t>
            </a:r>
            <a:r>
              <a:rPr lang="it-IT" i="1" dirty="0" err="1"/>
              <a:t>represents</a:t>
            </a:r>
            <a:r>
              <a:rPr lang="it-IT" i="1" dirty="0"/>
              <a:t>. </a:t>
            </a:r>
            <a:r>
              <a:rPr lang="it-IT" b="1" i="1" dirty="0">
                <a:solidFill>
                  <a:srgbClr val="FF0000"/>
                </a:solidFill>
              </a:rPr>
              <a:t>Heritage</a:t>
            </a:r>
            <a:r>
              <a:rPr lang="it-IT" i="1" dirty="0"/>
              <a:t> can </a:t>
            </a:r>
            <a:r>
              <a:rPr lang="it-IT" i="1" dirty="0" err="1"/>
              <a:t>contribute</a:t>
            </a:r>
            <a:r>
              <a:rPr lang="it-IT" i="1" dirty="0"/>
              <a:t> to </a:t>
            </a:r>
            <a:r>
              <a:rPr lang="it-IT" i="1" dirty="0" err="1"/>
              <a:t>sustaining</a:t>
            </a:r>
            <a:r>
              <a:rPr lang="it-IT" i="1" dirty="0"/>
              <a:t> and </a:t>
            </a:r>
            <a:r>
              <a:rPr lang="it-IT" i="1" dirty="0" err="1"/>
              <a:t>increasing</a:t>
            </a:r>
            <a:r>
              <a:rPr lang="it-IT" i="1" dirty="0"/>
              <a:t> the </a:t>
            </a:r>
            <a:r>
              <a:rPr lang="it-IT" b="1" i="1" dirty="0" err="1">
                <a:solidFill>
                  <a:srgbClr val="FF0000"/>
                </a:solidFill>
              </a:rPr>
              <a:t>adaptation</a:t>
            </a:r>
            <a:r>
              <a:rPr lang="it-IT" b="1" i="1" dirty="0">
                <a:solidFill>
                  <a:srgbClr val="FF0000"/>
                </a:solidFill>
              </a:rPr>
              <a:t> and </a:t>
            </a:r>
            <a:r>
              <a:rPr lang="it-IT" b="1" i="1" dirty="0" err="1">
                <a:solidFill>
                  <a:srgbClr val="FF0000"/>
                </a:solidFill>
              </a:rPr>
              <a:t>resilience</a:t>
            </a:r>
            <a:r>
              <a:rPr lang="it-IT" b="1" i="1" dirty="0">
                <a:solidFill>
                  <a:srgbClr val="FF0000"/>
                </a:solidFill>
              </a:rPr>
              <a:t> </a:t>
            </a:r>
            <a:r>
              <a:rPr lang="it-IT" i="1" dirty="0"/>
              <a:t>of </a:t>
            </a:r>
            <a:r>
              <a:rPr lang="it-IT" i="1" dirty="0" err="1"/>
              <a:t>rural</a:t>
            </a:r>
            <a:r>
              <a:rPr lang="it-IT" i="1" dirty="0"/>
              <a:t> </a:t>
            </a:r>
            <a:r>
              <a:rPr lang="it-IT" i="1" dirty="0" err="1"/>
              <a:t>landscapes</a:t>
            </a:r>
            <a:r>
              <a:rPr lang="it-IT" i="1" dirty="0"/>
              <a:t> [….]» / </a:t>
            </a:r>
            <a:r>
              <a:rPr lang="it-IT" i="1" dirty="0">
                <a:solidFill>
                  <a:srgbClr val="728FA5"/>
                </a:solidFill>
              </a:rPr>
              <a:t>Le </a:t>
            </a:r>
            <a:r>
              <a:rPr lang="it-IT" i="1" dirty="0" err="1">
                <a:solidFill>
                  <a:srgbClr val="728FA5"/>
                </a:solidFill>
              </a:rPr>
              <a:t>patrimoine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devrait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jouer</a:t>
            </a:r>
            <a:r>
              <a:rPr lang="it-IT" i="1" dirty="0">
                <a:solidFill>
                  <a:srgbClr val="728FA5"/>
                </a:solidFill>
              </a:rPr>
              <a:t> un </a:t>
            </a:r>
            <a:r>
              <a:rPr lang="it-IT" i="1" dirty="0" err="1">
                <a:solidFill>
                  <a:srgbClr val="728FA5"/>
                </a:solidFill>
              </a:rPr>
              <a:t>rôle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important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dans</a:t>
            </a:r>
            <a:r>
              <a:rPr lang="it-IT" i="1" dirty="0">
                <a:solidFill>
                  <a:srgbClr val="728FA5"/>
                </a:solidFill>
              </a:rPr>
              <a:t> la </a:t>
            </a:r>
            <a:r>
              <a:rPr lang="it-IT" i="1" dirty="0" err="1">
                <a:solidFill>
                  <a:srgbClr val="728FA5"/>
                </a:solidFill>
              </a:rPr>
              <a:t>reconnaissance</a:t>
            </a:r>
            <a:r>
              <a:rPr lang="it-IT" i="1" dirty="0">
                <a:solidFill>
                  <a:srgbClr val="728FA5"/>
                </a:solidFill>
              </a:rPr>
              <a:t>, la </a:t>
            </a:r>
            <a:r>
              <a:rPr lang="it-IT" i="1" dirty="0" err="1">
                <a:solidFill>
                  <a:srgbClr val="728FA5"/>
                </a:solidFill>
              </a:rPr>
              <a:t>protection</a:t>
            </a:r>
            <a:r>
              <a:rPr lang="it-IT" i="1" dirty="0">
                <a:solidFill>
                  <a:srgbClr val="728FA5"/>
                </a:solidFill>
              </a:rPr>
              <a:t> et la promotion </a:t>
            </a:r>
            <a:r>
              <a:rPr lang="it-IT" i="1" dirty="0" err="1">
                <a:solidFill>
                  <a:srgbClr val="728FA5"/>
                </a:solidFill>
              </a:rPr>
              <a:t>des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paysages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ruraux</a:t>
            </a:r>
            <a:r>
              <a:rPr lang="it-IT" i="1" dirty="0">
                <a:solidFill>
                  <a:srgbClr val="728FA5"/>
                </a:solidFill>
              </a:rPr>
              <a:t>, de la </a:t>
            </a:r>
            <a:r>
              <a:rPr lang="it-IT" i="1" dirty="0" err="1">
                <a:solidFill>
                  <a:srgbClr val="728FA5"/>
                </a:solidFill>
              </a:rPr>
              <a:t>diversité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bio-culturelle</a:t>
            </a:r>
            <a:r>
              <a:rPr lang="it-IT" i="1" dirty="0">
                <a:solidFill>
                  <a:srgbClr val="728FA5"/>
                </a:solidFill>
              </a:rPr>
              <a:t>, </a:t>
            </a:r>
            <a:r>
              <a:rPr lang="it-IT" i="1" dirty="0" err="1">
                <a:solidFill>
                  <a:srgbClr val="728FA5"/>
                </a:solidFill>
              </a:rPr>
              <a:t>grâce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aux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valeurs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importantes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qu’il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représente</a:t>
            </a:r>
            <a:r>
              <a:rPr lang="it-IT" i="1" dirty="0">
                <a:solidFill>
                  <a:srgbClr val="728FA5"/>
                </a:solidFill>
              </a:rPr>
              <a:t>. Le </a:t>
            </a:r>
            <a:r>
              <a:rPr lang="it-IT" i="1" dirty="0" err="1">
                <a:solidFill>
                  <a:srgbClr val="728FA5"/>
                </a:solidFill>
              </a:rPr>
              <a:t>patrimoine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peut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contribuer</a:t>
            </a:r>
            <a:r>
              <a:rPr lang="it-IT" i="1" dirty="0">
                <a:solidFill>
                  <a:srgbClr val="728FA5"/>
                </a:solidFill>
              </a:rPr>
              <a:t> à </a:t>
            </a:r>
            <a:r>
              <a:rPr lang="it-IT" i="1" dirty="0" err="1">
                <a:solidFill>
                  <a:srgbClr val="728FA5"/>
                </a:solidFill>
              </a:rPr>
              <a:t>conforter</a:t>
            </a:r>
            <a:r>
              <a:rPr lang="it-IT" i="1" dirty="0">
                <a:solidFill>
                  <a:srgbClr val="728FA5"/>
                </a:solidFill>
              </a:rPr>
              <a:t> et à </a:t>
            </a:r>
            <a:r>
              <a:rPr lang="it-IT" i="1" dirty="0" err="1">
                <a:solidFill>
                  <a:srgbClr val="728FA5"/>
                </a:solidFill>
              </a:rPr>
              <a:t>accroître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l’adaptation</a:t>
            </a:r>
            <a:r>
              <a:rPr lang="it-IT" i="1" dirty="0">
                <a:solidFill>
                  <a:srgbClr val="728FA5"/>
                </a:solidFill>
              </a:rPr>
              <a:t> et la </a:t>
            </a:r>
            <a:r>
              <a:rPr lang="it-IT" i="1" dirty="0" err="1">
                <a:solidFill>
                  <a:srgbClr val="728FA5"/>
                </a:solidFill>
              </a:rPr>
              <a:t>résilience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des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paysages</a:t>
            </a:r>
            <a:r>
              <a:rPr lang="it-IT" i="1" dirty="0">
                <a:solidFill>
                  <a:srgbClr val="728FA5"/>
                </a:solidFill>
              </a:rPr>
              <a:t> </a:t>
            </a:r>
            <a:r>
              <a:rPr lang="it-IT" i="1" dirty="0" err="1">
                <a:solidFill>
                  <a:srgbClr val="728FA5"/>
                </a:solidFill>
              </a:rPr>
              <a:t>ruraux</a:t>
            </a:r>
            <a:r>
              <a:rPr lang="it-IT" i="1" dirty="0">
                <a:solidFill>
                  <a:srgbClr val="728FA5"/>
                </a:solidFill>
              </a:rPr>
              <a:t> </a:t>
            </a:r>
          </a:p>
          <a:p>
            <a:endParaRPr lang="it-IT" i="1" dirty="0">
              <a:solidFill>
                <a:srgbClr val="728FA5"/>
              </a:solidFill>
            </a:endParaRPr>
          </a:p>
          <a:p>
            <a:r>
              <a:rPr lang="it-IT" b="1" dirty="0"/>
              <a:t>«</a:t>
            </a:r>
            <a:r>
              <a:rPr lang="it-IT" b="1" dirty="0" err="1"/>
              <a:t>As</a:t>
            </a:r>
            <a:r>
              <a:rPr lang="it-IT" b="1" dirty="0"/>
              <a:t> </a:t>
            </a:r>
            <a:r>
              <a:rPr lang="it-IT" b="1" dirty="0" err="1"/>
              <a:t>all</a:t>
            </a:r>
            <a:r>
              <a:rPr lang="it-IT" b="1" dirty="0"/>
              <a:t> </a:t>
            </a:r>
            <a:r>
              <a:rPr lang="it-IT" b="1" dirty="0" err="1"/>
              <a:t>heritage</a:t>
            </a:r>
            <a:r>
              <a:rPr lang="it-IT" b="1" dirty="0"/>
              <a:t>, rural </a:t>
            </a:r>
            <a:r>
              <a:rPr lang="it-IT" b="1" dirty="0" err="1"/>
              <a:t>heritage</a:t>
            </a:r>
            <a:r>
              <a:rPr lang="it-IT" b="1" dirty="0"/>
              <a:t> </a:t>
            </a:r>
            <a:r>
              <a:rPr lang="it-IT" b="1" dirty="0" err="1"/>
              <a:t>is</a:t>
            </a:r>
            <a:r>
              <a:rPr lang="it-IT" b="1" dirty="0"/>
              <a:t> an </a:t>
            </a:r>
            <a:r>
              <a:rPr lang="it-IT" b="1" dirty="0" err="1">
                <a:solidFill>
                  <a:srgbClr val="FF0000"/>
                </a:solidFill>
              </a:rPr>
              <a:t>economic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resource</a:t>
            </a:r>
            <a:r>
              <a:rPr lang="it-IT" b="1" dirty="0"/>
              <a:t>: </a:t>
            </a:r>
            <a:r>
              <a:rPr lang="it-IT" b="1" dirty="0" err="1"/>
              <a:t>its</a:t>
            </a:r>
            <a:r>
              <a:rPr lang="it-IT" b="1" dirty="0"/>
              <a:t> use </a:t>
            </a:r>
            <a:r>
              <a:rPr lang="it-IT" b="1" dirty="0" err="1"/>
              <a:t>should</a:t>
            </a:r>
            <a:r>
              <a:rPr lang="it-IT" b="1" dirty="0"/>
              <a:t> be appropriate and </a:t>
            </a:r>
            <a:r>
              <a:rPr lang="it-IT" b="1" dirty="0" err="1"/>
              <a:t>should</a:t>
            </a:r>
            <a:r>
              <a:rPr lang="it-IT" b="1" dirty="0"/>
              <a:t> </a:t>
            </a:r>
            <a:r>
              <a:rPr lang="it-IT" b="1" dirty="0" err="1"/>
              <a:t>provide</a:t>
            </a:r>
            <a:r>
              <a:rPr lang="it-IT" b="1" dirty="0"/>
              <a:t> </a:t>
            </a:r>
            <a:r>
              <a:rPr lang="it-IT" b="1" dirty="0" err="1"/>
              <a:t>vital</a:t>
            </a:r>
            <a:r>
              <a:rPr lang="it-IT" b="1" dirty="0"/>
              <a:t> support to </a:t>
            </a:r>
            <a:r>
              <a:rPr lang="it-IT" b="1" dirty="0" err="1"/>
              <a:t>its</a:t>
            </a:r>
            <a:r>
              <a:rPr lang="it-IT" b="1" dirty="0"/>
              <a:t> long-</a:t>
            </a:r>
            <a:r>
              <a:rPr lang="it-IT" b="1" dirty="0" err="1"/>
              <a:t>term</a:t>
            </a:r>
            <a:r>
              <a:rPr lang="it-IT" b="1" dirty="0"/>
              <a:t> </a:t>
            </a:r>
            <a:r>
              <a:rPr lang="it-IT" b="1" dirty="0" err="1"/>
              <a:t>sustainability</a:t>
            </a:r>
            <a:r>
              <a:rPr lang="it-IT" b="1" dirty="0"/>
              <a:t>»/</a:t>
            </a:r>
            <a:r>
              <a:rPr lang="it-IT" b="1" i="1" dirty="0" err="1">
                <a:solidFill>
                  <a:srgbClr val="728FA5"/>
                </a:solidFill>
              </a:rPr>
              <a:t>Comme</a:t>
            </a:r>
            <a:r>
              <a:rPr lang="it-IT" b="1" i="1" dirty="0">
                <a:solidFill>
                  <a:srgbClr val="728FA5"/>
                </a:solidFill>
              </a:rPr>
              <a:t> tout </a:t>
            </a:r>
            <a:r>
              <a:rPr lang="it-IT" b="1" i="1" dirty="0" err="1">
                <a:solidFill>
                  <a:srgbClr val="728FA5"/>
                </a:solidFill>
              </a:rPr>
              <a:t>patrimoine</a:t>
            </a:r>
            <a:r>
              <a:rPr lang="it-IT" b="1" i="1" dirty="0">
                <a:solidFill>
                  <a:srgbClr val="728FA5"/>
                </a:solidFill>
              </a:rPr>
              <a:t>, le </a:t>
            </a:r>
            <a:r>
              <a:rPr lang="it-IT" b="1" i="1" dirty="0" err="1">
                <a:solidFill>
                  <a:srgbClr val="728FA5"/>
                </a:solidFill>
              </a:rPr>
              <a:t>patrimoine</a:t>
            </a:r>
            <a:r>
              <a:rPr lang="it-IT" b="1" i="1" dirty="0">
                <a:solidFill>
                  <a:srgbClr val="728FA5"/>
                </a:solidFill>
              </a:rPr>
              <a:t> rural est une </a:t>
            </a:r>
            <a:r>
              <a:rPr lang="it-IT" b="1" i="1" dirty="0" err="1">
                <a:solidFill>
                  <a:srgbClr val="728FA5"/>
                </a:solidFill>
              </a:rPr>
              <a:t>ressource</a:t>
            </a:r>
            <a:r>
              <a:rPr lang="it-IT" b="1" i="1" dirty="0">
                <a:solidFill>
                  <a:srgbClr val="728FA5"/>
                </a:solidFill>
              </a:rPr>
              <a:t> </a:t>
            </a:r>
            <a:r>
              <a:rPr lang="it-IT" b="1" i="1" dirty="0" err="1">
                <a:solidFill>
                  <a:srgbClr val="728FA5"/>
                </a:solidFill>
              </a:rPr>
              <a:t>économique</a:t>
            </a:r>
            <a:r>
              <a:rPr lang="it-IT" b="1" i="1" dirty="0">
                <a:solidFill>
                  <a:srgbClr val="728FA5"/>
                </a:solidFill>
              </a:rPr>
              <a:t>, et son </a:t>
            </a:r>
            <a:r>
              <a:rPr lang="it-IT" b="1" i="1" dirty="0" err="1">
                <a:solidFill>
                  <a:srgbClr val="728FA5"/>
                </a:solidFill>
              </a:rPr>
              <a:t>utilisation</a:t>
            </a:r>
            <a:r>
              <a:rPr lang="it-IT" b="1" i="1" dirty="0">
                <a:solidFill>
                  <a:srgbClr val="728FA5"/>
                </a:solidFill>
              </a:rPr>
              <a:t> </a:t>
            </a:r>
            <a:r>
              <a:rPr lang="it-IT" b="1" i="1" dirty="0" err="1">
                <a:solidFill>
                  <a:srgbClr val="728FA5"/>
                </a:solidFill>
              </a:rPr>
              <a:t>devrait</a:t>
            </a:r>
            <a:r>
              <a:rPr lang="it-IT" b="1" i="1" dirty="0">
                <a:solidFill>
                  <a:srgbClr val="728FA5"/>
                </a:solidFill>
              </a:rPr>
              <a:t> </a:t>
            </a:r>
            <a:r>
              <a:rPr lang="it-IT" b="1" i="1" dirty="0" err="1">
                <a:solidFill>
                  <a:srgbClr val="728FA5"/>
                </a:solidFill>
              </a:rPr>
              <a:t>être</a:t>
            </a:r>
            <a:r>
              <a:rPr lang="it-IT" b="1" i="1" dirty="0">
                <a:solidFill>
                  <a:srgbClr val="728FA5"/>
                </a:solidFill>
              </a:rPr>
              <a:t> </a:t>
            </a:r>
            <a:r>
              <a:rPr lang="it-IT" b="1" i="1" dirty="0" err="1">
                <a:solidFill>
                  <a:srgbClr val="728FA5"/>
                </a:solidFill>
              </a:rPr>
              <a:t>appropriée</a:t>
            </a:r>
            <a:r>
              <a:rPr lang="it-IT" b="1" i="1" dirty="0">
                <a:solidFill>
                  <a:srgbClr val="728FA5"/>
                </a:solidFill>
              </a:rPr>
              <a:t> et </a:t>
            </a:r>
            <a:r>
              <a:rPr lang="it-IT" b="1" i="1" dirty="0" err="1">
                <a:solidFill>
                  <a:srgbClr val="728FA5"/>
                </a:solidFill>
              </a:rPr>
              <a:t>fournir</a:t>
            </a:r>
            <a:r>
              <a:rPr lang="it-IT" b="1" i="1" dirty="0">
                <a:solidFill>
                  <a:srgbClr val="728FA5"/>
                </a:solidFill>
              </a:rPr>
              <a:t> un </a:t>
            </a:r>
            <a:r>
              <a:rPr lang="it-IT" b="1" i="1" dirty="0" err="1">
                <a:solidFill>
                  <a:srgbClr val="728FA5"/>
                </a:solidFill>
              </a:rPr>
              <a:t>soutien</a:t>
            </a:r>
            <a:r>
              <a:rPr lang="it-IT" b="1" i="1" dirty="0">
                <a:solidFill>
                  <a:srgbClr val="728FA5"/>
                </a:solidFill>
              </a:rPr>
              <a:t> </a:t>
            </a:r>
            <a:r>
              <a:rPr lang="it-IT" b="1" i="1" dirty="0" err="1">
                <a:solidFill>
                  <a:srgbClr val="728FA5"/>
                </a:solidFill>
              </a:rPr>
              <a:t>vital</a:t>
            </a:r>
            <a:r>
              <a:rPr lang="it-IT" b="1" i="1" dirty="0">
                <a:solidFill>
                  <a:srgbClr val="728FA5"/>
                </a:solidFill>
              </a:rPr>
              <a:t> à sa </a:t>
            </a:r>
            <a:r>
              <a:rPr lang="it-IT" b="1" i="1" dirty="0" err="1">
                <a:solidFill>
                  <a:srgbClr val="728FA5"/>
                </a:solidFill>
              </a:rPr>
              <a:t>durabilité</a:t>
            </a:r>
            <a:r>
              <a:rPr lang="it-IT" b="1" i="1" dirty="0">
                <a:solidFill>
                  <a:srgbClr val="728FA5"/>
                </a:solidFill>
              </a:rPr>
              <a:t> à long terme.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1029221575"/>
      </p:ext>
    </p:extLst>
  </p:cSld>
  <p:clrMapOvr>
    <a:masterClrMapping/>
  </p:clrMapOvr>
</p:sld>
</file>

<file path=ppt/theme/theme1.xml><?xml version="1.0" encoding="utf-8"?>
<a:theme xmlns:a="http://schemas.openxmlformats.org/drawingml/2006/main" name="PO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POLI</Template>
  <TotalTime>4162</TotalTime>
  <Words>1395</Words>
  <Application>Microsoft Macintosh PowerPoint</Application>
  <PresentationFormat>On-screen Show (4:3)</PresentationFormat>
  <Paragraphs>141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Andale Mono</vt:lpstr>
      <vt:lpstr>Arial</vt:lpstr>
      <vt:lpstr>Calibri</vt:lpstr>
      <vt:lpstr>Cambria</vt:lpstr>
      <vt:lpstr>Garamond</vt:lpstr>
      <vt:lpstr>Times New Roman</vt:lpstr>
      <vt:lpstr>Wingdings</vt:lpstr>
      <vt:lpstr>POLI</vt:lpstr>
      <vt:lpstr>Titolo presentazione sottotitolo</vt:lpstr>
      <vt:lpstr>INSTITUTIONAL REFERENCES FOR RURAL LANDSCAPES</vt:lpstr>
      <vt:lpstr>WORLD RURAL LANDSCAPE INITIATIVE: AIMS AND CONTENTS</vt:lpstr>
      <vt:lpstr>WORLD RURAL LANDSCAPE INITIATIVE: AIMS AND CONTENTS</vt:lpstr>
      <vt:lpstr>Doctrinal Text - ICOMOS, PRINCIPLES CONCERNING RURAL LANDSCAPES AS HERITAGE/PRINCIPES CONCERNANT LES PAYSAGES RURAUX COMME PATRIMOINE, Delhi 2017 </vt:lpstr>
      <vt:lpstr>Doctrinal Text - ICOMOS, Delhi 2017- PRINCIPLES CONCERNING RURAL LANDSCAPES AS HERITAGE/PRINCIPES CONCERNANT LES PAYSAGES RURAUX COMME PATRIMOINE  - INDEX</vt:lpstr>
      <vt:lpstr>Doctrinal Text - ICOMOS, Delhi 2017- PRINCIPLES CONCERNING RURAL LANDSCAPES AS HERITAGE/PRINCIPES CONCERNANT LES PAYSAGES RURAUX COMME PATRIMOINE - DEFINITIONS</vt:lpstr>
      <vt:lpstr>Doctrinal Text - ICOMOS, Delhi 2017- PRINCIPLES CONCERNING RURAL LANDSCAPES AS HERITAGE/PRINCIPES CONCERNANT LES PAYSAGES RURAUX COMME PATRIMOINE - DEFINITIONS</vt:lpstr>
      <vt:lpstr>Some key sentences from «The Principles’ Text» </vt:lpstr>
      <vt:lpstr>Some key sentences from «The Principles’ Text» </vt:lpstr>
      <vt:lpstr>Some key sentences from «The Principles’ Text» </vt:lpstr>
      <vt:lpstr>Some key sentences from «The Principles’ Text» </vt:lpstr>
      <vt:lpstr>Tools and annexes to put in action the Principles’ text</vt:lpstr>
      <vt:lpstr>PowerPoint Presentation</vt:lpstr>
    </vt:vector>
  </TitlesOfParts>
  <Company>Area Servizi ICT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Colleoni</dc:creator>
  <cp:lastModifiedBy>Reviewer</cp:lastModifiedBy>
  <cp:revision>734</cp:revision>
  <dcterms:created xsi:type="dcterms:W3CDTF">2015-05-26T12:27:57Z</dcterms:created>
  <dcterms:modified xsi:type="dcterms:W3CDTF">2019-10-02T20:34:23Z</dcterms:modified>
</cp:coreProperties>
</file>