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sldIdLst>
    <p:sldId id="256" r:id="rId2"/>
    <p:sldId id="257" r:id="rId3"/>
    <p:sldId id="260" r:id="rId4"/>
    <p:sldId id="261" r:id="rId5"/>
    <p:sldId id="262" r:id="rId6"/>
    <p:sldId id="263" r:id="rId7"/>
    <p:sldId id="264" r:id="rId8"/>
    <p:sldId id="265" r:id="rId9"/>
    <p:sldId id="267" r:id="rId10"/>
    <p:sldId id="339" r:id="rId11"/>
    <p:sldId id="334" r:id="rId12"/>
    <p:sldId id="338" r:id="rId13"/>
    <p:sldId id="336" r:id="rId14"/>
    <p:sldId id="268" r:id="rId15"/>
    <p:sldId id="269" r:id="rId16"/>
    <p:sldId id="270" r:id="rId17"/>
    <p:sldId id="272" r:id="rId18"/>
    <p:sldId id="273" r:id="rId19"/>
    <p:sldId id="274" r:id="rId20"/>
    <p:sldId id="275" r:id="rId21"/>
    <p:sldId id="276" r:id="rId22"/>
    <p:sldId id="259" r:id="rId23"/>
    <p:sldId id="277" r:id="rId24"/>
    <p:sldId id="278" r:id="rId25"/>
    <p:sldId id="280" r:id="rId26"/>
    <p:sldId id="281" r:id="rId27"/>
    <p:sldId id="282" r:id="rId28"/>
    <p:sldId id="283" r:id="rId29"/>
    <p:sldId id="284" r:id="rId30"/>
    <p:sldId id="285" r:id="rId31"/>
    <p:sldId id="286" r:id="rId32"/>
    <p:sldId id="287" r:id="rId33"/>
    <p:sldId id="288" r:id="rId34"/>
    <p:sldId id="329" r:id="rId35"/>
    <p:sldId id="292" r:id="rId36"/>
    <p:sldId id="289" r:id="rId37"/>
    <p:sldId id="290" r:id="rId38"/>
    <p:sldId id="330" r:id="rId39"/>
    <p:sldId id="291" r:id="rId40"/>
    <p:sldId id="331"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32" r:id="rId55"/>
    <p:sldId id="333" r:id="rId56"/>
    <p:sldId id="307" r:id="rId57"/>
    <p:sldId id="308" r:id="rId58"/>
    <p:sldId id="309" r:id="rId59"/>
    <p:sldId id="310" r:id="rId60"/>
    <p:sldId id="312" r:id="rId61"/>
    <p:sldId id="313" r:id="rId62"/>
    <p:sldId id="314" r:id="rId63"/>
    <p:sldId id="315" r:id="rId64"/>
    <p:sldId id="316" r:id="rId65"/>
    <p:sldId id="318" r:id="rId66"/>
    <p:sldId id="319" r:id="rId67"/>
    <p:sldId id="320" r:id="rId68"/>
    <p:sldId id="321" r:id="rId69"/>
    <p:sldId id="322" r:id="rId70"/>
    <p:sldId id="337" r:id="rId71"/>
    <p:sldId id="323" r:id="rId72"/>
    <p:sldId id="324" r:id="rId73"/>
    <p:sldId id="325" r:id="rId74"/>
    <p:sldId id="335" r:id="rId75"/>
    <p:sldId id="326" r:id="rId76"/>
    <p:sldId id="327" r:id="rId77"/>
    <p:sldId id="328" r:id="rId78"/>
    <p:sldId id="258" r:id="rId7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Steinley-Bumgarner" initials="M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121"/>
    <a:srgbClr val="363636"/>
    <a:srgbClr val="B2C335"/>
    <a:srgbClr val="C9D0E4"/>
    <a:srgbClr val="FFF6DD"/>
    <a:srgbClr val="CC0000"/>
    <a:srgbClr val="003366"/>
    <a:srgbClr val="FF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79527" autoAdjust="0"/>
  </p:normalViewPr>
  <p:slideViewPr>
    <p:cSldViewPr>
      <p:cViewPr varScale="1">
        <p:scale>
          <a:sx n="73" d="100"/>
          <a:sy n="73" d="100"/>
        </p:scale>
        <p:origin x="-13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9483F4-EC3F-47E0-AEA3-A3ADDDC0E11E}" type="datetimeFigureOut">
              <a:rPr lang="en-US" smtClean="0"/>
              <a:pPr/>
              <a:t>4/10/2013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7D46D5-4488-4EF5-BC76-89D9EFF821C7}" type="slidenum">
              <a:rPr lang="en-US" smtClean="0"/>
              <a:pPr/>
              <a:t>‹#›</a:t>
            </a:fld>
            <a:endParaRPr lang="en-US" dirty="0"/>
          </a:p>
        </p:txBody>
      </p:sp>
    </p:spTree>
    <p:extLst>
      <p:ext uri="{BB962C8B-B14F-4D97-AF65-F5344CB8AC3E}">
        <p14:creationId xmlns:p14="http://schemas.microsoft.com/office/powerpoint/2010/main" val="1773573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Demand – fueled by growing infertility rates</a:t>
            </a:r>
          </a:p>
          <a:p>
            <a:r>
              <a:rPr lang="en-US" sz="1200" dirty="0" smtClean="0"/>
              <a:t>Genetic links – need for health information</a:t>
            </a:r>
          </a:p>
          <a:p>
            <a:r>
              <a:rPr lang="en-US" sz="1200" dirty="0" smtClean="0"/>
              <a:t>“Roots” - greater awareness of kin connections</a:t>
            </a:r>
          </a:p>
          <a:p>
            <a:r>
              <a:rPr lang="en-US" sz="1200" dirty="0" smtClean="0"/>
              <a:t>Incr # of children in care because of parents’ abuse, neglect, or chemical dependency</a:t>
            </a:r>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5</a:t>
            </a:fld>
            <a:endParaRPr lang="en-US" dirty="0"/>
          </a:p>
        </p:txBody>
      </p:sp>
    </p:spTree>
    <p:extLst>
      <p:ext uri="{BB962C8B-B14F-4D97-AF65-F5344CB8AC3E}">
        <p14:creationId xmlns:p14="http://schemas.microsoft.com/office/powerpoint/2010/main" val="25809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36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MSB: If we decided</a:t>
            </a:r>
            <a:r>
              <a:rPr lang="en-US" baseline="0" dirty="0" smtClean="0"/>
              <a:t> not to provide information by pre versus post finalization, this slide can be combined with the previous one.</a:t>
            </a:r>
            <a:endParaRPr lang="en-US" dirty="0" smtClean="0"/>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38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39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40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41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AB3447DF-00D6-41AA-A459-32CB4B9C11CC}" type="slidenum">
              <a:rPr lang="en-US" smtClean="0">
                <a:latin typeface="Arial" charset="0"/>
              </a:rPr>
              <a:pPr eaLnBrk="1" hangingPunct="1"/>
              <a:t>10</a:t>
            </a:fld>
            <a:endParaRPr lang="en-US" smtClean="0">
              <a:latin typeface="Arial" charset="0"/>
            </a:endParaRPr>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43</a:t>
            </a:fld>
            <a:endParaRPr lang="en-US" dirty="0"/>
          </a:p>
        </p:txBody>
      </p:sp>
    </p:spTree>
    <p:extLst>
      <p:ext uri="{BB962C8B-B14F-4D97-AF65-F5344CB8AC3E}">
        <p14:creationId xmlns:p14="http://schemas.microsoft.com/office/powerpoint/2010/main" val="745364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MSB: If we decided not to provide information about pre versus post finalization contact, this</a:t>
            </a:r>
            <a:r>
              <a:rPr lang="en-US" baseline="0" dirty="0" smtClean="0"/>
              <a:t> slide reduces to one bullet about level of comfort.</a:t>
            </a:r>
            <a:endParaRPr lang="en-US" dirty="0" smtClean="0"/>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45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MSB: If we decided not to provide information about pre versus post finalization contact, the</a:t>
            </a:r>
            <a:r>
              <a:rPr lang="en-US" baseline="0" dirty="0" smtClean="0"/>
              <a:t> percentages will be out of the total group rather than split by pre versus post finalization.</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46</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50</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MSB: Should this</a:t>
            </a:r>
            <a:r>
              <a:rPr lang="en-US" baseline="0" dirty="0" smtClean="0"/>
              <a:t> slide indicate post-finalization?</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52</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087D46D5-4488-4EF5-BC76-89D9EFF821C7}" type="slidenum">
              <a:rPr lang="en-US" smtClean="0"/>
              <a:pPr/>
              <a:t>68</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69</a:t>
            </a:fld>
            <a:endParaRPr lang="en-US" dirty="0"/>
          </a:p>
        </p:txBody>
      </p:sp>
    </p:spTree>
    <p:extLst>
      <p:ext uri="{BB962C8B-B14F-4D97-AF65-F5344CB8AC3E}">
        <p14:creationId xmlns:p14="http://schemas.microsoft.com/office/powerpoint/2010/main" val="35414290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70</a:t>
            </a:fld>
            <a:endParaRPr lang="en-US" dirty="0"/>
          </a:p>
        </p:txBody>
      </p:sp>
    </p:spTree>
    <p:extLst>
      <p:ext uri="{BB962C8B-B14F-4D97-AF65-F5344CB8AC3E}">
        <p14:creationId xmlns:p14="http://schemas.microsoft.com/office/powerpoint/2010/main" val="3541429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MSB: Should the Collaboration language</a:t>
            </a:r>
            <a:r>
              <a:rPr lang="en-US" baseline="0" dirty="0" smtClean="0"/>
              <a:t> be deleted?</a:t>
            </a:r>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18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MSB: Should the Collaboration language</a:t>
            </a:r>
            <a:r>
              <a:rPr lang="en-US" baseline="0" dirty="0" smtClean="0"/>
              <a:t> be deleted?</a:t>
            </a:r>
            <a:endParaRPr lang="en-US" dirty="0" smtClean="0"/>
          </a:p>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19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21</a:t>
            </a:fld>
            <a:endParaRPr lang="en-US" dirty="0"/>
          </a:p>
        </p:txBody>
      </p:sp>
    </p:spTree>
    <p:extLst>
      <p:ext uri="{BB962C8B-B14F-4D97-AF65-F5344CB8AC3E}">
        <p14:creationId xmlns:p14="http://schemas.microsoft.com/office/powerpoint/2010/main" val="1215869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24</a:t>
            </a:fld>
            <a:endParaRPr lang="en-US" dirty="0"/>
          </a:p>
        </p:txBody>
      </p:sp>
    </p:spTree>
    <p:extLst>
      <p:ext uri="{BB962C8B-B14F-4D97-AF65-F5344CB8AC3E}">
        <p14:creationId xmlns:p14="http://schemas.microsoft.com/office/powerpoint/2010/main" val="3822138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CWLA we ran relationship to perpetrator to see if it varied by contact group, but I could not find exactly what field was used so I was unable to replicate. I found a field in the table for Survey A: i6bbPerpetrator, but it appears to (a) only be relevant when sexual abuse is indicated and (b) is not coded, so the text varies for similar responses (i.e., father, biological father, step-dad, etc).</a:t>
            </a:r>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27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29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CWLA presentation, age at removal was also presented, but I was unable to track down the field / calculation.</a:t>
            </a:r>
            <a:endParaRPr lang="en-US" dirty="0"/>
          </a:p>
        </p:txBody>
      </p:sp>
      <p:sp>
        <p:nvSpPr>
          <p:cNvPr id="4" name="Slide Number Placeholder 3"/>
          <p:cNvSpPr>
            <a:spLocks noGrp="1"/>
          </p:cNvSpPr>
          <p:nvPr>
            <p:ph type="sldNum" sz="quarter" idx="10"/>
          </p:nvPr>
        </p:nvSpPr>
        <p:spPr/>
        <p:txBody>
          <a:bodyPr/>
          <a:lstStyle/>
          <a:p>
            <a:fld id="{087D46D5-4488-4EF5-BC76-89D9EFF821C7}" type="slidenum">
              <a:rPr lang="en-US" smtClean="0"/>
              <a:pPr/>
              <a:t>30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sz="2800">
                <a:latin typeface="Arial Unicode MS" pitchFamily="34" charset="-128"/>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495800" y="6356350"/>
            <a:ext cx="2133600" cy="365125"/>
          </a:xfrm>
        </p:spPr>
        <p:txBody>
          <a:bodyPr/>
          <a:lstStyle>
            <a:lvl1pPr>
              <a:defRPr/>
            </a:lvl1pPr>
          </a:lstStyle>
          <a:p>
            <a:pPr>
              <a:defRPr/>
            </a:pPr>
            <a:fld id="{EFEAE837-F57E-4E17-A32F-8069FE5C342E}" type="datetimeFigureOut">
              <a:rPr lang="en-US"/>
              <a:pPr>
                <a:defRPr/>
              </a:pPr>
              <a:t>4/10/2013</a:t>
            </a:fld>
            <a:endParaRPr lang="en-US" dirty="0"/>
          </a:p>
        </p:txBody>
      </p:sp>
      <p:sp>
        <p:nvSpPr>
          <p:cNvPr id="5" name="Footer Placeholder 4"/>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lvl1pPr>
              <a:defRPr/>
            </a:lvl1pPr>
          </a:lstStyle>
          <a:p>
            <a:pPr>
              <a:defRPr/>
            </a:pPr>
            <a:fld id="{79B19B0E-533F-462C-AFF4-E2CA49286A2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495800" y="6356350"/>
            <a:ext cx="2133600" cy="365125"/>
          </a:xfrm>
        </p:spPr>
        <p:txBody>
          <a:bodyPr/>
          <a:lstStyle>
            <a:lvl1pPr>
              <a:defRPr/>
            </a:lvl1pPr>
          </a:lstStyle>
          <a:p>
            <a:pPr>
              <a:defRPr/>
            </a:pPr>
            <a:fld id="{3AEECECF-D3BD-41D1-9FA5-E3BA653EBEA5}" type="datetimeFigureOut">
              <a:rPr lang="en-US"/>
              <a:pPr>
                <a:defRPr/>
              </a:pPr>
              <a:t>4/10/2013</a:t>
            </a:fld>
            <a:endParaRPr lang="en-US" dirty="0"/>
          </a:p>
        </p:txBody>
      </p:sp>
      <p:sp>
        <p:nvSpPr>
          <p:cNvPr id="5" name="Footer Placeholder 4"/>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lvl1pPr>
              <a:defRPr/>
            </a:lvl1pPr>
          </a:lstStyle>
          <a:p>
            <a:pPr>
              <a:defRPr/>
            </a:pPr>
            <a:fld id="{04722B83-77D0-458F-9398-E0D61DEB953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495800" y="6356350"/>
            <a:ext cx="2133600" cy="365125"/>
          </a:xfrm>
        </p:spPr>
        <p:txBody>
          <a:bodyPr/>
          <a:lstStyle>
            <a:lvl1pPr>
              <a:defRPr/>
            </a:lvl1pPr>
          </a:lstStyle>
          <a:p>
            <a:pPr>
              <a:defRPr/>
            </a:pPr>
            <a:fld id="{46C20860-EAD3-4727-B4E0-57B259BFC513}" type="datetimeFigureOut">
              <a:rPr lang="en-US"/>
              <a:pPr>
                <a:defRPr/>
              </a:pPr>
              <a:t>4/10/2013</a:t>
            </a:fld>
            <a:endParaRPr lang="en-US" dirty="0"/>
          </a:p>
        </p:txBody>
      </p:sp>
      <p:sp>
        <p:nvSpPr>
          <p:cNvPr id="5" name="Footer Placeholder 4"/>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lvl1pPr>
              <a:defRPr/>
            </a:lvl1pPr>
          </a:lstStyle>
          <a:p>
            <a:pPr>
              <a:defRPr/>
            </a:pPr>
            <a:fld id="{9B9D9E1B-1139-45C1-87CC-4F3EF73F9FA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xfrm>
            <a:off x="3429000" y="6248400"/>
            <a:ext cx="2895600" cy="457200"/>
          </a:xfrm>
          <a:prstGeom prst="rect">
            <a:avLst/>
          </a:prstGeom>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04D2F46F-E40A-4A77-80F8-1351A28DAA84}" type="slidenum">
              <a:rPr lang="en-US"/>
              <a:pPr>
                <a:defRPr/>
              </a:pPr>
              <a:t>‹#›</a:t>
            </a:fld>
            <a:endParaRPr lang="en-US"/>
          </a:p>
        </p:txBody>
      </p:sp>
    </p:spTree>
    <p:extLst>
      <p:ext uri="{BB962C8B-B14F-4D97-AF65-F5344CB8AC3E}">
        <p14:creationId xmlns:p14="http://schemas.microsoft.com/office/powerpoint/2010/main" val="3182443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495800" y="6356350"/>
            <a:ext cx="2133600" cy="365125"/>
          </a:xfrm>
        </p:spPr>
        <p:txBody>
          <a:bodyPr/>
          <a:lstStyle>
            <a:lvl1pPr>
              <a:defRPr/>
            </a:lvl1pPr>
          </a:lstStyle>
          <a:p>
            <a:pPr>
              <a:defRPr/>
            </a:pPr>
            <a:fld id="{E5BD6E58-B906-4671-89A0-47E027AE2971}" type="datetimeFigureOut">
              <a:rPr lang="en-US"/>
              <a:pPr>
                <a:defRPr/>
              </a:pPr>
              <a:t>4/10/2013</a:t>
            </a:fld>
            <a:endParaRPr lang="en-US" dirty="0"/>
          </a:p>
        </p:txBody>
      </p:sp>
      <p:sp>
        <p:nvSpPr>
          <p:cNvPr id="5" name="Footer Placeholder 4"/>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lvl1pPr>
              <a:defRPr/>
            </a:lvl1pPr>
          </a:lstStyle>
          <a:p>
            <a:pPr>
              <a:defRPr/>
            </a:pPr>
            <a:fld id="{80955FDB-A836-4699-B597-AE07D90BFD2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28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495800" y="6356350"/>
            <a:ext cx="2133600" cy="365125"/>
          </a:xfrm>
        </p:spPr>
        <p:txBody>
          <a:bodyPr/>
          <a:lstStyle>
            <a:lvl1pPr>
              <a:defRPr/>
            </a:lvl1pPr>
          </a:lstStyle>
          <a:p>
            <a:pPr>
              <a:defRPr/>
            </a:pPr>
            <a:fld id="{857BC375-AFA5-4174-A9B9-5EB16E41D202}" type="datetimeFigureOut">
              <a:rPr lang="en-US"/>
              <a:pPr>
                <a:defRPr/>
              </a:pPr>
              <a:t>4/10/2013</a:t>
            </a:fld>
            <a:endParaRPr lang="en-US" dirty="0"/>
          </a:p>
        </p:txBody>
      </p:sp>
      <p:sp>
        <p:nvSpPr>
          <p:cNvPr id="5" name="Footer Placeholder 4"/>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lvl1pPr>
              <a:defRPr/>
            </a:lvl1pPr>
          </a:lstStyle>
          <a:p>
            <a:pPr>
              <a:defRPr/>
            </a:pPr>
            <a:fld id="{1C44B003-CF6F-4312-B0FB-3467B0A60E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495800" y="6356350"/>
            <a:ext cx="2133600" cy="365125"/>
          </a:xfrm>
        </p:spPr>
        <p:txBody>
          <a:bodyPr/>
          <a:lstStyle>
            <a:lvl1pPr>
              <a:defRPr/>
            </a:lvl1pPr>
          </a:lstStyle>
          <a:p>
            <a:pPr>
              <a:defRPr/>
            </a:pPr>
            <a:fld id="{B5ED9DEA-DEBB-4D31-B7A4-25047EBB04A6}" type="datetimeFigureOut">
              <a:rPr lang="en-US"/>
              <a:pPr>
                <a:defRPr/>
              </a:pPr>
              <a:t>4/10/2013</a:t>
            </a:fld>
            <a:endParaRPr lang="en-US" dirty="0"/>
          </a:p>
        </p:txBody>
      </p:sp>
      <p:sp>
        <p:nvSpPr>
          <p:cNvPr id="6" name="Footer Placeholder 5"/>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a:xfrm>
            <a:off x="6705600" y="6356350"/>
            <a:ext cx="2133600" cy="365125"/>
          </a:xfrm>
        </p:spPr>
        <p:txBody>
          <a:bodyPr/>
          <a:lstStyle>
            <a:lvl1pPr>
              <a:defRPr/>
            </a:lvl1pPr>
          </a:lstStyle>
          <a:p>
            <a:pPr>
              <a:defRPr/>
            </a:pPr>
            <a:fld id="{FAC05826-83A7-40E9-8A97-FB40C7977B2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a:xfrm>
            <a:off x="4495800" y="6356350"/>
            <a:ext cx="2133600" cy="365125"/>
          </a:xfrm>
        </p:spPr>
        <p:txBody>
          <a:bodyPr/>
          <a:lstStyle>
            <a:lvl1pPr>
              <a:defRPr/>
            </a:lvl1pPr>
          </a:lstStyle>
          <a:p>
            <a:pPr>
              <a:defRPr/>
            </a:pPr>
            <a:fld id="{5A60E63C-6132-475E-8431-184A8340C10B}" type="datetimeFigureOut">
              <a:rPr lang="en-US"/>
              <a:pPr>
                <a:defRPr/>
              </a:pPr>
              <a:t>4/10/2013</a:t>
            </a:fld>
            <a:endParaRPr lang="en-US" dirty="0"/>
          </a:p>
        </p:txBody>
      </p:sp>
      <p:sp>
        <p:nvSpPr>
          <p:cNvPr id="8" name="Footer Placeholder 7"/>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9" name="Slide Number Placeholder 8"/>
          <p:cNvSpPr>
            <a:spLocks noGrp="1"/>
          </p:cNvSpPr>
          <p:nvPr>
            <p:ph type="sldNum" sz="quarter" idx="12"/>
          </p:nvPr>
        </p:nvSpPr>
        <p:spPr>
          <a:xfrm>
            <a:off x="6705600" y="6356350"/>
            <a:ext cx="2133600" cy="365125"/>
          </a:xfrm>
        </p:spPr>
        <p:txBody>
          <a:bodyPr/>
          <a:lstStyle>
            <a:lvl1pPr>
              <a:defRPr/>
            </a:lvl1pPr>
          </a:lstStyle>
          <a:p>
            <a:pPr>
              <a:defRPr/>
            </a:pPr>
            <a:fld id="{FB8E6691-21DD-43B2-9634-2FB48C0F6F3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a:xfrm>
            <a:off x="4495800" y="6356350"/>
            <a:ext cx="2133600" cy="365125"/>
          </a:xfrm>
        </p:spPr>
        <p:txBody>
          <a:bodyPr/>
          <a:lstStyle>
            <a:lvl1pPr>
              <a:defRPr/>
            </a:lvl1pPr>
          </a:lstStyle>
          <a:p>
            <a:pPr>
              <a:defRPr/>
            </a:pPr>
            <a:fld id="{329558BD-A59B-4944-B913-020789D51B48}" type="datetimeFigureOut">
              <a:rPr lang="en-US"/>
              <a:pPr>
                <a:defRPr/>
              </a:pPr>
              <a:t>4/10/2013</a:t>
            </a:fld>
            <a:endParaRPr lang="en-US" dirty="0"/>
          </a:p>
        </p:txBody>
      </p:sp>
      <p:sp>
        <p:nvSpPr>
          <p:cNvPr id="4" name="Footer Placeholder 3"/>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5" name="Slide Number Placeholder 4"/>
          <p:cNvSpPr>
            <a:spLocks noGrp="1"/>
          </p:cNvSpPr>
          <p:nvPr>
            <p:ph type="sldNum" sz="quarter" idx="12"/>
          </p:nvPr>
        </p:nvSpPr>
        <p:spPr>
          <a:xfrm>
            <a:off x="6705600" y="6356350"/>
            <a:ext cx="2133600" cy="365125"/>
          </a:xfrm>
        </p:spPr>
        <p:txBody>
          <a:bodyPr/>
          <a:lstStyle>
            <a:lvl1pPr>
              <a:defRPr/>
            </a:lvl1pPr>
          </a:lstStyle>
          <a:p>
            <a:pPr>
              <a:defRPr/>
            </a:pPr>
            <a:fld id="{A47FDA8D-446B-4F93-A41B-B0A83635761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495800" y="6356350"/>
            <a:ext cx="2133600" cy="365125"/>
          </a:xfrm>
        </p:spPr>
        <p:txBody>
          <a:bodyPr/>
          <a:lstStyle>
            <a:lvl1pPr>
              <a:defRPr/>
            </a:lvl1pPr>
          </a:lstStyle>
          <a:p>
            <a:pPr>
              <a:defRPr/>
            </a:pPr>
            <a:fld id="{7AF36EA3-A1D5-4283-BC14-0511A70DA785}" type="datetimeFigureOut">
              <a:rPr lang="en-US"/>
              <a:pPr>
                <a:defRPr/>
              </a:pPr>
              <a:t>4/10/2013</a:t>
            </a:fld>
            <a:endParaRPr lang="en-US" dirty="0"/>
          </a:p>
        </p:txBody>
      </p:sp>
      <p:sp>
        <p:nvSpPr>
          <p:cNvPr id="3" name="Footer Placeholder 2"/>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4" name="Slide Number Placeholder 3"/>
          <p:cNvSpPr>
            <a:spLocks noGrp="1"/>
          </p:cNvSpPr>
          <p:nvPr>
            <p:ph type="sldNum" sz="quarter" idx="12"/>
          </p:nvPr>
        </p:nvSpPr>
        <p:spPr>
          <a:xfrm>
            <a:off x="6705600" y="6356350"/>
            <a:ext cx="2133600" cy="365125"/>
          </a:xfrm>
        </p:spPr>
        <p:txBody>
          <a:bodyPr/>
          <a:lstStyle>
            <a:lvl1pPr>
              <a:defRPr/>
            </a:lvl1pPr>
          </a:lstStyle>
          <a:p>
            <a:pPr>
              <a:defRPr/>
            </a:pPr>
            <a:fld id="{7F6A0241-4305-4FAB-B47F-AC5F3CFC2AE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0223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4495800" y="6356350"/>
            <a:ext cx="2133600" cy="365125"/>
          </a:xfrm>
        </p:spPr>
        <p:txBody>
          <a:bodyPr/>
          <a:lstStyle>
            <a:lvl1pPr>
              <a:defRPr/>
            </a:lvl1pPr>
          </a:lstStyle>
          <a:p>
            <a:pPr>
              <a:defRPr/>
            </a:pPr>
            <a:fld id="{944D9BEB-CEA2-4FE3-9AB4-46EC55D3082A}" type="datetimeFigureOut">
              <a:rPr lang="en-US"/>
              <a:pPr>
                <a:defRPr/>
              </a:pPr>
              <a:t>4/10/2013</a:t>
            </a:fld>
            <a:endParaRPr lang="en-US" dirty="0"/>
          </a:p>
        </p:txBody>
      </p:sp>
      <p:sp>
        <p:nvSpPr>
          <p:cNvPr id="6" name="Footer Placeholder 5"/>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a:xfrm>
            <a:off x="6705600" y="6356350"/>
            <a:ext cx="2133600" cy="365125"/>
          </a:xfrm>
        </p:spPr>
        <p:txBody>
          <a:bodyPr/>
          <a:lstStyle>
            <a:lvl1pPr>
              <a:defRPr/>
            </a:lvl1pPr>
          </a:lstStyle>
          <a:p>
            <a:pPr>
              <a:defRPr/>
            </a:pPr>
            <a:fld id="{18D0C2CC-CFE5-4EA3-84A2-353CC711D4E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85800"/>
            <a:ext cx="5486400" cy="40417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4495800" y="6356350"/>
            <a:ext cx="2133600" cy="365125"/>
          </a:xfrm>
        </p:spPr>
        <p:txBody>
          <a:bodyPr/>
          <a:lstStyle>
            <a:lvl1pPr>
              <a:defRPr/>
            </a:lvl1pPr>
          </a:lstStyle>
          <a:p>
            <a:pPr>
              <a:defRPr/>
            </a:pPr>
            <a:fld id="{394C4A07-8ADD-417F-ACEB-35A9AA4944A9}" type="datetimeFigureOut">
              <a:rPr lang="en-US"/>
              <a:pPr>
                <a:defRPr/>
              </a:pPr>
              <a:t>4/10/2013</a:t>
            </a:fld>
            <a:endParaRPr lang="en-US" dirty="0"/>
          </a:p>
        </p:txBody>
      </p:sp>
      <p:sp>
        <p:nvSpPr>
          <p:cNvPr id="6" name="Footer Placeholder 5"/>
          <p:cNvSpPr>
            <a:spLocks noGrp="1"/>
          </p:cNvSpPr>
          <p:nvPr>
            <p:ph type="ftr" sz="quarter" idx="11"/>
          </p:nvPr>
        </p:nvSpPr>
        <p:spPr>
          <a:xfrm>
            <a:off x="3581400" y="6356350"/>
            <a:ext cx="25908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a:xfrm>
            <a:off x="6705600" y="6356350"/>
            <a:ext cx="2133600" cy="365125"/>
          </a:xfrm>
        </p:spPr>
        <p:txBody>
          <a:bodyPr/>
          <a:lstStyle>
            <a:lvl1pPr>
              <a:defRPr/>
            </a:lvl1pPr>
          </a:lstStyle>
          <a:p>
            <a:pPr>
              <a:defRPr/>
            </a:pPr>
            <a:fld id="{919D9A3D-BDAA-406A-AB39-F5B75FCED9E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4" cstate="prin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4958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7EC47DD-4A08-4465-AB71-AC18E12CD84B}" type="datetimeFigureOut">
              <a:rPr lang="en-US"/>
              <a:pPr>
                <a:defRPr/>
              </a:pPr>
              <a:t>4/10/2013</a:t>
            </a:fld>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A9C7567-80F8-4B46-8EBA-6119BE46E3F9}" type="slidenum">
              <a:rPr lang="en-US"/>
              <a:pPr>
                <a:defRPr/>
              </a:pPr>
              <a:t>‹#›</a:t>
            </a:fld>
            <a:endParaRPr lang="en-US" dirty="0"/>
          </a:p>
        </p:txBody>
      </p:sp>
      <p:cxnSp>
        <p:nvCxnSpPr>
          <p:cNvPr id="13" name="Straight Connector 12"/>
          <p:cNvCxnSpPr/>
          <p:nvPr userDrawn="1"/>
        </p:nvCxnSpPr>
        <p:spPr>
          <a:xfrm>
            <a:off x="457200" y="1295400"/>
            <a:ext cx="8229600" cy="0"/>
          </a:xfrm>
          <a:prstGeom prst="line">
            <a:avLst/>
          </a:prstGeom>
          <a:ln w="9525">
            <a:solidFill>
              <a:schemeClr val="accent1"/>
            </a:solidFill>
          </a:ln>
        </p:spPr>
        <p:style>
          <a:lnRef idx="2">
            <a:schemeClr val="accent2"/>
          </a:lnRef>
          <a:fillRef idx="0">
            <a:schemeClr val="accent2"/>
          </a:fillRef>
          <a:effectRef idx="1">
            <a:schemeClr val="accent2"/>
          </a:effectRef>
          <a:fontRef idx="minor">
            <a:schemeClr val="tx1"/>
          </a:fontRef>
        </p:style>
      </p:cxn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fontAlgn="base">
        <a:spcBef>
          <a:spcPct val="0"/>
        </a:spcBef>
        <a:spcAft>
          <a:spcPct val="0"/>
        </a:spcAft>
        <a:defRPr sz="2800" b="1" kern="1200">
          <a:solidFill>
            <a:schemeClr val="tx2"/>
          </a:solidFill>
          <a:latin typeface="Arial" pitchFamily="34" charset="0"/>
          <a:ea typeface="+mj-ea"/>
          <a:cs typeface="Arial" pitchFamily="34" charset="0"/>
        </a:defRPr>
      </a:lvl1pPr>
      <a:lvl2pPr algn="l" rtl="0" fontAlgn="base">
        <a:spcBef>
          <a:spcPct val="0"/>
        </a:spcBef>
        <a:spcAft>
          <a:spcPct val="0"/>
        </a:spcAft>
        <a:defRPr sz="4400" b="1">
          <a:solidFill>
            <a:srgbClr val="003366"/>
          </a:solidFill>
          <a:latin typeface="Arial" charset="0"/>
          <a:cs typeface="Arial" charset="0"/>
        </a:defRPr>
      </a:lvl2pPr>
      <a:lvl3pPr algn="l" rtl="0" fontAlgn="base">
        <a:spcBef>
          <a:spcPct val="0"/>
        </a:spcBef>
        <a:spcAft>
          <a:spcPct val="0"/>
        </a:spcAft>
        <a:defRPr sz="4400" b="1">
          <a:solidFill>
            <a:srgbClr val="003366"/>
          </a:solidFill>
          <a:latin typeface="Arial" charset="0"/>
          <a:cs typeface="Arial" charset="0"/>
        </a:defRPr>
      </a:lvl3pPr>
      <a:lvl4pPr algn="l" rtl="0" fontAlgn="base">
        <a:spcBef>
          <a:spcPct val="0"/>
        </a:spcBef>
        <a:spcAft>
          <a:spcPct val="0"/>
        </a:spcAft>
        <a:defRPr sz="4400" b="1">
          <a:solidFill>
            <a:srgbClr val="003366"/>
          </a:solidFill>
          <a:latin typeface="Arial" charset="0"/>
          <a:cs typeface="Arial" charset="0"/>
        </a:defRPr>
      </a:lvl4pPr>
      <a:lvl5pPr algn="l" rtl="0" fontAlgn="base">
        <a:spcBef>
          <a:spcPct val="0"/>
        </a:spcBef>
        <a:spcAft>
          <a:spcPct val="0"/>
        </a:spcAft>
        <a:defRPr sz="4400" b="1">
          <a:solidFill>
            <a:srgbClr val="003366"/>
          </a:solidFill>
          <a:latin typeface="Arial" charset="0"/>
          <a:cs typeface="Arial" charset="0"/>
        </a:defRPr>
      </a:lvl5pPr>
      <a:lvl6pPr marL="457200" algn="l" rtl="0" fontAlgn="base">
        <a:spcBef>
          <a:spcPct val="0"/>
        </a:spcBef>
        <a:spcAft>
          <a:spcPct val="0"/>
        </a:spcAft>
        <a:defRPr sz="4400" b="1">
          <a:solidFill>
            <a:srgbClr val="003366"/>
          </a:solidFill>
          <a:latin typeface="Arial" charset="0"/>
          <a:cs typeface="Arial" charset="0"/>
        </a:defRPr>
      </a:lvl6pPr>
      <a:lvl7pPr marL="914400" algn="l" rtl="0" fontAlgn="base">
        <a:spcBef>
          <a:spcPct val="0"/>
        </a:spcBef>
        <a:spcAft>
          <a:spcPct val="0"/>
        </a:spcAft>
        <a:defRPr sz="4400" b="1">
          <a:solidFill>
            <a:srgbClr val="003366"/>
          </a:solidFill>
          <a:latin typeface="Arial" charset="0"/>
          <a:cs typeface="Arial" charset="0"/>
        </a:defRPr>
      </a:lvl7pPr>
      <a:lvl8pPr marL="1371600" algn="l" rtl="0" fontAlgn="base">
        <a:spcBef>
          <a:spcPct val="0"/>
        </a:spcBef>
        <a:spcAft>
          <a:spcPct val="0"/>
        </a:spcAft>
        <a:defRPr sz="4400" b="1">
          <a:solidFill>
            <a:srgbClr val="003366"/>
          </a:solidFill>
          <a:latin typeface="Arial" charset="0"/>
          <a:cs typeface="Arial" charset="0"/>
        </a:defRPr>
      </a:lvl8pPr>
      <a:lvl9pPr marL="1828800" algn="l" rtl="0" fontAlgn="base">
        <a:spcBef>
          <a:spcPct val="0"/>
        </a:spcBef>
        <a:spcAft>
          <a:spcPct val="0"/>
        </a:spcAft>
        <a:defRPr sz="4400" b="1">
          <a:solidFill>
            <a:srgbClr val="003366"/>
          </a:solidFill>
          <a:latin typeface="Arial" charset="0"/>
          <a:cs typeface="Arial"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Arial Unicode MS" pitchFamily="34" charset="-128"/>
          <a:ea typeface="Arial Unicode MS" pitchFamily="34" charset="-128"/>
          <a:cs typeface="Arial Unicode MS" pitchFamily="34" charset="-128"/>
        </a:defRPr>
      </a:lvl1pPr>
      <a:lvl2pPr marL="742950" indent="-285750" algn="l" rtl="0" fontAlgn="base">
        <a:spcBef>
          <a:spcPct val="20000"/>
        </a:spcBef>
        <a:spcAft>
          <a:spcPct val="0"/>
        </a:spcAft>
        <a:buFont typeface="Arial" charset="0"/>
        <a:buChar char="–"/>
        <a:defRPr sz="2000" kern="1200">
          <a:solidFill>
            <a:schemeClr val="tx1"/>
          </a:solidFill>
          <a:latin typeface="Arial Unicode MS" pitchFamily="34" charset="-128"/>
          <a:ea typeface="Arial Unicode MS" pitchFamily="34" charset="-128"/>
          <a:cs typeface="Arial Unicode MS" pitchFamily="34" charset="-128"/>
        </a:defRPr>
      </a:lvl2pPr>
      <a:lvl3pPr marL="1143000" indent="-228600" algn="l" rtl="0" fontAlgn="base">
        <a:spcBef>
          <a:spcPct val="20000"/>
        </a:spcBef>
        <a:spcAft>
          <a:spcPct val="0"/>
        </a:spcAft>
        <a:buFont typeface="Arial" charset="0"/>
        <a:buChar char="•"/>
        <a:defRPr sz="1800" kern="1200">
          <a:solidFill>
            <a:schemeClr val="tx1"/>
          </a:solidFill>
          <a:latin typeface="Arial Unicode MS" pitchFamily="34" charset="-128"/>
          <a:ea typeface="Arial Unicode MS" pitchFamily="34" charset="-128"/>
          <a:cs typeface="Arial Unicode MS" pitchFamily="34" charset="-128"/>
        </a:defRPr>
      </a:lvl3pPr>
      <a:lvl4pPr marL="1600200" indent="-228600" algn="l" rtl="0" fontAlgn="base">
        <a:spcBef>
          <a:spcPct val="20000"/>
        </a:spcBef>
        <a:spcAft>
          <a:spcPct val="0"/>
        </a:spcAft>
        <a:buFont typeface="Arial" charset="0"/>
        <a:buChar char="–"/>
        <a:defRPr sz="1600" kern="1200">
          <a:solidFill>
            <a:schemeClr val="tx1"/>
          </a:solidFill>
          <a:latin typeface="Arial Unicode MS" pitchFamily="34" charset="-128"/>
          <a:ea typeface="Arial Unicode MS" pitchFamily="34" charset="-128"/>
          <a:cs typeface="Arial Unicode MS" pitchFamily="34" charset="-128"/>
        </a:defRPr>
      </a:lvl4pPr>
      <a:lvl5pPr marL="2057400" indent="-228600" algn="l" rtl="0" fontAlgn="base">
        <a:spcBef>
          <a:spcPct val="20000"/>
        </a:spcBef>
        <a:spcAft>
          <a:spcPct val="0"/>
        </a:spcAft>
        <a:buFont typeface="Arial" charset="0"/>
        <a:buChar char="»"/>
        <a:defRPr sz="1400" kern="1200">
          <a:solidFill>
            <a:schemeClr val="tx1"/>
          </a:solidFill>
          <a:latin typeface="Arial Unicode MS" pitchFamily="34" charset="-128"/>
          <a:ea typeface="Arial Unicode MS" pitchFamily="34" charset="-128"/>
          <a:cs typeface="Arial Unicode MS"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tretch>
            <a:fillRect/>
          </a:stretch>
        </p:blipFill>
        <p:spPr bwMode="auto">
          <a:xfrm>
            <a:off x="0" y="0"/>
            <a:ext cx="9144000" cy="6858000"/>
          </a:xfrm>
          <a:prstGeom prst="rect">
            <a:avLst/>
          </a:prstGeom>
          <a:noFill/>
          <a:ln w="9525">
            <a:noFill/>
            <a:miter lim="800000"/>
            <a:headEnd/>
            <a:tailEnd/>
          </a:ln>
        </p:spPr>
      </p:pic>
      <p:sp>
        <p:nvSpPr>
          <p:cNvPr id="13315" name="Title 4"/>
          <p:cNvSpPr>
            <a:spLocks noGrp="1"/>
          </p:cNvSpPr>
          <p:nvPr>
            <p:ph type="ctrTitle"/>
          </p:nvPr>
        </p:nvSpPr>
        <p:spPr>
          <a:xfrm>
            <a:off x="762000" y="304801"/>
            <a:ext cx="7772400" cy="1143000"/>
          </a:xfrm>
        </p:spPr>
        <p:txBody>
          <a:bodyPr/>
          <a:lstStyle/>
          <a:p>
            <a:pPr algn="r"/>
            <a:r>
              <a:rPr lang="en-US" dirty="0" smtClean="0">
                <a:latin typeface="Arial" pitchFamily="34" charset="0"/>
                <a:cs typeface="Arial" pitchFamily="34" charset="0"/>
              </a:rPr>
              <a:t>Openness in Adoptions from Foster Care:</a:t>
            </a:r>
            <a:br>
              <a:rPr lang="en-US" dirty="0" smtClean="0">
                <a:latin typeface="Arial" pitchFamily="34" charset="0"/>
                <a:cs typeface="Arial" pitchFamily="34" charset="0"/>
              </a:rPr>
            </a:br>
            <a:r>
              <a:rPr lang="en-US" dirty="0" smtClean="0">
                <a:latin typeface="Arial" pitchFamily="34" charset="0"/>
                <a:cs typeface="Arial" pitchFamily="34" charset="0"/>
              </a:rPr>
              <a:t>Implications for Children and Families</a:t>
            </a:r>
          </a:p>
        </p:txBody>
      </p:sp>
      <p:sp>
        <p:nvSpPr>
          <p:cNvPr id="6" name="Subtitle 5"/>
          <p:cNvSpPr txBox="1">
            <a:spLocks/>
          </p:cNvSpPr>
          <p:nvPr/>
        </p:nvSpPr>
        <p:spPr bwMode="auto">
          <a:xfrm>
            <a:off x="762000" y="1506582"/>
            <a:ext cx="6705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1200" cap="none" spc="0" normalizeH="0" noProof="0" dirty="0" smtClean="0">
                <a:ln>
                  <a:noFill/>
                </a:ln>
                <a:solidFill>
                  <a:schemeClr val="tx1"/>
                </a:solidFill>
                <a:effectLst/>
                <a:uLnTx/>
                <a:uFillTx/>
                <a:latin typeface="Arial" pitchFamily="34" charset="0"/>
                <a:ea typeface="Arial Unicode MS" pitchFamily="34" charset="-128"/>
                <a:cs typeface="Arial" pitchFamily="34" charset="0"/>
              </a:rPr>
              <a:t>Rudd Annual Adoption Conference </a:t>
            </a:r>
            <a:r>
              <a:rPr kumimoji="0" lang="en-US" sz="2400" b="0" i="0" u="none" strike="noStrike" kern="1200" cap="none" spc="0" normalizeH="0" baseline="0" noProof="0" dirty="0" smtClean="0">
                <a:ln>
                  <a:noFill/>
                </a:ln>
                <a:solidFill>
                  <a:schemeClr val="tx1"/>
                </a:solidFill>
                <a:effectLst/>
                <a:uLnTx/>
                <a:uFillTx/>
                <a:latin typeface="Arial" pitchFamily="34" charset="0"/>
                <a:ea typeface="Arial Unicode MS" pitchFamily="34" charset="-128"/>
                <a:cs typeface="Arial" pitchFamily="34" charset="0"/>
              </a:rPr>
              <a:t>|</a:t>
            </a:r>
            <a:r>
              <a:rPr kumimoji="0" lang="en-US" sz="2400" b="0" i="0" u="none" strike="noStrike" kern="1200" cap="none" spc="0" normalizeH="0" noProof="0" dirty="0" smtClean="0">
                <a:ln>
                  <a:noFill/>
                </a:ln>
                <a:solidFill>
                  <a:schemeClr val="tx1"/>
                </a:solidFill>
                <a:effectLst/>
                <a:uLnTx/>
                <a:uFillTx/>
                <a:latin typeface="Arial" pitchFamily="34" charset="0"/>
                <a:ea typeface="Arial Unicode MS" pitchFamily="34" charset="-128"/>
                <a:cs typeface="Arial" pitchFamily="34" charset="0"/>
              </a:rPr>
              <a:t> April 2013</a:t>
            </a:r>
          </a:p>
          <a:p>
            <a:pPr marL="0" marR="0" lvl="0" indent="0" algn="r" defTabSz="914400" rtl="0" eaLnBrk="1" fontAlgn="base" latinLnBrk="0" hangingPunct="1">
              <a:lnSpc>
                <a:spcPct val="100000"/>
              </a:lnSpc>
              <a:spcBef>
                <a:spcPct val="20000"/>
              </a:spcBef>
              <a:spcAft>
                <a:spcPct val="0"/>
              </a:spcAft>
              <a:buClrTx/>
              <a:buSzTx/>
              <a:buFont typeface="Arial" charset="0"/>
              <a:buNone/>
              <a:tabLst/>
              <a:defRPr/>
            </a:pPr>
            <a:endParaRPr lang="en-US" sz="2400" dirty="0" smtClean="0">
              <a:latin typeface="Arial" pitchFamily="34" charset="0"/>
              <a:ea typeface="Arial Unicode MS" pitchFamily="34" charset="-128"/>
              <a:cs typeface="Arial" pitchFamily="34" charset="0"/>
            </a:endParaRPr>
          </a:p>
          <a:p>
            <a:pPr marL="0" marR="0" lvl="0" indent="0" algn="r" defTabSz="914400" rtl="0" eaLnBrk="1" fontAlgn="base" latinLnBrk="0" hangingPunct="1">
              <a:lnSpc>
                <a:spcPct val="100000"/>
              </a:lnSpc>
              <a:spcBef>
                <a:spcPct val="20000"/>
              </a:spcBef>
              <a:spcAft>
                <a:spcPct val="0"/>
              </a:spcAft>
              <a:buClrTx/>
              <a:buSzTx/>
              <a:buFont typeface="Arial" charset="0"/>
              <a:buNone/>
              <a:tabLst/>
              <a:defRPr/>
            </a:pPr>
            <a:r>
              <a:rPr kumimoji="0" lang="en-US" sz="1400" b="0" i="0" u="none" strike="noStrike" kern="1200" cap="none" spc="0" normalizeH="0" baseline="0" noProof="0" dirty="0" smtClean="0">
                <a:ln>
                  <a:noFill/>
                </a:ln>
                <a:solidFill>
                  <a:schemeClr val="tx2"/>
                </a:solidFill>
                <a:effectLst/>
                <a:uLnTx/>
                <a:uFillTx/>
                <a:latin typeface="Arial" pitchFamily="34" charset="0"/>
                <a:ea typeface="Arial Unicode MS" pitchFamily="34" charset="-128"/>
                <a:cs typeface="Arial" pitchFamily="34" charset="0"/>
              </a:rPr>
              <a:t>Susa</a:t>
            </a:r>
            <a:r>
              <a:rPr lang="en-US" sz="1400" dirty="0" smtClean="0">
                <a:solidFill>
                  <a:schemeClr val="tx2"/>
                </a:solidFill>
                <a:latin typeface="Arial" pitchFamily="34" charset="0"/>
                <a:ea typeface="Arial Unicode MS" pitchFamily="34" charset="-128"/>
                <a:cs typeface="Arial" pitchFamily="34" charset="0"/>
              </a:rPr>
              <a:t>n Ayers-Lopez</a:t>
            </a:r>
            <a:endParaRPr kumimoji="0" lang="en-US" sz="1400" b="0" i="0" u="none" strike="noStrike" kern="1200" cap="none" spc="0" normalizeH="0" baseline="0" noProof="0" dirty="0" smtClean="0">
              <a:ln>
                <a:noFill/>
              </a:ln>
              <a:solidFill>
                <a:schemeClr val="tx2"/>
              </a:solidFill>
              <a:effectLst/>
              <a:uLnTx/>
              <a:uFillTx/>
              <a:latin typeface="Arial" pitchFamily="34" charset="0"/>
              <a:ea typeface="Arial Unicode MS" pitchFamily="34" charset="-128"/>
              <a:cs typeface="Arial" pitchFamily="34" charset="0"/>
            </a:endParaRPr>
          </a:p>
          <a:p>
            <a:pPr marL="0" marR="0" lvl="0" indent="0" algn="r" defTabSz="914400" rtl="0" eaLnBrk="1" fontAlgn="base" latinLnBrk="0" hangingPunct="1">
              <a:lnSpc>
                <a:spcPct val="100000"/>
              </a:lnSpc>
              <a:spcBef>
                <a:spcPct val="20000"/>
              </a:spcBef>
              <a:spcAft>
                <a:spcPct val="0"/>
              </a:spcAft>
              <a:buClrTx/>
              <a:buSzTx/>
              <a:buFont typeface="Arial" charset="0"/>
              <a:buNone/>
              <a:tabLst/>
              <a:defRPr/>
            </a:pPr>
            <a:r>
              <a:rPr kumimoji="0" lang="en-US" sz="1400" b="0" i="1" u="none" strike="noStrike" kern="1200" cap="none" spc="0" normalizeH="0" baseline="0" noProof="0" dirty="0" smtClean="0">
                <a:ln>
                  <a:noFill/>
                </a:ln>
                <a:solidFill>
                  <a:schemeClr val="tx1"/>
                </a:solidFill>
                <a:effectLst/>
                <a:uLnTx/>
                <a:uFillTx/>
                <a:latin typeface="Arial" pitchFamily="34" charset="0"/>
                <a:ea typeface="Arial Unicode MS" pitchFamily="34" charset="-128"/>
                <a:cs typeface="Arial" pitchFamily="34" charset="0"/>
              </a:rPr>
              <a:t>M.Ed.</a:t>
            </a:r>
          </a:p>
          <a:p>
            <a:pPr lvl="0" algn="r">
              <a:spcBef>
                <a:spcPct val="20000"/>
              </a:spcBef>
              <a:defRPr/>
            </a:pPr>
            <a:r>
              <a:rPr lang="en-US" sz="1400" dirty="0" smtClean="0">
                <a:solidFill>
                  <a:schemeClr val="tx2"/>
                </a:solidFill>
                <a:latin typeface="Arial" pitchFamily="34" charset="0"/>
                <a:ea typeface="Arial Unicode MS" pitchFamily="34" charset="-128"/>
                <a:cs typeface="Arial" pitchFamily="34" charset="0"/>
              </a:rPr>
              <a:t>Ruth G. McRoy</a:t>
            </a:r>
          </a:p>
          <a:p>
            <a:pPr lvl="0" algn="r">
              <a:spcBef>
                <a:spcPct val="20000"/>
              </a:spcBef>
              <a:defRPr/>
            </a:pPr>
            <a:r>
              <a:rPr lang="en-US" sz="1400" i="1" dirty="0" smtClean="0">
                <a:latin typeface="Arial" pitchFamily="34" charset="0"/>
                <a:ea typeface="Arial Unicode MS" pitchFamily="34" charset="-128"/>
                <a:cs typeface="Arial" pitchFamily="34" charset="0"/>
              </a:rPr>
              <a:t>Ph.D. </a:t>
            </a:r>
          </a:p>
          <a:p>
            <a:pPr lvl="0" algn="r">
              <a:spcBef>
                <a:spcPct val="20000"/>
              </a:spcBef>
              <a:defRPr/>
            </a:pPr>
            <a:r>
              <a:rPr lang="en-US" sz="1400" dirty="0" smtClean="0">
                <a:solidFill>
                  <a:schemeClr val="accent4"/>
                </a:solidFill>
                <a:latin typeface="Arial" pitchFamily="34" charset="0"/>
                <a:ea typeface="Arial Unicode MS" pitchFamily="34" charset="-128"/>
                <a:cs typeface="Arial" pitchFamily="34" charset="0"/>
              </a:rPr>
              <a:t>Michelle Steinley-Bumgarner</a:t>
            </a:r>
          </a:p>
          <a:p>
            <a:pPr lvl="0" algn="r">
              <a:spcBef>
                <a:spcPct val="20000"/>
              </a:spcBef>
              <a:defRPr/>
            </a:pPr>
            <a:r>
              <a:rPr lang="en-US" sz="1400" i="1" dirty="0" smtClean="0">
                <a:latin typeface="Arial" pitchFamily="34" charset="0"/>
                <a:ea typeface="Arial Unicode MS" pitchFamily="34" charset="-128"/>
                <a:cs typeface="Arial" pitchFamily="34" charset="0"/>
              </a:rPr>
              <a:t>M.A.</a:t>
            </a:r>
          </a:p>
          <a:p>
            <a:pPr lvl="0" algn="r">
              <a:spcBef>
                <a:spcPct val="20000"/>
              </a:spcBef>
              <a:defRPr/>
            </a:pPr>
            <a:r>
              <a:rPr lang="en-US" sz="1400" dirty="0" smtClean="0">
                <a:solidFill>
                  <a:schemeClr val="accent4"/>
                </a:solidFill>
                <a:latin typeface="Arial" pitchFamily="34" charset="0"/>
                <a:ea typeface="Arial Unicode MS" pitchFamily="34" charset="-128"/>
                <a:cs typeface="Arial" pitchFamily="34" charset="0"/>
              </a:rPr>
              <a:t>Laura Kaufman</a:t>
            </a:r>
          </a:p>
          <a:p>
            <a:pPr lvl="0" algn="r">
              <a:spcBef>
                <a:spcPct val="20000"/>
              </a:spcBef>
              <a:defRPr/>
            </a:pPr>
            <a:r>
              <a:rPr lang="en-US" sz="1400" i="1" dirty="0" smtClean="0">
                <a:latin typeface="Arial" pitchFamily="34" charset="0"/>
                <a:ea typeface="Arial Unicode MS" pitchFamily="34" charset="-128"/>
                <a:cs typeface="Arial" pitchFamily="34" charset="0"/>
              </a:rPr>
              <a:t>M.A.</a:t>
            </a:r>
          </a:p>
          <a:p>
            <a:pPr lvl="0" algn="r">
              <a:spcBef>
                <a:spcPct val="20000"/>
              </a:spcBef>
              <a:defRPr/>
            </a:pPr>
            <a:r>
              <a:rPr lang="en-US" sz="1400" dirty="0" smtClean="0">
                <a:solidFill>
                  <a:schemeClr val="accent4"/>
                </a:solidFill>
                <a:latin typeface="Arial" pitchFamily="34" charset="0"/>
                <a:ea typeface="Arial Unicode MS" pitchFamily="34" charset="-128"/>
                <a:cs typeface="Arial" pitchFamily="34" charset="0"/>
              </a:rPr>
              <a:t>Kathy Ledesma</a:t>
            </a:r>
            <a:r>
              <a:rPr lang="en-US" sz="1400" dirty="0" smtClean="0">
                <a:latin typeface="Arial" pitchFamily="34" charset="0"/>
                <a:ea typeface="Arial Unicode MS" pitchFamily="34" charset="-128"/>
                <a:cs typeface="Arial" pitchFamily="34" charset="0"/>
              </a:rPr>
              <a:t>, </a:t>
            </a:r>
          </a:p>
          <a:p>
            <a:pPr lvl="0" algn="r">
              <a:spcBef>
                <a:spcPct val="20000"/>
              </a:spcBef>
              <a:defRPr/>
            </a:pPr>
            <a:r>
              <a:rPr lang="en-US" sz="1400" dirty="0" smtClean="0">
                <a:latin typeface="Arial" pitchFamily="34" charset="0"/>
                <a:ea typeface="Arial Unicode MS" pitchFamily="34" charset="-128"/>
                <a:cs typeface="Arial" pitchFamily="34" charset="0"/>
              </a:rPr>
              <a:t>MSW</a:t>
            </a:r>
          </a:p>
        </p:txBody>
      </p:sp>
      <p:cxnSp>
        <p:nvCxnSpPr>
          <p:cNvPr id="8" name="Straight Connector 7"/>
          <p:cNvCxnSpPr/>
          <p:nvPr/>
        </p:nvCxnSpPr>
        <p:spPr>
          <a:xfrm rot="10800000">
            <a:off x="609600" y="1524000"/>
            <a:ext cx="7924800" cy="0"/>
          </a:xfrm>
          <a:prstGeom prst="line">
            <a:avLst/>
          </a:prstGeom>
          <a:ln w="6350">
            <a:solidFill>
              <a:schemeClr val="accent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26" name="Picture 2" descr="CSWR Logo Bla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4500" y="5562600"/>
            <a:ext cx="3009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6" name="Rectangle 2"/>
          <p:cNvSpPr>
            <a:spLocks noGrp="1" noChangeArrowheads="1"/>
          </p:cNvSpPr>
          <p:nvPr>
            <p:ph type="title"/>
          </p:nvPr>
        </p:nvSpPr>
        <p:spPr/>
        <p:txBody>
          <a:bodyPr/>
          <a:lstStyle/>
          <a:p>
            <a:pPr>
              <a:defRPr/>
            </a:pPr>
            <a:r>
              <a:rPr lang="en-US" sz="2400" dirty="0"/>
              <a:t>Openness and Adoptive Parent-Child Relationships</a:t>
            </a:r>
          </a:p>
        </p:txBody>
      </p:sp>
      <p:sp>
        <p:nvSpPr>
          <p:cNvPr id="492547" name="Rectangle 3"/>
          <p:cNvSpPr>
            <a:spLocks noGrp="1" noChangeArrowheads="1"/>
          </p:cNvSpPr>
          <p:nvPr>
            <p:ph type="body" sz="half" idx="1"/>
          </p:nvPr>
        </p:nvSpPr>
        <p:spPr>
          <a:xfrm>
            <a:off x="539750" y="1600200"/>
            <a:ext cx="7648575" cy="4525963"/>
          </a:xfrm>
        </p:spPr>
        <p:txBody>
          <a:bodyPr/>
          <a:lstStyle/>
          <a:p>
            <a:pPr>
              <a:lnSpc>
                <a:spcPct val="90000"/>
              </a:lnSpc>
              <a:defRPr/>
            </a:pPr>
            <a:endParaRPr lang="en-US" sz="2000" dirty="0"/>
          </a:p>
          <a:p>
            <a:pPr>
              <a:lnSpc>
                <a:spcPct val="90000"/>
              </a:lnSpc>
              <a:defRPr/>
            </a:pPr>
            <a:r>
              <a:rPr lang="en-US" sz="1800" dirty="0"/>
              <a:t>Berry (1991; 1998) in California Long Range Adoption Study </a:t>
            </a:r>
            <a:r>
              <a:rPr lang="en-US" sz="1800" dirty="0" smtClean="0"/>
              <a:t> (CLAS) studied </a:t>
            </a:r>
            <a:r>
              <a:rPr lang="en-US" sz="1800" dirty="0"/>
              <a:t>764 families four years after placement found high levels of satisfaction with their adoption, regardless of whether open or closed.</a:t>
            </a:r>
          </a:p>
          <a:p>
            <a:pPr>
              <a:lnSpc>
                <a:spcPct val="90000"/>
              </a:lnSpc>
              <a:defRPr/>
            </a:pPr>
            <a:r>
              <a:rPr lang="en-US" sz="1800" dirty="0" err="1" smtClean="0"/>
              <a:t>Frash</a:t>
            </a:r>
            <a:r>
              <a:rPr lang="en-US" sz="1800" dirty="0"/>
              <a:t>, Brooks, Barth (2000) 8 year prospective longitudinal study of 231 foster care adoptions (CLAS) found satisfaction and consistency over time in most arrangements whether open or closed. </a:t>
            </a:r>
          </a:p>
          <a:p>
            <a:pPr>
              <a:lnSpc>
                <a:spcPct val="90000"/>
              </a:lnSpc>
              <a:defRPr/>
            </a:pPr>
            <a:r>
              <a:rPr lang="en-US" sz="1800" dirty="0" smtClean="0"/>
              <a:t>Crea &amp; Barth (2009) openness and contact at 14 years post placement—using CLAS data set; contact occurred more frequently in adoptions arranged independently; % of contact dropped significantly compared with earlier waves of data collection</a:t>
            </a:r>
            <a:endParaRPr lang="en-US" sz="1800" dirty="0"/>
          </a:p>
          <a:p>
            <a:pPr>
              <a:lnSpc>
                <a:spcPct val="90000"/>
              </a:lnSpc>
              <a:defRPr/>
            </a:pPr>
            <a:r>
              <a:rPr lang="en-US" sz="1800" dirty="0"/>
              <a:t>Johnson &amp; Ryan’s (2007) study of openness in families (N=429) with children age 13 or older found:</a:t>
            </a:r>
          </a:p>
          <a:p>
            <a:pPr lvl="1">
              <a:lnSpc>
                <a:spcPct val="90000"/>
              </a:lnSpc>
              <a:defRPr/>
            </a:pPr>
            <a:r>
              <a:rPr lang="en-US" sz="1800" dirty="0"/>
              <a:t>Most families who had contact with birthparents reported positive experiences</a:t>
            </a:r>
          </a:p>
          <a:p>
            <a:pPr lvl="1">
              <a:lnSpc>
                <a:spcPct val="90000"/>
              </a:lnSpc>
              <a:defRPr/>
            </a:pPr>
            <a:endParaRPr lang="en-US" sz="1800" dirty="0"/>
          </a:p>
        </p:txBody>
      </p:sp>
      <p:sp>
        <p:nvSpPr>
          <p:cNvPr id="2" name="Content Placeholder 1"/>
          <p:cNvSpPr>
            <a:spLocks noGrp="1"/>
          </p:cNvSpPr>
          <p:nvPr>
            <p:ph sz="half" idx="2"/>
          </p:nvPr>
        </p:nvSpPr>
        <p:spPr/>
        <p:txBody>
          <a:bodyPr/>
          <a:lstStyle/>
          <a:p>
            <a:endParaRPr lang="en-US" dirty="0"/>
          </a:p>
        </p:txBody>
      </p:sp>
    </p:spTree>
    <p:extLst>
      <p:ext uri="{BB962C8B-B14F-4D97-AF65-F5344CB8AC3E}">
        <p14:creationId xmlns:p14="http://schemas.microsoft.com/office/powerpoint/2010/main" val="2154576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Perspectives of Adoptive Parents</a:t>
            </a:r>
            <a:endParaRPr lang="en-US" dirty="0"/>
          </a:p>
        </p:txBody>
      </p:sp>
      <p:sp>
        <p:nvSpPr>
          <p:cNvPr id="5" name="Content Placeholder 4"/>
          <p:cNvSpPr>
            <a:spLocks noGrp="1"/>
          </p:cNvSpPr>
          <p:nvPr>
            <p:ph idx="1"/>
          </p:nvPr>
        </p:nvSpPr>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 longitudinal study showed that adoptive parents remained highly positive with their child’s open adoption from infancy to early childhood to adolescence, regardless of degree and type of contact</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Many described the open adoption as not being a focal point in their family’s life</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Despite challenges and anxieties, adoptive parents viewed the openness as a facilitator of family closeness by enhancing trust and open communication</a:t>
            </a:r>
          </a:p>
          <a:p>
            <a:pPr lvl="2">
              <a:spcBef>
                <a:spcPts val="0"/>
              </a:spcBef>
            </a:pPr>
            <a:endParaRPr lang="en-US" dirty="0" smtClean="0">
              <a:latin typeface="Arial" pitchFamily="34" charset="0"/>
              <a:cs typeface="Arial" pitchFamily="34" charset="0"/>
            </a:endParaRPr>
          </a:p>
          <a:p>
            <a:pPr marL="914400" lvl="2" indent="0" algn="r">
              <a:spcBef>
                <a:spcPts val="0"/>
              </a:spcBef>
              <a:buNone/>
            </a:pPr>
            <a:r>
              <a:rPr lang="en-US" dirty="0" smtClean="0">
                <a:latin typeface="Arial" pitchFamily="34" charset="0"/>
                <a:cs typeface="Arial" pitchFamily="34" charset="0"/>
              </a:rPr>
              <a:t>(Siegel, 2012)</a:t>
            </a:r>
          </a:p>
        </p:txBody>
      </p:sp>
    </p:spTree>
    <p:extLst>
      <p:ext uri="{BB962C8B-B14F-4D97-AF65-F5344CB8AC3E}">
        <p14:creationId xmlns:p14="http://schemas.microsoft.com/office/powerpoint/2010/main" val="1694802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Perspectives of Adopted Children</a:t>
            </a:r>
            <a:endParaRPr lang="en-US" dirty="0"/>
          </a:p>
        </p:txBody>
      </p:sp>
      <p:sp>
        <p:nvSpPr>
          <p:cNvPr id="5" name="Content Placeholder 4"/>
          <p:cNvSpPr>
            <a:spLocks noGrp="1"/>
          </p:cNvSpPr>
          <p:nvPr>
            <p:ph idx="1"/>
          </p:nvPr>
        </p:nvSpPr>
        <p:spPr/>
        <p:txBody>
          <a:bodyPr/>
          <a:lstStyle/>
          <a:p>
            <a:pPr lvl="1">
              <a:spcBef>
                <a:spcPts val="0"/>
              </a:spcBef>
            </a:pPr>
            <a:r>
              <a:rPr lang="en-US" dirty="0" smtClean="0">
                <a:latin typeface="Arial" pitchFamily="34" charset="0"/>
                <a:cs typeface="Arial" pitchFamily="34" charset="0"/>
              </a:rPr>
              <a:t>Adopted children view open adoption favorably and positively endorse it</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Advantages include having more family, no secrets, access to useful information, being freed from the frustration of not knowing, being empowered by knowledge, feeling compassionate, fortunate, and secure</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Challenges include boundary issues, lack of contact, and receiving bad news</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Children were able to draw positive aspects from challenges</a:t>
            </a:r>
          </a:p>
          <a:p>
            <a:pPr lvl="1">
              <a:spcBef>
                <a:spcPts val="0"/>
              </a:spcBef>
            </a:pPr>
            <a:endParaRPr lang="en-US" sz="2400" dirty="0" smtClean="0">
              <a:latin typeface="Arial" pitchFamily="34" charset="0"/>
              <a:cs typeface="Arial" pitchFamily="34" charset="0"/>
            </a:endParaRPr>
          </a:p>
          <a:p>
            <a:pPr marL="914400" lvl="2" indent="0" algn="r">
              <a:spcBef>
                <a:spcPts val="0"/>
              </a:spcBef>
              <a:buNone/>
            </a:pPr>
            <a:r>
              <a:rPr lang="en-US" sz="2000" dirty="0" smtClean="0">
                <a:latin typeface="Arial" pitchFamily="34" charset="0"/>
                <a:cs typeface="Arial" pitchFamily="34" charset="0"/>
              </a:rPr>
              <a:t>(Siegel, 2012)</a:t>
            </a:r>
          </a:p>
        </p:txBody>
      </p:sp>
    </p:spTree>
    <p:extLst>
      <p:ext uri="{BB962C8B-B14F-4D97-AF65-F5344CB8AC3E}">
        <p14:creationId xmlns:p14="http://schemas.microsoft.com/office/powerpoint/2010/main" val="1561396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Sibling Contact</a:t>
            </a:r>
            <a:endParaRPr lang="en-US" dirty="0"/>
          </a:p>
        </p:txBody>
      </p:sp>
      <p:sp>
        <p:nvSpPr>
          <p:cNvPr id="3" name="Content Placeholder 2"/>
          <p:cNvSpPr>
            <a:spLocks noGrp="1"/>
          </p:cNvSpPr>
          <p:nvPr>
            <p:ph idx="1"/>
          </p:nvPr>
        </p:nvSpPr>
        <p:spPr/>
        <p:txBody>
          <a:bodyPr/>
          <a:lstStyle/>
          <a:p>
            <a:r>
              <a:rPr lang="en-US" sz="2000" dirty="0" smtClean="0"/>
              <a:t>A majority of adopted children have at least one birth sibling outside of their adoptive family.</a:t>
            </a:r>
          </a:p>
          <a:p>
            <a:r>
              <a:rPr lang="en-US" sz="2000" dirty="0" smtClean="0"/>
              <a:t>Complexity of sibling relationships</a:t>
            </a:r>
          </a:p>
          <a:p>
            <a:pPr lvl="1"/>
            <a:r>
              <a:rPr lang="en-US" sz="1800" dirty="0" smtClean="0"/>
              <a:t>Wide variety of contact arrangements between birth siblings, birth parents, other birth relatives and adoptive families.</a:t>
            </a:r>
          </a:p>
          <a:p>
            <a:pPr lvl="1"/>
            <a:r>
              <a:rPr lang="en-US" sz="1800" dirty="0" smtClean="0"/>
              <a:t>Birth siblings vs. adoptive siblings</a:t>
            </a:r>
          </a:p>
          <a:p>
            <a:pPr lvl="1"/>
            <a:r>
              <a:rPr lang="en-US" sz="1800" dirty="0" smtClean="0"/>
              <a:t>Evolution of relationships </a:t>
            </a:r>
            <a:r>
              <a:rPr lang="en-US" sz="1800" dirty="0"/>
              <a:t>and family dynamics </a:t>
            </a:r>
            <a:r>
              <a:rPr lang="en-US" sz="1800" dirty="0" smtClean="0"/>
              <a:t>across time</a:t>
            </a:r>
            <a:endParaRPr lang="en-US" sz="1800" dirty="0"/>
          </a:p>
          <a:p>
            <a:pPr lvl="1"/>
            <a:r>
              <a:rPr lang="en-US" sz="1800" dirty="0" smtClean="0"/>
              <a:t>Concern about sharing of information, especially if one birth sibling is still living with or has a close relationship with birth family</a:t>
            </a:r>
          </a:p>
          <a:p>
            <a:pPr lvl="1"/>
            <a:r>
              <a:rPr lang="en-US" sz="1800" dirty="0" smtClean="0"/>
              <a:t>Contact may be formal and rigid, lacking the fluidity of typical family relationships</a:t>
            </a:r>
          </a:p>
          <a:p>
            <a:r>
              <a:rPr lang="en-US" sz="2000" dirty="0" smtClean="0"/>
              <a:t>Adoptive parents view sibling contact as valuable to the adopted child’s identity</a:t>
            </a:r>
            <a:endParaRPr lang="en-US" sz="1800" dirty="0" smtClean="0"/>
          </a:p>
          <a:p>
            <a:pPr marL="457200" lvl="1" indent="0" algn="r">
              <a:buNone/>
            </a:pPr>
            <a:r>
              <a:rPr lang="en-US" sz="1800" dirty="0" smtClean="0"/>
              <a:t>(Cossar and Neil, 2012)</a:t>
            </a:r>
          </a:p>
          <a:p>
            <a:pPr lvl="1"/>
            <a:endParaRPr lang="en-US" sz="1800" dirty="0" smtClean="0"/>
          </a:p>
        </p:txBody>
      </p:sp>
    </p:spTree>
    <p:extLst>
      <p:ext uri="{BB962C8B-B14F-4D97-AF65-F5344CB8AC3E}">
        <p14:creationId xmlns:p14="http://schemas.microsoft.com/office/powerpoint/2010/main" val="3934985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Benefits of Openness in Older Child Placements</a:t>
            </a:r>
            <a:endParaRPr lang="en-US"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Can help some youth commit to adoption</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Can ease the transition of adoption</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Hard for children to move on when they’re still worrying about whether their birth family is okay or not.</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Prior foster families or birth family members can aid transition by assuring child that they love him and that being adopted is okay (NACAC, 2007)</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Benefits of Contact </a:t>
            </a:r>
            <a:endParaRPr lang="en-US" dirty="0"/>
          </a:p>
        </p:txBody>
      </p:sp>
      <p:sp>
        <p:nvSpPr>
          <p:cNvPr id="5" name="Content Placeholder 4"/>
          <p:cNvSpPr>
            <a:spLocks noGrp="1"/>
          </p:cNvSpPr>
          <p:nvPr>
            <p:ph idx="1"/>
          </p:nvPr>
        </p:nvSpPr>
        <p:spPr/>
        <p:txBody>
          <a:bodyPr/>
          <a:lstStyle/>
          <a:p>
            <a:pPr lvl="1">
              <a:spcBef>
                <a:spcPts val="0"/>
              </a:spcBef>
            </a:pPr>
            <a:r>
              <a:rPr lang="en-US" sz="2400" dirty="0" smtClean="0">
                <a:latin typeface="Arial" pitchFamily="34" charset="0"/>
                <a:cs typeface="Arial" pitchFamily="34" charset="0"/>
              </a:rPr>
              <a:t>Shows respect for child and assures child that their adoptive parents are not trying to sever ties to their past, they are better able to open up about their experiences and start healing old wounds.</a:t>
            </a:r>
          </a:p>
          <a:p>
            <a:pPr marL="457200" lvl="1" indent="0">
              <a:spcBef>
                <a:spcPts val="0"/>
              </a:spcBef>
              <a:buNone/>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Keeping in touch can help children realize that others still care.</a:t>
            </a:r>
            <a:br>
              <a:rPr lang="en-US" sz="2400" dirty="0" smtClean="0">
                <a:latin typeface="Arial" pitchFamily="34" charset="0"/>
                <a:cs typeface="Arial" pitchFamily="34" charset="0"/>
              </a:rPr>
            </a:b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For children who have suffered loss, caring connections can be therapeutic.</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Benefits of Contact</a:t>
            </a:r>
            <a:endParaRPr lang="en-US" dirty="0"/>
          </a:p>
        </p:txBody>
      </p:sp>
      <p:sp>
        <p:nvSpPr>
          <p:cNvPr id="5" name="Content Placeholder 4"/>
          <p:cNvSpPr>
            <a:spLocks noGrp="1"/>
          </p:cNvSpPr>
          <p:nvPr>
            <p:ph idx="1"/>
          </p:nvPr>
        </p:nvSpPr>
        <p:spPr>
          <a:xfrm>
            <a:off x="457200" y="1371600"/>
            <a:ext cx="8229600" cy="4525963"/>
          </a:xfrm>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Contact can help youth reconcile pieces of their identity.</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Birth family members, neighbors, or past foster families may be able to address these concerns and share aspects of the family’s history – talents, accomplishments, stories – that are easier for the youth to own.</a:t>
            </a:r>
          </a:p>
          <a:p>
            <a:pPr lvl="2">
              <a:spcBef>
                <a:spcPts val="0"/>
              </a:spcBef>
            </a:pPr>
            <a:endParaRPr lang="en-US" dirty="0" smtClean="0">
              <a:latin typeface="Arial" pitchFamily="34" charset="0"/>
              <a:cs typeface="Arial" pitchFamily="34" charset="0"/>
            </a:endParaRPr>
          </a:p>
          <a:p>
            <a:pPr lvl="1">
              <a:spcBef>
                <a:spcPts val="0"/>
              </a:spcBef>
            </a:pPr>
            <a:r>
              <a:rPr lang="en-US" dirty="0">
                <a:latin typeface="Arial" pitchFamily="34" charset="0"/>
                <a:cs typeface="Arial" pitchFamily="34" charset="0"/>
              </a:rPr>
              <a:t>Post adoption contact can help birth family members accept and support the adoption</a:t>
            </a:r>
            <a:r>
              <a:rPr lang="en-US" dirty="0" smtClean="0">
                <a:latin typeface="Arial" pitchFamily="34" charset="0"/>
                <a:cs typeface="Arial" pitchFamily="34" charset="0"/>
              </a:rPr>
              <a:t>.</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Neil </a:t>
            </a:r>
            <a:r>
              <a:rPr lang="en-US" dirty="0">
                <a:latin typeface="Arial" pitchFamily="34" charset="0"/>
                <a:cs typeface="Arial" pitchFamily="34" charset="0"/>
              </a:rPr>
              <a:t>(2006) found that when adoptive parents initiated contact, birth parents felt valued and adoption acceptance among birth parents rose substantially.</a:t>
            </a:r>
          </a:p>
          <a:p>
            <a:pPr lvl="2">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Benefits of Contact</a:t>
            </a:r>
            <a:endParaRPr lang="en-US"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With teens especially, contact can help them understand their families’ limitations and in learning how to protect themselves in unsafe situations around them.</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a:t>
            </a:r>
            <a:r>
              <a:rPr lang="en-US" dirty="0" smtClean="0"/>
              <a:t> AdoptUSKids Research Project</a:t>
            </a:r>
            <a:endParaRPr lang="en-US" dirty="0"/>
          </a:p>
        </p:txBody>
      </p:sp>
      <p:sp>
        <p:nvSpPr>
          <p:cNvPr id="5" name="Content Placeholder 4"/>
          <p:cNvSpPr>
            <a:spLocks noGrp="1"/>
          </p:cNvSpPr>
          <p:nvPr>
            <p:ph idx="1"/>
          </p:nvPr>
        </p:nvSpPr>
        <p:spPr/>
        <p:txBody>
          <a:bodyPr/>
          <a:lstStyle/>
          <a:p>
            <a:pPr marL="457200" lvl="1" indent="0" algn="ctr">
              <a:spcBef>
                <a:spcPts val="0"/>
              </a:spcBef>
              <a:buNone/>
            </a:pPr>
            <a:endParaRPr lang="en-US" sz="2800" dirty="0" smtClean="0">
              <a:latin typeface="Arial" pitchFamily="34" charset="0"/>
              <a:cs typeface="Arial" pitchFamily="34" charset="0"/>
            </a:endParaRPr>
          </a:p>
          <a:p>
            <a:pPr marL="457200" lvl="1" indent="0" algn="ctr">
              <a:spcBef>
                <a:spcPts val="0"/>
              </a:spcBef>
              <a:buNone/>
            </a:pPr>
            <a:endParaRPr lang="en-US" sz="2800" dirty="0" smtClean="0">
              <a:latin typeface="Arial" pitchFamily="34" charset="0"/>
              <a:cs typeface="Arial" pitchFamily="34" charset="0"/>
            </a:endParaRPr>
          </a:p>
          <a:p>
            <a:pPr marL="457200" lvl="1" indent="0" algn="ctr">
              <a:spcBef>
                <a:spcPts val="0"/>
              </a:spcBef>
              <a:buNone/>
            </a:pPr>
            <a:endParaRPr lang="en-US" sz="2800" dirty="0">
              <a:latin typeface="Arial" pitchFamily="34" charset="0"/>
              <a:cs typeface="Arial" pitchFamily="34" charset="0"/>
            </a:endParaRPr>
          </a:p>
          <a:p>
            <a:pPr marL="457200" lvl="1" indent="0" algn="ctr">
              <a:spcBef>
                <a:spcPts val="0"/>
              </a:spcBef>
              <a:buNone/>
            </a:pPr>
            <a:r>
              <a:rPr lang="en-US" sz="2800" b="1" dirty="0" smtClean="0">
                <a:latin typeface="Arial" pitchFamily="34" charset="0"/>
                <a:cs typeface="Arial" pitchFamily="34" charset="0"/>
              </a:rPr>
              <a:t>Openness in  Adoptions</a:t>
            </a:r>
          </a:p>
          <a:p>
            <a:pPr marL="457200" lvl="1" indent="0" algn="ctr">
              <a:spcBef>
                <a:spcPts val="0"/>
              </a:spcBef>
              <a:buNone/>
            </a:pPr>
            <a:r>
              <a:rPr lang="en-US" sz="2800" b="1" dirty="0" smtClean="0">
                <a:latin typeface="Arial" pitchFamily="34" charset="0"/>
                <a:cs typeface="Arial" pitchFamily="34" charset="0"/>
              </a:rPr>
              <a:t>from Foster Care</a:t>
            </a:r>
          </a:p>
        </p:txBody>
      </p:sp>
      <p:pic>
        <p:nvPicPr>
          <p:cNvPr id="6" name="Picture 2" descr="CSWR Logo Bla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6095" y="6054183"/>
            <a:ext cx="3009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2941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AdoptUSKids, </a:t>
            </a:r>
            <a:r>
              <a:rPr lang="en-US" sz="2000" dirty="0" smtClean="0"/>
              <a:t>Department of Health and Human Services, Children’s Bureau</a:t>
            </a:r>
            <a:endParaRPr lang="en-US" sz="2000"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Success Factors Study: Congressionally mandated</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Children’s Health Act of 2000</a:t>
            </a:r>
          </a:p>
          <a:p>
            <a:pPr lvl="1">
              <a:spcBef>
                <a:spcPts val="0"/>
              </a:spcBef>
            </a:pPr>
            <a:endParaRPr lang="en-US" sz="28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Nationwide Sample: 161 families</a:t>
            </a:r>
          </a:p>
          <a:p>
            <a:pPr lvl="1">
              <a:spcBef>
                <a:spcPts val="0"/>
              </a:spcBef>
            </a:pPr>
            <a:endParaRPr lang="en-US" sz="28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Method: Interviews and Surveys</a:t>
            </a:r>
          </a:p>
        </p:txBody>
      </p:sp>
    </p:spTree>
    <p:extLst>
      <p:ext uri="{BB962C8B-B14F-4D97-AF65-F5344CB8AC3E}">
        <p14:creationId xmlns:p14="http://schemas.microsoft.com/office/powerpoint/2010/main" val="552941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Overview of Presentation</a:t>
            </a:r>
            <a:endParaRPr lang="en-US" dirty="0"/>
          </a:p>
        </p:txBody>
      </p:sp>
      <p:sp>
        <p:nvSpPr>
          <p:cNvPr id="5" name="Content Placeholder 4"/>
          <p:cNvSpPr>
            <a:spLocks noGrp="1"/>
          </p:cNvSpPr>
          <p:nvPr>
            <p:ph idx="1"/>
          </p:nvPr>
        </p:nvSpPr>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Brief  overview of history of openness in adoptions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Research findings on contact in older child placements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Overview of the AdoptUSKids Research Project</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Openness research findings</a:t>
            </a:r>
          </a:p>
          <a:p>
            <a:pPr lvl="1">
              <a:spcBef>
                <a:spcPts val="0"/>
              </a:spcBef>
            </a:pPr>
            <a:endParaRPr lang="en-US" dirty="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Pre-finalization and post-finalization contact</a:t>
            </a:r>
          </a:p>
          <a:p>
            <a:pPr lvl="2">
              <a:spcBef>
                <a:spcPts val="0"/>
              </a:spcBef>
            </a:pPr>
            <a:endParaRPr lang="en-US" sz="2000"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Practice implications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Successful Adoptive Families Study: </a:t>
            </a:r>
            <a:br>
              <a:rPr lang="en-US" dirty="0" smtClean="0"/>
            </a:br>
            <a:r>
              <a:rPr lang="en-US" dirty="0" smtClean="0"/>
              <a:t>Family Recruitment</a:t>
            </a:r>
            <a:endParaRPr lang="en-US" dirty="0"/>
          </a:p>
        </p:txBody>
      </p:sp>
      <p:sp>
        <p:nvSpPr>
          <p:cNvPr id="5" name="Content Placeholder 4"/>
          <p:cNvSpPr>
            <a:spLocks noGrp="1"/>
          </p:cNvSpPr>
          <p:nvPr>
            <p:ph idx="1"/>
          </p:nvPr>
        </p:nvSpPr>
        <p:spPr>
          <a:xfrm>
            <a:off x="457200" y="1447800"/>
            <a:ext cx="8229600" cy="4525963"/>
          </a:xfrm>
        </p:spPr>
        <p:txBody>
          <a:bodyPr/>
          <a:lstStyle/>
          <a:p>
            <a:pPr lvl="1">
              <a:spcBef>
                <a:spcPts val="0"/>
              </a:spcBef>
            </a:pPr>
            <a:r>
              <a:rPr lang="en-US" dirty="0" smtClean="0">
                <a:latin typeface="Arial" pitchFamily="34" charset="0"/>
                <a:cs typeface="Arial" pitchFamily="34" charset="0"/>
              </a:rPr>
              <a:t>Successful families were defined as:</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Families whose finalized adoptions remained intact</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The adoptive parents remained committed to parenting the adopted child</a:t>
            </a:r>
          </a:p>
          <a:p>
            <a:pPr lvl="1">
              <a:spcBef>
                <a:spcPts val="0"/>
              </a:spcBef>
            </a:pPr>
            <a:endParaRPr lang="en-US" sz="1800" dirty="0">
              <a:latin typeface="Arial" pitchFamily="34" charset="0"/>
              <a:cs typeface="Arial" pitchFamily="34" charset="0"/>
            </a:endParaRPr>
          </a:p>
          <a:p>
            <a:pPr lvl="1">
              <a:spcBef>
                <a:spcPts val="0"/>
              </a:spcBef>
            </a:pPr>
            <a:r>
              <a:rPr lang="en-US" dirty="0" smtClean="0">
                <a:latin typeface="Arial" pitchFamily="34" charset="0"/>
                <a:cs typeface="Arial" pitchFamily="34" charset="0"/>
              </a:rPr>
              <a:t>Special attention was placed on including families who had adopted:</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Older children (particularly ages 12-16)</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Sibling groups</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Children who had been in the foster care system for several years</a:t>
            </a:r>
          </a:p>
        </p:txBody>
      </p:sp>
    </p:spTree>
    <p:extLst>
      <p:ext uri="{BB962C8B-B14F-4D97-AF65-F5344CB8AC3E}">
        <p14:creationId xmlns:p14="http://schemas.microsoft.com/office/powerpoint/2010/main" val="552941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Demographics of Adoptive Families (N=161)</a:t>
            </a: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58010691"/>
              </p:ext>
            </p:extLst>
          </p:nvPr>
        </p:nvGraphicFramePr>
        <p:xfrm>
          <a:off x="457200" y="1359697"/>
          <a:ext cx="8381999" cy="4602480"/>
        </p:xfrm>
        <a:graphic>
          <a:graphicData uri="http://schemas.openxmlformats.org/drawingml/2006/table">
            <a:tbl>
              <a:tblPr firstRow="1" bandRow="1">
                <a:tableStyleId>{5C22544A-7EE6-4342-B048-85BDC9FD1C3A}</a:tableStyleId>
              </a:tblPr>
              <a:tblGrid>
                <a:gridCol w="2394857"/>
                <a:gridCol w="1234848"/>
                <a:gridCol w="1323295"/>
                <a:gridCol w="1752599"/>
                <a:gridCol w="1676400"/>
              </a:tblGrid>
              <a:tr h="333103">
                <a:tc>
                  <a:txBody>
                    <a:bodyPr/>
                    <a:lstStyle/>
                    <a:p>
                      <a:r>
                        <a:rPr lang="en-US" sz="1600" u="sng" dirty="0" smtClean="0">
                          <a:solidFill>
                            <a:sysClr val="windowText" lastClr="000000"/>
                          </a:solidFill>
                          <a:latin typeface="Arial" pitchFamily="34" charset="0"/>
                          <a:cs typeface="Arial" pitchFamily="34" charset="0"/>
                        </a:rPr>
                        <a:t>Average Age</a:t>
                      </a:r>
                      <a:endParaRPr lang="en-US" sz="1600" u="sng"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600" u="sng" dirty="0" smtClean="0">
                          <a:solidFill>
                            <a:sysClr val="windowText" lastClr="000000"/>
                          </a:solidFill>
                          <a:latin typeface="Arial" pitchFamily="34" charset="0"/>
                          <a:cs typeface="Arial" pitchFamily="34" charset="0"/>
                        </a:rPr>
                        <a:t>Average Income</a:t>
                      </a:r>
                      <a:endParaRPr lang="en-US" sz="1600" u="sng"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sz="1600" u="sng" dirty="0" smtClean="0">
                          <a:solidFill>
                            <a:sysClr val="windowText" lastClr="000000"/>
                          </a:solidFill>
                          <a:latin typeface="Arial" pitchFamily="34" charset="0"/>
                          <a:cs typeface="Arial" pitchFamily="34" charset="0"/>
                        </a:rPr>
                        <a:t>Average # of Adopted</a:t>
                      </a:r>
                      <a:r>
                        <a:rPr lang="en-US" sz="1600" u="sng" baseline="0" dirty="0" smtClean="0">
                          <a:solidFill>
                            <a:sysClr val="windowText" lastClr="000000"/>
                          </a:solidFill>
                          <a:latin typeface="Arial" pitchFamily="34" charset="0"/>
                          <a:cs typeface="Arial" pitchFamily="34" charset="0"/>
                        </a:rPr>
                        <a:t> Children</a:t>
                      </a:r>
                      <a:endParaRPr lang="en-US" sz="1600" u="sng"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103">
                <a:tc>
                  <a:txBody>
                    <a:bodyPr/>
                    <a:lstStyle/>
                    <a:p>
                      <a:r>
                        <a:rPr lang="en-US" sz="1600" dirty="0" smtClean="0">
                          <a:solidFill>
                            <a:sysClr val="windowText" lastClr="000000"/>
                          </a:solidFill>
                          <a:latin typeface="Arial" pitchFamily="34" charset="0"/>
                          <a:cs typeface="Arial" pitchFamily="34" charset="0"/>
                        </a:rPr>
                        <a:t>Mothers:</a:t>
                      </a:r>
                      <a:r>
                        <a:rPr lang="en-US" sz="1600" baseline="0" dirty="0" smtClean="0">
                          <a:solidFill>
                            <a:sysClr val="windowText" lastClr="000000"/>
                          </a:solidFill>
                          <a:latin typeface="Arial" pitchFamily="34" charset="0"/>
                          <a:cs typeface="Arial" pitchFamily="34" charset="0"/>
                        </a:rPr>
                        <a:t> 45</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600" dirty="0" smtClean="0">
                          <a:solidFill>
                            <a:sysClr val="windowText" lastClr="000000"/>
                          </a:solidFill>
                          <a:latin typeface="Arial" pitchFamily="34" charset="0"/>
                          <a:cs typeface="Arial" pitchFamily="34" charset="0"/>
                        </a:rPr>
                        <a:t>$61,991</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sz="1600" dirty="0" smtClean="0">
                          <a:solidFill>
                            <a:sysClr val="windowText" lastClr="000000"/>
                          </a:solidFill>
                          <a:latin typeface="Arial" pitchFamily="34" charset="0"/>
                          <a:cs typeface="Arial" pitchFamily="34" charset="0"/>
                        </a:rPr>
                        <a:t>2.7</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103">
                <a:tc>
                  <a:txBody>
                    <a:bodyPr/>
                    <a:lstStyle/>
                    <a:p>
                      <a:r>
                        <a:rPr lang="en-US" sz="1600" dirty="0" smtClean="0">
                          <a:solidFill>
                            <a:sysClr val="windowText" lastClr="000000"/>
                          </a:solidFill>
                          <a:latin typeface="Arial" pitchFamily="34" charset="0"/>
                          <a:cs typeface="Arial" pitchFamily="34" charset="0"/>
                        </a:rPr>
                        <a:t>(range:</a:t>
                      </a:r>
                      <a:r>
                        <a:rPr lang="en-US" sz="1600" baseline="0" dirty="0" smtClean="0">
                          <a:solidFill>
                            <a:sysClr val="windowText" lastClr="000000"/>
                          </a:solidFill>
                          <a:latin typeface="Arial" pitchFamily="34" charset="0"/>
                          <a:cs typeface="Arial" pitchFamily="34" charset="0"/>
                        </a:rPr>
                        <a:t> 28-64)</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600" dirty="0" smtClean="0">
                          <a:solidFill>
                            <a:sysClr val="windowText" lastClr="000000"/>
                          </a:solidFill>
                          <a:latin typeface="Arial" pitchFamily="34" charset="0"/>
                          <a:cs typeface="Arial" pitchFamily="34" charset="0"/>
                        </a:rPr>
                        <a:t>(range: $1,300-$170,000)</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sz="1600" dirty="0" smtClean="0">
                          <a:solidFill>
                            <a:sysClr val="windowText" lastClr="000000"/>
                          </a:solidFill>
                          <a:latin typeface="Arial" pitchFamily="34" charset="0"/>
                          <a:cs typeface="Arial" pitchFamily="34" charset="0"/>
                        </a:rPr>
                        <a:t>(range:</a:t>
                      </a:r>
                      <a:r>
                        <a:rPr lang="en-US" sz="1600" baseline="0" dirty="0" smtClean="0">
                          <a:solidFill>
                            <a:sysClr val="windowText" lastClr="000000"/>
                          </a:solidFill>
                          <a:latin typeface="Arial" pitchFamily="34" charset="0"/>
                          <a:cs typeface="Arial" pitchFamily="34" charset="0"/>
                        </a:rPr>
                        <a:t> 1-10 children)</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endParaRPr lang="en-US" sz="1600" dirty="0">
                        <a:solidFill>
                          <a:sysClr val="windowText" lastClr="000000"/>
                        </a:solidFill>
                        <a:latin typeface="Arial" pitchFamily="34" charset="0"/>
                        <a:cs typeface="Arial" pitchFamily="34" charset="0"/>
                      </a:endParaRP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en-US" sz="700" dirty="0">
                        <a:solidFill>
                          <a:sysClr val="windowText" lastClr="000000"/>
                        </a:solidFill>
                        <a:latin typeface="Arial" pitchFamily="34" charset="0"/>
                        <a:cs typeface="Arial" pitchFamily="34" charset="0"/>
                      </a:endParaRP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endParaRPr lang="en-US" sz="700" dirty="0">
                        <a:solidFill>
                          <a:sysClr val="windowText" lastClr="000000"/>
                        </a:solidFill>
                        <a:latin typeface="Arial" pitchFamily="34" charset="0"/>
                        <a:cs typeface="Arial" pitchFamily="34" charset="0"/>
                      </a:endParaRP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103">
                <a:tc>
                  <a:txBody>
                    <a:bodyPr/>
                    <a:lstStyle/>
                    <a:p>
                      <a:r>
                        <a:rPr lang="en-US" sz="1600" dirty="0" smtClean="0">
                          <a:solidFill>
                            <a:sysClr val="windowText" lastClr="000000"/>
                          </a:solidFill>
                          <a:latin typeface="Arial" pitchFamily="34" charset="0"/>
                          <a:cs typeface="Arial" pitchFamily="34" charset="0"/>
                        </a:rPr>
                        <a:t>Fathers:</a:t>
                      </a:r>
                      <a:r>
                        <a:rPr lang="en-US" sz="1600" baseline="0" dirty="0" smtClean="0">
                          <a:solidFill>
                            <a:sysClr val="windowText" lastClr="000000"/>
                          </a:solidFill>
                          <a:latin typeface="Arial" pitchFamily="34" charset="0"/>
                          <a:cs typeface="Arial" pitchFamily="34" charset="0"/>
                        </a:rPr>
                        <a:t> 46</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103">
                <a:tc>
                  <a:txBody>
                    <a:bodyPr/>
                    <a:lstStyle/>
                    <a:p>
                      <a:r>
                        <a:rPr lang="en-US" sz="1600" dirty="0" smtClean="0">
                          <a:solidFill>
                            <a:sysClr val="windowText" lastClr="000000"/>
                          </a:solidFill>
                          <a:latin typeface="Arial" pitchFamily="34" charset="0"/>
                          <a:cs typeface="Arial" pitchFamily="34" charset="0"/>
                        </a:rPr>
                        <a:t>(range: 29-72)</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7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7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7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7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b="1" u="sng" dirty="0" smtClean="0">
                          <a:solidFill>
                            <a:sysClr val="windowText" lastClr="000000"/>
                          </a:solidFill>
                          <a:latin typeface="Arial" pitchFamily="34" charset="0"/>
                          <a:cs typeface="Arial" pitchFamily="34" charset="0"/>
                        </a:rPr>
                        <a:t>Family</a:t>
                      </a:r>
                      <a:r>
                        <a:rPr lang="en-US" sz="1600" b="1" u="sng" baseline="0" dirty="0" smtClean="0">
                          <a:solidFill>
                            <a:sysClr val="windowText" lastClr="000000"/>
                          </a:solidFill>
                          <a:latin typeface="Arial" pitchFamily="34" charset="0"/>
                          <a:cs typeface="Arial" pitchFamily="34" charset="0"/>
                        </a:rPr>
                        <a:t> Ethnicity</a:t>
                      </a:r>
                      <a:endParaRPr lang="en-US" sz="1600" b="1" u="sng"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b="1" u="sng" dirty="0" smtClean="0">
                          <a:solidFill>
                            <a:sysClr val="windowText" lastClr="000000"/>
                          </a:solidFill>
                          <a:latin typeface="Arial" pitchFamily="34" charset="0"/>
                          <a:cs typeface="Arial" pitchFamily="34" charset="0"/>
                        </a:rPr>
                        <a:t>N</a:t>
                      </a:r>
                      <a:endParaRPr lang="en-US" sz="1600" b="1" u="sng" dirty="0">
                        <a:solidFill>
                          <a:sysClr val="windowText" lastClr="000000"/>
                        </a:solidFill>
                        <a:latin typeface="Arial" pitchFamily="34" charset="0"/>
                        <a:cs typeface="Arial" pitchFamily="34" charset="0"/>
                      </a:endParaRPr>
                    </a:p>
                  </a:txBody>
                  <a:tcPr marR="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1" u="sng" dirty="0" smtClean="0">
                          <a:solidFill>
                            <a:sysClr val="windowText" lastClr="000000"/>
                          </a:solidFill>
                          <a:latin typeface="Arial" pitchFamily="34" charset="0"/>
                          <a:cs typeface="Arial" pitchFamily="34" charset="0"/>
                        </a:rPr>
                        <a:t>Percent</a:t>
                      </a:r>
                      <a:endParaRPr lang="en-US" sz="1600" b="1" u="sng" dirty="0">
                        <a:solidFill>
                          <a:sysClr val="windowText" lastClr="000000"/>
                        </a:solidFill>
                        <a:latin typeface="Arial" pitchFamily="34" charset="0"/>
                        <a:cs typeface="Arial" pitchFamily="34" charset="0"/>
                      </a:endParaRPr>
                    </a:p>
                  </a:txBody>
                  <a:tcPr marL="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dirty="0" smtClean="0">
                          <a:solidFill>
                            <a:sysClr val="windowText" lastClr="000000"/>
                          </a:solidFill>
                          <a:latin typeface="Arial" pitchFamily="34" charset="0"/>
                          <a:cs typeface="Arial" pitchFamily="34" charset="0"/>
                        </a:rPr>
                        <a:t>African American</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dirty="0" smtClean="0">
                          <a:solidFill>
                            <a:sysClr val="windowText" lastClr="000000"/>
                          </a:solidFill>
                          <a:latin typeface="Arial" pitchFamily="34" charset="0"/>
                          <a:cs typeface="Arial" pitchFamily="34" charset="0"/>
                        </a:rPr>
                        <a:t>18</a:t>
                      </a:r>
                      <a:endParaRPr lang="en-US" sz="1600" dirty="0">
                        <a:solidFill>
                          <a:sysClr val="windowText" lastClr="000000"/>
                        </a:solidFill>
                        <a:latin typeface="Arial" pitchFamily="34" charset="0"/>
                        <a:cs typeface="Arial" pitchFamily="34" charset="0"/>
                      </a:endParaRPr>
                    </a:p>
                  </a:txBody>
                  <a:tcPr marR="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ysClr val="windowText" lastClr="000000"/>
                          </a:solidFill>
                          <a:latin typeface="Arial" pitchFamily="34" charset="0"/>
                          <a:cs typeface="Arial" pitchFamily="34" charset="0"/>
                        </a:rPr>
                        <a:t>11%</a:t>
                      </a:r>
                      <a:endParaRPr lang="en-US" sz="1600" dirty="0">
                        <a:solidFill>
                          <a:sysClr val="windowText" lastClr="000000"/>
                        </a:solidFill>
                        <a:latin typeface="Arial" pitchFamily="34" charset="0"/>
                        <a:cs typeface="Arial" pitchFamily="34" charset="0"/>
                      </a:endParaRPr>
                    </a:p>
                  </a:txBody>
                  <a:tcPr marL="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dirty="0" smtClean="0">
                          <a:solidFill>
                            <a:sysClr val="windowText" lastClr="000000"/>
                          </a:solidFill>
                          <a:latin typeface="Arial" pitchFamily="34" charset="0"/>
                          <a:cs typeface="Arial" pitchFamily="34" charset="0"/>
                        </a:rPr>
                        <a:t>Caucasian</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dirty="0" smtClean="0">
                          <a:solidFill>
                            <a:sysClr val="windowText" lastClr="000000"/>
                          </a:solidFill>
                          <a:latin typeface="Arial" pitchFamily="34" charset="0"/>
                          <a:cs typeface="Arial" pitchFamily="34" charset="0"/>
                        </a:rPr>
                        <a:t>128</a:t>
                      </a:r>
                      <a:endParaRPr lang="en-US" sz="1600" dirty="0">
                        <a:solidFill>
                          <a:sysClr val="windowText" lastClr="000000"/>
                        </a:solidFill>
                        <a:latin typeface="Arial" pitchFamily="34" charset="0"/>
                        <a:cs typeface="Arial" pitchFamily="34" charset="0"/>
                      </a:endParaRPr>
                    </a:p>
                  </a:txBody>
                  <a:tcPr marR="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ysClr val="windowText" lastClr="000000"/>
                          </a:solidFill>
                          <a:latin typeface="Arial" pitchFamily="34" charset="0"/>
                          <a:cs typeface="Arial" pitchFamily="34" charset="0"/>
                        </a:rPr>
                        <a:t>80%</a:t>
                      </a:r>
                      <a:endParaRPr lang="en-US" sz="1600" dirty="0">
                        <a:solidFill>
                          <a:sysClr val="windowText" lastClr="000000"/>
                        </a:solidFill>
                        <a:latin typeface="Arial" pitchFamily="34" charset="0"/>
                        <a:cs typeface="Arial" pitchFamily="34" charset="0"/>
                      </a:endParaRPr>
                    </a:p>
                  </a:txBody>
                  <a:tcPr marL="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dirty="0" smtClean="0">
                          <a:solidFill>
                            <a:sysClr val="windowText" lastClr="000000"/>
                          </a:solidFill>
                          <a:latin typeface="Arial" pitchFamily="34" charset="0"/>
                          <a:cs typeface="Arial" pitchFamily="34" charset="0"/>
                        </a:rPr>
                        <a:t>Hispanic (of any race) or Latino ethnicity</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dirty="0" smtClean="0">
                          <a:solidFill>
                            <a:sysClr val="windowText" lastClr="000000"/>
                          </a:solidFill>
                          <a:latin typeface="Arial" pitchFamily="34" charset="0"/>
                          <a:cs typeface="Arial" pitchFamily="34" charset="0"/>
                        </a:rPr>
                        <a:t>5</a:t>
                      </a:r>
                      <a:endParaRPr lang="en-US" sz="1600" dirty="0">
                        <a:solidFill>
                          <a:sysClr val="windowText" lastClr="000000"/>
                        </a:solidFill>
                        <a:latin typeface="Arial" pitchFamily="34" charset="0"/>
                        <a:cs typeface="Arial" pitchFamily="34" charset="0"/>
                      </a:endParaRPr>
                    </a:p>
                  </a:txBody>
                  <a:tcPr marR="2743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ysClr val="windowText" lastClr="000000"/>
                          </a:solidFill>
                          <a:latin typeface="Arial" pitchFamily="34" charset="0"/>
                          <a:cs typeface="Arial" pitchFamily="34" charset="0"/>
                        </a:rPr>
                        <a:t>  3%</a:t>
                      </a:r>
                      <a:endParaRPr lang="en-US" sz="1600" dirty="0">
                        <a:solidFill>
                          <a:sysClr val="windowText" lastClr="000000"/>
                        </a:solidFill>
                        <a:latin typeface="Arial" pitchFamily="34" charset="0"/>
                        <a:cs typeface="Arial" pitchFamily="34" charset="0"/>
                      </a:endParaRPr>
                    </a:p>
                  </a:txBody>
                  <a:tcPr marL="2743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dirty="0" smtClean="0">
                          <a:solidFill>
                            <a:sysClr val="windowText" lastClr="000000"/>
                          </a:solidFill>
                          <a:latin typeface="Arial" pitchFamily="34" charset="0"/>
                          <a:cs typeface="Arial" pitchFamily="34" charset="0"/>
                        </a:rPr>
                        <a:t>Interracial</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dirty="0" smtClean="0">
                          <a:solidFill>
                            <a:sysClr val="windowText" lastClr="000000"/>
                          </a:solidFill>
                          <a:latin typeface="Arial" pitchFamily="34" charset="0"/>
                          <a:cs typeface="Arial" pitchFamily="34" charset="0"/>
                        </a:rPr>
                        <a:t>9</a:t>
                      </a:r>
                      <a:endParaRPr lang="en-US" sz="1600" dirty="0">
                        <a:solidFill>
                          <a:sysClr val="windowText" lastClr="000000"/>
                        </a:solidFill>
                        <a:latin typeface="Arial" pitchFamily="34" charset="0"/>
                        <a:cs typeface="Arial" pitchFamily="34" charset="0"/>
                      </a:endParaRPr>
                    </a:p>
                  </a:txBody>
                  <a:tcPr marR="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ysClr val="windowText" lastClr="000000"/>
                          </a:solidFill>
                          <a:latin typeface="Arial" pitchFamily="34" charset="0"/>
                          <a:cs typeface="Arial" pitchFamily="34" charset="0"/>
                        </a:rPr>
                        <a:t>  6%</a:t>
                      </a:r>
                      <a:endParaRPr lang="en-US" sz="1600" dirty="0">
                        <a:solidFill>
                          <a:sysClr val="windowText" lastClr="000000"/>
                        </a:solidFill>
                        <a:latin typeface="Arial" pitchFamily="34" charset="0"/>
                        <a:cs typeface="Arial" pitchFamily="34" charset="0"/>
                      </a:endParaRPr>
                    </a:p>
                  </a:txBody>
                  <a:tcPr marL="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3103">
                <a:tc>
                  <a:txBody>
                    <a:bodyPr/>
                    <a:lstStyle/>
                    <a:p>
                      <a:r>
                        <a:rPr lang="en-US" sz="1600" dirty="0" smtClean="0">
                          <a:solidFill>
                            <a:sysClr val="windowText" lastClr="000000"/>
                          </a:solidFill>
                          <a:latin typeface="Arial" pitchFamily="34" charset="0"/>
                          <a:cs typeface="Arial" pitchFamily="34" charset="0"/>
                        </a:rPr>
                        <a:t>Multiple</a:t>
                      </a:r>
                      <a:r>
                        <a:rPr lang="en-US" sz="1600" baseline="0" dirty="0" smtClean="0">
                          <a:solidFill>
                            <a:sysClr val="windowText" lastClr="000000"/>
                          </a:solidFill>
                          <a:latin typeface="Arial" pitchFamily="34" charset="0"/>
                          <a:cs typeface="Arial" pitchFamily="34" charset="0"/>
                        </a:rPr>
                        <a:t> races indicated</a:t>
                      </a:r>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600" dirty="0" smtClean="0">
                          <a:solidFill>
                            <a:sysClr val="windowText" lastClr="000000"/>
                          </a:solidFill>
                          <a:latin typeface="Arial" pitchFamily="34" charset="0"/>
                          <a:cs typeface="Arial" pitchFamily="34" charset="0"/>
                        </a:rPr>
                        <a:t>1</a:t>
                      </a:r>
                      <a:endParaRPr lang="en-US" sz="1600" dirty="0">
                        <a:solidFill>
                          <a:sysClr val="windowText" lastClr="000000"/>
                        </a:solidFill>
                        <a:latin typeface="Arial" pitchFamily="34" charset="0"/>
                        <a:cs typeface="Arial" pitchFamily="34" charset="0"/>
                      </a:endParaRPr>
                    </a:p>
                  </a:txBody>
                  <a:tcPr marR="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ysClr val="windowText" lastClr="000000"/>
                          </a:solidFill>
                          <a:latin typeface="Arial" pitchFamily="34" charset="0"/>
                          <a:cs typeface="Arial" pitchFamily="34" charset="0"/>
                        </a:rPr>
                        <a:t>&lt;1%</a:t>
                      </a:r>
                      <a:endParaRPr lang="en-US" sz="1600" dirty="0">
                        <a:solidFill>
                          <a:sysClr val="windowText" lastClr="000000"/>
                        </a:solidFill>
                        <a:latin typeface="Arial" pitchFamily="34" charset="0"/>
                        <a:cs typeface="Arial" pitchFamily="34" charset="0"/>
                      </a:endParaRPr>
                    </a:p>
                  </a:txBody>
                  <a:tcPr marL="2743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ysClr val="windowText" lastClr="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552941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Focus Child</a:t>
            </a:r>
            <a:endParaRPr lang="en-US" dirty="0"/>
          </a:p>
        </p:txBody>
      </p:sp>
      <p:sp>
        <p:nvSpPr>
          <p:cNvPr id="5" name="Content Placeholder 4"/>
          <p:cNvSpPr>
            <a:spLocks noGrp="1"/>
          </p:cNvSpPr>
          <p:nvPr>
            <p:ph idx="1"/>
          </p:nvPr>
        </p:nvSpPr>
        <p:spPr/>
        <p:txBody>
          <a:bodyPr/>
          <a:lstStyle/>
          <a:p>
            <a:pPr>
              <a:buNone/>
            </a:pPr>
            <a:endParaRPr lang="en-US" dirty="0" smtClean="0">
              <a:latin typeface="Arial" pitchFamily="34" charset="0"/>
              <a:cs typeface="Arial" pitchFamily="34" charset="0"/>
            </a:endParaRPr>
          </a:p>
          <a:p>
            <a:pPr>
              <a:buNone/>
            </a:pPr>
            <a:r>
              <a:rPr lang="en-US" dirty="0" smtClean="0">
                <a:latin typeface="Arial" pitchFamily="34" charset="0"/>
                <a:cs typeface="Arial" pitchFamily="34" charset="0"/>
              </a:rPr>
              <a:t>One child in each family chosen as the focus of the study:</a:t>
            </a:r>
            <a:r>
              <a:rPr lang="en-US" i="1" dirty="0" smtClean="0">
                <a:latin typeface="Arial" pitchFamily="34" charset="0"/>
                <a:cs typeface="Arial" pitchFamily="34" charset="0"/>
              </a:rPr>
              <a:t/>
            </a:r>
            <a:br>
              <a:rPr lang="en-US" i="1" dirty="0" smtClean="0">
                <a:latin typeface="Arial" pitchFamily="34" charset="0"/>
                <a:cs typeface="Arial" pitchFamily="34" charset="0"/>
              </a:rPr>
            </a:br>
            <a:endParaRPr lang="it-IT" sz="2000" i="1"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Oldest child,</a:t>
            </a:r>
          </a:p>
          <a:p>
            <a:pPr marL="457200" lvl="1" indent="0">
              <a:spcBef>
                <a:spcPts val="0"/>
              </a:spcBef>
              <a:buNone/>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Child with the most challenges, or</a:t>
            </a:r>
          </a:p>
          <a:p>
            <a:pPr marL="457200" lvl="1" indent="0">
              <a:spcBef>
                <a:spcPts val="0"/>
              </a:spcBef>
              <a:buNone/>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Most challenging child to parent</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Demographics of Focus Children (N=161)</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r>
              <a:rPr lang="en-US" sz="1800" dirty="0" smtClean="0">
                <a:latin typeface="Arial" pitchFamily="34" charset="0"/>
                <a:cs typeface="Arial" pitchFamily="34" charset="0"/>
              </a:rPr>
              <a:t>Gender of focus children:</a:t>
            </a:r>
          </a:p>
          <a:p>
            <a:pPr lvl="2">
              <a:spcBef>
                <a:spcPts val="0"/>
              </a:spcBef>
              <a:tabLst>
                <a:tab pos="2119313" algn="l"/>
                <a:tab pos="2520950" algn="l"/>
              </a:tabLst>
            </a:pPr>
            <a:r>
              <a:rPr lang="en-US" sz="1600" dirty="0" smtClean="0">
                <a:latin typeface="Arial" pitchFamily="34" charset="0"/>
                <a:cs typeface="Arial" pitchFamily="34" charset="0"/>
              </a:rPr>
              <a:t>Female	45%	(n=72)</a:t>
            </a:r>
          </a:p>
          <a:p>
            <a:pPr lvl="2">
              <a:spcBef>
                <a:spcPts val="0"/>
              </a:spcBef>
              <a:tabLst>
                <a:tab pos="2119313" algn="l"/>
                <a:tab pos="2520950" algn="l"/>
              </a:tabLst>
            </a:pPr>
            <a:r>
              <a:rPr lang="en-US" sz="1600" dirty="0" smtClean="0">
                <a:latin typeface="Arial" pitchFamily="34" charset="0"/>
                <a:cs typeface="Arial" pitchFamily="34" charset="0"/>
              </a:rPr>
              <a:t>Male	55%	(n=89)</a:t>
            </a:r>
          </a:p>
          <a:p>
            <a:pPr lvl="1">
              <a:spcBef>
                <a:spcPts val="0"/>
              </a:spcBef>
            </a:pPr>
            <a:endParaRPr lang="en-US" sz="1800" dirty="0" smtClean="0">
              <a:latin typeface="Arial" pitchFamily="34" charset="0"/>
              <a:cs typeface="Arial" pitchFamily="34" charset="0"/>
            </a:endParaRPr>
          </a:p>
          <a:p>
            <a:pPr lvl="1">
              <a:spcBef>
                <a:spcPts val="0"/>
              </a:spcBef>
            </a:pPr>
            <a:r>
              <a:rPr lang="en-US" sz="1800" dirty="0" smtClean="0">
                <a:latin typeface="Arial" pitchFamily="34" charset="0"/>
                <a:cs typeface="Arial" pitchFamily="34" charset="0"/>
              </a:rPr>
              <a:t>Age of focus children at placement:</a:t>
            </a:r>
          </a:p>
          <a:p>
            <a:pPr lvl="2">
              <a:spcBef>
                <a:spcPts val="0"/>
              </a:spcBef>
            </a:pPr>
            <a:r>
              <a:rPr lang="en-US" sz="1600" dirty="0" smtClean="0">
                <a:latin typeface="Arial" pitchFamily="34" charset="0"/>
                <a:cs typeface="Arial" pitchFamily="34" charset="0"/>
              </a:rPr>
              <a:t>Range: 0-17 years</a:t>
            </a:r>
          </a:p>
          <a:p>
            <a:pPr lvl="2">
              <a:spcBef>
                <a:spcPts val="0"/>
              </a:spcBef>
            </a:pPr>
            <a:r>
              <a:rPr lang="en-US" sz="1600" dirty="0" smtClean="0">
                <a:latin typeface="Arial" pitchFamily="34" charset="0"/>
                <a:cs typeface="Arial" pitchFamily="34" charset="0"/>
              </a:rPr>
              <a:t>Average Age: 6.5 years</a:t>
            </a:r>
          </a:p>
          <a:p>
            <a:pPr lvl="2">
              <a:spcBef>
                <a:spcPts val="0"/>
              </a:spcBef>
            </a:pPr>
            <a:r>
              <a:rPr lang="en-US" sz="1600" dirty="0" smtClean="0">
                <a:latin typeface="Arial" pitchFamily="34" charset="0"/>
                <a:cs typeface="Arial" pitchFamily="34" charset="0"/>
              </a:rPr>
              <a:t>28% (n=45) children were 9 and older.</a:t>
            </a:r>
          </a:p>
          <a:p>
            <a:pPr lvl="1">
              <a:spcBef>
                <a:spcPts val="0"/>
              </a:spcBef>
            </a:pPr>
            <a:endParaRPr lang="en-US" sz="1800" dirty="0" smtClean="0">
              <a:latin typeface="Arial" pitchFamily="34" charset="0"/>
              <a:cs typeface="Arial" pitchFamily="34" charset="0"/>
            </a:endParaRPr>
          </a:p>
          <a:p>
            <a:pPr lvl="1">
              <a:spcBef>
                <a:spcPts val="0"/>
              </a:spcBef>
            </a:pPr>
            <a:r>
              <a:rPr lang="en-US" sz="1800" dirty="0" smtClean="0">
                <a:latin typeface="Arial" pitchFamily="34" charset="0"/>
                <a:cs typeface="Arial" pitchFamily="34" charset="0"/>
              </a:rPr>
              <a:t>Ethnicity and race of focus children:</a:t>
            </a:r>
          </a:p>
          <a:p>
            <a:pPr lvl="2">
              <a:spcBef>
                <a:spcPts val="0"/>
              </a:spcBef>
            </a:pPr>
            <a:r>
              <a:rPr lang="en-US" sz="1600" dirty="0">
                <a:latin typeface="Arial" pitchFamily="34" charset="0"/>
                <a:cs typeface="Arial" pitchFamily="34" charset="0"/>
              </a:rPr>
              <a:t>African American		</a:t>
            </a:r>
            <a:r>
              <a:rPr lang="en-US" sz="1600" dirty="0" smtClean="0">
                <a:latin typeface="Arial" pitchFamily="34" charset="0"/>
                <a:cs typeface="Arial" pitchFamily="34" charset="0"/>
              </a:rPr>
              <a:t>		19</a:t>
            </a:r>
            <a:r>
              <a:rPr lang="en-US" sz="1600" dirty="0">
                <a:latin typeface="Arial" pitchFamily="34" charset="0"/>
                <a:cs typeface="Arial" pitchFamily="34" charset="0"/>
              </a:rPr>
              <a:t>% (n=31</a:t>
            </a:r>
            <a:r>
              <a:rPr lang="en-US" sz="1600" dirty="0" smtClean="0">
                <a:latin typeface="Arial" pitchFamily="34" charset="0"/>
                <a:cs typeface="Arial" pitchFamily="34" charset="0"/>
              </a:rPr>
              <a:t>)</a:t>
            </a:r>
          </a:p>
          <a:p>
            <a:pPr lvl="2">
              <a:spcBef>
                <a:spcPts val="0"/>
              </a:spcBef>
            </a:pPr>
            <a:r>
              <a:rPr lang="en-US" sz="1600" dirty="0">
                <a:latin typeface="Arial" pitchFamily="34" charset="0"/>
                <a:cs typeface="Arial" pitchFamily="34" charset="0"/>
              </a:rPr>
              <a:t>American Indian or Alaska Native		  2% (n=3)</a:t>
            </a:r>
          </a:p>
          <a:p>
            <a:pPr lvl="2">
              <a:spcBef>
                <a:spcPts val="0"/>
              </a:spcBef>
            </a:pPr>
            <a:r>
              <a:rPr lang="en-US" sz="1600" dirty="0" smtClean="0">
                <a:latin typeface="Arial" pitchFamily="34" charset="0"/>
                <a:cs typeface="Arial" pitchFamily="34" charset="0"/>
              </a:rPr>
              <a:t>Caucasian 				50% (n=80)</a:t>
            </a:r>
          </a:p>
          <a:p>
            <a:pPr lvl="2">
              <a:spcBef>
                <a:spcPts val="0"/>
              </a:spcBef>
            </a:pPr>
            <a:r>
              <a:rPr lang="en-US" sz="1600" dirty="0">
                <a:latin typeface="Arial" pitchFamily="34" charset="0"/>
                <a:cs typeface="Arial" pitchFamily="34" charset="0"/>
              </a:rPr>
              <a:t>Hispanic </a:t>
            </a:r>
            <a:r>
              <a:rPr lang="en-US" sz="1600" dirty="0" smtClean="0">
                <a:latin typeface="Arial" pitchFamily="34" charset="0"/>
                <a:cs typeface="Arial" pitchFamily="34" charset="0"/>
              </a:rPr>
              <a:t>(of any race) or Latino ethnicity	12</a:t>
            </a:r>
            <a:r>
              <a:rPr lang="en-US" sz="1600" dirty="0">
                <a:latin typeface="Arial" pitchFamily="34" charset="0"/>
                <a:cs typeface="Arial" pitchFamily="34" charset="0"/>
              </a:rPr>
              <a:t>% (n=20)</a:t>
            </a:r>
          </a:p>
          <a:p>
            <a:pPr lvl="2">
              <a:spcBef>
                <a:spcPts val="0"/>
              </a:spcBef>
            </a:pPr>
            <a:r>
              <a:rPr lang="en-US" sz="1600" dirty="0" smtClean="0">
                <a:latin typeface="Arial" pitchFamily="34" charset="0"/>
                <a:cs typeface="Arial" pitchFamily="34" charset="0"/>
              </a:rPr>
              <a:t>Multiple races indicated			17% (n=27)</a:t>
            </a:r>
          </a:p>
        </p:txBody>
      </p:sp>
    </p:spTree>
    <p:extLst>
      <p:ext uri="{BB962C8B-B14F-4D97-AF65-F5344CB8AC3E}">
        <p14:creationId xmlns:p14="http://schemas.microsoft.com/office/powerpoint/2010/main" val="1248613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p:spPr>
        <p:txBody>
          <a:bodyPr/>
          <a:lstStyle/>
          <a:p>
            <a:r>
              <a:rPr lang="en-US" dirty="0" smtClean="0"/>
              <a:t>Adoptive Family Contact </a:t>
            </a:r>
            <a:br>
              <a:rPr lang="en-US" dirty="0" smtClean="0"/>
            </a:br>
            <a:r>
              <a:rPr lang="en-US" dirty="0" smtClean="0"/>
              <a:t>Groups (N=161)</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No contact with any birth family member (n=46)</a:t>
            </a:r>
          </a:p>
          <a:p>
            <a:pPr marL="457200" lvl="1" indent="0">
              <a:spcBef>
                <a:spcPts val="0"/>
              </a:spcBef>
              <a:buNone/>
            </a:pPr>
            <a:endParaRPr lang="en-US" sz="2400" dirty="0" smtClean="0">
              <a:latin typeface="Arial" pitchFamily="34" charset="0"/>
              <a:cs typeface="Arial" pitchFamily="34" charset="0"/>
            </a:endParaRPr>
          </a:p>
          <a:p>
            <a:pPr marL="457200" lvl="1" indent="0">
              <a:spcBef>
                <a:spcPts val="0"/>
              </a:spcBef>
              <a:buNone/>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Contact with one or both birth parents (n=55)</a:t>
            </a:r>
          </a:p>
          <a:p>
            <a:pPr marL="457200" lvl="1" indent="0">
              <a:spcBef>
                <a:spcPts val="0"/>
              </a:spcBef>
              <a:buNone/>
            </a:pPr>
            <a:endParaRPr lang="en-US" sz="2400" dirty="0" smtClean="0">
              <a:latin typeface="Arial" pitchFamily="34" charset="0"/>
              <a:cs typeface="Arial" pitchFamily="34" charset="0"/>
            </a:endParaRPr>
          </a:p>
          <a:p>
            <a:pPr marL="457200" lvl="1" indent="0">
              <a:spcBef>
                <a:spcPts val="0"/>
              </a:spcBef>
              <a:buNone/>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Contact with other birth family members, but not birth parents (n=60)</a:t>
            </a:r>
          </a:p>
        </p:txBody>
      </p:sp>
    </p:spTree>
    <p:extLst>
      <p:ext uri="{BB962C8B-B14F-4D97-AF65-F5344CB8AC3E}">
        <p14:creationId xmlns:p14="http://schemas.microsoft.com/office/powerpoint/2010/main" val="24703605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Statistically Significant </a:t>
            </a:r>
            <a:r>
              <a:rPr lang="en-US" dirty="0" smtClean="0"/>
              <a:t>Findings </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dirty="0" smtClean="0">
                <a:latin typeface="Arial" pitchFamily="34" charset="0"/>
                <a:cs typeface="Arial" pitchFamily="34" charset="0"/>
              </a:rPr>
              <a:t>The focus child’s age at placement and age at the time of interview were higher for those families who had contact with birth family members other than birth parents, as compared to families who had no contact with any birth family members.</a:t>
            </a:r>
            <a:br>
              <a:rPr lang="en-US" dirty="0" smtClean="0">
                <a:latin typeface="Arial" pitchFamily="34" charset="0"/>
                <a:cs typeface="Arial" pitchFamily="34" charset="0"/>
              </a:rPr>
            </a:b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Children whose families had contact with their birth parents had been in the adoptive home longer than children whose families had contact with birth family members other than birth parents.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Proportionally more children whose families had contact with birth family members other than birth parents were removed due to physical neglect.</a:t>
            </a: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1114069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Statistically Significant </a:t>
            </a:r>
            <a:r>
              <a:rPr lang="en-US" dirty="0" smtClean="0"/>
              <a:t>Findings (</a:t>
            </a:r>
            <a:r>
              <a:rPr lang="en-US" dirty="0" smtClean="0"/>
              <a:t>continued)</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dirty="0" smtClean="0">
                <a:latin typeface="Arial" pitchFamily="34" charset="0"/>
                <a:cs typeface="Arial" pitchFamily="34" charset="0"/>
              </a:rPr>
              <a:t>The type of adoption (general, foster, child-specific, etc.) varied across the contact groups. Some trends:</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Families who had contact with birth parents more frequently had been the child’s foster parents prior to adoption.</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Families who had no birth parent contact, but had contact with other birth family members, more frequently adopted a child with whom they had no prior relationship.</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Relative/kinship adopters always had contact with at least one birth parent.</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Of the families who had no contact with any birth family members, over half were general adopters.</a:t>
            </a:r>
          </a:p>
          <a:p>
            <a:pPr marL="457200" lvl="1" indent="0">
              <a:spcBef>
                <a:spcPts val="0"/>
              </a:spcBef>
              <a:buNone/>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9943407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Items that Were Not Statistically Significant Across Groups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No differences were found by adoptive parents’ education and age, family ethnicity, placement with siblings, satisfaction with adoption, number of adopted children, or transracial or inracial adoption.</a:t>
            </a:r>
          </a:p>
          <a:p>
            <a:pPr marL="457200" lvl="1" indent="0">
              <a:spcBef>
                <a:spcPts val="0"/>
              </a:spcBef>
              <a:buNone/>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994340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Experiences with Birth Parent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lgn="ctr">
              <a:spcBef>
                <a:spcPts val="0"/>
              </a:spcBef>
            </a:pPr>
            <a:endParaRPr lang="en-US" sz="2800" b="1" dirty="0" smtClean="0">
              <a:latin typeface="Arial" pitchFamily="34" charset="0"/>
              <a:cs typeface="Arial" pitchFamily="34" charset="0"/>
            </a:endParaRPr>
          </a:p>
          <a:p>
            <a:pPr lvl="1" algn="ctr">
              <a:spcBef>
                <a:spcPts val="0"/>
              </a:spcBef>
            </a:pPr>
            <a:endParaRPr lang="en-US" sz="2800" b="1" dirty="0">
              <a:latin typeface="Arial" pitchFamily="34" charset="0"/>
              <a:cs typeface="Arial" pitchFamily="34" charset="0"/>
            </a:endParaRPr>
          </a:p>
          <a:p>
            <a:pPr marL="457200" lvl="1" indent="0" algn="ctr">
              <a:spcBef>
                <a:spcPts val="0"/>
              </a:spcBef>
              <a:buNone/>
            </a:pPr>
            <a:endParaRPr lang="en-US" sz="2800" b="1" dirty="0" smtClean="0">
              <a:latin typeface="Arial" pitchFamily="34" charset="0"/>
              <a:cs typeface="Arial" pitchFamily="34" charset="0"/>
            </a:endParaRPr>
          </a:p>
          <a:p>
            <a:pPr marL="457200" lvl="1" indent="0" algn="ctr">
              <a:spcBef>
                <a:spcPts val="0"/>
              </a:spcBef>
              <a:buNone/>
            </a:pPr>
            <a:r>
              <a:rPr lang="en-US" sz="2800" b="1" dirty="0" smtClean="0">
                <a:latin typeface="Arial" pitchFamily="34" charset="0"/>
                <a:cs typeface="Arial" pitchFamily="34" charset="0"/>
              </a:rPr>
              <a:t>Families in Contact with Birth Parents</a:t>
            </a:r>
          </a:p>
          <a:p>
            <a:pPr marL="457200" lvl="1" indent="0" algn="ctr">
              <a:spcBef>
                <a:spcPts val="0"/>
              </a:spcBef>
              <a:buNone/>
            </a:pPr>
            <a:r>
              <a:rPr lang="en-US" sz="2800" b="1" dirty="0" smtClean="0">
                <a:latin typeface="Arial" pitchFamily="34" charset="0"/>
                <a:cs typeface="Arial" pitchFamily="34" charset="0"/>
              </a:rPr>
              <a:t>(n=55)</a:t>
            </a:r>
          </a:p>
        </p:txBody>
      </p:sp>
    </p:spTree>
    <p:extLst>
      <p:ext uri="{BB962C8B-B14F-4D97-AF65-F5344CB8AC3E}">
        <p14:creationId xmlns:p14="http://schemas.microsoft.com/office/powerpoint/2010/main" val="769723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Birth Parent Contact Groups (n=55)*</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b="1" dirty="0" smtClean="0">
                <a:latin typeface="Arial" pitchFamily="34" charset="0"/>
                <a:cs typeface="Arial" pitchFamily="34" charset="0"/>
              </a:rPr>
              <a:t>Pre-finalization contact: </a:t>
            </a:r>
            <a:r>
              <a:rPr lang="en-US" sz="2400" dirty="0" smtClean="0">
                <a:latin typeface="Arial" pitchFamily="34" charset="0"/>
                <a:cs typeface="Arial" pitchFamily="34" charset="0"/>
              </a:rPr>
              <a:t>contact with one or both birth parents occurs while the child is placed in the adoptive family’s home (either as a foster, relative, or foster to adopt placement) prior to </a:t>
            </a:r>
            <a:r>
              <a:rPr lang="en-US" sz="2400" dirty="0">
                <a:latin typeface="Arial" pitchFamily="34" charset="0"/>
                <a:cs typeface="Arial" pitchFamily="34" charset="0"/>
              </a:rPr>
              <a:t>f</a:t>
            </a:r>
            <a:r>
              <a:rPr lang="en-US" sz="2400" dirty="0" smtClean="0">
                <a:latin typeface="Arial" pitchFamily="34" charset="0"/>
                <a:cs typeface="Arial" pitchFamily="34" charset="0"/>
              </a:rPr>
              <a:t>inalization of the adoption and does not continue past finalization (</a:t>
            </a:r>
            <a:r>
              <a:rPr lang="en-US" sz="2400" smtClean="0">
                <a:latin typeface="Arial" pitchFamily="34" charset="0"/>
                <a:cs typeface="Arial" pitchFamily="34" charset="0"/>
              </a:rPr>
              <a:t>21 families).</a:t>
            </a: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b="1" dirty="0" smtClean="0">
                <a:latin typeface="Arial" pitchFamily="34" charset="0"/>
                <a:cs typeface="Arial" pitchFamily="34" charset="0"/>
              </a:rPr>
              <a:t>Post-finalization contact:</a:t>
            </a:r>
            <a:r>
              <a:rPr lang="en-US" sz="2400" dirty="0" smtClean="0">
                <a:latin typeface="Arial" pitchFamily="34" charset="0"/>
                <a:cs typeface="Arial" pitchFamily="34" charset="0"/>
              </a:rPr>
              <a:t> contact with one or both birth parents occurs after finalization. Most of these families also had contact pre-finalization (29 families), while a few had contact </a:t>
            </a:r>
            <a:r>
              <a:rPr lang="en-US" sz="2400" u="sng" dirty="0" smtClean="0">
                <a:latin typeface="Arial" pitchFamily="34" charset="0"/>
                <a:cs typeface="Arial" pitchFamily="34" charset="0"/>
              </a:rPr>
              <a:t>only</a:t>
            </a:r>
            <a:r>
              <a:rPr lang="en-US" sz="2400" dirty="0" smtClean="0">
                <a:latin typeface="Arial" pitchFamily="34" charset="0"/>
                <a:cs typeface="Arial" pitchFamily="34" charset="0"/>
              </a:rPr>
              <a:t> at post-finalization (4 families).</a:t>
            </a:r>
            <a:endParaRPr lang="en-US" sz="2400" b="1" dirty="0" smtClean="0">
              <a:latin typeface="Arial" pitchFamily="34" charset="0"/>
              <a:cs typeface="Arial" pitchFamily="34" charset="0"/>
            </a:endParaRPr>
          </a:p>
          <a:p>
            <a:pPr marL="457200" lvl="1" indent="0" algn="r">
              <a:spcBef>
                <a:spcPts val="0"/>
              </a:spcBef>
              <a:buNone/>
            </a:pPr>
            <a:r>
              <a:rPr lang="en-US" sz="1400" dirty="0" smtClean="0">
                <a:latin typeface="Arial" pitchFamily="34" charset="0"/>
                <a:cs typeface="Arial" pitchFamily="34" charset="0"/>
              </a:rPr>
              <a:t>*</a:t>
            </a:r>
            <a:r>
              <a:rPr lang="en-US" sz="1400" i="1" dirty="0" smtClean="0">
                <a:latin typeface="Arial" pitchFamily="34" charset="0"/>
                <a:cs typeface="Arial" pitchFamily="34" charset="0"/>
              </a:rPr>
              <a:t>Note</a:t>
            </a:r>
            <a:r>
              <a:rPr lang="en-US" sz="1400" dirty="0" smtClean="0">
                <a:latin typeface="Arial" pitchFamily="34" charset="0"/>
                <a:cs typeface="Arial" pitchFamily="34" charset="0"/>
              </a:rPr>
              <a:t>: Unable to determine time of contact for one family.</a:t>
            </a:r>
          </a:p>
        </p:txBody>
      </p:sp>
    </p:spTree>
    <p:extLst>
      <p:ext uri="{BB962C8B-B14F-4D97-AF65-F5344CB8AC3E}">
        <p14:creationId xmlns:p14="http://schemas.microsoft.com/office/powerpoint/2010/main" val="1356555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Legal Background</a:t>
            </a:r>
            <a:endParaRPr lang="en-US" dirty="0"/>
          </a:p>
        </p:txBody>
      </p:sp>
      <p:sp>
        <p:nvSpPr>
          <p:cNvPr id="5" name="Content Placeholder 4"/>
          <p:cNvSpPr>
            <a:spLocks noGrp="1"/>
          </p:cNvSpPr>
          <p:nvPr>
            <p:ph idx="1"/>
          </p:nvPr>
        </p:nvSpPr>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In 1851, first U.S. law—Massachusetts—severing relationship with birth parents</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By 1917, Minnesota passed law barring inspection of adoption records</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By 1950, most states had sealed record laws.</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BPA Contact</a:t>
            </a:r>
            <a:br>
              <a:rPr lang="en-US" dirty="0" smtClean="0"/>
            </a:br>
            <a:r>
              <a:rPr lang="en-US" sz="2000" dirty="0" smtClean="0"/>
              <a:t>Ages of Focus Children (55 = # children)</a:t>
            </a: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440123421"/>
              </p:ext>
            </p:extLst>
          </p:nvPr>
        </p:nvGraphicFramePr>
        <p:xfrm>
          <a:off x="1600200" y="2057400"/>
          <a:ext cx="5943600" cy="2926080"/>
        </p:xfrm>
        <a:graphic>
          <a:graphicData uri="http://schemas.openxmlformats.org/drawingml/2006/table">
            <a:tbl>
              <a:tblPr firstRow="1" bandRow="1">
                <a:tableStyleId>{5C22544A-7EE6-4342-B048-85BDC9FD1C3A}</a:tableStyleId>
              </a:tblPr>
              <a:tblGrid>
                <a:gridCol w="1371600"/>
                <a:gridCol w="2286000"/>
                <a:gridCol w="2286000"/>
              </a:tblGrid>
              <a:tr h="731520">
                <a:tc>
                  <a:txBody>
                    <a:bodyPr/>
                    <a:lstStyle/>
                    <a:p>
                      <a:pPr algn="ctr"/>
                      <a:endParaRPr lang="en-US" sz="2000" dirty="0">
                        <a:solidFill>
                          <a:sysClr val="windowText" lastClr="000000"/>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2000" dirty="0" smtClean="0">
                          <a:solidFill>
                            <a:sysClr val="windowText" lastClr="000000"/>
                          </a:solidFill>
                          <a:latin typeface="Arial" pitchFamily="34" charset="0"/>
                          <a:cs typeface="Arial" pitchFamily="34" charset="0"/>
                        </a:rPr>
                        <a:t>Age at Placement</a:t>
                      </a:r>
                      <a:endParaRPr lang="en-US" sz="2000" dirty="0">
                        <a:solidFill>
                          <a:sysClr val="windowText" lastClr="000000"/>
                        </a:solidFill>
                        <a:latin typeface="Arial" pitchFamily="34" charset="0"/>
                        <a:cs typeface="Arial" pitchFamily="34" charset="0"/>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2000" dirty="0" smtClean="0">
                          <a:solidFill>
                            <a:sysClr val="windowText" lastClr="000000"/>
                          </a:solidFill>
                          <a:latin typeface="Arial" pitchFamily="34" charset="0"/>
                          <a:cs typeface="Arial" pitchFamily="34" charset="0"/>
                        </a:rPr>
                        <a:t>Age at Interview</a:t>
                      </a:r>
                      <a:endParaRPr lang="en-US" sz="2000" dirty="0">
                        <a:solidFill>
                          <a:sysClr val="windowText" lastClr="000000"/>
                        </a:solidFill>
                        <a:latin typeface="Arial" pitchFamily="34" charset="0"/>
                        <a:cs typeface="Arial" pitchFamily="34" charset="0"/>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731520">
                <a:tc>
                  <a:txBody>
                    <a:bodyPr/>
                    <a:lstStyle/>
                    <a:p>
                      <a:pPr algn="ctr"/>
                      <a:r>
                        <a:rPr lang="en-US" sz="2000" dirty="0" smtClean="0">
                          <a:solidFill>
                            <a:sysClr val="windowText" lastClr="000000"/>
                          </a:solidFill>
                          <a:latin typeface="Arial" pitchFamily="34" charset="0"/>
                          <a:cs typeface="Arial" pitchFamily="34" charset="0"/>
                        </a:rPr>
                        <a:t>Average</a:t>
                      </a:r>
                      <a:endParaRPr lang="en-US" sz="2000" dirty="0">
                        <a:solidFill>
                          <a:sysClr val="windowText" lastClr="00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6.3</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12.5</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1520">
                <a:tc>
                  <a:txBody>
                    <a:bodyPr/>
                    <a:lstStyle/>
                    <a:p>
                      <a:pPr algn="ctr"/>
                      <a:r>
                        <a:rPr lang="en-US" sz="2000" dirty="0" smtClean="0">
                          <a:solidFill>
                            <a:sysClr val="windowText" lastClr="000000"/>
                          </a:solidFill>
                          <a:latin typeface="Arial" pitchFamily="34" charset="0"/>
                          <a:cs typeface="Arial" pitchFamily="34" charset="0"/>
                        </a:rPr>
                        <a:t>Minimum</a:t>
                      </a:r>
                      <a:endParaRPr lang="en-US" sz="2000" dirty="0">
                        <a:solidFill>
                          <a:sysClr val="windowText" lastClr="00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infant</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4</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1520">
                <a:tc>
                  <a:txBody>
                    <a:bodyPr/>
                    <a:lstStyle/>
                    <a:p>
                      <a:pPr algn="ctr"/>
                      <a:r>
                        <a:rPr lang="en-US" sz="2000" dirty="0" smtClean="0">
                          <a:solidFill>
                            <a:sysClr val="windowText" lastClr="000000"/>
                          </a:solidFill>
                          <a:latin typeface="Arial" pitchFamily="34" charset="0"/>
                          <a:cs typeface="Arial" pitchFamily="34" charset="0"/>
                        </a:rPr>
                        <a:t>Maximum</a:t>
                      </a:r>
                      <a:endParaRPr lang="en-US" sz="2000" dirty="0">
                        <a:solidFill>
                          <a:sysClr val="windowText" lastClr="000000"/>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17</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latin typeface="Arial" pitchFamily="34" charset="0"/>
                          <a:cs typeface="Arial" pitchFamily="34" charset="0"/>
                        </a:rPr>
                        <a:t>20</a:t>
                      </a:r>
                      <a:endParaRPr lang="en-US" sz="20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535490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Comparison Between Contact with Birth Mothers and Birth Fathers (n=55)</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32 families (58%) in contact with birth mothers only</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4 families (7%) in contact with birth fathers only</a:t>
            </a:r>
          </a:p>
          <a:p>
            <a:pPr lvl="1">
              <a:spcBef>
                <a:spcPts val="0"/>
              </a:spcBef>
            </a:pPr>
            <a:endParaRPr lang="en-US" sz="2400" dirty="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19 </a:t>
            </a:r>
            <a:r>
              <a:rPr lang="en-US" sz="2400" dirty="0">
                <a:latin typeface="Arial" pitchFamily="34" charset="0"/>
                <a:cs typeface="Arial" pitchFamily="34" charset="0"/>
              </a:rPr>
              <a:t>families (35%) in contact with both birth parents</a:t>
            </a:r>
          </a:p>
          <a:p>
            <a:pPr lvl="1">
              <a:spcBef>
                <a:spcPts val="0"/>
              </a:spcBef>
            </a:pPr>
            <a:endParaRPr lang="en-US" sz="2400" dirty="0" smtClean="0">
              <a:latin typeface="Arial" pitchFamily="34" charset="0"/>
              <a:cs typeface="Arial" pitchFamily="34" charset="0"/>
            </a:endParaRPr>
          </a:p>
          <a:p>
            <a:pPr marL="457200" lvl="1" indent="0">
              <a:spcBef>
                <a:spcPts val="0"/>
              </a:spcBef>
              <a:buNone/>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23993970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Families in Contact with </a:t>
            </a:r>
            <a:br>
              <a:rPr lang="en-US" dirty="0" smtClean="0"/>
            </a:br>
            <a:r>
              <a:rPr lang="en-US" dirty="0" smtClean="0"/>
              <a:t>Birth Fathers (n=23)</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15 families (65%) in contact pre-finalization only</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3 families (13%) in contact post-finalization only</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5 </a:t>
            </a:r>
            <a:r>
              <a:rPr lang="en-US" sz="2400" dirty="0">
                <a:latin typeface="Arial" pitchFamily="34" charset="0"/>
                <a:cs typeface="Arial" pitchFamily="34" charset="0"/>
              </a:rPr>
              <a:t>families (22%) in contact both pre- and post- </a:t>
            </a:r>
            <a:endParaRPr lang="en-US" sz="2400" dirty="0" smtClean="0">
              <a:latin typeface="Arial" pitchFamily="34" charset="0"/>
              <a:cs typeface="Arial" pitchFamily="34" charset="0"/>
            </a:endParaRPr>
          </a:p>
          <a:p>
            <a:pPr marL="457200" lvl="1" indent="0">
              <a:spcBef>
                <a:spcPts val="0"/>
              </a:spcBef>
              <a:buNone/>
            </a:pPr>
            <a:r>
              <a:rPr lang="en-US" sz="2400" dirty="0" smtClean="0">
                <a:latin typeface="Arial" pitchFamily="34" charset="0"/>
                <a:cs typeface="Arial" pitchFamily="34" charset="0"/>
              </a:rPr>
              <a:t>	 finalization</a:t>
            </a:r>
            <a:endParaRPr lang="en-US" sz="2400" dirty="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marL="457200" lvl="1" indent="0">
              <a:spcBef>
                <a:spcPts val="0"/>
              </a:spcBef>
              <a:buNone/>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16416899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Experiences with Birth Father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1800" dirty="0" smtClean="0">
                <a:latin typeface="Arial" pitchFamily="34" charset="0"/>
                <a:cs typeface="Arial" pitchFamily="34" charset="0"/>
              </a:rPr>
              <a:t>Pre-finalization (n=20)</a:t>
            </a:r>
          </a:p>
          <a:p>
            <a:pPr lvl="2">
              <a:spcBef>
                <a:spcPts val="0"/>
              </a:spcBef>
              <a:spcAft>
                <a:spcPts val="600"/>
              </a:spcAft>
            </a:pPr>
            <a:r>
              <a:rPr lang="en-US" sz="1600" dirty="0" smtClean="0">
                <a:latin typeface="Arial" pitchFamily="34" charset="0"/>
                <a:cs typeface="Arial" pitchFamily="34" charset="0"/>
              </a:rPr>
              <a:t>5 (25%) had frequent contact, while 8 (40%) had infrequent contact; </a:t>
            </a:r>
            <a:br>
              <a:rPr lang="en-US" sz="1600" dirty="0" smtClean="0">
                <a:latin typeface="Arial" pitchFamily="34" charset="0"/>
                <a:cs typeface="Arial" pitchFamily="34" charset="0"/>
              </a:rPr>
            </a:br>
            <a:r>
              <a:rPr lang="en-US" sz="1400" i="1" dirty="0" smtClean="0">
                <a:latin typeface="Arial" pitchFamily="34" charset="0"/>
                <a:cs typeface="Arial" pitchFamily="34" charset="0"/>
              </a:rPr>
              <a:t>7 (35%) were missing data for frequency of contact</a:t>
            </a:r>
            <a:endParaRPr lang="en-US" sz="1600" i="1" dirty="0" smtClean="0">
              <a:latin typeface="Arial" pitchFamily="34" charset="0"/>
              <a:cs typeface="Arial" pitchFamily="34" charset="0"/>
            </a:endParaRPr>
          </a:p>
          <a:p>
            <a:pPr lvl="2">
              <a:spcBef>
                <a:spcPts val="0"/>
              </a:spcBef>
            </a:pPr>
            <a:r>
              <a:rPr lang="en-US" sz="1600" dirty="0" smtClean="0">
                <a:latin typeface="Arial" pitchFamily="34" charset="0"/>
                <a:cs typeface="Arial" pitchFamily="34" charset="0"/>
              </a:rPr>
              <a:t>12 (60%) were uncomfortable about the child’s contact, while 4 (20%) were comfortable, and 1 (5%) felt neutral;</a:t>
            </a:r>
            <a:br>
              <a:rPr lang="en-US" sz="1600" dirty="0" smtClean="0">
                <a:latin typeface="Arial" pitchFamily="34" charset="0"/>
                <a:cs typeface="Arial" pitchFamily="34" charset="0"/>
              </a:rPr>
            </a:br>
            <a:r>
              <a:rPr lang="en-US" sz="1400" i="1" dirty="0" smtClean="0">
                <a:latin typeface="Arial" pitchFamily="34" charset="0"/>
                <a:cs typeface="Arial" pitchFamily="34" charset="0"/>
              </a:rPr>
              <a:t>3 (15%) were missing data for level of comfort</a:t>
            </a:r>
          </a:p>
          <a:p>
            <a:pPr lvl="2">
              <a:spcBef>
                <a:spcPts val="0"/>
              </a:spcBef>
            </a:pPr>
            <a:endParaRPr lang="en-US" sz="1600" dirty="0">
              <a:latin typeface="Arial" pitchFamily="34" charset="0"/>
              <a:cs typeface="Arial" pitchFamily="34" charset="0"/>
            </a:endParaRPr>
          </a:p>
          <a:p>
            <a:pPr lvl="2">
              <a:spcBef>
                <a:spcPts val="0"/>
              </a:spcBef>
              <a:buFont typeface="Wingdings" pitchFamily="2" charset="2"/>
              <a:buChar char="Ø"/>
            </a:pPr>
            <a:r>
              <a:rPr lang="en-US" sz="1600" dirty="0" smtClean="0">
                <a:latin typeface="Arial" pitchFamily="34" charset="0"/>
                <a:cs typeface="Arial" pitchFamily="34" charset="0"/>
              </a:rPr>
              <a:t>The top concern about contact at pre-finalization was that the birth father was troubled or acted inappropriately.</a:t>
            </a:r>
          </a:p>
          <a:p>
            <a:pPr lvl="1">
              <a:spcBef>
                <a:spcPts val="0"/>
              </a:spcBef>
            </a:pPr>
            <a:endParaRPr lang="en-US" sz="1800" dirty="0" smtClean="0">
              <a:latin typeface="Arial" pitchFamily="34" charset="0"/>
              <a:cs typeface="Arial" pitchFamily="34" charset="0"/>
            </a:endParaRPr>
          </a:p>
          <a:p>
            <a:pPr lvl="1">
              <a:spcBef>
                <a:spcPts val="0"/>
              </a:spcBef>
            </a:pPr>
            <a:r>
              <a:rPr lang="en-US" sz="1800" dirty="0" smtClean="0">
                <a:latin typeface="Arial" pitchFamily="34" charset="0"/>
                <a:cs typeface="Arial" pitchFamily="34" charset="0"/>
              </a:rPr>
              <a:t>Post-finalization (n=8)</a:t>
            </a:r>
          </a:p>
          <a:p>
            <a:pPr lvl="2">
              <a:spcBef>
                <a:spcPts val="0"/>
              </a:spcBef>
            </a:pPr>
            <a:r>
              <a:rPr lang="en-US" sz="1600" dirty="0" smtClean="0">
                <a:latin typeface="Arial" pitchFamily="34" charset="0"/>
                <a:cs typeface="Arial" pitchFamily="34" charset="0"/>
              </a:rPr>
              <a:t>1 (12.5%) had frequent contact, while 7 (87.5%) had infrequent contact</a:t>
            </a:r>
          </a:p>
          <a:p>
            <a:pPr lvl="2">
              <a:spcBef>
                <a:spcPts val="0"/>
              </a:spcBef>
            </a:pPr>
            <a:r>
              <a:rPr lang="en-US" sz="1600" dirty="0" smtClean="0">
                <a:latin typeface="Arial" pitchFamily="34" charset="0"/>
                <a:cs typeface="Arial" pitchFamily="34" charset="0"/>
              </a:rPr>
              <a:t>3 (37.5%) were comfortable with the contact, while 3 (37.5%) were uncomfortable with the contact, and 2 (25%) reported mixed feelings</a:t>
            </a:r>
          </a:p>
          <a:p>
            <a:pPr lvl="2">
              <a:spcBef>
                <a:spcPts val="0"/>
              </a:spcBef>
            </a:pPr>
            <a:endParaRPr lang="en-US" sz="1600" dirty="0">
              <a:latin typeface="Arial" pitchFamily="34" charset="0"/>
              <a:cs typeface="Arial" pitchFamily="34" charset="0"/>
            </a:endParaRPr>
          </a:p>
          <a:p>
            <a:pPr lvl="2">
              <a:spcBef>
                <a:spcPts val="0"/>
              </a:spcBef>
              <a:buFont typeface="Wingdings" pitchFamily="2" charset="2"/>
              <a:buChar char="Ø"/>
            </a:pPr>
            <a:r>
              <a:rPr lang="en-US" sz="1600" dirty="0" smtClean="0">
                <a:latin typeface="Arial" pitchFamily="34" charset="0"/>
                <a:cs typeface="Arial" pitchFamily="34" charset="0"/>
              </a:rPr>
              <a:t>The top concern about contact post-finalization was that the birth father didn’t seem interested in the contact.</a:t>
            </a:r>
          </a:p>
          <a:p>
            <a:pPr marL="457200" lvl="1" indent="0">
              <a:spcBef>
                <a:spcPts val="0"/>
              </a:spcBef>
              <a:buNone/>
            </a:pPr>
            <a:endParaRPr lang="en-US" sz="1800" dirty="0" smtClean="0">
              <a:latin typeface="Arial" pitchFamily="34" charset="0"/>
              <a:cs typeface="Arial" pitchFamily="34" charset="0"/>
            </a:endParaRPr>
          </a:p>
          <a:p>
            <a:pPr marL="457200" lvl="1" indent="0">
              <a:spcBef>
                <a:spcPts val="0"/>
              </a:spcBef>
              <a:buNone/>
            </a:pPr>
            <a:endParaRPr lang="en-US" sz="1400" dirty="0" smtClean="0">
              <a:latin typeface="Arial" pitchFamily="34" charset="0"/>
              <a:cs typeface="Arial" pitchFamily="34" charset="0"/>
            </a:endParaRPr>
          </a:p>
        </p:txBody>
      </p:sp>
    </p:spTree>
    <p:extLst>
      <p:ext uri="{BB962C8B-B14F-4D97-AF65-F5344CB8AC3E}">
        <p14:creationId xmlns:p14="http://schemas.microsoft.com/office/powerpoint/2010/main" val="16416899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Experiences with Birth Father Contact </a:t>
            </a:r>
            <a:r>
              <a:rPr lang="en-US" sz="2400" dirty="0" smtClean="0"/>
              <a:t>(Subgroup of Parent Only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1800" dirty="0" smtClean="0">
                <a:latin typeface="Arial" pitchFamily="34" charset="0"/>
                <a:cs typeface="Arial" pitchFamily="34" charset="0"/>
              </a:rPr>
              <a:t>Pre-finalization (n=2)</a:t>
            </a:r>
          </a:p>
          <a:p>
            <a:pPr lvl="2">
              <a:spcBef>
                <a:spcPts val="0"/>
              </a:spcBef>
              <a:spcAft>
                <a:spcPts val="600"/>
              </a:spcAft>
            </a:pPr>
            <a:r>
              <a:rPr lang="en-US" sz="1600" dirty="0" smtClean="0">
                <a:latin typeface="Arial" pitchFamily="34" charset="0"/>
                <a:cs typeface="Arial" pitchFamily="34" charset="0"/>
              </a:rPr>
              <a:t>Both had infrequent contact</a:t>
            </a:r>
          </a:p>
          <a:p>
            <a:pPr lvl="2">
              <a:spcBef>
                <a:spcPts val="0"/>
              </a:spcBef>
              <a:spcAft>
                <a:spcPts val="600"/>
              </a:spcAft>
            </a:pPr>
            <a:r>
              <a:rPr lang="en-US" sz="1600" dirty="0" smtClean="0">
                <a:latin typeface="Arial" pitchFamily="34" charset="0"/>
                <a:cs typeface="Arial" pitchFamily="34" charset="0"/>
              </a:rPr>
              <a:t>One was comfortable about the birth parent contact, while one felt neutral</a:t>
            </a:r>
            <a:endParaRPr lang="en-US" sz="1400" i="1" dirty="0" smtClean="0">
              <a:latin typeface="Arial" pitchFamily="34" charset="0"/>
              <a:cs typeface="Arial" pitchFamily="34" charset="0"/>
            </a:endParaRPr>
          </a:p>
          <a:p>
            <a:pPr lvl="2">
              <a:spcBef>
                <a:spcPts val="0"/>
              </a:spcBef>
            </a:pPr>
            <a:endParaRPr lang="en-US" sz="1600" dirty="0">
              <a:latin typeface="Arial" pitchFamily="34" charset="0"/>
              <a:cs typeface="Arial" pitchFamily="34" charset="0"/>
            </a:endParaRPr>
          </a:p>
          <a:p>
            <a:pPr lvl="2">
              <a:spcBef>
                <a:spcPts val="0"/>
              </a:spcBef>
              <a:buFont typeface="Wingdings" pitchFamily="2" charset="2"/>
              <a:buChar char="Ø"/>
            </a:pPr>
            <a:r>
              <a:rPr lang="en-US" sz="1600" dirty="0" smtClean="0">
                <a:latin typeface="Arial" pitchFamily="34" charset="0"/>
                <a:cs typeface="Arial" pitchFamily="34" charset="0"/>
              </a:rPr>
              <a:t>One reported a concern about contact at pre-finalization that the birth father was troubled or acted inappropriately.</a:t>
            </a:r>
          </a:p>
          <a:p>
            <a:pPr lvl="1">
              <a:spcBef>
                <a:spcPts val="0"/>
              </a:spcBef>
            </a:pPr>
            <a:endParaRPr lang="en-US" sz="1800" dirty="0" smtClean="0">
              <a:latin typeface="Arial" pitchFamily="34" charset="0"/>
              <a:cs typeface="Arial" pitchFamily="34" charset="0"/>
            </a:endParaRPr>
          </a:p>
          <a:p>
            <a:pPr lvl="1">
              <a:spcBef>
                <a:spcPts val="0"/>
              </a:spcBef>
            </a:pPr>
            <a:r>
              <a:rPr lang="en-US" sz="1800" dirty="0" smtClean="0">
                <a:latin typeface="Arial" pitchFamily="34" charset="0"/>
                <a:cs typeface="Arial" pitchFamily="34" charset="0"/>
              </a:rPr>
              <a:t>Post-finalization (n=1)</a:t>
            </a:r>
          </a:p>
          <a:p>
            <a:pPr lvl="2">
              <a:spcBef>
                <a:spcPts val="0"/>
              </a:spcBef>
            </a:pPr>
            <a:r>
              <a:rPr lang="en-US" sz="1600" dirty="0" smtClean="0">
                <a:latin typeface="Arial" pitchFamily="34" charset="0"/>
                <a:cs typeface="Arial" pitchFamily="34" charset="0"/>
              </a:rPr>
              <a:t>Had infrequent contact</a:t>
            </a:r>
          </a:p>
          <a:p>
            <a:pPr lvl="2">
              <a:spcBef>
                <a:spcPts val="0"/>
              </a:spcBef>
            </a:pPr>
            <a:r>
              <a:rPr lang="en-US" sz="1600" dirty="0" smtClean="0">
                <a:latin typeface="Arial" pitchFamily="34" charset="0"/>
                <a:cs typeface="Arial" pitchFamily="34" charset="0"/>
              </a:rPr>
              <a:t>Reported mixed feelings</a:t>
            </a:r>
          </a:p>
          <a:p>
            <a:pPr lvl="2">
              <a:spcBef>
                <a:spcPts val="0"/>
              </a:spcBef>
            </a:pPr>
            <a:endParaRPr lang="en-US" sz="1600" dirty="0">
              <a:latin typeface="Arial" pitchFamily="34" charset="0"/>
              <a:cs typeface="Arial" pitchFamily="34" charset="0"/>
            </a:endParaRPr>
          </a:p>
          <a:p>
            <a:pPr lvl="2">
              <a:spcBef>
                <a:spcPts val="0"/>
              </a:spcBef>
              <a:buFont typeface="Wingdings" pitchFamily="2" charset="2"/>
              <a:buChar char="Ø"/>
            </a:pPr>
            <a:r>
              <a:rPr lang="en-US" sz="1600" dirty="0" smtClean="0">
                <a:latin typeface="Arial" pitchFamily="34" charset="0"/>
                <a:cs typeface="Arial" pitchFamily="34" charset="0"/>
              </a:rPr>
              <a:t>No specific concerns were reported about contact post-finalization</a:t>
            </a:r>
          </a:p>
          <a:p>
            <a:pPr marL="457200" lvl="1" indent="0">
              <a:spcBef>
                <a:spcPts val="0"/>
              </a:spcBef>
              <a:buNone/>
            </a:pPr>
            <a:endParaRPr lang="en-US" sz="1800" dirty="0" smtClean="0">
              <a:latin typeface="Arial" pitchFamily="34" charset="0"/>
              <a:cs typeface="Arial" pitchFamily="34" charset="0"/>
            </a:endParaRPr>
          </a:p>
          <a:p>
            <a:pPr marL="457200" lvl="1" indent="0">
              <a:spcBef>
                <a:spcPts val="0"/>
              </a:spcBef>
              <a:buNone/>
            </a:pPr>
            <a:endParaRPr lang="en-US" sz="1400" dirty="0" smtClean="0">
              <a:latin typeface="Arial" pitchFamily="34" charset="0"/>
              <a:cs typeface="Arial" pitchFamily="34" charset="0"/>
            </a:endParaRPr>
          </a:p>
        </p:txBody>
      </p:sp>
    </p:spTree>
    <p:extLst>
      <p:ext uri="{BB962C8B-B14F-4D97-AF65-F5344CB8AC3E}">
        <p14:creationId xmlns:p14="http://schemas.microsoft.com/office/powerpoint/2010/main" val="16416899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Families in Contact with </a:t>
            </a:r>
            <a:br>
              <a:rPr lang="en-US" dirty="0" smtClean="0"/>
            </a:br>
            <a:r>
              <a:rPr lang="en-US" dirty="0" smtClean="0"/>
              <a:t>Birth Mothers (n=51)*</a:t>
            </a:r>
            <a:endParaRPr lang="en-US" dirty="0"/>
          </a:p>
        </p:txBody>
      </p:sp>
      <p:sp>
        <p:nvSpPr>
          <p:cNvPr id="5" name="Content Placeholder 4"/>
          <p:cNvSpPr>
            <a:spLocks noGrp="1"/>
          </p:cNvSpPr>
          <p:nvPr>
            <p:ph idx="1"/>
          </p:nvPr>
        </p:nvSpPr>
        <p:spPr>
          <a:xfrm>
            <a:off x="457200" y="1524000"/>
            <a:ext cx="8229600" cy="4525963"/>
          </a:xfrm>
          <a:noFill/>
          <a:ln w="9525">
            <a:noFill/>
            <a:miter lim="800000"/>
            <a:headEnd/>
            <a:tailEnd/>
          </a:ln>
        </p:spPr>
        <p:txBody>
          <a:bodyPr vert="horz" wrap="square" lIns="91440" tIns="45720" rIns="91440" bIns="45720" numCol="1" anchor="t" anchorCtr="0" compatLnSpc="1">
            <a:prstTxWarp prst="textNoShape">
              <a:avLst/>
            </a:prstTxWarp>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19 families (37%) in contact pre-finalization only</a:t>
            </a:r>
          </a:p>
          <a:p>
            <a:pPr lvl="1">
              <a:spcBef>
                <a:spcPts val="0"/>
              </a:spcBef>
            </a:pPr>
            <a:endParaRPr lang="en-US" sz="2400" dirty="0" smtClean="0">
              <a:latin typeface="Arial" pitchFamily="34" charset="0"/>
              <a:cs typeface="Arial" pitchFamily="34" charset="0"/>
            </a:endParaRPr>
          </a:p>
          <a:p>
            <a:pPr lvl="1">
              <a:spcBef>
                <a:spcPts val="0"/>
              </a:spcBef>
            </a:pPr>
            <a:r>
              <a:rPr lang="en-US" sz="2400" dirty="0">
                <a:latin typeface="Arial" pitchFamily="34" charset="0"/>
                <a:cs typeface="Arial" pitchFamily="34" charset="0"/>
              </a:rPr>
              <a:t>3 families (6%) in contact post-finalization </a:t>
            </a:r>
            <a:r>
              <a:rPr lang="en-US" sz="2400" dirty="0" smtClean="0">
                <a:latin typeface="Arial" pitchFamily="34" charset="0"/>
                <a:cs typeface="Arial" pitchFamily="34" charset="0"/>
              </a:rPr>
              <a:t>only</a:t>
            </a:r>
          </a:p>
          <a:p>
            <a:pPr lvl="1">
              <a:spcBef>
                <a:spcPts val="0"/>
              </a:spcBef>
            </a:pPr>
            <a:endParaRPr lang="en-US" sz="2400" dirty="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28 families (55%) in contact both pre- and post- finalization</a:t>
            </a:r>
          </a:p>
          <a:p>
            <a:pPr lvl="1">
              <a:spcBef>
                <a:spcPts val="0"/>
              </a:spcBef>
            </a:pPr>
            <a:endParaRPr lang="en-US" sz="2400" dirty="0" smtClean="0">
              <a:latin typeface="Arial" pitchFamily="34" charset="0"/>
              <a:cs typeface="Arial" pitchFamily="34" charset="0"/>
            </a:endParaRPr>
          </a:p>
          <a:p>
            <a:pPr lvl="1" algn="r">
              <a:spcBef>
                <a:spcPts val="0"/>
              </a:spcBef>
              <a:buNone/>
            </a:pP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a:t>
            </a:r>
            <a:r>
              <a:rPr lang="en-US" sz="1600" i="1" dirty="0" smtClean="0">
                <a:latin typeface="Arial" pitchFamily="34" charset="0"/>
                <a:cs typeface="Arial" pitchFamily="34" charset="0"/>
              </a:rPr>
              <a:t>Note</a:t>
            </a:r>
            <a:r>
              <a:rPr lang="en-US" sz="1600" dirty="0" smtClean="0">
                <a:latin typeface="Arial" pitchFamily="34" charset="0"/>
                <a:cs typeface="Arial" pitchFamily="34" charset="0"/>
              </a:rPr>
              <a:t>: Unable to determine time of contact for one family.</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a:latin typeface="Arial" pitchFamily="34" charset="0"/>
              <a:cs typeface="Arial" pitchFamily="34" charset="0"/>
            </a:endParaRPr>
          </a:p>
        </p:txBody>
      </p:sp>
    </p:spTree>
    <p:extLst>
      <p:ext uri="{BB962C8B-B14F-4D97-AF65-F5344CB8AC3E}">
        <p14:creationId xmlns:p14="http://schemas.microsoft.com/office/powerpoint/2010/main" val="33094713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Pre-Finalization Contact </a:t>
            </a:r>
            <a:br>
              <a:rPr lang="en-US" dirty="0" smtClean="0"/>
            </a:br>
            <a:r>
              <a:rPr lang="en-US" dirty="0" smtClean="0"/>
              <a:t>with Birth Mothers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23 families (49%) reported receiving cards, letters, emails, or phone calls; 20 of these 23 families went on to have post-finalization visits.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14 families (30%) reported day visits pre-finalization; 13 of which also had post-finalization day visits. </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4 (9%) reported night visits; 2 of which also had post-finalization night visits.</a:t>
            </a:r>
          </a:p>
        </p:txBody>
      </p:sp>
    </p:spTree>
    <p:extLst>
      <p:ext uri="{BB962C8B-B14F-4D97-AF65-F5344CB8AC3E}">
        <p14:creationId xmlns:p14="http://schemas.microsoft.com/office/powerpoint/2010/main" val="6540708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Post-Finalization Contact with Birth Mothers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25 families (81%) in contact with birth mothers post-finalization reported receiving cards, letters, emails, or phone calls.</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14 families (45%) reported day visits and 5 (16%) reported night visits post-finalization.</a:t>
            </a:r>
          </a:p>
        </p:txBody>
      </p:sp>
    </p:spTree>
    <p:extLst>
      <p:ext uri="{BB962C8B-B14F-4D97-AF65-F5344CB8AC3E}">
        <p14:creationId xmlns:p14="http://schemas.microsoft.com/office/powerpoint/2010/main" val="32812899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Contact with Birth Mothers </a:t>
            </a:r>
            <a:br>
              <a:rPr lang="en-US" dirty="0" smtClean="0"/>
            </a:br>
            <a:r>
              <a:rPr lang="en-US" sz="2400" dirty="0" smtClean="0"/>
              <a:t>(Subgroup of Parent Only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Four families reported receiving cards, letters, or emails pre-finalization </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Six families reported receiving cards, letters, or emails post-finalization, and one family reported also receiving phone calls</a:t>
            </a:r>
          </a:p>
          <a:p>
            <a:pPr lvl="1">
              <a:spcBef>
                <a:spcPts val="0"/>
              </a:spcBef>
              <a:buNone/>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6540708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Frequency of Contact with Birth Mother</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Of the 36 families that reported how frequently they had pre-finalization contact with the birth mother, </a:t>
            </a:r>
            <a:br>
              <a:rPr lang="en-US" sz="2400" dirty="0" smtClean="0">
                <a:latin typeface="Arial" pitchFamily="34" charset="0"/>
                <a:cs typeface="Arial" pitchFamily="34" charset="0"/>
              </a:rPr>
            </a:br>
            <a:r>
              <a:rPr lang="en-US" sz="2400" dirty="0" smtClean="0">
                <a:latin typeface="Arial" pitchFamily="34" charset="0"/>
                <a:cs typeface="Arial" pitchFamily="34" charset="0"/>
              </a:rPr>
              <a:t>13 (36%) reported frequent contact, while the majority, 23 (64%) reported infrequent contact.</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Of the 28 families that reported how frequently they had post-finalization contact with the birth mother, </a:t>
            </a:r>
            <a:br>
              <a:rPr lang="en-US" sz="2400" dirty="0" smtClean="0">
                <a:latin typeface="Arial" pitchFamily="34" charset="0"/>
                <a:cs typeface="Arial" pitchFamily="34" charset="0"/>
              </a:rPr>
            </a:br>
            <a:r>
              <a:rPr lang="en-US" sz="2400" dirty="0" smtClean="0">
                <a:latin typeface="Arial" pitchFamily="34" charset="0"/>
                <a:cs typeface="Arial" pitchFamily="34" charset="0"/>
              </a:rPr>
              <a:t>7 (25%) reported frequent contact, while 21 (75%) reported infrequent contact.</a:t>
            </a:r>
          </a:p>
        </p:txBody>
      </p:sp>
    </p:spTree>
    <p:extLst>
      <p:ext uri="{BB962C8B-B14F-4D97-AF65-F5344CB8AC3E}">
        <p14:creationId xmlns:p14="http://schemas.microsoft.com/office/powerpoint/2010/main" val="3281289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Movement Toward Openness in Infant Adoptions</a:t>
            </a:r>
            <a:endParaRPr lang="en-US"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Movement toward openness started in private agency placements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Contributors to changing practices</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Reliable contraception &amp; abortion</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Decreased stigma associated with parenting outside marriage</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Result: fewer babies to place</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Frequency of Contact with Birth Mother</a:t>
            </a:r>
            <a:br>
              <a:rPr lang="en-US" dirty="0" smtClean="0"/>
            </a:br>
            <a:r>
              <a:rPr lang="en-US" sz="2400" dirty="0" smtClean="0"/>
              <a:t> (Subgroup of Parent Only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Three families reported infrequent contact pre-finalization; frequency of contact information was missing for another family with parent only contact pre-finalization.</a:t>
            </a:r>
          </a:p>
          <a:p>
            <a:pPr lvl="1">
              <a:spcBef>
                <a:spcPts val="0"/>
              </a:spcBef>
            </a:pPr>
            <a:endParaRPr lang="en-US" sz="2400" dirty="0" smtClean="0">
              <a:latin typeface="Arial" pitchFamily="34" charset="0"/>
              <a:cs typeface="Arial" pitchFamily="34" charset="0"/>
            </a:endParaRPr>
          </a:p>
          <a:p>
            <a:pPr lvl="1">
              <a:spcBef>
                <a:spcPts val="0"/>
              </a:spcBef>
            </a:pPr>
            <a:endParaRPr lang="en-US" sz="2400" dirty="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Five families reported infrequent contact post-finalization; frequency of contact information was missing for another family with parent only contact post-finalization.</a:t>
            </a:r>
          </a:p>
        </p:txBody>
      </p:sp>
    </p:spTree>
    <p:extLst>
      <p:ext uri="{BB962C8B-B14F-4D97-AF65-F5344CB8AC3E}">
        <p14:creationId xmlns:p14="http://schemas.microsoft.com/office/powerpoint/2010/main" val="32812899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Common Reasons Contact with Birth Parents Did Not Continue Post-Finalization</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Birth parents were unable or unwilling to maintain contact:</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“Mom didn’t relinquish rights, but she allowed them to terminate her rights. She just totally lost interest. She didn’t show up for anything. She just walked away from it. She didn’t want to be involved anymore…” </a:t>
            </a:r>
          </a:p>
          <a:p>
            <a:pPr lvl="1">
              <a:spcBef>
                <a:spcPts val="0"/>
              </a:spcBef>
            </a:pPr>
            <a:endParaRPr lang="en-US" sz="2400" dirty="0">
              <a:latin typeface="Arial" pitchFamily="34" charset="0"/>
              <a:cs typeface="Arial" pitchFamily="34" charset="0"/>
            </a:endParaRPr>
          </a:p>
        </p:txBody>
      </p:sp>
    </p:spTree>
    <p:extLst>
      <p:ext uri="{BB962C8B-B14F-4D97-AF65-F5344CB8AC3E}">
        <p14:creationId xmlns:p14="http://schemas.microsoft.com/office/powerpoint/2010/main" val="31965057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Common Reasons Contact with Birth Parents Did Not Continue Post-Finalization</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r>
              <a:rPr lang="en-US" dirty="0" smtClean="0">
                <a:latin typeface="Arial" pitchFamily="34" charset="0"/>
                <a:cs typeface="Arial" pitchFamily="34" charset="0"/>
              </a:rPr>
              <a:t>Birth parent is troubled and adoptive parent believes contact should only occur when the focus child is older:</a:t>
            </a:r>
          </a:p>
          <a:p>
            <a:pPr lvl="1">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“Dad spends so much time in prison that it’s really hard to know when he’s in, when he’s out, and what’s going on when he’s out…But if things would have been different, he had the potential to be a wonderful father. But because they [birth parents] were both really into drugs and a lot of stuff that could have been potentially very, very harmful to the kids, it was just decided that it wasn’t a good idea to ever have a relationship with them until they [focus child and sib] were old enough and emotionally secure enough to be able to handle it.”</a:t>
            </a:r>
          </a:p>
          <a:p>
            <a:pPr marL="1149350" lvl="2" indent="0">
              <a:spcBef>
                <a:spcPts val="0"/>
              </a:spcBef>
              <a:buNone/>
            </a:pPr>
            <a:r>
              <a:rPr lang="en-US" dirty="0" smtClean="0">
                <a:latin typeface="Arial" pitchFamily="34" charset="0"/>
                <a:cs typeface="Arial" pitchFamily="34" charset="0"/>
              </a:rPr>
              <a:t>[Birth father was not a part of the family after removal; began a positive relationship with focus child after he came into foster care.]</a:t>
            </a:r>
          </a:p>
          <a:p>
            <a:pPr lvl="1">
              <a:spcBef>
                <a:spcPts val="0"/>
              </a:spcBef>
            </a:pPr>
            <a:endParaRPr lang="en-US" dirty="0">
              <a:latin typeface="Arial" pitchFamily="34" charset="0"/>
              <a:cs typeface="Arial" pitchFamily="34" charset="0"/>
            </a:endParaRPr>
          </a:p>
        </p:txBody>
      </p:sp>
    </p:spTree>
    <p:extLst>
      <p:ext uri="{BB962C8B-B14F-4D97-AF65-F5344CB8AC3E}">
        <p14:creationId xmlns:p14="http://schemas.microsoft.com/office/powerpoint/2010/main" val="26186908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Common Reasons Contact with Birth Parents Did Not Continue Post-Finalization</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Focus child did not want contact with the birth parent:</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“I just happened to go to the store and the father was there and he started calling me all kinds of bad words and insulting me. And [focus child] was with me, and he was very much afraid and even the store owner was afraid – he was getting ready to call the police… Later, when [focus child] had an opportunity to say hi to his birth father, and he said, ‘No, I don’t want to wave to him, I don’t even want to see him; I don’t want him to see me.’ ”</a:t>
            </a:r>
          </a:p>
        </p:txBody>
      </p:sp>
    </p:spTree>
    <p:extLst>
      <p:ext uri="{BB962C8B-B14F-4D97-AF65-F5344CB8AC3E}">
        <p14:creationId xmlns:p14="http://schemas.microsoft.com/office/powerpoint/2010/main" val="36419183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Common Reasons Contact with Birth Parents Did Not Continue Post-Finalization</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Contact appeared to upset the child:</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“I had concerns about contact. I didn’t want it. I know there are pros and cons to it, but I just felt ‘I want to adopt a child, I don’t want to adopt a family.’ Every time those visits happened she would melt down. She’d regress, she’d start acting out, have high anxiety episodes. I started seeing this pattern every time she was forced to go to these visits.”</a:t>
            </a:r>
          </a:p>
        </p:txBody>
      </p:sp>
    </p:spTree>
    <p:extLst>
      <p:ext uri="{BB962C8B-B14F-4D97-AF65-F5344CB8AC3E}">
        <p14:creationId xmlns:p14="http://schemas.microsoft.com/office/powerpoint/2010/main" val="16685673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Level of Comfort with Birth Mother Contact Pre- and Post- Finalization</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Of the 44 families that reported how comfortable they were with their pre-finalization contact with the birth mother:</a:t>
            </a:r>
          </a:p>
          <a:p>
            <a:pPr lvl="2">
              <a:spcBef>
                <a:spcPts val="0"/>
              </a:spcBef>
            </a:pPr>
            <a:r>
              <a:rPr lang="en-US" dirty="0" smtClean="0">
                <a:latin typeface="Arial" pitchFamily="34" charset="0"/>
                <a:cs typeface="Arial" pitchFamily="34" charset="0"/>
              </a:rPr>
              <a:t>19 (43%) were uncomfortable, and only 6 of these 19 went on to report post-finalization visits.</a:t>
            </a:r>
          </a:p>
          <a:p>
            <a:pPr lvl="2">
              <a:spcBef>
                <a:spcPts val="0"/>
              </a:spcBef>
            </a:pPr>
            <a:r>
              <a:rPr lang="en-US" dirty="0" smtClean="0">
                <a:latin typeface="Arial" pitchFamily="34" charset="0"/>
                <a:cs typeface="Arial" pitchFamily="34" charset="0"/>
              </a:rPr>
              <a:t>11 (25%) were comfortable, and 9 of these 11 went on to report post-finalization visits.</a:t>
            </a:r>
          </a:p>
          <a:p>
            <a:pPr lvl="2">
              <a:spcBef>
                <a:spcPts val="0"/>
              </a:spcBef>
            </a:pPr>
            <a:r>
              <a:rPr lang="en-US" dirty="0" smtClean="0">
                <a:latin typeface="Arial" pitchFamily="34" charset="0"/>
                <a:cs typeface="Arial" pitchFamily="34" charset="0"/>
              </a:rPr>
              <a:t>14 (32%) had mixed feelings, and all but one reported post-finalization contact.</a:t>
            </a:r>
          </a:p>
          <a:p>
            <a:pPr lvl="2">
              <a:spcBef>
                <a:spcPts val="0"/>
              </a:spcBef>
            </a:pPr>
            <a:endParaRPr lang="en-US" dirty="0">
              <a:latin typeface="Arial" pitchFamily="34" charset="0"/>
              <a:cs typeface="Arial" pitchFamily="34" charset="0"/>
            </a:endParaRPr>
          </a:p>
          <a:p>
            <a:pPr lvl="1">
              <a:spcBef>
                <a:spcPts val="0"/>
              </a:spcBef>
            </a:pPr>
            <a:r>
              <a:rPr lang="en-US" dirty="0" smtClean="0">
                <a:latin typeface="Arial" pitchFamily="34" charset="0"/>
                <a:cs typeface="Arial" pitchFamily="34" charset="0"/>
              </a:rPr>
              <a:t>Of the 31 families that reported how comfortable they were with their post-finalization contact with the birth mother:</a:t>
            </a:r>
          </a:p>
          <a:p>
            <a:pPr lvl="2">
              <a:spcBef>
                <a:spcPts val="0"/>
              </a:spcBef>
            </a:pPr>
            <a:r>
              <a:rPr lang="en-US" dirty="0" smtClean="0">
                <a:latin typeface="Arial" pitchFamily="34" charset="0"/>
                <a:cs typeface="Arial" pitchFamily="34" charset="0"/>
              </a:rPr>
              <a:t>5 (16%) were uncomfortable, 11 (36%) were comfortable, and </a:t>
            </a:r>
            <a:br>
              <a:rPr lang="en-US" dirty="0" smtClean="0">
                <a:latin typeface="Arial" pitchFamily="34" charset="0"/>
                <a:cs typeface="Arial" pitchFamily="34" charset="0"/>
              </a:rPr>
            </a:br>
            <a:r>
              <a:rPr lang="en-US" dirty="0" smtClean="0">
                <a:latin typeface="Arial" pitchFamily="34" charset="0"/>
                <a:cs typeface="Arial" pitchFamily="34" charset="0"/>
              </a:rPr>
              <a:t>15 (48%) had mixed feelings.</a:t>
            </a: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7984713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Perceptions of Contact </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Most liked about contact:</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Children’s right as part of their heritage (53% at pre-finalization and 81% at post-finalization)</a:t>
            </a:r>
          </a:p>
          <a:p>
            <a:pPr lvl="2">
              <a:spcBef>
                <a:spcPts val="0"/>
              </a:spcBef>
            </a:pPr>
            <a:endParaRPr lang="en-US" sz="2000" dirty="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Most disliked aspect of contact:</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Adoptive parents worry because the birth mother is troubled or acts inappropriately (49% at pre-finalization and 45% at post-finalization).</a:t>
            </a: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24942231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Reasons that Adoptive Parents </a:t>
            </a:r>
            <a:br>
              <a:rPr lang="en-US" dirty="0" smtClean="0"/>
            </a:br>
            <a:r>
              <a:rPr lang="en-US" dirty="0" smtClean="0"/>
              <a:t>Support Contact</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r>
              <a:rPr lang="en-US" sz="2400" dirty="0" smtClean="0">
                <a:latin typeface="Arial" pitchFamily="34" charset="0"/>
                <a:cs typeface="Arial" pitchFamily="34" charset="0"/>
              </a:rPr>
              <a:t>Adoptive parent’s empathy for birth mother and focus child</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“I put myself in [her] place and her birth mother’s place and I would think if I had a child out there I’d want to know something…and if I had a birth family out there I would want to hear from them. So that’s why I did it…[When asked] I always just explain, ‘If you were in this situation, what would you want?’ ”</a:t>
            </a:r>
          </a:p>
          <a:p>
            <a:pPr marL="1149350" lvl="2" indent="0">
              <a:spcBef>
                <a:spcPts val="0"/>
              </a:spcBef>
              <a:buNone/>
            </a:pPr>
            <a:r>
              <a:rPr lang="en-US" sz="2000" dirty="0" smtClean="0">
                <a:latin typeface="Arial" pitchFamily="34" charset="0"/>
                <a:cs typeface="Arial" pitchFamily="34" charset="0"/>
              </a:rPr>
              <a:t>[Contact consists of letters sent to the agency and forwarded to the adoptive parent.]</a:t>
            </a:r>
          </a:p>
        </p:txBody>
      </p:sp>
    </p:spTree>
    <p:extLst>
      <p:ext uri="{BB962C8B-B14F-4D97-AF65-F5344CB8AC3E}">
        <p14:creationId xmlns:p14="http://schemas.microsoft.com/office/powerpoint/2010/main" val="26379990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Reasons that Adoptive Parents </a:t>
            </a:r>
            <a:r>
              <a:rPr lang="en-US" dirty="0" smtClean="0"/>
              <a:t/>
            </a:r>
            <a:br>
              <a:rPr lang="en-US" dirty="0" smtClean="0"/>
            </a:br>
            <a:r>
              <a:rPr lang="en-US" dirty="0" smtClean="0"/>
              <a:t>Support </a:t>
            </a:r>
            <a:r>
              <a:rPr lang="en-US" dirty="0"/>
              <a:t>Contact</a:t>
            </a:r>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The focus child wants to maintain contact.</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“It’s really important to her. We started doing this when she was having meltdowns…I’m serious, every one of them would end just in sobs, ‘I miss my family.’ And especially her sisters….and we were like ‘we have to fix this’… So that’s when we started trying to put those connections back together… And we haven’t had any of those issues [meltdowns] since them.”</a:t>
            </a:r>
          </a:p>
          <a:p>
            <a:pPr marL="1149350" lvl="2" indent="0">
              <a:spcBef>
                <a:spcPts val="0"/>
              </a:spcBef>
              <a:buNone/>
            </a:pPr>
            <a:r>
              <a:rPr lang="en-US" sz="2000" dirty="0" smtClean="0">
                <a:latin typeface="Arial" pitchFamily="34" charset="0"/>
                <a:cs typeface="Arial" pitchFamily="34" charset="0"/>
              </a:rPr>
              <a:t>[A family with post-placement meetings a few times a year.]</a:t>
            </a:r>
          </a:p>
        </p:txBody>
      </p:sp>
    </p:spTree>
    <p:extLst>
      <p:ext uri="{BB962C8B-B14F-4D97-AF65-F5344CB8AC3E}">
        <p14:creationId xmlns:p14="http://schemas.microsoft.com/office/powerpoint/2010/main" val="26379990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Perceptions of Benefits of Contact for Child</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Focus child is beginning to understand his birth mother’s addiction and how it impacts her behavior.</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Although child acts out after receiving a letter from her birth mother, “She appreciates it. She knows that [her birth mother] hasn’t forgotten her.”</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Birth mother was able to tell the focus child she was sorry about the child’s maltreatment.</a:t>
            </a: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3765124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Changing Practice (cont’d)</a:t>
            </a:r>
            <a:endParaRPr lang="en-US" dirty="0"/>
          </a:p>
        </p:txBody>
      </p:sp>
      <p:sp>
        <p:nvSpPr>
          <p:cNvPr id="5" name="Content Placeholder 4"/>
          <p:cNvSpPr>
            <a:spLocks noGrp="1"/>
          </p:cNvSpPr>
          <p:nvPr>
            <p:ph idx="1"/>
          </p:nvPr>
        </p:nvSpPr>
        <p:spPr/>
        <p:txBody>
          <a:bodyPr/>
          <a:lstStyle/>
          <a:p>
            <a:pPr lvl="1">
              <a:spcBef>
                <a:spcPts val="0"/>
              </a:spcBef>
            </a:pPr>
            <a:r>
              <a:rPr lang="en-US" dirty="0" smtClean="0">
                <a:latin typeface="Arial" pitchFamily="34" charset="0"/>
                <a:cs typeface="Arial" pitchFamily="34" charset="0"/>
              </a:rPr>
              <a:t>Demand for adoption continues to be high</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Birth parent awareness of possibility for contact after adoption</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Awareness of importance of biogenetic links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Evolving view that contact may be in the “best interests of the child”</a:t>
            </a:r>
          </a:p>
          <a:p>
            <a:pPr lvl="1">
              <a:spcBef>
                <a:spcPts val="0"/>
              </a:spcBef>
            </a:pPr>
            <a:endParaRPr lang="en-US" dirty="0" smtClean="0">
              <a:latin typeface="Arial" pitchFamily="34" charset="0"/>
              <a:cs typeface="Arial" pitchFamily="34" charset="0"/>
            </a:endParaRPr>
          </a:p>
          <a:p>
            <a:pPr lvl="1">
              <a:spcBef>
                <a:spcPts val="0"/>
              </a:spcBef>
            </a:pPr>
            <a:endParaRPr lang="en-US" dirty="0">
              <a:latin typeface="Arial" pitchFamily="34" charset="0"/>
              <a:cs typeface="Arial" pitchFamily="34" charset="0"/>
            </a:endParaRPr>
          </a:p>
          <a:p>
            <a:pPr marL="457200" lvl="1" indent="0">
              <a:spcBef>
                <a:spcPts val="0"/>
              </a:spcBef>
              <a:buNone/>
            </a:pPr>
            <a:r>
              <a:rPr lang="en-US" b="1" dirty="0" smtClean="0">
                <a:latin typeface="Arial" pitchFamily="34" charset="0"/>
                <a:cs typeface="Arial" pitchFamily="34" charset="0"/>
              </a:rPr>
              <a:t>Result:</a:t>
            </a:r>
            <a:r>
              <a:rPr lang="en-US" i="1" dirty="0" smtClean="0">
                <a:latin typeface="Arial" pitchFamily="34" charset="0"/>
                <a:cs typeface="Arial" pitchFamily="34" charset="0"/>
              </a:rPr>
              <a:t> </a:t>
            </a:r>
            <a:r>
              <a:rPr lang="en-US" dirty="0" smtClean="0">
                <a:latin typeface="Arial" pitchFamily="34" charset="0"/>
                <a:cs typeface="Arial" pitchFamily="34" charset="0"/>
              </a:rPr>
              <a:t>Movement toward open adoptions.  Ninety-five percent of agencies now offer open adoptions (Evan B. Donaldson Adoption Institute, 2012)</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in Contact Post-Finalization (n=33)</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This group includes 29 families who were in contact with one or both birth parents pre-finalization and an additional 4 families whose contact with birth parent(s) began after finalization.</a:t>
            </a: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11049230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Negative Experience with Post-Finalization Contact</a:t>
            </a:r>
            <a:endParaRPr lang="en-US" dirty="0"/>
          </a:p>
        </p:txBody>
      </p:sp>
      <p:sp>
        <p:nvSpPr>
          <p:cNvPr id="5" name="Content Placeholder 4"/>
          <p:cNvSpPr>
            <a:spLocks noGrp="1"/>
          </p:cNvSpPr>
          <p:nvPr>
            <p:ph idx="1"/>
          </p:nvPr>
        </p:nvSpPr>
        <p:spPr>
          <a:xfrm>
            <a:off x="457200" y="1524000"/>
            <a:ext cx="8229600" cy="4525963"/>
          </a:xfrm>
        </p:spPr>
        <p:txBody>
          <a:bodyPr/>
          <a:lstStyle/>
          <a:p>
            <a:pPr marL="457200" lvl="1" indent="0">
              <a:spcBef>
                <a:spcPts val="0"/>
              </a:spcBef>
              <a:buNone/>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“[Focus child] needs to keep that contact. So for her emotionally I think it was a good thing…if I could, I’d go back and completely erase the open adoption so that she [birth mother] had no rights to her [focus child] whatsoever….I’m just sorry that it continued because what her birth mother was given, her visitations and her telephone calls and everything could have been very positive. Instead they turned out to be very negative because she says things and does things, and she would never follow up on them.”</a:t>
            </a:r>
          </a:p>
          <a:p>
            <a:pPr marL="747713" lvl="1" indent="0">
              <a:spcBef>
                <a:spcPts val="0"/>
              </a:spcBef>
              <a:buNone/>
            </a:pPr>
            <a:r>
              <a:rPr lang="en-US" dirty="0" smtClean="0">
                <a:latin typeface="Arial" pitchFamily="34" charset="0"/>
                <a:cs typeface="Arial" pitchFamily="34" charset="0"/>
              </a:rPr>
              <a:t>[Birth mother has a substance abuse problem.]</a:t>
            </a: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1049230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Positive Experience with Post-Finalization	 Contact</a:t>
            </a:r>
            <a:endParaRPr lang="en-US" dirty="0"/>
          </a:p>
        </p:txBody>
      </p:sp>
      <p:sp>
        <p:nvSpPr>
          <p:cNvPr id="5" name="Content Placeholder 4"/>
          <p:cNvSpPr>
            <a:spLocks noGrp="1"/>
          </p:cNvSpPr>
          <p:nvPr>
            <p:ph idx="1"/>
          </p:nvPr>
        </p:nvSpPr>
        <p:spPr>
          <a:xfrm>
            <a:off x="457200" y="1524000"/>
            <a:ext cx="8229600" cy="4525963"/>
          </a:xfrm>
        </p:spPr>
        <p:txBody>
          <a:bodyPr/>
          <a:lstStyle/>
          <a:p>
            <a:pPr marL="457200" lvl="1" indent="0">
              <a:spcBef>
                <a:spcPts val="0"/>
              </a:spcBef>
              <a:buNone/>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The focus child is old enough to remember names of family members and wanted to make contact. Adoptive mother was able to make de-identified contact with a birth family member through a PO box. Contact evolved and at the time of the interview, consisted of several meetings a year in public places with birth mother and many other family members.</a:t>
            </a: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1890368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Experiences with Contact in Adoption</a:t>
            </a:r>
            <a:endParaRPr lang="en-US" dirty="0"/>
          </a:p>
        </p:txBody>
      </p:sp>
      <p:sp>
        <p:nvSpPr>
          <p:cNvPr id="5" name="Content Placeholder 4"/>
          <p:cNvSpPr>
            <a:spLocks noGrp="1"/>
          </p:cNvSpPr>
          <p:nvPr>
            <p:ph idx="1"/>
          </p:nvPr>
        </p:nvSpPr>
        <p:spPr>
          <a:xfrm>
            <a:off x="457200" y="1524000"/>
            <a:ext cx="8229600" cy="4525963"/>
          </a:xfrm>
        </p:spPr>
        <p:txBody>
          <a:bodyPr/>
          <a:lstStyle/>
          <a:p>
            <a:pPr marL="457200" lvl="1" indent="0">
              <a:spcBef>
                <a:spcPts val="0"/>
              </a:spcBef>
              <a:buNone/>
            </a:pPr>
            <a:endParaRPr lang="en-US" dirty="0" smtClean="0">
              <a:latin typeface="Arial" pitchFamily="34" charset="0"/>
              <a:cs typeface="Arial" pitchFamily="34" charset="0"/>
            </a:endParaRPr>
          </a:p>
          <a:p>
            <a:pPr marL="457200" lvl="1" indent="0">
              <a:spcBef>
                <a:spcPts val="0"/>
              </a:spcBef>
              <a:buNone/>
            </a:pPr>
            <a:endParaRPr lang="en-US" dirty="0">
              <a:latin typeface="Arial" pitchFamily="34" charset="0"/>
              <a:cs typeface="Arial" pitchFamily="34" charset="0"/>
            </a:endParaRPr>
          </a:p>
          <a:p>
            <a:pPr marL="457200" lvl="1" indent="0">
              <a:spcBef>
                <a:spcPts val="0"/>
              </a:spcBef>
              <a:buNone/>
            </a:pPr>
            <a:endParaRPr lang="en-US" dirty="0" smtClean="0">
              <a:latin typeface="Arial" pitchFamily="34" charset="0"/>
              <a:cs typeface="Arial" pitchFamily="34" charset="0"/>
            </a:endParaRPr>
          </a:p>
          <a:p>
            <a:pPr marL="457200" lvl="1" indent="0">
              <a:spcBef>
                <a:spcPts val="0"/>
              </a:spcBef>
              <a:buNone/>
            </a:pPr>
            <a:endParaRPr lang="en-US" dirty="0">
              <a:latin typeface="Arial" pitchFamily="34" charset="0"/>
              <a:cs typeface="Arial" pitchFamily="34" charset="0"/>
            </a:endParaRPr>
          </a:p>
          <a:p>
            <a:pPr marL="457200" lvl="1" indent="0" algn="ctr">
              <a:spcBef>
                <a:spcPts val="0"/>
              </a:spcBef>
              <a:buNone/>
            </a:pPr>
            <a:r>
              <a:rPr lang="en-US" sz="2800" b="1" dirty="0" smtClean="0">
                <a:latin typeface="Arial" pitchFamily="34" charset="0"/>
                <a:cs typeface="Arial" pitchFamily="34" charset="0"/>
              </a:rPr>
              <a:t>Families in Contact with Other Birth Family Members but Not Birth Parents</a:t>
            </a:r>
          </a:p>
          <a:p>
            <a:pPr marL="457200" lvl="1" indent="0" algn="ctr">
              <a:spcBef>
                <a:spcPts val="0"/>
              </a:spcBef>
              <a:buNone/>
            </a:pPr>
            <a:r>
              <a:rPr lang="en-US" sz="2800" b="1" dirty="0" smtClean="0">
                <a:latin typeface="Arial" pitchFamily="34" charset="0"/>
                <a:cs typeface="Arial" pitchFamily="34" charset="0"/>
              </a:rPr>
              <a:t>(n=60)</a:t>
            </a:r>
          </a:p>
        </p:txBody>
      </p:sp>
    </p:spTree>
    <p:extLst>
      <p:ext uri="{BB962C8B-B14F-4D97-AF65-F5344CB8AC3E}">
        <p14:creationId xmlns:p14="http://schemas.microsoft.com/office/powerpoint/2010/main" val="1890368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Contact with Other Birth Family Members, but Not Birth Parents*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spcAft>
                <a:spcPts val="1800"/>
              </a:spcAft>
            </a:pPr>
            <a:r>
              <a:rPr lang="en-US" sz="1800" dirty="0" smtClean="0">
                <a:latin typeface="Arial" pitchFamily="34" charset="0"/>
                <a:cs typeface="Arial" pitchFamily="34" charset="0"/>
              </a:rPr>
              <a:t>49 (82%) of families reported contact with siblings</a:t>
            </a:r>
          </a:p>
          <a:p>
            <a:pPr lvl="1">
              <a:spcBef>
                <a:spcPts val="0"/>
              </a:spcBef>
              <a:spcAft>
                <a:spcPts val="1800"/>
              </a:spcAft>
            </a:pPr>
            <a:r>
              <a:rPr lang="en-US" sz="1800" dirty="0" smtClean="0">
                <a:latin typeface="Arial" pitchFamily="34" charset="0"/>
                <a:cs typeface="Arial" pitchFamily="34" charset="0"/>
              </a:rPr>
              <a:t>20 (33%) of families reported contact with extended maternal relatives (such as aunts and uncles)</a:t>
            </a:r>
          </a:p>
          <a:p>
            <a:pPr lvl="1">
              <a:spcBef>
                <a:spcPts val="0"/>
              </a:spcBef>
              <a:spcAft>
                <a:spcPts val="1800"/>
              </a:spcAft>
            </a:pPr>
            <a:r>
              <a:rPr lang="en-US" sz="1800" dirty="0" smtClean="0">
                <a:latin typeface="Arial" pitchFamily="34" charset="0"/>
                <a:cs typeface="Arial" pitchFamily="34" charset="0"/>
              </a:rPr>
              <a:t>15 (25%) of families reported contact with maternal grandmother</a:t>
            </a:r>
          </a:p>
          <a:p>
            <a:pPr lvl="1">
              <a:spcBef>
                <a:spcPts val="0"/>
              </a:spcBef>
              <a:spcAft>
                <a:spcPts val="1800"/>
              </a:spcAft>
            </a:pPr>
            <a:r>
              <a:rPr lang="en-US" sz="1800" dirty="0" smtClean="0">
                <a:latin typeface="Arial" pitchFamily="34" charset="0"/>
                <a:cs typeface="Arial" pitchFamily="34" charset="0"/>
              </a:rPr>
              <a:t>6 (10%) or families reported contact with maternal grandfather</a:t>
            </a:r>
          </a:p>
          <a:p>
            <a:pPr lvl="1">
              <a:spcBef>
                <a:spcPts val="0"/>
              </a:spcBef>
              <a:spcAft>
                <a:spcPts val="1800"/>
              </a:spcAft>
            </a:pPr>
            <a:r>
              <a:rPr lang="en-US" sz="1800" dirty="0" smtClean="0">
                <a:latin typeface="Arial" pitchFamily="34" charset="0"/>
                <a:cs typeface="Arial" pitchFamily="34" charset="0"/>
              </a:rPr>
              <a:t>4 (7%) of families reported contact with paternal grandmother</a:t>
            </a:r>
          </a:p>
          <a:p>
            <a:pPr lvl="1">
              <a:spcBef>
                <a:spcPts val="0"/>
              </a:spcBef>
              <a:spcAft>
                <a:spcPts val="1800"/>
              </a:spcAft>
            </a:pPr>
            <a:r>
              <a:rPr lang="en-US" sz="1800" dirty="0">
                <a:latin typeface="Arial" pitchFamily="34" charset="0"/>
                <a:cs typeface="Arial" pitchFamily="34" charset="0"/>
              </a:rPr>
              <a:t>1 (2%) of families reported contact with paternal grandfather</a:t>
            </a:r>
          </a:p>
          <a:p>
            <a:pPr lvl="1">
              <a:spcBef>
                <a:spcPts val="0"/>
              </a:spcBef>
              <a:spcAft>
                <a:spcPts val="1800"/>
              </a:spcAft>
            </a:pPr>
            <a:r>
              <a:rPr lang="en-US" sz="1800" dirty="0" smtClean="0">
                <a:latin typeface="Arial" pitchFamily="34" charset="0"/>
                <a:cs typeface="Arial" pitchFamily="34" charset="0"/>
              </a:rPr>
              <a:t>3 (5%) of families reported contact with extended paternal relatives (such as aunts and uncles)</a:t>
            </a:r>
          </a:p>
          <a:p>
            <a:pPr lvl="1" algn="r">
              <a:spcBef>
                <a:spcPts val="0"/>
              </a:spcBef>
              <a:spcAft>
                <a:spcPts val="1800"/>
              </a:spcAft>
              <a:buNone/>
            </a:pPr>
            <a:r>
              <a:rPr lang="en-US" sz="1400" dirty="0" smtClean="0">
                <a:latin typeface="Arial" pitchFamily="34" charset="0"/>
                <a:cs typeface="Arial" pitchFamily="34" charset="0"/>
              </a:rPr>
              <a:t>* </a:t>
            </a:r>
            <a:r>
              <a:rPr lang="en-US" sz="1400" i="1" dirty="0" smtClean="0">
                <a:latin typeface="Arial" pitchFamily="34" charset="0"/>
                <a:cs typeface="Arial" pitchFamily="34" charset="0"/>
              </a:rPr>
              <a:t>Note: </a:t>
            </a:r>
            <a:r>
              <a:rPr lang="en-US" sz="1400" dirty="0" smtClean="0">
                <a:latin typeface="Arial" pitchFamily="34" charset="0"/>
                <a:cs typeface="Arial" pitchFamily="34" charset="0"/>
              </a:rPr>
              <a:t>Groups do not total to 100% because families could have </a:t>
            </a:r>
            <a:br>
              <a:rPr lang="en-US" sz="1400" dirty="0" smtClean="0">
                <a:latin typeface="Arial" pitchFamily="34" charset="0"/>
                <a:cs typeface="Arial" pitchFamily="34" charset="0"/>
              </a:rPr>
            </a:br>
            <a:r>
              <a:rPr lang="en-US" sz="1400" dirty="0" smtClean="0">
                <a:latin typeface="Arial" pitchFamily="34" charset="0"/>
                <a:cs typeface="Arial" pitchFamily="34" charset="0"/>
              </a:rPr>
              <a:t>reported being in contact with multiple other birth family members.</a:t>
            </a:r>
          </a:p>
          <a:p>
            <a:pPr lvl="1">
              <a:spcBef>
                <a:spcPts val="0"/>
              </a:spcBef>
              <a:spcAft>
                <a:spcPts val="1800"/>
              </a:spcAft>
            </a:pPr>
            <a:endParaRPr lang="en-US" sz="1800" dirty="0" smtClean="0">
              <a:latin typeface="Arial" pitchFamily="34" charset="0"/>
              <a:cs typeface="Arial" pitchFamily="34" charset="0"/>
            </a:endParaRPr>
          </a:p>
          <a:p>
            <a:pPr lvl="1">
              <a:spcBef>
                <a:spcPts val="0"/>
              </a:spcBef>
              <a:spcAft>
                <a:spcPts val="1800"/>
              </a:spcAft>
            </a:pPr>
            <a:endParaRPr lang="en-US" sz="1800" dirty="0" smtClean="0">
              <a:latin typeface="Arial" pitchFamily="34" charset="0"/>
              <a:cs typeface="Arial" pitchFamily="34" charset="0"/>
            </a:endParaRPr>
          </a:p>
        </p:txBody>
      </p:sp>
    </p:spTree>
    <p:extLst>
      <p:ext uri="{BB962C8B-B14F-4D97-AF65-F5344CB8AC3E}">
        <p14:creationId xmlns:p14="http://schemas.microsoft.com/office/powerpoint/2010/main" val="16694221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in Contact with Siblings (n=49)</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lgn="ctr">
              <a:spcBef>
                <a:spcPts val="0"/>
              </a:spcBef>
            </a:pPr>
            <a:endParaRPr lang="en-US" sz="2800" b="1" dirty="0" smtClean="0">
              <a:latin typeface="Arial" pitchFamily="34" charset="0"/>
              <a:cs typeface="Arial" pitchFamily="34" charset="0"/>
            </a:endParaRPr>
          </a:p>
          <a:p>
            <a:pPr marL="457200" lvl="1" indent="0" algn="ctr">
              <a:spcBef>
                <a:spcPts val="0"/>
              </a:spcBef>
              <a:buNone/>
            </a:pPr>
            <a:endParaRPr lang="en-US" sz="2800" b="1" dirty="0" smtClean="0">
              <a:latin typeface="Arial" pitchFamily="34" charset="0"/>
              <a:cs typeface="Arial" pitchFamily="34" charset="0"/>
            </a:endParaRPr>
          </a:p>
          <a:p>
            <a:pPr marL="457200" lvl="1" indent="0" algn="ctr">
              <a:spcBef>
                <a:spcPts val="0"/>
              </a:spcBef>
              <a:buNone/>
            </a:pPr>
            <a:endParaRPr lang="en-US" sz="2800" b="1" dirty="0">
              <a:latin typeface="Arial" pitchFamily="34" charset="0"/>
              <a:cs typeface="Arial" pitchFamily="34" charset="0"/>
            </a:endParaRPr>
          </a:p>
          <a:p>
            <a:pPr marL="457200" lvl="1" indent="0" algn="ctr">
              <a:spcBef>
                <a:spcPts val="0"/>
              </a:spcBef>
              <a:buNone/>
            </a:pPr>
            <a:endParaRPr lang="en-US" b="1" dirty="0" smtClean="0">
              <a:latin typeface="Arial" pitchFamily="34" charset="0"/>
              <a:cs typeface="Arial" pitchFamily="34" charset="0"/>
            </a:endParaRPr>
          </a:p>
          <a:p>
            <a:pPr marL="457200" lvl="1" indent="0" algn="ctr">
              <a:spcBef>
                <a:spcPts val="0"/>
              </a:spcBef>
              <a:buNone/>
            </a:pPr>
            <a:endParaRPr lang="en-US" b="1" dirty="0" smtClean="0">
              <a:latin typeface="Arial" pitchFamily="34" charset="0"/>
              <a:cs typeface="Arial" pitchFamily="34" charset="0"/>
            </a:endParaRPr>
          </a:p>
          <a:p>
            <a:pPr lvl="1" algn="ctr">
              <a:spcBef>
                <a:spcPts val="0"/>
              </a:spcBef>
            </a:pPr>
            <a:endParaRPr lang="en-US" sz="2800" b="1" dirty="0" smtClean="0">
              <a:latin typeface="Arial" pitchFamily="34" charset="0"/>
              <a:cs typeface="Arial" pitchFamily="34" charset="0"/>
            </a:endParaRPr>
          </a:p>
          <a:p>
            <a:pPr lvl="1" algn="ctr">
              <a:spcBef>
                <a:spcPts val="0"/>
              </a:spcBef>
            </a:pPr>
            <a:endParaRPr lang="en-US" sz="2800" b="1" dirty="0" smtClean="0">
              <a:latin typeface="Arial" pitchFamily="34" charset="0"/>
              <a:cs typeface="Arial" pitchFamily="34" charset="0"/>
            </a:endParaRPr>
          </a:p>
        </p:txBody>
      </p:sp>
      <p:sp>
        <p:nvSpPr>
          <p:cNvPr id="7" name="Content Placeholder 4"/>
          <p:cNvSpPr txBox="1">
            <a:spLocks/>
          </p:cNvSpPr>
          <p:nvPr/>
        </p:nvSpPr>
        <p:spPr bwMode="auto">
          <a:xfrm>
            <a:off x="457200" y="1417637"/>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lvl="1" indent="-285750">
              <a:spcBef>
                <a:spcPts val="0"/>
              </a:spcBef>
              <a:buFont typeface="Arial" charset="0"/>
              <a:buChar char="–"/>
            </a:pPr>
            <a:r>
              <a:rPr kumimoji="0" lang="en-US" b="0" i="0" u="none" strike="noStrike" kern="1200" cap="none" spc="0" normalizeH="0" baseline="0" noProof="0" dirty="0" smtClean="0">
                <a:ln>
                  <a:noFill/>
                </a:ln>
                <a:solidFill>
                  <a:schemeClr val="tx1"/>
                </a:solidFill>
                <a:effectLst/>
                <a:uLnTx/>
                <a:uFillTx/>
                <a:latin typeface="Arial" pitchFamily="34" charset="0"/>
                <a:ea typeface="Arial Unicode MS" pitchFamily="34" charset="-128"/>
                <a:cs typeface="Arial" pitchFamily="34" charset="0"/>
              </a:rPr>
              <a:t>Of the 46 families that reported how frequently they had contact with siblings, 11 (24%) reported frequent contact, 21 (</a:t>
            </a:r>
            <a:r>
              <a:rPr lang="en-US" dirty="0" smtClean="0">
                <a:latin typeface="Arial" pitchFamily="34" charset="0"/>
                <a:ea typeface="Arial Unicode MS" pitchFamily="34" charset="-128"/>
                <a:cs typeface="Arial" pitchFamily="34" charset="0"/>
              </a:rPr>
              <a:t>46%) reported infrequent contact, and 14 (30%) reported a mix of frequent and infrequent contact that varied by sibling(s).</a:t>
            </a:r>
            <a:endParaRPr kumimoji="0" lang="en-US" b="0" i="0" u="none" strike="noStrike" kern="1200" cap="none" spc="0" normalizeH="0" baseline="0" noProof="0" dirty="0" smtClean="0">
              <a:ln>
                <a:noFill/>
              </a:ln>
              <a:solidFill>
                <a:schemeClr val="tx1"/>
              </a:solidFill>
              <a:effectLst/>
              <a:uLnTx/>
              <a:uFillTx/>
              <a:latin typeface="Arial" pitchFamily="34" charset="0"/>
              <a:ea typeface="Arial Unicode MS" pitchFamily="34" charset="-128"/>
              <a:cs typeface="Arial" pitchFamily="34" charset="0"/>
            </a:endParaRPr>
          </a:p>
          <a:p>
            <a:pPr marL="742950" marR="0" lvl="1" indent="-285750" defTabSz="914400" rtl="0" eaLnBrk="1" fontAlgn="base" latinLnBrk="0" hangingPunct="1">
              <a:lnSpc>
                <a:spcPct val="100000"/>
              </a:lnSpc>
              <a:spcBef>
                <a:spcPts val="0"/>
              </a:spcBef>
              <a:spcAft>
                <a:spcPct val="0"/>
              </a:spcAft>
              <a:buClrTx/>
              <a:buSzTx/>
              <a:buFont typeface="Arial" charset="0"/>
              <a:buChar char="–"/>
              <a:tabLst/>
              <a:defRPr/>
            </a:pPr>
            <a:endParaRPr lang="en-US" dirty="0" smtClean="0">
              <a:latin typeface="Arial" pitchFamily="34" charset="0"/>
              <a:ea typeface="Arial Unicode MS" pitchFamily="34" charset="-128"/>
              <a:cs typeface="Arial" pitchFamily="34" charset="0"/>
            </a:endParaRPr>
          </a:p>
          <a:p>
            <a:pPr marL="742950" marR="0" lvl="1" indent="-285750" defTabSz="914400" rtl="0" eaLnBrk="1" fontAlgn="base" latinLnBrk="0" hangingPunct="1">
              <a:lnSpc>
                <a:spcPct val="100000"/>
              </a:lnSpc>
              <a:spcBef>
                <a:spcPts val="0"/>
              </a:spcBef>
              <a:spcAft>
                <a:spcPct val="0"/>
              </a:spcAft>
              <a:buClrTx/>
              <a:buSzTx/>
              <a:buFont typeface="Arial" charset="0"/>
              <a:buChar char="–"/>
              <a:tabLst/>
              <a:defRPr/>
            </a:pPr>
            <a:r>
              <a:rPr lang="en-US" dirty="0" smtClean="0">
                <a:latin typeface="Arial" pitchFamily="34" charset="0"/>
                <a:cs typeface="Arial" pitchFamily="34" charset="0"/>
              </a:rPr>
              <a:t>Of the 48 families that reported how comfortable they were with their contact with siblings:</a:t>
            </a:r>
          </a:p>
          <a:p>
            <a:pPr marL="1200150" lvl="2" indent="-285750">
              <a:spcBef>
                <a:spcPts val="0"/>
              </a:spcBef>
              <a:buFont typeface="Arial" pitchFamily="34" charset="0"/>
              <a:buChar char="•"/>
            </a:pPr>
            <a:r>
              <a:rPr lang="en-US" dirty="0" smtClean="0">
                <a:latin typeface="Arial" pitchFamily="34" charset="0"/>
                <a:cs typeface="Arial" pitchFamily="34" charset="0"/>
              </a:rPr>
              <a:t>20 (42%) were comfortable</a:t>
            </a:r>
          </a:p>
          <a:p>
            <a:pPr marL="1200150" lvl="2" indent="-285750">
              <a:spcBef>
                <a:spcPts val="0"/>
              </a:spcBef>
              <a:buFont typeface="Arial" pitchFamily="34" charset="0"/>
              <a:buChar char="•"/>
            </a:pPr>
            <a:r>
              <a:rPr lang="en-US" dirty="0" smtClean="0">
                <a:latin typeface="Arial" pitchFamily="34" charset="0"/>
                <a:cs typeface="Arial" pitchFamily="34" charset="0"/>
              </a:rPr>
              <a:t>  4 (8%) were uncomfortable </a:t>
            </a:r>
          </a:p>
          <a:p>
            <a:pPr marL="1200150" lvl="2" indent="-285750">
              <a:spcBef>
                <a:spcPts val="0"/>
              </a:spcBef>
              <a:buFont typeface="Arial" pitchFamily="34" charset="0"/>
              <a:buChar char="•"/>
            </a:pPr>
            <a:r>
              <a:rPr lang="en-US" dirty="0" smtClean="0">
                <a:latin typeface="Arial" pitchFamily="34" charset="0"/>
                <a:cs typeface="Arial" pitchFamily="34" charset="0"/>
              </a:rPr>
              <a:t>24 (50%) had mixed feelings, sometimes varying by sibling(s).</a:t>
            </a:r>
          </a:p>
          <a:p>
            <a:pPr marL="1200150" lvl="2" indent="-285750">
              <a:spcBef>
                <a:spcPts val="0"/>
              </a:spcBef>
              <a:buFont typeface="Arial" pitchFamily="34" charset="0"/>
              <a:buChar char="•"/>
            </a:pPr>
            <a:endParaRPr lang="en-US" dirty="0" smtClean="0">
              <a:latin typeface="Arial" pitchFamily="34" charset="0"/>
              <a:cs typeface="Arial" pitchFamily="34" charset="0"/>
            </a:endParaRPr>
          </a:p>
          <a:p>
            <a:pPr marL="742950" lvl="1" indent="-285750">
              <a:spcBef>
                <a:spcPts val="0"/>
              </a:spcBef>
              <a:buFont typeface="Wingdings" pitchFamily="2" charset="2"/>
              <a:buChar char="Ø"/>
            </a:pPr>
            <a:r>
              <a:rPr lang="en-US" dirty="0" smtClean="0">
                <a:latin typeface="Arial" pitchFamily="34" charset="0"/>
                <a:cs typeface="Arial" pitchFamily="34" charset="0"/>
              </a:rPr>
              <a:t>The top concern about contact with siblings was that the adoptive parent wanted to establish more contact.</a:t>
            </a:r>
          </a:p>
          <a:p>
            <a:pPr marL="1200150" lvl="2" indent="-285750">
              <a:spcBef>
                <a:spcPts val="0"/>
              </a:spcBef>
              <a:buFont typeface="Wingdings" pitchFamily="2" charset="2"/>
              <a:buChar char="Ø"/>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0417021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No </a:t>
            </a:r>
            <a:r>
              <a:rPr lang="en-US" dirty="0"/>
              <a:t>Birth </a:t>
            </a:r>
            <a:r>
              <a:rPr lang="en-US" dirty="0" smtClean="0"/>
              <a:t>Parent Contact:</a:t>
            </a:r>
            <a:br>
              <a:rPr lang="en-US" dirty="0" smtClean="0"/>
            </a:br>
            <a:r>
              <a:rPr lang="en-US" dirty="0" smtClean="0"/>
              <a:t>Theme Groups* (n=60 families)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Primary reasons for no contact with birth parents:</a:t>
            </a:r>
          </a:p>
          <a:p>
            <a:pPr lvl="1">
              <a:spcBef>
                <a:spcPts val="0"/>
              </a:spcBef>
            </a:pPr>
            <a:endParaRPr lang="en-US" sz="2400"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Birth parent(s) not interested in contact / whereabouts unknown (n=28)</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Child never met or knew birth parent(s) (n=26)</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Birth parent(s) troubled (n=19)</a:t>
            </a:r>
          </a:p>
          <a:p>
            <a:pPr lvl="2">
              <a:spcBef>
                <a:spcPts val="0"/>
              </a:spcBef>
            </a:pPr>
            <a:endParaRPr lang="en-US" dirty="0" smtClean="0">
              <a:latin typeface="Arial" pitchFamily="34" charset="0"/>
              <a:cs typeface="Arial" pitchFamily="34" charset="0"/>
            </a:endParaRPr>
          </a:p>
          <a:p>
            <a:pPr lvl="2">
              <a:spcBef>
                <a:spcPts val="0"/>
              </a:spcBef>
            </a:pPr>
            <a:r>
              <a:rPr lang="en-US" dirty="0" smtClean="0">
                <a:latin typeface="Arial" pitchFamily="34" charset="0"/>
                <a:cs typeface="Arial" pitchFamily="34" charset="0"/>
              </a:rPr>
              <a:t>Safety concerns (n=18)</a:t>
            </a:r>
          </a:p>
          <a:p>
            <a:pPr lvl="1">
              <a:spcBef>
                <a:spcPts val="0"/>
              </a:spcBef>
            </a:pPr>
            <a:endParaRPr lang="en-US" dirty="0">
              <a:latin typeface="Arial" pitchFamily="34" charset="0"/>
              <a:cs typeface="Arial" pitchFamily="34" charset="0"/>
            </a:endParaRPr>
          </a:p>
          <a:p>
            <a:pPr marL="568325" lvl="1" indent="-111125">
              <a:spcBef>
                <a:spcPts val="0"/>
              </a:spcBef>
              <a:buNone/>
            </a:pPr>
            <a:r>
              <a:rPr lang="en-US" sz="1600" dirty="0" smtClean="0">
                <a:latin typeface="Arial" pitchFamily="34" charset="0"/>
                <a:cs typeface="Arial" pitchFamily="34" charset="0"/>
              </a:rPr>
              <a:t>*Theme groups were determined by looking at reasons for termination of parental rights and information in the interview to explain why families had no contact.</a:t>
            </a:r>
            <a:endParaRPr lang="en-US" sz="1600" dirty="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16694221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No Contact: Theme Group</a:t>
            </a:r>
            <a:br>
              <a:rPr lang="en-US" dirty="0" smtClean="0"/>
            </a:br>
            <a:r>
              <a:rPr lang="en-US" dirty="0" smtClean="0"/>
              <a:t>Safety Concerns/Dangerous (n=18)</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r>
              <a:rPr lang="en-US" dirty="0" smtClean="0">
                <a:latin typeface="Arial" pitchFamily="34" charset="0"/>
                <a:cs typeface="Arial" pitchFamily="34" charset="0"/>
              </a:rPr>
              <a:t>One birth parent incarcerated.</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Drug use by one or both birth parents.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Adoptive child is ‘terrified’ of one or both birth parents.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Cycle of violence or sexual abuse in the child’s birth family.</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Adopted child does not want contact with one or more birth parents.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Birth mother has been ordered by the court not to maintain contact with child.</a:t>
            </a:r>
          </a:p>
          <a:p>
            <a:pPr lvl="1">
              <a:spcBef>
                <a:spcPts val="0"/>
              </a:spcBef>
            </a:pPr>
            <a:endParaRPr lang="en-US" dirty="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7060425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a:t>
            </a:r>
            <a:br>
              <a:rPr lang="en-US" dirty="0" smtClean="0"/>
            </a:br>
            <a:r>
              <a:rPr lang="en-US" dirty="0" smtClean="0"/>
              <a:t>Contact with Other Family Members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“[Child’s] maternal grandparents have been very involved with our family from the beginning. And their maternal grandparents have taken on all of our children as their own grandchildren and really include them all as a family.”</a:t>
            </a:r>
            <a:endParaRPr lang="en-US" sz="2400" dirty="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043376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 Safety Concerns/Dangerous Theme Group</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“I don’t have a problem at all with [child] staying in contact with her brother and sister. With her parents having such a violent past, no, I wouldn’t really be for that.”</a:t>
            </a:r>
            <a:endParaRPr lang="en-US" sz="2400" dirty="0">
              <a:latin typeface="Arial" pitchFamily="34" charset="0"/>
              <a:cs typeface="Arial" pitchFamily="34" charset="0"/>
            </a:endParaRPr>
          </a:p>
          <a:p>
            <a:pPr marL="457200" lvl="1" indent="0">
              <a:spcBef>
                <a:spcPts val="0"/>
              </a:spcBef>
              <a:buNone/>
            </a:pPr>
            <a:endParaRPr lang="en-US" sz="1800" dirty="0" smtClean="0">
              <a:latin typeface="Arial" pitchFamily="34" charset="0"/>
              <a:cs typeface="Arial" pitchFamily="34" charset="0"/>
            </a:endParaRPr>
          </a:p>
          <a:p>
            <a:pPr marL="457200" lvl="1" indent="0">
              <a:spcBef>
                <a:spcPts val="0"/>
              </a:spcBef>
              <a:buNone/>
            </a:pPr>
            <a:endParaRPr lang="en-US" sz="18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2043376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Initial Concerns about Openness: Is Contact Harmful?</a:t>
            </a:r>
            <a:endParaRPr lang="en-US" dirty="0"/>
          </a:p>
        </p:txBody>
      </p:sp>
      <p:sp>
        <p:nvSpPr>
          <p:cNvPr id="5" name="Content Placeholder 4"/>
          <p:cNvSpPr>
            <a:spLocks noGrp="1"/>
          </p:cNvSpPr>
          <p:nvPr>
            <p:ph idx="1"/>
          </p:nvPr>
        </p:nvSpPr>
        <p:spPr/>
        <p:txBody>
          <a:bodyPr/>
          <a:lstStyle/>
          <a:p>
            <a:pPr lvl="1">
              <a:spcBef>
                <a:spcPts val="0"/>
              </a:spcBef>
            </a:pPr>
            <a:endParaRPr lang="en-US" sz="2400" u="sng" dirty="0" smtClean="0">
              <a:latin typeface="Arial" pitchFamily="34" charset="0"/>
              <a:cs typeface="Arial" pitchFamily="34" charset="0"/>
            </a:endParaRPr>
          </a:p>
          <a:p>
            <a:pPr lvl="1">
              <a:spcBef>
                <a:spcPts val="0"/>
              </a:spcBef>
            </a:pPr>
            <a:r>
              <a:rPr lang="en-US" sz="2400" u="sng" dirty="0" smtClean="0">
                <a:latin typeface="Arial" pitchFamily="34" charset="0"/>
                <a:cs typeface="Arial" pitchFamily="34" charset="0"/>
              </a:rPr>
              <a:t>Adopted children</a:t>
            </a:r>
            <a:r>
              <a:rPr lang="en-US" sz="2400" dirty="0" smtClean="0">
                <a:latin typeface="Arial" pitchFamily="34" charset="0"/>
                <a:cs typeface="Arial" pitchFamily="34" charset="0"/>
              </a:rPr>
              <a:t>: confusion, leading to adjustment problems</a:t>
            </a:r>
          </a:p>
          <a:p>
            <a:pPr lvl="1">
              <a:spcBef>
                <a:spcPts val="0"/>
              </a:spcBef>
            </a:pPr>
            <a:endParaRPr lang="en-US" sz="2400" u="sng" dirty="0" smtClean="0">
              <a:latin typeface="Arial" pitchFamily="34" charset="0"/>
              <a:cs typeface="Arial" pitchFamily="34" charset="0"/>
            </a:endParaRPr>
          </a:p>
          <a:p>
            <a:pPr lvl="1">
              <a:spcBef>
                <a:spcPts val="0"/>
              </a:spcBef>
            </a:pPr>
            <a:endParaRPr lang="en-US" sz="2400" u="sng" dirty="0" smtClean="0">
              <a:latin typeface="Arial" pitchFamily="34" charset="0"/>
              <a:cs typeface="Arial" pitchFamily="34" charset="0"/>
            </a:endParaRPr>
          </a:p>
          <a:p>
            <a:pPr lvl="1">
              <a:spcBef>
                <a:spcPts val="0"/>
              </a:spcBef>
            </a:pPr>
            <a:r>
              <a:rPr lang="en-US" sz="2400" u="sng" dirty="0" smtClean="0">
                <a:latin typeface="Arial" pitchFamily="34" charset="0"/>
                <a:cs typeface="Arial" pitchFamily="34" charset="0"/>
              </a:rPr>
              <a:t>Adoptive parents</a:t>
            </a:r>
            <a:r>
              <a:rPr lang="en-US" sz="2400" dirty="0" smtClean="0">
                <a:latin typeface="Arial" pitchFamily="34" charset="0"/>
                <a:cs typeface="Arial" pitchFamily="34" charset="0"/>
              </a:rPr>
              <a:t>: fear of intrusion, lack of entitlement</a:t>
            </a:r>
          </a:p>
          <a:p>
            <a:pPr lvl="1">
              <a:spcBef>
                <a:spcPts val="0"/>
              </a:spcBef>
            </a:pPr>
            <a:endParaRPr lang="en-US" sz="2400" dirty="0" smtClean="0">
              <a:latin typeface="Arial" pitchFamily="34" charset="0"/>
              <a:cs typeface="Arial" pitchFamily="34" charset="0"/>
            </a:endParaRPr>
          </a:p>
          <a:p>
            <a:pPr lvl="1">
              <a:spcBef>
                <a:spcPts val="0"/>
              </a:spcBef>
            </a:pPr>
            <a:endParaRPr lang="en-US" sz="2400" u="sng" dirty="0" smtClean="0">
              <a:latin typeface="Arial" pitchFamily="34" charset="0"/>
              <a:cs typeface="Arial" pitchFamily="34" charset="0"/>
            </a:endParaRPr>
          </a:p>
          <a:p>
            <a:pPr lvl="1">
              <a:spcBef>
                <a:spcPts val="0"/>
              </a:spcBef>
            </a:pPr>
            <a:r>
              <a:rPr lang="en-US" sz="2400" u="sng" dirty="0" smtClean="0">
                <a:latin typeface="Arial" pitchFamily="34" charset="0"/>
                <a:cs typeface="Arial" pitchFamily="34" charset="0"/>
              </a:rPr>
              <a:t>Birth parents</a:t>
            </a:r>
            <a:r>
              <a:rPr lang="en-US" sz="2400" dirty="0" smtClean="0">
                <a:latin typeface="Arial" pitchFamily="34" charset="0"/>
                <a:cs typeface="Arial" pitchFamily="34" charset="0"/>
              </a:rPr>
              <a:t>: continuing unresolved grief</a:t>
            </a:r>
            <a:endParaRPr lang="en-US" sz="2400" u="sng" dirty="0" smtClean="0">
              <a:latin typeface="Arial" pitchFamily="34" charset="0"/>
              <a:cs typeface="Arial" pitchFamily="34" charset="0"/>
            </a:endParaRP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 </a:t>
            </a:r>
            <a:r>
              <a:rPr lang="en-US" sz="2000" dirty="0" smtClean="0"/>
              <a:t>Birth Parents Not Interested in Contact/Whereabouts Unknown</a:t>
            </a:r>
            <a:endParaRPr lang="en-US" sz="2000"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“[Child’s] mother is deceased and father just walked off. One day he just said he was through. He just gave up his rights.”</a:t>
            </a:r>
            <a:endParaRPr lang="en-US" sz="2400" dirty="0">
              <a:latin typeface="Arial" pitchFamily="34" charset="0"/>
              <a:cs typeface="Arial" pitchFamily="34" charset="0"/>
            </a:endParaRPr>
          </a:p>
          <a:p>
            <a:pPr marL="457200" lvl="1" indent="0">
              <a:spcBef>
                <a:spcPts val="0"/>
              </a:spcBef>
              <a:buNone/>
            </a:pPr>
            <a:endParaRPr lang="en-US" sz="1800" dirty="0" smtClean="0">
              <a:latin typeface="Arial" pitchFamily="34" charset="0"/>
              <a:cs typeface="Arial" pitchFamily="34" charset="0"/>
            </a:endParaRPr>
          </a:p>
          <a:p>
            <a:pPr marL="457200" lvl="1" indent="0">
              <a:spcBef>
                <a:spcPts val="0"/>
              </a:spcBef>
              <a:buNone/>
            </a:pPr>
            <a:endParaRPr lang="en-US" sz="18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a:p>
            <a:pPr lvl="1">
              <a:spcBef>
                <a:spcPts val="0"/>
              </a:spcBef>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2255723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 Birth Parents Unable to Care for Child</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“Her birth parents are in the city. In reading the report, the social workers felt like the father was hardly a part of [child’s] life anyway since he was an illegal, and also was in jail off and on…the mother was almost homeless and they felt like it was going to be all she could do just to take care of herself.”</a:t>
            </a:r>
            <a:endParaRPr lang="en-US" sz="2400" dirty="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1675354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No Contact</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lgn="ctr">
              <a:spcBef>
                <a:spcPts val="0"/>
              </a:spcBef>
            </a:pPr>
            <a:endParaRPr lang="en-US" sz="2800" b="1" dirty="0" smtClean="0">
              <a:latin typeface="Arial" pitchFamily="34" charset="0"/>
              <a:cs typeface="Arial" pitchFamily="34" charset="0"/>
            </a:endParaRPr>
          </a:p>
          <a:p>
            <a:pPr marL="457200" lvl="1" indent="0" algn="ctr">
              <a:spcBef>
                <a:spcPts val="0"/>
              </a:spcBef>
              <a:buNone/>
            </a:pPr>
            <a:endParaRPr lang="en-US" sz="2800" b="1" dirty="0" smtClean="0">
              <a:latin typeface="Arial" pitchFamily="34" charset="0"/>
              <a:cs typeface="Arial" pitchFamily="34" charset="0"/>
            </a:endParaRPr>
          </a:p>
          <a:p>
            <a:pPr marL="457200" lvl="1" indent="0" algn="ctr">
              <a:spcBef>
                <a:spcPts val="0"/>
              </a:spcBef>
              <a:buNone/>
            </a:pPr>
            <a:endParaRPr lang="en-US" sz="2800" b="1" dirty="0">
              <a:latin typeface="Arial" pitchFamily="34" charset="0"/>
              <a:cs typeface="Arial" pitchFamily="34" charset="0"/>
            </a:endParaRPr>
          </a:p>
          <a:p>
            <a:pPr marL="457200" lvl="1" indent="0" algn="ctr">
              <a:spcBef>
                <a:spcPts val="0"/>
              </a:spcBef>
              <a:buNone/>
            </a:pPr>
            <a:r>
              <a:rPr lang="en-US" sz="2800" b="1" dirty="0" smtClean="0">
                <a:latin typeface="Arial" pitchFamily="34" charset="0"/>
                <a:cs typeface="Arial" pitchFamily="34" charset="0"/>
              </a:rPr>
              <a:t>Families who were Not in Contact with Any Birth Family Members</a:t>
            </a:r>
          </a:p>
          <a:p>
            <a:pPr marL="457200" lvl="1" indent="0" algn="ctr">
              <a:spcBef>
                <a:spcPts val="0"/>
              </a:spcBef>
              <a:buNone/>
            </a:pPr>
            <a:r>
              <a:rPr lang="en-US" sz="2800" b="1" dirty="0" smtClean="0">
                <a:latin typeface="Arial" pitchFamily="34" charset="0"/>
                <a:cs typeface="Arial" pitchFamily="34" charset="0"/>
              </a:rPr>
              <a:t>(n=46)</a:t>
            </a:r>
            <a:endParaRPr lang="en-US" sz="2800" b="1" dirty="0">
              <a:latin typeface="Arial" pitchFamily="34" charset="0"/>
              <a:cs typeface="Arial" pitchFamily="34" charset="0"/>
            </a:endParaRPr>
          </a:p>
          <a:p>
            <a:pPr marL="457200" lvl="1" indent="0" algn="ctr">
              <a:spcBef>
                <a:spcPts val="0"/>
              </a:spcBef>
              <a:buNone/>
            </a:pPr>
            <a:endParaRPr lang="en-US" b="1" dirty="0" smtClean="0">
              <a:latin typeface="Arial" pitchFamily="34" charset="0"/>
              <a:cs typeface="Arial" pitchFamily="34" charset="0"/>
            </a:endParaRPr>
          </a:p>
          <a:p>
            <a:pPr marL="457200" lvl="1" indent="0" algn="ctr">
              <a:spcBef>
                <a:spcPts val="0"/>
              </a:spcBef>
              <a:buNone/>
            </a:pPr>
            <a:endParaRPr lang="en-US" b="1" dirty="0" smtClean="0">
              <a:latin typeface="Arial" pitchFamily="34" charset="0"/>
              <a:cs typeface="Arial" pitchFamily="34" charset="0"/>
            </a:endParaRPr>
          </a:p>
          <a:p>
            <a:pPr lvl="1" algn="ctr">
              <a:spcBef>
                <a:spcPts val="0"/>
              </a:spcBef>
            </a:pPr>
            <a:endParaRPr lang="en-US" sz="2800" b="1" dirty="0" smtClean="0">
              <a:latin typeface="Arial" pitchFamily="34" charset="0"/>
              <a:cs typeface="Arial" pitchFamily="34" charset="0"/>
            </a:endParaRPr>
          </a:p>
          <a:p>
            <a:pPr lvl="1" algn="ctr">
              <a:spcBef>
                <a:spcPts val="0"/>
              </a:spcBef>
            </a:pPr>
            <a:endParaRPr lang="en-US" sz="2800" b="1" dirty="0" smtClean="0">
              <a:latin typeface="Arial" pitchFamily="34" charset="0"/>
              <a:cs typeface="Arial" pitchFamily="34" charset="0"/>
            </a:endParaRPr>
          </a:p>
        </p:txBody>
      </p:sp>
    </p:spTree>
    <p:extLst>
      <p:ext uri="{BB962C8B-B14F-4D97-AF65-F5344CB8AC3E}">
        <p14:creationId xmlns:p14="http://schemas.microsoft.com/office/powerpoint/2010/main" val="304170213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No Contact (n=46 families)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46 families had no contact with any of the focus child’s birth family (except siblings placed with them) or previous foster family members.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21 of these 46 focus children were placed with at least one sibling in the adoptive home.</a:t>
            </a:r>
          </a:p>
          <a:p>
            <a:pPr lvl="1">
              <a:spcBef>
                <a:spcPts val="0"/>
              </a:spcBef>
            </a:pPr>
            <a:endParaRPr lang="en-US" sz="24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04170213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Families with No Contact (n=46 families*)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Primary reasons for no contact with birth parents:</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Child never met or knew birth parent(s) (n=29)</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Birth parent(s) not interested in contact / whereabouts unknown (n=16)</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Birth parent(s) in prison (n=13)</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Birth parent(s) connected to someone adoptive parent will not / cannot allow child to contact (n=13)</a:t>
            </a:r>
          </a:p>
          <a:p>
            <a:pPr lvl="1">
              <a:spcBef>
                <a:spcPts val="0"/>
              </a:spcBef>
            </a:pPr>
            <a:endParaRPr lang="en-US" dirty="0" smtClean="0">
              <a:latin typeface="Arial" pitchFamily="34" charset="0"/>
              <a:cs typeface="Arial" pitchFamily="34" charset="0"/>
            </a:endParaRPr>
          </a:p>
          <a:p>
            <a:pPr marL="568325" lvl="1" indent="-111125">
              <a:spcBef>
                <a:spcPts val="0"/>
              </a:spcBef>
              <a:buNone/>
            </a:pPr>
            <a:r>
              <a:rPr lang="en-US" sz="1600" dirty="0" smtClean="0">
                <a:latin typeface="Arial" pitchFamily="34" charset="0"/>
                <a:cs typeface="Arial" pitchFamily="34" charset="0"/>
              </a:rPr>
              <a:t>*Groups were determined by looking at reasons for termination of parental rights and information in the interview to explain why families had no contact.</a:t>
            </a:r>
          </a:p>
          <a:p>
            <a:pPr marL="457200" lvl="1" indent="0">
              <a:spcBef>
                <a:spcPts val="0"/>
              </a:spcBef>
              <a:buNone/>
            </a:pPr>
            <a:endParaRPr lang="en-US" sz="1400" dirty="0" smtClean="0">
              <a:latin typeface="Arial" pitchFamily="34" charset="0"/>
              <a:cs typeface="Arial" pitchFamily="34" charset="0"/>
            </a:endParaRPr>
          </a:p>
          <a:p>
            <a:pPr lvl="1">
              <a:spcBef>
                <a:spcPts val="0"/>
              </a:spcBef>
            </a:pPr>
            <a:endParaRPr lang="en-US" sz="18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8134000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“The birth father is deceased. [Child] was removed from the home before he was two years old, actually around two years old. His biological mother was arrested for domestic violence and assaulting a police officer. And the domestic violence was against him [focus child].”</a:t>
            </a:r>
          </a:p>
          <a:p>
            <a:pPr marL="457200" lvl="1" indent="0">
              <a:spcBef>
                <a:spcPts val="0"/>
              </a:spcBef>
              <a:buNone/>
            </a:pP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86716886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“I think people who have open adoptions, from my experience, you know, watching the hell they went through with, whoo, it’s messy. It’s really messy. Because the children are caught between the old– the outside family and their rules and what they want, and the inside families would just come to visit, throw a couple gifts at them, and then want to control everything.”</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86716886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 Perspectives on Contact</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“I really think it would have helped a million times over if he would have had a birth sibling with him, but the mother disappeared with him and we haven’t heard from them since….He really misses his mother.”</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276073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Next Steps for Openness Analysis</a:t>
            </a:r>
            <a:endParaRPr lang="en-US" dirty="0"/>
          </a:p>
        </p:txBody>
      </p:sp>
      <p:sp>
        <p:nvSpPr>
          <p:cNvPr id="5" name="Content Placeholder 4"/>
          <p:cNvSpPr>
            <a:spLocks noGrp="1"/>
          </p:cNvSpPr>
          <p:nvPr>
            <p:ph idx="1"/>
          </p:nvPr>
        </p:nvSpPr>
        <p:spPr>
          <a:xfrm>
            <a:off x="457200" y="1524000"/>
            <a:ext cx="8229600" cy="4525963"/>
          </a:xfrm>
          <a:noFill/>
        </p:spPr>
        <p:txBody>
          <a:bodyPr/>
          <a:lstStyle/>
          <a:p>
            <a:pPr lvl="1">
              <a:spcBef>
                <a:spcPts val="0"/>
              </a:spcBef>
            </a:pPr>
            <a:r>
              <a:rPr lang="en-US" sz="2400" dirty="0" smtClean="0">
                <a:latin typeface="Arial" pitchFamily="34" charset="0"/>
                <a:cs typeface="Arial" pitchFamily="34" charset="0"/>
              </a:rPr>
              <a:t>Future Analyses:</a:t>
            </a:r>
          </a:p>
          <a:p>
            <a:pPr marL="1257300" lvl="2" indent="-342900">
              <a:spcBef>
                <a:spcPts val="0"/>
              </a:spcBef>
              <a:buFont typeface="+mj-lt"/>
              <a:buAutoNum type="arabicPeriod"/>
            </a:pPr>
            <a:r>
              <a:rPr lang="en-US" sz="2200" dirty="0" smtClean="0">
                <a:latin typeface="Arial" pitchFamily="34" charset="0"/>
                <a:cs typeface="Arial" pitchFamily="34" charset="0"/>
              </a:rPr>
              <a:t>Predictive model of post-finalization contact with birth parents.</a:t>
            </a:r>
          </a:p>
          <a:p>
            <a:pPr marL="1257300" lvl="2" indent="-342900">
              <a:spcBef>
                <a:spcPts val="0"/>
              </a:spcBef>
              <a:buFont typeface="+mj-lt"/>
              <a:buAutoNum type="arabicPeriod"/>
            </a:pPr>
            <a:r>
              <a:rPr lang="en-US" sz="2200" dirty="0" smtClean="0">
                <a:latin typeface="Arial" pitchFamily="34" charset="0"/>
                <a:cs typeface="Arial" pitchFamily="34" charset="0"/>
              </a:rPr>
              <a:t>Identify ways that adoptive parents manage birth family contact.</a:t>
            </a:r>
          </a:p>
          <a:p>
            <a:pPr marL="1257300" lvl="2" indent="-342900">
              <a:spcBef>
                <a:spcPts val="0"/>
              </a:spcBef>
              <a:buFont typeface="+mj-lt"/>
              <a:buAutoNum type="arabicPeriod"/>
            </a:pPr>
            <a:r>
              <a:rPr lang="en-US" sz="2200" dirty="0" smtClean="0">
                <a:latin typeface="Arial" pitchFamily="34" charset="0"/>
                <a:cs typeface="Arial" pitchFamily="34" charset="0"/>
              </a:rPr>
              <a:t>Investigate the relationship between birth parent and substance abuse and successful contact.</a:t>
            </a:r>
          </a:p>
          <a:p>
            <a:pPr marL="1257300" lvl="2" indent="-342900">
              <a:spcBef>
                <a:spcPts val="0"/>
              </a:spcBef>
              <a:buFont typeface="+mj-lt"/>
              <a:buAutoNum type="arabicPeriod"/>
            </a:pPr>
            <a:r>
              <a:rPr lang="en-US" sz="2200" dirty="0" smtClean="0">
                <a:latin typeface="Arial" pitchFamily="34" charset="0"/>
                <a:cs typeface="Arial" pitchFamily="34" charset="0"/>
              </a:rPr>
              <a:t>Explore </a:t>
            </a:r>
            <a:r>
              <a:rPr lang="en-US" sz="2200" dirty="0">
                <a:latin typeface="Arial" pitchFamily="34" charset="0"/>
                <a:cs typeface="Arial" pitchFamily="34" charset="0"/>
              </a:rPr>
              <a:t>how </a:t>
            </a:r>
            <a:r>
              <a:rPr lang="en-US" sz="2200" dirty="0" smtClean="0">
                <a:latin typeface="Arial" pitchFamily="34" charset="0"/>
                <a:cs typeface="Arial" pitchFamily="34" charset="0"/>
              </a:rPr>
              <a:t>sibling contact further and how it varies depending on the contact relationship with birth parents.</a:t>
            </a:r>
          </a:p>
          <a:p>
            <a:pPr marL="1257300" lvl="2" indent="-342900">
              <a:spcBef>
                <a:spcPts val="0"/>
              </a:spcBef>
              <a:buFont typeface="+mj-lt"/>
              <a:buAutoNum type="arabicPeriod"/>
            </a:pPr>
            <a:r>
              <a:rPr lang="en-US" sz="2200" dirty="0" smtClean="0">
                <a:latin typeface="Arial" pitchFamily="34" charset="0"/>
                <a:cs typeface="Arial" pitchFamily="34" charset="0"/>
              </a:rPr>
              <a:t>Investigate contact with foster families and other important non-family members from the child’s past.</a:t>
            </a: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42310263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Practice Implications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Closed, confidential adoption is no longer seen as a best practice</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Need for pre-adoption education about </a:t>
            </a:r>
            <a:r>
              <a:rPr lang="en-US" sz="2400" u="sng" dirty="0" smtClean="0">
                <a:latin typeface="Arial" pitchFamily="34" charset="0"/>
                <a:cs typeface="Arial" pitchFamily="34" charset="0"/>
              </a:rPr>
              <a:t>options</a:t>
            </a:r>
            <a:r>
              <a:rPr lang="en-US" sz="2400" dirty="0" smtClean="0">
                <a:latin typeface="Arial" pitchFamily="34" charset="0"/>
                <a:cs typeface="Arial" pitchFamily="34" charset="0"/>
              </a:rPr>
              <a:t> and benefits of open adoption</a:t>
            </a:r>
          </a:p>
          <a:p>
            <a:pPr lvl="1">
              <a:spcBef>
                <a:spcPts val="0"/>
              </a:spcBef>
            </a:pPr>
            <a:endParaRPr lang="en-US" sz="2400" dirty="0" smtClean="0">
              <a:latin typeface="Arial" pitchFamily="34" charset="0"/>
              <a:cs typeface="Arial" pitchFamily="34" charset="0"/>
            </a:endParaRPr>
          </a:p>
          <a:p>
            <a:pPr lvl="2">
              <a:spcBef>
                <a:spcPts val="0"/>
              </a:spcBef>
            </a:pPr>
            <a:r>
              <a:rPr lang="en-US" sz="2200" i="1" dirty="0">
                <a:latin typeface="Arial" pitchFamily="34" charset="0"/>
                <a:cs typeface="Arial" pitchFamily="34" charset="0"/>
              </a:rPr>
              <a:t>Making open adoption work for you: A curriculum and trainer’s guide - </a:t>
            </a:r>
            <a:r>
              <a:rPr lang="en-US" sz="2200" dirty="0">
                <a:latin typeface="Arial" pitchFamily="34" charset="0"/>
                <a:cs typeface="Arial" pitchFamily="34" charset="0"/>
              </a:rPr>
              <a:t>Evidence-based training curriculum for parents considering open adoption</a:t>
            </a:r>
          </a:p>
          <a:p>
            <a:pPr lvl="1">
              <a:spcBef>
                <a:spcPts val="0"/>
              </a:spcBef>
            </a:pPr>
            <a:endParaRPr lang="en-US" sz="2400" dirty="0" smtClean="0">
              <a:latin typeface="Arial" pitchFamily="34" charset="0"/>
              <a:cs typeface="Arial" pitchFamily="34" charset="0"/>
            </a:endParaRPr>
          </a:p>
          <a:p>
            <a:pPr lvl="1">
              <a:spcBef>
                <a:spcPts val="0"/>
              </a:spcBef>
            </a:pPr>
            <a:endParaRPr lang="en-US" sz="2400" u="sng"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4231026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Brief Overview of Investigators’ Earlier Research on Openness</a:t>
            </a:r>
            <a:endParaRPr lang="en-US"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Ruth G. McRoy, MSW, Ph.D.</a:t>
            </a:r>
          </a:p>
          <a:p>
            <a:pPr lvl="2">
              <a:spcBef>
                <a:spcPts val="0"/>
              </a:spcBef>
            </a:pPr>
            <a:r>
              <a:rPr lang="en-US" sz="2000" dirty="0" smtClean="0">
                <a:latin typeface="Arial" pitchFamily="34" charset="0"/>
                <a:cs typeface="Arial" pitchFamily="34" charset="0"/>
              </a:rPr>
              <a:t>University of Texas at Austin; Boston College GSSW</a:t>
            </a:r>
          </a:p>
          <a:p>
            <a:pPr lvl="2">
              <a:spcBef>
                <a:spcPts val="0"/>
              </a:spcBef>
            </a:pPr>
            <a:endParaRPr lang="en-US" sz="2400" dirty="0" smtClean="0">
              <a:latin typeface="Arial" pitchFamily="34" charset="0"/>
              <a:cs typeface="Arial" pitchFamily="34" charset="0"/>
            </a:endParaRPr>
          </a:p>
          <a:p>
            <a:pPr lvl="1">
              <a:spcBef>
                <a:spcPts val="0"/>
              </a:spcBef>
            </a:pPr>
            <a:endParaRPr lang="en-US" sz="28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Harold D. Grotevant, Ph.D.</a:t>
            </a:r>
          </a:p>
          <a:p>
            <a:pPr lvl="2">
              <a:spcBef>
                <a:spcPts val="0"/>
              </a:spcBef>
            </a:pPr>
            <a:r>
              <a:rPr lang="en-US" sz="2000" dirty="0" smtClean="0">
                <a:latin typeface="Arial" pitchFamily="34" charset="0"/>
                <a:cs typeface="Arial" pitchFamily="34" charset="0"/>
              </a:rPr>
              <a:t>University of Massachusetts Amherst</a:t>
            </a:r>
          </a:p>
          <a:p>
            <a:pPr marL="914400" lvl="2" indent="0">
              <a:spcBef>
                <a:spcPts val="0"/>
              </a:spcBef>
              <a:buNone/>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Practice Implications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a:latin typeface="Arial" pitchFamily="34" charset="0"/>
                <a:cs typeface="Arial" pitchFamily="34" charset="0"/>
              </a:rPr>
              <a:t>Need for agencies to tailor open adoption strategies to best meet the needs of the adoptive child(ren), adoptive family, and birth family</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Need for post-adoption counseling and assistance if problems arise</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Training on maintaining connections</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9805613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Challenges to Openness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Substance abusing birth parents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Inconsistent visitation/broken promises to child</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Children’s ability to relate to two families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Birth parent issues – mental health/violence</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Adversarial court proceedings</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423102635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Promoting Safety in Openness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Adoptive parents must set parameters around the amount and kind of contact, the degree of supervision needed, and strategies for avoiding uncomfortable situations.</a:t>
            </a:r>
          </a:p>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Adoptive parents must be prepared to help their children through any acting out that can result from contact. If any contact gets negative, parents should limit or stop it.</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5013247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Promoting Safety in Openness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Parents should instruct youth how to assess danger, extricate themselves from unhealthy situations, and address uncomfortable questions.</a:t>
            </a:r>
          </a:p>
          <a:p>
            <a:pPr lvl="2">
              <a:spcBef>
                <a:spcPts val="0"/>
              </a:spcBef>
            </a:pPr>
            <a:endParaRPr lang="en-US" sz="2200" dirty="0" smtClean="0">
              <a:latin typeface="Arial" pitchFamily="34" charset="0"/>
              <a:cs typeface="Arial" pitchFamily="34" charset="0"/>
            </a:endParaRPr>
          </a:p>
          <a:p>
            <a:pPr marL="914400" lvl="2" indent="0">
              <a:spcBef>
                <a:spcPts val="0"/>
              </a:spcBef>
              <a:buNone/>
            </a:pPr>
            <a:r>
              <a:rPr lang="en-US" sz="2200" dirty="0" smtClean="0">
                <a:latin typeface="Arial" pitchFamily="34" charset="0"/>
                <a:cs typeface="Arial" pitchFamily="34" charset="0"/>
              </a:rPr>
              <a:t>“I call my mom if I feel uncomfortable, and she will be right there.”</a:t>
            </a: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98482702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Factors Contributing to Successful Open Adoptions</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r>
              <a:rPr lang="en-US" dirty="0" smtClean="0">
                <a:latin typeface="Arial" pitchFamily="34" charset="0"/>
                <a:cs typeface="Arial" pitchFamily="34" charset="0"/>
              </a:rPr>
              <a:t>Shared focus on the adopted child’s needs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Honesty</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Self-awareness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Communication</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Flexibility</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Clear Boundaries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Compassionate, non-judgmental view</a:t>
            </a:r>
          </a:p>
          <a:p>
            <a:pPr marL="457200" lvl="1" indent="0">
              <a:spcBef>
                <a:spcPts val="0"/>
              </a:spcBef>
              <a:buNone/>
            </a:pPr>
            <a:endParaRPr lang="en-US" sz="1400" dirty="0" smtClean="0">
              <a:latin typeface="Arial" pitchFamily="34" charset="0"/>
              <a:cs typeface="Arial" pitchFamily="34" charset="0"/>
            </a:endParaRPr>
          </a:p>
          <a:p>
            <a:pPr marL="457200" lvl="1" indent="0" algn="r">
              <a:spcBef>
                <a:spcPts val="0"/>
              </a:spcBef>
              <a:buNone/>
            </a:pPr>
            <a:r>
              <a:rPr lang="en-US" sz="1800" dirty="0" smtClean="0">
                <a:latin typeface="Arial" pitchFamily="34" charset="0"/>
                <a:cs typeface="Arial" pitchFamily="34" charset="0"/>
              </a:rPr>
              <a:t>(Siegel, 2012)</a:t>
            </a:r>
          </a:p>
          <a:p>
            <a:pPr lvl="1">
              <a:spcBef>
                <a:spcPts val="0"/>
              </a:spcBef>
            </a:pPr>
            <a:endParaRPr lang="en-US" sz="1800" dirty="0" smtClean="0">
              <a:latin typeface="Arial" pitchFamily="34" charset="0"/>
              <a:cs typeface="Arial" pitchFamily="34" charset="0"/>
            </a:endParaRPr>
          </a:p>
        </p:txBody>
      </p:sp>
    </p:spTree>
    <p:extLst>
      <p:ext uri="{BB962C8B-B14F-4D97-AF65-F5344CB8AC3E}">
        <p14:creationId xmlns:p14="http://schemas.microsoft.com/office/powerpoint/2010/main" val="103935240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Adoptive Parents’ Role </a:t>
            </a:r>
            <a:endParaRPr lang="en-US" dirty="0"/>
          </a:p>
        </p:txBody>
      </p:sp>
      <p:sp>
        <p:nvSpPr>
          <p:cNvPr id="5" name="Content Placeholder 4"/>
          <p:cNvSpPr>
            <a:spLocks noGrp="1"/>
          </p:cNvSpPr>
          <p:nvPr>
            <p:ph idx="1"/>
          </p:nvPr>
        </p:nvSpPr>
        <p:spPr>
          <a:xfrm>
            <a:off x="457200" y="1524000"/>
            <a:ext cx="8229600" cy="4525963"/>
          </a:xfrm>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Help child explore the past and prepare for the future by making or maintaining connections with birth families and former caregivers.</a:t>
            </a:r>
          </a:p>
          <a:p>
            <a:pPr lvl="1">
              <a:spcBef>
                <a:spcPts val="0"/>
              </a:spcBef>
            </a:pPr>
            <a:endParaRPr lang="en-US" sz="2400" dirty="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These connections can help children and youth gain a better sense of who they are and more readily accept their place in the adoptive family.</a:t>
            </a:r>
            <a:endParaRPr lang="en-US" sz="1800" dirty="0" smtClean="0">
              <a:latin typeface="Arial" pitchFamily="34" charset="0"/>
              <a:cs typeface="Arial" pitchFamily="34" charset="0"/>
            </a:endParaRPr>
          </a:p>
          <a:p>
            <a:pPr marL="457200" lvl="1" indent="0">
              <a:spcBef>
                <a:spcPts val="0"/>
              </a:spcBef>
              <a:buNone/>
            </a:pPr>
            <a:endParaRPr lang="en-US" sz="1600"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lvl="1">
              <a:spcBef>
                <a:spcPts val="0"/>
              </a:spcBef>
            </a:pPr>
            <a:endParaRPr lang="en-US" dirty="0" smtClean="0">
              <a:latin typeface="Arial" pitchFamily="34" charset="0"/>
              <a:cs typeface="Arial" pitchFamily="34" charset="0"/>
            </a:endParaRPr>
          </a:p>
          <a:p>
            <a:pPr marL="457200" lvl="1" indent="0" algn="r">
              <a:spcBef>
                <a:spcPts val="0"/>
              </a:spcBef>
              <a:buNone/>
            </a:pPr>
            <a:r>
              <a:rPr lang="en-US" dirty="0" smtClean="0">
                <a:latin typeface="Arial" pitchFamily="34" charset="0"/>
                <a:cs typeface="Arial" pitchFamily="34" charset="0"/>
              </a:rPr>
              <a:t>(NACAC, 2007)</a:t>
            </a:r>
          </a:p>
        </p:txBody>
      </p:sp>
    </p:spTree>
    <p:extLst>
      <p:ext uri="{BB962C8B-B14F-4D97-AF65-F5344CB8AC3E}">
        <p14:creationId xmlns:p14="http://schemas.microsoft.com/office/powerpoint/2010/main" val="298482702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Questions/Discussion</a:t>
            </a:r>
            <a:endParaRPr lang="en-US" dirty="0"/>
          </a:p>
        </p:txBody>
      </p:sp>
      <p:sp>
        <p:nvSpPr>
          <p:cNvPr id="2" name="Content Placeholder 1"/>
          <p:cNvSpPr>
            <a:spLocks noGrp="1"/>
          </p:cNvSpPr>
          <p:nvPr>
            <p:ph idx="1"/>
          </p:nvPr>
        </p:nvSpPr>
        <p:spPr/>
        <p:txBody>
          <a:bodyPr/>
          <a:lstStyle/>
          <a:p>
            <a:endParaRPr lang="en-US" dirty="0"/>
          </a:p>
        </p:txBody>
      </p:sp>
    </p:spTree>
    <p:extLst>
      <p:ext uri="{BB962C8B-B14F-4D97-AF65-F5344CB8AC3E}">
        <p14:creationId xmlns:p14="http://schemas.microsoft.com/office/powerpoint/2010/main" val="298482702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 Further Information, Contact:</a:t>
            </a:r>
            <a:endParaRPr lang="en-US" dirty="0"/>
          </a:p>
        </p:txBody>
      </p:sp>
      <p:sp>
        <p:nvSpPr>
          <p:cNvPr id="2" name="Content Placeholder 1"/>
          <p:cNvSpPr>
            <a:spLocks noGrp="1"/>
          </p:cNvSpPr>
          <p:nvPr>
            <p:ph idx="1"/>
          </p:nvPr>
        </p:nvSpPr>
        <p:spPr/>
        <p:txBody>
          <a:bodyPr/>
          <a:lstStyle/>
          <a:p>
            <a:pPr marL="0" indent="0" algn="ctr">
              <a:buNone/>
            </a:pPr>
            <a:endParaRPr lang="en-US" dirty="0" smtClean="0"/>
          </a:p>
          <a:p>
            <a:pPr marL="0" indent="0" algn="ctr">
              <a:buNone/>
            </a:pPr>
            <a:r>
              <a:rPr lang="en-US" sz="2800" b="1" dirty="0" smtClean="0"/>
              <a:t>Ruth McRoy, Ph.D.</a:t>
            </a:r>
          </a:p>
          <a:p>
            <a:pPr marL="0" indent="0" algn="ctr">
              <a:buNone/>
            </a:pPr>
            <a:r>
              <a:rPr lang="en-US" sz="2800" b="1" dirty="0" smtClean="0"/>
              <a:t>r.mcroy@mail.utexas.edu</a:t>
            </a:r>
          </a:p>
          <a:p>
            <a:pPr marL="0" indent="0" algn="ctr">
              <a:buNone/>
            </a:pPr>
            <a:r>
              <a:rPr lang="en-US" sz="2800" b="1" dirty="0"/>
              <a:t>o</a:t>
            </a:r>
            <a:r>
              <a:rPr lang="en-US" sz="2800" b="1" dirty="0" smtClean="0"/>
              <a:t>r</a:t>
            </a:r>
          </a:p>
          <a:p>
            <a:pPr marL="0" indent="0" algn="ctr">
              <a:buNone/>
            </a:pPr>
            <a:r>
              <a:rPr lang="en-US" sz="2800" b="1" dirty="0" smtClean="0"/>
              <a:t>The Center for Social Work Research</a:t>
            </a:r>
          </a:p>
          <a:p>
            <a:pPr marL="0" indent="0" algn="ctr">
              <a:buNone/>
            </a:pPr>
            <a:r>
              <a:rPr lang="en-US" sz="2800" b="1" dirty="0" smtClean="0"/>
              <a:t>AdoptUSKids Project Office</a:t>
            </a:r>
          </a:p>
          <a:p>
            <a:pPr marL="0" indent="0" algn="ctr">
              <a:buNone/>
            </a:pPr>
            <a:r>
              <a:rPr lang="en-US" sz="2800" b="1" dirty="0" smtClean="0"/>
              <a:t>1-866-471-7372</a:t>
            </a:r>
            <a:endParaRPr lang="en-US" sz="2800" b="1" dirty="0"/>
          </a:p>
        </p:txBody>
      </p:sp>
      <p:pic>
        <p:nvPicPr>
          <p:cNvPr id="5" name="Picture 2" descr="CSWR Logo 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1810" y="6019800"/>
            <a:ext cx="3009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12749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Theoretical Perspectives on Openness</a:t>
            </a:r>
            <a:endParaRPr lang="en-US" dirty="0"/>
          </a:p>
        </p:txBody>
      </p:sp>
      <p:sp>
        <p:nvSpPr>
          <p:cNvPr id="5" name="Content Placeholder 4"/>
          <p:cNvSpPr>
            <a:spLocks noGrp="1"/>
          </p:cNvSpPr>
          <p:nvPr>
            <p:ph idx="1"/>
          </p:nvPr>
        </p:nvSpPr>
        <p:spPr/>
        <p:txBody>
          <a:bodyPr/>
          <a:lstStyle/>
          <a:p>
            <a:pPr lvl="1">
              <a:spcBef>
                <a:spcPts val="0"/>
              </a:spcBef>
            </a:pPr>
            <a:r>
              <a:rPr lang="en-US" dirty="0" smtClean="0">
                <a:latin typeface="Arial" pitchFamily="34" charset="0"/>
                <a:cs typeface="Arial" pitchFamily="34" charset="0"/>
              </a:rPr>
              <a:t>Grief and loss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Family systems</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AOD</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Role theory</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Boundary ambiguity</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Child and adolescent development</a:t>
            </a:r>
          </a:p>
          <a:p>
            <a:pPr lvl="1">
              <a:spcBef>
                <a:spcPts val="0"/>
              </a:spcBef>
            </a:pPr>
            <a:endParaRPr lang="en-US" dirty="0" smtClean="0">
              <a:latin typeface="Arial" pitchFamily="34" charset="0"/>
              <a:cs typeface="Arial" pitchFamily="34" charset="0"/>
            </a:endParaRPr>
          </a:p>
          <a:p>
            <a:pPr lvl="1">
              <a:spcBef>
                <a:spcPts val="0"/>
              </a:spcBef>
            </a:pPr>
            <a:r>
              <a:rPr lang="en-US" dirty="0" smtClean="0">
                <a:latin typeface="Arial" pitchFamily="34" charset="0"/>
                <a:cs typeface="Arial" pitchFamily="34" charset="0"/>
              </a:rPr>
              <a:t>Adoptee identity</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Openness and Adoptive Parent-Child Relationships</a:t>
            </a:r>
            <a:endParaRPr lang="en-US" dirty="0"/>
          </a:p>
        </p:txBody>
      </p:sp>
      <p:sp>
        <p:nvSpPr>
          <p:cNvPr id="5" name="Content Placeholder 4"/>
          <p:cNvSpPr>
            <a:spLocks noGrp="1"/>
          </p:cNvSpPr>
          <p:nvPr>
            <p:ph idx="1"/>
          </p:nvPr>
        </p:nvSpPr>
        <p:spPr/>
        <p:txBody>
          <a:bodyPr/>
          <a:lstStyle/>
          <a:p>
            <a:pPr lvl="1">
              <a:spcBef>
                <a:spcPts val="0"/>
              </a:spcBef>
            </a:pPr>
            <a:endParaRPr lang="en-US" sz="2400" dirty="0" smtClean="0">
              <a:latin typeface="Arial" pitchFamily="34" charset="0"/>
              <a:cs typeface="Arial" pitchFamily="34" charset="0"/>
            </a:endParaRPr>
          </a:p>
          <a:p>
            <a:pPr lvl="1">
              <a:spcBef>
                <a:spcPts val="0"/>
              </a:spcBef>
            </a:pPr>
            <a:r>
              <a:rPr lang="en-US" sz="2400" dirty="0" smtClean="0">
                <a:latin typeface="Arial" pitchFamily="34" charset="0"/>
                <a:cs typeface="Arial" pitchFamily="34" charset="0"/>
              </a:rPr>
              <a:t>Johnson &amp; Ryan’s (2007) study of openness in families (N=429) with children age 13 or older found:</a:t>
            </a:r>
          </a:p>
          <a:p>
            <a:pPr lvl="1">
              <a:spcBef>
                <a:spcPts val="0"/>
              </a:spcBef>
            </a:pPr>
            <a:endParaRPr lang="en-US" sz="24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Adoptive parents’ feelings regarding amount of child’s contact with birth parents was a significant predictor of the adoptive parent-child relationship</a:t>
            </a:r>
          </a:p>
          <a:p>
            <a:pPr lvl="2">
              <a:spcBef>
                <a:spcPts val="0"/>
              </a:spcBef>
            </a:pPr>
            <a:endParaRPr lang="en-US" sz="2000" dirty="0" smtClean="0">
              <a:latin typeface="Arial" pitchFamily="34" charset="0"/>
              <a:cs typeface="Arial" pitchFamily="34" charset="0"/>
            </a:endParaRPr>
          </a:p>
          <a:p>
            <a:pPr lvl="2">
              <a:spcBef>
                <a:spcPts val="0"/>
              </a:spcBef>
            </a:pPr>
            <a:r>
              <a:rPr lang="en-US" sz="2000" dirty="0" smtClean="0">
                <a:latin typeface="Arial" pitchFamily="34" charset="0"/>
                <a:cs typeface="Arial" pitchFamily="34" charset="0"/>
              </a:rPr>
              <a:t>Most families who had contact with birth parents reported positive experiences</a:t>
            </a:r>
          </a:p>
        </p:txBody>
      </p:sp>
    </p:spTree>
    <p:extLst>
      <p:ext uri="{BB962C8B-B14F-4D97-AF65-F5344CB8AC3E}">
        <p14:creationId xmlns:p14="http://schemas.microsoft.com/office/powerpoint/2010/main" val="1674948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USK New Branding">
      <a:dk1>
        <a:srgbClr val="363636"/>
      </a:dk1>
      <a:lt1>
        <a:srgbClr val="FFFFFF"/>
      </a:lt1>
      <a:dk2>
        <a:srgbClr val="98A729"/>
      </a:dk2>
      <a:lt2>
        <a:srgbClr val="FFFFFF"/>
      </a:lt2>
      <a:accent1>
        <a:srgbClr val="8ABED3"/>
      </a:accent1>
      <a:accent2>
        <a:srgbClr val="F4CF21"/>
      </a:accent2>
      <a:accent3>
        <a:srgbClr val="C66253"/>
      </a:accent3>
      <a:accent4>
        <a:srgbClr val="98A729"/>
      </a:accent4>
      <a:accent5>
        <a:srgbClr val="F8EA69"/>
      </a:accent5>
      <a:accent6>
        <a:srgbClr val="DBB0D7"/>
      </a:accent6>
      <a:hlink>
        <a:srgbClr val="558392"/>
      </a:hlink>
      <a:folHlink>
        <a:srgbClr val="A381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2547</TotalTime>
  <Words>4849</Words>
  <Application>Microsoft Office PowerPoint</Application>
  <PresentationFormat>On-screen Show (4:3)</PresentationFormat>
  <Paragraphs>678</Paragraphs>
  <Slides>78</Slides>
  <Notes>27</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Office Theme</vt:lpstr>
      <vt:lpstr>Openness in Adoptions from Foster Care: Implications for Children and Families</vt:lpstr>
      <vt:lpstr>Overview of Presentation</vt:lpstr>
      <vt:lpstr>Legal Background</vt:lpstr>
      <vt:lpstr>Movement Toward Openness in Infant Adoptions</vt:lpstr>
      <vt:lpstr>Changing Practice (cont’d)</vt:lpstr>
      <vt:lpstr>Initial Concerns about Openness: Is Contact Harmful?</vt:lpstr>
      <vt:lpstr>Brief Overview of Investigators’ Earlier Research on Openness</vt:lpstr>
      <vt:lpstr>Theoretical Perspectives on Openness</vt:lpstr>
      <vt:lpstr>Openness and Adoptive Parent-Child Relationships</vt:lpstr>
      <vt:lpstr>Openness and Adoptive Parent-Child Relationships</vt:lpstr>
      <vt:lpstr>Perspectives of Adoptive Parents</vt:lpstr>
      <vt:lpstr>Perspectives of Adopted Children</vt:lpstr>
      <vt:lpstr>Sibling Contact</vt:lpstr>
      <vt:lpstr>Benefits of Openness in Older Child Placements</vt:lpstr>
      <vt:lpstr>Benefits of Contact </vt:lpstr>
      <vt:lpstr>Benefits of Contact</vt:lpstr>
      <vt:lpstr>Benefits of Contact</vt:lpstr>
      <vt:lpstr>  AdoptUSKids Research Project</vt:lpstr>
      <vt:lpstr> AdoptUSKids, Department of Health and Human Services, Children’s Bureau</vt:lpstr>
      <vt:lpstr>Successful Adoptive Families Study:  Family Recruitment</vt:lpstr>
      <vt:lpstr>Demographics of Adoptive Families (N=161)</vt:lpstr>
      <vt:lpstr>Focus Child</vt:lpstr>
      <vt:lpstr>Demographics of Focus Children (N=161)</vt:lpstr>
      <vt:lpstr>Adoptive Family Contact  Groups (N=161)</vt:lpstr>
      <vt:lpstr>Statistically Significant Findings </vt:lpstr>
      <vt:lpstr>Statistically Significant Findings (continued)</vt:lpstr>
      <vt:lpstr>Items that Were Not Statistically Significant Across Groups</vt:lpstr>
      <vt:lpstr>Experiences with Birth Parent Contact</vt:lpstr>
      <vt:lpstr>Birth Parent Contact Groups (n=55)*</vt:lpstr>
      <vt:lpstr>Families with BPA Contact Ages of Focus Children (55 = # children)</vt:lpstr>
      <vt:lpstr>Comparison Between Contact with Birth Mothers and Birth Fathers (n=55)</vt:lpstr>
      <vt:lpstr>Adoptive Families in Contact with  Birth Fathers (n=23)</vt:lpstr>
      <vt:lpstr>Adoptive Parents Experiences with Birth Father Contact</vt:lpstr>
      <vt:lpstr>Adoptive Parents Experiences with Birth Father Contact (Subgroup of Parent Only Contact)</vt:lpstr>
      <vt:lpstr>Adoptive Families in Contact with  Birth Mothers (n=51)*</vt:lpstr>
      <vt:lpstr>Types of Pre-Finalization Contact  with Birth Mothers</vt:lpstr>
      <vt:lpstr>Types of Post-Finalization Contact with Birth Mothers</vt:lpstr>
      <vt:lpstr>Types of Contact with Birth Mothers  (Subgroup of Parent Only Contact)</vt:lpstr>
      <vt:lpstr>Frequency of Contact with Birth Mother</vt:lpstr>
      <vt:lpstr>Frequency of Contact with Birth Mother  (Subgroup of Parent Only Contact)</vt:lpstr>
      <vt:lpstr>Common Reasons Contact with Birth Parents Did Not Continue Post-Finalization</vt:lpstr>
      <vt:lpstr>Common Reasons Contact with Birth Parents Did Not Continue Post-Finalization</vt:lpstr>
      <vt:lpstr>Common Reasons Contact with Birth Parents Did Not Continue Post-Finalization</vt:lpstr>
      <vt:lpstr>Common Reasons Contact with Birth Parents Did Not Continue Post-Finalization</vt:lpstr>
      <vt:lpstr>Adoptive Parents’ Level of Comfort with Birth Mother Contact Pre- and Post- Finalization</vt:lpstr>
      <vt:lpstr>Adoptive Parents Perceptions of Contact </vt:lpstr>
      <vt:lpstr>Reasons that Adoptive Parents  Support Contact</vt:lpstr>
      <vt:lpstr>Reasons that Adoptive Parents  Support Contact</vt:lpstr>
      <vt:lpstr>Adoptive Parents’ Perceptions of Benefits of Contact for Child</vt:lpstr>
      <vt:lpstr>Families in Contact Post-Finalization (n=33)</vt:lpstr>
      <vt:lpstr>Negative Experience with Post-Finalization Contact</vt:lpstr>
      <vt:lpstr>Positive Experience with Post-Finalization  Contact</vt:lpstr>
      <vt:lpstr>Experiences with Contact in Adoption</vt:lpstr>
      <vt:lpstr>Contact with Other Birth Family Members, but Not Birth Parents*</vt:lpstr>
      <vt:lpstr>Families in Contact with Siblings (n=49)</vt:lpstr>
      <vt:lpstr>Families with No Birth Parent Contact: Theme Groups* (n=60 families)</vt:lpstr>
      <vt:lpstr>Families with No Contact: Theme Group Safety Concerns/Dangerous (n=18)</vt:lpstr>
      <vt:lpstr>Adoptive Parent Perspectives on Contact with Other Family Members</vt:lpstr>
      <vt:lpstr>Adoptive Parent Perspectives on Contact: Safety Concerns/Dangerous Theme Group</vt:lpstr>
      <vt:lpstr>Adoptive Parent Perspectives on Contact: Birth Parents Not Interested in Contact/Whereabouts Unknown</vt:lpstr>
      <vt:lpstr>Adoptive Parent Perspectives on Contact: Birth Parents Unable to Care for Child</vt:lpstr>
      <vt:lpstr>Families with No Contact</vt:lpstr>
      <vt:lpstr>Families with No Contact (n=46 families)</vt:lpstr>
      <vt:lpstr>Families with No Contact (n=46 families*)</vt:lpstr>
      <vt:lpstr>Adoptive Parent Perspectives on Contact</vt:lpstr>
      <vt:lpstr>Adoptive Parent Perspectives on Contact</vt:lpstr>
      <vt:lpstr>Adoptive Parent Perspectives on Contact</vt:lpstr>
      <vt:lpstr>Next Steps for Openness Analysis</vt:lpstr>
      <vt:lpstr>Practice Implications</vt:lpstr>
      <vt:lpstr>Practice Implications</vt:lpstr>
      <vt:lpstr>Challenges to Openness</vt:lpstr>
      <vt:lpstr>Promoting Safety in Openness</vt:lpstr>
      <vt:lpstr>Promoting Safety in Openness</vt:lpstr>
      <vt:lpstr>Factors Contributing to Successful Open Adoptions</vt:lpstr>
      <vt:lpstr>Adoptive Parents’ Role </vt:lpstr>
      <vt:lpstr>Questions/Discussion</vt:lpstr>
      <vt:lpstr>For Further Information, Contact:</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Vanessa Casavant</dc:creator>
  <cp:lastModifiedBy>mcroy</cp:lastModifiedBy>
  <cp:revision>226</cp:revision>
  <dcterms:created xsi:type="dcterms:W3CDTF">2010-06-29T22:54:38Z</dcterms:created>
  <dcterms:modified xsi:type="dcterms:W3CDTF">2013-04-10T13:13:16Z</dcterms:modified>
</cp:coreProperties>
</file>