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firstSlideNum="0" strictFirstAndLastChars="0" saveSubsetFonts="1">
  <p:sldMasterIdLst>
    <p:sldMasterId id="2147483681" r:id="rId4"/>
    <p:sldMasterId id="2147483682" r:id="rId5"/>
    <p:sldMasterId id="214748368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y="5143500" cx="9144000"/>
  <p:notesSz cx="6950075" cy="9236075"/>
  <p:embeddedFontLst>
    <p:embeddedFont>
      <p:font typeface="Raleway"/>
      <p:regular r:id="rId30"/>
      <p:bold r:id="rId31"/>
      <p:italic r:id="rId32"/>
      <p:boldItalic r:id="rId33"/>
    </p:embeddedFont>
    <p:embeddedFont>
      <p:font typeface="Lato"/>
      <p:regular r:id="rId34"/>
      <p:bold r:id="rId35"/>
      <p:italic r:id="rId36"/>
      <p:boldItalic r:id="rId37"/>
    </p:embeddedFont>
    <p:embeddedFont>
      <p:font typeface="Helvetica Neue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5C35068-8CFD-4FB6-9007-28961862FBDA}">
  <a:tblStyle styleId="{85C35068-8CFD-4FB6-9007-28961862FBD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-italic.fntdata"/><Relationship Id="rId20" Type="http://schemas.openxmlformats.org/officeDocument/2006/relationships/slide" Target="slides/slide13.xml"/><Relationship Id="rId41" Type="http://schemas.openxmlformats.org/officeDocument/2006/relationships/font" Target="fonts/HelveticaNeue-boldItalic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Raleway-bold.fntdata"/><Relationship Id="rId30" Type="http://schemas.openxmlformats.org/officeDocument/2006/relationships/font" Target="fonts/Raleway-regular.fntdata"/><Relationship Id="rId11" Type="http://schemas.openxmlformats.org/officeDocument/2006/relationships/slide" Target="slides/slide4.xml"/><Relationship Id="rId33" Type="http://schemas.openxmlformats.org/officeDocument/2006/relationships/font" Target="fonts/Raleway-boldItalic.fntdata"/><Relationship Id="rId10" Type="http://schemas.openxmlformats.org/officeDocument/2006/relationships/slide" Target="slides/slide3.xml"/><Relationship Id="rId32" Type="http://schemas.openxmlformats.org/officeDocument/2006/relationships/font" Target="fonts/Raleway-italic.fntdata"/><Relationship Id="rId13" Type="http://schemas.openxmlformats.org/officeDocument/2006/relationships/slide" Target="slides/slide6.xml"/><Relationship Id="rId35" Type="http://schemas.openxmlformats.org/officeDocument/2006/relationships/font" Target="fonts/Lato-bold.fntdata"/><Relationship Id="rId12" Type="http://schemas.openxmlformats.org/officeDocument/2006/relationships/slide" Target="slides/slide5.xml"/><Relationship Id="rId34" Type="http://schemas.openxmlformats.org/officeDocument/2006/relationships/font" Target="fonts/Lato-regular.fntdata"/><Relationship Id="rId15" Type="http://schemas.openxmlformats.org/officeDocument/2006/relationships/slide" Target="slides/slide8.xml"/><Relationship Id="rId37" Type="http://schemas.openxmlformats.org/officeDocument/2006/relationships/font" Target="fonts/Lato-boldItalic.fntdata"/><Relationship Id="rId14" Type="http://schemas.openxmlformats.org/officeDocument/2006/relationships/slide" Target="slides/slide7.xml"/><Relationship Id="rId36" Type="http://schemas.openxmlformats.org/officeDocument/2006/relationships/font" Target="fonts/Lato-italic.fntdata"/><Relationship Id="rId17" Type="http://schemas.openxmlformats.org/officeDocument/2006/relationships/slide" Target="slides/slide10.xml"/><Relationship Id="rId39" Type="http://schemas.openxmlformats.org/officeDocument/2006/relationships/font" Target="fonts/HelveticaNeue-bold.fntdata"/><Relationship Id="rId16" Type="http://schemas.openxmlformats.org/officeDocument/2006/relationships/slide" Target="slides/slide9.xml"/><Relationship Id="rId38" Type="http://schemas.openxmlformats.org/officeDocument/2006/relationships/font" Target="fonts/HelveticaNeue-regular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36768" y="0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Shape 18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shows how textbook costs are affecting the academic decisions of our students. From a 2016 survey of 458  students in courses that took part in our program</a:t>
            </a:r>
            <a:endParaRPr/>
          </a:p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shows how textbook costs are driving students to seek alternatives to buying their own textbooks including a quarter of whom are illegally downloading textbooks.</a:t>
            </a:r>
            <a:endParaRPr/>
          </a:p>
        </p:txBody>
      </p:sp>
      <p:sp>
        <p:nvSpPr>
          <p:cNvPr id="271" name="Shape 271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Shape 280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hape 287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Shape 288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OEI started in 2011 with money supplied by the then provost and the library. To fund grants of between $1000 and $2500.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Subsequent funds came from the Friends of the Library, and the Institute Teaching Excellence &amp; Faculty Development office and the IT program.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•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grants have been offered in 8 grant cycles.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Babson Survey Research group report shows how unaware faculty are of OER today. It’s getting better, but not by much.</a:t>
            </a:r>
            <a:endParaRPr/>
          </a:p>
        </p:txBody>
      </p:sp>
      <p:sp>
        <p:nvSpPr>
          <p:cNvPr id="301" name="Shape 301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Shape 309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Shape 31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Shape 31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Shape 32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Shape 33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Shape 33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Shape 342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Shape 361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Shape 362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9" name="Shape 369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Shape 370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Shape 37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6293" y="692706"/>
            <a:ext cx="6178200" cy="34635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95007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2550" lIns="92550" spcFirstLastPara="1" rIns="92550" wrap="square" tIns="9255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Shape 245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395288" y="692150"/>
            <a:ext cx="6159600" cy="34638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2012 survey by the Florida Virtual Campus mirrors much of what we found in our survey.</a:t>
            </a:r>
            <a:endParaRPr/>
          </a:p>
        </p:txBody>
      </p:sp>
      <p:sp>
        <p:nvSpPr>
          <p:cNvPr id="253" name="Shape 253"/>
          <p:cNvSpPr txBox="1"/>
          <p:nvPr>
            <p:ph idx="12" type="sldNum"/>
          </p:nvPr>
        </p:nvSpPr>
        <p:spPr>
          <a:xfrm>
            <a:off x="3936768" y="8772668"/>
            <a:ext cx="3011700" cy="461700"/>
          </a:xfrm>
          <a:prstGeom prst="rect">
            <a:avLst/>
          </a:prstGeom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x="1371600" y="2914650"/>
            <a:ext cx="6400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4" name="Shape 44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5463750" y="1371629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1272750" y="-609571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_B">
  <p:cSld name="Title Slide_B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5-0192_MG_1898-Edit.jpg" id="57" name="Shape 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ogo">
  <p:cSld name="Logo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60" name="Shape 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Shape 62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>
  <p:cSld name="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66" name="Shape 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8" name="Shape 68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ullets">
  <p:cSld name="Bullets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43320" y="327040"/>
            <a:ext cx="7317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3" name="Shape 73"/>
          <p:cNvSpPr/>
          <p:nvPr/>
        </p:nvSpPr>
        <p:spPr>
          <a:xfrm>
            <a:off x="5946223" y="0"/>
            <a:ext cx="3197700" cy="545100"/>
          </a:xfrm>
          <a:prstGeom prst="rect">
            <a:avLst/>
          </a:prstGeom>
          <a:solidFill>
            <a:srgbClr val="661023"/>
          </a:solidFill>
          <a:ln>
            <a:noFill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ordmark2 white.png" id="74" name="Shape 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01612" y="171924"/>
            <a:ext cx="1485900" cy="1881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1" y="5016499"/>
            <a:ext cx="9144000" cy="126900"/>
          </a:xfrm>
          <a:prstGeom prst="rect">
            <a:avLst/>
          </a:prstGeom>
          <a:solidFill>
            <a:srgbClr val="66102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1" y="4953000"/>
            <a:ext cx="9144000" cy="63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86720" y="1303788"/>
            <a:ext cx="7986000" cy="328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5600" lvl="0" marL="457200" marR="0" rtl="0" algn="l"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•"/>
              <a:defRPr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_A">
  <p:cSld name="Title Slide_A"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5-0192_MG_1945.jpg" id="82" name="Shape 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Shape 85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b="1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93" name="Shape 93"/>
          <p:cNvSpPr/>
          <p:nvPr/>
        </p:nvSpPr>
        <p:spPr>
          <a:xfrm>
            <a:off x="3047704" y="3992850"/>
            <a:ext cx="3047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6096271" y="3992850"/>
            <a:ext cx="3047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1" y="3992850"/>
            <a:ext cx="3047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i="1"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i="1"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i="1"/>
            </a:lvl9pPr>
          </a:lstStyle>
          <a:p/>
        </p:txBody>
      </p:sp>
      <p:sp>
        <p:nvSpPr>
          <p:cNvPr id="98" name="Shape 98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97ABBC"/>
                </a:solidFill>
              </a:rPr>
              <a:t>“</a:t>
            </a:r>
            <a:endParaRPr b="1" sz="9600">
              <a:solidFill>
                <a:srgbClr val="97ABBC"/>
              </a:solidFill>
            </a:endParaRPr>
          </a:p>
        </p:txBody>
      </p:sp>
      <p:sp>
        <p:nvSpPr>
          <p:cNvPr id="99" name="Shape 99"/>
          <p:cNvSpPr/>
          <p:nvPr/>
        </p:nvSpPr>
        <p:spPr>
          <a:xfrm>
            <a:off x="5723283" y="1599675"/>
            <a:ext cx="17103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7434177" y="1599675"/>
            <a:ext cx="17103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0" y="1599675"/>
            <a:ext cx="17103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/>
        </p:nvSpPr>
        <p:spPr>
          <a:xfrm>
            <a:off x="1710425" y="1599675"/>
            <a:ext cx="17103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6" name="Shape 106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lor background">
  <p:cSld name="BLANK_1">
    <p:bg>
      <p:bgPr>
        <a:solidFill>
          <a:srgbClr val="2185C5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" type="title">
  <p:cSld name="TITLE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ctrTitle"/>
          </p:nvPr>
        </p:nvSpPr>
        <p:spPr>
          <a:xfrm>
            <a:off x="721425" y="2838935"/>
            <a:ext cx="52167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2185C5"/>
              </a:buClr>
              <a:buSzPts val="4800"/>
              <a:buNone/>
              <a:defRPr sz="4800">
                <a:solidFill>
                  <a:srgbClr val="2185C5"/>
                </a:solidFill>
              </a:defRPr>
            </a:lvl9pPr>
          </a:lstStyle>
          <a:p/>
        </p:txBody>
      </p:sp>
      <p:sp>
        <p:nvSpPr>
          <p:cNvPr id="120" name="Shape 120"/>
          <p:cNvSpPr/>
          <p:nvPr/>
        </p:nvSpPr>
        <p:spPr>
          <a:xfrm>
            <a:off x="5938246" y="2533163"/>
            <a:ext cx="7218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6659861" y="2533163"/>
            <a:ext cx="7218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-1" y="2533163"/>
            <a:ext cx="7218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721425" y="2533163"/>
            <a:ext cx="52167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TITLE_1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>
                <a:solidFill>
                  <a:srgbClr val="FFFFFF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b="1" sz="24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8" name="Shape 128"/>
          <p:cNvSpPr/>
          <p:nvPr/>
        </p:nvSpPr>
        <p:spPr>
          <a:xfrm>
            <a:off x="3047704" y="3992850"/>
            <a:ext cx="3047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6096271" y="3992850"/>
            <a:ext cx="3047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1" y="3992850"/>
            <a:ext cx="3047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TITLE_1_1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1710425" y="2161800"/>
            <a:ext cx="5723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 algn="ctr">
              <a:spcBef>
                <a:spcPts val="600"/>
              </a:spcBef>
              <a:spcAft>
                <a:spcPts val="0"/>
              </a:spcAft>
              <a:buSzPts val="3000"/>
              <a:buChar char="▷"/>
              <a:defRPr i="1"/>
            </a:lvl1pPr>
            <a:lvl2pPr indent="-381000" lvl="1" marL="914400" rtl="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 i="1"/>
            </a:lvl2pPr>
            <a:lvl3pPr indent="-381000" lvl="2" marL="1371600" rtl="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 i="1"/>
            </a:lvl3pPr>
            <a:lvl4pPr indent="-342900" lvl="3" marL="18288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4pPr>
            <a:lvl5pPr indent="-342900" lvl="4" marL="2286000" rtl="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5pPr>
            <a:lvl6pPr indent="-342900" lvl="5" marL="2743200" rtl="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6pPr>
            <a:lvl7pPr indent="-342900" lvl="6" marL="32004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i="1"/>
            </a:lvl7pPr>
            <a:lvl8pPr indent="-342900" lvl="7" marL="3657600" rtl="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 i="1"/>
            </a:lvl8pPr>
            <a:lvl9pPr indent="-342900" lvl="8" marL="4114800" rtl="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 i="1"/>
            </a:lvl9pPr>
          </a:lstStyle>
          <a:p/>
        </p:txBody>
      </p:sp>
      <p:sp>
        <p:nvSpPr>
          <p:cNvPr id="133" name="Shape 133"/>
          <p:cNvSpPr txBox="1"/>
          <p:nvPr/>
        </p:nvSpPr>
        <p:spPr>
          <a:xfrm>
            <a:off x="3593400" y="118141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9600">
                <a:solidFill>
                  <a:srgbClr val="97ABBC"/>
                </a:solidFill>
              </a:rPr>
              <a:t>“</a:t>
            </a:r>
            <a:endParaRPr b="1" sz="9600">
              <a:solidFill>
                <a:srgbClr val="97ABBC"/>
              </a:solidFill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5723283" y="1599675"/>
            <a:ext cx="17103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7434177" y="1599675"/>
            <a:ext cx="17103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0" y="1599675"/>
            <a:ext cx="17103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1710425" y="1599675"/>
            <a:ext cx="17103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 type="tx">
  <p:cSld name="TITLE_AND_BODY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SzPts val="3000"/>
              <a:buChar char="▷"/>
              <a:defRPr/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41" name="Shape 141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 type="twoColTx">
  <p:cSld name="TITLE_AND_TWO_COLUMNS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893625" y="1200150"/>
            <a:ext cx="31368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48" name="Shape 148"/>
          <p:cNvSpPr txBox="1"/>
          <p:nvPr>
            <p:ph idx="2" type="body"/>
          </p:nvPr>
        </p:nvSpPr>
        <p:spPr>
          <a:xfrm>
            <a:off x="4219456" y="1200150"/>
            <a:ext cx="31368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▷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49" name="Shape 149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TITLE_AND_TWO_COLUMNS_1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893700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56" name="Shape 156"/>
          <p:cNvSpPr txBox="1"/>
          <p:nvPr>
            <p:ph idx="2" type="body"/>
          </p:nvPr>
        </p:nvSpPr>
        <p:spPr>
          <a:xfrm>
            <a:off x="3386404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57" name="Shape 157"/>
          <p:cNvSpPr txBox="1"/>
          <p:nvPr>
            <p:ph idx="3" type="body"/>
          </p:nvPr>
        </p:nvSpPr>
        <p:spPr>
          <a:xfrm>
            <a:off x="5879107" y="1200150"/>
            <a:ext cx="23712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▷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158" name="Shape 158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648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64" name="Shape 164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893700" y="4649963"/>
            <a:ext cx="6462600" cy="350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360"/>
              </a:spcBef>
              <a:spcAft>
                <a:spcPts val="0"/>
              </a:spcAft>
              <a:buClr>
                <a:srgbClr val="2185C5"/>
              </a:buClr>
              <a:buSzPts val="1400"/>
              <a:buNone/>
              <a:defRPr sz="1400">
                <a:solidFill>
                  <a:srgbClr val="2185C5"/>
                </a:solidFill>
              </a:defRPr>
            </a:lvl1pPr>
          </a:lstStyle>
          <a:p/>
        </p:txBody>
      </p:sp>
      <p:sp>
        <p:nvSpPr>
          <p:cNvPr id="170" name="Shape 170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color background">
  <p:cSld name="BLANK_1">
    <p:bg>
      <p:bgPr>
        <a:solidFill>
          <a:srgbClr val="2185C5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/>
        </p:nvSpPr>
        <p:spPr>
          <a:xfrm>
            <a:off x="7356366" y="5066325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8250312" y="5066325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0" y="5066325"/>
            <a:ext cx="893700" cy="77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893710" y="5066325"/>
            <a:ext cx="6462600" cy="77100"/>
          </a:xfrm>
          <a:prstGeom prst="rect">
            <a:avLst/>
          </a:prstGeom>
          <a:solidFill>
            <a:srgbClr val="7ECE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no Logo">
  <p:cSld name="Blank no Logo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theme" Target="../theme/theme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4673148"/>
            <a:ext cx="9144000" cy="527400"/>
          </a:xfrm>
          <a:prstGeom prst="rect">
            <a:avLst/>
          </a:prstGeom>
          <a:solidFill>
            <a:srgbClr val="25378E"/>
          </a:solidFill>
          <a:ln cap="flat" cmpd="sng" w="25400">
            <a:solidFill>
              <a:srgbClr val="6C84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x="443319" y="327040"/>
            <a:ext cx="779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861119"/>
              </a:buClr>
              <a:buSzPts val="1400"/>
              <a:buFont typeface="Arial"/>
              <a:buNone/>
              <a:defRPr b="1" i="0" sz="2800" u="none" cap="none" strike="noStrike">
                <a:solidFill>
                  <a:srgbClr val="8611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4" name="Shape 54"/>
          <p:cNvSpPr txBox="1"/>
          <p:nvPr/>
        </p:nvSpPr>
        <p:spPr>
          <a:xfrm>
            <a:off x="76337" y="150935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sz="12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">
    <p:bg>
      <p:bgPr>
        <a:solidFill>
          <a:schemeClr val="l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ABBC"/>
              </a:buClr>
              <a:buSzPts val="3600"/>
              <a:buFont typeface="Raleway"/>
              <a:buNone/>
              <a:defRPr sz="3600">
                <a:solidFill>
                  <a:srgbClr val="97ABBC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893700" y="1373588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19100" lvl="0" marL="457200" rtl="0">
              <a:spcBef>
                <a:spcPts val="600"/>
              </a:spcBef>
              <a:spcAft>
                <a:spcPts val="0"/>
              </a:spcAft>
              <a:buClr>
                <a:srgbClr val="677480"/>
              </a:buClr>
              <a:buSzPts val="3000"/>
              <a:buFont typeface="Lato"/>
              <a:buChar char="▷"/>
              <a:defRPr sz="30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○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2400"/>
              <a:buFont typeface="Lato"/>
              <a:buChar char="■"/>
              <a:defRPr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●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○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677480"/>
              </a:buClr>
              <a:buSzPts val="1800"/>
              <a:buFont typeface="Lato"/>
              <a:buChar char="■"/>
              <a:defRPr sz="18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3.png"/><Relationship Id="rId5" Type="http://schemas.openxmlformats.org/officeDocument/2006/relationships/hyperlink" Target="https://creativecommons.org/licenses/by-nc/4.0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library.umass.edu/services/teaching-and-learning/oer/" TargetMode="External"/><Relationship Id="rId4" Type="http://schemas.openxmlformats.org/officeDocument/2006/relationships/image" Target="../media/image1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www.youtube.com/watch?v=hkDexUs964w" TargetMode="External"/><Relationship Id="rId4" Type="http://schemas.openxmlformats.org/officeDocument/2006/relationships/image" Target="../media/image1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3660559" y="0"/>
            <a:ext cx="5483400" cy="3556500"/>
          </a:xfrm>
          <a:prstGeom prst="rect">
            <a:avLst/>
          </a:prstGeom>
          <a:solidFill>
            <a:srgbClr val="5C0D1C">
              <a:alpha val="8471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wordmark_wtag_white.png" id="190" name="Shape 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300" y="205020"/>
            <a:ext cx="2125500" cy="42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x="3749925" y="704575"/>
            <a:ext cx="5199000" cy="10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Open Education at UMass Amherst 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sz="2800">
              <a:solidFill>
                <a:schemeClr val="lt1"/>
              </a:solidFill>
            </a:endParaRPr>
          </a:p>
        </p:txBody>
      </p:sp>
      <p:sp>
        <p:nvSpPr>
          <p:cNvPr id="192" name="Shape 192"/>
          <p:cNvSpPr txBox="1"/>
          <p:nvPr/>
        </p:nvSpPr>
        <p:spPr>
          <a:xfrm>
            <a:off x="4997375" y="2121599"/>
            <a:ext cx="3925500" cy="4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200">
                <a:solidFill>
                  <a:schemeClr val="lt1"/>
                </a:solidFill>
              </a:rPr>
              <a:t>MassPIRG Higher Education Panel</a:t>
            </a:r>
            <a:endParaRPr sz="1200">
              <a:solidFill>
                <a:schemeClr val="lt1"/>
              </a:solidFill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Font typeface="Arial"/>
              <a:buNone/>
            </a:pPr>
            <a:r>
              <a:rPr lang="en-US" sz="1200">
                <a:solidFill>
                  <a:schemeClr val="lt1"/>
                </a:solidFill>
              </a:rPr>
              <a:t>April 18, 2018</a:t>
            </a:r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71275" y="2867100"/>
            <a:ext cx="851325" cy="297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4522400" y="3122775"/>
            <a:ext cx="4448400" cy="1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FFFFFF"/>
                </a:solidFill>
              </a:rPr>
              <a:t>This work is licensed with a Creative Commons </a:t>
            </a:r>
            <a:r>
              <a:rPr lang="en-US" sz="800" u="sng">
                <a:solidFill>
                  <a:srgbClr val="D01010"/>
                </a:solidFill>
                <a:hlinkClick r:id="rId5"/>
              </a:rPr>
              <a:t>Attribution-NonCommercial 4.0 International license</a:t>
            </a:r>
            <a:endParaRPr sz="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Shape 264" title="Chart"/>
          <p:cNvPicPr preferRelativeResize="0"/>
          <p:nvPr/>
        </p:nvPicPr>
        <p:blipFill rotWithShape="1">
          <a:blip r:embed="rId3">
            <a:alphaModFix/>
          </a:blip>
          <a:srcRect b="4287" l="0" r="2647" t="0"/>
          <a:stretch/>
        </p:blipFill>
        <p:spPr>
          <a:xfrm>
            <a:off x="1754725" y="683850"/>
            <a:ext cx="6443137" cy="3915374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Shape 265"/>
          <p:cNvSpPr txBox="1"/>
          <p:nvPr>
            <p:ph type="title"/>
          </p:nvPr>
        </p:nvSpPr>
        <p:spPr>
          <a:xfrm>
            <a:off x="45100" y="242846"/>
            <a:ext cx="7109700" cy="54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266" name="Shape 266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Shape 267"/>
          <p:cNvSpPr txBox="1"/>
          <p:nvPr/>
        </p:nvSpPr>
        <p:spPr>
          <a:xfrm>
            <a:off x="5531325" y="4445650"/>
            <a:ext cx="3376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2016 survey of 458 UMass Students</a:t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Shape 273" title="Chart"/>
          <p:cNvPicPr preferRelativeResize="0"/>
          <p:nvPr/>
        </p:nvPicPr>
        <p:blipFill rotWithShape="1">
          <a:blip r:embed="rId3">
            <a:alphaModFix/>
          </a:blip>
          <a:srcRect b="2444" l="2630" r="4415" t="4627"/>
          <a:stretch/>
        </p:blipFill>
        <p:spPr>
          <a:xfrm>
            <a:off x="1830475" y="738900"/>
            <a:ext cx="6510837" cy="4026251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Shape 274"/>
          <p:cNvSpPr txBox="1"/>
          <p:nvPr>
            <p:ph type="title"/>
          </p:nvPr>
        </p:nvSpPr>
        <p:spPr>
          <a:xfrm>
            <a:off x="51000" y="242846"/>
            <a:ext cx="7109700" cy="54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275" name="Shape 27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6" name="Shape 276"/>
          <p:cNvSpPr txBox="1"/>
          <p:nvPr/>
        </p:nvSpPr>
        <p:spPr>
          <a:xfrm>
            <a:off x="5531325" y="4445650"/>
            <a:ext cx="334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2016 survey of 458 UMass Students</a:t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type="title"/>
          </p:nvPr>
        </p:nvSpPr>
        <p:spPr>
          <a:xfrm>
            <a:off x="23919" y="-8226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Student Feedback</a:t>
            </a:r>
            <a:endParaRPr/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4" name="Shape 284"/>
          <p:cNvSpPr txBox="1"/>
          <p:nvPr/>
        </p:nvSpPr>
        <p:spPr>
          <a:xfrm>
            <a:off x="5685300" y="4353275"/>
            <a:ext cx="3366900" cy="3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2016 survey of 458 UMass Students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285" name="Shape 28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33825"/>
            <a:ext cx="9144000" cy="31958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Seeking Solutions</a:t>
            </a:r>
            <a:endParaRPr/>
          </a:p>
        </p:txBody>
      </p:sp>
      <p:sp>
        <p:nvSpPr>
          <p:cNvPr id="291" name="Shape 291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6B26B"/>
                </a:solidFill>
              </a:rPr>
              <a:t>Open Education Initiative</a:t>
            </a:r>
            <a:endParaRPr sz="4800">
              <a:solidFill>
                <a:srgbClr val="F6B26B"/>
              </a:solidFill>
            </a:endParaRPr>
          </a:p>
        </p:txBody>
      </p:sp>
      <p:grpSp>
        <p:nvGrpSpPr>
          <p:cNvPr id="292" name="Shape 292"/>
          <p:cNvGrpSpPr/>
          <p:nvPr/>
        </p:nvGrpSpPr>
        <p:grpSpPr>
          <a:xfrm>
            <a:off x="4150238" y="586626"/>
            <a:ext cx="843504" cy="1242614"/>
            <a:chOff x="6730350" y="2315900"/>
            <a:chExt cx="257700" cy="420100"/>
          </a:xfrm>
        </p:grpSpPr>
        <p:sp>
          <p:nvSpPr>
            <p:cNvPr id="293" name="Shape 293"/>
            <p:cNvSpPr/>
            <p:nvPr/>
          </p:nvSpPr>
          <p:spPr>
            <a:xfrm>
              <a:off x="6807900" y="2671250"/>
              <a:ext cx="102600" cy="22625"/>
            </a:xfrm>
            <a:custGeom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Shape 294"/>
            <p:cNvSpPr/>
            <p:nvPr/>
          </p:nvSpPr>
          <p:spPr>
            <a:xfrm>
              <a:off x="6807900" y="2636450"/>
              <a:ext cx="102600" cy="22625"/>
            </a:xfrm>
            <a:custGeom>
              <a:pathLst>
                <a:path extrusionOk="0" h="905" w="4104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Shape 295"/>
            <p:cNvSpPr/>
            <p:nvPr/>
          </p:nvSpPr>
          <p:spPr>
            <a:xfrm>
              <a:off x="6807900" y="2706075"/>
              <a:ext cx="102600" cy="29925"/>
            </a:xfrm>
            <a:custGeom>
              <a:pathLst>
                <a:path extrusionOk="0" h="1197" w="4104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Shape 296"/>
            <p:cNvSpPr/>
            <p:nvPr/>
          </p:nvSpPr>
          <p:spPr>
            <a:xfrm>
              <a:off x="6811575" y="2463675"/>
              <a:ext cx="95275" cy="160600"/>
            </a:xfrm>
            <a:custGeom>
              <a:pathLst>
                <a:path extrusionOk="0" h="6424" w="3811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Shape 297"/>
            <p:cNvSpPr/>
            <p:nvPr/>
          </p:nvSpPr>
          <p:spPr>
            <a:xfrm>
              <a:off x="6730350" y="2315900"/>
              <a:ext cx="257700" cy="308375"/>
            </a:xfrm>
            <a:custGeom>
              <a:pathLst>
                <a:path extrusionOk="0" h="12335" w="10308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" name="Shape 3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2775" y="1068090"/>
            <a:ext cx="6349963" cy="3654261"/>
          </a:xfrm>
          <a:prstGeom prst="rect">
            <a:avLst/>
          </a:prstGeom>
          <a:noFill/>
          <a:ln>
            <a:noFill/>
          </a:ln>
        </p:spPr>
      </p:pic>
      <p:sp>
        <p:nvSpPr>
          <p:cNvPr id="304" name="Shape 304"/>
          <p:cNvSpPr txBox="1"/>
          <p:nvPr>
            <p:ph type="title"/>
          </p:nvPr>
        </p:nvSpPr>
        <p:spPr>
          <a:xfrm>
            <a:off x="443319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Awareness</a:t>
            </a:r>
            <a:endParaRPr/>
          </a:p>
        </p:txBody>
      </p:sp>
      <p:sp>
        <p:nvSpPr>
          <p:cNvPr id="305" name="Shape 30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type="title"/>
          </p:nvPr>
        </p:nvSpPr>
        <p:spPr>
          <a:xfrm>
            <a:off x="-5" y="-1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Seeking Solutions</a:t>
            </a:r>
            <a:endParaRPr/>
          </a:p>
        </p:txBody>
      </p:sp>
      <p:sp>
        <p:nvSpPr>
          <p:cNvPr id="312" name="Shape 312"/>
          <p:cNvSpPr txBox="1"/>
          <p:nvPr>
            <p:ph idx="1" type="body"/>
          </p:nvPr>
        </p:nvSpPr>
        <p:spPr>
          <a:xfrm>
            <a:off x="386720" y="1303788"/>
            <a:ext cx="7986000" cy="328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01600" lvl="0" marL="228600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2400"/>
              <a:t>The OEI is a faculty incentive program that encourages:</a:t>
            </a:r>
            <a:endParaRPr sz="2400"/>
          </a:p>
          <a:p>
            <a:pPr indent="-355600" lvl="0" marL="457200" rtl="0">
              <a:spcBef>
                <a:spcPts val="90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creation of new teaching materials</a:t>
            </a:r>
            <a:endParaRPr/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use of existing open (free) information resources to support student learning</a:t>
            </a:r>
            <a:endParaRPr/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use of library subscription materials</a:t>
            </a:r>
            <a:endParaRPr/>
          </a:p>
          <a:p>
            <a:pPr indent="-355600" lvl="0" marL="457200"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/>
              <a:t>the development of open technologies</a:t>
            </a:r>
            <a:endParaRPr/>
          </a:p>
        </p:txBody>
      </p:sp>
      <p:sp>
        <p:nvSpPr>
          <p:cNvPr id="313" name="Shape 313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1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Shape 31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01963" y="1074950"/>
            <a:ext cx="5044279" cy="3825573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Shape 320"/>
          <p:cNvSpPr txBox="1"/>
          <p:nvPr>
            <p:ph type="title"/>
          </p:nvPr>
        </p:nvSpPr>
        <p:spPr>
          <a:xfrm>
            <a:off x="-6" y="-1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Library OER Website</a:t>
            </a:r>
            <a:endParaRPr/>
          </a:p>
        </p:txBody>
      </p:sp>
      <p:sp>
        <p:nvSpPr>
          <p:cNvPr id="321" name="Shape 321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type="title"/>
          </p:nvPr>
        </p:nvSpPr>
        <p:spPr>
          <a:xfrm>
            <a:off x="443320" y="32704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Project Types</a:t>
            </a:r>
            <a:endParaRPr/>
          </a:p>
        </p:txBody>
      </p:sp>
      <p:sp>
        <p:nvSpPr>
          <p:cNvPr id="328" name="Shape 328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9" name="Shape 329"/>
          <p:cNvSpPr txBox="1"/>
          <p:nvPr/>
        </p:nvSpPr>
        <p:spPr>
          <a:xfrm>
            <a:off x="893700" y="1517625"/>
            <a:ext cx="2371200" cy="21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6AA84F"/>
                </a:solidFill>
                <a:latin typeface="Lato"/>
                <a:ea typeface="Lato"/>
                <a:cs typeface="Lato"/>
                <a:sym typeface="Lato"/>
              </a:rPr>
              <a:t>Adopt</a:t>
            </a:r>
            <a:endParaRPr b="1" sz="2400">
              <a:solidFill>
                <a:srgbClr val="6AA84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Replace commercial textbook with open textbook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0" name="Shape 330"/>
          <p:cNvSpPr txBox="1"/>
          <p:nvPr/>
        </p:nvSpPr>
        <p:spPr>
          <a:xfrm>
            <a:off x="3386400" y="1517625"/>
            <a:ext cx="2371200" cy="29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1C232"/>
                </a:solidFill>
                <a:latin typeface="Lato"/>
                <a:ea typeface="Lato"/>
                <a:cs typeface="Lato"/>
                <a:sym typeface="Lato"/>
              </a:rPr>
              <a:t>Adapt</a:t>
            </a:r>
            <a:endParaRPr b="1" sz="2400">
              <a:solidFill>
                <a:srgbClr val="F1C23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Combine existing OER, library resources, and newly created material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1" name="Shape 331"/>
          <p:cNvSpPr txBox="1"/>
          <p:nvPr/>
        </p:nvSpPr>
        <p:spPr>
          <a:xfrm>
            <a:off x="5879100" y="1517625"/>
            <a:ext cx="2371200" cy="23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Create</a:t>
            </a:r>
            <a:endParaRPr b="1" sz="2400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677480"/>
                </a:solidFill>
                <a:latin typeface="Lato"/>
                <a:ea typeface="Lato"/>
                <a:cs typeface="Lato"/>
                <a:sym typeface="Lato"/>
              </a:rPr>
              <a:t>Create entirely new open course materials</a:t>
            </a:r>
            <a:endParaRPr sz="2400"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7748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type="title"/>
          </p:nvPr>
        </p:nvSpPr>
        <p:spPr>
          <a:xfrm>
            <a:off x="-6" y="-9635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Faculty Success Stories</a:t>
            </a:r>
            <a:endParaRPr/>
          </a:p>
        </p:txBody>
      </p:sp>
      <p:sp>
        <p:nvSpPr>
          <p:cNvPr id="338" name="Shape 338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9" name="Shape 339" title="Faculty OER Clip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9600" y="98964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/>
          <p:nvPr>
            <p:ph type="ctrTitle"/>
          </p:nvPr>
        </p:nvSpPr>
        <p:spPr>
          <a:xfrm>
            <a:off x="685800" y="450749"/>
            <a:ext cx="7772400" cy="55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>
              <a:solidFill>
                <a:srgbClr val="7ECEFD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OER Assessment</a:t>
            </a:r>
            <a:endParaRPr/>
          </a:p>
        </p:txBody>
      </p:sp>
      <p:grpSp>
        <p:nvGrpSpPr>
          <p:cNvPr id="345" name="Shape 345"/>
          <p:cNvGrpSpPr/>
          <p:nvPr/>
        </p:nvGrpSpPr>
        <p:grpSpPr>
          <a:xfrm>
            <a:off x="6285318" y="1402264"/>
            <a:ext cx="1605983" cy="1701268"/>
            <a:chOff x="3294650" y="3652450"/>
            <a:chExt cx="388350" cy="405450"/>
          </a:xfrm>
        </p:grpSpPr>
        <p:sp>
          <p:nvSpPr>
            <p:cNvPr id="346" name="Shape 346"/>
            <p:cNvSpPr/>
            <p:nvPr/>
          </p:nvSpPr>
          <p:spPr>
            <a:xfrm>
              <a:off x="3294650" y="3681775"/>
              <a:ext cx="376150" cy="376125"/>
            </a:xfrm>
            <a:custGeom>
              <a:pathLst>
                <a:path extrusionOk="0" h="15045" w="15046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3494925" y="3760525"/>
              <a:ext cx="188075" cy="97100"/>
            </a:xfrm>
            <a:custGeom>
              <a:pathLst>
                <a:path extrusionOk="0" h="3884" w="7523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3494925" y="3652450"/>
              <a:ext cx="161200" cy="188100"/>
            </a:xfrm>
            <a:custGeom>
              <a:pathLst>
                <a:path extrusionOk="0" h="7524" w="6448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9" name="Shape 349"/>
          <p:cNvGrpSpPr/>
          <p:nvPr/>
        </p:nvGrpSpPr>
        <p:grpSpPr>
          <a:xfrm>
            <a:off x="3624845" y="1493364"/>
            <a:ext cx="1275577" cy="1719339"/>
            <a:chOff x="584925" y="922575"/>
            <a:chExt cx="415200" cy="502525"/>
          </a:xfrm>
        </p:grpSpPr>
        <p:sp>
          <p:nvSpPr>
            <p:cNvPr id="350" name="Shape 350"/>
            <p:cNvSpPr/>
            <p:nvPr/>
          </p:nvSpPr>
          <p:spPr>
            <a:xfrm>
              <a:off x="584925" y="961025"/>
              <a:ext cx="378575" cy="464075"/>
            </a:xfrm>
            <a:custGeom>
              <a:pathLst>
                <a:path extrusionOk="0" h="18563" w="15143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621550" y="922575"/>
              <a:ext cx="378575" cy="464050"/>
            </a:xfrm>
            <a:custGeom>
              <a:pathLst>
                <a:path extrusionOk="0" h="18562" w="15143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915850" y="922575"/>
              <a:ext cx="84275" cy="84275"/>
            </a:xfrm>
            <a:custGeom>
              <a:pathLst>
                <a:path extrusionOk="0" h="3371" w="3371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3" name="Shape 353"/>
          <p:cNvGrpSpPr/>
          <p:nvPr/>
        </p:nvGrpSpPr>
        <p:grpSpPr>
          <a:xfrm>
            <a:off x="382978" y="1615460"/>
            <a:ext cx="1649963" cy="1423337"/>
            <a:chOff x="3936375" y="3703750"/>
            <a:chExt cx="453050" cy="332175"/>
          </a:xfrm>
        </p:grpSpPr>
        <p:sp>
          <p:nvSpPr>
            <p:cNvPr id="354" name="Shape 354"/>
            <p:cNvSpPr/>
            <p:nvPr/>
          </p:nvSpPr>
          <p:spPr>
            <a:xfrm>
              <a:off x="3936375" y="3703750"/>
              <a:ext cx="453050" cy="332175"/>
            </a:xfrm>
            <a:custGeom>
              <a:pathLst>
                <a:path extrusionOk="0" h="13287" w="18122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3988875" y="3864325"/>
              <a:ext cx="77575" cy="133125"/>
            </a:xfrm>
            <a:custGeom>
              <a:pathLst>
                <a:path extrusionOk="0" h="5325" w="3103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Shape 356"/>
            <p:cNvSpPr/>
            <p:nvPr/>
          </p:nvSpPr>
          <p:spPr>
            <a:xfrm>
              <a:off x="4259350" y="3864325"/>
              <a:ext cx="77575" cy="133125"/>
            </a:xfrm>
            <a:custGeom>
              <a:pathLst>
                <a:path extrusionOk="0" h="5325" w="3103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Shape 357"/>
            <p:cNvSpPr/>
            <p:nvPr/>
          </p:nvSpPr>
          <p:spPr>
            <a:xfrm>
              <a:off x="4078625" y="3717800"/>
              <a:ext cx="77575" cy="279650"/>
            </a:xfrm>
            <a:custGeom>
              <a:pathLst>
                <a:path extrusionOk="0" h="11186" w="3103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Shape 358"/>
            <p:cNvSpPr/>
            <p:nvPr/>
          </p:nvSpPr>
          <p:spPr>
            <a:xfrm>
              <a:off x="4168375" y="3788625"/>
              <a:ext cx="78175" cy="208825"/>
            </a:xfrm>
            <a:custGeom>
              <a:pathLst>
                <a:path extrusionOk="0" h="8353" w="3127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ctrTitle"/>
          </p:nvPr>
        </p:nvSpPr>
        <p:spPr>
          <a:xfrm>
            <a:off x="685788" y="1817182"/>
            <a:ext cx="7772400" cy="86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200">
              <a:solidFill>
                <a:srgbClr val="7ECEFD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OER?</a:t>
            </a:r>
            <a:endParaRPr/>
          </a:p>
        </p:txBody>
      </p:sp>
      <p:grpSp>
        <p:nvGrpSpPr>
          <p:cNvPr id="200" name="Shape 200"/>
          <p:cNvGrpSpPr/>
          <p:nvPr/>
        </p:nvGrpSpPr>
        <p:grpSpPr>
          <a:xfrm>
            <a:off x="4182554" y="1377822"/>
            <a:ext cx="778877" cy="569751"/>
            <a:chOff x="4562200" y="4968250"/>
            <a:chExt cx="549550" cy="499475"/>
          </a:xfrm>
        </p:grpSpPr>
        <p:sp>
          <p:nvSpPr>
            <p:cNvPr id="201" name="Shape 201"/>
            <p:cNvSpPr/>
            <p:nvPr/>
          </p:nvSpPr>
          <p:spPr>
            <a:xfrm>
              <a:off x="4842450" y="5242400"/>
              <a:ext cx="213125" cy="225325"/>
            </a:xfrm>
            <a:custGeom>
              <a:pathLst>
                <a:path extrusionOk="0" h="9013" w="8525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4617775" y="5241800"/>
              <a:ext cx="212500" cy="225925"/>
            </a:xfrm>
            <a:custGeom>
              <a:pathLst>
                <a:path extrusionOk="0" h="9037" w="850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4631200" y="4968250"/>
              <a:ext cx="411550" cy="236325"/>
            </a:xfrm>
            <a:custGeom>
              <a:pathLst>
                <a:path extrusionOk="0" h="9453" w="16462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Shape 204"/>
            <p:cNvSpPr/>
            <p:nvPr/>
          </p:nvSpPr>
          <p:spPr>
            <a:xfrm>
              <a:off x="4562200" y="5094025"/>
              <a:ext cx="274800" cy="226550"/>
            </a:xfrm>
            <a:custGeom>
              <a:pathLst>
                <a:path extrusionOk="0" h="9062" w="10992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4836975" y="5094025"/>
              <a:ext cx="274775" cy="226550"/>
            </a:xfrm>
            <a:custGeom>
              <a:pathLst>
                <a:path extrusionOk="0" h="9062" w="10991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type="title"/>
          </p:nvPr>
        </p:nvSpPr>
        <p:spPr>
          <a:xfrm>
            <a:off x="416344" y="327040"/>
            <a:ext cx="73113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 Since 2011</a:t>
            </a:r>
            <a:endParaRPr/>
          </a:p>
        </p:txBody>
      </p:sp>
      <p:sp>
        <p:nvSpPr>
          <p:cNvPr id="365" name="Shape 36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6" name="Shape 366"/>
          <p:cNvSpPr txBox="1"/>
          <p:nvPr>
            <p:ph idx="1" type="body"/>
          </p:nvPr>
        </p:nvSpPr>
        <p:spPr>
          <a:xfrm>
            <a:off x="247050" y="985075"/>
            <a:ext cx="86499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$1.6 million</a:t>
            </a:r>
            <a:br>
              <a:rPr lang="en-US" sz="2400"/>
            </a:br>
            <a:r>
              <a:rPr b="1" lang="en-US">
                <a:solidFill>
                  <a:srgbClr val="1155CC"/>
                </a:solidFill>
              </a:rPr>
              <a:t>student savings</a:t>
            </a:r>
            <a:br>
              <a:rPr lang="en-US"/>
            </a:br>
            <a:endParaRPr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$100,000 </a:t>
            </a:r>
            <a:br>
              <a:rPr lang="en-US" sz="4800"/>
            </a:br>
            <a:r>
              <a:rPr b="1" lang="en-US">
                <a:solidFill>
                  <a:srgbClr val="1155CC"/>
                </a:solidFill>
              </a:rPr>
              <a:t>invested</a:t>
            </a:r>
            <a:br>
              <a:rPr lang="en-US"/>
            </a:br>
            <a:endParaRPr sz="18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★"/>
            </a:pPr>
            <a:r>
              <a:rPr b="1" lang="en-US" sz="3600"/>
              <a:t>10,000 students, 60+ faculty, &amp; over 100 classes</a:t>
            </a:r>
            <a:br>
              <a:rPr b="1" lang="en-US" sz="3600"/>
            </a:br>
            <a:r>
              <a:rPr b="1" lang="en-US">
                <a:solidFill>
                  <a:srgbClr val="1155CC"/>
                </a:solidFill>
              </a:rPr>
              <a:t>impacted</a:t>
            </a:r>
            <a:endParaRPr b="1" sz="3600">
              <a:solidFill>
                <a:srgbClr val="1155CC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/>
                                        <p:tgtEl>
                                          <p:spTgt spid="3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Shape 372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373" name="Shape 373"/>
          <p:cNvGraphicFramePr/>
          <p:nvPr/>
        </p:nvGraphicFramePr>
        <p:xfrm>
          <a:off x="665025" y="3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{85C35068-8CFD-4FB6-9007-28961862FBDA}</a:tableStyleId>
              </a:tblPr>
              <a:tblGrid>
                <a:gridCol w="2400450"/>
                <a:gridCol w="2400450"/>
                <a:gridCol w="2400450"/>
              </a:tblGrid>
              <a:tr h="349200">
                <a:tc gridSpan="3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Total Savings Over Time By College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Natural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5,203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$860,773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1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Social and Behavioral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1,630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$219,085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Humanities &amp; Fine Arts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699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$96,709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Engineering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818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$169,091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Education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727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$85,098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College of Nursing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146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$17,785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Honors College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$7,835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Stockbridge School of Agriculture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275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$51,838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Isenberg School of Management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612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$57,085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17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School of Public Health and Health Sciences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307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$66,135 </a:t>
                      </a:r>
                      <a:endParaRPr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/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10,793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0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$1,631,433.25</a:t>
                      </a:r>
                      <a:endParaRPr b="1" sz="10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91425" marB="91425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/>
        </p:nvSpPr>
        <p:spPr>
          <a:xfrm>
            <a:off x="3660559" y="0"/>
            <a:ext cx="5483400" cy="3556500"/>
          </a:xfrm>
          <a:prstGeom prst="rect">
            <a:avLst/>
          </a:prstGeom>
          <a:solidFill>
            <a:srgbClr val="5C0D1C">
              <a:alpha val="8471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UMAwordmark_wtag_white.png" id="380" name="Shape 3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5300" y="205020"/>
            <a:ext cx="2125500" cy="42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Shape 381"/>
          <p:cNvSpPr txBox="1"/>
          <p:nvPr/>
        </p:nvSpPr>
        <p:spPr>
          <a:xfrm>
            <a:off x="3944950" y="1620625"/>
            <a:ext cx="4914600" cy="11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Thanks!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lang="en-US" sz="3600">
                <a:solidFill>
                  <a:schemeClr val="lt1"/>
                </a:solidFill>
              </a:rPr>
              <a:t>Questions?</a:t>
            </a:r>
            <a:endParaRPr b="1" sz="3600">
              <a:solidFill>
                <a:schemeClr val="lt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sz="2800">
              <a:solidFill>
                <a:schemeClr val="lt1"/>
              </a:solidFill>
            </a:endParaRPr>
          </a:p>
        </p:txBody>
      </p:sp>
      <p:sp>
        <p:nvSpPr>
          <p:cNvPr id="382" name="Shape 382"/>
          <p:cNvSpPr txBox="1"/>
          <p:nvPr/>
        </p:nvSpPr>
        <p:spPr>
          <a:xfrm>
            <a:off x="3944950" y="2766925"/>
            <a:ext cx="4809900" cy="5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Jeremy Smith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jlsmith@library.umass.edu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idx="1" type="body"/>
          </p:nvPr>
        </p:nvSpPr>
        <p:spPr>
          <a:xfrm>
            <a:off x="2662500" y="1882025"/>
            <a:ext cx="3819000" cy="284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 sz="1800"/>
              <a:t>Teaching, learning, and research resources that reside in the public domain or have been released under an intellectual property license that permits their free use and re-purposing by others.</a:t>
            </a:r>
            <a:endParaRPr i="0" sz="18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-William and Flora Hewlett Foundation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371000" y="226513"/>
            <a:ext cx="8478900" cy="60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Types of Open Educational Resources</a:t>
            </a:r>
            <a:endParaRPr/>
          </a:p>
        </p:txBody>
      </p:sp>
      <p:pic>
        <p:nvPicPr>
          <p:cNvPr id="216" name="Shape 2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3950" y="869166"/>
            <a:ext cx="5543550" cy="39219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323825" y="52430"/>
            <a:ext cx="3718800" cy="121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Helvetica Neue"/>
                <a:ea typeface="Helvetica Neue"/>
                <a:cs typeface="Helvetica Neue"/>
                <a:sym typeface="Helvetica Neue"/>
              </a:rPr>
              <a:t>What makes OER open?</a:t>
            </a:r>
            <a:endParaRPr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                </a:t>
            </a:r>
            <a:endParaRPr sz="2400"/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35825" y="1308752"/>
            <a:ext cx="3094800" cy="252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The 5Rs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Retain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Reuse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Revise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Remix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Font typeface="Helvetica Neue"/>
              <a:buChar char="●"/>
            </a:pPr>
            <a:r>
              <a:rPr b="1" lang="en-US" sz="2400">
                <a:latin typeface="Helvetica Neue"/>
                <a:ea typeface="Helvetica Neue"/>
                <a:cs typeface="Helvetica Neue"/>
                <a:sym typeface="Helvetica Neue"/>
              </a:rPr>
              <a:t>Redistribute</a:t>
            </a:r>
            <a:endParaRPr b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              </a:t>
            </a:r>
            <a:endParaRPr sz="2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descr="photo-1463778996521-da8b6f00dacf" id="223" name="Shape 223"/>
          <p:cNvPicPr preferRelativeResize="0"/>
          <p:nvPr/>
        </p:nvPicPr>
        <p:blipFill rotWithShape="1">
          <a:blip r:embed="rId3">
            <a:alphaModFix/>
          </a:blip>
          <a:srcRect b="0" l="23738" r="23743" t="0"/>
          <a:stretch/>
        </p:blipFill>
        <p:spPr>
          <a:xfrm>
            <a:off x="4612500" y="0"/>
            <a:ext cx="4531498" cy="506446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>
            <p:ph type="title"/>
          </p:nvPr>
        </p:nvSpPr>
        <p:spPr>
          <a:xfrm>
            <a:off x="897925" y="4339631"/>
            <a:ext cx="3094800" cy="65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latin typeface="Helvetica Neue"/>
                <a:ea typeface="Helvetica Neue"/>
                <a:cs typeface="Helvetica Neue"/>
                <a:sym typeface="Helvetica Neue"/>
              </a:rPr>
              <a:t>www.opencontent.org</a:t>
            </a:r>
            <a:endParaRPr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/>
          <p:nvPr>
            <p:ph type="title"/>
          </p:nvPr>
        </p:nvSpPr>
        <p:spPr>
          <a:xfrm>
            <a:off x="-5" y="-8276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OER?</a:t>
            </a:r>
            <a:endParaRPr/>
          </a:p>
        </p:txBody>
      </p:sp>
      <p:sp>
        <p:nvSpPr>
          <p:cNvPr id="231" name="Shape 231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2" name="Shape 2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88" y="1021599"/>
            <a:ext cx="8027825" cy="3319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Shape 233"/>
          <p:cNvSpPr/>
          <p:nvPr/>
        </p:nvSpPr>
        <p:spPr>
          <a:xfrm>
            <a:off x="3717425" y="2386875"/>
            <a:ext cx="482400" cy="2745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type="title"/>
          </p:nvPr>
        </p:nvSpPr>
        <p:spPr>
          <a:xfrm>
            <a:off x="-5" y="-82785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OER?</a:t>
            </a:r>
            <a:endParaRPr/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1" name="Shape 2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4750" y="794662"/>
            <a:ext cx="6005075" cy="3873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-5" y="-8276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OER?</a:t>
            </a:r>
            <a:endParaRPr/>
          </a:p>
        </p:txBody>
      </p:sp>
      <p:sp>
        <p:nvSpPr>
          <p:cNvPr id="248" name="Shape 248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9" name="Shape 249" title="American Enterprise Institute textbook cost graph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5550" y="774650"/>
            <a:ext cx="6252300" cy="41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idx="12" type="sldNum"/>
          </p:nvPr>
        </p:nvSpPr>
        <p:spPr>
          <a:xfrm>
            <a:off x="6774061" y="4688375"/>
            <a:ext cx="2133600" cy="27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student_success_infographic.png" id="256" name="Shape 2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2325" y="266263"/>
            <a:ext cx="3564049" cy="461097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Shape 257"/>
          <p:cNvSpPr txBox="1"/>
          <p:nvPr>
            <p:ph idx="4294967295" type="title"/>
          </p:nvPr>
        </p:nvSpPr>
        <p:spPr>
          <a:xfrm>
            <a:off x="-5" y="-82760"/>
            <a:ext cx="73170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OER?</a:t>
            </a:r>
            <a:endParaRPr/>
          </a:p>
        </p:txBody>
      </p:sp>
      <p:sp>
        <p:nvSpPr>
          <p:cNvPr id="258" name="Shape 258"/>
          <p:cNvSpPr txBox="1"/>
          <p:nvPr/>
        </p:nvSpPr>
        <p:spPr>
          <a:xfrm>
            <a:off x="5332650" y="4103250"/>
            <a:ext cx="3720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/>
              <a:t>2012 Florida Virtual Campus Textbook study</a:t>
            </a:r>
            <a:endParaRPr b="1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IH NLM logo grey">
  <a:themeElements>
    <a:clrScheme name="Media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Plaza">
      <a:dk1>
        <a:srgbClr val="000000"/>
      </a:dk1>
      <a:lt1>
        <a:srgbClr val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Anto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