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Lst>
  <p:sldSz cy="5143500" cx="9144000"/>
  <p:notesSz cx="6858000" cy="9144000"/>
  <p:embeddedFontLst>
    <p:embeddedFont>
      <p:font typeface="Proxima Nova"/>
      <p:regular r:id="rId40"/>
      <p:bold r:id="rId41"/>
      <p:italic r:id="rId42"/>
      <p:boldItalic r:id="rId43"/>
    </p:embeddedFont>
    <p:embeddedFont>
      <p:font typeface="Alfa Slab One"/>
      <p:regular r:id="rId44"/>
    </p:embeddedFont>
    <p:embeddedFont>
      <p:font typeface="Comfortaa"/>
      <p:regular r:id="rId45"/>
      <p:bold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roximaNova-regular.fntdata"/><Relationship Id="rId20" Type="http://schemas.openxmlformats.org/officeDocument/2006/relationships/slide" Target="slides/slide15.xml"/><Relationship Id="rId42" Type="http://schemas.openxmlformats.org/officeDocument/2006/relationships/font" Target="fonts/ProximaNova-italic.fntdata"/><Relationship Id="rId41" Type="http://schemas.openxmlformats.org/officeDocument/2006/relationships/font" Target="fonts/ProximaNova-bold.fntdata"/><Relationship Id="rId22" Type="http://schemas.openxmlformats.org/officeDocument/2006/relationships/slide" Target="slides/slide17.xml"/><Relationship Id="rId44" Type="http://schemas.openxmlformats.org/officeDocument/2006/relationships/font" Target="fonts/AlfaSlabOne-regular.fntdata"/><Relationship Id="rId21" Type="http://schemas.openxmlformats.org/officeDocument/2006/relationships/slide" Target="slides/slide16.xml"/><Relationship Id="rId43" Type="http://schemas.openxmlformats.org/officeDocument/2006/relationships/font" Target="fonts/ProximaNova-boldItalic.fntdata"/><Relationship Id="rId24" Type="http://schemas.openxmlformats.org/officeDocument/2006/relationships/slide" Target="slides/slide19.xml"/><Relationship Id="rId46" Type="http://schemas.openxmlformats.org/officeDocument/2006/relationships/font" Target="fonts/Comfortaa-bold.fntdata"/><Relationship Id="rId23" Type="http://schemas.openxmlformats.org/officeDocument/2006/relationships/slide" Target="slides/slide18.xml"/><Relationship Id="rId45" Type="http://schemas.openxmlformats.org/officeDocument/2006/relationships/font" Target="fonts/Comfortaa-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 name="Google Shape;5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a3cf505222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a3cf505222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 To share the workload for these various modules, some volunteered to take on specific categories that they felt the most well-versed in, and others were randomly selected to be the primary creator of a module. </a:t>
            </a:r>
            <a:endParaRPr sz="1200">
              <a:solidFill>
                <a:schemeClr val="dk1"/>
              </a:solidFill>
              <a:latin typeface="Calibri"/>
              <a:ea typeface="Calibri"/>
              <a:cs typeface="Calibri"/>
              <a:sym typeface="Calibri"/>
            </a:endParaRPr>
          </a:p>
          <a:p>
            <a:pPr indent="-304800" lvl="1" marL="9144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3 members had access to the creation of Articulate videos</a:t>
            </a:r>
            <a:endParaRPr sz="1200">
              <a:solidFill>
                <a:schemeClr val="dk1"/>
              </a:solidFill>
              <a:latin typeface="Calibri"/>
              <a:ea typeface="Calibri"/>
              <a:cs typeface="Calibri"/>
              <a:sym typeface="Calibri"/>
            </a:endParaRPr>
          </a:p>
          <a:p>
            <a:pPr indent="-304800" lvl="1" marL="9144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included a variety of modalities such as text, video, interactive elements (such as a scavenger hunt), diagrams, quizzes, and infographics. </a:t>
            </a:r>
            <a:endParaRPr sz="1200">
              <a:solidFill>
                <a:schemeClr val="dk1"/>
              </a:solidFill>
              <a:latin typeface="Calibri"/>
              <a:ea typeface="Calibri"/>
              <a:cs typeface="Calibri"/>
              <a:sym typeface="Calibri"/>
            </a:endParaRPr>
          </a:p>
          <a:p>
            <a:pPr indent="-304800" lvl="0" marL="4572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Using this skill-sharing method, those of us with a more graphic design experience offered to work on the more image based materials while others with a background in instructional video creation developed the Articulate video tutorials.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a3cf505222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a3cf505222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For each module, there was a Primary Creator as well as a Reviewer to provide feedback and highlight potential areas of improvement </a:t>
            </a:r>
            <a:r>
              <a:rPr lang="en" sz="1200">
                <a:solidFill>
                  <a:schemeClr val="dk1"/>
                </a:solidFill>
                <a:highlight>
                  <a:srgbClr val="FFFFFF"/>
                </a:highlight>
                <a:latin typeface="Calibri"/>
                <a:ea typeface="Calibri"/>
                <a:cs typeface="Calibri"/>
                <a:sym typeface="Calibri"/>
              </a:rPr>
              <a:t>before being sent for final review and approval to the team,</a:t>
            </a:r>
            <a:endParaRPr sz="1200">
              <a:solidFill>
                <a:schemeClr val="dk1"/>
              </a:solidFill>
              <a:latin typeface="Calibri"/>
              <a:ea typeface="Calibri"/>
              <a:cs typeface="Calibri"/>
              <a:sym typeface="Calibri"/>
            </a:endParaRPr>
          </a:p>
          <a:p>
            <a:pPr indent="-304800" lvl="1" marL="9144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This created a more streamlined workflow by avoiding sending each module to the entire department for approval </a:t>
            </a:r>
            <a:endParaRPr sz="1200">
              <a:solidFill>
                <a:schemeClr val="dk1"/>
              </a:solidFill>
              <a:latin typeface="Calibri"/>
              <a:ea typeface="Calibri"/>
              <a:cs typeface="Calibri"/>
              <a:sym typeface="Calibri"/>
            </a:endParaRPr>
          </a:p>
          <a:p>
            <a:pPr indent="-304800" lvl="1" marL="9144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helped to ferry-along the completion of the modules in a timely manner since we were on a fairly tight deadline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9e7dfd6cca_1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9e7dfd6cca_1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a3cc8fc1b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a3cc8fc1b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Final product from Swallowtail  June 1</a:t>
            </a:r>
            <a:endParaRPr/>
          </a:p>
          <a:p>
            <a:pPr indent="0" lvl="0" marL="0" rtl="0" algn="l">
              <a:spcBef>
                <a:spcPts val="0"/>
              </a:spcBef>
              <a:spcAft>
                <a:spcPts val="0"/>
              </a:spcAft>
              <a:buNone/>
            </a:pPr>
            <a:r>
              <a:rPr lang="en"/>
              <a:t>Videos gathered into one module, overview of research process</a:t>
            </a:r>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a3cc8fc1bb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a3cc8fc1bb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dk1"/>
              </a:buClr>
              <a:buSzPts val="1200"/>
              <a:buChar char="●"/>
            </a:pPr>
            <a:r>
              <a:rPr lang="en" sz="1200">
                <a:solidFill>
                  <a:schemeClr val="dk1"/>
                </a:solidFill>
              </a:rPr>
              <a:t>Remaining modules focused specific aspects of research (for ex. Different search strategies, citations and references, etc.)</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 sz="1200">
                <a:solidFill>
                  <a:schemeClr val="dk1"/>
                </a:solidFill>
              </a:rPr>
              <a:t>Homegrown materials</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 sz="1200">
                <a:solidFill>
                  <a:schemeClr val="dk1"/>
                </a:solidFill>
              </a:rPr>
              <a:t>As Elizabeth mentioned, Varied items: Videos, infographics, handouts, quizzes, etc.</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 sz="1200">
                <a:solidFill>
                  <a:schemeClr val="dk1"/>
                </a:solidFill>
              </a:rPr>
              <a:t>Developing a Search Strategy module (as sample)</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 sz="1200">
                <a:solidFill>
                  <a:schemeClr val="dk1"/>
                </a:solidFill>
              </a:rPr>
              <a:t>Different for each module, but considering what would best suit the material and how to balance different modalities</a:t>
            </a:r>
            <a:endParaRPr sz="12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a3cc8fc1bb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a3cc8fc1bb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dk1"/>
              </a:buClr>
              <a:buSzPts val="1200"/>
              <a:buChar char="●"/>
            </a:pPr>
            <a:r>
              <a:rPr lang="en" sz="1200">
                <a:solidFill>
                  <a:schemeClr val="dk1"/>
                </a:solidFill>
              </a:rPr>
              <a:t>Note use of the plural: Multiple learning curves at once</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 sz="1200">
                <a:solidFill>
                  <a:schemeClr val="dk1"/>
                </a:solidFill>
              </a:rPr>
              <a:t>Varied tools (for ex. Adobe Spark for videos, Pictochart and Canva for infographics, Articulate)</a:t>
            </a:r>
            <a:endParaRPr sz="1200">
              <a:solidFill>
                <a:schemeClr val="dk1"/>
              </a:solidFill>
            </a:endParaRPr>
          </a:p>
          <a:p>
            <a:pPr indent="-304800" lvl="1" marL="914400" rtl="0" algn="l">
              <a:lnSpc>
                <a:spcPct val="115000"/>
              </a:lnSpc>
              <a:spcBef>
                <a:spcPts val="0"/>
              </a:spcBef>
              <a:spcAft>
                <a:spcPts val="0"/>
              </a:spcAft>
              <a:buClr>
                <a:schemeClr val="dk1"/>
              </a:buClr>
              <a:buSzPts val="1200"/>
              <a:buChar char="○"/>
            </a:pPr>
            <a:r>
              <a:rPr lang="en" sz="1200">
                <a:solidFill>
                  <a:schemeClr val="dk1"/>
                </a:solidFill>
              </a:rPr>
              <a:t>Different for each person, depending on experience</a:t>
            </a:r>
            <a:endParaRPr sz="1200">
              <a:solidFill>
                <a:schemeClr val="dk1"/>
              </a:solidFill>
            </a:endParaRPr>
          </a:p>
          <a:p>
            <a:pPr indent="-304800" lvl="1" marL="914400" rtl="0" algn="l">
              <a:lnSpc>
                <a:spcPct val="115000"/>
              </a:lnSpc>
              <a:spcBef>
                <a:spcPts val="0"/>
              </a:spcBef>
              <a:spcAft>
                <a:spcPts val="0"/>
              </a:spcAft>
              <a:buClr>
                <a:schemeClr val="dk1"/>
              </a:buClr>
              <a:buSzPts val="1200"/>
              <a:buChar char="○"/>
            </a:pPr>
            <a:r>
              <a:rPr lang="en" sz="1200">
                <a:solidFill>
                  <a:schemeClr val="dk1"/>
                </a:solidFill>
              </a:rPr>
              <a:t>As mentioned earlier, work divvied up according to different skill sets, but sometimes needing to step outside of one’s comfort zone.</a:t>
            </a:r>
            <a:endParaRPr sz="1200">
              <a:solidFill>
                <a:schemeClr val="dk1"/>
              </a:solidFill>
            </a:endParaRPr>
          </a:p>
          <a:p>
            <a:pPr indent="-304800" lvl="1" marL="914400" rtl="0" algn="l">
              <a:lnSpc>
                <a:spcPct val="115000"/>
              </a:lnSpc>
              <a:spcBef>
                <a:spcPts val="0"/>
              </a:spcBef>
              <a:spcAft>
                <a:spcPts val="0"/>
              </a:spcAft>
              <a:buClr>
                <a:schemeClr val="dk1"/>
              </a:buClr>
              <a:buSzPts val="1200"/>
              <a:buChar char="○"/>
            </a:pPr>
            <a:r>
              <a:rPr lang="en" sz="1200">
                <a:solidFill>
                  <a:schemeClr val="dk1"/>
                </a:solidFill>
              </a:rPr>
              <a:t>Turned to colleagues who knew the specific tool or could recommend a tool</a:t>
            </a:r>
            <a:endParaRPr sz="1200">
              <a:solidFill>
                <a:schemeClr val="dk1"/>
              </a:solidFill>
            </a:endParaRPr>
          </a:p>
          <a:p>
            <a:pPr indent="-304800" lvl="1" marL="914400" rtl="0" algn="l">
              <a:lnSpc>
                <a:spcPct val="115000"/>
              </a:lnSpc>
              <a:spcBef>
                <a:spcPts val="0"/>
              </a:spcBef>
              <a:spcAft>
                <a:spcPts val="0"/>
              </a:spcAft>
              <a:buClr>
                <a:schemeClr val="dk1"/>
              </a:buClr>
              <a:buSzPts val="1200"/>
              <a:buChar char="○"/>
            </a:pPr>
            <a:r>
              <a:rPr lang="en" sz="1200">
                <a:solidFill>
                  <a:schemeClr val="dk1"/>
                </a:solidFill>
              </a:rPr>
              <a:t>My example of learning Adobe Spark </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 sz="1200">
                <a:solidFill>
                  <a:schemeClr val="dk1"/>
                </a:solidFill>
              </a:rPr>
              <a:t>BrightSpace itself</a:t>
            </a:r>
            <a:endParaRPr sz="1200">
              <a:solidFill>
                <a:schemeClr val="dk1"/>
              </a:solidFill>
            </a:endParaRPr>
          </a:p>
          <a:p>
            <a:pPr indent="-304800" lvl="1" marL="914400" rtl="0" algn="l">
              <a:lnSpc>
                <a:spcPct val="115000"/>
              </a:lnSpc>
              <a:spcBef>
                <a:spcPts val="0"/>
              </a:spcBef>
              <a:spcAft>
                <a:spcPts val="0"/>
              </a:spcAft>
              <a:buClr>
                <a:schemeClr val="dk1"/>
              </a:buClr>
              <a:buSzPts val="1200"/>
              <a:buChar char="○"/>
            </a:pPr>
            <a:r>
              <a:rPr lang="en" sz="1200">
                <a:solidFill>
                  <a:schemeClr val="dk1"/>
                </a:solidFill>
              </a:rPr>
              <a:t>Learning as we’re using it</a:t>
            </a:r>
            <a:endParaRPr sz="1200">
              <a:solidFill>
                <a:schemeClr val="dk1"/>
              </a:solidFill>
            </a:endParaRPr>
          </a:p>
          <a:p>
            <a:pPr indent="-304800" lvl="1" marL="914400" rtl="0" algn="l">
              <a:lnSpc>
                <a:spcPct val="115000"/>
              </a:lnSpc>
              <a:spcBef>
                <a:spcPts val="0"/>
              </a:spcBef>
              <a:spcAft>
                <a:spcPts val="0"/>
              </a:spcAft>
              <a:buClr>
                <a:schemeClr val="dk1"/>
              </a:buClr>
              <a:buSzPts val="1200"/>
              <a:buChar char="○"/>
            </a:pPr>
            <a:r>
              <a:rPr lang="en" sz="1200">
                <a:solidFill>
                  <a:schemeClr val="dk1"/>
                </a:solidFill>
              </a:rPr>
              <a:t>Learning along with all of the faculty across the UMaine system</a:t>
            </a:r>
            <a:endParaRPr sz="1200">
              <a:solidFill>
                <a:schemeClr val="dk1"/>
              </a:solidFill>
            </a:endParaRPr>
          </a:p>
          <a:p>
            <a:pPr indent="-304800" lvl="1" marL="914400" rtl="0" algn="l">
              <a:lnSpc>
                <a:spcPct val="115000"/>
              </a:lnSpc>
              <a:spcBef>
                <a:spcPts val="0"/>
              </a:spcBef>
              <a:spcAft>
                <a:spcPts val="0"/>
              </a:spcAft>
              <a:buClr>
                <a:schemeClr val="dk1"/>
              </a:buClr>
              <a:buSzPts val="1200"/>
              <a:buChar char="○"/>
            </a:pPr>
            <a:r>
              <a:rPr lang="en" sz="1200">
                <a:solidFill>
                  <a:schemeClr val="dk1"/>
                </a:solidFill>
              </a:rPr>
              <a:t>As Megan noted, Support from CTEL and from each other</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 sz="1200">
                <a:solidFill>
                  <a:schemeClr val="dk1"/>
                </a:solidFill>
              </a:rPr>
              <a:t>Accessibility</a:t>
            </a:r>
            <a:endParaRPr sz="1200">
              <a:solidFill>
                <a:schemeClr val="dk1"/>
              </a:solidFill>
            </a:endParaRPr>
          </a:p>
          <a:p>
            <a:pPr indent="-304800" lvl="1" marL="914400" rtl="0" algn="l">
              <a:lnSpc>
                <a:spcPct val="115000"/>
              </a:lnSpc>
              <a:spcBef>
                <a:spcPts val="0"/>
              </a:spcBef>
              <a:spcAft>
                <a:spcPts val="0"/>
              </a:spcAft>
              <a:buClr>
                <a:schemeClr val="dk1"/>
              </a:buClr>
              <a:buSzPts val="1200"/>
              <a:buChar char="○"/>
            </a:pPr>
            <a:r>
              <a:rPr lang="en" sz="1200">
                <a:solidFill>
                  <a:schemeClr val="dk1"/>
                </a:solidFill>
              </a:rPr>
              <a:t>Did not want to neglect, in the midst of other considerations</a:t>
            </a:r>
            <a:endParaRPr sz="1200">
              <a:solidFill>
                <a:schemeClr val="dk1"/>
              </a:solidFill>
            </a:endParaRPr>
          </a:p>
          <a:p>
            <a:pPr indent="-304800" lvl="1" marL="914400" rtl="0" algn="l">
              <a:lnSpc>
                <a:spcPct val="115000"/>
              </a:lnSpc>
              <a:spcBef>
                <a:spcPts val="0"/>
              </a:spcBef>
              <a:spcAft>
                <a:spcPts val="0"/>
              </a:spcAft>
              <a:buClr>
                <a:schemeClr val="dk1"/>
              </a:buClr>
              <a:buSzPts val="1200"/>
              <a:buChar char="○"/>
            </a:pPr>
            <a:r>
              <a:rPr lang="en" sz="1200">
                <a:solidFill>
                  <a:schemeClr val="dk1"/>
                </a:solidFill>
              </a:rPr>
              <a:t>Editing captions a common issue: Kaltura (video hosting) slow to generate them</a:t>
            </a:r>
            <a:endParaRPr sz="1200">
              <a:solidFill>
                <a:schemeClr val="dk1"/>
              </a:solidFill>
            </a:endParaRPr>
          </a:p>
          <a:p>
            <a:pPr indent="-304800" lvl="1" marL="914400" rtl="0" algn="l">
              <a:lnSpc>
                <a:spcPct val="115000"/>
              </a:lnSpc>
              <a:spcBef>
                <a:spcPts val="0"/>
              </a:spcBef>
              <a:spcAft>
                <a:spcPts val="0"/>
              </a:spcAft>
              <a:buClr>
                <a:schemeClr val="dk1"/>
              </a:buClr>
              <a:buSzPts val="1200"/>
              <a:buChar char="○"/>
            </a:pPr>
            <a:r>
              <a:rPr lang="en" sz="1200">
                <a:solidFill>
                  <a:schemeClr val="dk1"/>
                </a:solidFill>
              </a:rPr>
              <a:t>Particularly challenging for some content</a:t>
            </a:r>
            <a:endParaRPr sz="12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a3cc8fc1bb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a3cc8fc1bb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dk1"/>
              </a:buClr>
              <a:buSzPts val="1200"/>
              <a:buChar char="●"/>
            </a:pPr>
            <a:r>
              <a:rPr lang="en" sz="1200">
                <a:solidFill>
                  <a:schemeClr val="dk1"/>
                </a:solidFill>
              </a:rPr>
              <a:t>Example of my intended infographic (Alt text a nightmare)</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 sz="1200">
                <a:solidFill>
                  <a:schemeClr val="dk1"/>
                </a:solidFill>
              </a:rPr>
              <a:t>Support from CTEL to improve it</a:t>
            </a:r>
            <a:endParaRPr sz="12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a3caaba465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a3caaba465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914400" rtl="0" algn="l">
              <a:lnSpc>
                <a:spcPct val="115000"/>
              </a:lnSpc>
              <a:spcBef>
                <a:spcPts val="0"/>
              </a:spcBef>
              <a:spcAft>
                <a:spcPts val="0"/>
              </a:spcAft>
              <a:buNone/>
            </a:pPr>
            <a:r>
              <a:rPr lang="en" sz="1200">
                <a:solidFill>
                  <a:schemeClr val="dk1"/>
                </a:solidFill>
              </a:rPr>
              <a:t>My more accessible alternative (Headings and plainer text better for screen readers)</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a3cc8fc1bb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a3cc8fc1bb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dk1"/>
              </a:buClr>
              <a:buSzPts val="1200"/>
              <a:buChar char="●"/>
            </a:pPr>
            <a:r>
              <a:rPr lang="en" sz="1200">
                <a:solidFill>
                  <a:schemeClr val="dk1"/>
                </a:solidFill>
              </a:rPr>
              <a:t>Collaborative effort overall</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 sz="1200">
                <a:solidFill>
                  <a:schemeClr val="dk1"/>
                </a:solidFill>
              </a:rPr>
              <a:t>Getting together already a challenge pre-COVID due to 3 campuses</a:t>
            </a:r>
            <a:endParaRPr sz="1200">
              <a:solidFill>
                <a:schemeClr val="dk1"/>
              </a:solidFill>
            </a:endParaRPr>
          </a:p>
          <a:p>
            <a:pPr indent="-304800" lvl="1" marL="914400" rtl="0" algn="l">
              <a:lnSpc>
                <a:spcPct val="115000"/>
              </a:lnSpc>
              <a:spcBef>
                <a:spcPts val="0"/>
              </a:spcBef>
              <a:spcAft>
                <a:spcPts val="0"/>
              </a:spcAft>
              <a:buClr>
                <a:schemeClr val="dk1"/>
              </a:buClr>
              <a:buSzPts val="1200"/>
              <a:buChar char="○"/>
            </a:pPr>
            <a:r>
              <a:rPr lang="en" sz="1200">
                <a:solidFill>
                  <a:schemeClr val="dk1"/>
                </a:solidFill>
              </a:rPr>
              <a:t>Gorham (residential campus)--roughly 11 miles from Portland</a:t>
            </a:r>
            <a:endParaRPr sz="1200">
              <a:solidFill>
                <a:schemeClr val="dk1"/>
              </a:solidFill>
            </a:endParaRPr>
          </a:p>
          <a:p>
            <a:pPr indent="-304800" lvl="1" marL="914400" rtl="0" algn="l">
              <a:lnSpc>
                <a:spcPct val="115000"/>
              </a:lnSpc>
              <a:spcBef>
                <a:spcPts val="0"/>
              </a:spcBef>
              <a:spcAft>
                <a:spcPts val="0"/>
              </a:spcAft>
              <a:buClr>
                <a:schemeClr val="dk1"/>
              </a:buClr>
              <a:buSzPts val="1200"/>
              <a:buChar char="○"/>
            </a:pPr>
            <a:r>
              <a:rPr lang="en" sz="1200">
                <a:solidFill>
                  <a:schemeClr val="dk1"/>
                </a:solidFill>
              </a:rPr>
              <a:t>Portland (largest campus)</a:t>
            </a:r>
            <a:endParaRPr sz="1200">
              <a:solidFill>
                <a:schemeClr val="dk1"/>
              </a:solidFill>
            </a:endParaRPr>
          </a:p>
          <a:p>
            <a:pPr indent="-304800" lvl="1" marL="914400" rtl="0" algn="l">
              <a:lnSpc>
                <a:spcPct val="115000"/>
              </a:lnSpc>
              <a:spcBef>
                <a:spcPts val="0"/>
              </a:spcBef>
              <a:spcAft>
                <a:spcPts val="0"/>
              </a:spcAft>
              <a:buClr>
                <a:schemeClr val="dk1"/>
              </a:buClr>
              <a:buSzPts val="1200"/>
              <a:buChar char="○"/>
            </a:pPr>
            <a:r>
              <a:rPr lang="en" sz="1200">
                <a:solidFill>
                  <a:schemeClr val="dk1"/>
                </a:solidFill>
              </a:rPr>
              <a:t>Lewiston (satellite campus)--roughly 35 miles from Portland</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 sz="1200">
                <a:solidFill>
                  <a:schemeClr val="dk1"/>
                </a:solidFill>
              </a:rPr>
              <a:t>All working remotely, needed collaboration tools</a:t>
            </a:r>
            <a:endParaRPr sz="12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a3cc8fc1bb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a3cc8fc1bb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dk1"/>
              </a:buClr>
              <a:buSzPts val="1200"/>
              <a:buChar char="●"/>
            </a:pPr>
            <a:r>
              <a:rPr lang="en" sz="1200">
                <a:solidFill>
                  <a:schemeClr val="dk1"/>
                </a:solidFill>
              </a:rPr>
              <a:t>Had used pre-COVID (UMaine system using Google suite), but worth mentioning for this project too</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 sz="1200">
                <a:solidFill>
                  <a:schemeClr val="dk1"/>
                </a:solidFill>
              </a:rPr>
              <a:t>Portion of our spreadsheet</a:t>
            </a:r>
            <a:endParaRPr sz="12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9e7dfd6cca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9e7dfd6cca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9d64eb4f6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9d64eb4f6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dk1"/>
              </a:buClr>
              <a:buSzPts val="1200"/>
              <a:buChar char="●"/>
            </a:pPr>
            <a:r>
              <a:rPr lang="en" sz="1200">
                <a:solidFill>
                  <a:schemeClr val="dk1"/>
                </a:solidFill>
              </a:rPr>
              <a:t>Also obvious, but important</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 sz="1200">
                <a:solidFill>
                  <a:schemeClr val="dk1"/>
                </a:solidFill>
              </a:rPr>
              <a:t>Had used pre-COVID (traveling for meetings sometimes impractical), but more extensively since</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 sz="1200">
                <a:solidFill>
                  <a:schemeClr val="dk1"/>
                </a:solidFill>
              </a:rPr>
              <a:t>Discussed the modules at dept. Meetings</a:t>
            </a:r>
            <a:endParaRPr sz="1200">
              <a:solidFill>
                <a:schemeClr val="dk1"/>
              </a:solidFill>
            </a:endParaRPr>
          </a:p>
          <a:p>
            <a:pPr indent="-304800" lvl="0" marL="457200" rtl="0" algn="l">
              <a:lnSpc>
                <a:spcPct val="115000"/>
              </a:lnSpc>
              <a:spcBef>
                <a:spcPts val="0"/>
              </a:spcBef>
              <a:spcAft>
                <a:spcPts val="0"/>
              </a:spcAft>
              <a:buClr>
                <a:schemeClr val="dk1"/>
              </a:buClr>
              <a:buSzPts val="1200"/>
              <a:buChar char="●"/>
            </a:pPr>
            <a:r>
              <a:rPr lang="en" sz="1200">
                <a:solidFill>
                  <a:schemeClr val="dk1"/>
                </a:solidFill>
              </a:rPr>
              <a:t>Social element increasingly important (Example of shared whiteboard)</a:t>
            </a:r>
            <a:endParaRPr sz="12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a3caaba46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a3caaba46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Collaborative workspace where people can share messages, links, documents, etc.</a:t>
            </a:r>
            <a:endParaRPr/>
          </a:p>
          <a:p>
            <a:pPr indent="-298450" lvl="0" marL="457200" rtl="0" algn="l">
              <a:spcBef>
                <a:spcPts val="0"/>
              </a:spcBef>
              <a:spcAft>
                <a:spcPts val="0"/>
              </a:spcAft>
              <a:buSzPts val="1100"/>
              <a:buChar char="●"/>
            </a:pPr>
            <a:r>
              <a:rPr lang="en"/>
              <a:t>Implemented due to COVID </a:t>
            </a:r>
            <a:endParaRPr/>
          </a:p>
          <a:p>
            <a:pPr indent="-298450" lvl="0" marL="457200" rtl="0" algn="l">
              <a:spcBef>
                <a:spcPts val="0"/>
              </a:spcBef>
              <a:spcAft>
                <a:spcPts val="0"/>
              </a:spcAft>
              <a:buSzPts val="1100"/>
              <a:buChar char="●"/>
            </a:pPr>
            <a:r>
              <a:rPr lang="en"/>
              <a:t>Social aspect (profile picture and emoji response)</a:t>
            </a:r>
            <a:endParaRPr/>
          </a:p>
          <a:p>
            <a:pPr indent="-298450" lvl="0" marL="457200" rtl="0" algn="l">
              <a:spcBef>
                <a:spcPts val="0"/>
              </a:spcBef>
              <a:spcAft>
                <a:spcPts val="0"/>
              </a:spcAft>
              <a:buSzPts val="1100"/>
              <a:buChar char="●"/>
            </a:pPr>
            <a:r>
              <a:rPr lang="en"/>
              <a:t>Useful for quick troubleshooting, not clogging email inboxes (Example of post concerning faculty previewing the module </a:t>
            </a:r>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a1f5ddc7c7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a1f5ddc7c7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Having a majority remote campus, and a preoccupied faculty,  posed issues with promoting the new Modules and getting the word out.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We promoted the modules to the faculty:</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mass emails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one on one conversations</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Over the summer</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At start of Semester</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4" name="Google Shape;264;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mass emails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Over the summer,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designed to keep the library in their thoughts,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we hinted at the coming Bright Space modules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By August completed Modules (9)  - Ready to share</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BS sharing a bit tricky.</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Created Course</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	-CTEL helped us create an Auto enroll function for the course in BS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		-Link</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		-Allow fac to see content before requesting it in their course(s)</a:t>
            </a:r>
            <a:endParaRPr>
              <a:solidFill>
                <a:schemeClr val="dk1"/>
              </a:solidFil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9" name="Google Shape;26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Email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Overall purpose of modules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How they could be used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Summary of each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Repeated in Announcement in Course</a:t>
            </a:r>
            <a:endParaRPr>
              <a:solidFill>
                <a:schemeClr val="dk1"/>
              </a:solidFil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6" name="Google Shape;27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What Faculty would see once they clicked the link, except that “</a:t>
            </a:r>
            <a:r>
              <a:rPr lang="en"/>
              <a:t>Already</a:t>
            </a:r>
            <a:r>
              <a:rPr lang="en"/>
              <a:t> enrolled” would be “Enroll”</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1" name="Google Shape;28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What they saw once they were in. Note how we </a:t>
            </a:r>
            <a:r>
              <a:rPr lang="en"/>
              <a:t>reiterate</a:t>
            </a:r>
            <a:r>
              <a:rPr lang="en"/>
              <a:t> the message about what each module did in the </a:t>
            </a:r>
            <a:r>
              <a:rPr lang="en"/>
              <a:t>announcements</a:t>
            </a:r>
            <a:r>
              <a:rPr lang="en"/>
              <a:t>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a575a6c618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a575a6c61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Our most important form of outreach</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one on one conversations we had with faculty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leading up to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After the start of semester.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Faculty had lots of questions about library in COVID</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Emails and Zoom mention how coming modules might help.</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Once the semester started</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 requests for teaching, librarians were able to:</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 offer option of one of the modules as: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 lead up to the instruction session,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as a post session work through,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OR as a way to replace a session in a asynchronous class,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-Several faculty who had never used our services were willing to import a Module.</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a575a6c618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1" name="Google Shape;291;ga575a6c618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Gave librarians a short hand to create tailored mod for a specific class.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In all of our communications: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emphasize that including these modules were incredibly easy</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required no effort on the part of the faculty member</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Anything that did require effort we spelled out: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How to guide to add librarians as an “Instructor” in the course</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We presented the modules to them on a silver platter.</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9e7dfd6cca_1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9e7dfd6cca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Modules are still being used and surveyed for student experience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a1f5ddc7c7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a1f5ddc7c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We, like all librarians,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struggle with getting into the classroom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once there,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having enough time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get everyone on the same page with basic library skills.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We never seem to be able to have time for some of the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knowledge practices and frames.</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a3cf505222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a3cf505222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Current data and statistics available directly from our course through the LMS show:</a:t>
            </a:r>
            <a:endParaRPr sz="1200">
              <a:solidFill>
                <a:schemeClr val="dk1"/>
              </a:solidFill>
              <a:latin typeface="Calibri"/>
              <a:ea typeface="Calibri"/>
              <a:cs typeface="Calibri"/>
              <a:sym typeface="Calibri"/>
            </a:endParaRPr>
          </a:p>
          <a:p>
            <a:pPr indent="-304800" lvl="1" marL="9144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68 total users</a:t>
            </a:r>
            <a:endParaRPr sz="1200">
              <a:solidFill>
                <a:schemeClr val="dk1"/>
              </a:solidFill>
              <a:latin typeface="Calibri"/>
              <a:ea typeface="Calibri"/>
              <a:cs typeface="Calibri"/>
              <a:sym typeface="Calibri"/>
            </a:endParaRPr>
          </a:p>
          <a:p>
            <a:pPr indent="-304800" lvl="1" marL="9144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29 who have directly accessed (“dug into”) the content</a:t>
            </a:r>
            <a:endParaRPr sz="1200">
              <a:solidFill>
                <a:schemeClr val="dk1"/>
              </a:solidFill>
              <a:latin typeface="Calibri"/>
              <a:ea typeface="Calibri"/>
              <a:cs typeface="Calibri"/>
              <a:sym typeface="Calibri"/>
            </a:endParaRPr>
          </a:p>
          <a:p>
            <a:pPr indent="-304800" lvl="1" marL="9144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The top module was accessed 15 times </a:t>
            </a:r>
            <a:endParaRPr sz="1200">
              <a:solidFill>
                <a:schemeClr val="dk1"/>
              </a:solidFill>
              <a:latin typeface="Calibri"/>
              <a:ea typeface="Calibri"/>
              <a:cs typeface="Calibri"/>
              <a:sym typeface="Calibri"/>
            </a:endParaRPr>
          </a:p>
          <a:p>
            <a:pPr indent="-304800" lvl="1" marL="9144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Second most accessed module was one point behind: 14 times</a:t>
            </a:r>
            <a:endParaRPr sz="1200">
              <a:solidFill>
                <a:schemeClr val="dk1"/>
              </a:solidFill>
              <a:latin typeface="Calibri"/>
              <a:ea typeface="Calibri"/>
              <a:cs typeface="Calibri"/>
              <a:sym typeface="Calibri"/>
            </a:endParaRPr>
          </a:p>
          <a:p>
            <a:pPr indent="-304800" lvl="0" marL="4572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Once these modules leave our course, we cannot retrieve stats or data about their usage - which requires us to depend on faculty for the feedback about how much they are used within their own courses</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a40677dff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a40677dff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As Megan mentioned, there are many instances wherein a faculty member who has never had a librarian visit their class for instruction has integrated one or more library modules in their Brightspace course.</a:t>
            </a:r>
            <a:endParaRPr sz="1200">
              <a:solidFill>
                <a:schemeClr val="dk1"/>
              </a:solidFill>
              <a:latin typeface="Calibri"/>
              <a:ea typeface="Calibri"/>
              <a:cs typeface="Calibri"/>
              <a:sym typeface="Calibri"/>
            </a:endParaRPr>
          </a:p>
          <a:p>
            <a:pPr indent="-304800" lvl="0" marL="4572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Additionally, we have received some verbal and written direct feedback from faculty members, although most of it has been received through conversation</a:t>
            </a:r>
            <a:endParaRPr sz="1200">
              <a:solidFill>
                <a:schemeClr val="dk1"/>
              </a:solidFill>
              <a:latin typeface="Calibri"/>
              <a:ea typeface="Calibri"/>
              <a:cs typeface="Calibri"/>
              <a:sym typeface="Calibri"/>
            </a:endParaRPr>
          </a:p>
          <a:p>
            <a:pPr indent="-304800" lvl="1" marL="9144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some of faculty have taken a module and dragged them into their own weekly course modules so they flow better in the class </a:t>
            </a:r>
            <a:endParaRPr sz="1200">
              <a:solidFill>
                <a:schemeClr val="dk1"/>
              </a:solidFill>
              <a:latin typeface="Calibri"/>
              <a:ea typeface="Calibri"/>
              <a:cs typeface="Calibri"/>
              <a:sym typeface="Calibri"/>
            </a:endParaRPr>
          </a:p>
          <a:p>
            <a:pPr indent="-304800" lvl="1" marL="9144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Faculty appreciate being able to drop the modules into their courses at will and organize them within their course content as they see fit</a:t>
            </a:r>
            <a:endParaRPr sz="1200">
              <a:solidFill>
                <a:schemeClr val="dk1"/>
              </a:solidFill>
              <a:latin typeface="Calibri"/>
              <a:ea typeface="Calibri"/>
              <a:cs typeface="Calibri"/>
              <a:sym typeface="Calibri"/>
            </a:endParaRPr>
          </a:p>
          <a:p>
            <a:pPr indent="-304800" lvl="1" marL="9144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Also like having the modules shared either before or after a zoom session with a reference librarian</a:t>
            </a:r>
            <a:endParaRPr sz="1200">
              <a:solidFill>
                <a:schemeClr val="dk1"/>
              </a:solidFill>
              <a:latin typeface="Calibri"/>
              <a:ea typeface="Calibri"/>
              <a:cs typeface="Calibri"/>
              <a:sym typeface="Calibri"/>
            </a:endParaRPr>
          </a:p>
          <a:p>
            <a:pPr indent="-304800" lvl="1" marL="9144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Others have taken content (ie. individual resources like documents) and worked them into their courses</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3" name="Google Shape;333;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SzPts val="1100"/>
              <a:buChar char="●"/>
            </a:pPr>
            <a:r>
              <a:rPr lang="en"/>
              <a:t>Example of how the library modules appear when directly embedded into an instructors course and their own weekly modules</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a467bbd48f_2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a467bbd48f_2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Intend to pursue a more direct, personalized method of receiving student feedback through the usage of a Google Form or other type of survey (perhaps located within the module itself) once things have settled for our student population.</a:t>
            </a:r>
            <a:endParaRPr sz="1200">
              <a:solidFill>
                <a:schemeClr val="dk1"/>
              </a:solidFill>
              <a:latin typeface="Calibri"/>
              <a:ea typeface="Calibri"/>
              <a:cs typeface="Calibri"/>
              <a:sym typeface="Calibri"/>
            </a:endParaRPr>
          </a:p>
          <a:p>
            <a:pPr indent="-304800" lvl="0" marL="4572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Our job is not done!</a:t>
            </a:r>
            <a:endParaRPr sz="1200">
              <a:solidFill>
                <a:schemeClr val="dk1"/>
              </a:solidFill>
              <a:latin typeface="Calibri"/>
              <a:ea typeface="Calibri"/>
              <a:cs typeface="Calibri"/>
              <a:sym typeface="Calibri"/>
            </a:endParaRPr>
          </a:p>
          <a:p>
            <a:pPr indent="-304800" lvl="1" marL="9144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These modules will require routine maintenance on our part, in order to keep such modules like the library website tour up to date.</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a575a6c238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a575a6c238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 name="Google Shape;8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In Fall 2019 our faculty were told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course management system </a:t>
            </a:r>
            <a:endParaRPr>
              <a:solidFill>
                <a:schemeClr val="dk1"/>
              </a:solidFill>
            </a:endParaRPr>
          </a:p>
          <a:p>
            <a:pPr indent="457200" lvl="0" marL="0" rtl="0" algn="l">
              <a:lnSpc>
                <a:spcPct val="115000"/>
              </a:lnSpc>
              <a:spcBef>
                <a:spcPts val="0"/>
              </a:spcBef>
              <a:spcAft>
                <a:spcPts val="0"/>
              </a:spcAft>
              <a:buClr>
                <a:schemeClr val="dk1"/>
              </a:buClr>
              <a:buSzPts val="1100"/>
              <a:buFont typeface="Arial"/>
              <a:buNone/>
            </a:pPr>
            <a:r>
              <a:rPr lang="en">
                <a:solidFill>
                  <a:schemeClr val="dk1"/>
                </a:solidFill>
              </a:rPr>
              <a:t>BlackBoard to Brightspace in Fall 2020.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Our librarians saw this moment of change as a perfect way to engage with faculty in a new way.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9ea36934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9ea36934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Our team of 7 Librarians across two campuses had planned:</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creating a suit of 6 professionally produced videos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purchasing Articulate, a video creation platform.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Using the Professional videos as a starting point we planned to use Articulate to create Courses to further flesh out the videos.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videos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focused on the research process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scripted by the librarians.</a:t>
            </a:r>
            <a:endParaRPr>
              <a:solidFill>
                <a:schemeClr val="dk1"/>
              </a:solidFill>
            </a:endParaRPr>
          </a:p>
          <a:p>
            <a:pPr indent="0" lvl="0" marL="45720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We applied for a USM </a:t>
            </a:r>
            <a:r>
              <a:rPr lang="en" sz="1150">
                <a:solidFill>
                  <a:srgbClr val="1D1C1D"/>
                </a:solidFill>
              </a:rPr>
              <a:t>Provost's Pillar Grant: Aims to funt intiatince</a:t>
            </a:r>
            <a:endParaRPr sz="1150">
              <a:solidFill>
                <a:srgbClr val="1D1C1D"/>
              </a:solidFill>
            </a:endParaRPr>
          </a:p>
          <a:p>
            <a:pPr indent="-301625" lvl="0" marL="457200" rtl="0" algn="l">
              <a:lnSpc>
                <a:spcPct val="115000"/>
              </a:lnSpc>
              <a:spcBef>
                <a:spcPts val="0"/>
              </a:spcBef>
              <a:spcAft>
                <a:spcPts val="0"/>
              </a:spcAft>
              <a:buClr>
                <a:srgbClr val="1D1C1D"/>
              </a:buClr>
              <a:buSzPts val="1150"/>
              <a:buChar char="●"/>
            </a:pPr>
            <a:r>
              <a:rPr lang="en" sz="1150">
                <a:solidFill>
                  <a:srgbClr val="1D1C1D"/>
                </a:solidFill>
              </a:rPr>
              <a:t>demonstrate support for one or more of USMs four academic pillars, </a:t>
            </a:r>
            <a:endParaRPr sz="1150">
              <a:solidFill>
                <a:srgbClr val="1D1C1D"/>
              </a:solidFill>
            </a:endParaRPr>
          </a:p>
          <a:p>
            <a:pPr indent="-301625" lvl="0" marL="457200" rtl="0" algn="l">
              <a:lnSpc>
                <a:spcPct val="115000"/>
              </a:lnSpc>
              <a:spcBef>
                <a:spcPts val="0"/>
              </a:spcBef>
              <a:spcAft>
                <a:spcPts val="0"/>
              </a:spcAft>
              <a:buClr>
                <a:srgbClr val="1D1C1D"/>
              </a:buClr>
              <a:buSzPts val="1150"/>
              <a:buChar char="●"/>
            </a:pPr>
            <a:r>
              <a:rPr lang="en" sz="1150">
                <a:solidFill>
                  <a:srgbClr val="1D1C1D"/>
                </a:solidFill>
              </a:rPr>
              <a:t>can sustain itself after being funded, </a:t>
            </a:r>
            <a:endParaRPr sz="1150">
              <a:solidFill>
                <a:srgbClr val="1D1C1D"/>
              </a:solidFill>
            </a:endParaRPr>
          </a:p>
          <a:p>
            <a:pPr indent="-301625" lvl="0" marL="457200" rtl="0" algn="l">
              <a:lnSpc>
                <a:spcPct val="115000"/>
              </a:lnSpc>
              <a:spcBef>
                <a:spcPts val="0"/>
              </a:spcBef>
              <a:spcAft>
                <a:spcPts val="0"/>
              </a:spcAft>
              <a:buClr>
                <a:srgbClr val="1D1C1D"/>
              </a:buClr>
              <a:buSzPts val="1150"/>
              <a:buChar char="●"/>
            </a:pPr>
            <a:r>
              <a:rPr lang="en" sz="1150">
                <a:solidFill>
                  <a:srgbClr val="1D1C1D"/>
                </a:solidFill>
              </a:rPr>
              <a:t>and has a direct  impact on students.</a:t>
            </a:r>
            <a:endParaRPr sz="1150">
              <a:solidFill>
                <a:srgbClr val="1D1C1D"/>
              </a:solidFill>
            </a:endParaRPr>
          </a:p>
          <a:p>
            <a:pPr indent="0" lvl="0" marL="0" rtl="0" algn="l">
              <a:lnSpc>
                <a:spcPct val="115000"/>
              </a:lnSpc>
              <a:spcBef>
                <a:spcPts val="0"/>
              </a:spcBef>
              <a:spcAft>
                <a:spcPts val="0"/>
              </a:spcAft>
              <a:buClr>
                <a:schemeClr val="dk1"/>
              </a:buClr>
              <a:buSzPts val="1100"/>
              <a:buFont typeface="Arial"/>
              <a:buNone/>
            </a:pPr>
            <a:r>
              <a:t/>
            </a:r>
            <a:endParaRPr sz="1150">
              <a:solidFill>
                <a:srgbClr val="1D1C1D"/>
              </a:solidFill>
            </a:endParaRPr>
          </a:p>
          <a:p>
            <a:pPr indent="0" lvl="0" marL="0" rtl="0" algn="l">
              <a:lnSpc>
                <a:spcPct val="115000"/>
              </a:lnSpc>
              <a:spcBef>
                <a:spcPts val="0"/>
              </a:spcBef>
              <a:spcAft>
                <a:spcPts val="0"/>
              </a:spcAft>
              <a:buClr>
                <a:schemeClr val="dk1"/>
              </a:buClr>
              <a:buSzPts val="1100"/>
              <a:buFont typeface="Arial"/>
              <a:buNone/>
            </a:pPr>
            <a:r>
              <a:rPr lang="en" sz="1150">
                <a:solidFill>
                  <a:srgbClr val="1D1C1D"/>
                </a:solidFill>
              </a:rPr>
              <a:t>shy of $15,000 </a:t>
            </a:r>
            <a:endParaRPr sz="1150">
              <a:solidFill>
                <a:srgbClr val="1D1C1D"/>
              </a:solidFill>
            </a:endParaRPr>
          </a:p>
          <a:p>
            <a:pPr indent="-301625" lvl="0" marL="457200" rtl="0" algn="l">
              <a:lnSpc>
                <a:spcPct val="115000"/>
              </a:lnSpc>
              <a:spcBef>
                <a:spcPts val="0"/>
              </a:spcBef>
              <a:spcAft>
                <a:spcPts val="0"/>
              </a:spcAft>
              <a:buClr>
                <a:srgbClr val="1D1C1D"/>
              </a:buClr>
              <a:buSzPts val="1150"/>
              <a:buChar char="●"/>
            </a:pPr>
            <a:r>
              <a:rPr lang="en" sz="1150">
                <a:solidFill>
                  <a:srgbClr val="1D1C1D"/>
                </a:solidFill>
              </a:rPr>
              <a:t>video creation by an outside company</a:t>
            </a:r>
            <a:endParaRPr sz="1150">
              <a:solidFill>
                <a:srgbClr val="1D1C1D"/>
              </a:solidFill>
            </a:endParaRPr>
          </a:p>
          <a:p>
            <a:pPr indent="-301625" lvl="0" marL="457200" rtl="0" algn="l">
              <a:lnSpc>
                <a:spcPct val="115000"/>
              </a:lnSpc>
              <a:spcBef>
                <a:spcPts val="0"/>
              </a:spcBef>
              <a:spcAft>
                <a:spcPts val="0"/>
              </a:spcAft>
              <a:buClr>
                <a:srgbClr val="1D1C1D"/>
              </a:buClr>
              <a:buSzPts val="1150"/>
              <a:buChar char="●"/>
            </a:pPr>
            <a:r>
              <a:rPr lang="en" sz="1150">
                <a:solidFill>
                  <a:srgbClr val="1D1C1D"/>
                </a:solidFill>
              </a:rPr>
              <a:t>Articulate for 3 years.</a:t>
            </a:r>
            <a:endParaRPr sz="1150">
              <a:solidFill>
                <a:srgbClr val="1D1C1D"/>
              </a:solidFill>
            </a:endParaRPr>
          </a:p>
          <a:p>
            <a:pPr indent="0" lvl="0" marL="0" rtl="0" algn="l">
              <a:lnSpc>
                <a:spcPct val="115000"/>
              </a:lnSpc>
              <a:spcBef>
                <a:spcPts val="0"/>
              </a:spcBef>
              <a:spcAft>
                <a:spcPts val="0"/>
              </a:spcAft>
              <a:buClr>
                <a:schemeClr val="dk1"/>
              </a:buClr>
              <a:buSzPts val="1100"/>
              <a:buFont typeface="Arial"/>
              <a:buNone/>
            </a:pPr>
            <a:r>
              <a:t/>
            </a:r>
            <a:endParaRPr sz="1150">
              <a:solidFill>
                <a:srgbClr val="1D1C1D"/>
              </a:solidFill>
              <a:highlight>
                <a:srgbClr val="F8F8F8"/>
              </a:highlight>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Just as we hired &amp; started working with the company Swallowtail to produce these videos  to begin this process, COVID hit.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a1f5ddc7c7_0_5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ga1f5ddc7c7_0_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When COVID came in March 2020 100% remote.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The transition was a rough one for a faculty body who had very little prior online teaching experience. (23%)</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By the end of the Spring semester our faculty were faced:</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realization that the majority of them would have to transition all of their Fall classes into BrightSpace, (unfamiliar with)</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learn how to teach online.</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Our Center for Technology Enhanced Learning (CTEL) stepped up to the challenge:</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workshops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short courses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 The librarians participated as learners AND teachers.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With the learning environment in a state of epic upheaval,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the librarians were able to use the state of constant change to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introduce faculty to one more new thing;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Library BrightSpace Modules,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required the faculty to do very little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and didn’t make them learn something new.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9e7dfd6cca_1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9e7dfd6cca_1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When it came to dividing up the content outside of the Swallowtail videos, we decided to break out the various parts of the Information Literacy process by student experience level.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a3cf50522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a3cf50522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Here is a list of the library’s Information Literacy Brightspace modules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a3cf505222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a3cf505222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And here are the modules categorized by student experience level</a:t>
            </a:r>
            <a:endParaRPr/>
          </a:p>
          <a:p>
            <a:pPr indent="-304800" lvl="0" marL="4572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We wanted these new Brightspace modules to complement and expand upon the professional videos from SwallowTail </a:t>
            </a:r>
            <a:endParaRPr sz="1200">
              <a:solidFill>
                <a:schemeClr val="dk1"/>
              </a:solidFill>
              <a:latin typeface="Calibri"/>
              <a:ea typeface="Calibri"/>
              <a:cs typeface="Calibri"/>
              <a:sym typeface="Calibri"/>
            </a:endParaRPr>
          </a:p>
          <a:p>
            <a:pPr indent="-304800" lvl="1" marL="9144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The Swallowtail videos were used as a focal point for many of the modules</a:t>
            </a:r>
            <a:endParaRPr sz="1200">
              <a:solidFill>
                <a:schemeClr val="dk1"/>
              </a:solidFill>
              <a:latin typeface="Calibri"/>
              <a:ea typeface="Calibri"/>
              <a:cs typeface="Calibri"/>
              <a:sym typeface="Calibri"/>
            </a:endParaRPr>
          </a:p>
          <a:p>
            <a:pPr indent="-304800" lvl="1" marL="914400" rtl="0" algn="l">
              <a:lnSpc>
                <a:spcPct val="115000"/>
              </a:lnSpc>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 Used the Brightspace modules to dig deeper into university specific nuances regarding the research process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4278300" y="2751163"/>
            <a:ext cx="587400" cy="0"/>
          </a:xfrm>
          <a:prstGeom prst="straightConnector1">
            <a:avLst/>
          </a:prstGeom>
          <a:noFill/>
          <a:ln cap="flat" cmpd="sng" w="76200">
            <a:solidFill>
              <a:schemeClr val="dk1"/>
            </a:solidFill>
            <a:prstDash val="solid"/>
            <a:round/>
            <a:headEnd len="sm" w="sm" type="none"/>
            <a:tailEnd len="sm" w="sm" type="none"/>
          </a:ln>
        </p:spPr>
      </p:cxnSp>
      <p:sp>
        <p:nvSpPr>
          <p:cNvPr id="11" name="Google Shape;11;p2"/>
          <p:cNvSpPr txBox="1"/>
          <p:nvPr>
            <p:ph type="ctrTitle"/>
          </p:nvPr>
        </p:nvSpPr>
        <p:spPr>
          <a:xfrm>
            <a:off x="311700" y="595975"/>
            <a:ext cx="8520600" cy="1957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400"/>
              <a:buNone/>
              <a:defRPr sz="5400"/>
            </a:lvl1pPr>
            <a:lvl2pPr lvl="1" algn="ctr">
              <a:lnSpc>
                <a:spcPct val="100000"/>
              </a:lnSpc>
              <a:spcBef>
                <a:spcPts val="0"/>
              </a:spcBef>
              <a:spcAft>
                <a:spcPts val="0"/>
              </a:spcAft>
              <a:buSzPts val="5400"/>
              <a:buNone/>
              <a:defRPr sz="5400"/>
            </a:lvl2pPr>
            <a:lvl3pPr lvl="2" algn="ctr">
              <a:lnSpc>
                <a:spcPct val="100000"/>
              </a:lnSpc>
              <a:spcBef>
                <a:spcPts val="0"/>
              </a:spcBef>
              <a:spcAft>
                <a:spcPts val="0"/>
              </a:spcAft>
              <a:buSzPts val="5400"/>
              <a:buNone/>
              <a:defRPr sz="5400"/>
            </a:lvl3pPr>
            <a:lvl4pPr lvl="3" algn="ctr">
              <a:lnSpc>
                <a:spcPct val="100000"/>
              </a:lnSpc>
              <a:spcBef>
                <a:spcPts val="0"/>
              </a:spcBef>
              <a:spcAft>
                <a:spcPts val="0"/>
              </a:spcAft>
              <a:buSzPts val="5400"/>
              <a:buNone/>
              <a:defRPr sz="5400"/>
            </a:lvl4pPr>
            <a:lvl5pPr lvl="4" algn="ctr">
              <a:lnSpc>
                <a:spcPct val="100000"/>
              </a:lnSpc>
              <a:spcBef>
                <a:spcPts val="0"/>
              </a:spcBef>
              <a:spcAft>
                <a:spcPts val="0"/>
              </a:spcAft>
              <a:buSzPts val="5400"/>
              <a:buNone/>
              <a:defRPr sz="5400"/>
            </a:lvl5pPr>
            <a:lvl6pPr lvl="5" algn="ctr">
              <a:lnSpc>
                <a:spcPct val="100000"/>
              </a:lnSpc>
              <a:spcBef>
                <a:spcPts val="0"/>
              </a:spcBef>
              <a:spcAft>
                <a:spcPts val="0"/>
              </a:spcAft>
              <a:buSzPts val="5400"/>
              <a:buNone/>
              <a:defRPr sz="5400"/>
            </a:lvl6pPr>
            <a:lvl7pPr lvl="6" algn="ctr">
              <a:lnSpc>
                <a:spcPct val="100000"/>
              </a:lnSpc>
              <a:spcBef>
                <a:spcPts val="0"/>
              </a:spcBef>
              <a:spcAft>
                <a:spcPts val="0"/>
              </a:spcAft>
              <a:buSzPts val="5400"/>
              <a:buNone/>
              <a:defRPr sz="5400"/>
            </a:lvl7pPr>
            <a:lvl8pPr lvl="7" algn="ctr">
              <a:lnSpc>
                <a:spcPct val="100000"/>
              </a:lnSpc>
              <a:spcBef>
                <a:spcPts val="0"/>
              </a:spcBef>
              <a:spcAft>
                <a:spcPts val="0"/>
              </a:spcAft>
              <a:buSzPts val="5400"/>
              <a:buNone/>
              <a:defRPr sz="5400"/>
            </a:lvl8pPr>
            <a:lvl9pPr lvl="8" algn="ctr">
              <a:lnSpc>
                <a:spcPct val="100000"/>
              </a:lnSpc>
              <a:spcBef>
                <a:spcPts val="0"/>
              </a:spcBef>
              <a:spcAft>
                <a:spcPts val="0"/>
              </a:spcAft>
              <a:buSzPts val="5400"/>
              <a:buNone/>
              <a:defRPr sz="5400"/>
            </a:lvl9pPr>
          </a:lstStyle>
          <a:p/>
        </p:txBody>
      </p:sp>
      <p:sp>
        <p:nvSpPr>
          <p:cNvPr id="12" name="Google Shape;12;p2"/>
          <p:cNvSpPr txBox="1"/>
          <p:nvPr>
            <p:ph idx="1" type="subTitle"/>
          </p:nvPr>
        </p:nvSpPr>
        <p:spPr>
          <a:xfrm>
            <a:off x="311700" y="3165823"/>
            <a:ext cx="8520600" cy="733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13" name="Google Shape;13;p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11"/>
          <p:cNvSpPr/>
          <p:nvPr/>
        </p:nvSpPr>
        <p:spPr>
          <a:xfrm>
            <a:off x="4572000" y="10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4" name="Google Shape;44;p11"/>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5" name="Google Shape;45;p11"/>
          <p:cNvSpPr txBox="1"/>
          <p:nvPr>
            <p:ph type="title"/>
          </p:nvPr>
        </p:nvSpPr>
        <p:spPr>
          <a:xfrm>
            <a:off x="265500" y="1375599"/>
            <a:ext cx="4045200" cy="1551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p:txBody>
      </p:sp>
      <p:sp>
        <p:nvSpPr>
          <p:cNvPr id="46" name="Google Shape;46;p11"/>
          <p:cNvSpPr txBox="1"/>
          <p:nvPr>
            <p:ph idx="1" type="subTitle"/>
          </p:nvPr>
        </p:nvSpPr>
        <p:spPr>
          <a:xfrm>
            <a:off x="265500" y="2981125"/>
            <a:ext cx="4045200" cy="1345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47" name="Google Shape;47;p11"/>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Clr>
                <a:schemeClr val="lt1"/>
              </a:buClr>
              <a:buSzPts val="1800"/>
              <a:buChar char="●"/>
              <a:defRPr>
                <a:solidFill>
                  <a:schemeClr val="lt1"/>
                </a:solidFill>
              </a:defRPr>
            </a:lvl1pPr>
            <a:lvl2pPr indent="-317500" lvl="1" marL="914400" algn="l">
              <a:lnSpc>
                <a:spcPct val="115000"/>
              </a:lnSpc>
              <a:spcBef>
                <a:spcPts val="1600"/>
              </a:spcBef>
              <a:spcAft>
                <a:spcPts val="0"/>
              </a:spcAft>
              <a:buClr>
                <a:schemeClr val="lt1"/>
              </a:buClr>
              <a:buSzPts val="1400"/>
              <a:buChar char="○"/>
              <a:defRPr>
                <a:solidFill>
                  <a:schemeClr val="lt1"/>
                </a:solidFill>
              </a:defRPr>
            </a:lvl2pPr>
            <a:lvl3pPr indent="-317500" lvl="2" marL="1371600" algn="l">
              <a:lnSpc>
                <a:spcPct val="115000"/>
              </a:lnSpc>
              <a:spcBef>
                <a:spcPts val="1600"/>
              </a:spcBef>
              <a:spcAft>
                <a:spcPts val="0"/>
              </a:spcAft>
              <a:buClr>
                <a:schemeClr val="lt1"/>
              </a:buClr>
              <a:buSzPts val="1400"/>
              <a:buChar char="■"/>
              <a:defRPr>
                <a:solidFill>
                  <a:schemeClr val="lt1"/>
                </a:solidFill>
              </a:defRPr>
            </a:lvl3pPr>
            <a:lvl4pPr indent="-317500" lvl="3" marL="1828800" algn="l">
              <a:lnSpc>
                <a:spcPct val="115000"/>
              </a:lnSpc>
              <a:spcBef>
                <a:spcPts val="1600"/>
              </a:spcBef>
              <a:spcAft>
                <a:spcPts val="0"/>
              </a:spcAft>
              <a:buClr>
                <a:schemeClr val="lt1"/>
              </a:buClr>
              <a:buSzPts val="1400"/>
              <a:buChar char="●"/>
              <a:defRPr>
                <a:solidFill>
                  <a:schemeClr val="lt1"/>
                </a:solidFill>
              </a:defRPr>
            </a:lvl4pPr>
            <a:lvl5pPr indent="-317500" lvl="4" marL="2286000" algn="l">
              <a:lnSpc>
                <a:spcPct val="115000"/>
              </a:lnSpc>
              <a:spcBef>
                <a:spcPts val="1600"/>
              </a:spcBef>
              <a:spcAft>
                <a:spcPts val="0"/>
              </a:spcAft>
              <a:buClr>
                <a:schemeClr val="lt1"/>
              </a:buClr>
              <a:buSzPts val="1400"/>
              <a:buChar char="○"/>
              <a:defRPr>
                <a:solidFill>
                  <a:schemeClr val="lt1"/>
                </a:solidFill>
              </a:defRPr>
            </a:lvl5pPr>
            <a:lvl6pPr indent="-317500" lvl="5" marL="2743200" algn="l">
              <a:lnSpc>
                <a:spcPct val="115000"/>
              </a:lnSpc>
              <a:spcBef>
                <a:spcPts val="1600"/>
              </a:spcBef>
              <a:spcAft>
                <a:spcPts val="0"/>
              </a:spcAft>
              <a:buClr>
                <a:schemeClr val="lt1"/>
              </a:buClr>
              <a:buSzPts val="1400"/>
              <a:buChar char="■"/>
              <a:defRPr>
                <a:solidFill>
                  <a:schemeClr val="lt1"/>
                </a:solidFill>
              </a:defRPr>
            </a:lvl6pPr>
            <a:lvl7pPr indent="-317500" lvl="6" marL="3200400" algn="l">
              <a:lnSpc>
                <a:spcPct val="115000"/>
              </a:lnSpc>
              <a:spcBef>
                <a:spcPts val="1600"/>
              </a:spcBef>
              <a:spcAft>
                <a:spcPts val="0"/>
              </a:spcAft>
              <a:buClr>
                <a:schemeClr val="lt1"/>
              </a:buClr>
              <a:buSzPts val="1400"/>
              <a:buChar char="●"/>
              <a:defRPr>
                <a:solidFill>
                  <a:schemeClr val="lt1"/>
                </a:solidFill>
              </a:defRPr>
            </a:lvl7pPr>
            <a:lvl8pPr indent="-317500" lvl="7" marL="3657600" algn="l">
              <a:lnSpc>
                <a:spcPct val="115000"/>
              </a:lnSpc>
              <a:spcBef>
                <a:spcPts val="1600"/>
              </a:spcBef>
              <a:spcAft>
                <a:spcPts val="0"/>
              </a:spcAft>
              <a:buClr>
                <a:schemeClr val="lt1"/>
              </a:buClr>
              <a:buSzPts val="1400"/>
              <a:buChar char="○"/>
              <a:defRPr>
                <a:solidFill>
                  <a:schemeClr val="lt1"/>
                </a:solidFill>
              </a:defRPr>
            </a:lvl8pPr>
            <a:lvl9pPr indent="-317500" lvl="8" marL="4114800" algn="l">
              <a:lnSpc>
                <a:spcPct val="115000"/>
              </a:lnSpc>
              <a:spcBef>
                <a:spcPts val="1600"/>
              </a:spcBef>
              <a:spcAft>
                <a:spcPts val="1600"/>
              </a:spcAft>
              <a:buClr>
                <a:schemeClr val="lt1"/>
              </a:buClr>
              <a:buSzPts val="1400"/>
              <a:buChar char="■"/>
              <a:defRPr>
                <a:solidFill>
                  <a:schemeClr val="lt1"/>
                </a:solidFill>
              </a:defRPr>
            </a:lvl9pPr>
          </a:lstStyle>
          <a:p/>
        </p:txBody>
      </p:sp>
      <p:sp>
        <p:nvSpPr>
          <p:cNvPr id="48" name="Google Shape;48;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9" name="Shape 49"/>
        <p:cNvGrpSpPr/>
        <p:nvPr/>
      </p:nvGrpSpPr>
      <p:grpSpPr>
        <a:xfrm>
          <a:off x="0" y="0"/>
          <a:ext cx="0" cy="0"/>
          <a:chOff x="0" y="0"/>
          <a:chExt cx="0" cy="0"/>
        </a:xfrm>
      </p:grpSpPr>
      <p:sp>
        <p:nvSpPr>
          <p:cNvPr id="50" name="Google Shape;50;p12"/>
          <p:cNvSpPr txBox="1"/>
          <p:nvPr>
            <p:ph idx="1" type="body"/>
          </p:nvPr>
        </p:nvSpPr>
        <p:spPr>
          <a:xfrm>
            <a:off x="319500" y="4233725"/>
            <a:ext cx="5998800" cy="5988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Clr>
                <a:schemeClr val="accent3"/>
              </a:buClr>
              <a:buSzPts val="1800"/>
              <a:buFont typeface="Alfa Slab One"/>
              <a:buNone/>
              <a:defRPr>
                <a:solidFill>
                  <a:schemeClr val="accent3"/>
                </a:solidFill>
                <a:latin typeface="Alfa Slab One"/>
                <a:ea typeface="Alfa Slab One"/>
                <a:cs typeface="Alfa Slab One"/>
                <a:sym typeface="Alfa Slab One"/>
              </a:defRPr>
            </a:lvl1pPr>
          </a:lstStyle>
          <a:p/>
        </p:txBody>
      </p:sp>
      <p:sp>
        <p:nvSpPr>
          <p:cNvPr id="51" name="Google Shape;51;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4" name="Shape 14"/>
        <p:cNvGrpSpPr/>
        <p:nvPr/>
      </p:nvGrpSpPr>
      <p:grpSpPr>
        <a:xfrm>
          <a:off x="0" y="0"/>
          <a:ext cx="0" cy="0"/>
          <a:chOff x="0" y="0"/>
          <a:chExt cx="0" cy="0"/>
        </a:xfrm>
      </p:grpSpPr>
      <p:sp>
        <p:nvSpPr>
          <p:cNvPr id="15" name="Google Shape;15;p3"/>
          <p:cNvSpPr txBox="1"/>
          <p:nvPr>
            <p:ph hasCustomPrompt="1" type="title"/>
          </p:nvPr>
        </p:nvSpPr>
        <p:spPr>
          <a:xfrm>
            <a:off x="311700" y="1167925"/>
            <a:ext cx="8520600" cy="1980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1"/>
              </a:buClr>
              <a:buSzPts val="11000"/>
              <a:buNone/>
              <a:defRPr sz="11000">
                <a:solidFill>
                  <a:schemeClr val="dk1"/>
                </a:solidFill>
              </a:defRPr>
            </a:lvl1pPr>
            <a:lvl2pPr lvl="1" algn="ctr">
              <a:lnSpc>
                <a:spcPct val="100000"/>
              </a:lnSpc>
              <a:spcBef>
                <a:spcPts val="0"/>
              </a:spcBef>
              <a:spcAft>
                <a:spcPts val="0"/>
              </a:spcAft>
              <a:buClr>
                <a:schemeClr val="dk1"/>
              </a:buClr>
              <a:buSzPts val="11000"/>
              <a:buNone/>
              <a:defRPr sz="11000">
                <a:solidFill>
                  <a:schemeClr val="dk1"/>
                </a:solidFill>
              </a:defRPr>
            </a:lvl2pPr>
            <a:lvl3pPr lvl="2" algn="ctr">
              <a:lnSpc>
                <a:spcPct val="100000"/>
              </a:lnSpc>
              <a:spcBef>
                <a:spcPts val="0"/>
              </a:spcBef>
              <a:spcAft>
                <a:spcPts val="0"/>
              </a:spcAft>
              <a:buClr>
                <a:schemeClr val="dk1"/>
              </a:buClr>
              <a:buSzPts val="11000"/>
              <a:buNone/>
              <a:defRPr sz="11000">
                <a:solidFill>
                  <a:schemeClr val="dk1"/>
                </a:solidFill>
              </a:defRPr>
            </a:lvl3pPr>
            <a:lvl4pPr lvl="3" algn="ctr">
              <a:lnSpc>
                <a:spcPct val="100000"/>
              </a:lnSpc>
              <a:spcBef>
                <a:spcPts val="0"/>
              </a:spcBef>
              <a:spcAft>
                <a:spcPts val="0"/>
              </a:spcAft>
              <a:buClr>
                <a:schemeClr val="dk1"/>
              </a:buClr>
              <a:buSzPts val="11000"/>
              <a:buNone/>
              <a:defRPr sz="11000">
                <a:solidFill>
                  <a:schemeClr val="dk1"/>
                </a:solidFill>
              </a:defRPr>
            </a:lvl4pPr>
            <a:lvl5pPr lvl="4" algn="ctr">
              <a:lnSpc>
                <a:spcPct val="100000"/>
              </a:lnSpc>
              <a:spcBef>
                <a:spcPts val="0"/>
              </a:spcBef>
              <a:spcAft>
                <a:spcPts val="0"/>
              </a:spcAft>
              <a:buClr>
                <a:schemeClr val="dk1"/>
              </a:buClr>
              <a:buSzPts val="11000"/>
              <a:buNone/>
              <a:defRPr sz="11000">
                <a:solidFill>
                  <a:schemeClr val="dk1"/>
                </a:solidFill>
              </a:defRPr>
            </a:lvl5pPr>
            <a:lvl6pPr lvl="5" algn="ctr">
              <a:lnSpc>
                <a:spcPct val="100000"/>
              </a:lnSpc>
              <a:spcBef>
                <a:spcPts val="0"/>
              </a:spcBef>
              <a:spcAft>
                <a:spcPts val="0"/>
              </a:spcAft>
              <a:buClr>
                <a:schemeClr val="dk1"/>
              </a:buClr>
              <a:buSzPts val="11000"/>
              <a:buNone/>
              <a:defRPr sz="11000">
                <a:solidFill>
                  <a:schemeClr val="dk1"/>
                </a:solidFill>
              </a:defRPr>
            </a:lvl6pPr>
            <a:lvl7pPr lvl="6" algn="ctr">
              <a:lnSpc>
                <a:spcPct val="100000"/>
              </a:lnSpc>
              <a:spcBef>
                <a:spcPts val="0"/>
              </a:spcBef>
              <a:spcAft>
                <a:spcPts val="0"/>
              </a:spcAft>
              <a:buClr>
                <a:schemeClr val="dk1"/>
              </a:buClr>
              <a:buSzPts val="11000"/>
              <a:buNone/>
              <a:defRPr sz="11000">
                <a:solidFill>
                  <a:schemeClr val="dk1"/>
                </a:solidFill>
              </a:defRPr>
            </a:lvl7pPr>
            <a:lvl8pPr lvl="7" algn="ctr">
              <a:lnSpc>
                <a:spcPct val="100000"/>
              </a:lnSpc>
              <a:spcBef>
                <a:spcPts val="0"/>
              </a:spcBef>
              <a:spcAft>
                <a:spcPts val="0"/>
              </a:spcAft>
              <a:buClr>
                <a:schemeClr val="dk1"/>
              </a:buClr>
              <a:buSzPts val="11000"/>
              <a:buNone/>
              <a:defRPr sz="11000">
                <a:solidFill>
                  <a:schemeClr val="dk1"/>
                </a:solidFill>
              </a:defRPr>
            </a:lvl8pPr>
            <a:lvl9pPr lvl="8" algn="ctr">
              <a:lnSpc>
                <a:spcPct val="100000"/>
              </a:lnSpc>
              <a:spcBef>
                <a:spcPts val="0"/>
              </a:spcBef>
              <a:spcAft>
                <a:spcPts val="0"/>
              </a:spcAft>
              <a:buClr>
                <a:schemeClr val="dk1"/>
              </a:buClr>
              <a:buSzPts val="11000"/>
              <a:buNone/>
              <a:defRPr sz="11000">
                <a:solidFill>
                  <a:schemeClr val="dk1"/>
                </a:solidFill>
              </a:defRPr>
            </a:lvl9pPr>
          </a:lstStyle>
          <a:p>
            <a:r>
              <a:t>xx%</a:t>
            </a:r>
          </a:p>
        </p:txBody>
      </p:sp>
      <p:sp>
        <p:nvSpPr>
          <p:cNvPr id="16" name="Google Shape;16;p3"/>
          <p:cNvSpPr txBox="1"/>
          <p:nvPr>
            <p:ph idx="1" type="body"/>
          </p:nvPr>
        </p:nvSpPr>
        <p:spPr>
          <a:xfrm>
            <a:off x="311700" y="3224250"/>
            <a:ext cx="8520600" cy="10716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17" name="Google Shape;17;p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 name="Shape 18"/>
        <p:cNvGrpSpPr/>
        <p:nvPr/>
      </p:nvGrpSpPr>
      <p:grpSpPr>
        <a:xfrm>
          <a:off x="0" y="0"/>
          <a:ext cx="0" cy="0"/>
          <a:chOff x="0" y="0"/>
          <a:chExt cx="0" cy="0"/>
        </a:xfrm>
      </p:grpSpPr>
      <p:sp>
        <p:nvSpPr>
          <p:cNvPr id="19" name="Google Shape;19;p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20" name="Shape 20"/>
        <p:cNvGrpSpPr/>
        <p:nvPr/>
      </p:nvGrpSpPr>
      <p:grpSpPr>
        <a:xfrm>
          <a:off x="0" y="0"/>
          <a:ext cx="0" cy="0"/>
          <a:chOff x="0" y="0"/>
          <a:chExt cx="0" cy="0"/>
        </a:xfrm>
      </p:grpSpPr>
      <p:sp>
        <p:nvSpPr>
          <p:cNvPr id="21" name="Google Shape;21;p5"/>
          <p:cNvSpPr txBox="1"/>
          <p:nvPr>
            <p:ph type="title"/>
          </p:nvPr>
        </p:nvSpPr>
        <p:spPr>
          <a:xfrm>
            <a:off x="311700" y="2480550"/>
            <a:ext cx="8114400" cy="24459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6800"/>
              <a:buNone/>
              <a:defRPr sz="6800">
                <a:solidFill>
                  <a:schemeClr val="lt1"/>
                </a:solidFill>
              </a:defRPr>
            </a:lvl1pPr>
            <a:lvl2pPr lvl="1" algn="l">
              <a:lnSpc>
                <a:spcPct val="100000"/>
              </a:lnSpc>
              <a:spcBef>
                <a:spcPts val="0"/>
              </a:spcBef>
              <a:spcAft>
                <a:spcPts val="0"/>
              </a:spcAft>
              <a:buClr>
                <a:schemeClr val="lt1"/>
              </a:buClr>
              <a:buSzPts val="6800"/>
              <a:buNone/>
              <a:defRPr sz="6800">
                <a:solidFill>
                  <a:schemeClr val="lt1"/>
                </a:solidFill>
              </a:defRPr>
            </a:lvl2pPr>
            <a:lvl3pPr lvl="2" algn="l">
              <a:lnSpc>
                <a:spcPct val="100000"/>
              </a:lnSpc>
              <a:spcBef>
                <a:spcPts val="0"/>
              </a:spcBef>
              <a:spcAft>
                <a:spcPts val="0"/>
              </a:spcAft>
              <a:buClr>
                <a:schemeClr val="lt1"/>
              </a:buClr>
              <a:buSzPts val="6800"/>
              <a:buNone/>
              <a:defRPr sz="6800">
                <a:solidFill>
                  <a:schemeClr val="lt1"/>
                </a:solidFill>
              </a:defRPr>
            </a:lvl3pPr>
            <a:lvl4pPr lvl="3" algn="l">
              <a:lnSpc>
                <a:spcPct val="100000"/>
              </a:lnSpc>
              <a:spcBef>
                <a:spcPts val="0"/>
              </a:spcBef>
              <a:spcAft>
                <a:spcPts val="0"/>
              </a:spcAft>
              <a:buClr>
                <a:schemeClr val="lt1"/>
              </a:buClr>
              <a:buSzPts val="6800"/>
              <a:buNone/>
              <a:defRPr sz="6800">
                <a:solidFill>
                  <a:schemeClr val="lt1"/>
                </a:solidFill>
              </a:defRPr>
            </a:lvl4pPr>
            <a:lvl5pPr lvl="4" algn="l">
              <a:lnSpc>
                <a:spcPct val="100000"/>
              </a:lnSpc>
              <a:spcBef>
                <a:spcPts val="0"/>
              </a:spcBef>
              <a:spcAft>
                <a:spcPts val="0"/>
              </a:spcAft>
              <a:buClr>
                <a:schemeClr val="lt1"/>
              </a:buClr>
              <a:buSzPts val="6800"/>
              <a:buNone/>
              <a:defRPr sz="6800">
                <a:solidFill>
                  <a:schemeClr val="lt1"/>
                </a:solidFill>
              </a:defRPr>
            </a:lvl5pPr>
            <a:lvl6pPr lvl="5" algn="l">
              <a:lnSpc>
                <a:spcPct val="100000"/>
              </a:lnSpc>
              <a:spcBef>
                <a:spcPts val="0"/>
              </a:spcBef>
              <a:spcAft>
                <a:spcPts val="0"/>
              </a:spcAft>
              <a:buClr>
                <a:schemeClr val="lt1"/>
              </a:buClr>
              <a:buSzPts val="6800"/>
              <a:buNone/>
              <a:defRPr sz="6800">
                <a:solidFill>
                  <a:schemeClr val="lt1"/>
                </a:solidFill>
              </a:defRPr>
            </a:lvl6pPr>
            <a:lvl7pPr lvl="6" algn="l">
              <a:lnSpc>
                <a:spcPct val="100000"/>
              </a:lnSpc>
              <a:spcBef>
                <a:spcPts val="0"/>
              </a:spcBef>
              <a:spcAft>
                <a:spcPts val="0"/>
              </a:spcAft>
              <a:buClr>
                <a:schemeClr val="lt1"/>
              </a:buClr>
              <a:buSzPts val="6800"/>
              <a:buNone/>
              <a:defRPr sz="6800">
                <a:solidFill>
                  <a:schemeClr val="lt1"/>
                </a:solidFill>
              </a:defRPr>
            </a:lvl7pPr>
            <a:lvl8pPr lvl="7" algn="l">
              <a:lnSpc>
                <a:spcPct val="100000"/>
              </a:lnSpc>
              <a:spcBef>
                <a:spcPts val="0"/>
              </a:spcBef>
              <a:spcAft>
                <a:spcPts val="0"/>
              </a:spcAft>
              <a:buClr>
                <a:schemeClr val="lt1"/>
              </a:buClr>
              <a:buSzPts val="6800"/>
              <a:buNone/>
              <a:defRPr sz="6800">
                <a:solidFill>
                  <a:schemeClr val="lt1"/>
                </a:solidFill>
              </a:defRPr>
            </a:lvl8pPr>
            <a:lvl9pPr lvl="8" algn="l">
              <a:lnSpc>
                <a:spcPct val="100000"/>
              </a:lnSpc>
              <a:spcBef>
                <a:spcPts val="0"/>
              </a:spcBef>
              <a:spcAft>
                <a:spcPts val="0"/>
              </a:spcAft>
              <a:buClr>
                <a:schemeClr val="lt1"/>
              </a:buClr>
              <a:buSzPts val="6800"/>
              <a:buNone/>
              <a:defRPr sz="6800">
                <a:solidFill>
                  <a:schemeClr val="lt1"/>
                </a:solidFill>
              </a:defRPr>
            </a:lvl9pPr>
          </a:lstStyle>
          <a:p/>
        </p:txBody>
      </p:sp>
      <p:sp>
        <p:nvSpPr>
          <p:cNvPr id="22" name="Google Shape;22;p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25" name="Google Shape;25;p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26" name="Google Shape;26;p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7" name="Shape 27"/>
        <p:cNvGrpSpPr/>
        <p:nvPr/>
      </p:nvGrpSpPr>
      <p:grpSpPr>
        <a:xfrm>
          <a:off x="0" y="0"/>
          <a:ext cx="0" cy="0"/>
          <a:chOff x="0" y="0"/>
          <a:chExt cx="0" cy="0"/>
        </a:xfrm>
      </p:grpSpPr>
      <p:sp>
        <p:nvSpPr>
          <p:cNvPr id="28" name="Google Shape;28;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29" name="Google Shape;29;p7"/>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0" name="Google Shape;30;p7"/>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2" name="Shape 32"/>
        <p:cNvGrpSpPr/>
        <p:nvPr/>
      </p:nvGrpSpPr>
      <p:grpSpPr>
        <a:xfrm>
          <a:off x="0" y="0"/>
          <a:ext cx="0" cy="0"/>
          <a:chOff x="0" y="0"/>
          <a:chExt cx="0" cy="0"/>
        </a:xfrm>
      </p:grpSpPr>
      <p:sp>
        <p:nvSpPr>
          <p:cNvPr id="33" name="Google Shape;33;p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34" name="Google Shape;34;p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5" name="Shape 35"/>
        <p:cNvGrpSpPr/>
        <p:nvPr/>
      </p:nvGrpSpPr>
      <p:grpSpPr>
        <a:xfrm>
          <a:off x="0" y="0"/>
          <a:ext cx="0" cy="0"/>
          <a:chOff x="0" y="0"/>
          <a:chExt cx="0" cy="0"/>
        </a:xfrm>
      </p:grpSpPr>
      <p:sp>
        <p:nvSpPr>
          <p:cNvPr id="36" name="Google Shape;36;p9"/>
          <p:cNvSpPr txBox="1"/>
          <p:nvPr>
            <p:ph type="title"/>
          </p:nvPr>
        </p:nvSpPr>
        <p:spPr>
          <a:xfrm>
            <a:off x="311700" y="6318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7" name="Google Shape;37;p9"/>
          <p:cNvSpPr txBox="1"/>
          <p:nvPr>
            <p:ph idx="1" type="body"/>
          </p:nvPr>
        </p:nvSpPr>
        <p:spPr>
          <a:xfrm>
            <a:off x="311700" y="1490875"/>
            <a:ext cx="2808000" cy="30780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8" name="Google Shape;38;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39" name="Shape 39"/>
        <p:cNvGrpSpPr/>
        <p:nvPr/>
      </p:nvGrpSpPr>
      <p:grpSpPr>
        <a:xfrm>
          <a:off x="0" y="0"/>
          <a:ext cx="0" cy="0"/>
          <a:chOff x="0" y="0"/>
          <a:chExt cx="0" cy="0"/>
        </a:xfrm>
      </p:grpSpPr>
      <p:sp>
        <p:nvSpPr>
          <p:cNvPr id="40" name="Google Shape;40;p10"/>
          <p:cNvSpPr txBox="1"/>
          <p:nvPr>
            <p:ph type="title"/>
          </p:nvPr>
        </p:nvSpPr>
        <p:spPr>
          <a:xfrm>
            <a:off x="490250" y="526350"/>
            <a:ext cx="5683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p:txBody>
      </p:sp>
      <p:sp>
        <p:nvSpPr>
          <p:cNvPr id="41" name="Google Shape;41;p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ameday">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accent3"/>
              </a:buClr>
              <a:buSzPts val="3000"/>
              <a:buFont typeface="Alfa Slab One"/>
              <a:buNone/>
              <a:defRPr b="0" i="0" sz="3000" u="none" cap="none" strike="noStrike">
                <a:solidFill>
                  <a:schemeClr val="accent3"/>
                </a:solidFill>
                <a:latin typeface="Alfa Slab One"/>
                <a:ea typeface="Alfa Slab One"/>
                <a:cs typeface="Alfa Slab One"/>
                <a:sym typeface="Alfa Slab One"/>
              </a:defRPr>
            </a:lvl1pPr>
            <a:lvl2pPr lvl="1" marR="0" rtl="0" algn="l">
              <a:lnSpc>
                <a:spcPct val="100000"/>
              </a:lnSpc>
              <a:spcBef>
                <a:spcPts val="0"/>
              </a:spcBef>
              <a:spcAft>
                <a:spcPts val="0"/>
              </a:spcAft>
              <a:buClr>
                <a:schemeClr val="accent3"/>
              </a:buClr>
              <a:buSzPts val="3000"/>
              <a:buFont typeface="Alfa Slab One"/>
              <a:buNone/>
              <a:defRPr b="0" i="0" sz="3000" u="none" cap="none" strike="noStrike">
                <a:solidFill>
                  <a:schemeClr val="accent3"/>
                </a:solidFill>
                <a:latin typeface="Alfa Slab One"/>
                <a:ea typeface="Alfa Slab One"/>
                <a:cs typeface="Alfa Slab One"/>
                <a:sym typeface="Alfa Slab One"/>
              </a:defRPr>
            </a:lvl2pPr>
            <a:lvl3pPr lvl="2" marR="0" rtl="0" algn="l">
              <a:lnSpc>
                <a:spcPct val="100000"/>
              </a:lnSpc>
              <a:spcBef>
                <a:spcPts val="0"/>
              </a:spcBef>
              <a:spcAft>
                <a:spcPts val="0"/>
              </a:spcAft>
              <a:buClr>
                <a:schemeClr val="accent3"/>
              </a:buClr>
              <a:buSzPts val="3000"/>
              <a:buFont typeface="Alfa Slab One"/>
              <a:buNone/>
              <a:defRPr b="0" i="0" sz="3000" u="none" cap="none" strike="noStrike">
                <a:solidFill>
                  <a:schemeClr val="accent3"/>
                </a:solidFill>
                <a:latin typeface="Alfa Slab One"/>
                <a:ea typeface="Alfa Slab One"/>
                <a:cs typeface="Alfa Slab One"/>
                <a:sym typeface="Alfa Slab One"/>
              </a:defRPr>
            </a:lvl3pPr>
            <a:lvl4pPr lvl="3" marR="0" rtl="0" algn="l">
              <a:lnSpc>
                <a:spcPct val="100000"/>
              </a:lnSpc>
              <a:spcBef>
                <a:spcPts val="0"/>
              </a:spcBef>
              <a:spcAft>
                <a:spcPts val="0"/>
              </a:spcAft>
              <a:buClr>
                <a:schemeClr val="accent3"/>
              </a:buClr>
              <a:buSzPts val="3000"/>
              <a:buFont typeface="Alfa Slab One"/>
              <a:buNone/>
              <a:defRPr b="0" i="0" sz="3000" u="none" cap="none" strike="noStrike">
                <a:solidFill>
                  <a:schemeClr val="accent3"/>
                </a:solidFill>
                <a:latin typeface="Alfa Slab One"/>
                <a:ea typeface="Alfa Slab One"/>
                <a:cs typeface="Alfa Slab One"/>
                <a:sym typeface="Alfa Slab One"/>
              </a:defRPr>
            </a:lvl4pPr>
            <a:lvl5pPr lvl="4" marR="0" rtl="0" algn="l">
              <a:lnSpc>
                <a:spcPct val="100000"/>
              </a:lnSpc>
              <a:spcBef>
                <a:spcPts val="0"/>
              </a:spcBef>
              <a:spcAft>
                <a:spcPts val="0"/>
              </a:spcAft>
              <a:buClr>
                <a:schemeClr val="accent3"/>
              </a:buClr>
              <a:buSzPts val="3000"/>
              <a:buFont typeface="Alfa Slab One"/>
              <a:buNone/>
              <a:defRPr b="0" i="0" sz="3000" u="none" cap="none" strike="noStrike">
                <a:solidFill>
                  <a:schemeClr val="accent3"/>
                </a:solidFill>
                <a:latin typeface="Alfa Slab One"/>
                <a:ea typeface="Alfa Slab One"/>
                <a:cs typeface="Alfa Slab One"/>
                <a:sym typeface="Alfa Slab One"/>
              </a:defRPr>
            </a:lvl5pPr>
            <a:lvl6pPr lvl="5" marR="0" rtl="0" algn="l">
              <a:lnSpc>
                <a:spcPct val="100000"/>
              </a:lnSpc>
              <a:spcBef>
                <a:spcPts val="0"/>
              </a:spcBef>
              <a:spcAft>
                <a:spcPts val="0"/>
              </a:spcAft>
              <a:buClr>
                <a:schemeClr val="accent3"/>
              </a:buClr>
              <a:buSzPts val="3000"/>
              <a:buFont typeface="Alfa Slab One"/>
              <a:buNone/>
              <a:defRPr b="0" i="0" sz="3000" u="none" cap="none" strike="noStrike">
                <a:solidFill>
                  <a:schemeClr val="accent3"/>
                </a:solidFill>
                <a:latin typeface="Alfa Slab One"/>
                <a:ea typeface="Alfa Slab One"/>
                <a:cs typeface="Alfa Slab One"/>
                <a:sym typeface="Alfa Slab One"/>
              </a:defRPr>
            </a:lvl6pPr>
            <a:lvl7pPr lvl="6" marR="0" rtl="0" algn="l">
              <a:lnSpc>
                <a:spcPct val="100000"/>
              </a:lnSpc>
              <a:spcBef>
                <a:spcPts val="0"/>
              </a:spcBef>
              <a:spcAft>
                <a:spcPts val="0"/>
              </a:spcAft>
              <a:buClr>
                <a:schemeClr val="accent3"/>
              </a:buClr>
              <a:buSzPts val="3000"/>
              <a:buFont typeface="Alfa Slab One"/>
              <a:buNone/>
              <a:defRPr b="0" i="0" sz="3000" u="none" cap="none" strike="noStrike">
                <a:solidFill>
                  <a:schemeClr val="accent3"/>
                </a:solidFill>
                <a:latin typeface="Alfa Slab One"/>
                <a:ea typeface="Alfa Slab One"/>
                <a:cs typeface="Alfa Slab One"/>
                <a:sym typeface="Alfa Slab One"/>
              </a:defRPr>
            </a:lvl7pPr>
            <a:lvl8pPr lvl="7" marR="0" rtl="0" algn="l">
              <a:lnSpc>
                <a:spcPct val="100000"/>
              </a:lnSpc>
              <a:spcBef>
                <a:spcPts val="0"/>
              </a:spcBef>
              <a:spcAft>
                <a:spcPts val="0"/>
              </a:spcAft>
              <a:buClr>
                <a:schemeClr val="accent3"/>
              </a:buClr>
              <a:buSzPts val="3000"/>
              <a:buFont typeface="Alfa Slab One"/>
              <a:buNone/>
              <a:defRPr b="0" i="0" sz="3000" u="none" cap="none" strike="noStrike">
                <a:solidFill>
                  <a:schemeClr val="accent3"/>
                </a:solidFill>
                <a:latin typeface="Alfa Slab One"/>
                <a:ea typeface="Alfa Slab One"/>
                <a:cs typeface="Alfa Slab One"/>
                <a:sym typeface="Alfa Slab One"/>
              </a:defRPr>
            </a:lvl8pPr>
            <a:lvl9pPr lvl="8" marR="0" rtl="0" algn="l">
              <a:lnSpc>
                <a:spcPct val="100000"/>
              </a:lnSpc>
              <a:spcBef>
                <a:spcPts val="0"/>
              </a:spcBef>
              <a:spcAft>
                <a:spcPts val="0"/>
              </a:spcAft>
              <a:buClr>
                <a:schemeClr val="accent3"/>
              </a:buClr>
              <a:buSzPts val="3000"/>
              <a:buFont typeface="Alfa Slab One"/>
              <a:buNone/>
              <a:defRPr b="0" i="0" sz="3000" u="none" cap="none" strike="noStrike">
                <a:solidFill>
                  <a:schemeClr val="accent3"/>
                </a:solidFill>
                <a:latin typeface="Alfa Slab One"/>
                <a:ea typeface="Alfa Slab One"/>
                <a:cs typeface="Alfa Slab One"/>
                <a:sym typeface="Alfa Slab One"/>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Proxima Nova"/>
              <a:buChar char="●"/>
              <a:defRPr b="0" i="0" sz="1800" u="none" cap="none" strike="noStrike">
                <a:solidFill>
                  <a:schemeClr val="dk2"/>
                </a:solidFill>
                <a:latin typeface="Proxima Nova"/>
                <a:ea typeface="Proxima Nova"/>
                <a:cs typeface="Proxima Nova"/>
                <a:sym typeface="Proxima Nova"/>
              </a:defRPr>
            </a:lvl1pPr>
            <a:lvl2pPr indent="-317500" lvl="1" marL="914400" marR="0" rtl="0" algn="l">
              <a:lnSpc>
                <a:spcPct val="115000"/>
              </a:lnSpc>
              <a:spcBef>
                <a:spcPts val="1600"/>
              </a:spcBef>
              <a:spcAft>
                <a:spcPts val="0"/>
              </a:spcAft>
              <a:buClr>
                <a:schemeClr val="dk2"/>
              </a:buClr>
              <a:buSzPts val="1400"/>
              <a:buFont typeface="Proxima Nova"/>
              <a:buChar char="○"/>
              <a:defRPr b="0" i="0" sz="1400" u="none" cap="none" strike="noStrike">
                <a:solidFill>
                  <a:schemeClr val="dk2"/>
                </a:solidFill>
                <a:latin typeface="Proxima Nova"/>
                <a:ea typeface="Proxima Nova"/>
                <a:cs typeface="Proxima Nova"/>
                <a:sym typeface="Proxima Nova"/>
              </a:defRPr>
            </a:lvl2pPr>
            <a:lvl3pPr indent="-317500" lvl="2" marL="1371600" marR="0" rtl="0" algn="l">
              <a:lnSpc>
                <a:spcPct val="115000"/>
              </a:lnSpc>
              <a:spcBef>
                <a:spcPts val="1600"/>
              </a:spcBef>
              <a:spcAft>
                <a:spcPts val="0"/>
              </a:spcAft>
              <a:buClr>
                <a:schemeClr val="dk2"/>
              </a:buClr>
              <a:buSzPts val="1400"/>
              <a:buFont typeface="Proxima Nova"/>
              <a:buChar char="■"/>
              <a:defRPr b="0" i="0" sz="1400" u="none" cap="none" strike="noStrike">
                <a:solidFill>
                  <a:schemeClr val="dk2"/>
                </a:solidFill>
                <a:latin typeface="Proxima Nova"/>
                <a:ea typeface="Proxima Nova"/>
                <a:cs typeface="Proxima Nova"/>
                <a:sym typeface="Proxima Nova"/>
              </a:defRPr>
            </a:lvl3pPr>
            <a:lvl4pPr indent="-317500" lvl="3" marL="1828800" marR="0" rtl="0" algn="l">
              <a:lnSpc>
                <a:spcPct val="115000"/>
              </a:lnSpc>
              <a:spcBef>
                <a:spcPts val="1600"/>
              </a:spcBef>
              <a:spcAft>
                <a:spcPts val="0"/>
              </a:spcAft>
              <a:buClr>
                <a:schemeClr val="dk2"/>
              </a:buClr>
              <a:buSzPts val="1400"/>
              <a:buFont typeface="Proxima Nova"/>
              <a:buChar char="●"/>
              <a:defRPr b="0" i="0" sz="1400" u="none" cap="none" strike="noStrike">
                <a:solidFill>
                  <a:schemeClr val="dk2"/>
                </a:solidFill>
                <a:latin typeface="Proxima Nova"/>
                <a:ea typeface="Proxima Nova"/>
                <a:cs typeface="Proxima Nova"/>
                <a:sym typeface="Proxima Nova"/>
              </a:defRPr>
            </a:lvl4pPr>
            <a:lvl5pPr indent="-317500" lvl="4" marL="2286000" marR="0" rtl="0" algn="l">
              <a:lnSpc>
                <a:spcPct val="115000"/>
              </a:lnSpc>
              <a:spcBef>
                <a:spcPts val="1600"/>
              </a:spcBef>
              <a:spcAft>
                <a:spcPts val="0"/>
              </a:spcAft>
              <a:buClr>
                <a:schemeClr val="dk2"/>
              </a:buClr>
              <a:buSzPts val="1400"/>
              <a:buFont typeface="Proxima Nova"/>
              <a:buChar char="○"/>
              <a:defRPr b="0" i="0" sz="1400" u="none" cap="none" strike="noStrike">
                <a:solidFill>
                  <a:schemeClr val="dk2"/>
                </a:solidFill>
                <a:latin typeface="Proxima Nova"/>
                <a:ea typeface="Proxima Nova"/>
                <a:cs typeface="Proxima Nova"/>
                <a:sym typeface="Proxima Nova"/>
              </a:defRPr>
            </a:lvl5pPr>
            <a:lvl6pPr indent="-317500" lvl="5" marL="2743200" marR="0" rtl="0" algn="l">
              <a:lnSpc>
                <a:spcPct val="115000"/>
              </a:lnSpc>
              <a:spcBef>
                <a:spcPts val="1600"/>
              </a:spcBef>
              <a:spcAft>
                <a:spcPts val="0"/>
              </a:spcAft>
              <a:buClr>
                <a:schemeClr val="dk2"/>
              </a:buClr>
              <a:buSzPts val="1400"/>
              <a:buFont typeface="Proxima Nova"/>
              <a:buChar char="■"/>
              <a:defRPr b="0" i="0" sz="1400" u="none" cap="none" strike="noStrike">
                <a:solidFill>
                  <a:schemeClr val="dk2"/>
                </a:solidFill>
                <a:latin typeface="Proxima Nova"/>
                <a:ea typeface="Proxima Nova"/>
                <a:cs typeface="Proxima Nova"/>
                <a:sym typeface="Proxima Nova"/>
              </a:defRPr>
            </a:lvl6pPr>
            <a:lvl7pPr indent="-317500" lvl="6" marL="3200400" marR="0" rtl="0" algn="l">
              <a:lnSpc>
                <a:spcPct val="115000"/>
              </a:lnSpc>
              <a:spcBef>
                <a:spcPts val="1600"/>
              </a:spcBef>
              <a:spcAft>
                <a:spcPts val="0"/>
              </a:spcAft>
              <a:buClr>
                <a:schemeClr val="dk2"/>
              </a:buClr>
              <a:buSzPts val="1400"/>
              <a:buFont typeface="Proxima Nova"/>
              <a:buChar char="●"/>
              <a:defRPr b="0" i="0" sz="1400" u="none" cap="none" strike="noStrike">
                <a:solidFill>
                  <a:schemeClr val="dk2"/>
                </a:solidFill>
                <a:latin typeface="Proxima Nova"/>
                <a:ea typeface="Proxima Nova"/>
                <a:cs typeface="Proxima Nova"/>
                <a:sym typeface="Proxima Nova"/>
              </a:defRPr>
            </a:lvl7pPr>
            <a:lvl8pPr indent="-317500" lvl="7" marL="3657600" marR="0" rtl="0" algn="l">
              <a:lnSpc>
                <a:spcPct val="115000"/>
              </a:lnSpc>
              <a:spcBef>
                <a:spcPts val="1600"/>
              </a:spcBef>
              <a:spcAft>
                <a:spcPts val="0"/>
              </a:spcAft>
              <a:buClr>
                <a:schemeClr val="dk2"/>
              </a:buClr>
              <a:buSzPts val="1400"/>
              <a:buFont typeface="Proxima Nova"/>
              <a:buChar char="○"/>
              <a:defRPr b="0" i="0" sz="1400" u="none" cap="none" strike="noStrike">
                <a:solidFill>
                  <a:schemeClr val="dk2"/>
                </a:solidFill>
                <a:latin typeface="Proxima Nova"/>
                <a:ea typeface="Proxima Nova"/>
                <a:cs typeface="Proxima Nova"/>
                <a:sym typeface="Proxima Nova"/>
              </a:defRPr>
            </a:lvl8pPr>
            <a:lvl9pPr indent="-317500" lvl="8" marL="4114800" marR="0" rtl="0" algn="l">
              <a:lnSpc>
                <a:spcPct val="115000"/>
              </a:lnSpc>
              <a:spcBef>
                <a:spcPts val="1600"/>
              </a:spcBef>
              <a:spcAft>
                <a:spcPts val="1600"/>
              </a:spcAft>
              <a:buClr>
                <a:schemeClr val="dk2"/>
              </a:buClr>
              <a:buSzPts val="1400"/>
              <a:buFont typeface="Proxima Nova"/>
              <a:buChar char="■"/>
              <a:defRPr b="0" i="0" sz="1400" u="none" cap="none" strike="noStrike">
                <a:solidFill>
                  <a:schemeClr val="dk2"/>
                </a:solidFill>
                <a:latin typeface="Proxima Nova"/>
                <a:ea typeface="Proxima Nova"/>
                <a:cs typeface="Proxima Nova"/>
                <a:sym typeface="Proxima Nov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3.png"/><Relationship Id="rId4" Type="http://schemas.openxmlformats.org/officeDocument/2006/relationships/image" Target="../media/image19.png"/><Relationship Id="rId5" Type="http://schemas.openxmlformats.org/officeDocument/2006/relationships/image" Target="../media/image22.png"/><Relationship Id="rId6"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9.jpg"/><Relationship Id="rId4" Type="http://schemas.openxmlformats.org/officeDocument/2006/relationships/image" Target="../media/image20.jpg"/><Relationship Id="rId5" Type="http://schemas.openxmlformats.org/officeDocument/2006/relationships/image" Target="../media/image33.jpg"/><Relationship Id="rId6" Type="http://schemas.openxmlformats.org/officeDocument/2006/relationships/image" Target="../media/image2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image" Target="../media/image3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44.jpg"/><Relationship Id="rId4" Type="http://schemas.openxmlformats.org/officeDocument/2006/relationships/hyperlink" Target="https://unsplash.com/@markkoenig?utm_source=unsplash&amp;utm_medium=referral&amp;utm_content=creditCopyText" TargetMode="External"/><Relationship Id="rId5" Type="http://schemas.openxmlformats.org/officeDocument/2006/relationships/hyperlink" Target="https://unsplash.com/@markkoenig?utm_source=unsplash&amp;utm_medium=referral&amp;utm_content=creditCopyText" TargetMode="External"/><Relationship Id="rId6" Type="http://schemas.openxmlformats.org/officeDocument/2006/relationships/hyperlink" Target="https://unsplash.com/s/photos/curved-roads?utm_source=unsplash&amp;utm_medium=referral&amp;utm_content=creditCopyText" TargetMode="External"/><Relationship Id="rId7" Type="http://schemas.openxmlformats.org/officeDocument/2006/relationships/hyperlink" Target="https://unsplash.com/s/photos/curved-roads?utm_source=unsplash&amp;utm_medium=referral&amp;utm_content=creditCopyText"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3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6.jpg"/><Relationship Id="rId4" Type="http://schemas.openxmlformats.org/officeDocument/2006/relationships/image" Target="../media/image39.jpg"/><Relationship Id="rId5" Type="http://schemas.openxmlformats.org/officeDocument/2006/relationships/image" Target="../media/image38.jpg"/><Relationship Id="rId6" Type="http://schemas.openxmlformats.org/officeDocument/2006/relationships/image" Target="../media/image2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3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1.jpg"/><Relationship Id="rId4" Type="http://schemas.openxmlformats.org/officeDocument/2006/relationships/image" Target="../media/image8.jpg"/><Relationship Id="rId5" Type="http://schemas.openxmlformats.org/officeDocument/2006/relationships/image" Target="../media/image13.jpg"/><Relationship Id="rId6"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image" Target="../media/image4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 Id="rId3" Type="http://schemas.openxmlformats.org/officeDocument/2006/relationships/image" Target="../media/image4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 Id="rId3" Type="http://schemas.openxmlformats.org/officeDocument/2006/relationships/image" Target="../media/image49.png"/><Relationship Id="rId4" Type="http://schemas.openxmlformats.org/officeDocument/2006/relationships/image" Target="../media/image43.png"/><Relationship Id="rId5" Type="http://schemas.openxmlformats.org/officeDocument/2006/relationships/image" Target="../media/image40.png"/><Relationship Id="rId6"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4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41.gif"/><Relationship Id="rId4" Type="http://schemas.openxmlformats.org/officeDocument/2006/relationships/hyperlink" Target="https://libguides.usm.maine.edu/liaisonprogram" TargetMode="External"/><Relationship Id="rId5" Type="http://schemas.openxmlformats.org/officeDocument/2006/relationships/hyperlink" Target="https://libguides.usm.maine.edu/liaisonprogram"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4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4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5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54.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52.png"/><Relationship Id="rId4" Type="http://schemas.openxmlformats.org/officeDocument/2006/relationships/image" Target="../media/image51.png"/><Relationship Id="rId5" Type="http://schemas.openxmlformats.org/officeDocument/2006/relationships/image" Target="../media/image53.png"/><Relationship Id="rId6"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s://www.usnews.com/best-colleges/university-of-southern-maine-9762" TargetMode="External"/><Relationship Id="rId4" Type="http://schemas.openxmlformats.org/officeDocument/2006/relationships/image" Target="../media/image15.jpg"/><Relationship Id="rId5"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6.png"/><Relationship Id="rId4" Type="http://schemas.openxmlformats.org/officeDocument/2006/relationships/image" Target="../media/image5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1.xml"/><Relationship Id="rId3" Type="http://schemas.openxmlformats.org/officeDocument/2006/relationships/image" Target="../media/image56.png"/><Relationship Id="rId4" Type="http://schemas.openxmlformats.org/officeDocument/2006/relationships/image" Target="../media/image5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5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6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5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7.png"/><Relationship Id="rId11" Type="http://schemas.openxmlformats.org/officeDocument/2006/relationships/image" Target="../media/image31.png"/><Relationship Id="rId10" Type="http://schemas.openxmlformats.org/officeDocument/2006/relationships/image" Target="../media/image12.png"/><Relationship Id="rId9" Type="http://schemas.openxmlformats.org/officeDocument/2006/relationships/image" Target="../media/image10.png"/><Relationship Id="rId5" Type="http://schemas.openxmlformats.org/officeDocument/2006/relationships/image" Target="../media/image9.png"/><Relationship Id="rId6" Type="http://schemas.openxmlformats.org/officeDocument/2006/relationships/image" Target="../media/image4.png"/><Relationship Id="rId7" Type="http://schemas.openxmlformats.org/officeDocument/2006/relationships/image" Target="../media/image2.png"/><Relationship Id="rId8"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1.jpg"/><Relationship Id="rId4" Type="http://schemas.openxmlformats.org/officeDocument/2006/relationships/image" Target="../media/image34.jpg"/><Relationship Id="rId5" Type="http://schemas.openxmlformats.org/officeDocument/2006/relationships/image" Target="../media/image32.jpg"/><Relationship Id="rId6" Type="http://schemas.openxmlformats.org/officeDocument/2006/relationships/image" Target="../media/image2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3"/>
          <p:cNvSpPr txBox="1"/>
          <p:nvPr>
            <p:ph type="ctrTitle"/>
          </p:nvPr>
        </p:nvSpPr>
        <p:spPr>
          <a:xfrm>
            <a:off x="311700" y="90150"/>
            <a:ext cx="8520600" cy="255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5400"/>
              <a:buNone/>
            </a:pPr>
            <a:r>
              <a:rPr lang="en" sz="5200">
                <a:solidFill>
                  <a:srgbClr val="F27B37"/>
                </a:solidFill>
              </a:rPr>
              <a:t>Creating a </a:t>
            </a:r>
            <a:endParaRPr sz="5200">
              <a:solidFill>
                <a:srgbClr val="F27B37"/>
              </a:solidFill>
            </a:endParaRPr>
          </a:p>
          <a:p>
            <a:pPr indent="0" lvl="0" marL="0" rtl="0" algn="ctr">
              <a:lnSpc>
                <a:spcPct val="100000"/>
              </a:lnSpc>
              <a:spcBef>
                <a:spcPts val="0"/>
              </a:spcBef>
              <a:spcAft>
                <a:spcPts val="0"/>
              </a:spcAft>
              <a:buSzPts val="5400"/>
              <a:buNone/>
            </a:pPr>
            <a:r>
              <a:rPr lang="en" sz="5200">
                <a:solidFill>
                  <a:srgbClr val="F27B37"/>
                </a:solidFill>
              </a:rPr>
              <a:t> </a:t>
            </a:r>
            <a:r>
              <a:rPr i="1" lang="en" sz="5200">
                <a:solidFill>
                  <a:srgbClr val="F27B37"/>
                </a:solidFill>
              </a:rPr>
              <a:t>r</a:t>
            </a:r>
            <a:r>
              <a:rPr i="1" lang="en" sz="5200">
                <a:solidFill>
                  <a:srgbClr val="F27B37"/>
                </a:solidFill>
              </a:rPr>
              <a:t>ight</a:t>
            </a:r>
            <a:r>
              <a:rPr lang="en" sz="5200">
                <a:solidFill>
                  <a:srgbClr val="F27B37"/>
                </a:solidFill>
              </a:rPr>
              <a:t>Space </a:t>
            </a:r>
            <a:endParaRPr sz="5200">
              <a:solidFill>
                <a:srgbClr val="F27B37"/>
              </a:solidFill>
            </a:endParaRPr>
          </a:p>
          <a:p>
            <a:pPr indent="0" lvl="0" marL="0" rtl="0" algn="ctr">
              <a:lnSpc>
                <a:spcPct val="100000"/>
              </a:lnSpc>
              <a:spcBef>
                <a:spcPts val="0"/>
              </a:spcBef>
              <a:spcAft>
                <a:spcPts val="0"/>
              </a:spcAft>
              <a:buSzPts val="5400"/>
              <a:buNone/>
            </a:pPr>
            <a:r>
              <a:rPr lang="en" sz="5200">
                <a:solidFill>
                  <a:srgbClr val="F27B37"/>
                </a:solidFill>
              </a:rPr>
              <a:t>for Library Instruction</a:t>
            </a:r>
            <a:endParaRPr sz="5200">
              <a:solidFill>
                <a:srgbClr val="F27B37"/>
              </a:solidFill>
            </a:endParaRPr>
          </a:p>
        </p:txBody>
      </p:sp>
      <p:sp>
        <p:nvSpPr>
          <p:cNvPr id="57" name="Google Shape;57;p13"/>
          <p:cNvSpPr txBox="1"/>
          <p:nvPr>
            <p:ph idx="1" type="subTitle"/>
          </p:nvPr>
        </p:nvSpPr>
        <p:spPr>
          <a:xfrm>
            <a:off x="311700" y="3165827"/>
            <a:ext cx="8520600" cy="1550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400"/>
              <a:buNone/>
            </a:pPr>
            <a:r>
              <a:rPr lang="en"/>
              <a:t>Maureen Perry</a:t>
            </a:r>
            <a:endParaRPr/>
          </a:p>
          <a:p>
            <a:pPr indent="0" lvl="0" marL="0" rtl="0" algn="ctr">
              <a:lnSpc>
                <a:spcPct val="100000"/>
              </a:lnSpc>
              <a:spcBef>
                <a:spcPts val="0"/>
              </a:spcBef>
              <a:spcAft>
                <a:spcPts val="0"/>
              </a:spcAft>
              <a:buSzPts val="2400"/>
              <a:buNone/>
            </a:pPr>
            <a:r>
              <a:rPr lang="en"/>
              <a:t>Elizabeth Bull</a:t>
            </a:r>
            <a:endParaRPr/>
          </a:p>
          <a:p>
            <a:pPr indent="0" lvl="0" marL="0" rtl="0" algn="ctr">
              <a:lnSpc>
                <a:spcPct val="100000"/>
              </a:lnSpc>
              <a:spcBef>
                <a:spcPts val="0"/>
              </a:spcBef>
              <a:spcAft>
                <a:spcPts val="0"/>
              </a:spcAft>
              <a:buSzPts val="2400"/>
              <a:buNone/>
            </a:pPr>
            <a:r>
              <a:rPr lang="en"/>
              <a:t>Megan Mac Gregor</a:t>
            </a:r>
            <a:endParaRPr/>
          </a:p>
          <a:p>
            <a:pPr indent="0" lvl="0" marL="0" rtl="0" algn="ctr">
              <a:lnSpc>
                <a:spcPct val="100000"/>
              </a:lnSpc>
              <a:spcBef>
                <a:spcPts val="0"/>
              </a:spcBef>
              <a:spcAft>
                <a:spcPts val="0"/>
              </a:spcAft>
              <a:buSzPts val="2400"/>
              <a:buNone/>
            </a:pPr>
            <a:r>
              <a:rPr b="1" lang="en"/>
              <a:t>University of Southern Maine Libraries</a:t>
            </a:r>
            <a:endParaRPr b="1"/>
          </a:p>
        </p:txBody>
      </p:sp>
      <p:pic>
        <p:nvPicPr>
          <p:cNvPr id="58" name="Google Shape;58;p13"/>
          <p:cNvPicPr preferRelativeResize="0"/>
          <p:nvPr/>
        </p:nvPicPr>
        <p:blipFill rotWithShape="1">
          <a:blip r:embed="rId3">
            <a:alphaModFix/>
          </a:blip>
          <a:srcRect b="0" l="0" r="0" t="0"/>
          <a:stretch/>
        </p:blipFill>
        <p:spPr>
          <a:xfrm>
            <a:off x="1591407" y="622788"/>
            <a:ext cx="1161850" cy="11618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pic>
        <p:nvPicPr>
          <p:cNvPr id="160" name="Google Shape;160;p22"/>
          <p:cNvPicPr preferRelativeResize="0"/>
          <p:nvPr/>
        </p:nvPicPr>
        <p:blipFill>
          <a:blip r:embed="rId3">
            <a:alphaModFix/>
          </a:blip>
          <a:stretch>
            <a:fillRect/>
          </a:stretch>
        </p:blipFill>
        <p:spPr>
          <a:xfrm>
            <a:off x="870250" y="2237575"/>
            <a:ext cx="1561225" cy="1561225"/>
          </a:xfrm>
          <a:prstGeom prst="rect">
            <a:avLst/>
          </a:prstGeom>
          <a:noFill/>
          <a:ln>
            <a:noFill/>
          </a:ln>
        </p:spPr>
      </p:pic>
      <p:pic>
        <p:nvPicPr>
          <p:cNvPr id="161" name="Google Shape;161;p22"/>
          <p:cNvPicPr preferRelativeResize="0"/>
          <p:nvPr/>
        </p:nvPicPr>
        <p:blipFill>
          <a:blip r:embed="rId4">
            <a:alphaModFix/>
          </a:blip>
          <a:stretch>
            <a:fillRect/>
          </a:stretch>
        </p:blipFill>
        <p:spPr>
          <a:xfrm>
            <a:off x="2909963" y="3274450"/>
            <a:ext cx="3324069" cy="1561225"/>
          </a:xfrm>
          <a:prstGeom prst="rect">
            <a:avLst/>
          </a:prstGeom>
          <a:noFill/>
          <a:ln>
            <a:noFill/>
          </a:ln>
        </p:spPr>
      </p:pic>
      <p:pic>
        <p:nvPicPr>
          <p:cNvPr id="162" name="Google Shape;162;p22"/>
          <p:cNvPicPr preferRelativeResize="0"/>
          <p:nvPr/>
        </p:nvPicPr>
        <p:blipFill>
          <a:blip r:embed="rId5">
            <a:alphaModFix/>
          </a:blip>
          <a:stretch>
            <a:fillRect/>
          </a:stretch>
        </p:blipFill>
        <p:spPr>
          <a:xfrm>
            <a:off x="6578349" y="2132288"/>
            <a:ext cx="1771800" cy="1771800"/>
          </a:xfrm>
          <a:prstGeom prst="rect">
            <a:avLst/>
          </a:prstGeom>
          <a:noFill/>
          <a:ln>
            <a:noFill/>
          </a:ln>
        </p:spPr>
      </p:pic>
      <p:pic>
        <p:nvPicPr>
          <p:cNvPr id="163" name="Google Shape;163;p22"/>
          <p:cNvPicPr preferRelativeResize="0"/>
          <p:nvPr/>
        </p:nvPicPr>
        <p:blipFill>
          <a:blip r:embed="rId6">
            <a:alphaModFix/>
          </a:blip>
          <a:stretch>
            <a:fillRect/>
          </a:stretch>
        </p:blipFill>
        <p:spPr>
          <a:xfrm>
            <a:off x="3791388" y="1513363"/>
            <a:ext cx="1561225" cy="1561225"/>
          </a:xfrm>
          <a:prstGeom prst="rect">
            <a:avLst/>
          </a:prstGeom>
          <a:noFill/>
          <a:ln>
            <a:noFill/>
          </a:ln>
        </p:spPr>
      </p:pic>
      <p:sp>
        <p:nvSpPr>
          <p:cNvPr id="164" name="Google Shape;164;p22"/>
          <p:cNvSpPr txBox="1"/>
          <p:nvPr/>
        </p:nvSpPr>
        <p:spPr>
          <a:xfrm>
            <a:off x="17950" y="13475"/>
            <a:ext cx="4554000" cy="144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300">
                <a:solidFill>
                  <a:schemeClr val="dk1"/>
                </a:solidFill>
                <a:latin typeface="Alfa Slab One"/>
                <a:ea typeface="Alfa Slab One"/>
                <a:cs typeface="Alfa Slab One"/>
                <a:sym typeface="Alfa Slab One"/>
              </a:rPr>
              <a:t>Creating</a:t>
            </a:r>
            <a:endParaRPr sz="3300">
              <a:solidFill>
                <a:schemeClr val="dk1"/>
              </a:solidFill>
              <a:latin typeface="Alfa Slab One"/>
              <a:ea typeface="Alfa Slab One"/>
              <a:cs typeface="Alfa Slab One"/>
              <a:sym typeface="Alfa Slab One"/>
            </a:endParaRPr>
          </a:p>
          <a:p>
            <a:pPr indent="0" lvl="0" marL="0" rtl="0" algn="l">
              <a:spcBef>
                <a:spcPts val="0"/>
              </a:spcBef>
              <a:spcAft>
                <a:spcPts val="0"/>
              </a:spcAft>
              <a:buNone/>
            </a:pPr>
            <a:r>
              <a:rPr lang="en" sz="3300">
                <a:solidFill>
                  <a:schemeClr val="dk1"/>
                </a:solidFill>
                <a:latin typeface="Alfa Slab One"/>
                <a:ea typeface="Alfa Slab One"/>
                <a:cs typeface="Alfa Slab One"/>
                <a:sym typeface="Alfa Slab One"/>
              </a:rPr>
              <a:t>Various Modalities</a:t>
            </a:r>
            <a:endParaRPr sz="3300">
              <a:solidFill>
                <a:schemeClr val="dk1"/>
              </a:solidFill>
              <a:latin typeface="Alfa Slab One"/>
              <a:ea typeface="Alfa Slab One"/>
              <a:cs typeface="Alfa Slab One"/>
              <a:sym typeface="Alfa Slab One"/>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10" presetSubtype="0">
                                  <p:stCondLst>
                                    <p:cond delay="0"/>
                                  </p:stCondLst>
                                  <p:childTnLst>
                                    <p:set>
                                      <p:cBhvr>
                                        <p:cTn dur="1" fill="hold">
                                          <p:stCondLst>
                                            <p:cond delay="0"/>
                                          </p:stCondLst>
                                        </p:cTn>
                                        <p:tgtEl>
                                          <p:spTgt spid="160"/>
                                        </p:tgtEl>
                                        <p:attrNameLst>
                                          <p:attrName>style.visibility</p:attrName>
                                        </p:attrNameLst>
                                      </p:cBhvr>
                                      <p:to>
                                        <p:strVal val="visible"/>
                                      </p:to>
                                    </p:set>
                                    <p:animEffect filter="fade" transition="in">
                                      <p:cBhvr>
                                        <p:cTn dur="1000"/>
                                        <p:tgtEl>
                                          <p:spTgt spid="160"/>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63"/>
                                        </p:tgtEl>
                                        <p:attrNameLst>
                                          <p:attrName>style.visibility</p:attrName>
                                        </p:attrNameLst>
                                      </p:cBhvr>
                                      <p:to>
                                        <p:strVal val="visible"/>
                                      </p:to>
                                    </p:set>
                                    <p:animEffect filter="fade" transition="in">
                                      <p:cBhvr>
                                        <p:cTn dur="1000"/>
                                        <p:tgtEl>
                                          <p:spTgt spid="163"/>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162"/>
                                        </p:tgtEl>
                                        <p:attrNameLst>
                                          <p:attrName>style.visibility</p:attrName>
                                        </p:attrNameLst>
                                      </p:cBhvr>
                                      <p:to>
                                        <p:strVal val="visible"/>
                                      </p:to>
                                    </p:set>
                                    <p:animEffect filter="fade" transition="in">
                                      <p:cBhvr>
                                        <p:cTn dur="1000"/>
                                        <p:tgtEl>
                                          <p:spTgt spid="162"/>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161"/>
                                        </p:tgtEl>
                                        <p:attrNameLst>
                                          <p:attrName>style.visibility</p:attrName>
                                        </p:attrNameLst>
                                      </p:cBhvr>
                                      <p:to>
                                        <p:strVal val="visible"/>
                                      </p:to>
                                    </p:set>
                                    <p:animEffect filter="fade" transition="in">
                                      <p:cBhvr>
                                        <p:cTn dur="1000"/>
                                        <p:tgtEl>
                                          <p:spTgt spid="1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3"/>
          <p:cNvSpPr/>
          <p:nvPr/>
        </p:nvSpPr>
        <p:spPr>
          <a:xfrm>
            <a:off x="407425" y="1797575"/>
            <a:ext cx="1316400" cy="1282500"/>
          </a:xfrm>
          <a:prstGeom prst="ellipse">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Comfortaa"/>
                <a:ea typeface="Comfortaa"/>
                <a:cs typeface="Comfortaa"/>
                <a:sym typeface="Comfortaa"/>
              </a:rPr>
              <a:t>Primary</a:t>
            </a:r>
            <a:endParaRPr b="1">
              <a:latin typeface="Comfortaa"/>
              <a:ea typeface="Comfortaa"/>
              <a:cs typeface="Comfortaa"/>
              <a:sym typeface="Comfortaa"/>
            </a:endParaRPr>
          </a:p>
          <a:p>
            <a:pPr indent="0" lvl="0" marL="0" rtl="0" algn="ctr">
              <a:spcBef>
                <a:spcPts val="0"/>
              </a:spcBef>
              <a:spcAft>
                <a:spcPts val="0"/>
              </a:spcAft>
              <a:buNone/>
            </a:pPr>
            <a:r>
              <a:rPr b="1" lang="en">
                <a:latin typeface="Comfortaa"/>
                <a:ea typeface="Comfortaa"/>
                <a:cs typeface="Comfortaa"/>
                <a:sym typeface="Comfortaa"/>
              </a:rPr>
              <a:t>Creator</a:t>
            </a:r>
            <a:endParaRPr b="1">
              <a:latin typeface="Comfortaa"/>
              <a:ea typeface="Comfortaa"/>
              <a:cs typeface="Comfortaa"/>
              <a:sym typeface="Comfortaa"/>
            </a:endParaRPr>
          </a:p>
        </p:txBody>
      </p:sp>
      <p:sp>
        <p:nvSpPr>
          <p:cNvPr id="170" name="Google Shape;170;p23"/>
          <p:cNvSpPr/>
          <p:nvPr/>
        </p:nvSpPr>
        <p:spPr>
          <a:xfrm>
            <a:off x="1988525" y="2342850"/>
            <a:ext cx="1239900" cy="457800"/>
          </a:xfrm>
          <a:prstGeom prst="rightArrow">
            <a:avLst>
              <a:gd fmla="val 50000" name="adj1"/>
              <a:gd fmla="val 50000" name="adj2"/>
            </a:avLst>
          </a:prstGeom>
          <a:solidFill>
            <a:srgbClr val="D9D2E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1" name="Google Shape;171;p23"/>
          <p:cNvSpPr/>
          <p:nvPr/>
        </p:nvSpPr>
        <p:spPr>
          <a:xfrm>
            <a:off x="3267075" y="1678500"/>
            <a:ext cx="1999800" cy="1282500"/>
          </a:xfrm>
          <a:prstGeom prst="triangle">
            <a:avLst>
              <a:gd fmla="val 50000" name="adj"/>
            </a:avLst>
          </a:prstGeom>
          <a:solidFill>
            <a:srgbClr val="FF99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Comfortaa"/>
                <a:ea typeface="Comfortaa"/>
                <a:cs typeface="Comfortaa"/>
                <a:sym typeface="Comfortaa"/>
              </a:rPr>
              <a:t>Reviewer</a:t>
            </a:r>
            <a:endParaRPr b="1">
              <a:latin typeface="Comfortaa"/>
              <a:ea typeface="Comfortaa"/>
              <a:cs typeface="Comfortaa"/>
              <a:sym typeface="Comfortaa"/>
            </a:endParaRPr>
          </a:p>
        </p:txBody>
      </p:sp>
      <p:sp>
        <p:nvSpPr>
          <p:cNvPr id="172" name="Google Shape;172;p23"/>
          <p:cNvSpPr/>
          <p:nvPr/>
        </p:nvSpPr>
        <p:spPr>
          <a:xfrm rot="10800000">
            <a:off x="1036025" y="3080050"/>
            <a:ext cx="2597400" cy="627600"/>
          </a:xfrm>
          <a:prstGeom prst="uturnArrow">
            <a:avLst>
              <a:gd fmla="val 25000" name="adj1"/>
              <a:gd fmla="val 25000" name="adj2"/>
              <a:gd fmla="val 25000" name="adj3"/>
              <a:gd fmla="val 43750" name="adj4"/>
              <a:gd fmla="val 75000" name="adj5"/>
            </a:avLst>
          </a:prstGeom>
          <a:solidFill>
            <a:srgbClr val="F6B26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3"/>
          <p:cNvSpPr/>
          <p:nvPr/>
        </p:nvSpPr>
        <p:spPr>
          <a:xfrm>
            <a:off x="5254525" y="2040875"/>
            <a:ext cx="1485000" cy="795900"/>
          </a:xfrm>
          <a:prstGeom prst="stripedRightArrow">
            <a:avLst>
              <a:gd fmla="val 50000" name="adj1"/>
              <a:gd fmla="val 50000" name="adj2"/>
            </a:avLst>
          </a:prstGeom>
          <a:solidFill>
            <a:srgbClr val="F6B26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3"/>
          <p:cNvSpPr/>
          <p:nvPr/>
        </p:nvSpPr>
        <p:spPr>
          <a:xfrm>
            <a:off x="7007225" y="1879350"/>
            <a:ext cx="1485000" cy="1384800"/>
          </a:xfrm>
          <a:prstGeom prst="flowChartSummingJunction">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Comfortaa"/>
                <a:ea typeface="Comfortaa"/>
                <a:cs typeface="Comfortaa"/>
                <a:sym typeface="Comfortaa"/>
              </a:rPr>
              <a:t>Group Approval</a:t>
            </a:r>
            <a:endParaRPr b="1">
              <a:latin typeface="Comfortaa"/>
              <a:ea typeface="Comfortaa"/>
              <a:cs typeface="Comfortaa"/>
              <a:sym typeface="Comfortaa"/>
            </a:endParaRPr>
          </a:p>
        </p:txBody>
      </p:sp>
      <p:sp>
        <p:nvSpPr>
          <p:cNvPr id="175" name="Google Shape;175;p23"/>
          <p:cNvSpPr txBox="1"/>
          <p:nvPr/>
        </p:nvSpPr>
        <p:spPr>
          <a:xfrm>
            <a:off x="1865975" y="1964550"/>
            <a:ext cx="1485000" cy="30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latin typeface="Proxima Nova"/>
                <a:ea typeface="Proxima Nova"/>
                <a:cs typeface="Proxima Nova"/>
                <a:sym typeface="Proxima Nova"/>
              </a:rPr>
              <a:t>First sends to</a:t>
            </a:r>
            <a:endParaRPr sz="1500">
              <a:latin typeface="Proxima Nova"/>
              <a:ea typeface="Proxima Nova"/>
              <a:cs typeface="Proxima Nova"/>
              <a:sym typeface="Proxima Nova"/>
            </a:endParaRPr>
          </a:p>
        </p:txBody>
      </p:sp>
      <p:sp>
        <p:nvSpPr>
          <p:cNvPr id="176" name="Google Shape;176;p23"/>
          <p:cNvSpPr txBox="1"/>
          <p:nvPr/>
        </p:nvSpPr>
        <p:spPr>
          <a:xfrm>
            <a:off x="1379225" y="3752125"/>
            <a:ext cx="19998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latin typeface="Proxima Nova"/>
                <a:ea typeface="Proxima Nova"/>
                <a:cs typeface="Proxima Nova"/>
                <a:sym typeface="Proxima Nova"/>
              </a:rPr>
              <a:t>If change is needed</a:t>
            </a:r>
            <a:endParaRPr sz="1500">
              <a:latin typeface="Proxima Nova"/>
              <a:ea typeface="Proxima Nova"/>
              <a:cs typeface="Proxima Nova"/>
              <a:sym typeface="Proxima Nova"/>
            </a:endParaRPr>
          </a:p>
        </p:txBody>
      </p:sp>
      <p:sp>
        <p:nvSpPr>
          <p:cNvPr id="177" name="Google Shape;177;p23"/>
          <p:cNvSpPr txBox="1"/>
          <p:nvPr/>
        </p:nvSpPr>
        <p:spPr>
          <a:xfrm>
            <a:off x="4835575" y="1678500"/>
            <a:ext cx="2322900" cy="39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latin typeface="Proxima Nova"/>
                <a:ea typeface="Proxima Nova"/>
                <a:cs typeface="Proxima Nova"/>
                <a:sym typeface="Proxima Nova"/>
              </a:rPr>
              <a:t>If no change is needed</a:t>
            </a:r>
            <a:endParaRPr sz="1500">
              <a:latin typeface="Proxima Nova"/>
              <a:ea typeface="Proxima Nova"/>
              <a:cs typeface="Proxima Nova"/>
              <a:sym typeface="Proxima Nova"/>
            </a:endParaRPr>
          </a:p>
        </p:txBody>
      </p:sp>
      <p:sp>
        <p:nvSpPr>
          <p:cNvPr id="178" name="Google Shape;178;p23"/>
          <p:cNvSpPr txBox="1"/>
          <p:nvPr/>
        </p:nvSpPr>
        <p:spPr>
          <a:xfrm>
            <a:off x="4132025" y="3552350"/>
            <a:ext cx="4360200" cy="1320300"/>
          </a:xfrm>
          <a:prstGeom prst="rect">
            <a:avLst/>
          </a:prstGeom>
          <a:noFill/>
          <a:ln cap="flat" cmpd="sng" w="9525">
            <a:solidFill>
              <a:schemeClr val="accent4"/>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500">
                <a:latin typeface="Proxima Nova"/>
                <a:ea typeface="Proxima Nova"/>
                <a:cs typeface="Proxima Nova"/>
                <a:sym typeface="Proxima Nova"/>
              </a:rPr>
              <a:t>This was the process for each individual module and reduced the amount of time it took to both create and review the module materials. As we had a short deadline to have these published, an efficient workflow such as this was essential.</a:t>
            </a:r>
            <a:endParaRPr sz="200">
              <a:latin typeface="Proxima Nova"/>
              <a:ea typeface="Proxima Nova"/>
              <a:cs typeface="Proxima Nova"/>
              <a:sym typeface="Proxima Nova"/>
            </a:endParaRPr>
          </a:p>
        </p:txBody>
      </p:sp>
      <p:sp>
        <p:nvSpPr>
          <p:cNvPr id="179" name="Google Shape;179;p23"/>
          <p:cNvSpPr txBox="1"/>
          <p:nvPr/>
        </p:nvSpPr>
        <p:spPr>
          <a:xfrm>
            <a:off x="0" y="36875"/>
            <a:ext cx="2597400" cy="135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300">
                <a:solidFill>
                  <a:schemeClr val="dk1"/>
                </a:solidFill>
                <a:latin typeface="Alfa Slab One"/>
                <a:ea typeface="Alfa Slab One"/>
                <a:cs typeface="Alfa Slab One"/>
                <a:sym typeface="Alfa Slab One"/>
              </a:rPr>
              <a:t>Workflow </a:t>
            </a:r>
            <a:endParaRPr sz="3300">
              <a:solidFill>
                <a:schemeClr val="dk1"/>
              </a:solidFill>
              <a:latin typeface="Alfa Slab One"/>
              <a:ea typeface="Alfa Slab One"/>
              <a:cs typeface="Alfa Slab One"/>
              <a:sym typeface="Alfa Slab One"/>
            </a:endParaRPr>
          </a:p>
          <a:p>
            <a:pPr indent="0" lvl="0" marL="0" rtl="0" algn="l">
              <a:spcBef>
                <a:spcPts val="0"/>
              </a:spcBef>
              <a:spcAft>
                <a:spcPts val="0"/>
              </a:spcAft>
              <a:buNone/>
            </a:pPr>
            <a:r>
              <a:rPr lang="en" sz="3300">
                <a:solidFill>
                  <a:schemeClr val="dk1"/>
                </a:solidFill>
                <a:latin typeface="Alfa Slab One"/>
                <a:ea typeface="Alfa Slab One"/>
                <a:cs typeface="Alfa Slab One"/>
                <a:sym typeface="Alfa Slab One"/>
              </a:rPr>
              <a:t>Process</a:t>
            </a:r>
            <a:endParaRPr sz="3300">
              <a:solidFill>
                <a:schemeClr val="dk1"/>
              </a:solidFill>
              <a:latin typeface="Alfa Slab One"/>
              <a:ea typeface="Alfa Slab One"/>
              <a:cs typeface="Alfa Slab One"/>
              <a:sym typeface="Alfa Slab One"/>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10" presetSubtype="0">
                                  <p:stCondLst>
                                    <p:cond delay="0"/>
                                  </p:stCondLst>
                                  <p:childTnLst>
                                    <p:set>
                                      <p:cBhvr>
                                        <p:cTn dur="1" fill="hold">
                                          <p:stCondLst>
                                            <p:cond delay="0"/>
                                          </p:stCondLst>
                                        </p:cTn>
                                        <p:tgtEl>
                                          <p:spTgt spid="175"/>
                                        </p:tgtEl>
                                        <p:attrNameLst>
                                          <p:attrName>style.visibility</p:attrName>
                                        </p:attrNameLst>
                                      </p:cBhvr>
                                      <p:to>
                                        <p:strVal val="visible"/>
                                      </p:to>
                                    </p:set>
                                    <p:animEffect filter="fade" transition="in">
                                      <p:cBhvr>
                                        <p:cTn dur="2500"/>
                                        <p:tgtEl>
                                          <p:spTgt spid="175"/>
                                        </p:tgtEl>
                                      </p:cBhvr>
                                    </p:animEffect>
                                  </p:childTnLst>
                                </p:cTn>
                              </p:par>
                            </p:childTnLst>
                          </p:cTn>
                        </p:par>
                        <p:par>
                          <p:cTn fill="hold">
                            <p:stCondLst>
                              <p:cond delay="2500"/>
                            </p:stCondLst>
                            <p:childTnLst>
                              <p:par>
                                <p:cTn fill="hold" nodeType="after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2500"/>
                                        <p:tgtEl>
                                          <p:spTgt spid="176"/>
                                        </p:tgtEl>
                                      </p:cBhvr>
                                    </p:animEffect>
                                  </p:childTnLst>
                                </p:cTn>
                              </p:par>
                            </p:childTnLst>
                          </p:cTn>
                        </p:par>
                        <p:par>
                          <p:cTn fill="hold">
                            <p:stCondLst>
                              <p:cond delay="5000"/>
                            </p:stCondLst>
                            <p:childTnLst>
                              <p:par>
                                <p:cTn fill="hold" nodeType="afterEffect" presetClass="entr" presetID="10" presetSubtype="0">
                                  <p:stCondLst>
                                    <p:cond delay="0"/>
                                  </p:stCondLst>
                                  <p:childTnLst>
                                    <p:set>
                                      <p:cBhvr>
                                        <p:cTn dur="1" fill="hold">
                                          <p:stCondLst>
                                            <p:cond delay="0"/>
                                          </p:stCondLst>
                                        </p:cTn>
                                        <p:tgtEl>
                                          <p:spTgt spid="177"/>
                                        </p:tgtEl>
                                        <p:attrNameLst>
                                          <p:attrName>style.visibility</p:attrName>
                                        </p:attrNameLst>
                                      </p:cBhvr>
                                      <p:to>
                                        <p:strVal val="visible"/>
                                      </p:to>
                                    </p:set>
                                    <p:animEffect filter="fade" transition="in">
                                      <p:cBhvr>
                                        <p:cTn dur="2500"/>
                                        <p:tgtEl>
                                          <p:spTgt spid="177"/>
                                        </p:tgtEl>
                                      </p:cBhvr>
                                    </p:animEffect>
                                  </p:childTnLst>
                                </p:cTn>
                              </p:par>
                            </p:childTnLst>
                          </p:cTn>
                        </p:par>
                        <p:par>
                          <p:cTn fill="hold">
                            <p:stCondLst>
                              <p:cond delay="7500"/>
                            </p:stCondLst>
                            <p:childTnLst>
                              <p:par>
                                <p:cTn fill="hold" nodeType="afterEffect" presetClass="entr" presetID="10" presetSubtype="0">
                                  <p:stCondLst>
                                    <p:cond delay="0"/>
                                  </p:stCondLst>
                                  <p:childTnLst>
                                    <p:set>
                                      <p:cBhvr>
                                        <p:cTn dur="1" fill="hold">
                                          <p:stCondLst>
                                            <p:cond delay="0"/>
                                          </p:stCondLst>
                                        </p:cTn>
                                        <p:tgtEl>
                                          <p:spTgt spid="178"/>
                                        </p:tgtEl>
                                        <p:attrNameLst>
                                          <p:attrName>style.visibility</p:attrName>
                                        </p:attrNameLst>
                                      </p:cBhvr>
                                      <p:to>
                                        <p:strVal val="visible"/>
                                      </p:to>
                                    </p:set>
                                    <p:animEffect filter="fade" transition="in">
                                      <p:cBhvr>
                                        <p:cTn dur="2000"/>
                                        <p:tgtEl>
                                          <p:spTgt spid="17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5"/>
                                        </p:tgtEl>
                                        <p:attrNameLst>
                                          <p:attrName>style.visibility</p:attrName>
                                        </p:attrNameLst>
                                      </p:cBhvr>
                                      <p:to>
                                        <p:strVal val="visible"/>
                                      </p:to>
                                    </p:set>
                                    <p:animEffect filter="fade" transition="in">
                                      <p:cBhvr>
                                        <p:cTn dur="1000"/>
                                        <p:tgtEl>
                                          <p:spTgt spid="17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4"/>
          <p:cNvSpPr txBox="1"/>
          <p:nvPr/>
        </p:nvSpPr>
        <p:spPr>
          <a:xfrm>
            <a:off x="152400" y="233500"/>
            <a:ext cx="8839200" cy="1427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4000">
                <a:solidFill>
                  <a:srgbClr val="F27B37"/>
                </a:solidFill>
                <a:latin typeface="Alfa Slab One"/>
                <a:ea typeface="Alfa Slab One"/>
                <a:cs typeface="Alfa Slab One"/>
                <a:sym typeface="Alfa Slab One"/>
              </a:rPr>
              <a:t>Creating Content</a:t>
            </a:r>
            <a:endParaRPr sz="4000">
              <a:solidFill>
                <a:srgbClr val="F27B37"/>
              </a:solidFill>
              <a:latin typeface="Alfa Slab One"/>
              <a:ea typeface="Alfa Slab One"/>
              <a:cs typeface="Alfa Slab One"/>
              <a:sym typeface="Alfa Slab One"/>
            </a:endParaRPr>
          </a:p>
        </p:txBody>
      </p:sp>
      <p:sp>
        <p:nvSpPr>
          <p:cNvPr id="185" name="Google Shape;185;p24"/>
          <p:cNvSpPr/>
          <p:nvPr/>
        </p:nvSpPr>
        <p:spPr>
          <a:xfrm>
            <a:off x="6192888" y="1291763"/>
            <a:ext cx="2798700" cy="3623100"/>
          </a:xfrm>
          <a:prstGeom prst="rect">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24"/>
          <p:cNvSpPr/>
          <p:nvPr/>
        </p:nvSpPr>
        <p:spPr>
          <a:xfrm>
            <a:off x="139325" y="1291750"/>
            <a:ext cx="2798700" cy="3623100"/>
          </a:xfrm>
          <a:prstGeom prst="rect">
            <a:avLst/>
          </a:prstGeom>
          <a:solidFill>
            <a:srgbClr val="F1C23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24"/>
          <p:cNvSpPr/>
          <p:nvPr/>
        </p:nvSpPr>
        <p:spPr>
          <a:xfrm>
            <a:off x="3172663" y="1291763"/>
            <a:ext cx="2798700" cy="3623100"/>
          </a:xfrm>
          <a:prstGeom prst="rect">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8" name="Google Shape;188;p24"/>
          <p:cNvPicPr preferRelativeResize="0"/>
          <p:nvPr/>
        </p:nvPicPr>
        <p:blipFill rotWithShape="1">
          <a:blip r:embed="rId3">
            <a:alphaModFix/>
          </a:blip>
          <a:srcRect b="0" l="24254" r="24006" t="0"/>
          <a:stretch/>
        </p:blipFill>
        <p:spPr>
          <a:xfrm>
            <a:off x="3172675" y="1291775"/>
            <a:ext cx="2811826" cy="3623101"/>
          </a:xfrm>
          <a:prstGeom prst="rect">
            <a:avLst/>
          </a:prstGeom>
          <a:noFill/>
          <a:ln>
            <a:noFill/>
          </a:ln>
        </p:spPr>
      </p:pic>
      <p:pic>
        <p:nvPicPr>
          <p:cNvPr id="189" name="Google Shape;189;p24"/>
          <p:cNvPicPr preferRelativeResize="0"/>
          <p:nvPr/>
        </p:nvPicPr>
        <p:blipFill rotWithShape="1">
          <a:blip r:embed="rId4">
            <a:alphaModFix/>
          </a:blip>
          <a:srcRect b="0" l="22950" r="33393" t="0"/>
          <a:stretch/>
        </p:blipFill>
        <p:spPr>
          <a:xfrm>
            <a:off x="139325" y="1291750"/>
            <a:ext cx="2811826" cy="3623100"/>
          </a:xfrm>
          <a:prstGeom prst="rect">
            <a:avLst/>
          </a:prstGeom>
          <a:noFill/>
          <a:ln>
            <a:noFill/>
          </a:ln>
        </p:spPr>
      </p:pic>
      <p:pic>
        <p:nvPicPr>
          <p:cNvPr id="190" name="Google Shape;190;p24"/>
          <p:cNvPicPr preferRelativeResize="0"/>
          <p:nvPr/>
        </p:nvPicPr>
        <p:blipFill rotWithShape="1">
          <a:blip r:embed="rId5">
            <a:alphaModFix/>
          </a:blip>
          <a:srcRect b="0" l="40109" r="4960" t="0"/>
          <a:stretch/>
        </p:blipFill>
        <p:spPr>
          <a:xfrm>
            <a:off x="6192900" y="1291775"/>
            <a:ext cx="2811826" cy="3623101"/>
          </a:xfrm>
          <a:prstGeom prst="rect">
            <a:avLst/>
          </a:prstGeom>
          <a:noFill/>
          <a:ln>
            <a:noFill/>
          </a:ln>
        </p:spPr>
      </p:pic>
      <p:pic>
        <p:nvPicPr>
          <p:cNvPr id="191" name="Google Shape;191;p24"/>
          <p:cNvPicPr preferRelativeResize="0"/>
          <p:nvPr/>
        </p:nvPicPr>
        <p:blipFill>
          <a:blip r:embed="rId6">
            <a:alphaModFix/>
          </a:blip>
          <a:stretch>
            <a:fillRect/>
          </a:stretch>
        </p:blipFill>
        <p:spPr>
          <a:xfrm>
            <a:off x="8233550" y="4232200"/>
            <a:ext cx="910449" cy="91130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5"/>
          <p:cNvSpPr txBox="1"/>
          <p:nvPr>
            <p:ph idx="4294967295" type="title"/>
          </p:nvPr>
        </p:nvSpPr>
        <p:spPr>
          <a:xfrm>
            <a:off x="0" y="0"/>
            <a:ext cx="3949500" cy="106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300">
                <a:solidFill>
                  <a:schemeClr val="dk1"/>
                </a:solidFill>
              </a:rPr>
              <a:t>Professionally </a:t>
            </a:r>
            <a:endParaRPr sz="3300">
              <a:solidFill>
                <a:schemeClr val="dk1"/>
              </a:solidFill>
            </a:endParaRPr>
          </a:p>
          <a:p>
            <a:pPr indent="0" lvl="0" marL="0" rtl="0" algn="l">
              <a:spcBef>
                <a:spcPts val="0"/>
              </a:spcBef>
              <a:spcAft>
                <a:spcPts val="0"/>
              </a:spcAft>
              <a:buNone/>
            </a:pPr>
            <a:r>
              <a:rPr lang="en" sz="3300">
                <a:solidFill>
                  <a:schemeClr val="dk1"/>
                </a:solidFill>
              </a:rPr>
              <a:t>Produced Videos</a:t>
            </a:r>
            <a:endParaRPr sz="3300">
              <a:solidFill>
                <a:schemeClr val="dk1"/>
              </a:solidFill>
            </a:endParaRPr>
          </a:p>
        </p:txBody>
      </p:sp>
      <p:pic>
        <p:nvPicPr>
          <p:cNvPr descr="Screen shot of home page to the Research Process Quick Start module" id="197" name="Google Shape;197;p25" title="Research Process Quick Start module"/>
          <p:cNvPicPr preferRelativeResize="0"/>
          <p:nvPr/>
        </p:nvPicPr>
        <p:blipFill rotWithShape="1">
          <a:blip r:embed="rId3">
            <a:alphaModFix/>
          </a:blip>
          <a:srcRect b="0" l="6985" r="0" t="2657"/>
          <a:stretch/>
        </p:blipFill>
        <p:spPr>
          <a:xfrm>
            <a:off x="1635975" y="1198350"/>
            <a:ext cx="6223025" cy="34334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26"/>
          <p:cNvSpPr txBox="1"/>
          <p:nvPr>
            <p:ph type="title"/>
          </p:nvPr>
        </p:nvSpPr>
        <p:spPr>
          <a:xfrm>
            <a:off x="311700" y="188500"/>
            <a:ext cx="2960400" cy="1177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300">
                <a:solidFill>
                  <a:schemeClr val="dk1"/>
                </a:solidFill>
              </a:rPr>
              <a:t>Homegrown </a:t>
            </a:r>
            <a:endParaRPr sz="3300">
              <a:solidFill>
                <a:schemeClr val="dk1"/>
              </a:solidFill>
            </a:endParaRPr>
          </a:p>
          <a:p>
            <a:pPr indent="0" lvl="0" marL="0" rtl="0" algn="l">
              <a:spcBef>
                <a:spcPts val="0"/>
              </a:spcBef>
              <a:spcAft>
                <a:spcPts val="0"/>
              </a:spcAft>
              <a:buNone/>
            </a:pPr>
            <a:r>
              <a:rPr lang="en" sz="3300">
                <a:solidFill>
                  <a:schemeClr val="dk1"/>
                </a:solidFill>
              </a:rPr>
              <a:t>Content</a:t>
            </a:r>
            <a:endParaRPr sz="3300">
              <a:solidFill>
                <a:schemeClr val="dk1"/>
              </a:solidFill>
            </a:endParaRPr>
          </a:p>
        </p:txBody>
      </p:sp>
      <p:pic>
        <p:nvPicPr>
          <p:cNvPr descr="Screen shot of different content types within a module" id="203" name="Google Shape;203;p26" title="Varied content"/>
          <p:cNvPicPr preferRelativeResize="0"/>
          <p:nvPr/>
        </p:nvPicPr>
        <p:blipFill rotWithShape="1">
          <a:blip r:embed="rId3">
            <a:alphaModFix/>
          </a:blip>
          <a:srcRect b="0" l="3288" r="0" t="0"/>
          <a:stretch/>
        </p:blipFill>
        <p:spPr>
          <a:xfrm>
            <a:off x="3559150" y="544650"/>
            <a:ext cx="4483749" cy="42579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27"/>
          <p:cNvSpPr txBox="1"/>
          <p:nvPr>
            <p:ph type="title"/>
          </p:nvPr>
        </p:nvSpPr>
        <p:spPr>
          <a:xfrm>
            <a:off x="0" y="0"/>
            <a:ext cx="3451200" cy="11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300">
                <a:solidFill>
                  <a:schemeClr val="dk1"/>
                </a:solidFill>
              </a:rPr>
              <a:t>Learning </a:t>
            </a:r>
            <a:endParaRPr sz="3300">
              <a:solidFill>
                <a:schemeClr val="dk1"/>
              </a:solidFill>
            </a:endParaRPr>
          </a:p>
          <a:p>
            <a:pPr indent="0" lvl="0" marL="0" rtl="0" algn="l">
              <a:spcBef>
                <a:spcPts val="0"/>
              </a:spcBef>
              <a:spcAft>
                <a:spcPts val="0"/>
              </a:spcAft>
              <a:buNone/>
            </a:pPr>
            <a:r>
              <a:rPr lang="en" sz="3300">
                <a:solidFill>
                  <a:schemeClr val="dk1"/>
                </a:solidFill>
              </a:rPr>
              <a:t>Curves</a:t>
            </a:r>
            <a:endParaRPr sz="3300">
              <a:solidFill>
                <a:schemeClr val="dk1"/>
              </a:solidFill>
            </a:endParaRPr>
          </a:p>
        </p:txBody>
      </p:sp>
      <p:sp>
        <p:nvSpPr>
          <p:cNvPr id="209" name="Google Shape;209;p27"/>
          <p:cNvSpPr txBox="1"/>
          <p:nvPr>
            <p:ph idx="1" type="body"/>
          </p:nvPr>
        </p:nvSpPr>
        <p:spPr>
          <a:xfrm>
            <a:off x="4572000" y="1815000"/>
            <a:ext cx="3999900" cy="1513500"/>
          </a:xfrm>
          <a:prstGeom prst="rect">
            <a:avLst/>
          </a:prstGeom>
        </p:spPr>
        <p:txBody>
          <a:bodyPr anchorCtr="0" anchor="t" bIns="91425" lIns="91425" spcFirstLastPara="1" rIns="91425" wrap="square" tIns="91425">
            <a:noAutofit/>
          </a:bodyPr>
          <a:lstStyle/>
          <a:p>
            <a:pPr indent="-387350" lvl="0" marL="457200" rtl="0" algn="l">
              <a:spcBef>
                <a:spcPts val="0"/>
              </a:spcBef>
              <a:spcAft>
                <a:spcPts val="0"/>
              </a:spcAft>
              <a:buClr>
                <a:srgbClr val="000000"/>
              </a:buClr>
              <a:buSzPts val="2500"/>
              <a:buChar char="●"/>
            </a:pPr>
            <a:r>
              <a:rPr lang="en" sz="2500">
                <a:solidFill>
                  <a:srgbClr val="000000"/>
                </a:solidFill>
              </a:rPr>
              <a:t>Varied t</a:t>
            </a:r>
            <a:r>
              <a:rPr lang="en" sz="2500">
                <a:solidFill>
                  <a:srgbClr val="000000"/>
                </a:solidFill>
              </a:rPr>
              <a:t>ools</a:t>
            </a:r>
            <a:endParaRPr sz="2500">
              <a:solidFill>
                <a:srgbClr val="000000"/>
              </a:solidFill>
            </a:endParaRPr>
          </a:p>
          <a:p>
            <a:pPr indent="-387350" lvl="0" marL="457200" rtl="0" algn="l">
              <a:spcBef>
                <a:spcPts val="0"/>
              </a:spcBef>
              <a:spcAft>
                <a:spcPts val="0"/>
              </a:spcAft>
              <a:buClr>
                <a:srgbClr val="000000"/>
              </a:buClr>
              <a:buSzPts val="2500"/>
              <a:buChar char="●"/>
            </a:pPr>
            <a:r>
              <a:rPr lang="en" sz="2500">
                <a:solidFill>
                  <a:srgbClr val="000000"/>
                </a:solidFill>
              </a:rPr>
              <a:t>BrightSpace itself</a:t>
            </a:r>
            <a:endParaRPr sz="2500">
              <a:solidFill>
                <a:srgbClr val="000000"/>
              </a:solidFill>
            </a:endParaRPr>
          </a:p>
          <a:p>
            <a:pPr indent="-387350" lvl="0" marL="457200" rtl="0" algn="l">
              <a:spcBef>
                <a:spcPts val="0"/>
              </a:spcBef>
              <a:spcAft>
                <a:spcPts val="0"/>
              </a:spcAft>
              <a:buClr>
                <a:srgbClr val="000000"/>
              </a:buClr>
              <a:buSzPts val="2500"/>
              <a:buChar char="●"/>
            </a:pPr>
            <a:r>
              <a:rPr lang="en" sz="2500">
                <a:solidFill>
                  <a:srgbClr val="000000"/>
                </a:solidFill>
              </a:rPr>
              <a:t>Accessibility</a:t>
            </a:r>
            <a:endParaRPr sz="2500">
              <a:solidFill>
                <a:srgbClr val="000000"/>
              </a:solidFill>
            </a:endParaRPr>
          </a:p>
          <a:p>
            <a:pPr indent="0" lvl="0" marL="0" rtl="0" algn="ctr">
              <a:spcBef>
                <a:spcPts val="0"/>
              </a:spcBef>
              <a:spcAft>
                <a:spcPts val="0"/>
              </a:spcAft>
              <a:buNone/>
            </a:pPr>
            <a:r>
              <a:t/>
            </a:r>
            <a:endParaRPr sz="1600"/>
          </a:p>
        </p:txBody>
      </p:sp>
      <p:pic>
        <p:nvPicPr>
          <p:cNvPr descr="Image of road sign for a double-curved road" id="210" name="Google Shape;210;p27" title="Curved road"/>
          <p:cNvPicPr preferRelativeResize="0"/>
          <p:nvPr/>
        </p:nvPicPr>
        <p:blipFill>
          <a:blip r:embed="rId3">
            <a:alphaModFix/>
          </a:blip>
          <a:stretch>
            <a:fillRect/>
          </a:stretch>
        </p:blipFill>
        <p:spPr>
          <a:xfrm>
            <a:off x="88250" y="1157400"/>
            <a:ext cx="3794050" cy="3794050"/>
          </a:xfrm>
          <a:prstGeom prst="rect">
            <a:avLst/>
          </a:prstGeom>
          <a:noFill/>
          <a:ln>
            <a:noFill/>
          </a:ln>
        </p:spPr>
      </p:pic>
      <p:sp>
        <p:nvSpPr>
          <p:cNvPr id="211" name="Google Shape;211;p27"/>
          <p:cNvSpPr txBox="1"/>
          <p:nvPr>
            <p:ph idx="2" type="body"/>
          </p:nvPr>
        </p:nvSpPr>
        <p:spPr>
          <a:xfrm flipH="1">
            <a:off x="88250" y="4883397"/>
            <a:ext cx="4057800" cy="26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000000"/>
                </a:solidFill>
                <a:latin typeface="Arial"/>
                <a:ea typeface="Arial"/>
                <a:cs typeface="Arial"/>
                <a:sym typeface="Arial"/>
              </a:rPr>
              <a:t>Photo by</a:t>
            </a:r>
            <a:r>
              <a:rPr lang="en" sz="1000">
                <a:solidFill>
                  <a:srgbClr val="000000"/>
                </a:solidFill>
                <a:uFill>
                  <a:noFill/>
                </a:uFill>
                <a:latin typeface="Arial"/>
                <a:ea typeface="Arial"/>
                <a:cs typeface="Arial"/>
                <a:sym typeface="Arial"/>
                <a:hlinkClick r:id="rId4">
                  <a:extLst>
                    <a:ext uri="{A12FA001-AC4F-418D-AE19-62706E023703}">
                      <ahyp:hlinkClr val="tx"/>
                    </a:ext>
                  </a:extLst>
                </a:hlinkClick>
              </a:rPr>
              <a:t> </a:t>
            </a:r>
            <a:r>
              <a:rPr lang="en" sz="1000" u="sng">
                <a:solidFill>
                  <a:schemeClr val="hlink"/>
                </a:solidFill>
                <a:latin typeface="Arial"/>
                <a:ea typeface="Arial"/>
                <a:cs typeface="Arial"/>
                <a:sym typeface="Arial"/>
                <a:hlinkClick r:id="rId5"/>
              </a:rPr>
              <a:t>Mark König</a:t>
            </a:r>
            <a:r>
              <a:rPr lang="en" sz="1000">
                <a:solidFill>
                  <a:srgbClr val="000000"/>
                </a:solidFill>
                <a:latin typeface="Arial"/>
                <a:ea typeface="Arial"/>
                <a:cs typeface="Arial"/>
                <a:sym typeface="Arial"/>
              </a:rPr>
              <a:t> on</a:t>
            </a:r>
            <a:r>
              <a:rPr lang="en" sz="1000">
                <a:solidFill>
                  <a:srgbClr val="000000"/>
                </a:solidFill>
                <a:uFill>
                  <a:noFill/>
                </a:uFill>
                <a:latin typeface="Arial"/>
                <a:ea typeface="Arial"/>
                <a:cs typeface="Arial"/>
                <a:sym typeface="Arial"/>
                <a:hlinkClick r:id="rId6">
                  <a:extLst>
                    <a:ext uri="{A12FA001-AC4F-418D-AE19-62706E023703}">
                      <ahyp:hlinkClr val="tx"/>
                    </a:ext>
                  </a:extLst>
                </a:hlinkClick>
              </a:rPr>
              <a:t> </a:t>
            </a:r>
            <a:r>
              <a:rPr lang="en" sz="1000" u="sng">
                <a:solidFill>
                  <a:schemeClr val="hlink"/>
                </a:solidFill>
                <a:latin typeface="Arial"/>
                <a:ea typeface="Arial"/>
                <a:cs typeface="Arial"/>
                <a:sym typeface="Arial"/>
                <a:hlinkClick r:id="rId7"/>
              </a:rPr>
              <a:t>Unsplash</a:t>
            </a:r>
            <a:endParaRPr sz="9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pic>
        <p:nvPicPr>
          <p:cNvPr descr="Screen shot of database record with the different elements marked" id="216" name="Google Shape;216;p28" title="Parts of an article reference"/>
          <p:cNvPicPr preferRelativeResize="0"/>
          <p:nvPr/>
        </p:nvPicPr>
        <p:blipFill>
          <a:blip r:embed="rId3">
            <a:alphaModFix/>
          </a:blip>
          <a:stretch>
            <a:fillRect/>
          </a:stretch>
        </p:blipFill>
        <p:spPr>
          <a:xfrm>
            <a:off x="887475" y="965750"/>
            <a:ext cx="7564551" cy="29255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pic>
        <p:nvPicPr>
          <p:cNvPr descr="Screen shot of a more accessible way to describe the parts of an article reference" id="221" name="Google Shape;221;p29" title="Accessible version"/>
          <p:cNvPicPr preferRelativeResize="0"/>
          <p:nvPr/>
        </p:nvPicPr>
        <p:blipFill>
          <a:blip r:embed="rId3">
            <a:alphaModFix/>
          </a:blip>
          <a:stretch>
            <a:fillRect/>
          </a:stretch>
        </p:blipFill>
        <p:spPr>
          <a:xfrm>
            <a:off x="1869775" y="155900"/>
            <a:ext cx="5404451" cy="483169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30"/>
          <p:cNvSpPr txBox="1"/>
          <p:nvPr/>
        </p:nvSpPr>
        <p:spPr>
          <a:xfrm>
            <a:off x="152400" y="-76200"/>
            <a:ext cx="8839200" cy="1427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4000">
                <a:solidFill>
                  <a:srgbClr val="F27B37"/>
                </a:solidFill>
                <a:latin typeface="Alfa Slab One"/>
                <a:ea typeface="Alfa Slab One"/>
                <a:cs typeface="Alfa Slab One"/>
                <a:sym typeface="Alfa Slab One"/>
              </a:rPr>
              <a:t>Group </a:t>
            </a:r>
            <a:r>
              <a:rPr lang="en" sz="4000">
                <a:solidFill>
                  <a:srgbClr val="F27B37"/>
                </a:solidFill>
                <a:latin typeface="Alfa Slab One"/>
                <a:ea typeface="Alfa Slab One"/>
                <a:cs typeface="Alfa Slab One"/>
                <a:sym typeface="Alfa Slab One"/>
              </a:rPr>
              <a:t>Synergy</a:t>
            </a:r>
            <a:r>
              <a:rPr lang="en" sz="4000">
                <a:solidFill>
                  <a:srgbClr val="F27B37"/>
                </a:solidFill>
                <a:latin typeface="Alfa Slab One"/>
                <a:ea typeface="Alfa Slab One"/>
                <a:cs typeface="Alfa Slab One"/>
                <a:sym typeface="Alfa Slab One"/>
              </a:rPr>
              <a:t> while </a:t>
            </a:r>
            <a:endParaRPr sz="4000">
              <a:solidFill>
                <a:srgbClr val="F27B37"/>
              </a:solidFill>
              <a:latin typeface="Alfa Slab One"/>
              <a:ea typeface="Alfa Slab One"/>
              <a:cs typeface="Alfa Slab One"/>
              <a:sym typeface="Alfa Slab One"/>
            </a:endParaRPr>
          </a:p>
          <a:p>
            <a:pPr indent="0" lvl="0" marL="0" rtl="0" algn="ctr">
              <a:spcBef>
                <a:spcPts val="0"/>
              </a:spcBef>
              <a:spcAft>
                <a:spcPts val="0"/>
              </a:spcAft>
              <a:buNone/>
            </a:pPr>
            <a:r>
              <a:rPr lang="en" sz="4000">
                <a:solidFill>
                  <a:srgbClr val="F27B37"/>
                </a:solidFill>
                <a:latin typeface="Alfa Slab One"/>
                <a:ea typeface="Alfa Slab One"/>
                <a:cs typeface="Alfa Slab One"/>
                <a:sym typeface="Alfa Slab One"/>
              </a:rPr>
              <a:t>Working Remotely</a:t>
            </a:r>
            <a:endParaRPr sz="4000">
              <a:solidFill>
                <a:srgbClr val="F27B37"/>
              </a:solidFill>
              <a:latin typeface="Alfa Slab One"/>
              <a:ea typeface="Alfa Slab One"/>
              <a:cs typeface="Alfa Slab One"/>
              <a:sym typeface="Alfa Slab One"/>
            </a:endParaRPr>
          </a:p>
        </p:txBody>
      </p:sp>
      <p:pic>
        <p:nvPicPr>
          <p:cNvPr descr="Bailey Hall, Gorham, in fall" id="227" name="Google Shape;227;p30" title="Gorham"/>
          <p:cNvPicPr preferRelativeResize="0"/>
          <p:nvPr/>
        </p:nvPicPr>
        <p:blipFill>
          <a:blip r:embed="rId3">
            <a:alphaModFix/>
          </a:blip>
          <a:stretch>
            <a:fillRect/>
          </a:stretch>
        </p:blipFill>
        <p:spPr>
          <a:xfrm>
            <a:off x="435175" y="1296900"/>
            <a:ext cx="2594753" cy="3612833"/>
          </a:xfrm>
          <a:prstGeom prst="rect">
            <a:avLst/>
          </a:prstGeom>
          <a:noFill/>
          <a:ln>
            <a:noFill/>
          </a:ln>
        </p:spPr>
      </p:pic>
      <p:pic>
        <p:nvPicPr>
          <p:cNvPr descr="Glickman Library, Portland, in winter" id="228" name="Google Shape;228;p30" title="Portland"/>
          <p:cNvPicPr preferRelativeResize="0"/>
          <p:nvPr/>
        </p:nvPicPr>
        <p:blipFill>
          <a:blip r:embed="rId4">
            <a:alphaModFix/>
          </a:blip>
          <a:stretch>
            <a:fillRect/>
          </a:stretch>
        </p:blipFill>
        <p:spPr>
          <a:xfrm>
            <a:off x="3211108" y="1291800"/>
            <a:ext cx="2721769" cy="3623016"/>
          </a:xfrm>
          <a:prstGeom prst="rect">
            <a:avLst/>
          </a:prstGeom>
          <a:noFill/>
          <a:ln>
            <a:noFill/>
          </a:ln>
        </p:spPr>
      </p:pic>
      <p:pic>
        <p:nvPicPr>
          <p:cNvPr descr="Lewiston-Auburn College in spring" id="229" name="Google Shape;229;p30" title="Lewiston"/>
          <p:cNvPicPr preferRelativeResize="0"/>
          <p:nvPr/>
        </p:nvPicPr>
        <p:blipFill rotWithShape="1">
          <a:blip r:embed="rId5">
            <a:alphaModFix/>
          </a:blip>
          <a:srcRect b="0" l="0" r="17191" t="0"/>
          <a:stretch/>
        </p:blipFill>
        <p:spPr>
          <a:xfrm>
            <a:off x="6114050" y="1291800"/>
            <a:ext cx="2721776" cy="3623025"/>
          </a:xfrm>
          <a:prstGeom prst="rect">
            <a:avLst/>
          </a:prstGeom>
          <a:noFill/>
          <a:ln>
            <a:noFill/>
          </a:ln>
        </p:spPr>
      </p:pic>
      <p:pic>
        <p:nvPicPr>
          <p:cNvPr id="230" name="Google Shape;230;p30"/>
          <p:cNvPicPr preferRelativeResize="0"/>
          <p:nvPr/>
        </p:nvPicPr>
        <p:blipFill>
          <a:blip r:embed="rId6">
            <a:alphaModFix/>
          </a:blip>
          <a:stretch>
            <a:fillRect/>
          </a:stretch>
        </p:blipFill>
        <p:spPr>
          <a:xfrm>
            <a:off x="8233550" y="4232200"/>
            <a:ext cx="910449" cy="91130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1"/>
          <p:cNvSpPr txBox="1"/>
          <p:nvPr>
            <p:ph idx="4294967295" type="title"/>
          </p:nvPr>
        </p:nvSpPr>
        <p:spPr>
          <a:xfrm>
            <a:off x="0" y="0"/>
            <a:ext cx="3513600" cy="79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300">
                <a:solidFill>
                  <a:schemeClr val="dk1"/>
                </a:solidFill>
              </a:rPr>
              <a:t>Collaboration</a:t>
            </a:r>
            <a:endParaRPr sz="3300">
              <a:solidFill>
                <a:schemeClr val="dk1"/>
              </a:solidFill>
            </a:endParaRPr>
          </a:p>
          <a:p>
            <a:pPr indent="0" lvl="0" marL="0" rtl="0" algn="l">
              <a:spcBef>
                <a:spcPts val="0"/>
              </a:spcBef>
              <a:spcAft>
                <a:spcPts val="0"/>
              </a:spcAft>
              <a:buNone/>
            </a:pPr>
            <a:r>
              <a:rPr lang="en" sz="3300">
                <a:solidFill>
                  <a:schemeClr val="dk1"/>
                </a:solidFill>
              </a:rPr>
              <a:t>tools</a:t>
            </a:r>
            <a:endParaRPr sz="3300">
              <a:solidFill>
                <a:schemeClr val="dk1"/>
              </a:solidFill>
            </a:endParaRPr>
          </a:p>
        </p:txBody>
      </p:sp>
      <p:sp>
        <p:nvSpPr>
          <p:cNvPr id="236" name="Google Shape;236;p31"/>
          <p:cNvSpPr txBox="1"/>
          <p:nvPr>
            <p:ph idx="1" type="body"/>
          </p:nvPr>
        </p:nvSpPr>
        <p:spPr>
          <a:xfrm>
            <a:off x="0" y="1247425"/>
            <a:ext cx="2266500" cy="598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rgbClr val="F27B37"/>
                </a:solidFill>
              </a:rPr>
              <a:t>Google Drive</a:t>
            </a:r>
            <a:endParaRPr>
              <a:solidFill>
                <a:srgbClr val="F27B37"/>
              </a:solidFill>
            </a:endParaRPr>
          </a:p>
        </p:txBody>
      </p:sp>
      <p:pic>
        <p:nvPicPr>
          <p:cNvPr descr="Detail from spreadsheet the team used to organize the project work" id="237" name="Google Shape;237;p31" title="Google spreadsheet"/>
          <p:cNvPicPr preferRelativeResize="0"/>
          <p:nvPr/>
        </p:nvPicPr>
        <p:blipFill>
          <a:blip r:embed="rId3">
            <a:alphaModFix/>
          </a:blip>
          <a:stretch>
            <a:fillRect/>
          </a:stretch>
        </p:blipFill>
        <p:spPr>
          <a:xfrm>
            <a:off x="152400" y="1998625"/>
            <a:ext cx="7210425" cy="22764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nvSpPr>
        <p:spPr>
          <a:xfrm>
            <a:off x="152400" y="233500"/>
            <a:ext cx="8839200" cy="911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4000">
                <a:solidFill>
                  <a:srgbClr val="F27B37"/>
                </a:solidFill>
                <a:latin typeface="Alfa Slab One"/>
                <a:ea typeface="Alfa Slab One"/>
                <a:cs typeface="Alfa Slab One"/>
                <a:sym typeface="Alfa Slab One"/>
              </a:rPr>
              <a:t>Developing</a:t>
            </a:r>
            <a:r>
              <a:rPr lang="en" sz="4000">
                <a:solidFill>
                  <a:srgbClr val="F27B37"/>
                </a:solidFill>
                <a:latin typeface="Alfa Slab One"/>
                <a:ea typeface="Alfa Slab One"/>
                <a:cs typeface="Alfa Slab One"/>
                <a:sym typeface="Alfa Slab One"/>
              </a:rPr>
              <a:t> the Concept</a:t>
            </a:r>
            <a:endParaRPr sz="4000">
              <a:solidFill>
                <a:srgbClr val="F27B37"/>
              </a:solidFill>
              <a:latin typeface="Alfa Slab One"/>
              <a:ea typeface="Alfa Slab One"/>
              <a:cs typeface="Alfa Slab One"/>
              <a:sym typeface="Alfa Slab One"/>
            </a:endParaRPr>
          </a:p>
        </p:txBody>
      </p:sp>
      <p:sp>
        <p:nvSpPr>
          <p:cNvPr id="64" name="Google Shape;64;p14"/>
          <p:cNvSpPr/>
          <p:nvPr/>
        </p:nvSpPr>
        <p:spPr>
          <a:xfrm>
            <a:off x="6192888" y="1291763"/>
            <a:ext cx="2798700" cy="3623100"/>
          </a:xfrm>
          <a:prstGeom prst="rect">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4"/>
          <p:cNvSpPr/>
          <p:nvPr/>
        </p:nvSpPr>
        <p:spPr>
          <a:xfrm>
            <a:off x="139325" y="1291750"/>
            <a:ext cx="2798700" cy="3623100"/>
          </a:xfrm>
          <a:prstGeom prst="rect">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4"/>
          <p:cNvSpPr/>
          <p:nvPr/>
        </p:nvSpPr>
        <p:spPr>
          <a:xfrm>
            <a:off x="3172663" y="1291763"/>
            <a:ext cx="2798700" cy="3623100"/>
          </a:xfrm>
          <a:prstGeom prst="rect">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7" name="Google Shape;67;p14"/>
          <p:cNvPicPr preferRelativeResize="0"/>
          <p:nvPr/>
        </p:nvPicPr>
        <p:blipFill rotWithShape="1">
          <a:blip r:embed="rId3">
            <a:alphaModFix/>
          </a:blip>
          <a:srcRect b="0" l="18796" r="29704" t="0"/>
          <a:stretch/>
        </p:blipFill>
        <p:spPr>
          <a:xfrm>
            <a:off x="3172675" y="1291775"/>
            <a:ext cx="2798702" cy="3623101"/>
          </a:xfrm>
          <a:prstGeom prst="rect">
            <a:avLst/>
          </a:prstGeom>
          <a:noFill/>
          <a:ln>
            <a:noFill/>
          </a:ln>
        </p:spPr>
      </p:pic>
      <p:pic>
        <p:nvPicPr>
          <p:cNvPr id="68" name="Google Shape;68;p14"/>
          <p:cNvPicPr preferRelativeResize="0"/>
          <p:nvPr/>
        </p:nvPicPr>
        <p:blipFill rotWithShape="1">
          <a:blip r:embed="rId4">
            <a:alphaModFix/>
          </a:blip>
          <a:srcRect b="8250" l="0" r="0" t="5445"/>
          <a:stretch/>
        </p:blipFill>
        <p:spPr>
          <a:xfrm flipH="1">
            <a:off x="6206025" y="1291775"/>
            <a:ext cx="2798701" cy="3623102"/>
          </a:xfrm>
          <a:prstGeom prst="rect">
            <a:avLst/>
          </a:prstGeom>
          <a:noFill/>
          <a:ln>
            <a:noFill/>
          </a:ln>
        </p:spPr>
      </p:pic>
      <p:pic>
        <p:nvPicPr>
          <p:cNvPr id="69" name="Google Shape;69;p14"/>
          <p:cNvPicPr preferRelativeResize="0"/>
          <p:nvPr/>
        </p:nvPicPr>
        <p:blipFill rotWithShape="1">
          <a:blip r:embed="rId5">
            <a:alphaModFix/>
          </a:blip>
          <a:srcRect b="0" l="33779" r="10239" t="0"/>
          <a:stretch/>
        </p:blipFill>
        <p:spPr>
          <a:xfrm>
            <a:off x="139325" y="1291750"/>
            <a:ext cx="2811826" cy="3623101"/>
          </a:xfrm>
          <a:prstGeom prst="rect">
            <a:avLst/>
          </a:prstGeom>
          <a:noFill/>
          <a:ln>
            <a:noFill/>
          </a:ln>
        </p:spPr>
      </p:pic>
      <p:pic>
        <p:nvPicPr>
          <p:cNvPr id="70" name="Google Shape;70;p14"/>
          <p:cNvPicPr preferRelativeResize="0"/>
          <p:nvPr/>
        </p:nvPicPr>
        <p:blipFill>
          <a:blip r:embed="rId6">
            <a:alphaModFix/>
          </a:blip>
          <a:stretch>
            <a:fillRect/>
          </a:stretch>
        </p:blipFill>
        <p:spPr>
          <a:xfrm>
            <a:off x="8241675" y="4240325"/>
            <a:ext cx="902326" cy="9031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pic>
        <p:nvPicPr>
          <p:cNvPr id="242" name="Google Shape;242;p32"/>
          <p:cNvPicPr preferRelativeResize="0"/>
          <p:nvPr/>
        </p:nvPicPr>
        <p:blipFill rotWithShape="1">
          <a:blip r:embed="rId3">
            <a:alphaModFix/>
          </a:blip>
          <a:srcRect b="0" l="2572" r="0" t="3484"/>
          <a:stretch/>
        </p:blipFill>
        <p:spPr>
          <a:xfrm>
            <a:off x="1361600" y="417550"/>
            <a:ext cx="7782398" cy="4336951"/>
          </a:xfrm>
          <a:prstGeom prst="rect">
            <a:avLst/>
          </a:prstGeom>
          <a:noFill/>
          <a:ln>
            <a:noFill/>
          </a:ln>
        </p:spPr>
      </p:pic>
      <p:sp>
        <p:nvSpPr>
          <p:cNvPr id="243" name="Google Shape;243;p32"/>
          <p:cNvSpPr txBox="1"/>
          <p:nvPr>
            <p:ph idx="1" type="body"/>
          </p:nvPr>
        </p:nvSpPr>
        <p:spPr>
          <a:xfrm>
            <a:off x="0" y="0"/>
            <a:ext cx="1361700" cy="598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rgbClr val="F27B37"/>
                </a:solidFill>
              </a:rPr>
              <a:t>Zoom</a:t>
            </a:r>
            <a:endParaRPr>
              <a:solidFill>
                <a:srgbClr val="F27B37"/>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3"/>
          <p:cNvSpPr txBox="1"/>
          <p:nvPr>
            <p:ph idx="1" type="body"/>
          </p:nvPr>
        </p:nvSpPr>
        <p:spPr>
          <a:xfrm>
            <a:off x="0" y="0"/>
            <a:ext cx="2266500" cy="598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rgbClr val="F27B37"/>
                </a:solidFill>
              </a:rPr>
              <a:t>Slack</a:t>
            </a:r>
            <a:endParaRPr>
              <a:solidFill>
                <a:srgbClr val="F27B37"/>
              </a:solidFill>
            </a:endParaRPr>
          </a:p>
        </p:txBody>
      </p:sp>
      <p:pic>
        <p:nvPicPr>
          <p:cNvPr descr="Example of a post in the Slack workspace, complete with the poster's profile image and an emoji in response" id="249" name="Google Shape;249;p33" title="Slack detail"/>
          <p:cNvPicPr preferRelativeResize="0"/>
          <p:nvPr/>
        </p:nvPicPr>
        <p:blipFill>
          <a:blip r:embed="rId3">
            <a:alphaModFix/>
          </a:blip>
          <a:stretch>
            <a:fillRect/>
          </a:stretch>
        </p:blipFill>
        <p:spPr>
          <a:xfrm>
            <a:off x="645875" y="952125"/>
            <a:ext cx="7966675" cy="28410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34"/>
          <p:cNvSpPr/>
          <p:nvPr/>
        </p:nvSpPr>
        <p:spPr>
          <a:xfrm>
            <a:off x="6192888" y="1291763"/>
            <a:ext cx="2798700" cy="3623100"/>
          </a:xfrm>
          <a:prstGeom prst="rect">
            <a:avLst/>
          </a:prstGeom>
          <a:solidFill>
            <a:srgbClr val="F1C23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34"/>
          <p:cNvSpPr/>
          <p:nvPr/>
        </p:nvSpPr>
        <p:spPr>
          <a:xfrm>
            <a:off x="139325" y="1291750"/>
            <a:ext cx="2798700" cy="3623100"/>
          </a:xfrm>
          <a:prstGeom prst="rect">
            <a:avLst/>
          </a:prstGeom>
          <a:solidFill>
            <a:srgbClr val="F1C23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34"/>
          <p:cNvSpPr/>
          <p:nvPr/>
        </p:nvSpPr>
        <p:spPr>
          <a:xfrm>
            <a:off x="3172663" y="1291763"/>
            <a:ext cx="2798700" cy="3623100"/>
          </a:xfrm>
          <a:prstGeom prst="rect">
            <a:avLst/>
          </a:prstGeom>
          <a:solidFill>
            <a:srgbClr val="F1C23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57" name="Google Shape;257;p34"/>
          <p:cNvPicPr preferRelativeResize="0"/>
          <p:nvPr/>
        </p:nvPicPr>
        <p:blipFill>
          <a:blip r:embed="rId3">
            <a:alphaModFix/>
          </a:blip>
          <a:stretch>
            <a:fillRect/>
          </a:stretch>
        </p:blipFill>
        <p:spPr>
          <a:xfrm>
            <a:off x="158300" y="1996275"/>
            <a:ext cx="2792850" cy="1971750"/>
          </a:xfrm>
          <a:prstGeom prst="rect">
            <a:avLst/>
          </a:prstGeom>
          <a:noFill/>
          <a:ln>
            <a:noFill/>
          </a:ln>
        </p:spPr>
      </p:pic>
      <p:pic>
        <p:nvPicPr>
          <p:cNvPr id="258" name="Google Shape;258;p34"/>
          <p:cNvPicPr preferRelativeResize="0"/>
          <p:nvPr/>
        </p:nvPicPr>
        <p:blipFill>
          <a:blip r:embed="rId4">
            <a:alphaModFix/>
          </a:blip>
          <a:stretch>
            <a:fillRect/>
          </a:stretch>
        </p:blipFill>
        <p:spPr>
          <a:xfrm>
            <a:off x="6342900" y="2388700"/>
            <a:ext cx="2498701" cy="1503125"/>
          </a:xfrm>
          <a:prstGeom prst="rect">
            <a:avLst/>
          </a:prstGeom>
          <a:noFill/>
          <a:ln>
            <a:noFill/>
          </a:ln>
        </p:spPr>
      </p:pic>
      <p:sp>
        <p:nvSpPr>
          <p:cNvPr id="259" name="Google Shape;259;p34"/>
          <p:cNvSpPr txBox="1"/>
          <p:nvPr/>
        </p:nvSpPr>
        <p:spPr>
          <a:xfrm>
            <a:off x="152400" y="-76200"/>
            <a:ext cx="8839200" cy="1427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4000">
                <a:solidFill>
                  <a:srgbClr val="F27B37"/>
                </a:solidFill>
                <a:latin typeface="Alfa Slab One"/>
                <a:ea typeface="Alfa Slab One"/>
                <a:cs typeface="Alfa Slab One"/>
                <a:sym typeface="Alfa Slab One"/>
              </a:rPr>
              <a:t>Spreading the Word</a:t>
            </a:r>
            <a:endParaRPr sz="4000">
              <a:solidFill>
                <a:srgbClr val="F27B37"/>
              </a:solidFill>
              <a:latin typeface="Alfa Slab One"/>
              <a:ea typeface="Alfa Slab One"/>
              <a:cs typeface="Alfa Slab One"/>
              <a:sym typeface="Alfa Slab One"/>
            </a:endParaRPr>
          </a:p>
          <a:p>
            <a:pPr indent="0" lvl="0" marL="0" rtl="0" algn="ctr">
              <a:spcBef>
                <a:spcPts val="0"/>
              </a:spcBef>
              <a:spcAft>
                <a:spcPts val="0"/>
              </a:spcAft>
              <a:buNone/>
            </a:pPr>
            <a:r>
              <a:rPr lang="en" sz="4000">
                <a:solidFill>
                  <a:srgbClr val="F27B37"/>
                </a:solidFill>
                <a:latin typeface="Alfa Slab One"/>
                <a:ea typeface="Alfa Slab One"/>
                <a:cs typeface="Alfa Slab One"/>
                <a:sym typeface="Alfa Slab One"/>
              </a:rPr>
              <a:t>to the Faculty</a:t>
            </a:r>
            <a:endParaRPr sz="4000">
              <a:solidFill>
                <a:srgbClr val="F27B37"/>
              </a:solidFill>
              <a:latin typeface="Alfa Slab One"/>
              <a:ea typeface="Alfa Slab One"/>
              <a:cs typeface="Alfa Slab One"/>
              <a:sym typeface="Alfa Slab One"/>
            </a:endParaRPr>
          </a:p>
        </p:txBody>
      </p:sp>
      <p:pic>
        <p:nvPicPr>
          <p:cNvPr id="260" name="Google Shape;260;p34"/>
          <p:cNvPicPr preferRelativeResize="0"/>
          <p:nvPr/>
        </p:nvPicPr>
        <p:blipFill>
          <a:blip r:embed="rId5">
            <a:alphaModFix/>
          </a:blip>
          <a:stretch>
            <a:fillRect/>
          </a:stretch>
        </p:blipFill>
        <p:spPr>
          <a:xfrm>
            <a:off x="3175599" y="1447100"/>
            <a:ext cx="2792850" cy="1536081"/>
          </a:xfrm>
          <a:prstGeom prst="rect">
            <a:avLst/>
          </a:prstGeom>
          <a:noFill/>
          <a:ln>
            <a:noFill/>
          </a:ln>
        </p:spPr>
      </p:pic>
      <p:pic>
        <p:nvPicPr>
          <p:cNvPr id="261" name="Google Shape;261;p34"/>
          <p:cNvPicPr preferRelativeResize="0"/>
          <p:nvPr/>
        </p:nvPicPr>
        <p:blipFill>
          <a:blip r:embed="rId6">
            <a:alphaModFix/>
          </a:blip>
          <a:stretch>
            <a:fillRect/>
          </a:stretch>
        </p:blipFill>
        <p:spPr>
          <a:xfrm>
            <a:off x="8241675" y="4240325"/>
            <a:ext cx="902326" cy="9031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pic>
        <p:nvPicPr>
          <p:cNvPr id="266" name="Google Shape;266;p35"/>
          <p:cNvPicPr preferRelativeResize="0"/>
          <p:nvPr/>
        </p:nvPicPr>
        <p:blipFill rotWithShape="1">
          <a:blip r:embed="rId3">
            <a:alphaModFix/>
          </a:blip>
          <a:srcRect b="0" l="0" r="0" t="0"/>
          <a:stretch/>
        </p:blipFill>
        <p:spPr>
          <a:xfrm>
            <a:off x="2937738" y="-12"/>
            <a:ext cx="3268525" cy="52944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36"/>
          <p:cNvSpPr txBox="1"/>
          <p:nvPr/>
        </p:nvSpPr>
        <p:spPr>
          <a:xfrm>
            <a:off x="693950" y="0"/>
            <a:ext cx="8043000" cy="5143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roxima Nova"/>
              <a:ea typeface="Proxima Nova"/>
              <a:cs typeface="Proxima Nova"/>
              <a:sym typeface="Proxima Nova"/>
            </a:endParaRPr>
          </a:p>
        </p:txBody>
      </p:sp>
      <p:pic>
        <p:nvPicPr>
          <p:cNvPr id="272" name="Google Shape;272;p36"/>
          <p:cNvPicPr preferRelativeResize="0"/>
          <p:nvPr/>
        </p:nvPicPr>
        <p:blipFill rotWithShape="1">
          <a:blip r:embed="rId3">
            <a:alphaModFix/>
          </a:blip>
          <a:srcRect b="0" l="0" r="0" t="0"/>
          <a:stretch/>
        </p:blipFill>
        <p:spPr>
          <a:xfrm>
            <a:off x="152400" y="4693225"/>
            <a:ext cx="24742" cy="9525"/>
          </a:xfrm>
          <a:prstGeom prst="rect">
            <a:avLst/>
          </a:prstGeom>
          <a:noFill/>
          <a:ln>
            <a:noFill/>
          </a:ln>
        </p:spPr>
      </p:pic>
      <p:sp>
        <p:nvSpPr>
          <p:cNvPr id="273" name="Google Shape;273;p36"/>
          <p:cNvSpPr txBox="1"/>
          <p:nvPr/>
        </p:nvSpPr>
        <p:spPr>
          <a:xfrm>
            <a:off x="79700" y="-336600"/>
            <a:ext cx="8966700" cy="5359500"/>
          </a:xfrm>
          <a:prstGeom prst="rect">
            <a:avLst/>
          </a:prstGeom>
          <a:noFill/>
          <a:ln>
            <a:noFill/>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900"/>
              <a:buFont typeface="Arial"/>
              <a:buNone/>
            </a:pPr>
            <a:r>
              <a:rPr b="0" i="0" lang="en" sz="1000" u="none" cap="none" strike="noStrike">
                <a:solidFill>
                  <a:srgbClr val="000000"/>
                </a:solidFill>
                <a:latin typeface="Arial"/>
                <a:ea typeface="Arial"/>
                <a:cs typeface="Arial"/>
                <a:sym typeface="Arial"/>
              </a:rPr>
              <a:t>[Your greeting of choice]</a:t>
            </a:r>
            <a:endParaRPr b="0" i="0" sz="10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900"/>
              <a:buFont typeface="Arial"/>
              <a:buNone/>
            </a:pPr>
            <a:r>
              <a:t/>
            </a:r>
            <a:endParaRPr b="0" i="0" sz="10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900"/>
              <a:buFont typeface="Arial"/>
              <a:buNone/>
            </a:pPr>
            <a:r>
              <a:rPr b="0" i="0" lang="en" sz="1000" u="none" cap="none" strike="noStrike">
                <a:solidFill>
                  <a:srgbClr val="000000"/>
                </a:solidFill>
                <a:latin typeface="Arial"/>
                <a:ea typeface="Arial"/>
                <a:cs typeface="Arial"/>
                <a:sym typeface="Arial"/>
              </a:rPr>
              <a:t>The USM librarians have created a collection of asynchronous Brightspace modules about information literacy and the research process. These modules can be easily copied into your Brightspace course so your students can work through them seamlessly with your other course content. We have set up the modules in Brightspace so that you can auto-enroll and preview the content if you would like: </a:t>
            </a:r>
            <a:r>
              <a:rPr b="0" i="0" lang="en" sz="1000" u="none" cap="none" strike="noStrike">
                <a:solidFill>
                  <a:srgbClr val="000000"/>
                </a:solidFill>
                <a:highlight>
                  <a:srgbClr val="FFFF00"/>
                </a:highlight>
                <a:latin typeface="Arial"/>
                <a:ea typeface="Arial"/>
                <a:cs typeface="Arial"/>
                <a:sym typeface="Arial"/>
              </a:rPr>
              <a:t>https://courses.maine.edu/d2l/le/discovery/view/course/88179</a:t>
            </a:r>
            <a:endParaRPr b="0" i="0" sz="1000" u="none" cap="none" strike="noStrike">
              <a:solidFill>
                <a:srgbClr val="000000"/>
              </a:solidFill>
              <a:highlight>
                <a:srgbClr val="FFFF00"/>
              </a:highlight>
              <a:latin typeface="Arial"/>
              <a:ea typeface="Arial"/>
              <a:cs typeface="Arial"/>
              <a:sym typeface="Arial"/>
            </a:endParaRPr>
          </a:p>
          <a:p>
            <a:pPr indent="0" lvl="0" marL="0" marR="0" rtl="0" algn="l">
              <a:lnSpc>
                <a:spcPct val="115000"/>
              </a:lnSpc>
              <a:spcBef>
                <a:spcPts val="0"/>
              </a:spcBef>
              <a:spcAft>
                <a:spcPts val="0"/>
              </a:spcAft>
              <a:buClr>
                <a:srgbClr val="000000"/>
              </a:buClr>
              <a:buSzPts val="900"/>
              <a:buFont typeface="Arial"/>
              <a:buNone/>
            </a:pPr>
            <a:r>
              <a:t/>
            </a:r>
            <a:endParaRPr b="0" i="0" sz="10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900"/>
              <a:buFont typeface="Arial"/>
              <a:buNone/>
            </a:pPr>
            <a:r>
              <a:rPr b="0" i="0" lang="en" sz="1000" u="none" cap="none" strike="noStrike">
                <a:solidFill>
                  <a:srgbClr val="000000"/>
                </a:solidFill>
                <a:latin typeface="Arial"/>
                <a:ea typeface="Arial"/>
                <a:cs typeface="Arial"/>
                <a:sym typeface="Arial"/>
              </a:rPr>
              <a:t>The first two modules, </a:t>
            </a:r>
            <a:r>
              <a:rPr b="1" i="0" lang="en" sz="1000" u="sng" cap="none" strike="noStrike">
                <a:solidFill>
                  <a:srgbClr val="000000"/>
                </a:solidFill>
                <a:latin typeface="Arial"/>
                <a:ea typeface="Arial"/>
                <a:cs typeface="Arial"/>
                <a:sym typeface="Arial"/>
              </a:rPr>
              <a:t>What to Know</a:t>
            </a:r>
            <a:r>
              <a:rPr b="0" i="0" lang="en" sz="1000" u="none" cap="none" strike="noStrike">
                <a:solidFill>
                  <a:srgbClr val="000000"/>
                </a:solidFill>
                <a:latin typeface="Arial"/>
                <a:ea typeface="Arial"/>
                <a:cs typeface="Arial"/>
                <a:sym typeface="Arial"/>
              </a:rPr>
              <a:t> and </a:t>
            </a:r>
            <a:r>
              <a:rPr b="1" i="0" lang="en" sz="1000" u="sng" cap="none" strike="noStrike">
                <a:solidFill>
                  <a:srgbClr val="000000"/>
                </a:solidFill>
                <a:latin typeface="Arial"/>
                <a:ea typeface="Arial"/>
                <a:cs typeface="Arial"/>
                <a:sym typeface="Arial"/>
              </a:rPr>
              <a:t>What to Do</a:t>
            </a:r>
            <a:r>
              <a:rPr b="0" i="0" lang="en" sz="1000" u="none" cap="none" strike="noStrike">
                <a:solidFill>
                  <a:srgbClr val="000000"/>
                </a:solidFill>
                <a:latin typeface="Arial"/>
                <a:ea typeface="Arial"/>
                <a:cs typeface="Arial"/>
                <a:sym typeface="Arial"/>
              </a:rPr>
              <a:t>, would be ideal for first-year students who need a basic introduction to the library website as well as how to activate their ID card for library use.</a:t>
            </a:r>
            <a:endParaRPr b="0" i="0" sz="10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900"/>
              <a:buFont typeface="Arial"/>
              <a:buNone/>
            </a:pPr>
            <a:r>
              <a:rPr b="1" i="0" lang="en" sz="1000" u="sng" cap="none" strike="noStrike">
                <a:solidFill>
                  <a:srgbClr val="000000"/>
                </a:solidFill>
                <a:latin typeface="Arial"/>
                <a:ea typeface="Arial"/>
                <a:cs typeface="Arial"/>
                <a:sym typeface="Arial"/>
              </a:rPr>
              <a:t>Research Process Quick Start</a:t>
            </a:r>
            <a:r>
              <a:rPr b="0" i="0" lang="en" sz="1000" u="none" cap="none" strike="noStrike">
                <a:solidFill>
                  <a:srgbClr val="000000"/>
                </a:solidFill>
                <a:latin typeface="Arial"/>
                <a:ea typeface="Arial"/>
                <a:cs typeface="Arial"/>
                <a:sym typeface="Arial"/>
              </a:rPr>
              <a:t> contains 6 short videos that walk students through the research process from start to finish. The remaining modules dive into the steps of the research process in more detail.</a:t>
            </a:r>
            <a:endParaRPr b="0" i="0" sz="10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900"/>
              <a:buFont typeface="Arial"/>
              <a:buNone/>
            </a:pPr>
            <a:r>
              <a:rPr b="0" i="0" lang="en" sz="1000" u="none" cap="none" strike="noStrike">
                <a:solidFill>
                  <a:srgbClr val="000000"/>
                </a:solidFill>
                <a:latin typeface="Arial"/>
                <a:ea typeface="Arial"/>
                <a:cs typeface="Arial"/>
                <a:sym typeface="Arial"/>
              </a:rPr>
              <a:t>The </a:t>
            </a:r>
            <a:r>
              <a:rPr b="1" i="0" lang="en" sz="1000" u="sng" cap="none" strike="noStrike">
                <a:solidFill>
                  <a:srgbClr val="000000"/>
                </a:solidFill>
                <a:latin typeface="Arial"/>
                <a:ea typeface="Arial"/>
                <a:cs typeface="Arial"/>
                <a:sym typeface="Arial"/>
              </a:rPr>
              <a:t>Pre-Research Checklist</a:t>
            </a:r>
            <a:r>
              <a:rPr b="0" i="0" lang="en" sz="1000" u="none" cap="none" strike="noStrike">
                <a:solidFill>
                  <a:srgbClr val="000000"/>
                </a:solidFill>
                <a:latin typeface="Arial"/>
                <a:ea typeface="Arial"/>
                <a:cs typeface="Arial"/>
                <a:sym typeface="Arial"/>
              </a:rPr>
              <a:t> ensures that students have thought through their information needs and strategize about their research process before diving in.  </a:t>
            </a:r>
            <a:endParaRPr b="0" i="0" sz="10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900"/>
              <a:buFont typeface="Arial"/>
              <a:buNone/>
            </a:pPr>
            <a:r>
              <a:rPr b="1" i="0" lang="en" sz="1000" u="sng" cap="none" strike="noStrike">
                <a:solidFill>
                  <a:srgbClr val="000000"/>
                </a:solidFill>
                <a:latin typeface="Arial"/>
                <a:ea typeface="Arial"/>
                <a:cs typeface="Arial"/>
                <a:sym typeface="Arial"/>
              </a:rPr>
              <a:t>Developing a Search Strategy</a:t>
            </a:r>
            <a:r>
              <a:rPr b="0" i="0" lang="en" sz="1000" u="none" cap="none" strike="noStrike">
                <a:solidFill>
                  <a:srgbClr val="000000"/>
                </a:solidFill>
                <a:latin typeface="Arial"/>
                <a:ea typeface="Arial"/>
                <a:cs typeface="Arial"/>
                <a:sym typeface="Arial"/>
              </a:rPr>
              <a:t> shows students how to identify keywords and combine them using Boolean operators to get the best results out of a search.</a:t>
            </a:r>
            <a:endParaRPr b="0" i="0" sz="10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900"/>
              <a:buFont typeface="Arial"/>
              <a:buNone/>
            </a:pPr>
            <a:r>
              <a:rPr b="0" i="0" lang="en" sz="1000" u="none" cap="none" strike="noStrike">
                <a:solidFill>
                  <a:srgbClr val="000000"/>
                </a:solidFill>
                <a:latin typeface="Arial"/>
                <a:ea typeface="Arial"/>
                <a:cs typeface="Arial"/>
                <a:sym typeface="Arial"/>
              </a:rPr>
              <a:t>The </a:t>
            </a:r>
            <a:r>
              <a:rPr b="1" i="0" lang="en" sz="1000" u="sng" cap="none" strike="noStrike">
                <a:solidFill>
                  <a:srgbClr val="000000"/>
                </a:solidFill>
                <a:latin typeface="Arial"/>
                <a:ea typeface="Arial"/>
                <a:cs typeface="Arial"/>
                <a:sym typeface="Arial"/>
              </a:rPr>
              <a:t>Basic Searching</a:t>
            </a:r>
            <a:r>
              <a:rPr b="0" i="0" lang="en" sz="1000" u="none" cap="none" strike="noStrike">
                <a:solidFill>
                  <a:srgbClr val="000000"/>
                </a:solidFill>
                <a:latin typeface="Arial"/>
                <a:ea typeface="Arial"/>
                <a:cs typeface="Arial"/>
                <a:sym typeface="Arial"/>
              </a:rPr>
              <a:t> module leads students through searching in URSUS, OneSearch, and article databases, as well as how to make sense of their search results.</a:t>
            </a:r>
            <a:endParaRPr b="0" i="0" sz="10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900"/>
              <a:buFont typeface="Arial"/>
              <a:buNone/>
            </a:pPr>
            <a:r>
              <a:rPr b="1" i="0" lang="en" sz="1000" u="sng" cap="none" strike="noStrike">
                <a:solidFill>
                  <a:srgbClr val="000000"/>
                </a:solidFill>
                <a:latin typeface="Arial"/>
                <a:ea typeface="Arial"/>
                <a:cs typeface="Arial"/>
                <a:sym typeface="Arial"/>
              </a:rPr>
              <a:t>Using Information</a:t>
            </a:r>
            <a:r>
              <a:rPr b="0" i="0" lang="en" sz="1000" u="none" cap="none" strike="noStrike">
                <a:solidFill>
                  <a:srgbClr val="000000"/>
                </a:solidFill>
                <a:latin typeface="Arial"/>
                <a:ea typeface="Arial"/>
                <a:cs typeface="Arial"/>
                <a:sym typeface="Arial"/>
              </a:rPr>
              <a:t> shows students how to paraphrase and synthesize information, how to avoid plagiarism, and the basics of citation and copyright.</a:t>
            </a:r>
            <a:endParaRPr b="0" i="0" sz="10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900"/>
              <a:buFont typeface="Arial"/>
              <a:buNone/>
            </a:pPr>
            <a:r>
              <a:rPr b="1" i="0" lang="en" sz="1000" u="sng" cap="none" strike="noStrike">
                <a:solidFill>
                  <a:srgbClr val="000000"/>
                </a:solidFill>
                <a:latin typeface="Arial"/>
                <a:ea typeface="Arial"/>
                <a:cs typeface="Arial"/>
                <a:sym typeface="Arial"/>
              </a:rPr>
              <a:t>Citations and References</a:t>
            </a:r>
            <a:r>
              <a:rPr b="0" i="0" lang="en" sz="1000" u="none" cap="none" strike="noStrike">
                <a:solidFill>
                  <a:srgbClr val="000000"/>
                </a:solidFill>
                <a:latin typeface="Arial"/>
                <a:ea typeface="Arial"/>
                <a:cs typeface="Arial"/>
                <a:sym typeface="Arial"/>
              </a:rPr>
              <a:t> takes students on a deeper dive into how to cite their sources properly.</a:t>
            </a:r>
            <a:endParaRPr b="0" i="0" sz="10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900"/>
              <a:buFont typeface="Arial"/>
              <a:buNone/>
            </a:pPr>
            <a:r>
              <a:rPr b="0" i="0" lang="en" sz="1000" u="none" cap="none" strike="noStrike">
                <a:solidFill>
                  <a:srgbClr val="000000"/>
                </a:solidFill>
                <a:latin typeface="Arial"/>
                <a:ea typeface="Arial"/>
                <a:cs typeface="Arial"/>
                <a:sym typeface="Arial"/>
              </a:rPr>
              <a:t>If you would like to import any of these modules into your course(s), just</a:t>
            </a:r>
            <a:r>
              <a:rPr b="0" i="0" lang="en" sz="1000" u="none" cap="none" strike="noStrike">
                <a:solidFill>
                  <a:srgbClr val="000000"/>
                </a:solidFill>
                <a:uFill>
                  <a:noFill/>
                </a:uFill>
                <a:latin typeface="Arial"/>
                <a:ea typeface="Arial"/>
                <a:cs typeface="Arial"/>
                <a:sym typeface="Arial"/>
                <a:hlinkClick r:id="rId4">
                  <a:extLst>
                    <a:ext uri="{A12FA001-AC4F-418D-AE19-62706E023703}">
                      <ahyp:hlinkClr val="tx"/>
                    </a:ext>
                  </a:extLst>
                </a:hlinkClick>
              </a:rPr>
              <a:t> </a:t>
            </a:r>
            <a:r>
              <a:rPr b="0" i="0" lang="en" sz="1000" u="sng" cap="none" strike="noStrike">
                <a:solidFill>
                  <a:srgbClr val="1155CC"/>
                </a:solidFill>
                <a:latin typeface="Arial"/>
                <a:ea typeface="Arial"/>
                <a:cs typeface="Arial"/>
                <a:sym typeface="Arial"/>
                <a:hlinkClick r:id="rId5">
                  <a:extLst>
                    <a:ext uri="{A12FA001-AC4F-418D-AE19-62706E023703}">
                      <ahyp:hlinkClr val="tx"/>
                    </a:ext>
                  </a:extLst>
                </a:hlinkClick>
              </a:rPr>
              <a:t>contact your department's liaison librarian</a:t>
            </a:r>
            <a:r>
              <a:rPr b="0" i="0" lang="en" sz="1000" u="none" cap="none" strike="noStrike">
                <a:solidFill>
                  <a:srgbClr val="000000"/>
                </a:solidFill>
                <a:latin typeface="Arial"/>
                <a:ea typeface="Arial"/>
                <a:cs typeface="Arial"/>
                <a:sym typeface="Arial"/>
              </a:rPr>
              <a:t>! We will be happy to assist you. We can also create a custom module of library-related content for your course, tailored specifically to your syllabus and assignments.  </a:t>
            </a:r>
            <a:endParaRPr b="0" i="0" sz="800" u="none" cap="none" strike="noStrik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pic>
        <p:nvPicPr>
          <p:cNvPr id="278" name="Google Shape;278;p37"/>
          <p:cNvPicPr preferRelativeResize="0"/>
          <p:nvPr/>
        </p:nvPicPr>
        <p:blipFill rotWithShape="1">
          <a:blip r:embed="rId3">
            <a:alphaModFix/>
          </a:blip>
          <a:srcRect b="0" l="0" r="0" t="2007"/>
          <a:stretch/>
        </p:blipFill>
        <p:spPr>
          <a:xfrm>
            <a:off x="0" y="504125"/>
            <a:ext cx="9144001" cy="3735883"/>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pic>
        <p:nvPicPr>
          <p:cNvPr id="283" name="Google Shape;283;p38"/>
          <p:cNvPicPr preferRelativeResize="0"/>
          <p:nvPr/>
        </p:nvPicPr>
        <p:blipFill rotWithShape="1">
          <a:blip r:embed="rId3">
            <a:alphaModFix/>
          </a:blip>
          <a:srcRect b="0" l="0" r="0" t="5078"/>
          <a:stretch/>
        </p:blipFill>
        <p:spPr>
          <a:xfrm>
            <a:off x="1343425" y="0"/>
            <a:ext cx="6343506" cy="5143499"/>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pic>
        <p:nvPicPr>
          <p:cNvPr id="288" name="Google Shape;288;p39"/>
          <p:cNvPicPr preferRelativeResize="0"/>
          <p:nvPr/>
        </p:nvPicPr>
        <p:blipFill>
          <a:blip r:embed="rId3">
            <a:alphaModFix/>
          </a:blip>
          <a:stretch>
            <a:fillRect/>
          </a:stretch>
        </p:blipFill>
        <p:spPr>
          <a:xfrm>
            <a:off x="1822525" y="324100"/>
            <a:ext cx="5365325" cy="43210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pic>
        <p:nvPicPr>
          <p:cNvPr id="293" name="Google Shape;293;p40"/>
          <p:cNvPicPr preferRelativeResize="0"/>
          <p:nvPr/>
        </p:nvPicPr>
        <p:blipFill>
          <a:blip r:embed="rId3">
            <a:alphaModFix/>
          </a:blip>
          <a:stretch>
            <a:fillRect/>
          </a:stretch>
        </p:blipFill>
        <p:spPr>
          <a:xfrm>
            <a:off x="869863" y="-204850"/>
            <a:ext cx="7404275" cy="5553201"/>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41"/>
          <p:cNvSpPr/>
          <p:nvPr/>
        </p:nvSpPr>
        <p:spPr>
          <a:xfrm>
            <a:off x="6192888" y="1291763"/>
            <a:ext cx="2798700" cy="3623100"/>
          </a:xfrm>
          <a:prstGeom prst="rect">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41"/>
          <p:cNvSpPr/>
          <p:nvPr/>
        </p:nvSpPr>
        <p:spPr>
          <a:xfrm>
            <a:off x="139325" y="1291750"/>
            <a:ext cx="2798700" cy="3623100"/>
          </a:xfrm>
          <a:prstGeom prst="rect">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41"/>
          <p:cNvSpPr/>
          <p:nvPr/>
        </p:nvSpPr>
        <p:spPr>
          <a:xfrm>
            <a:off x="3172663" y="1291763"/>
            <a:ext cx="2798700" cy="3623100"/>
          </a:xfrm>
          <a:prstGeom prst="rect">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41"/>
          <p:cNvSpPr txBox="1"/>
          <p:nvPr/>
        </p:nvSpPr>
        <p:spPr>
          <a:xfrm>
            <a:off x="152400" y="233500"/>
            <a:ext cx="8839200" cy="708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4000">
                <a:solidFill>
                  <a:srgbClr val="F27B37"/>
                </a:solidFill>
                <a:latin typeface="Alfa Slab One"/>
                <a:ea typeface="Alfa Slab One"/>
                <a:cs typeface="Alfa Slab One"/>
                <a:sym typeface="Alfa Slab One"/>
              </a:rPr>
              <a:t>Feedback</a:t>
            </a:r>
            <a:endParaRPr sz="4000">
              <a:solidFill>
                <a:srgbClr val="F27B37"/>
              </a:solidFill>
              <a:latin typeface="Alfa Slab One"/>
              <a:ea typeface="Alfa Slab One"/>
              <a:cs typeface="Alfa Slab One"/>
              <a:sym typeface="Alfa Slab One"/>
            </a:endParaRPr>
          </a:p>
        </p:txBody>
      </p:sp>
      <p:pic>
        <p:nvPicPr>
          <p:cNvPr id="302" name="Google Shape;302;p41"/>
          <p:cNvPicPr preferRelativeResize="0"/>
          <p:nvPr/>
        </p:nvPicPr>
        <p:blipFill>
          <a:blip r:embed="rId3">
            <a:alphaModFix/>
          </a:blip>
          <a:stretch>
            <a:fillRect/>
          </a:stretch>
        </p:blipFill>
        <p:spPr>
          <a:xfrm>
            <a:off x="3211113" y="1742425"/>
            <a:ext cx="2721776" cy="2721776"/>
          </a:xfrm>
          <a:prstGeom prst="rect">
            <a:avLst/>
          </a:prstGeom>
          <a:noFill/>
          <a:ln>
            <a:noFill/>
          </a:ln>
        </p:spPr>
      </p:pic>
      <p:pic>
        <p:nvPicPr>
          <p:cNvPr id="303" name="Google Shape;303;p41"/>
          <p:cNvPicPr preferRelativeResize="0"/>
          <p:nvPr/>
        </p:nvPicPr>
        <p:blipFill>
          <a:blip r:embed="rId4">
            <a:alphaModFix/>
          </a:blip>
          <a:stretch>
            <a:fillRect/>
          </a:stretch>
        </p:blipFill>
        <p:spPr>
          <a:xfrm>
            <a:off x="177800" y="1742438"/>
            <a:ext cx="2721776" cy="2721747"/>
          </a:xfrm>
          <a:prstGeom prst="rect">
            <a:avLst/>
          </a:prstGeom>
          <a:noFill/>
          <a:ln>
            <a:noFill/>
          </a:ln>
        </p:spPr>
      </p:pic>
      <p:pic>
        <p:nvPicPr>
          <p:cNvPr id="304" name="Google Shape;304;p41"/>
          <p:cNvPicPr preferRelativeResize="0"/>
          <p:nvPr/>
        </p:nvPicPr>
        <p:blipFill>
          <a:blip r:embed="rId5">
            <a:alphaModFix/>
          </a:blip>
          <a:stretch>
            <a:fillRect/>
          </a:stretch>
        </p:blipFill>
        <p:spPr>
          <a:xfrm>
            <a:off x="6269825" y="1742395"/>
            <a:ext cx="2721776" cy="2721830"/>
          </a:xfrm>
          <a:prstGeom prst="rect">
            <a:avLst/>
          </a:prstGeom>
          <a:noFill/>
          <a:ln>
            <a:noFill/>
          </a:ln>
        </p:spPr>
      </p:pic>
      <p:pic>
        <p:nvPicPr>
          <p:cNvPr id="305" name="Google Shape;305;p41"/>
          <p:cNvPicPr preferRelativeResize="0"/>
          <p:nvPr/>
        </p:nvPicPr>
        <p:blipFill>
          <a:blip r:embed="rId6">
            <a:alphaModFix/>
          </a:blip>
          <a:stretch>
            <a:fillRect/>
          </a:stretch>
        </p:blipFill>
        <p:spPr>
          <a:xfrm>
            <a:off x="8187800" y="4186400"/>
            <a:ext cx="956201" cy="957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5"/>
          <p:cNvSpPr txBox="1"/>
          <p:nvPr/>
        </p:nvSpPr>
        <p:spPr>
          <a:xfrm>
            <a:off x="2939650" y="1570325"/>
            <a:ext cx="6100500" cy="23076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SzPts val="1600"/>
              <a:buFont typeface="Proxima Nova"/>
              <a:buChar char="●"/>
            </a:pPr>
            <a:r>
              <a:rPr lang="en" sz="1600">
                <a:latin typeface="Proxima Nova"/>
                <a:ea typeface="Proxima Nova"/>
                <a:cs typeface="Proxima Nova"/>
                <a:sym typeface="Proxima Nova"/>
              </a:rPr>
              <a:t>public institution </a:t>
            </a:r>
            <a:endParaRPr sz="1600">
              <a:latin typeface="Proxima Nova"/>
              <a:ea typeface="Proxima Nova"/>
              <a:cs typeface="Proxima Nova"/>
              <a:sym typeface="Proxima Nova"/>
            </a:endParaRPr>
          </a:p>
          <a:p>
            <a:pPr indent="-330200" lvl="0" marL="457200" rtl="0" algn="l">
              <a:spcBef>
                <a:spcPts val="0"/>
              </a:spcBef>
              <a:spcAft>
                <a:spcPts val="0"/>
              </a:spcAft>
              <a:buSzPts val="1600"/>
              <a:buFont typeface="Proxima Nova"/>
              <a:buChar char="●"/>
            </a:pPr>
            <a:r>
              <a:rPr lang="en" sz="1600">
                <a:latin typeface="Proxima Nova"/>
                <a:ea typeface="Proxima Nova"/>
                <a:cs typeface="Proxima Nova"/>
                <a:sym typeface="Proxima Nova"/>
              </a:rPr>
              <a:t>total undergraduate enrollment of 6,675</a:t>
            </a:r>
            <a:endParaRPr sz="1600">
              <a:latin typeface="Proxima Nova"/>
              <a:ea typeface="Proxima Nova"/>
              <a:cs typeface="Proxima Nova"/>
              <a:sym typeface="Proxima Nova"/>
            </a:endParaRPr>
          </a:p>
          <a:p>
            <a:pPr indent="-330200" lvl="0" marL="457200" rtl="0" algn="l">
              <a:spcBef>
                <a:spcPts val="0"/>
              </a:spcBef>
              <a:spcAft>
                <a:spcPts val="0"/>
              </a:spcAft>
              <a:buSzPts val="1600"/>
              <a:buFont typeface="Proxima Nova"/>
              <a:buChar char="●"/>
            </a:pPr>
            <a:r>
              <a:rPr lang="en" sz="1600">
                <a:latin typeface="Proxima Nova"/>
                <a:ea typeface="Proxima Nova"/>
                <a:cs typeface="Proxima Nova"/>
                <a:sym typeface="Proxima Nova"/>
              </a:rPr>
              <a:t>3 Campuses </a:t>
            </a:r>
            <a:endParaRPr sz="1600">
              <a:latin typeface="Proxima Nova"/>
              <a:ea typeface="Proxima Nova"/>
              <a:cs typeface="Proxima Nova"/>
              <a:sym typeface="Proxima Nova"/>
            </a:endParaRPr>
          </a:p>
          <a:p>
            <a:pPr indent="-330200" lvl="0" marL="457200" rtl="0" algn="l">
              <a:spcBef>
                <a:spcPts val="0"/>
              </a:spcBef>
              <a:spcAft>
                <a:spcPts val="0"/>
              </a:spcAft>
              <a:buSzPts val="1600"/>
              <a:buFont typeface="Proxima Nova"/>
              <a:buChar char="●"/>
            </a:pPr>
            <a:r>
              <a:rPr lang="en" sz="1600">
                <a:latin typeface="Proxima Nova"/>
                <a:ea typeface="Proxima Nova"/>
                <a:cs typeface="Proxima Nova"/>
                <a:sym typeface="Proxima Nova"/>
              </a:rPr>
              <a:t>57.4% of classes have fewer than 20 students</a:t>
            </a:r>
            <a:endParaRPr sz="1600">
              <a:latin typeface="Proxima Nova"/>
              <a:ea typeface="Proxima Nova"/>
              <a:cs typeface="Proxima Nova"/>
              <a:sym typeface="Proxima Nova"/>
            </a:endParaRPr>
          </a:p>
          <a:p>
            <a:pPr indent="-330200" lvl="0" marL="457200" rtl="0" algn="l">
              <a:spcBef>
                <a:spcPts val="0"/>
              </a:spcBef>
              <a:spcAft>
                <a:spcPts val="0"/>
              </a:spcAft>
              <a:buSzPts val="1600"/>
              <a:buFont typeface="Proxima Nova"/>
              <a:buChar char="●"/>
            </a:pPr>
            <a:r>
              <a:rPr lang="en" sz="1600">
                <a:latin typeface="Proxima Nova"/>
                <a:ea typeface="Proxima Nova"/>
                <a:cs typeface="Proxima Nova"/>
                <a:sym typeface="Proxima Nova"/>
              </a:rPr>
              <a:t>251 Tenure track &amp; non tenure track full time faculty</a:t>
            </a:r>
            <a:endParaRPr sz="1600">
              <a:latin typeface="Proxima Nova"/>
              <a:ea typeface="Proxima Nova"/>
              <a:cs typeface="Proxima Nova"/>
              <a:sym typeface="Proxima Nova"/>
            </a:endParaRPr>
          </a:p>
          <a:p>
            <a:pPr indent="-330200" lvl="0" marL="457200" rtl="0" algn="l">
              <a:spcBef>
                <a:spcPts val="0"/>
              </a:spcBef>
              <a:spcAft>
                <a:spcPts val="0"/>
              </a:spcAft>
              <a:buSzPts val="1600"/>
              <a:buFont typeface="Proxima Nova"/>
              <a:buChar char="●"/>
            </a:pPr>
            <a:r>
              <a:rPr lang="en" sz="1600">
                <a:latin typeface="Proxima Nova"/>
                <a:ea typeface="Proxima Nova"/>
                <a:cs typeface="Proxima Nova"/>
                <a:sym typeface="Proxima Nova"/>
              </a:rPr>
              <a:t>73 part time faculty</a:t>
            </a:r>
            <a:endParaRPr sz="1600">
              <a:latin typeface="Proxima Nova"/>
              <a:ea typeface="Proxima Nova"/>
              <a:cs typeface="Proxima Nova"/>
              <a:sym typeface="Proxima Nova"/>
            </a:endParaRPr>
          </a:p>
          <a:p>
            <a:pPr indent="-330200" lvl="0" marL="457200" rtl="0" algn="l">
              <a:spcBef>
                <a:spcPts val="0"/>
              </a:spcBef>
              <a:spcAft>
                <a:spcPts val="0"/>
              </a:spcAft>
              <a:buSzPts val="1600"/>
              <a:buFont typeface="Proxima Nova"/>
              <a:buChar char="●"/>
            </a:pPr>
            <a:r>
              <a:rPr lang="en" sz="1600">
                <a:latin typeface="Proxima Nova"/>
                <a:ea typeface="Proxima Nova"/>
                <a:cs typeface="Proxima Nova"/>
                <a:sym typeface="Proxima Nova"/>
              </a:rPr>
              <a:t>9 reference librarians (non-faculty)</a:t>
            </a:r>
            <a:endParaRPr sz="1600">
              <a:latin typeface="Proxima Nova"/>
              <a:ea typeface="Proxima Nova"/>
              <a:cs typeface="Proxima Nova"/>
              <a:sym typeface="Proxima Nova"/>
            </a:endParaRPr>
          </a:p>
          <a:p>
            <a:pPr indent="-330200" lvl="0" marL="457200" rtl="0" algn="l">
              <a:spcBef>
                <a:spcPts val="0"/>
              </a:spcBef>
              <a:spcAft>
                <a:spcPts val="0"/>
              </a:spcAft>
              <a:buSzPts val="1600"/>
              <a:buFont typeface="Proxima Nova"/>
              <a:buChar char="●"/>
            </a:pPr>
            <a:r>
              <a:rPr lang="en" sz="1600">
                <a:latin typeface="Proxima Nova"/>
                <a:ea typeface="Proxima Nova"/>
                <a:cs typeface="Proxima Nova"/>
                <a:sym typeface="Proxima Nova"/>
              </a:rPr>
              <a:t>pre-Covid 23% of our courses were online</a:t>
            </a:r>
            <a:endParaRPr sz="1600">
              <a:latin typeface="Proxima Nova"/>
              <a:ea typeface="Proxima Nova"/>
              <a:cs typeface="Proxima Nova"/>
              <a:sym typeface="Proxima Nova"/>
            </a:endParaRPr>
          </a:p>
        </p:txBody>
      </p:sp>
      <p:sp>
        <p:nvSpPr>
          <p:cNvPr id="76" name="Google Shape;76;p15"/>
          <p:cNvSpPr txBox="1"/>
          <p:nvPr/>
        </p:nvSpPr>
        <p:spPr>
          <a:xfrm>
            <a:off x="0" y="4530900"/>
            <a:ext cx="9144000" cy="61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Proxima Nova"/>
                <a:ea typeface="Proxima Nova"/>
                <a:cs typeface="Proxima Nova"/>
                <a:sym typeface="Proxima Nova"/>
              </a:rPr>
              <a:t>U.S. New Reports, “University of Southern Maine” </a:t>
            </a:r>
            <a:r>
              <a:rPr lang="en" sz="1000" u="sng">
                <a:solidFill>
                  <a:schemeClr val="hlink"/>
                </a:solidFill>
                <a:latin typeface="Proxima Nova"/>
                <a:ea typeface="Proxima Nova"/>
                <a:cs typeface="Proxima Nova"/>
                <a:sym typeface="Proxima Nova"/>
                <a:hlinkClick r:id="rId3"/>
              </a:rPr>
              <a:t>https://www.usnews.com/best-colleges/university-of-southern-maine-9762</a:t>
            </a:r>
            <a:endParaRPr sz="1000">
              <a:latin typeface="Proxima Nova"/>
              <a:ea typeface="Proxima Nova"/>
              <a:cs typeface="Proxima Nova"/>
              <a:sym typeface="Proxima Nova"/>
            </a:endParaRPr>
          </a:p>
          <a:p>
            <a:pPr indent="0" lvl="0" marL="0" rtl="0" algn="l">
              <a:spcBef>
                <a:spcPts val="0"/>
              </a:spcBef>
              <a:spcAft>
                <a:spcPts val="0"/>
              </a:spcAft>
              <a:buNone/>
            </a:pPr>
            <a:r>
              <a:rPr lang="en" sz="1000">
                <a:latin typeface="Proxima Nova"/>
                <a:ea typeface="Proxima Nova"/>
                <a:cs typeface="Proxima Nova"/>
                <a:sym typeface="Proxima Nova"/>
              </a:rPr>
              <a:t>University</a:t>
            </a:r>
            <a:r>
              <a:rPr lang="en" sz="1000">
                <a:latin typeface="Proxima Nova"/>
                <a:ea typeface="Proxima Nova"/>
                <a:cs typeface="Proxima Nova"/>
                <a:sym typeface="Proxima Nova"/>
              </a:rPr>
              <a:t> of Southern Maine “Department Indicator Report (AY2020 - Fall)” https://usm.maine.edu/department-analysis-applications-institutional-research/departmental-indicator-reports</a:t>
            </a:r>
            <a:endParaRPr sz="1000">
              <a:latin typeface="Proxima Nova"/>
              <a:ea typeface="Proxima Nova"/>
              <a:cs typeface="Proxima Nova"/>
              <a:sym typeface="Proxima Nova"/>
            </a:endParaRPr>
          </a:p>
        </p:txBody>
      </p:sp>
      <p:pic>
        <p:nvPicPr>
          <p:cNvPr id="77" name="Google Shape;77;p15"/>
          <p:cNvPicPr preferRelativeResize="0"/>
          <p:nvPr/>
        </p:nvPicPr>
        <p:blipFill>
          <a:blip r:embed="rId4">
            <a:alphaModFix/>
          </a:blip>
          <a:stretch>
            <a:fillRect/>
          </a:stretch>
        </p:blipFill>
        <p:spPr>
          <a:xfrm>
            <a:off x="3493095" y="213800"/>
            <a:ext cx="3592176" cy="1188675"/>
          </a:xfrm>
          <a:prstGeom prst="rect">
            <a:avLst/>
          </a:prstGeom>
          <a:noFill/>
          <a:ln>
            <a:noFill/>
          </a:ln>
        </p:spPr>
      </p:pic>
      <p:pic>
        <p:nvPicPr>
          <p:cNvPr id="78" name="Google Shape;78;p15"/>
          <p:cNvPicPr preferRelativeResize="0"/>
          <p:nvPr/>
        </p:nvPicPr>
        <p:blipFill rotWithShape="1">
          <a:blip r:embed="rId5">
            <a:alphaModFix/>
          </a:blip>
          <a:srcRect b="0" l="0" r="76591" t="0"/>
          <a:stretch/>
        </p:blipFill>
        <p:spPr>
          <a:xfrm>
            <a:off x="811025" y="1684675"/>
            <a:ext cx="2006676" cy="1990725"/>
          </a:xfrm>
          <a:prstGeom prst="rect">
            <a:avLst/>
          </a:prstGeom>
          <a:noFill/>
          <a:ln>
            <a:noFill/>
          </a:ln>
        </p:spPr>
      </p:pic>
      <p:sp>
        <p:nvSpPr>
          <p:cNvPr id="79" name="Google Shape;79;p15"/>
          <p:cNvSpPr txBox="1"/>
          <p:nvPr/>
        </p:nvSpPr>
        <p:spPr>
          <a:xfrm>
            <a:off x="17950" y="13475"/>
            <a:ext cx="2921700" cy="81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300">
                <a:solidFill>
                  <a:schemeClr val="dk1"/>
                </a:solidFill>
                <a:latin typeface="Alfa Slab One"/>
                <a:ea typeface="Alfa Slab One"/>
                <a:cs typeface="Alfa Slab One"/>
                <a:sym typeface="Alfa Slab One"/>
              </a:rPr>
              <a:t>Background</a:t>
            </a:r>
            <a:endParaRPr sz="3300">
              <a:solidFill>
                <a:schemeClr val="dk1"/>
              </a:solidFill>
              <a:latin typeface="Alfa Slab One"/>
              <a:ea typeface="Alfa Slab One"/>
              <a:cs typeface="Alfa Slab One"/>
              <a:sym typeface="Alfa Slab One"/>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42"/>
          <p:cNvSpPr txBox="1"/>
          <p:nvPr/>
        </p:nvSpPr>
        <p:spPr>
          <a:xfrm>
            <a:off x="3612750" y="1217588"/>
            <a:ext cx="1918500" cy="51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FF00FF"/>
                </a:solidFill>
                <a:latin typeface="Proxima Nova"/>
                <a:ea typeface="Proxima Nova"/>
                <a:cs typeface="Proxima Nova"/>
                <a:sym typeface="Proxima Nova"/>
              </a:rPr>
              <a:t>Total Visitors: </a:t>
            </a:r>
            <a:r>
              <a:rPr b="1" lang="en" sz="1800">
                <a:solidFill>
                  <a:srgbClr val="FF00FF"/>
                </a:solidFill>
                <a:latin typeface="Proxima Nova"/>
                <a:ea typeface="Proxima Nova"/>
                <a:cs typeface="Proxima Nova"/>
                <a:sym typeface="Proxima Nova"/>
              </a:rPr>
              <a:t>6</a:t>
            </a:r>
            <a:r>
              <a:rPr b="1" lang="en" sz="1800">
                <a:solidFill>
                  <a:srgbClr val="FF00FF"/>
                </a:solidFill>
                <a:latin typeface="Proxima Nova"/>
                <a:ea typeface="Proxima Nova"/>
                <a:cs typeface="Proxima Nova"/>
                <a:sym typeface="Proxima Nova"/>
              </a:rPr>
              <a:t>9</a:t>
            </a:r>
            <a:endParaRPr b="1" sz="1800">
              <a:solidFill>
                <a:srgbClr val="FF00FF"/>
              </a:solidFill>
              <a:latin typeface="Proxima Nova"/>
              <a:ea typeface="Proxima Nova"/>
              <a:cs typeface="Proxima Nova"/>
              <a:sym typeface="Proxima Nova"/>
            </a:endParaRPr>
          </a:p>
        </p:txBody>
      </p:sp>
      <p:sp>
        <p:nvSpPr>
          <p:cNvPr id="311" name="Google Shape;311;p42"/>
          <p:cNvSpPr txBox="1"/>
          <p:nvPr/>
        </p:nvSpPr>
        <p:spPr>
          <a:xfrm>
            <a:off x="242850" y="3533275"/>
            <a:ext cx="3509700" cy="101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6AA84F"/>
                </a:solidFill>
                <a:latin typeface="Proxima Nova"/>
                <a:ea typeface="Proxima Nova"/>
                <a:cs typeface="Proxima Nova"/>
                <a:sym typeface="Proxima Nova"/>
              </a:rPr>
              <a:t>Most Used Module: </a:t>
            </a:r>
            <a:endParaRPr b="1" sz="1800">
              <a:solidFill>
                <a:srgbClr val="6AA84F"/>
              </a:solidFill>
              <a:latin typeface="Proxima Nova"/>
              <a:ea typeface="Proxima Nova"/>
              <a:cs typeface="Proxima Nova"/>
              <a:sym typeface="Proxima Nova"/>
            </a:endParaRPr>
          </a:p>
          <a:p>
            <a:pPr indent="0" lvl="0" marL="0" rtl="0" algn="ctr">
              <a:spcBef>
                <a:spcPts val="0"/>
              </a:spcBef>
              <a:spcAft>
                <a:spcPts val="0"/>
              </a:spcAft>
              <a:buNone/>
            </a:pPr>
            <a:r>
              <a:rPr lang="en" sz="1800">
                <a:solidFill>
                  <a:schemeClr val="dk2"/>
                </a:solidFill>
                <a:latin typeface="Proxima Nova"/>
                <a:ea typeface="Proxima Nova"/>
                <a:cs typeface="Proxima Nova"/>
                <a:sym typeface="Proxima Nova"/>
              </a:rPr>
              <a:t>“Research Process Quick Start: Finding Search Terms” (Video)</a:t>
            </a:r>
            <a:endParaRPr sz="1800">
              <a:solidFill>
                <a:schemeClr val="dk2"/>
              </a:solidFill>
              <a:latin typeface="Proxima Nova"/>
              <a:ea typeface="Proxima Nova"/>
              <a:cs typeface="Proxima Nova"/>
              <a:sym typeface="Proxima Nova"/>
            </a:endParaRPr>
          </a:p>
        </p:txBody>
      </p:sp>
      <p:sp>
        <p:nvSpPr>
          <p:cNvPr id="312" name="Google Shape;312;p42"/>
          <p:cNvSpPr txBox="1"/>
          <p:nvPr/>
        </p:nvSpPr>
        <p:spPr>
          <a:xfrm>
            <a:off x="2643600" y="2375413"/>
            <a:ext cx="3856800" cy="51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9900FF"/>
                </a:solidFill>
                <a:latin typeface="Proxima Nova"/>
                <a:ea typeface="Proxima Nova"/>
                <a:cs typeface="Proxima Nova"/>
                <a:sym typeface="Proxima Nova"/>
              </a:rPr>
              <a:t>Users who have visited content: 29</a:t>
            </a:r>
            <a:endParaRPr b="1" sz="1800">
              <a:solidFill>
                <a:srgbClr val="9900FF"/>
              </a:solidFill>
              <a:latin typeface="Proxima Nova"/>
              <a:ea typeface="Proxima Nova"/>
              <a:cs typeface="Proxima Nova"/>
              <a:sym typeface="Proxima Nova"/>
            </a:endParaRPr>
          </a:p>
        </p:txBody>
      </p:sp>
      <p:sp>
        <p:nvSpPr>
          <p:cNvPr id="313" name="Google Shape;313;p42"/>
          <p:cNvSpPr txBox="1"/>
          <p:nvPr/>
        </p:nvSpPr>
        <p:spPr>
          <a:xfrm>
            <a:off x="5117775" y="3533250"/>
            <a:ext cx="3856800" cy="101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FF9900"/>
                </a:solidFill>
                <a:latin typeface="Proxima Nova"/>
                <a:ea typeface="Proxima Nova"/>
                <a:cs typeface="Proxima Nova"/>
                <a:sym typeface="Proxima Nova"/>
              </a:rPr>
              <a:t>Second Most Used Module:</a:t>
            </a:r>
            <a:r>
              <a:rPr b="1" lang="en" sz="1800">
                <a:latin typeface="Proxima Nova"/>
                <a:ea typeface="Proxima Nova"/>
                <a:cs typeface="Proxima Nova"/>
                <a:sym typeface="Proxima Nova"/>
              </a:rPr>
              <a:t> </a:t>
            </a:r>
            <a:endParaRPr b="1" sz="1800">
              <a:latin typeface="Proxima Nova"/>
              <a:ea typeface="Proxima Nova"/>
              <a:cs typeface="Proxima Nova"/>
              <a:sym typeface="Proxima Nova"/>
            </a:endParaRPr>
          </a:p>
          <a:p>
            <a:pPr indent="0" lvl="0" marL="0" rtl="0" algn="ctr">
              <a:spcBef>
                <a:spcPts val="0"/>
              </a:spcBef>
              <a:spcAft>
                <a:spcPts val="0"/>
              </a:spcAft>
              <a:buNone/>
            </a:pPr>
            <a:r>
              <a:rPr lang="en" sz="1800">
                <a:solidFill>
                  <a:schemeClr val="dk2"/>
                </a:solidFill>
                <a:latin typeface="Proxima Nova"/>
                <a:ea typeface="Proxima Nova"/>
                <a:cs typeface="Proxima Nova"/>
                <a:sym typeface="Proxima Nova"/>
              </a:rPr>
              <a:t>“What to Know: Library Website Overview” (Video)</a:t>
            </a:r>
            <a:endParaRPr sz="1800">
              <a:solidFill>
                <a:schemeClr val="dk2"/>
              </a:solidFill>
              <a:latin typeface="Proxima Nova"/>
              <a:ea typeface="Proxima Nova"/>
              <a:cs typeface="Proxima Nova"/>
              <a:sym typeface="Proxima Nova"/>
            </a:endParaRPr>
          </a:p>
        </p:txBody>
      </p:sp>
      <p:sp>
        <p:nvSpPr>
          <p:cNvPr id="314" name="Google Shape;314;p42"/>
          <p:cNvSpPr txBox="1"/>
          <p:nvPr/>
        </p:nvSpPr>
        <p:spPr>
          <a:xfrm>
            <a:off x="0" y="0"/>
            <a:ext cx="3995400" cy="119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300">
                <a:solidFill>
                  <a:schemeClr val="dk1"/>
                </a:solidFill>
                <a:latin typeface="Alfa Slab One"/>
                <a:ea typeface="Alfa Slab One"/>
                <a:cs typeface="Alfa Slab One"/>
                <a:sym typeface="Alfa Slab One"/>
              </a:rPr>
              <a:t>Direct Statistics </a:t>
            </a:r>
            <a:endParaRPr sz="3300">
              <a:solidFill>
                <a:schemeClr val="dk1"/>
              </a:solidFill>
              <a:latin typeface="Alfa Slab One"/>
              <a:ea typeface="Alfa Slab One"/>
              <a:cs typeface="Alfa Slab One"/>
              <a:sym typeface="Alfa Slab One"/>
            </a:endParaRPr>
          </a:p>
          <a:p>
            <a:pPr indent="0" lvl="0" marL="0" rtl="0" algn="l">
              <a:spcBef>
                <a:spcPts val="0"/>
              </a:spcBef>
              <a:spcAft>
                <a:spcPts val="0"/>
              </a:spcAft>
              <a:buNone/>
            </a:pPr>
            <a:r>
              <a:rPr lang="en" sz="3300">
                <a:solidFill>
                  <a:schemeClr val="dk1"/>
                </a:solidFill>
                <a:latin typeface="Alfa Slab One"/>
                <a:ea typeface="Alfa Slab One"/>
                <a:cs typeface="Alfa Slab One"/>
                <a:sym typeface="Alfa Slab One"/>
              </a:rPr>
              <a:t>&amp; Overall Usage</a:t>
            </a:r>
            <a:endParaRPr sz="3300">
              <a:solidFill>
                <a:schemeClr val="dk1"/>
              </a:solidFill>
              <a:latin typeface="Alfa Slab One"/>
              <a:ea typeface="Alfa Slab One"/>
              <a:cs typeface="Alfa Slab One"/>
              <a:sym typeface="Alfa Slab One"/>
            </a:endParaRPr>
          </a:p>
          <a:p>
            <a:pPr indent="0" lvl="0" marL="0" rtl="0" algn="l">
              <a:spcBef>
                <a:spcPts val="0"/>
              </a:spcBef>
              <a:spcAft>
                <a:spcPts val="0"/>
              </a:spcAft>
              <a:buNone/>
            </a:pPr>
            <a:r>
              <a:t/>
            </a:r>
            <a:endParaRPr>
              <a:solidFill>
                <a:schemeClr val="dk1"/>
              </a:solidFill>
              <a:latin typeface="Proxima Nova"/>
              <a:ea typeface="Proxima Nova"/>
              <a:cs typeface="Proxima Nova"/>
              <a:sym typeface="Proxima Nova"/>
            </a:endParaRPr>
          </a:p>
        </p:txBody>
      </p:sp>
      <p:pic>
        <p:nvPicPr>
          <p:cNvPr id="315" name="Google Shape;315;p42"/>
          <p:cNvPicPr preferRelativeResize="0"/>
          <p:nvPr/>
        </p:nvPicPr>
        <p:blipFill rotWithShape="1">
          <a:blip r:embed="rId3">
            <a:alphaModFix/>
          </a:blip>
          <a:srcRect b="0" l="0" r="0" t="0"/>
          <a:stretch/>
        </p:blipFill>
        <p:spPr>
          <a:xfrm>
            <a:off x="6500400" y="396400"/>
            <a:ext cx="1918500" cy="1918500"/>
          </a:xfrm>
          <a:prstGeom prst="rect">
            <a:avLst/>
          </a:prstGeom>
          <a:noFill/>
          <a:ln>
            <a:noFill/>
          </a:ln>
        </p:spPr>
      </p:pic>
      <p:sp>
        <p:nvSpPr>
          <p:cNvPr id="316" name="Google Shape;316;p42"/>
          <p:cNvSpPr txBox="1"/>
          <p:nvPr/>
        </p:nvSpPr>
        <p:spPr>
          <a:xfrm>
            <a:off x="2367600" y="2954338"/>
            <a:ext cx="4408800" cy="51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accent5"/>
                </a:solidFill>
                <a:latin typeface="Proxima Nova"/>
                <a:ea typeface="Proxima Nova"/>
                <a:cs typeface="Proxima Nova"/>
                <a:sym typeface="Proxima Nova"/>
              </a:rPr>
              <a:t>Average Number of Individual Logins: 48</a:t>
            </a:r>
            <a:endParaRPr b="1" sz="1800">
              <a:solidFill>
                <a:schemeClr val="accent5"/>
              </a:solidFill>
              <a:latin typeface="Proxima Nova"/>
              <a:ea typeface="Proxima Nova"/>
              <a:cs typeface="Proxima Nova"/>
              <a:sym typeface="Proxima Nova"/>
            </a:endParaRPr>
          </a:p>
        </p:txBody>
      </p:sp>
      <p:sp>
        <p:nvSpPr>
          <p:cNvPr id="317" name="Google Shape;317;p42"/>
          <p:cNvSpPr txBox="1"/>
          <p:nvPr/>
        </p:nvSpPr>
        <p:spPr>
          <a:xfrm>
            <a:off x="3684150" y="1796500"/>
            <a:ext cx="1775700" cy="51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980000"/>
                </a:solidFill>
                <a:latin typeface="Proxima Nova"/>
                <a:ea typeface="Proxima Nova"/>
                <a:cs typeface="Proxima Nova"/>
                <a:sym typeface="Proxima Nova"/>
              </a:rPr>
              <a:t>Total Users: 58</a:t>
            </a:r>
            <a:endParaRPr b="1" sz="1800">
              <a:solidFill>
                <a:srgbClr val="980000"/>
              </a:solidFill>
              <a:latin typeface="Proxima Nova"/>
              <a:ea typeface="Proxima Nova"/>
              <a:cs typeface="Proxima Nova"/>
              <a:sym typeface="Proxima Nova"/>
            </a:endParaRPr>
          </a:p>
        </p:txBody>
      </p:sp>
      <p:pic>
        <p:nvPicPr>
          <p:cNvPr id="318" name="Google Shape;318;p42"/>
          <p:cNvPicPr preferRelativeResize="0"/>
          <p:nvPr/>
        </p:nvPicPr>
        <p:blipFill>
          <a:blip r:embed="rId4">
            <a:alphaModFix/>
          </a:blip>
          <a:stretch>
            <a:fillRect/>
          </a:stretch>
        </p:blipFill>
        <p:spPr>
          <a:xfrm>
            <a:off x="382025" y="1535512"/>
            <a:ext cx="1608961" cy="1681863"/>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pic>
        <p:nvPicPr>
          <p:cNvPr id="323" name="Google Shape;323;p43"/>
          <p:cNvPicPr preferRelativeResize="0"/>
          <p:nvPr/>
        </p:nvPicPr>
        <p:blipFill>
          <a:blip r:embed="rId3">
            <a:alphaModFix/>
          </a:blip>
          <a:stretch>
            <a:fillRect/>
          </a:stretch>
        </p:blipFill>
        <p:spPr>
          <a:xfrm>
            <a:off x="7470300" y="0"/>
            <a:ext cx="1552861" cy="5143499"/>
          </a:xfrm>
          <a:prstGeom prst="rect">
            <a:avLst/>
          </a:prstGeom>
          <a:noFill/>
          <a:ln>
            <a:noFill/>
          </a:ln>
        </p:spPr>
      </p:pic>
      <p:sp>
        <p:nvSpPr>
          <p:cNvPr id="324" name="Google Shape;324;p43"/>
          <p:cNvSpPr/>
          <p:nvPr/>
        </p:nvSpPr>
        <p:spPr>
          <a:xfrm>
            <a:off x="8232900" y="3494175"/>
            <a:ext cx="729000" cy="775200"/>
          </a:xfrm>
          <a:prstGeom prst="rect">
            <a:avLst/>
          </a:prstGeom>
          <a:noFill/>
          <a:ln cap="flat" cmpd="sng" w="7620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43"/>
          <p:cNvSpPr/>
          <p:nvPr/>
        </p:nvSpPr>
        <p:spPr>
          <a:xfrm>
            <a:off x="7503900" y="4269375"/>
            <a:ext cx="729000" cy="775200"/>
          </a:xfrm>
          <a:prstGeom prst="rect">
            <a:avLst/>
          </a:prstGeom>
          <a:noFill/>
          <a:ln cap="flat" cmpd="sng" w="7620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43"/>
          <p:cNvSpPr/>
          <p:nvPr/>
        </p:nvSpPr>
        <p:spPr>
          <a:xfrm>
            <a:off x="8232888" y="4269375"/>
            <a:ext cx="729000" cy="775200"/>
          </a:xfrm>
          <a:prstGeom prst="rect">
            <a:avLst/>
          </a:prstGeom>
          <a:noFill/>
          <a:ln cap="flat" cmpd="sng" w="7620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43"/>
          <p:cNvSpPr txBox="1"/>
          <p:nvPr/>
        </p:nvSpPr>
        <p:spPr>
          <a:xfrm>
            <a:off x="0" y="0"/>
            <a:ext cx="2375700" cy="125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300">
                <a:solidFill>
                  <a:schemeClr val="dk1"/>
                </a:solidFill>
                <a:latin typeface="Alfa Slab One"/>
                <a:ea typeface="Alfa Slab One"/>
                <a:cs typeface="Alfa Slab One"/>
                <a:sym typeface="Alfa Slab One"/>
              </a:rPr>
              <a:t>Modules </a:t>
            </a:r>
            <a:endParaRPr sz="3300">
              <a:solidFill>
                <a:schemeClr val="dk1"/>
              </a:solidFill>
              <a:latin typeface="Alfa Slab One"/>
              <a:ea typeface="Alfa Slab One"/>
              <a:cs typeface="Alfa Slab One"/>
              <a:sym typeface="Alfa Slab One"/>
            </a:endParaRPr>
          </a:p>
          <a:p>
            <a:pPr indent="0" lvl="0" marL="0" rtl="0" algn="l">
              <a:spcBef>
                <a:spcPts val="0"/>
              </a:spcBef>
              <a:spcAft>
                <a:spcPts val="0"/>
              </a:spcAft>
              <a:buNone/>
            </a:pPr>
            <a:r>
              <a:rPr lang="en" sz="3300">
                <a:solidFill>
                  <a:schemeClr val="dk1"/>
                </a:solidFill>
                <a:latin typeface="Alfa Slab One"/>
                <a:ea typeface="Alfa Slab One"/>
                <a:cs typeface="Alfa Slab One"/>
                <a:sym typeface="Alfa Slab One"/>
              </a:rPr>
              <a:t>in Action</a:t>
            </a:r>
            <a:endParaRPr sz="3300">
              <a:solidFill>
                <a:schemeClr val="dk1"/>
              </a:solidFill>
              <a:latin typeface="Alfa Slab One"/>
              <a:ea typeface="Alfa Slab One"/>
              <a:cs typeface="Alfa Slab One"/>
              <a:sym typeface="Alfa Slab One"/>
            </a:endParaRPr>
          </a:p>
        </p:txBody>
      </p:sp>
      <p:sp>
        <p:nvSpPr>
          <p:cNvPr id="328" name="Google Shape;328;p43"/>
          <p:cNvSpPr txBox="1"/>
          <p:nvPr/>
        </p:nvSpPr>
        <p:spPr>
          <a:xfrm>
            <a:off x="2528000" y="591675"/>
            <a:ext cx="4270200" cy="2902500"/>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SzPts val="1400"/>
              <a:buFont typeface="Proxima Nova"/>
              <a:buChar char="●"/>
            </a:pPr>
            <a:r>
              <a:rPr lang="en">
                <a:latin typeface="Proxima Nova"/>
                <a:ea typeface="Proxima Nova"/>
                <a:cs typeface="Proxima Nova"/>
                <a:sym typeface="Proxima Nova"/>
              </a:rPr>
              <a:t>Copied and embedded in the Faculty’s own course</a:t>
            </a:r>
            <a:endParaRPr>
              <a:latin typeface="Proxima Nova"/>
              <a:ea typeface="Proxima Nova"/>
              <a:cs typeface="Proxima Nova"/>
              <a:sym typeface="Proxima Nova"/>
            </a:endParaRPr>
          </a:p>
          <a:p>
            <a:pPr indent="0" lvl="0" marL="0" rtl="0" algn="l">
              <a:lnSpc>
                <a:spcPct val="100000"/>
              </a:lnSpc>
              <a:spcBef>
                <a:spcPts val="0"/>
              </a:spcBef>
              <a:spcAft>
                <a:spcPts val="0"/>
              </a:spcAft>
              <a:buNone/>
            </a:pPr>
            <a:r>
              <a:t/>
            </a:r>
            <a:endParaRPr>
              <a:latin typeface="Proxima Nova"/>
              <a:ea typeface="Proxima Nova"/>
              <a:cs typeface="Proxima Nova"/>
              <a:sym typeface="Proxima Nova"/>
            </a:endParaRPr>
          </a:p>
          <a:p>
            <a:pPr indent="-317500" lvl="0" marL="457200" rtl="0" algn="l">
              <a:lnSpc>
                <a:spcPct val="100000"/>
              </a:lnSpc>
              <a:spcBef>
                <a:spcPts val="0"/>
              </a:spcBef>
              <a:spcAft>
                <a:spcPts val="0"/>
              </a:spcAft>
              <a:buSzPts val="1400"/>
              <a:buFont typeface="Proxima Nova"/>
              <a:buChar char="●"/>
            </a:pPr>
            <a:r>
              <a:rPr lang="en">
                <a:latin typeface="Proxima Nova"/>
                <a:ea typeface="Proxima Nova"/>
                <a:cs typeface="Proxima Nova"/>
                <a:sym typeface="Proxima Nova"/>
              </a:rPr>
              <a:t>Provided to students by the visiting Librarian before and/or after their Zoom session</a:t>
            </a:r>
            <a:endParaRPr>
              <a:latin typeface="Proxima Nova"/>
              <a:ea typeface="Proxima Nova"/>
              <a:cs typeface="Proxima Nova"/>
              <a:sym typeface="Proxima Nova"/>
            </a:endParaRPr>
          </a:p>
          <a:p>
            <a:pPr indent="0" lvl="0" marL="0" rtl="0" algn="l">
              <a:lnSpc>
                <a:spcPct val="100000"/>
              </a:lnSpc>
              <a:spcBef>
                <a:spcPts val="0"/>
              </a:spcBef>
              <a:spcAft>
                <a:spcPts val="0"/>
              </a:spcAft>
              <a:buNone/>
            </a:pPr>
            <a:r>
              <a:t/>
            </a:r>
            <a:endParaRPr>
              <a:latin typeface="Proxima Nova"/>
              <a:ea typeface="Proxima Nova"/>
              <a:cs typeface="Proxima Nova"/>
              <a:sym typeface="Proxima Nova"/>
            </a:endParaRPr>
          </a:p>
          <a:p>
            <a:pPr indent="-317500" lvl="0" marL="457200" rtl="0" algn="l">
              <a:lnSpc>
                <a:spcPct val="100000"/>
              </a:lnSpc>
              <a:spcBef>
                <a:spcPts val="0"/>
              </a:spcBef>
              <a:spcAft>
                <a:spcPts val="0"/>
              </a:spcAft>
              <a:buSzPts val="1400"/>
              <a:buFont typeface="Proxima Nova"/>
              <a:buChar char="●"/>
            </a:pPr>
            <a:r>
              <a:rPr lang="en">
                <a:latin typeface="Proxima Nova"/>
                <a:ea typeface="Proxima Nova"/>
                <a:cs typeface="Proxima Nova"/>
                <a:sym typeface="Proxima Nova"/>
              </a:rPr>
              <a:t>Students </a:t>
            </a:r>
            <a:r>
              <a:rPr lang="en">
                <a:latin typeface="Proxima Nova"/>
                <a:ea typeface="Proxima Nova"/>
                <a:cs typeface="Proxima Nova"/>
                <a:sym typeface="Proxima Nova"/>
              </a:rPr>
              <a:t>independently </a:t>
            </a:r>
            <a:r>
              <a:rPr lang="en">
                <a:latin typeface="Proxima Nova"/>
                <a:ea typeface="Proxima Nova"/>
                <a:cs typeface="Proxima Nova"/>
                <a:sym typeface="Proxima Nova"/>
              </a:rPr>
              <a:t>‘enrolled’ in the full course</a:t>
            </a:r>
            <a:endParaRPr>
              <a:latin typeface="Proxima Nova"/>
              <a:ea typeface="Proxima Nova"/>
              <a:cs typeface="Proxima Nova"/>
              <a:sym typeface="Proxima Nova"/>
            </a:endParaRPr>
          </a:p>
          <a:p>
            <a:pPr indent="0" lvl="0" marL="0" rtl="0" algn="l">
              <a:lnSpc>
                <a:spcPct val="100000"/>
              </a:lnSpc>
              <a:spcBef>
                <a:spcPts val="0"/>
              </a:spcBef>
              <a:spcAft>
                <a:spcPts val="0"/>
              </a:spcAft>
              <a:buNone/>
            </a:pPr>
            <a:r>
              <a:t/>
            </a:r>
            <a:endParaRPr>
              <a:latin typeface="Proxima Nova"/>
              <a:ea typeface="Proxima Nova"/>
              <a:cs typeface="Proxima Nova"/>
              <a:sym typeface="Proxima Nova"/>
            </a:endParaRPr>
          </a:p>
          <a:p>
            <a:pPr indent="-317500" lvl="0" marL="457200" rtl="0" algn="l">
              <a:lnSpc>
                <a:spcPct val="100000"/>
              </a:lnSpc>
              <a:spcBef>
                <a:spcPts val="0"/>
              </a:spcBef>
              <a:spcAft>
                <a:spcPts val="0"/>
              </a:spcAft>
              <a:buSzPts val="1400"/>
              <a:buFont typeface="Proxima Nova"/>
              <a:buChar char="●"/>
            </a:pPr>
            <a:r>
              <a:rPr lang="en">
                <a:latin typeface="Proxima Nova"/>
                <a:ea typeface="Proxima Nova"/>
                <a:cs typeface="Proxima Nova"/>
                <a:sym typeface="Proxima Nova"/>
              </a:rPr>
              <a:t>Faculty chose individual resources (links, documents, etc.) from the modules to include in their course(s)</a:t>
            </a:r>
            <a:endParaRPr>
              <a:latin typeface="Proxima Nova"/>
              <a:ea typeface="Proxima Nova"/>
              <a:cs typeface="Proxima Nova"/>
              <a:sym typeface="Proxima Nova"/>
            </a:endParaRPr>
          </a:p>
        </p:txBody>
      </p:sp>
      <p:sp>
        <p:nvSpPr>
          <p:cNvPr id="329" name="Google Shape;329;p43"/>
          <p:cNvSpPr/>
          <p:nvPr/>
        </p:nvSpPr>
        <p:spPr>
          <a:xfrm>
            <a:off x="2528000" y="3494175"/>
            <a:ext cx="4655700" cy="1465500"/>
          </a:xfrm>
          <a:prstGeom prst="rightArrowCallout">
            <a:avLst>
              <a:gd fmla="val 25000" name="adj1"/>
              <a:gd fmla="val 25000" name="adj2"/>
              <a:gd fmla="val 25000" name="adj3"/>
              <a:gd fmla="val 64977" name="adj4"/>
            </a:avLst>
          </a:prstGeom>
          <a:solidFill>
            <a:srgbClr val="FFF2CC"/>
          </a:solidFill>
          <a:ln cap="flat" cmpd="sng" w="9525">
            <a:solidFill>
              <a:srgbClr val="98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Proxima Nova"/>
                <a:ea typeface="Proxima Nova"/>
                <a:cs typeface="Proxima Nova"/>
                <a:sym typeface="Proxima Nova"/>
              </a:rPr>
              <a:t>When the libraries’ modules are embedded in a separate course, this is how they appear below the courses main modules.</a:t>
            </a:r>
            <a:endParaRPr>
              <a:latin typeface="Proxima Nova"/>
              <a:ea typeface="Proxima Nova"/>
              <a:cs typeface="Proxima Nova"/>
              <a:sym typeface="Proxima Nova"/>
            </a:endParaRPr>
          </a:p>
        </p:txBody>
      </p:sp>
      <p:pic>
        <p:nvPicPr>
          <p:cNvPr id="330" name="Google Shape;330;p43"/>
          <p:cNvPicPr preferRelativeResize="0"/>
          <p:nvPr/>
        </p:nvPicPr>
        <p:blipFill>
          <a:blip r:embed="rId4">
            <a:alphaModFix/>
          </a:blip>
          <a:stretch>
            <a:fillRect/>
          </a:stretch>
        </p:blipFill>
        <p:spPr>
          <a:xfrm>
            <a:off x="76250" y="1605450"/>
            <a:ext cx="2223200" cy="231182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pic>
        <p:nvPicPr>
          <p:cNvPr id="335" name="Google Shape;335;p44"/>
          <p:cNvPicPr preferRelativeResize="0"/>
          <p:nvPr/>
        </p:nvPicPr>
        <p:blipFill rotWithShape="1">
          <a:blip r:embed="rId3">
            <a:alphaModFix/>
          </a:blip>
          <a:srcRect b="0" l="0" r="0" t="0"/>
          <a:stretch/>
        </p:blipFill>
        <p:spPr>
          <a:xfrm>
            <a:off x="1179026" y="0"/>
            <a:ext cx="6785957" cy="5143500"/>
          </a:xfrm>
          <a:prstGeom prst="rect">
            <a:avLst/>
          </a:prstGeom>
          <a:noFill/>
          <a:ln>
            <a:noFill/>
          </a:ln>
        </p:spPr>
      </p:pic>
      <p:sp>
        <p:nvSpPr>
          <p:cNvPr id="336" name="Google Shape;336;p44"/>
          <p:cNvSpPr txBox="1"/>
          <p:nvPr/>
        </p:nvSpPr>
        <p:spPr>
          <a:xfrm>
            <a:off x="526100" y="1042800"/>
            <a:ext cx="3410100" cy="94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Proxima Nova"/>
              <a:ea typeface="Proxima Nova"/>
              <a:cs typeface="Proxima Nova"/>
              <a:sym typeface="Proxima Nova"/>
            </a:endParaRPr>
          </a:p>
        </p:txBody>
      </p:sp>
      <p:sp>
        <p:nvSpPr>
          <p:cNvPr id="337" name="Google Shape;337;p44"/>
          <p:cNvSpPr/>
          <p:nvPr/>
        </p:nvSpPr>
        <p:spPr>
          <a:xfrm>
            <a:off x="563674" y="1944125"/>
            <a:ext cx="737500" cy="3092225"/>
          </a:xfrm>
          <a:custGeom>
            <a:rect b="b" l="l" r="r" t="t"/>
            <a:pathLst>
              <a:path extrusionOk="0" h="123689" w="29500">
                <a:moveTo>
                  <a:pt x="29500" y="0"/>
                </a:moveTo>
                <a:cubicBezTo>
                  <a:pt x="21561" y="0"/>
                  <a:pt x="14893" y="9443"/>
                  <a:pt x="12968" y="17145"/>
                </a:cubicBezTo>
                <a:cubicBezTo>
                  <a:pt x="10983" y="25088"/>
                  <a:pt x="16793" y="33696"/>
                  <a:pt x="14805" y="41638"/>
                </a:cubicBezTo>
                <a:cubicBezTo>
                  <a:pt x="13581" y="46528"/>
                  <a:pt x="13489" y="52926"/>
                  <a:pt x="9294" y="55721"/>
                </a:cubicBezTo>
                <a:cubicBezTo>
                  <a:pt x="6550" y="57549"/>
                  <a:pt x="2443" y="57065"/>
                  <a:pt x="109" y="59395"/>
                </a:cubicBezTo>
                <a:cubicBezTo>
                  <a:pt x="0" y="59504"/>
                  <a:pt x="5520" y="63610"/>
                  <a:pt x="5620" y="63681"/>
                </a:cubicBezTo>
                <a:cubicBezTo>
                  <a:pt x="9951" y="66775"/>
                  <a:pt x="12510" y="72102"/>
                  <a:pt x="14192" y="77152"/>
                </a:cubicBezTo>
                <a:cubicBezTo>
                  <a:pt x="17420" y="86842"/>
                  <a:pt x="11290" y="97693"/>
                  <a:pt x="12968" y="107768"/>
                </a:cubicBezTo>
                <a:cubicBezTo>
                  <a:pt x="13679" y="112034"/>
                  <a:pt x="14856" y="116416"/>
                  <a:pt x="17254" y="120015"/>
                </a:cubicBezTo>
                <a:cubicBezTo>
                  <a:pt x="19509" y="123399"/>
                  <a:pt x="24821" y="123689"/>
                  <a:pt x="28888" y="123689"/>
                </a:cubicBezTo>
              </a:path>
            </a:pathLst>
          </a:custGeom>
          <a:noFill/>
          <a:ln cap="flat" cmpd="sng" w="38100">
            <a:solidFill>
              <a:srgbClr val="FFFF00"/>
            </a:solidFill>
            <a:prstDash val="solid"/>
            <a:round/>
            <a:headEnd len="med" w="med" type="none"/>
            <a:tailEnd len="med" w="med" type="none"/>
          </a:ln>
        </p:spPr>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45"/>
          <p:cNvSpPr txBox="1"/>
          <p:nvPr/>
        </p:nvSpPr>
        <p:spPr>
          <a:xfrm>
            <a:off x="4230606" y="1459599"/>
            <a:ext cx="4612500" cy="99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800">
                <a:solidFill>
                  <a:schemeClr val="accent6"/>
                </a:solidFill>
                <a:latin typeface="Proxima Nova"/>
                <a:ea typeface="Proxima Nova"/>
                <a:cs typeface="Proxima Nova"/>
                <a:sym typeface="Proxima Nova"/>
              </a:rPr>
              <a:t>"</a:t>
            </a:r>
            <a:r>
              <a:rPr b="1" i="1" lang="en" sz="1800">
                <a:solidFill>
                  <a:schemeClr val="accent6"/>
                </a:solidFill>
                <a:latin typeface="Proxima Nova"/>
                <a:ea typeface="Proxima Nova"/>
                <a:cs typeface="Proxima Nova"/>
                <a:sym typeface="Proxima Nova"/>
              </a:rPr>
              <a:t>Wow, what a great set of resources!"</a:t>
            </a:r>
            <a:endParaRPr b="1" i="1" sz="1800">
              <a:solidFill>
                <a:schemeClr val="accent6"/>
              </a:solidFill>
              <a:latin typeface="Proxima Nova"/>
              <a:ea typeface="Proxima Nova"/>
              <a:cs typeface="Proxima Nova"/>
              <a:sym typeface="Proxima Nova"/>
            </a:endParaRPr>
          </a:p>
          <a:p>
            <a:pPr indent="0" lvl="0" marL="0" rtl="0" algn="r">
              <a:spcBef>
                <a:spcPts val="0"/>
              </a:spcBef>
              <a:spcAft>
                <a:spcPts val="0"/>
              </a:spcAft>
              <a:buNone/>
            </a:pPr>
            <a:r>
              <a:rPr i="1" lang="en" sz="1200">
                <a:solidFill>
                  <a:schemeClr val="accent6"/>
                </a:solidFill>
                <a:latin typeface="Proxima Nova"/>
                <a:ea typeface="Proxima Nova"/>
                <a:cs typeface="Proxima Nova"/>
                <a:sym typeface="Proxima Nova"/>
              </a:rPr>
              <a:t>ECON Faculty Member 1</a:t>
            </a:r>
            <a:endParaRPr i="1" sz="1200">
              <a:solidFill>
                <a:schemeClr val="accent6"/>
              </a:solidFill>
              <a:latin typeface="Proxima Nova"/>
              <a:ea typeface="Proxima Nova"/>
              <a:cs typeface="Proxima Nova"/>
              <a:sym typeface="Proxima Nova"/>
            </a:endParaRPr>
          </a:p>
        </p:txBody>
      </p:sp>
      <p:sp>
        <p:nvSpPr>
          <p:cNvPr id="343" name="Google Shape;343;p45"/>
          <p:cNvSpPr txBox="1"/>
          <p:nvPr/>
        </p:nvSpPr>
        <p:spPr>
          <a:xfrm>
            <a:off x="159200" y="2066538"/>
            <a:ext cx="6392700" cy="101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rgbClr val="FF0000"/>
                </a:solidFill>
                <a:latin typeface="Proxima Nova"/>
                <a:ea typeface="Proxima Nova"/>
                <a:cs typeface="Proxima Nova"/>
                <a:sym typeface="Proxima Nova"/>
              </a:rPr>
              <a:t>“The one negative comment I heard from one student was that it was a little overwhelming having so many tools to look at.”</a:t>
            </a:r>
            <a:endParaRPr b="1" sz="1600">
              <a:solidFill>
                <a:srgbClr val="FF0000"/>
              </a:solidFill>
              <a:latin typeface="Proxima Nova"/>
              <a:ea typeface="Proxima Nova"/>
              <a:cs typeface="Proxima Nova"/>
              <a:sym typeface="Proxima Nova"/>
            </a:endParaRPr>
          </a:p>
          <a:p>
            <a:pPr indent="0" lvl="0" marL="0" rtl="0" algn="r">
              <a:spcBef>
                <a:spcPts val="0"/>
              </a:spcBef>
              <a:spcAft>
                <a:spcPts val="0"/>
              </a:spcAft>
              <a:buNone/>
            </a:pPr>
            <a:r>
              <a:rPr lang="en" sz="1200">
                <a:solidFill>
                  <a:srgbClr val="FF0000"/>
                </a:solidFill>
                <a:latin typeface="Proxima Nova"/>
                <a:ea typeface="Proxima Nova"/>
                <a:cs typeface="Proxima Nova"/>
                <a:sym typeface="Proxima Nova"/>
              </a:rPr>
              <a:t>ECON Faculty Member 2</a:t>
            </a:r>
            <a:endParaRPr sz="1200">
              <a:solidFill>
                <a:srgbClr val="FF0000"/>
              </a:solidFill>
              <a:latin typeface="Proxima Nova"/>
              <a:ea typeface="Proxima Nova"/>
              <a:cs typeface="Proxima Nova"/>
              <a:sym typeface="Proxima Nova"/>
            </a:endParaRPr>
          </a:p>
        </p:txBody>
      </p:sp>
      <p:sp>
        <p:nvSpPr>
          <p:cNvPr id="344" name="Google Shape;344;p45"/>
          <p:cNvSpPr txBox="1"/>
          <p:nvPr/>
        </p:nvSpPr>
        <p:spPr>
          <a:xfrm>
            <a:off x="0" y="0"/>
            <a:ext cx="3804000" cy="159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300">
                <a:solidFill>
                  <a:schemeClr val="dk1"/>
                </a:solidFill>
                <a:latin typeface="Alfa Slab One"/>
                <a:ea typeface="Alfa Slab One"/>
                <a:cs typeface="Alfa Slab One"/>
                <a:sym typeface="Alfa Slab One"/>
              </a:rPr>
              <a:t>Direct Faculty</a:t>
            </a:r>
            <a:endParaRPr sz="3300">
              <a:solidFill>
                <a:schemeClr val="dk1"/>
              </a:solidFill>
              <a:latin typeface="Alfa Slab One"/>
              <a:ea typeface="Alfa Slab One"/>
              <a:cs typeface="Alfa Slab One"/>
              <a:sym typeface="Alfa Slab One"/>
            </a:endParaRPr>
          </a:p>
          <a:p>
            <a:pPr indent="0" lvl="0" marL="0" rtl="0" algn="l">
              <a:spcBef>
                <a:spcPts val="0"/>
              </a:spcBef>
              <a:spcAft>
                <a:spcPts val="0"/>
              </a:spcAft>
              <a:buNone/>
            </a:pPr>
            <a:r>
              <a:rPr lang="en" sz="3300">
                <a:solidFill>
                  <a:schemeClr val="dk1"/>
                </a:solidFill>
                <a:latin typeface="Alfa Slab One"/>
                <a:ea typeface="Alfa Slab One"/>
                <a:cs typeface="Alfa Slab One"/>
                <a:sym typeface="Alfa Slab One"/>
              </a:rPr>
              <a:t>&amp; Student Feedback</a:t>
            </a:r>
            <a:endParaRPr sz="3300">
              <a:solidFill>
                <a:schemeClr val="dk1"/>
              </a:solidFill>
              <a:latin typeface="Alfa Slab One"/>
              <a:ea typeface="Alfa Slab One"/>
              <a:cs typeface="Alfa Slab One"/>
              <a:sym typeface="Alfa Slab One"/>
            </a:endParaRPr>
          </a:p>
          <a:p>
            <a:pPr indent="0" lvl="0" marL="0" rtl="0" algn="l">
              <a:spcBef>
                <a:spcPts val="0"/>
              </a:spcBef>
              <a:spcAft>
                <a:spcPts val="0"/>
              </a:spcAft>
              <a:buNone/>
            </a:pPr>
            <a:r>
              <a:t/>
            </a:r>
            <a:endParaRPr>
              <a:solidFill>
                <a:schemeClr val="dk1"/>
              </a:solidFill>
              <a:latin typeface="Proxima Nova"/>
              <a:ea typeface="Proxima Nova"/>
              <a:cs typeface="Proxima Nova"/>
              <a:sym typeface="Proxima Nova"/>
            </a:endParaRPr>
          </a:p>
        </p:txBody>
      </p:sp>
      <p:sp>
        <p:nvSpPr>
          <p:cNvPr id="345" name="Google Shape;345;p45"/>
          <p:cNvSpPr txBox="1"/>
          <p:nvPr/>
        </p:nvSpPr>
        <p:spPr>
          <a:xfrm>
            <a:off x="2993475" y="4035450"/>
            <a:ext cx="6000600" cy="76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rgbClr val="6AA84F"/>
                </a:solidFill>
                <a:latin typeface="Proxima Nova"/>
                <a:ea typeface="Proxima Nova"/>
                <a:cs typeface="Proxima Nova"/>
                <a:sym typeface="Proxima Nova"/>
              </a:rPr>
              <a:t>“Overall I think my students liked them. Those who used them said that the information was really helpful.”</a:t>
            </a:r>
            <a:endParaRPr b="1" sz="1600">
              <a:solidFill>
                <a:srgbClr val="6AA84F"/>
              </a:solidFill>
              <a:latin typeface="Proxima Nova"/>
              <a:ea typeface="Proxima Nova"/>
              <a:cs typeface="Proxima Nova"/>
              <a:sym typeface="Proxima Nova"/>
            </a:endParaRPr>
          </a:p>
          <a:p>
            <a:pPr indent="0" lvl="0" marL="0" rtl="0" algn="l">
              <a:spcBef>
                <a:spcPts val="0"/>
              </a:spcBef>
              <a:spcAft>
                <a:spcPts val="0"/>
              </a:spcAft>
              <a:buNone/>
            </a:pPr>
            <a:r>
              <a:rPr lang="en" sz="1600">
                <a:solidFill>
                  <a:srgbClr val="6AA84F"/>
                </a:solidFill>
                <a:latin typeface="Proxima Nova"/>
                <a:ea typeface="Proxima Nova"/>
                <a:cs typeface="Proxima Nova"/>
                <a:sym typeface="Proxima Nova"/>
              </a:rPr>
              <a:t>								</a:t>
            </a:r>
            <a:r>
              <a:rPr lang="en" sz="1200">
                <a:solidFill>
                  <a:srgbClr val="6AA84F"/>
                </a:solidFill>
                <a:latin typeface="Proxima Nova"/>
                <a:ea typeface="Proxima Nova"/>
                <a:cs typeface="Proxima Nova"/>
                <a:sym typeface="Proxima Nova"/>
              </a:rPr>
              <a:t>ECON Faculty Member 2</a:t>
            </a:r>
            <a:endParaRPr sz="1200">
              <a:solidFill>
                <a:srgbClr val="6AA84F"/>
              </a:solidFill>
              <a:latin typeface="Proxima Nova"/>
              <a:ea typeface="Proxima Nova"/>
              <a:cs typeface="Proxima Nova"/>
              <a:sym typeface="Proxima Nova"/>
            </a:endParaRPr>
          </a:p>
        </p:txBody>
      </p:sp>
      <p:pic>
        <p:nvPicPr>
          <p:cNvPr id="346" name="Google Shape;346;p45"/>
          <p:cNvPicPr preferRelativeResize="0"/>
          <p:nvPr/>
        </p:nvPicPr>
        <p:blipFill>
          <a:blip r:embed="rId3">
            <a:alphaModFix/>
          </a:blip>
          <a:stretch>
            <a:fillRect/>
          </a:stretch>
        </p:blipFill>
        <p:spPr>
          <a:xfrm>
            <a:off x="3926475" y="132490"/>
            <a:ext cx="4713900" cy="1327112"/>
          </a:xfrm>
          <a:prstGeom prst="rect">
            <a:avLst/>
          </a:prstGeom>
          <a:noFill/>
          <a:ln>
            <a:noFill/>
          </a:ln>
        </p:spPr>
      </p:pic>
      <p:sp>
        <p:nvSpPr>
          <p:cNvPr id="347" name="Google Shape;347;p45"/>
          <p:cNvSpPr txBox="1"/>
          <p:nvPr/>
        </p:nvSpPr>
        <p:spPr>
          <a:xfrm>
            <a:off x="2359200" y="3076950"/>
            <a:ext cx="4425600" cy="82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rgbClr val="9900FF"/>
                </a:solidFill>
                <a:latin typeface="Proxima Nova"/>
                <a:ea typeface="Proxima Nova"/>
                <a:cs typeface="Proxima Nova"/>
                <a:sym typeface="Proxima Nova"/>
              </a:rPr>
              <a:t>“The modules are fine, and they were definitely a helpful reminder for some things.”</a:t>
            </a:r>
            <a:endParaRPr b="1" sz="1600">
              <a:solidFill>
                <a:srgbClr val="9900FF"/>
              </a:solidFill>
              <a:latin typeface="Proxima Nova"/>
              <a:ea typeface="Proxima Nova"/>
              <a:cs typeface="Proxima Nova"/>
              <a:sym typeface="Proxima Nova"/>
            </a:endParaRPr>
          </a:p>
          <a:p>
            <a:pPr indent="0" lvl="0" marL="0" rtl="0" algn="l">
              <a:spcBef>
                <a:spcPts val="0"/>
              </a:spcBef>
              <a:spcAft>
                <a:spcPts val="0"/>
              </a:spcAft>
              <a:buNone/>
            </a:pPr>
            <a:r>
              <a:rPr b="1" lang="en">
                <a:solidFill>
                  <a:srgbClr val="9900FF"/>
                </a:solidFill>
                <a:latin typeface="Proxima Nova"/>
                <a:ea typeface="Proxima Nova"/>
                <a:cs typeface="Proxima Nova"/>
                <a:sym typeface="Proxima Nova"/>
              </a:rPr>
              <a:t>								</a:t>
            </a:r>
            <a:r>
              <a:rPr lang="en" sz="1200">
                <a:solidFill>
                  <a:srgbClr val="9900FF"/>
                </a:solidFill>
                <a:latin typeface="Proxima Nova"/>
                <a:ea typeface="Proxima Nova"/>
                <a:cs typeface="Proxima Nova"/>
                <a:sym typeface="Proxima Nova"/>
              </a:rPr>
              <a:t>Student</a:t>
            </a:r>
            <a:endParaRPr sz="1200">
              <a:solidFill>
                <a:srgbClr val="9900FF"/>
              </a:solidFill>
              <a:latin typeface="Proxima Nova"/>
              <a:ea typeface="Proxima Nova"/>
              <a:cs typeface="Proxima Nova"/>
              <a:sym typeface="Proxima Nov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3" presetSubtype="16">
                                  <p:stCondLst>
                                    <p:cond delay="0"/>
                                  </p:stCondLst>
                                  <p:childTnLst>
                                    <p:set>
                                      <p:cBhvr>
                                        <p:cTn dur="1" fill="hold">
                                          <p:stCondLst>
                                            <p:cond delay="0"/>
                                          </p:stCondLst>
                                        </p:cTn>
                                        <p:tgtEl>
                                          <p:spTgt spid="342"/>
                                        </p:tgtEl>
                                        <p:attrNameLst>
                                          <p:attrName>style.visibility</p:attrName>
                                        </p:attrNameLst>
                                      </p:cBhvr>
                                      <p:to>
                                        <p:strVal val="visible"/>
                                      </p:to>
                                    </p:set>
                                    <p:anim calcmode="lin" valueType="num">
                                      <p:cBhvr additive="base">
                                        <p:cTn dur="1500"/>
                                        <p:tgtEl>
                                          <p:spTgt spid="342"/>
                                        </p:tgtEl>
                                        <p:attrNameLst>
                                          <p:attrName>ppt_w</p:attrName>
                                        </p:attrNameLst>
                                      </p:cBhvr>
                                      <p:tavLst>
                                        <p:tav fmla="" tm="0">
                                          <p:val>
                                            <p:strVal val="0"/>
                                          </p:val>
                                        </p:tav>
                                        <p:tav fmla="" tm="100000">
                                          <p:val>
                                            <p:strVal val="#ppt_w"/>
                                          </p:val>
                                        </p:tav>
                                      </p:tavLst>
                                    </p:anim>
                                    <p:anim calcmode="lin" valueType="num">
                                      <p:cBhvr additive="base">
                                        <p:cTn dur="1500"/>
                                        <p:tgtEl>
                                          <p:spTgt spid="342"/>
                                        </p:tgtEl>
                                        <p:attrNameLst>
                                          <p:attrName>ppt_h</p:attrName>
                                        </p:attrNameLst>
                                      </p:cBhvr>
                                      <p:tavLst>
                                        <p:tav fmla="" tm="0">
                                          <p:val>
                                            <p:strVal val="0"/>
                                          </p:val>
                                        </p:tav>
                                        <p:tav fmla="" tm="100000">
                                          <p:val>
                                            <p:strVal val="#ppt_h"/>
                                          </p:val>
                                        </p:tav>
                                      </p:tavLst>
                                    </p:anim>
                                  </p:childTnLst>
                                </p:cTn>
                              </p:par>
                            </p:childTnLst>
                          </p:cTn>
                        </p:par>
                        <p:par>
                          <p:cTn fill="hold">
                            <p:stCondLst>
                              <p:cond delay="1500"/>
                            </p:stCondLst>
                            <p:childTnLst>
                              <p:par>
                                <p:cTn fill="hold" nodeType="afterEffect" presetClass="entr" presetID="10" presetSubtype="0">
                                  <p:stCondLst>
                                    <p:cond delay="0"/>
                                  </p:stCondLst>
                                  <p:childTnLst>
                                    <p:set>
                                      <p:cBhvr>
                                        <p:cTn dur="1" fill="hold">
                                          <p:stCondLst>
                                            <p:cond delay="0"/>
                                          </p:stCondLst>
                                        </p:cTn>
                                        <p:tgtEl>
                                          <p:spTgt spid="343"/>
                                        </p:tgtEl>
                                        <p:attrNameLst>
                                          <p:attrName>style.visibility</p:attrName>
                                        </p:attrNameLst>
                                      </p:cBhvr>
                                      <p:to>
                                        <p:strVal val="visible"/>
                                      </p:to>
                                    </p:set>
                                    <p:animEffect filter="fade" transition="in">
                                      <p:cBhvr>
                                        <p:cTn dur="2500"/>
                                        <p:tgtEl>
                                          <p:spTgt spid="343"/>
                                        </p:tgtEl>
                                      </p:cBhvr>
                                    </p:animEffect>
                                  </p:childTnLst>
                                </p:cTn>
                              </p:par>
                            </p:childTnLst>
                          </p:cTn>
                        </p:par>
                        <p:par>
                          <p:cTn fill="hold">
                            <p:stCondLst>
                              <p:cond delay="4000"/>
                            </p:stCondLst>
                            <p:childTnLst>
                              <p:par>
                                <p:cTn fill="hold" nodeType="afterEffect" presetClass="entr" presetID="10" presetSubtype="0">
                                  <p:stCondLst>
                                    <p:cond delay="0"/>
                                  </p:stCondLst>
                                  <p:childTnLst>
                                    <p:set>
                                      <p:cBhvr>
                                        <p:cTn dur="1" fill="hold">
                                          <p:stCondLst>
                                            <p:cond delay="0"/>
                                          </p:stCondLst>
                                        </p:cTn>
                                        <p:tgtEl>
                                          <p:spTgt spid="347"/>
                                        </p:tgtEl>
                                        <p:attrNameLst>
                                          <p:attrName>style.visibility</p:attrName>
                                        </p:attrNameLst>
                                      </p:cBhvr>
                                      <p:to>
                                        <p:strVal val="visible"/>
                                      </p:to>
                                    </p:set>
                                    <p:animEffect filter="fade" transition="in">
                                      <p:cBhvr>
                                        <p:cTn dur="2500"/>
                                        <p:tgtEl>
                                          <p:spTgt spid="347"/>
                                        </p:tgtEl>
                                      </p:cBhvr>
                                    </p:animEffect>
                                  </p:childTnLst>
                                </p:cTn>
                              </p:par>
                            </p:childTnLst>
                          </p:cTn>
                        </p:par>
                        <p:par>
                          <p:cTn fill="hold">
                            <p:stCondLst>
                              <p:cond delay="6500"/>
                            </p:stCondLst>
                            <p:childTnLst>
                              <p:par>
                                <p:cTn fill="hold" nodeType="afterEffect" presetClass="entr" presetID="10" presetSubtype="0">
                                  <p:stCondLst>
                                    <p:cond delay="0"/>
                                  </p:stCondLst>
                                  <p:childTnLst>
                                    <p:set>
                                      <p:cBhvr>
                                        <p:cTn dur="1" fill="hold">
                                          <p:stCondLst>
                                            <p:cond delay="0"/>
                                          </p:stCondLst>
                                        </p:cTn>
                                        <p:tgtEl>
                                          <p:spTgt spid="345"/>
                                        </p:tgtEl>
                                        <p:attrNameLst>
                                          <p:attrName>style.visibility</p:attrName>
                                        </p:attrNameLst>
                                      </p:cBhvr>
                                      <p:to>
                                        <p:strVal val="visible"/>
                                      </p:to>
                                    </p:set>
                                    <p:animEffect filter="fade" transition="in">
                                      <p:cBhvr>
                                        <p:cTn dur="2500"/>
                                        <p:tgtEl>
                                          <p:spTgt spid="34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pic>
        <p:nvPicPr>
          <p:cNvPr id="352" name="Google Shape;352;p46"/>
          <p:cNvPicPr preferRelativeResize="0"/>
          <p:nvPr/>
        </p:nvPicPr>
        <p:blipFill>
          <a:blip r:embed="rId3">
            <a:alphaModFix/>
          </a:blip>
          <a:stretch>
            <a:fillRect/>
          </a:stretch>
        </p:blipFill>
        <p:spPr>
          <a:xfrm>
            <a:off x="1714500" y="123825"/>
            <a:ext cx="5715000" cy="4895850"/>
          </a:xfrm>
          <a:prstGeom prst="rect">
            <a:avLst/>
          </a:prstGeom>
          <a:noFill/>
          <a:ln>
            <a:noFill/>
          </a:ln>
        </p:spPr>
      </p:pic>
      <p:sp>
        <p:nvSpPr>
          <p:cNvPr id="353" name="Google Shape;353;p46"/>
          <p:cNvSpPr txBox="1"/>
          <p:nvPr>
            <p:ph type="title"/>
          </p:nvPr>
        </p:nvSpPr>
        <p:spPr>
          <a:xfrm>
            <a:off x="2418900" y="1079100"/>
            <a:ext cx="4306200" cy="1980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9600"/>
              <a:t>Q &amp; A</a:t>
            </a:r>
            <a:endParaRPr sz="9600"/>
          </a:p>
        </p:txBody>
      </p:sp>
      <p:sp>
        <p:nvSpPr>
          <p:cNvPr id="354" name="Google Shape;354;p46"/>
          <p:cNvSpPr txBox="1"/>
          <p:nvPr>
            <p:ph idx="1" type="body"/>
          </p:nvPr>
        </p:nvSpPr>
        <p:spPr>
          <a:xfrm>
            <a:off x="3431550" y="3059100"/>
            <a:ext cx="2280900" cy="483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i="1" lang="en"/>
              <a:t>Ask Away!</a:t>
            </a:r>
            <a:endParaRPr i="1"/>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6"/>
          <p:cNvPicPr preferRelativeResize="0"/>
          <p:nvPr/>
        </p:nvPicPr>
        <p:blipFill rotWithShape="1">
          <a:blip r:embed="rId3">
            <a:alphaModFix/>
          </a:blip>
          <a:srcRect b="0" l="0" r="0" t="0"/>
          <a:stretch/>
        </p:blipFill>
        <p:spPr>
          <a:xfrm>
            <a:off x="6146421" y="626444"/>
            <a:ext cx="1710250" cy="1710250"/>
          </a:xfrm>
          <a:prstGeom prst="rect">
            <a:avLst/>
          </a:prstGeom>
          <a:noFill/>
          <a:ln>
            <a:noFill/>
          </a:ln>
        </p:spPr>
      </p:pic>
      <p:pic>
        <p:nvPicPr>
          <p:cNvPr id="85" name="Google Shape;85;p16"/>
          <p:cNvPicPr preferRelativeResize="0"/>
          <p:nvPr/>
        </p:nvPicPr>
        <p:blipFill>
          <a:blip r:embed="rId4">
            <a:alphaModFix/>
          </a:blip>
          <a:stretch>
            <a:fillRect/>
          </a:stretch>
        </p:blipFill>
        <p:spPr>
          <a:xfrm>
            <a:off x="3370639" y="1983124"/>
            <a:ext cx="2703900" cy="3160375"/>
          </a:xfrm>
          <a:prstGeom prst="rect">
            <a:avLst/>
          </a:prstGeom>
          <a:noFill/>
          <a:ln>
            <a:noFill/>
          </a:ln>
        </p:spPr>
      </p:pic>
      <p:sp>
        <p:nvSpPr>
          <p:cNvPr id="86" name="Google Shape;86;p16"/>
          <p:cNvSpPr txBox="1"/>
          <p:nvPr/>
        </p:nvSpPr>
        <p:spPr>
          <a:xfrm>
            <a:off x="17950" y="13475"/>
            <a:ext cx="7715400" cy="144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300">
                <a:solidFill>
                  <a:schemeClr val="dk1"/>
                </a:solidFill>
                <a:latin typeface="Alfa Slab One"/>
                <a:ea typeface="Alfa Slab One"/>
                <a:cs typeface="Alfa Slab One"/>
                <a:sym typeface="Alfa Slab One"/>
              </a:rPr>
              <a:t>Opportunities</a:t>
            </a:r>
            <a:endParaRPr sz="3300">
              <a:solidFill>
                <a:schemeClr val="dk1"/>
              </a:solidFill>
              <a:latin typeface="Alfa Slab One"/>
              <a:ea typeface="Alfa Slab One"/>
              <a:cs typeface="Alfa Slab One"/>
              <a:sym typeface="Alfa Slab One"/>
            </a:endParaRPr>
          </a:p>
        </p:txBody>
      </p:sp>
      <p:pic>
        <p:nvPicPr>
          <p:cNvPr id="87" name="Google Shape;87;p16"/>
          <p:cNvPicPr preferRelativeResize="0"/>
          <p:nvPr/>
        </p:nvPicPr>
        <p:blipFill>
          <a:blip r:embed="rId5">
            <a:alphaModFix/>
          </a:blip>
          <a:stretch>
            <a:fillRect/>
          </a:stretch>
        </p:blipFill>
        <p:spPr>
          <a:xfrm>
            <a:off x="6100074" y="2819152"/>
            <a:ext cx="1802950" cy="1807100"/>
          </a:xfrm>
          <a:prstGeom prst="rect">
            <a:avLst/>
          </a:prstGeom>
          <a:noFill/>
          <a:ln>
            <a:noFill/>
          </a:ln>
        </p:spPr>
      </p:pic>
      <p:sp>
        <p:nvSpPr>
          <p:cNvPr id="88" name="Google Shape;88;p16"/>
          <p:cNvSpPr/>
          <p:nvPr/>
        </p:nvSpPr>
        <p:spPr>
          <a:xfrm>
            <a:off x="5649600" y="2412900"/>
            <a:ext cx="2703900" cy="2619600"/>
          </a:xfrm>
          <a:prstGeom prst="mathMultiply">
            <a:avLst>
              <a:gd fmla="val 1726" name="adj1"/>
            </a:avLst>
          </a:prstGeom>
          <a:solidFill>
            <a:srgbClr val="FF0000"/>
          </a:solidFill>
          <a:ln cap="flat" cmpd="sng" w="9525">
            <a:solidFill>
              <a:srgbClr val="98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pic>
        <p:nvPicPr>
          <p:cNvPr id="93" name="Google Shape;93;p17"/>
          <p:cNvPicPr preferRelativeResize="0"/>
          <p:nvPr/>
        </p:nvPicPr>
        <p:blipFill rotWithShape="1">
          <a:blip r:embed="rId3">
            <a:alphaModFix/>
          </a:blip>
          <a:srcRect b="0" l="0" r="2950" t="3147"/>
          <a:stretch/>
        </p:blipFill>
        <p:spPr>
          <a:xfrm>
            <a:off x="1380350" y="485200"/>
            <a:ext cx="2236950" cy="1605175"/>
          </a:xfrm>
          <a:prstGeom prst="rect">
            <a:avLst/>
          </a:prstGeom>
          <a:noFill/>
          <a:ln>
            <a:noFill/>
          </a:ln>
        </p:spPr>
      </p:pic>
      <p:pic>
        <p:nvPicPr>
          <p:cNvPr id="94" name="Google Shape;94;p17"/>
          <p:cNvPicPr preferRelativeResize="0"/>
          <p:nvPr/>
        </p:nvPicPr>
        <p:blipFill>
          <a:blip r:embed="rId4">
            <a:alphaModFix/>
          </a:blip>
          <a:stretch>
            <a:fillRect/>
          </a:stretch>
        </p:blipFill>
        <p:spPr>
          <a:xfrm>
            <a:off x="114962" y="2495550"/>
            <a:ext cx="1515875" cy="818350"/>
          </a:xfrm>
          <a:prstGeom prst="rect">
            <a:avLst/>
          </a:prstGeom>
          <a:noFill/>
          <a:ln cap="flat" cmpd="sng" w="9525">
            <a:solidFill>
              <a:srgbClr val="999999"/>
            </a:solidFill>
            <a:prstDash val="solid"/>
            <a:round/>
            <a:headEnd len="sm" w="sm" type="none"/>
            <a:tailEnd len="sm" w="sm" type="none"/>
          </a:ln>
        </p:spPr>
      </p:pic>
      <p:pic>
        <p:nvPicPr>
          <p:cNvPr id="95" name="Google Shape;95;p17"/>
          <p:cNvPicPr preferRelativeResize="0"/>
          <p:nvPr/>
        </p:nvPicPr>
        <p:blipFill>
          <a:blip r:embed="rId5">
            <a:alphaModFix/>
          </a:blip>
          <a:stretch>
            <a:fillRect/>
          </a:stretch>
        </p:blipFill>
        <p:spPr>
          <a:xfrm>
            <a:off x="1770625" y="2495550"/>
            <a:ext cx="1456396" cy="818350"/>
          </a:xfrm>
          <a:prstGeom prst="rect">
            <a:avLst/>
          </a:prstGeom>
          <a:noFill/>
          <a:ln cap="flat" cmpd="sng" w="9525">
            <a:solidFill>
              <a:srgbClr val="999999"/>
            </a:solidFill>
            <a:prstDash val="solid"/>
            <a:round/>
            <a:headEnd len="sm" w="sm" type="none"/>
            <a:tailEnd len="sm" w="sm" type="none"/>
          </a:ln>
        </p:spPr>
      </p:pic>
      <p:pic>
        <p:nvPicPr>
          <p:cNvPr id="96" name="Google Shape;96;p17"/>
          <p:cNvPicPr preferRelativeResize="0"/>
          <p:nvPr/>
        </p:nvPicPr>
        <p:blipFill>
          <a:blip r:embed="rId6">
            <a:alphaModFix/>
          </a:blip>
          <a:stretch>
            <a:fillRect/>
          </a:stretch>
        </p:blipFill>
        <p:spPr>
          <a:xfrm>
            <a:off x="3366825" y="2495550"/>
            <a:ext cx="1534095" cy="818350"/>
          </a:xfrm>
          <a:prstGeom prst="rect">
            <a:avLst/>
          </a:prstGeom>
          <a:noFill/>
          <a:ln cap="flat" cmpd="sng" w="9525">
            <a:solidFill>
              <a:srgbClr val="999999"/>
            </a:solidFill>
            <a:prstDash val="solid"/>
            <a:round/>
            <a:headEnd len="sm" w="sm" type="none"/>
            <a:tailEnd len="sm" w="sm" type="none"/>
          </a:ln>
        </p:spPr>
      </p:pic>
      <p:pic>
        <p:nvPicPr>
          <p:cNvPr id="97" name="Google Shape;97;p17"/>
          <p:cNvPicPr preferRelativeResize="0"/>
          <p:nvPr/>
        </p:nvPicPr>
        <p:blipFill>
          <a:blip r:embed="rId7">
            <a:alphaModFix/>
          </a:blip>
          <a:stretch>
            <a:fillRect/>
          </a:stretch>
        </p:blipFill>
        <p:spPr>
          <a:xfrm>
            <a:off x="144000" y="3877437"/>
            <a:ext cx="1457802" cy="818350"/>
          </a:xfrm>
          <a:prstGeom prst="rect">
            <a:avLst/>
          </a:prstGeom>
          <a:noFill/>
          <a:ln cap="flat" cmpd="sng" w="9525">
            <a:solidFill>
              <a:srgbClr val="999999"/>
            </a:solidFill>
            <a:prstDash val="solid"/>
            <a:round/>
            <a:headEnd len="sm" w="sm" type="none"/>
            <a:tailEnd len="sm" w="sm" type="none"/>
          </a:ln>
        </p:spPr>
      </p:pic>
      <p:pic>
        <p:nvPicPr>
          <p:cNvPr id="98" name="Google Shape;98;p17"/>
          <p:cNvPicPr preferRelativeResize="0"/>
          <p:nvPr/>
        </p:nvPicPr>
        <p:blipFill>
          <a:blip r:embed="rId8">
            <a:alphaModFix/>
          </a:blip>
          <a:stretch>
            <a:fillRect/>
          </a:stretch>
        </p:blipFill>
        <p:spPr>
          <a:xfrm>
            <a:off x="3387925" y="3894900"/>
            <a:ext cx="1534101" cy="783434"/>
          </a:xfrm>
          <a:prstGeom prst="rect">
            <a:avLst/>
          </a:prstGeom>
          <a:noFill/>
          <a:ln cap="flat" cmpd="sng" w="9525">
            <a:solidFill>
              <a:srgbClr val="999999"/>
            </a:solidFill>
            <a:prstDash val="solid"/>
            <a:round/>
            <a:headEnd len="sm" w="sm" type="none"/>
            <a:tailEnd len="sm" w="sm" type="none"/>
          </a:ln>
        </p:spPr>
      </p:pic>
      <p:pic>
        <p:nvPicPr>
          <p:cNvPr id="99" name="Google Shape;99;p17"/>
          <p:cNvPicPr preferRelativeResize="0"/>
          <p:nvPr/>
        </p:nvPicPr>
        <p:blipFill>
          <a:blip r:embed="rId9">
            <a:alphaModFix/>
          </a:blip>
          <a:stretch>
            <a:fillRect/>
          </a:stretch>
        </p:blipFill>
        <p:spPr>
          <a:xfrm>
            <a:off x="1731775" y="3900775"/>
            <a:ext cx="1534101" cy="771676"/>
          </a:xfrm>
          <a:prstGeom prst="rect">
            <a:avLst/>
          </a:prstGeom>
          <a:noFill/>
          <a:ln cap="flat" cmpd="sng" w="9525">
            <a:solidFill>
              <a:srgbClr val="999999"/>
            </a:solidFill>
            <a:prstDash val="solid"/>
            <a:round/>
            <a:headEnd len="sm" w="sm" type="none"/>
            <a:tailEnd len="sm" w="sm" type="none"/>
          </a:ln>
        </p:spPr>
      </p:pic>
      <p:pic>
        <p:nvPicPr>
          <p:cNvPr id="100" name="Google Shape;100;p17"/>
          <p:cNvPicPr preferRelativeResize="0"/>
          <p:nvPr/>
        </p:nvPicPr>
        <p:blipFill>
          <a:blip r:embed="rId10">
            <a:alphaModFix/>
          </a:blip>
          <a:stretch>
            <a:fillRect/>
          </a:stretch>
        </p:blipFill>
        <p:spPr>
          <a:xfrm>
            <a:off x="5167001" y="2396500"/>
            <a:ext cx="3874450" cy="2635413"/>
          </a:xfrm>
          <a:prstGeom prst="rect">
            <a:avLst/>
          </a:prstGeom>
          <a:noFill/>
          <a:ln>
            <a:noFill/>
          </a:ln>
        </p:spPr>
      </p:pic>
      <p:pic>
        <p:nvPicPr>
          <p:cNvPr id="101" name="Google Shape;101;p17"/>
          <p:cNvPicPr preferRelativeResize="0"/>
          <p:nvPr/>
        </p:nvPicPr>
        <p:blipFill>
          <a:blip r:embed="rId11">
            <a:alphaModFix/>
          </a:blip>
          <a:stretch>
            <a:fillRect/>
          </a:stretch>
        </p:blipFill>
        <p:spPr>
          <a:xfrm>
            <a:off x="6301638" y="485197"/>
            <a:ext cx="1605174" cy="16051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pic>
        <p:nvPicPr>
          <p:cNvPr id="106" name="Google Shape;106;p18"/>
          <p:cNvPicPr preferRelativeResize="0"/>
          <p:nvPr/>
        </p:nvPicPr>
        <p:blipFill rotWithShape="1">
          <a:blip r:embed="rId3">
            <a:alphaModFix/>
          </a:blip>
          <a:srcRect b="0" l="0" r="0" t="0"/>
          <a:stretch/>
        </p:blipFill>
        <p:spPr>
          <a:xfrm>
            <a:off x="6146421" y="626444"/>
            <a:ext cx="1710250" cy="1710250"/>
          </a:xfrm>
          <a:prstGeom prst="rect">
            <a:avLst/>
          </a:prstGeom>
          <a:noFill/>
          <a:ln>
            <a:noFill/>
          </a:ln>
        </p:spPr>
      </p:pic>
      <p:pic>
        <p:nvPicPr>
          <p:cNvPr id="107" name="Google Shape;107;p18"/>
          <p:cNvPicPr preferRelativeResize="0"/>
          <p:nvPr/>
        </p:nvPicPr>
        <p:blipFill>
          <a:blip r:embed="rId4">
            <a:alphaModFix/>
          </a:blip>
          <a:stretch>
            <a:fillRect/>
          </a:stretch>
        </p:blipFill>
        <p:spPr>
          <a:xfrm>
            <a:off x="3370639" y="1983124"/>
            <a:ext cx="2703900" cy="3160375"/>
          </a:xfrm>
          <a:prstGeom prst="rect">
            <a:avLst/>
          </a:prstGeom>
          <a:noFill/>
          <a:ln>
            <a:noFill/>
          </a:ln>
        </p:spPr>
      </p:pic>
      <p:pic>
        <p:nvPicPr>
          <p:cNvPr id="108" name="Google Shape;108;p18"/>
          <p:cNvPicPr preferRelativeResize="0"/>
          <p:nvPr/>
        </p:nvPicPr>
        <p:blipFill>
          <a:blip r:embed="rId5">
            <a:alphaModFix/>
          </a:blip>
          <a:stretch>
            <a:fillRect/>
          </a:stretch>
        </p:blipFill>
        <p:spPr>
          <a:xfrm>
            <a:off x="1333075" y="545101"/>
            <a:ext cx="1872925" cy="1872950"/>
          </a:xfrm>
          <a:prstGeom prst="rect">
            <a:avLst/>
          </a:prstGeom>
          <a:noFill/>
          <a:ln>
            <a:noFill/>
          </a:ln>
        </p:spPr>
      </p:pic>
      <p:sp>
        <p:nvSpPr>
          <p:cNvPr id="109" name="Google Shape;109;p18"/>
          <p:cNvSpPr/>
          <p:nvPr/>
        </p:nvSpPr>
        <p:spPr>
          <a:xfrm>
            <a:off x="4027500" y="2101850"/>
            <a:ext cx="147600" cy="162000"/>
          </a:xfrm>
          <a:prstGeom prst="ellipse">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8"/>
          <p:cNvSpPr/>
          <p:nvPr/>
        </p:nvSpPr>
        <p:spPr>
          <a:xfrm>
            <a:off x="4303700" y="2101850"/>
            <a:ext cx="147600" cy="162000"/>
          </a:xfrm>
          <a:prstGeom prst="ellipse">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8"/>
          <p:cNvSpPr/>
          <p:nvPr/>
        </p:nvSpPr>
        <p:spPr>
          <a:xfrm>
            <a:off x="4027500" y="2101850"/>
            <a:ext cx="85800" cy="795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8"/>
          <p:cNvSpPr/>
          <p:nvPr/>
        </p:nvSpPr>
        <p:spPr>
          <a:xfrm>
            <a:off x="4303700" y="2101850"/>
            <a:ext cx="85800" cy="795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8"/>
          <p:cNvSpPr/>
          <p:nvPr/>
        </p:nvSpPr>
        <p:spPr>
          <a:xfrm rot="5581870">
            <a:off x="4171244" y="2289254"/>
            <a:ext cx="147506" cy="255972"/>
          </a:xfrm>
          <a:prstGeom prst="moon">
            <a:avLst>
              <a:gd fmla="val 42678" name="adj"/>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9"/>
          <p:cNvSpPr txBox="1"/>
          <p:nvPr/>
        </p:nvSpPr>
        <p:spPr>
          <a:xfrm>
            <a:off x="152400" y="233500"/>
            <a:ext cx="8839200" cy="1427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4000">
                <a:solidFill>
                  <a:srgbClr val="F27B37"/>
                </a:solidFill>
                <a:latin typeface="Alfa Slab One"/>
                <a:ea typeface="Alfa Slab One"/>
                <a:cs typeface="Alfa Slab One"/>
                <a:sym typeface="Alfa Slab One"/>
              </a:rPr>
              <a:t>Dividing</a:t>
            </a:r>
            <a:r>
              <a:rPr lang="en" sz="4000">
                <a:solidFill>
                  <a:srgbClr val="F27B37"/>
                </a:solidFill>
                <a:latin typeface="Alfa Slab One"/>
                <a:ea typeface="Alfa Slab One"/>
                <a:cs typeface="Alfa Slab One"/>
                <a:sym typeface="Alfa Slab One"/>
              </a:rPr>
              <a:t> the Workload</a:t>
            </a:r>
            <a:endParaRPr sz="4000">
              <a:solidFill>
                <a:srgbClr val="F27B37"/>
              </a:solidFill>
              <a:latin typeface="Alfa Slab One"/>
              <a:ea typeface="Alfa Slab One"/>
              <a:cs typeface="Alfa Slab One"/>
              <a:sym typeface="Alfa Slab One"/>
            </a:endParaRPr>
          </a:p>
        </p:txBody>
      </p:sp>
      <p:sp>
        <p:nvSpPr>
          <p:cNvPr id="119" name="Google Shape;119;p19"/>
          <p:cNvSpPr/>
          <p:nvPr/>
        </p:nvSpPr>
        <p:spPr>
          <a:xfrm>
            <a:off x="6192888" y="1291763"/>
            <a:ext cx="2798700" cy="3623100"/>
          </a:xfrm>
          <a:prstGeom prst="rect">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9"/>
          <p:cNvSpPr/>
          <p:nvPr/>
        </p:nvSpPr>
        <p:spPr>
          <a:xfrm>
            <a:off x="139325" y="1291750"/>
            <a:ext cx="2798700" cy="3623100"/>
          </a:xfrm>
          <a:prstGeom prst="rect">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9"/>
          <p:cNvSpPr/>
          <p:nvPr/>
        </p:nvSpPr>
        <p:spPr>
          <a:xfrm>
            <a:off x="3172663" y="1291763"/>
            <a:ext cx="2798700" cy="3623100"/>
          </a:xfrm>
          <a:prstGeom prst="rect">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2" name="Google Shape;122;p19"/>
          <p:cNvPicPr preferRelativeResize="0"/>
          <p:nvPr/>
        </p:nvPicPr>
        <p:blipFill rotWithShape="1">
          <a:blip r:embed="rId3">
            <a:alphaModFix/>
          </a:blip>
          <a:srcRect b="0" l="42065" r="0" t="0"/>
          <a:stretch/>
        </p:blipFill>
        <p:spPr>
          <a:xfrm>
            <a:off x="6192900" y="1291750"/>
            <a:ext cx="2798698" cy="3623101"/>
          </a:xfrm>
          <a:prstGeom prst="rect">
            <a:avLst/>
          </a:prstGeom>
          <a:noFill/>
          <a:ln>
            <a:noFill/>
          </a:ln>
        </p:spPr>
      </p:pic>
      <p:pic>
        <p:nvPicPr>
          <p:cNvPr id="123" name="Google Shape;123;p19"/>
          <p:cNvPicPr preferRelativeResize="0"/>
          <p:nvPr/>
        </p:nvPicPr>
        <p:blipFill rotWithShape="1">
          <a:blip r:embed="rId4">
            <a:alphaModFix/>
          </a:blip>
          <a:srcRect b="0" l="22574" r="20819" t="0"/>
          <a:stretch/>
        </p:blipFill>
        <p:spPr>
          <a:xfrm>
            <a:off x="3172675" y="1291750"/>
            <a:ext cx="2798698" cy="3623099"/>
          </a:xfrm>
          <a:prstGeom prst="rect">
            <a:avLst/>
          </a:prstGeom>
          <a:noFill/>
          <a:ln>
            <a:noFill/>
          </a:ln>
        </p:spPr>
      </p:pic>
      <p:pic>
        <p:nvPicPr>
          <p:cNvPr id="124" name="Google Shape;124;p19"/>
          <p:cNvPicPr preferRelativeResize="0"/>
          <p:nvPr/>
        </p:nvPicPr>
        <p:blipFill rotWithShape="1">
          <a:blip r:embed="rId5">
            <a:alphaModFix/>
          </a:blip>
          <a:srcRect b="5935" l="23276" r="28280" t="0"/>
          <a:stretch/>
        </p:blipFill>
        <p:spPr>
          <a:xfrm>
            <a:off x="152400" y="1291750"/>
            <a:ext cx="2798698" cy="3623101"/>
          </a:xfrm>
          <a:prstGeom prst="rect">
            <a:avLst/>
          </a:prstGeom>
          <a:noFill/>
          <a:ln>
            <a:noFill/>
          </a:ln>
        </p:spPr>
      </p:pic>
      <p:pic>
        <p:nvPicPr>
          <p:cNvPr id="125" name="Google Shape;125;p19"/>
          <p:cNvPicPr preferRelativeResize="0"/>
          <p:nvPr/>
        </p:nvPicPr>
        <p:blipFill>
          <a:blip r:embed="rId6">
            <a:alphaModFix/>
          </a:blip>
          <a:stretch>
            <a:fillRect/>
          </a:stretch>
        </p:blipFill>
        <p:spPr>
          <a:xfrm>
            <a:off x="8187800" y="4186400"/>
            <a:ext cx="956201" cy="9571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0"/>
          <p:cNvSpPr/>
          <p:nvPr/>
        </p:nvSpPr>
        <p:spPr>
          <a:xfrm>
            <a:off x="312700" y="3873750"/>
            <a:ext cx="2525700" cy="796000"/>
          </a:xfrm>
          <a:prstGeom prst="flowChartProcess">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Library Starter Kit </a:t>
            </a:r>
            <a:endParaRPr/>
          </a:p>
          <a:p>
            <a:pPr indent="0" lvl="0" marL="0" rtl="0" algn="ctr">
              <a:spcBef>
                <a:spcPts val="0"/>
              </a:spcBef>
              <a:spcAft>
                <a:spcPts val="0"/>
              </a:spcAft>
              <a:buNone/>
            </a:pPr>
            <a:r>
              <a:rPr lang="en"/>
              <a:t>(What to Know &amp; What to Do)</a:t>
            </a:r>
            <a:endParaRPr/>
          </a:p>
        </p:txBody>
      </p:sp>
      <p:sp>
        <p:nvSpPr>
          <p:cNvPr id="131" name="Google Shape;131;p20"/>
          <p:cNvSpPr/>
          <p:nvPr/>
        </p:nvSpPr>
        <p:spPr>
          <a:xfrm>
            <a:off x="6596600" y="1332175"/>
            <a:ext cx="1989900" cy="795900"/>
          </a:xfrm>
          <a:prstGeom prst="roundRect">
            <a:avLst>
              <a:gd fmla="val 16667" name="adj"/>
            </a:avLst>
          </a:prstGeom>
          <a:solidFill>
            <a:srgbClr val="D9EAD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Pre-Research Checklist</a:t>
            </a:r>
            <a:endParaRPr/>
          </a:p>
        </p:txBody>
      </p:sp>
      <p:sp>
        <p:nvSpPr>
          <p:cNvPr id="132" name="Google Shape;132;p20"/>
          <p:cNvSpPr/>
          <p:nvPr/>
        </p:nvSpPr>
        <p:spPr>
          <a:xfrm>
            <a:off x="312700" y="2771125"/>
            <a:ext cx="2525700" cy="612600"/>
          </a:xfrm>
          <a:prstGeom prst="snipRoundRect">
            <a:avLst>
              <a:gd fmla="val 16667" name="adj1"/>
              <a:gd fmla="val 16667" name="adj2"/>
            </a:avLst>
          </a:prstGeom>
          <a:solidFill>
            <a:srgbClr val="D9D2E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
              <a:t>Categorizing Information</a:t>
            </a:r>
            <a:endParaRPr/>
          </a:p>
        </p:txBody>
      </p:sp>
      <p:sp>
        <p:nvSpPr>
          <p:cNvPr id="133" name="Google Shape;133;p20"/>
          <p:cNvSpPr/>
          <p:nvPr/>
        </p:nvSpPr>
        <p:spPr>
          <a:xfrm>
            <a:off x="6213800" y="2709935"/>
            <a:ext cx="2755500" cy="612600"/>
          </a:xfrm>
          <a:prstGeom prst="snip2SameRect">
            <a:avLst>
              <a:gd fmla="val 16667" name="adj1"/>
              <a:gd fmla="val 0" name="adj2"/>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Developing a Search Strategy</a:t>
            </a:r>
            <a:endParaRPr/>
          </a:p>
        </p:txBody>
      </p:sp>
      <p:sp>
        <p:nvSpPr>
          <p:cNvPr id="134" name="Google Shape;134;p20"/>
          <p:cNvSpPr/>
          <p:nvPr/>
        </p:nvSpPr>
        <p:spPr>
          <a:xfrm>
            <a:off x="748900" y="1393075"/>
            <a:ext cx="1653300" cy="735000"/>
          </a:xfrm>
          <a:prstGeom prst="snip2DiagRect">
            <a:avLst>
              <a:gd fmla="val 0" name="adj1"/>
              <a:gd fmla="val 16667" name="adj2"/>
            </a:avLst>
          </a:prstGeom>
          <a:solidFill>
            <a:srgbClr val="D0E0E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Basic Searching</a:t>
            </a:r>
            <a:endParaRPr/>
          </a:p>
        </p:txBody>
      </p:sp>
      <p:sp>
        <p:nvSpPr>
          <p:cNvPr id="135" name="Google Shape;135;p20"/>
          <p:cNvSpPr/>
          <p:nvPr/>
        </p:nvSpPr>
        <p:spPr>
          <a:xfrm>
            <a:off x="3400950" y="3322513"/>
            <a:ext cx="2342100" cy="735000"/>
          </a:xfrm>
          <a:prstGeom prst="round1Rect">
            <a:avLst>
              <a:gd fmla="val 16667" name="adj"/>
            </a:avLst>
          </a:prstGeom>
          <a:solidFill>
            <a:srgbClr val="EAD1D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Using Information: Synthesis, Copyright, &amp; Plagiarism</a:t>
            </a:r>
            <a:endParaRPr/>
          </a:p>
        </p:txBody>
      </p:sp>
      <p:sp>
        <p:nvSpPr>
          <p:cNvPr id="136" name="Google Shape;136;p20"/>
          <p:cNvSpPr/>
          <p:nvPr/>
        </p:nvSpPr>
        <p:spPr>
          <a:xfrm>
            <a:off x="6137300" y="4057150"/>
            <a:ext cx="2908500" cy="612600"/>
          </a:xfrm>
          <a:prstGeom prst="round2DiagRect">
            <a:avLst>
              <a:gd fmla="val 16667" name="adj1"/>
              <a:gd fmla="val 0" name="adj2"/>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Assessing Information Sources</a:t>
            </a:r>
            <a:endParaRPr/>
          </a:p>
        </p:txBody>
      </p:sp>
      <p:sp>
        <p:nvSpPr>
          <p:cNvPr id="137" name="Google Shape;137;p20"/>
          <p:cNvSpPr/>
          <p:nvPr/>
        </p:nvSpPr>
        <p:spPr>
          <a:xfrm>
            <a:off x="3622950" y="1653613"/>
            <a:ext cx="1898100" cy="1056300"/>
          </a:xfrm>
          <a:prstGeom prst="trapezoid">
            <a:avLst>
              <a:gd fmla="val 25000" name="adj"/>
            </a:avLst>
          </a:prstGeom>
          <a:solidFill>
            <a:srgbClr val="E6B8A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Citations and References</a:t>
            </a:r>
            <a:endParaRPr/>
          </a:p>
        </p:txBody>
      </p:sp>
      <p:sp>
        <p:nvSpPr>
          <p:cNvPr id="138" name="Google Shape;138;p20"/>
          <p:cNvSpPr txBox="1"/>
          <p:nvPr/>
        </p:nvSpPr>
        <p:spPr>
          <a:xfrm>
            <a:off x="-23450" y="0"/>
            <a:ext cx="3198000" cy="10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300">
                <a:solidFill>
                  <a:schemeClr val="dk1"/>
                </a:solidFill>
                <a:latin typeface="Alfa Slab One"/>
                <a:ea typeface="Alfa Slab One"/>
                <a:cs typeface="Alfa Slab One"/>
                <a:sym typeface="Alfa Slab One"/>
              </a:rPr>
              <a:t>BrightSpace</a:t>
            </a:r>
            <a:endParaRPr sz="3300">
              <a:solidFill>
                <a:schemeClr val="dk1"/>
              </a:solidFill>
              <a:latin typeface="Alfa Slab One"/>
              <a:ea typeface="Alfa Slab One"/>
              <a:cs typeface="Alfa Slab One"/>
              <a:sym typeface="Alfa Slab One"/>
            </a:endParaRPr>
          </a:p>
          <a:p>
            <a:pPr indent="0" lvl="0" marL="0" rtl="0" algn="l">
              <a:spcBef>
                <a:spcPts val="0"/>
              </a:spcBef>
              <a:spcAft>
                <a:spcPts val="0"/>
              </a:spcAft>
              <a:buNone/>
            </a:pPr>
            <a:r>
              <a:rPr lang="en" sz="3300">
                <a:solidFill>
                  <a:schemeClr val="dk1"/>
                </a:solidFill>
                <a:latin typeface="Alfa Slab One"/>
                <a:ea typeface="Alfa Slab One"/>
                <a:cs typeface="Alfa Slab One"/>
                <a:sym typeface="Alfa Slab One"/>
              </a:rPr>
              <a:t> Modules</a:t>
            </a:r>
            <a:endParaRPr sz="3300">
              <a:solidFill>
                <a:schemeClr val="dk1"/>
              </a:solidFill>
              <a:latin typeface="Alfa Slab One"/>
              <a:ea typeface="Alfa Slab One"/>
              <a:cs typeface="Alfa Slab One"/>
              <a:sym typeface="Alfa Slab One"/>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1"/>
          <p:cNvSpPr/>
          <p:nvPr/>
        </p:nvSpPr>
        <p:spPr>
          <a:xfrm>
            <a:off x="137825" y="1285913"/>
            <a:ext cx="2755450" cy="796025"/>
          </a:xfrm>
          <a:prstGeom prst="flowChartProcess">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Library Starter Kit </a:t>
            </a:r>
            <a:endParaRPr/>
          </a:p>
          <a:p>
            <a:pPr indent="0" lvl="0" marL="0" rtl="0" algn="ctr">
              <a:spcBef>
                <a:spcPts val="0"/>
              </a:spcBef>
              <a:spcAft>
                <a:spcPts val="0"/>
              </a:spcAft>
              <a:buNone/>
            </a:pPr>
            <a:r>
              <a:rPr lang="en"/>
              <a:t>(What to Know &amp; What to Do)</a:t>
            </a:r>
            <a:endParaRPr/>
          </a:p>
        </p:txBody>
      </p:sp>
      <p:sp>
        <p:nvSpPr>
          <p:cNvPr id="144" name="Google Shape;144;p21"/>
          <p:cNvSpPr/>
          <p:nvPr/>
        </p:nvSpPr>
        <p:spPr>
          <a:xfrm>
            <a:off x="520600" y="2525875"/>
            <a:ext cx="1989900" cy="795900"/>
          </a:xfrm>
          <a:prstGeom prst="roundRect">
            <a:avLst>
              <a:gd fmla="val 16667" name="adj"/>
            </a:avLst>
          </a:prstGeom>
          <a:solidFill>
            <a:srgbClr val="D9EAD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Pre-Research Checklist</a:t>
            </a:r>
            <a:endParaRPr/>
          </a:p>
        </p:txBody>
      </p:sp>
      <p:sp>
        <p:nvSpPr>
          <p:cNvPr id="145" name="Google Shape;145;p21"/>
          <p:cNvSpPr/>
          <p:nvPr/>
        </p:nvSpPr>
        <p:spPr>
          <a:xfrm>
            <a:off x="6320425" y="3773475"/>
            <a:ext cx="2525700" cy="597000"/>
          </a:xfrm>
          <a:prstGeom prst="snipRoundRect">
            <a:avLst>
              <a:gd fmla="val 16667" name="adj1"/>
              <a:gd fmla="val 16667" name="adj2"/>
            </a:avLst>
          </a:prstGeom>
          <a:solidFill>
            <a:srgbClr val="D9D2E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
              <a:t>Categorizing Information</a:t>
            </a:r>
            <a:endParaRPr/>
          </a:p>
        </p:txBody>
      </p:sp>
      <p:sp>
        <p:nvSpPr>
          <p:cNvPr id="146" name="Google Shape;146;p21"/>
          <p:cNvSpPr/>
          <p:nvPr/>
        </p:nvSpPr>
        <p:spPr>
          <a:xfrm>
            <a:off x="3194250" y="3321775"/>
            <a:ext cx="2755500" cy="612600"/>
          </a:xfrm>
          <a:prstGeom prst="snip2SameRect">
            <a:avLst>
              <a:gd fmla="val 16667" name="adj1"/>
              <a:gd fmla="val 0" name="adj2"/>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Developing a Search Strategy</a:t>
            </a:r>
            <a:endParaRPr/>
          </a:p>
        </p:txBody>
      </p:sp>
      <p:sp>
        <p:nvSpPr>
          <p:cNvPr id="147" name="Google Shape;147;p21"/>
          <p:cNvSpPr/>
          <p:nvPr/>
        </p:nvSpPr>
        <p:spPr>
          <a:xfrm>
            <a:off x="688900" y="3704463"/>
            <a:ext cx="1653300" cy="735000"/>
          </a:xfrm>
          <a:prstGeom prst="snip2DiagRect">
            <a:avLst>
              <a:gd fmla="val 0" name="adj1"/>
              <a:gd fmla="val 16667" name="adj2"/>
            </a:avLst>
          </a:prstGeom>
          <a:solidFill>
            <a:srgbClr val="D0E0E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Basic Searching</a:t>
            </a:r>
            <a:endParaRPr/>
          </a:p>
        </p:txBody>
      </p:sp>
      <p:sp>
        <p:nvSpPr>
          <p:cNvPr id="148" name="Google Shape;148;p21"/>
          <p:cNvSpPr/>
          <p:nvPr/>
        </p:nvSpPr>
        <p:spPr>
          <a:xfrm>
            <a:off x="6457400" y="2544965"/>
            <a:ext cx="2342100" cy="735000"/>
          </a:xfrm>
          <a:prstGeom prst="round1Rect">
            <a:avLst>
              <a:gd fmla="val 16667" name="adj"/>
            </a:avLst>
          </a:prstGeom>
          <a:solidFill>
            <a:srgbClr val="EAD1D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Using Information: Synthesis, Copyright, &amp; Plagiarism</a:t>
            </a:r>
            <a:endParaRPr/>
          </a:p>
        </p:txBody>
      </p:sp>
      <p:sp>
        <p:nvSpPr>
          <p:cNvPr id="149" name="Google Shape;149;p21"/>
          <p:cNvSpPr/>
          <p:nvPr/>
        </p:nvSpPr>
        <p:spPr>
          <a:xfrm>
            <a:off x="6250700" y="1438850"/>
            <a:ext cx="2755500" cy="612600"/>
          </a:xfrm>
          <a:prstGeom prst="round2DiagRect">
            <a:avLst>
              <a:gd fmla="val 16667" name="adj1"/>
              <a:gd fmla="val 0" name="adj2"/>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Assessing Information Sources</a:t>
            </a:r>
            <a:endParaRPr/>
          </a:p>
        </p:txBody>
      </p:sp>
      <p:sp>
        <p:nvSpPr>
          <p:cNvPr id="150" name="Google Shape;150;p21"/>
          <p:cNvSpPr/>
          <p:nvPr/>
        </p:nvSpPr>
        <p:spPr>
          <a:xfrm>
            <a:off x="3622925" y="1515450"/>
            <a:ext cx="1898100" cy="1056300"/>
          </a:xfrm>
          <a:prstGeom prst="trapezoid">
            <a:avLst>
              <a:gd fmla="val 25000" name="adj"/>
            </a:avLst>
          </a:prstGeom>
          <a:solidFill>
            <a:srgbClr val="E6B8A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Citations and References</a:t>
            </a:r>
            <a:endParaRPr/>
          </a:p>
        </p:txBody>
      </p:sp>
      <p:cxnSp>
        <p:nvCxnSpPr>
          <p:cNvPr id="151" name="Google Shape;151;p21"/>
          <p:cNvCxnSpPr/>
          <p:nvPr/>
        </p:nvCxnSpPr>
        <p:spPr>
          <a:xfrm>
            <a:off x="3061600" y="-76500"/>
            <a:ext cx="0" cy="5296500"/>
          </a:xfrm>
          <a:prstGeom prst="straightConnector1">
            <a:avLst/>
          </a:prstGeom>
          <a:noFill/>
          <a:ln cap="flat" cmpd="sng" w="28575">
            <a:solidFill>
              <a:schemeClr val="dk2"/>
            </a:solidFill>
            <a:prstDash val="solid"/>
            <a:round/>
            <a:headEnd len="med" w="med" type="none"/>
            <a:tailEnd len="med" w="med" type="none"/>
          </a:ln>
        </p:spPr>
      </p:cxnSp>
      <p:cxnSp>
        <p:nvCxnSpPr>
          <p:cNvPr id="152" name="Google Shape;152;p21"/>
          <p:cNvCxnSpPr/>
          <p:nvPr/>
        </p:nvCxnSpPr>
        <p:spPr>
          <a:xfrm>
            <a:off x="6152638" y="20425"/>
            <a:ext cx="0" cy="5148600"/>
          </a:xfrm>
          <a:prstGeom prst="straightConnector1">
            <a:avLst/>
          </a:prstGeom>
          <a:noFill/>
          <a:ln cap="flat" cmpd="sng" w="28575">
            <a:solidFill>
              <a:schemeClr val="dk2"/>
            </a:solidFill>
            <a:prstDash val="solid"/>
            <a:round/>
            <a:headEnd len="med" w="med" type="none"/>
            <a:tailEnd len="med" w="med" type="none"/>
          </a:ln>
        </p:spPr>
      </p:cxnSp>
      <p:sp>
        <p:nvSpPr>
          <p:cNvPr id="153" name="Google Shape;153;p21"/>
          <p:cNvSpPr txBox="1"/>
          <p:nvPr/>
        </p:nvSpPr>
        <p:spPr>
          <a:xfrm>
            <a:off x="6602750" y="229600"/>
            <a:ext cx="2051400" cy="459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chemeClr val="dk1"/>
                </a:solidFill>
                <a:latin typeface="Comfortaa"/>
                <a:ea typeface="Comfortaa"/>
                <a:cs typeface="Comfortaa"/>
                <a:sym typeface="Comfortaa"/>
              </a:rPr>
              <a:t>Advanced</a:t>
            </a:r>
            <a:endParaRPr b="1" sz="2400">
              <a:solidFill>
                <a:schemeClr val="dk1"/>
              </a:solidFill>
              <a:latin typeface="Comfortaa"/>
              <a:ea typeface="Comfortaa"/>
              <a:cs typeface="Comfortaa"/>
              <a:sym typeface="Comfortaa"/>
            </a:endParaRPr>
          </a:p>
        </p:txBody>
      </p:sp>
      <p:sp>
        <p:nvSpPr>
          <p:cNvPr id="154" name="Google Shape;154;p21"/>
          <p:cNvSpPr txBox="1"/>
          <p:nvPr/>
        </p:nvSpPr>
        <p:spPr>
          <a:xfrm>
            <a:off x="3428975" y="229600"/>
            <a:ext cx="2342100" cy="291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chemeClr val="dk1"/>
                </a:solidFill>
                <a:latin typeface="Comfortaa"/>
                <a:ea typeface="Comfortaa"/>
                <a:cs typeface="Comfortaa"/>
                <a:sym typeface="Comfortaa"/>
              </a:rPr>
              <a:t>Intermediate</a:t>
            </a:r>
            <a:endParaRPr b="1" sz="2400">
              <a:solidFill>
                <a:schemeClr val="dk1"/>
              </a:solidFill>
              <a:latin typeface="Comfortaa"/>
              <a:ea typeface="Comfortaa"/>
              <a:cs typeface="Comfortaa"/>
              <a:sym typeface="Comfortaa"/>
            </a:endParaRPr>
          </a:p>
        </p:txBody>
      </p:sp>
      <p:sp>
        <p:nvSpPr>
          <p:cNvPr id="155" name="Google Shape;155;p21"/>
          <p:cNvSpPr txBox="1"/>
          <p:nvPr/>
        </p:nvSpPr>
        <p:spPr>
          <a:xfrm>
            <a:off x="489850" y="229600"/>
            <a:ext cx="2051400" cy="459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chemeClr val="dk1"/>
                </a:solidFill>
                <a:latin typeface="Comfortaa"/>
                <a:ea typeface="Comfortaa"/>
                <a:cs typeface="Comfortaa"/>
                <a:sym typeface="Comfortaa"/>
              </a:rPr>
              <a:t>Beginner</a:t>
            </a:r>
            <a:endParaRPr b="1" sz="2400">
              <a:solidFill>
                <a:schemeClr val="dk1"/>
              </a:solidFill>
              <a:latin typeface="Comfortaa"/>
              <a:ea typeface="Comfortaa"/>
              <a:cs typeface="Comfortaa"/>
              <a:sym typeface="Comfortaa"/>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